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charts/chart3.xml" ContentType="application/vnd.openxmlformats-officedocument.drawingml.chart+xml"/>
  <Override PartName="/ppt/drawings/drawing2.xml" ContentType="application/vnd.openxmlformats-officedocument.drawingml.chartshapes+xml"/>
  <Override PartName="/ppt/charts/chart4.xml" ContentType="application/vnd.openxmlformats-officedocument.drawingml.chart+xml"/>
  <Override PartName="/ppt/drawings/drawing3.xml" ContentType="application/vnd.openxmlformats-officedocument.drawingml.chartshapes+xml"/>
  <Override PartName="/ppt/charts/chart5.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4.xml" ContentType="application/vnd.openxmlformats-officedocument.drawingml.chartshapes+xml"/>
  <Override PartName="/ppt/charts/chart6.xml" ContentType="application/vnd.openxmlformats-officedocument.drawingml.chart+xml"/>
  <Override PartName="/ppt/charts/chart7.xml" ContentType="application/vnd.openxmlformats-officedocument.drawingml.chart+xml"/>
  <Override PartName="/ppt/drawings/drawing5.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266" r:id="rId3"/>
    <p:sldId id="268" r:id="rId4"/>
    <p:sldId id="269" r:id="rId5"/>
    <p:sldId id="270" r:id="rId6"/>
    <p:sldId id="271" r:id="rId7"/>
    <p:sldId id="273" r:id="rId8"/>
    <p:sldId id="333" r:id="rId9"/>
    <p:sldId id="334" r:id="rId10"/>
    <p:sldId id="277" r:id="rId11"/>
    <p:sldId id="278" r:id="rId12"/>
    <p:sldId id="282" r:id="rId13"/>
    <p:sldId id="279" r:id="rId14"/>
    <p:sldId id="348" r:id="rId15"/>
    <p:sldId id="724" r:id="rId16"/>
    <p:sldId id="349" r:id="rId17"/>
    <p:sldId id="350" r:id="rId18"/>
    <p:sldId id="355" r:id="rId19"/>
    <p:sldId id="35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7" d="100"/>
          <a:sy n="67" d="100"/>
        </p:scale>
        <p:origin x="858" y="72"/>
      </p:cViewPr>
      <p:guideLst>
        <p:guide orient="horz" pos="2160"/>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Branko\YDISTR\USA\US_and_UK.xlsx" TargetMode="Externa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4.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'Inequality measures'!$C$5</c:f>
              <c:strCache>
                <c:ptCount val="1"/>
                <c:pt idx="0">
                  <c:v>Land Rent/Wage Rate</c:v>
                </c:pt>
              </c:strCache>
            </c:strRef>
          </c:tx>
          <c:spPr>
            <a:ln w="28575" cap="rnd">
              <a:solidFill>
                <a:schemeClr val="accent2"/>
              </a:solidFill>
              <a:round/>
            </a:ln>
            <a:effectLst/>
          </c:spPr>
          <c:marker>
            <c:symbol val="none"/>
          </c:marker>
          <c:cat>
            <c:numRef>
              <c:f>'Inequality measures'!$A$6:$A$574</c:f>
              <c:numCache>
                <c:formatCode>General</c:formatCode>
                <c:ptCount val="569"/>
                <c:pt idx="0">
                  <c:v>1282</c:v>
                </c:pt>
                <c:pt idx="1">
                  <c:v>1283</c:v>
                </c:pt>
                <c:pt idx="2">
                  <c:v>1284</c:v>
                </c:pt>
                <c:pt idx="3">
                  <c:v>1285</c:v>
                </c:pt>
                <c:pt idx="4">
                  <c:v>1286</c:v>
                </c:pt>
                <c:pt idx="5">
                  <c:v>1287</c:v>
                </c:pt>
                <c:pt idx="6">
                  <c:v>1288</c:v>
                </c:pt>
                <c:pt idx="7">
                  <c:v>1289</c:v>
                </c:pt>
                <c:pt idx="8">
                  <c:v>1290</c:v>
                </c:pt>
                <c:pt idx="9">
                  <c:v>1291</c:v>
                </c:pt>
                <c:pt idx="10">
                  <c:v>1292</c:v>
                </c:pt>
                <c:pt idx="11">
                  <c:v>1293</c:v>
                </c:pt>
                <c:pt idx="12">
                  <c:v>1294</c:v>
                </c:pt>
                <c:pt idx="13">
                  <c:v>1295</c:v>
                </c:pt>
                <c:pt idx="14">
                  <c:v>1296</c:v>
                </c:pt>
                <c:pt idx="15">
                  <c:v>1297</c:v>
                </c:pt>
                <c:pt idx="16">
                  <c:v>1298</c:v>
                </c:pt>
                <c:pt idx="17">
                  <c:v>1299</c:v>
                </c:pt>
                <c:pt idx="18">
                  <c:v>1300</c:v>
                </c:pt>
                <c:pt idx="19">
                  <c:v>1301</c:v>
                </c:pt>
                <c:pt idx="20">
                  <c:v>1302</c:v>
                </c:pt>
                <c:pt idx="21">
                  <c:v>1303</c:v>
                </c:pt>
                <c:pt idx="22">
                  <c:v>1304</c:v>
                </c:pt>
                <c:pt idx="23">
                  <c:v>1305</c:v>
                </c:pt>
                <c:pt idx="24">
                  <c:v>1306</c:v>
                </c:pt>
                <c:pt idx="25">
                  <c:v>1307</c:v>
                </c:pt>
                <c:pt idx="26">
                  <c:v>1308</c:v>
                </c:pt>
                <c:pt idx="27">
                  <c:v>1309</c:v>
                </c:pt>
                <c:pt idx="28">
                  <c:v>1310</c:v>
                </c:pt>
                <c:pt idx="29">
                  <c:v>1311</c:v>
                </c:pt>
                <c:pt idx="30">
                  <c:v>1312</c:v>
                </c:pt>
                <c:pt idx="31">
                  <c:v>1313</c:v>
                </c:pt>
                <c:pt idx="32">
                  <c:v>1314</c:v>
                </c:pt>
                <c:pt idx="33">
                  <c:v>1315</c:v>
                </c:pt>
                <c:pt idx="34">
                  <c:v>1316</c:v>
                </c:pt>
                <c:pt idx="35">
                  <c:v>1317</c:v>
                </c:pt>
                <c:pt idx="36">
                  <c:v>1318</c:v>
                </c:pt>
                <c:pt idx="37">
                  <c:v>1319</c:v>
                </c:pt>
                <c:pt idx="38">
                  <c:v>1320</c:v>
                </c:pt>
                <c:pt idx="39">
                  <c:v>1321</c:v>
                </c:pt>
                <c:pt idx="40">
                  <c:v>1322</c:v>
                </c:pt>
                <c:pt idx="41">
                  <c:v>1323</c:v>
                </c:pt>
                <c:pt idx="42">
                  <c:v>1324</c:v>
                </c:pt>
                <c:pt idx="43">
                  <c:v>1325</c:v>
                </c:pt>
                <c:pt idx="44">
                  <c:v>1326</c:v>
                </c:pt>
                <c:pt idx="45">
                  <c:v>1327</c:v>
                </c:pt>
                <c:pt idx="46">
                  <c:v>1328</c:v>
                </c:pt>
                <c:pt idx="47">
                  <c:v>1329</c:v>
                </c:pt>
                <c:pt idx="48">
                  <c:v>1330</c:v>
                </c:pt>
                <c:pt idx="49">
                  <c:v>1331</c:v>
                </c:pt>
                <c:pt idx="50">
                  <c:v>1332</c:v>
                </c:pt>
                <c:pt idx="51">
                  <c:v>1333</c:v>
                </c:pt>
                <c:pt idx="52">
                  <c:v>1334</c:v>
                </c:pt>
                <c:pt idx="53">
                  <c:v>1335</c:v>
                </c:pt>
                <c:pt idx="54">
                  <c:v>1336</c:v>
                </c:pt>
                <c:pt idx="55">
                  <c:v>1337</c:v>
                </c:pt>
                <c:pt idx="56">
                  <c:v>1338</c:v>
                </c:pt>
                <c:pt idx="57">
                  <c:v>1339</c:v>
                </c:pt>
                <c:pt idx="58">
                  <c:v>1340</c:v>
                </c:pt>
                <c:pt idx="59">
                  <c:v>1341</c:v>
                </c:pt>
                <c:pt idx="60">
                  <c:v>1342</c:v>
                </c:pt>
                <c:pt idx="61">
                  <c:v>1343</c:v>
                </c:pt>
                <c:pt idx="62">
                  <c:v>1344</c:v>
                </c:pt>
                <c:pt idx="63">
                  <c:v>1345</c:v>
                </c:pt>
                <c:pt idx="64">
                  <c:v>1346</c:v>
                </c:pt>
                <c:pt idx="65">
                  <c:v>1347</c:v>
                </c:pt>
                <c:pt idx="66">
                  <c:v>1348</c:v>
                </c:pt>
                <c:pt idx="67">
                  <c:v>1349</c:v>
                </c:pt>
                <c:pt idx="68">
                  <c:v>1350</c:v>
                </c:pt>
                <c:pt idx="69">
                  <c:v>1351</c:v>
                </c:pt>
                <c:pt idx="70">
                  <c:v>1352</c:v>
                </c:pt>
                <c:pt idx="71">
                  <c:v>1353</c:v>
                </c:pt>
                <c:pt idx="72">
                  <c:v>1354</c:v>
                </c:pt>
                <c:pt idx="73">
                  <c:v>1355</c:v>
                </c:pt>
                <c:pt idx="74">
                  <c:v>1356</c:v>
                </c:pt>
                <c:pt idx="75">
                  <c:v>1357</c:v>
                </c:pt>
                <c:pt idx="76">
                  <c:v>1358</c:v>
                </c:pt>
                <c:pt idx="77">
                  <c:v>1359</c:v>
                </c:pt>
                <c:pt idx="78">
                  <c:v>1360</c:v>
                </c:pt>
                <c:pt idx="79">
                  <c:v>1361</c:v>
                </c:pt>
                <c:pt idx="80">
                  <c:v>1362</c:v>
                </c:pt>
                <c:pt idx="81">
                  <c:v>1363</c:v>
                </c:pt>
                <c:pt idx="82">
                  <c:v>1364</c:v>
                </c:pt>
                <c:pt idx="83">
                  <c:v>1365</c:v>
                </c:pt>
                <c:pt idx="84">
                  <c:v>1366</c:v>
                </c:pt>
                <c:pt idx="85">
                  <c:v>1367</c:v>
                </c:pt>
                <c:pt idx="86">
                  <c:v>1368</c:v>
                </c:pt>
                <c:pt idx="87">
                  <c:v>1369</c:v>
                </c:pt>
                <c:pt idx="88">
                  <c:v>1370</c:v>
                </c:pt>
                <c:pt idx="89">
                  <c:v>1371</c:v>
                </c:pt>
                <c:pt idx="90">
                  <c:v>1372</c:v>
                </c:pt>
                <c:pt idx="91">
                  <c:v>1373</c:v>
                </c:pt>
                <c:pt idx="92">
                  <c:v>1374</c:v>
                </c:pt>
                <c:pt idx="93">
                  <c:v>1375</c:v>
                </c:pt>
                <c:pt idx="94">
                  <c:v>1376</c:v>
                </c:pt>
                <c:pt idx="95">
                  <c:v>1377</c:v>
                </c:pt>
                <c:pt idx="96">
                  <c:v>1378</c:v>
                </c:pt>
                <c:pt idx="97">
                  <c:v>1379</c:v>
                </c:pt>
                <c:pt idx="98">
                  <c:v>1380</c:v>
                </c:pt>
                <c:pt idx="99">
                  <c:v>1381</c:v>
                </c:pt>
                <c:pt idx="100">
                  <c:v>1382</c:v>
                </c:pt>
                <c:pt idx="101">
                  <c:v>1383</c:v>
                </c:pt>
                <c:pt idx="102">
                  <c:v>1384</c:v>
                </c:pt>
                <c:pt idx="103">
                  <c:v>1385</c:v>
                </c:pt>
                <c:pt idx="104">
                  <c:v>1386</c:v>
                </c:pt>
                <c:pt idx="105">
                  <c:v>1387</c:v>
                </c:pt>
                <c:pt idx="106">
                  <c:v>1388</c:v>
                </c:pt>
                <c:pt idx="107">
                  <c:v>1389</c:v>
                </c:pt>
                <c:pt idx="108">
                  <c:v>1390</c:v>
                </c:pt>
                <c:pt idx="109">
                  <c:v>1391</c:v>
                </c:pt>
                <c:pt idx="110">
                  <c:v>1392</c:v>
                </c:pt>
                <c:pt idx="111">
                  <c:v>1393</c:v>
                </c:pt>
                <c:pt idx="112">
                  <c:v>1394</c:v>
                </c:pt>
                <c:pt idx="113">
                  <c:v>1395</c:v>
                </c:pt>
                <c:pt idx="114">
                  <c:v>1396</c:v>
                </c:pt>
                <c:pt idx="115">
                  <c:v>1397</c:v>
                </c:pt>
                <c:pt idx="116">
                  <c:v>1398</c:v>
                </c:pt>
                <c:pt idx="117">
                  <c:v>1399</c:v>
                </c:pt>
                <c:pt idx="118">
                  <c:v>1400</c:v>
                </c:pt>
                <c:pt idx="119">
                  <c:v>1401</c:v>
                </c:pt>
                <c:pt idx="120">
                  <c:v>1402</c:v>
                </c:pt>
                <c:pt idx="121">
                  <c:v>1403</c:v>
                </c:pt>
                <c:pt idx="122">
                  <c:v>1404</c:v>
                </c:pt>
                <c:pt idx="123">
                  <c:v>1405</c:v>
                </c:pt>
                <c:pt idx="124">
                  <c:v>1406</c:v>
                </c:pt>
                <c:pt idx="125">
                  <c:v>1407</c:v>
                </c:pt>
                <c:pt idx="126">
                  <c:v>1408</c:v>
                </c:pt>
                <c:pt idx="127">
                  <c:v>1409</c:v>
                </c:pt>
                <c:pt idx="128">
                  <c:v>1410</c:v>
                </c:pt>
                <c:pt idx="129">
                  <c:v>1411</c:v>
                </c:pt>
                <c:pt idx="130">
                  <c:v>1412</c:v>
                </c:pt>
                <c:pt idx="131">
                  <c:v>1413</c:v>
                </c:pt>
                <c:pt idx="132">
                  <c:v>1414</c:v>
                </c:pt>
                <c:pt idx="133">
                  <c:v>1415</c:v>
                </c:pt>
                <c:pt idx="134">
                  <c:v>1416</c:v>
                </c:pt>
                <c:pt idx="135">
                  <c:v>1417</c:v>
                </c:pt>
                <c:pt idx="136">
                  <c:v>1418</c:v>
                </c:pt>
                <c:pt idx="137">
                  <c:v>1419</c:v>
                </c:pt>
                <c:pt idx="138">
                  <c:v>1420</c:v>
                </c:pt>
                <c:pt idx="139">
                  <c:v>1421</c:v>
                </c:pt>
                <c:pt idx="140">
                  <c:v>1422</c:v>
                </c:pt>
                <c:pt idx="141">
                  <c:v>1423</c:v>
                </c:pt>
                <c:pt idx="142">
                  <c:v>1424</c:v>
                </c:pt>
                <c:pt idx="143">
                  <c:v>1425</c:v>
                </c:pt>
                <c:pt idx="144">
                  <c:v>1426</c:v>
                </c:pt>
                <c:pt idx="145">
                  <c:v>1427</c:v>
                </c:pt>
                <c:pt idx="146">
                  <c:v>1428</c:v>
                </c:pt>
                <c:pt idx="147">
                  <c:v>1429</c:v>
                </c:pt>
                <c:pt idx="148">
                  <c:v>1430</c:v>
                </c:pt>
                <c:pt idx="149">
                  <c:v>1431</c:v>
                </c:pt>
                <c:pt idx="150">
                  <c:v>1432</c:v>
                </c:pt>
                <c:pt idx="151">
                  <c:v>1433</c:v>
                </c:pt>
                <c:pt idx="152">
                  <c:v>1434</c:v>
                </c:pt>
                <c:pt idx="153">
                  <c:v>1435</c:v>
                </c:pt>
                <c:pt idx="154">
                  <c:v>1436</c:v>
                </c:pt>
                <c:pt idx="155">
                  <c:v>1437</c:v>
                </c:pt>
                <c:pt idx="156">
                  <c:v>1438</c:v>
                </c:pt>
                <c:pt idx="157">
                  <c:v>1439</c:v>
                </c:pt>
                <c:pt idx="158">
                  <c:v>1440</c:v>
                </c:pt>
                <c:pt idx="159">
                  <c:v>1441</c:v>
                </c:pt>
                <c:pt idx="160">
                  <c:v>1442</c:v>
                </c:pt>
                <c:pt idx="161">
                  <c:v>1443</c:v>
                </c:pt>
                <c:pt idx="162">
                  <c:v>1444</c:v>
                </c:pt>
                <c:pt idx="163">
                  <c:v>1445</c:v>
                </c:pt>
                <c:pt idx="164">
                  <c:v>1446</c:v>
                </c:pt>
                <c:pt idx="165">
                  <c:v>1447</c:v>
                </c:pt>
                <c:pt idx="166">
                  <c:v>1448</c:v>
                </c:pt>
                <c:pt idx="167">
                  <c:v>1449</c:v>
                </c:pt>
                <c:pt idx="168">
                  <c:v>1450</c:v>
                </c:pt>
                <c:pt idx="169">
                  <c:v>1451</c:v>
                </c:pt>
                <c:pt idx="170">
                  <c:v>1452</c:v>
                </c:pt>
                <c:pt idx="171">
                  <c:v>1453</c:v>
                </c:pt>
                <c:pt idx="172">
                  <c:v>1454</c:v>
                </c:pt>
                <c:pt idx="173">
                  <c:v>1455</c:v>
                </c:pt>
                <c:pt idx="174">
                  <c:v>1456</c:v>
                </c:pt>
                <c:pt idx="175">
                  <c:v>1457</c:v>
                </c:pt>
                <c:pt idx="176">
                  <c:v>1458</c:v>
                </c:pt>
                <c:pt idx="177">
                  <c:v>1459</c:v>
                </c:pt>
                <c:pt idx="178">
                  <c:v>1460</c:v>
                </c:pt>
                <c:pt idx="179">
                  <c:v>1461</c:v>
                </c:pt>
                <c:pt idx="180">
                  <c:v>1462</c:v>
                </c:pt>
                <c:pt idx="181">
                  <c:v>1463</c:v>
                </c:pt>
                <c:pt idx="182">
                  <c:v>1464</c:v>
                </c:pt>
                <c:pt idx="183">
                  <c:v>1465</c:v>
                </c:pt>
                <c:pt idx="184">
                  <c:v>1466</c:v>
                </c:pt>
                <c:pt idx="185">
                  <c:v>1467</c:v>
                </c:pt>
                <c:pt idx="186">
                  <c:v>1468</c:v>
                </c:pt>
                <c:pt idx="187">
                  <c:v>1469</c:v>
                </c:pt>
                <c:pt idx="188">
                  <c:v>1470</c:v>
                </c:pt>
                <c:pt idx="189">
                  <c:v>1471</c:v>
                </c:pt>
                <c:pt idx="190">
                  <c:v>1472</c:v>
                </c:pt>
                <c:pt idx="191">
                  <c:v>1473</c:v>
                </c:pt>
                <c:pt idx="192">
                  <c:v>1474</c:v>
                </c:pt>
                <c:pt idx="193">
                  <c:v>1475</c:v>
                </c:pt>
                <c:pt idx="194">
                  <c:v>1476</c:v>
                </c:pt>
                <c:pt idx="195">
                  <c:v>1477</c:v>
                </c:pt>
                <c:pt idx="196">
                  <c:v>1478</c:v>
                </c:pt>
                <c:pt idx="197">
                  <c:v>1479</c:v>
                </c:pt>
                <c:pt idx="198">
                  <c:v>1480</c:v>
                </c:pt>
                <c:pt idx="199">
                  <c:v>1481</c:v>
                </c:pt>
                <c:pt idx="200">
                  <c:v>1482</c:v>
                </c:pt>
                <c:pt idx="201">
                  <c:v>1483</c:v>
                </c:pt>
                <c:pt idx="202">
                  <c:v>1484</c:v>
                </c:pt>
                <c:pt idx="203">
                  <c:v>1485</c:v>
                </c:pt>
                <c:pt idx="204">
                  <c:v>1486</c:v>
                </c:pt>
                <c:pt idx="205">
                  <c:v>1487</c:v>
                </c:pt>
                <c:pt idx="206">
                  <c:v>1488</c:v>
                </c:pt>
                <c:pt idx="207">
                  <c:v>1489</c:v>
                </c:pt>
                <c:pt idx="208">
                  <c:v>1490</c:v>
                </c:pt>
                <c:pt idx="209">
                  <c:v>1491</c:v>
                </c:pt>
                <c:pt idx="210">
                  <c:v>1492</c:v>
                </c:pt>
                <c:pt idx="211">
                  <c:v>1493</c:v>
                </c:pt>
                <c:pt idx="212">
                  <c:v>1494</c:v>
                </c:pt>
                <c:pt idx="213">
                  <c:v>1495</c:v>
                </c:pt>
                <c:pt idx="214">
                  <c:v>1496</c:v>
                </c:pt>
                <c:pt idx="215">
                  <c:v>1497</c:v>
                </c:pt>
                <c:pt idx="216">
                  <c:v>1498</c:v>
                </c:pt>
                <c:pt idx="217">
                  <c:v>1499</c:v>
                </c:pt>
                <c:pt idx="218">
                  <c:v>1500</c:v>
                </c:pt>
                <c:pt idx="219">
                  <c:v>1501</c:v>
                </c:pt>
                <c:pt idx="220">
                  <c:v>1502</c:v>
                </c:pt>
                <c:pt idx="221">
                  <c:v>1503</c:v>
                </c:pt>
                <c:pt idx="222">
                  <c:v>1504</c:v>
                </c:pt>
                <c:pt idx="223">
                  <c:v>1505</c:v>
                </c:pt>
                <c:pt idx="224">
                  <c:v>1506</c:v>
                </c:pt>
                <c:pt idx="225">
                  <c:v>1507</c:v>
                </c:pt>
                <c:pt idx="226">
                  <c:v>1508</c:v>
                </c:pt>
                <c:pt idx="227">
                  <c:v>1509</c:v>
                </c:pt>
                <c:pt idx="228">
                  <c:v>1510</c:v>
                </c:pt>
                <c:pt idx="229">
                  <c:v>1511</c:v>
                </c:pt>
                <c:pt idx="230">
                  <c:v>1512</c:v>
                </c:pt>
                <c:pt idx="231">
                  <c:v>1513</c:v>
                </c:pt>
                <c:pt idx="232">
                  <c:v>1514</c:v>
                </c:pt>
                <c:pt idx="233">
                  <c:v>1515</c:v>
                </c:pt>
                <c:pt idx="234">
                  <c:v>1516</c:v>
                </c:pt>
                <c:pt idx="235">
                  <c:v>1517</c:v>
                </c:pt>
                <c:pt idx="236">
                  <c:v>1518</c:v>
                </c:pt>
                <c:pt idx="237">
                  <c:v>1519</c:v>
                </c:pt>
                <c:pt idx="238">
                  <c:v>1520</c:v>
                </c:pt>
                <c:pt idx="239">
                  <c:v>1521</c:v>
                </c:pt>
                <c:pt idx="240">
                  <c:v>1522</c:v>
                </c:pt>
                <c:pt idx="241">
                  <c:v>1523</c:v>
                </c:pt>
                <c:pt idx="242">
                  <c:v>1524</c:v>
                </c:pt>
                <c:pt idx="243">
                  <c:v>1525</c:v>
                </c:pt>
                <c:pt idx="244">
                  <c:v>1526</c:v>
                </c:pt>
                <c:pt idx="245">
                  <c:v>1527</c:v>
                </c:pt>
                <c:pt idx="246">
                  <c:v>1528</c:v>
                </c:pt>
                <c:pt idx="247">
                  <c:v>1529</c:v>
                </c:pt>
                <c:pt idx="248">
                  <c:v>1530</c:v>
                </c:pt>
                <c:pt idx="249">
                  <c:v>1531</c:v>
                </c:pt>
                <c:pt idx="250">
                  <c:v>1532</c:v>
                </c:pt>
                <c:pt idx="251">
                  <c:v>1533</c:v>
                </c:pt>
                <c:pt idx="252">
                  <c:v>1534</c:v>
                </c:pt>
                <c:pt idx="253">
                  <c:v>1535</c:v>
                </c:pt>
                <c:pt idx="254">
                  <c:v>1536</c:v>
                </c:pt>
                <c:pt idx="255">
                  <c:v>1537</c:v>
                </c:pt>
                <c:pt idx="256">
                  <c:v>1538</c:v>
                </c:pt>
                <c:pt idx="257">
                  <c:v>1539</c:v>
                </c:pt>
                <c:pt idx="258">
                  <c:v>1540</c:v>
                </c:pt>
                <c:pt idx="259">
                  <c:v>1541</c:v>
                </c:pt>
                <c:pt idx="260">
                  <c:v>1542</c:v>
                </c:pt>
                <c:pt idx="261">
                  <c:v>1543</c:v>
                </c:pt>
                <c:pt idx="262">
                  <c:v>1544</c:v>
                </c:pt>
                <c:pt idx="263">
                  <c:v>1545</c:v>
                </c:pt>
                <c:pt idx="264">
                  <c:v>1546</c:v>
                </c:pt>
                <c:pt idx="265">
                  <c:v>1547</c:v>
                </c:pt>
                <c:pt idx="266">
                  <c:v>1548</c:v>
                </c:pt>
                <c:pt idx="267">
                  <c:v>1549</c:v>
                </c:pt>
                <c:pt idx="268">
                  <c:v>1550</c:v>
                </c:pt>
                <c:pt idx="269">
                  <c:v>1551</c:v>
                </c:pt>
                <c:pt idx="270">
                  <c:v>1552</c:v>
                </c:pt>
                <c:pt idx="271">
                  <c:v>1553</c:v>
                </c:pt>
                <c:pt idx="272">
                  <c:v>1554</c:v>
                </c:pt>
                <c:pt idx="273">
                  <c:v>1555</c:v>
                </c:pt>
                <c:pt idx="274">
                  <c:v>1556</c:v>
                </c:pt>
                <c:pt idx="275">
                  <c:v>1557</c:v>
                </c:pt>
                <c:pt idx="276">
                  <c:v>1558</c:v>
                </c:pt>
                <c:pt idx="277">
                  <c:v>1559</c:v>
                </c:pt>
                <c:pt idx="278">
                  <c:v>1560</c:v>
                </c:pt>
                <c:pt idx="279">
                  <c:v>1561</c:v>
                </c:pt>
                <c:pt idx="280">
                  <c:v>1562</c:v>
                </c:pt>
                <c:pt idx="281">
                  <c:v>1563</c:v>
                </c:pt>
                <c:pt idx="282">
                  <c:v>1564</c:v>
                </c:pt>
                <c:pt idx="283">
                  <c:v>1565</c:v>
                </c:pt>
                <c:pt idx="284">
                  <c:v>1566</c:v>
                </c:pt>
                <c:pt idx="285">
                  <c:v>1567</c:v>
                </c:pt>
                <c:pt idx="286">
                  <c:v>1568</c:v>
                </c:pt>
                <c:pt idx="287">
                  <c:v>1569</c:v>
                </c:pt>
                <c:pt idx="288">
                  <c:v>1570</c:v>
                </c:pt>
                <c:pt idx="289">
                  <c:v>1571</c:v>
                </c:pt>
                <c:pt idx="290">
                  <c:v>1572</c:v>
                </c:pt>
                <c:pt idx="291">
                  <c:v>1573</c:v>
                </c:pt>
                <c:pt idx="292">
                  <c:v>1574</c:v>
                </c:pt>
                <c:pt idx="293">
                  <c:v>1575</c:v>
                </c:pt>
                <c:pt idx="294">
                  <c:v>1576</c:v>
                </c:pt>
                <c:pt idx="295">
                  <c:v>1577</c:v>
                </c:pt>
                <c:pt idx="296">
                  <c:v>1578</c:v>
                </c:pt>
                <c:pt idx="297">
                  <c:v>1579</c:v>
                </c:pt>
                <c:pt idx="298">
                  <c:v>1580</c:v>
                </c:pt>
                <c:pt idx="299">
                  <c:v>1581</c:v>
                </c:pt>
                <c:pt idx="300">
                  <c:v>1582</c:v>
                </c:pt>
                <c:pt idx="301">
                  <c:v>1583</c:v>
                </c:pt>
                <c:pt idx="302">
                  <c:v>1584</c:v>
                </c:pt>
                <c:pt idx="303">
                  <c:v>1585</c:v>
                </c:pt>
                <c:pt idx="304">
                  <c:v>1586</c:v>
                </c:pt>
                <c:pt idx="305">
                  <c:v>1587</c:v>
                </c:pt>
                <c:pt idx="306">
                  <c:v>1588</c:v>
                </c:pt>
                <c:pt idx="307">
                  <c:v>1589</c:v>
                </c:pt>
                <c:pt idx="308">
                  <c:v>1590</c:v>
                </c:pt>
                <c:pt idx="309">
                  <c:v>1591</c:v>
                </c:pt>
                <c:pt idx="310">
                  <c:v>1592</c:v>
                </c:pt>
                <c:pt idx="311">
                  <c:v>1593</c:v>
                </c:pt>
                <c:pt idx="312">
                  <c:v>1594</c:v>
                </c:pt>
                <c:pt idx="313">
                  <c:v>1595</c:v>
                </c:pt>
                <c:pt idx="314">
                  <c:v>1596</c:v>
                </c:pt>
                <c:pt idx="315">
                  <c:v>1597</c:v>
                </c:pt>
                <c:pt idx="316">
                  <c:v>1598</c:v>
                </c:pt>
                <c:pt idx="317">
                  <c:v>1599</c:v>
                </c:pt>
                <c:pt idx="318">
                  <c:v>1600</c:v>
                </c:pt>
                <c:pt idx="319">
                  <c:v>1601</c:v>
                </c:pt>
                <c:pt idx="320">
                  <c:v>1602</c:v>
                </c:pt>
                <c:pt idx="321">
                  <c:v>1603</c:v>
                </c:pt>
                <c:pt idx="322">
                  <c:v>1604</c:v>
                </c:pt>
                <c:pt idx="323">
                  <c:v>1605</c:v>
                </c:pt>
                <c:pt idx="324">
                  <c:v>1606</c:v>
                </c:pt>
                <c:pt idx="325">
                  <c:v>1607</c:v>
                </c:pt>
                <c:pt idx="326">
                  <c:v>1608</c:v>
                </c:pt>
                <c:pt idx="327">
                  <c:v>1609</c:v>
                </c:pt>
                <c:pt idx="328">
                  <c:v>1610</c:v>
                </c:pt>
                <c:pt idx="329">
                  <c:v>1611</c:v>
                </c:pt>
                <c:pt idx="330">
                  <c:v>1612</c:v>
                </c:pt>
                <c:pt idx="331">
                  <c:v>1613</c:v>
                </c:pt>
                <c:pt idx="332">
                  <c:v>1614</c:v>
                </c:pt>
                <c:pt idx="333">
                  <c:v>1615</c:v>
                </c:pt>
                <c:pt idx="334">
                  <c:v>1616</c:v>
                </c:pt>
                <c:pt idx="335">
                  <c:v>1617</c:v>
                </c:pt>
                <c:pt idx="336">
                  <c:v>1618</c:v>
                </c:pt>
                <c:pt idx="337">
                  <c:v>1619</c:v>
                </c:pt>
                <c:pt idx="338">
                  <c:v>1620</c:v>
                </c:pt>
                <c:pt idx="339">
                  <c:v>1621</c:v>
                </c:pt>
                <c:pt idx="340">
                  <c:v>1622</c:v>
                </c:pt>
                <c:pt idx="341">
                  <c:v>1623</c:v>
                </c:pt>
                <c:pt idx="342">
                  <c:v>1624</c:v>
                </c:pt>
                <c:pt idx="343">
                  <c:v>1625</c:v>
                </c:pt>
                <c:pt idx="344">
                  <c:v>1626</c:v>
                </c:pt>
                <c:pt idx="345">
                  <c:v>1627</c:v>
                </c:pt>
                <c:pt idx="346">
                  <c:v>1628</c:v>
                </c:pt>
                <c:pt idx="347">
                  <c:v>1629</c:v>
                </c:pt>
                <c:pt idx="348">
                  <c:v>1630</c:v>
                </c:pt>
                <c:pt idx="349">
                  <c:v>1631</c:v>
                </c:pt>
                <c:pt idx="350">
                  <c:v>1632</c:v>
                </c:pt>
                <c:pt idx="351">
                  <c:v>1633</c:v>
                </c:pt>
                <c:pt idx="352">
                  <c:v>1634</c:v>
                </c:pt>
                <c:pt idx="353">
                  <c:v>1635</c:v>
                </c:pt>
                <c:pt idx="354">
                  <c:v>1636</c:v>
                </c:pt>
                <c:pt idx="355">
                  <c:v>1637</c:v>
                </c:pt>
                <c:pt idx="356">
                  <c:v>1638</c:v>
                </c:pt>
                <c:pt idx="357">
                  <c:v>1639</c:v>
                </c:pt>
                <c:pt idx="358">
                  <c:v>1640</c:v>
                </c:pt>
                <c:pt idx="359">
                  <c:v>1641</c:v>
                </c:pt>
                <c:pt idx="360">
                  <c:v>1642</c:v>
                </c:pt>
                <c:pt idx="361">
                  <c:v>1643</c:v>
                </c:pt>
                <c:pt idx="362">
                  <c:v>1644</c:v>
                </c:pt>
                <c:pt idx="363">
                  <c:v>1645</c:v>
                </c:pt>
                <c:pt idx="364">
                  <c:v>1646</c:v>
                </c:pt>
                <c:pt idx="365">
                  <c:v>1647</c:v>
                </c:pt>
                <c:pt idx="366">
                  <c:v>1648</c:v>
                </c:pt>
                <c:pt idx="367">
                  <c:v>1649</c:v>
                </c:pt>
                <c:pt idx="368">
                  <c:v>1650</c:v>
                </c:pt>
                <c:pt idx="369">
                  <c:v>1651</c:v>
                </c:pt>
                <c:pt idx="370">
                  <c:v>1652</c:v>
                </c:pt>
                <c:pt idx="371">
                  <c:v>1653</c:v>
                </c:pt>
                <c:pt idx="372">
                  <c:v>1654</c:v>
                </c:pt>
                <c:pt idx="373">
                  <c:v>1655</c:v>
                </c:pt>
                <c:pt idx="374">
                  <c:v>1656</c:v>
                </c:pt>
                <c:pt idx="375">
                  <c:v>1657</c:v>
                </c:pt>
                <c:pt idx="376">
                  <c:v>1658</c:v>
                </c:pt>
                <c:pt idx="377">
                  <c:v>1659</c:v>
                </c:pt>
                <c:pt idx="378">
                  <c:v>1660</c:v>
                </c:pt>
                <c:pt idx="379">
                  <c:v>1661</c:v>
                </c:pt>
                <c:pt idx="380">
                  <c:v>1662</c:v>
                </c:pt>
                <c:pt idx="381">
                  <c:v>1663</c:v>
                </c:pt>
                <c:pt idx="382">
                  <c:v>1664</c:v>
                </c:pt>
                <c:pt idx="383">
                  <c:v>1665</c:v>
                </c:pt>
                <c:pt idx="384">
                  <c:v>1666</c:v>
                </c:pt>
                <c:pt idx="385">
                  <c:v>1667</c:v>
                </c:pt>
                <c:pt idx="386">
                  <c:v>1668</c:v>
                </c:pt>
                <c:pt idx="387">
                  <c:v>1669</c:v>
                </c:pt>
                <c:pt idx="388">
                  <c:v>1670</c:v>
                </c:pt>
                <c:pt idx="389">
                  <c:v>1671</c:v>
                </c:pt>
                <c:pt idx="390">
                  <c:v>1672</c:v>
                </c:pt>
                <c:pt idx="391">
                  <c:v>1673</c:v>
                </c:pt>
                <c:pt idx="392">
                  <c:v>1674</c:v>
                </c:pt>
                <c:pt idx="393">
                  <c:v>1675</c:v>
                </c:pt>
                <c:pt idx="394">
                  <c:v>1676</c:v>
                </c:pt>
                <c:pt idx="395">
                  <c:v>1677</c:v>
                </c:pt>
                <c:pt idx="396">
                  <c:v>1678</c:v>
                </c:pt>
                <c:pt idx="397">
                  <c:v>1679</c:v>
                </c:pt>
                <c:pt idx="398">
                  <c:v>1680</c:v>
                </c:pt>
                <c:pt idx="399">
                  <c:v>1681</c:v>
                </c:pt>
                <c:pt idx="400">
                  <c:v>1682</c:v>
                </c:pt>
                <c:pt idx="401">
                  <c:v>1683</c:v>
                </c:pt>
                <c:pt idx="402">
                  <c:v>1684</c:v>
                </c:pt>
                <c:pt idx="403">
                  <c:v>1685</c:v>
                </c:pt>
                <c:pt idx="404">
                  <c:v>1686</c:v>
                </c:pt>
                <c:pt idx="405">
                  <c:v>1687</c:v>
                </c:pt>
                <c:pt idx="406">
                  <c:v>1688</c:v>
                </c:pt>
                <c:pt idx="407">
                  <c:v>1689</c:v>
                </c:pt>
                <c:pt idx="408">
                  <c:v>1690</c:v>
                </c:pt>
                <c:pt idx="409">
                  <c:v>1691</c:v>
                </c:pt>
                <c:pt idx="410">
                  <c:v>1692</c:v>
                </c:pt>
                <c:pt idx="411">
                  <c:v>1693</c:v>
                </c:pt>
                <c:pt idx="412">
                  <c:v>1694</c:v>
                </c:pt>
                <c:pt idx="413">
                  <c:v>1695</c:v>
                </c:pt>
                <c:pt idx="414">
                  <c:v>1696</c:v>
                </c:pt>
                <c:pt idx="415">
                  <c:v>1697</c:v>
                </c:pt>
                <c:pt idx="416">
                  <c:v>1698</c:v>
                </c:pt>
                <c:pt idx="417">
                  <c:v>1699</c:v>
                </c:pt>
                <c:pt idx="418">
                  <c:v>1700</c:v>
                </c:pt>
                <c:pt idx="419">
                  <c:v>1701</c:v>
                </c:pt>
                <c:pt idx="420">
                  <c:v>1702</c:v>
                </c:pt>
                <c:pt idx="421">
                  <c:v>1703</c:v>
                </c:pt>
                <c:pt idx="422">
                  <c:v>1704</c:v>
                </c:pt>
                <c:pt idx="423">
                  <c:v>1705</c:v>
                </c:pt>
                <c:pt idx="424">
                  <c:v>1706</c:v>
                </c:pt>
                <c:pt idx="425">
                  <c:v>1707</c:v>
                </c:pt>
                <c:pt idx="426">
                  <c:v>1708</c:v>
                </c:pt>
                <c:pt idx="427">
                  <c:v>1709</c:v>
                </c:pt>
                <c:pt idx="428">
                  <c:v>1710</c:v>
                </c:pt>
                <c:pt idx="429">
                  <c:v>1711</c:v>
                </c:pt>
                <c:pt idx="430">
                  <c:v>1712</c:v>
                </c:pt>
                <c:pt idx="431">
                  <c:v>1713</c:v>
                </c:pt>
                <c:pt idx="432">
                  <c:v>1714</c:v>
                </c:pt>
                <c:pt idx="433">
                  <c:v>1715</c:v>
                </c:pt>
                <c:pt idx="434">
                  <c:v>1716</c:v>
                </c:pt>
                <c:pt idx="435">
                  <c:v>1717</c:v>
                </c:pt>
                <c:pt idx="436">
                  <c:v>1718</c:v>
                </c:pt>
                <c:pt idx="437">
                  <c:v>1719</c:v>
                </c:pt>
                <c:pt idx="438">
                  <c:v>1720</c:v>
                </c:pt>
                <c:pt idx="439">
                  <c:v>1721</c:v>
                </c:pt>
                <c:pt idx="440">
                  <c:v>1722</c:v>
                </c:pt>
                <c:pt idx="441">
                  <c:v>1723</c:v>
                </c:pt>
                <c:pt idx="442">
                  <c:v>1724</c:v>
                </c:pt>
                <c:pt idx="443">
                  <c:v>1725</c:v>
                </c:pt>
                <c:pt idx="444">
                  <c:v>1726</c:v>
                </c:pt>
                <c:pt idx="445">
                  <c:v>1727</c:v>
                </c:pt>
                <c:pt idx="446">
                  <c:v>1728</c:v>
                </c:pt>
                <c:pt idx="447">
                  <c:v>1729</c:v>
                </c:pt>
                <c:pt idx="448">
                  <c:v>1730</c:v>
                </c:pt>
                <c:pt idx="449">
                  <c:v>1731</c:v>
                </c:pt>
                <c:pt idx="450">
                  <c:v>1732</c:v>
                </c:pt>
                <c:pt idx="451">
                  <c:v>1733</c:v>
                </c:pt>
                <c:pt idx="452">
                  <c:v>1734</c:v>
                </c:pt>
                <c:pt idx="453">
                  <c:v>1735</c:v>
                </c:pt>
                <c:pt idx="454">
                  <c:v>1736</c:v>
                </c:pt>
                <c:pt idx="455">
                  <c:v>1737</c:v>
                </c:pt>
                <c:pt idx="456">
                  <c:v>1738</c:v>
                </c:pt>
                <c:pt idx="457">
                  <c:v>1739</c:v>
                </c:pt>
                <c:pt idx="458">
                  <c:v>1740</c:v>
                </c:pt>
                <c:pt idx="459">
                  <c:v>1741</c:v>
                </c:pt>
                <c:pt idx="460">
                  <c:v>1742</c:v>
                </c:pt>
                <c:pt idx="461">
                  <c:v>1743</c:v>
                </c:pt>
                <c:pt idx="462">
                  <c:v>1744</c:v>
                </c:pt>
                <c:pt idx="463">
                  <c:v>1745</c:v>
                </c:pt>
                <c:pt idx="464">
                  <c:v>1746</c:v>
                </c:pt>
                <c:pt idx="465">
                  <c:v>1747</c:v>
                </c:pt>
                <c:pt idx="466">
                  <c:v>1748</c:v>
                </c:pt>
                <c:pt idx="467">
                  <c:v>1749</c:v>
                </c:pt>
                <c:pt idx="468">
                  <c:v>1750</c:v>
                </c:pt>
                <c:pt idx="469">
                  <c:v>1751</c:v>
                </c:pt>
                <c:pt idx="470">
                  <c:v>1752</c:v>
                </c:pt>
                <c:pt idx="471">
                  <c:v>1753</c:v>
                </c:pt>
                <c:pt idx="472">
                  <c:v>1754</c:v>
                </c:pt>
                <c:pt idx="473">
                  <c:v>1755</c:v>
                </c:pt>
                <c:pt idx="474">
                  <c:v>1756</c:v>
                </c:pt>
                <c:pt idx="475">
                  <c:v>1757</c:v>
                </c:pt>
                <c:pt idx="476">
                  <c:v>1758</c:v>
                </c:pt>
                <c:pt idx="477">
                  <c:v>1759</c:v>
                </c:pt>
                <c:pt idx="478">
                  <c:v>1760</c:v>
                </c:pt>
                <c:pt idx="479">
                  <c:v>1761</c:v>
                </c:pt>
                <c:pt idx="480">
                  <c:v>1762</c:v>
                </c:pt>
                <c:pt idx="481">
                  <c:v>1763</c:v>
                </c:pt>
                <c:pt idx="482">
                  <c:v>1764</c:v>
                </c:pt>
                <c:pt idx="483">
                  <c:v>1765</c:v>
                </c:pt>
                <c:pt idx="484">
                  <c:v>1766</c:v>
                </c:pt>
                <c:pt idx="485">
                  <c:v>1767</c:v>
                </c:pt>
                <c:pt idx="486">
                  <c:v>1768</c:v>
                </c:pt>
                <c:pt idx="487">
                  <c:v>1769</c:v>
                </c:pt>
                <c:pt idx="488">
                  <c:v>1770</c:v>
                </c:pt>
                <c:pt idx="489">
                  <c:v>1771</c:v>
                </c:pt>
                <c:pt idx="490">
                  <c:v>1772</c:v>
                </c:pt>
                <c:pt idx="491">
                  <c:v>1773</c:v>
                </c:pt>
                <c:pt idx="492">
                  <c:v>1774</c:v>
                </c:pt>
                <c:pt idx="493">
                  <c:v>1775</c:v>
                </c:pt>
                <c:pt idx="494">
                  <c:v>1776</c:v>
                </c:pt>
                <c:pt idx="495">
                  <c:v>1777</c:v>
                </c:pt>
                <c:pt idx="496">
                  <c:v>1778</c:v>
                </c:pt>
                <c:pt idx="497">
                  <c:v>1779</c:v>
                </c:pt>
                <c:pt idx="498">
                  <c:v>1780</c:v>
                </c:pt>
                <c:pt idx="499">
                  <c:v>1781</c:v>
                </c:pt>
                <c:pt idx="500">
                  <c:v>1782</c:v>
                </c:pt>
                <c:pt idx="501">
                  <c:v>1783</c:v>
                </c:pt>
                <c:pt idx="502">
                  <c:v>1784</c:v>
                </c:pt>
                <c:pt idx="503">
                  <c:v>1785</c:v>
                </c:pt>
                <c:pt idx="504">
                  <c:v>1786</c:v>
                </c:pt>
                <c:pt idx="505">
                  <c:v>1787</c:v>
                </c:pt>
                <c:pt idx="506">
                  <c:v>1788</c:v>
                </c:pt>
                <c:pt idx="507">
                  <c:v>1789</c:v>
                </c:pt>
                <c:pt idx="508">
                  <c:v>1790</c:v>
                </c:pt>
                <c:pt idx="509">
                  <c:v>1791</c:v>
                </c:pt>
                <c:pt idx="510">
                  <c:v>1792</c:v>
                </c:pt>
                <c:pt idx="511">
                  <c:v>1793</c:v>
                </c:pt>
                <c:pt idx="512">
                  <c:v>1794</c:v>
                </c:pt>
                <c:pt idx="513">
                  <c:v>1795</c:v>
                </c:pt>
                <c:pt idx="514">
                  <c:v>1796</c:v>
                </c:pt>
                <c:pt idx="515">
                  <c:v>1797</c:v>
                </c:pt>
                <c:pt idx="516">
                  <c:v>1798</c:v>
                </c:pt>
                <c:pt idx="517">
                  <c:v>1799</c:v>
                </c:pt>
                <c:pt idx="518">
                  <c:v>1800</c:v>
                </c:pt>
                <c:pt idx="519">
                  <c:v>1801</c:v>
                </c:pt>
                <c:pt idx="520">
                  <c:v>1802</c:v>
                </c:pt>
                <c:pt idx="521">
                  <c:v>1803</c:v>
                </c:pt>
                <c:pt idx="522">
                  <c:v>1804</c:v>
                </c:pt>
                <c:pt idx="523">
                  <c:v>1805</c:v>
                </c:pt>
                <c:pt idx="524">
                  <c:v>1806</c:v>
                </c:pt>
                <c:pt idx="525">
                  <c:v>1807</c:v>
                </c:pt>
                <c:pt idx="526">
                  <c:v>1808</c:v>
                </c:pt>
                <c:pt idx="527">
                  <c:v>1809</c:v>
                </c:pt>
                <c:pt idx="528">
                  <c:v>1810</c:v>
                </c:pt>
                <c:pt idx="529">
                  <c:v>1811</c:v>
                </c:pt>
                <c:pt idx="530">
                  <c:v>1812</c:v>
                </c:pt>
                <c:pt idx="531">
                  <c:v>1813</c:v>
                </c:pt>
                <c:pt idx="532">
                  <c:v>1814</c:v>
                </c:pt>
                <c:pt idx="533">
                  <c:v>1815</c:v>
                </c:pt>
                <c:pt idx="534">
                  <c:v>1816</c:v>
                </c:pt>
                <c:pt idx="535">
                  <c:v>1817</c:v>
                </c:pt>
                <c:pt idx="536">
                  <c:v>1818</c:v>
                </c:pt>
                <c:pt idx="537">
                  <c:v>1819</c:v>
                </c:pt>
                <c:pt idx="538">
                  <c:v>1820</c:v>
                </c:pt>
                <c:pt idx="539">
                  <c:v>1821</c:v>
                </c:pt>
                <c:pt idx="540">
                  <c:v>1822</c:v>
                </c:pt>
                <c:pt idx="541">
                  <c:v>1823</c:v>
                </c:pt>
                <c:pt idx="542">
                  <c:v>1824</c:v>
                </c:pt>
                <c:pt idx="543">
                  <c:v>1825</c:v>
                </c:pt>
                <c:pt idx="544">
                  <c:v>1826</c:v>
                </c:pt>
                <c:pt idx="545">
                  <c:v>1827</c:v>
                </c:pt>
                <c:pt idx="546">
                  <c:v>1828</c:v>
                </c:pt>
                <c:pt idx="547">
                  <c:v>1829</c:v>
                </c:pt>
                <c:pt idx="548">
                  <c:v>1830</c:v>
                </c:pt>
                <c:pt idx="549">
                  <c:v>1831</c:v>
                </c:pt>
                <c:pt idx="550">
                  <c:v>1832</c:v>
                </c:pt>
                <c:pt idx="551">
                  <c:v>1833</c:v>
                </c:pt>
                <c:pt idx="552">
                  <c:v>1834</c:v>
                </c:pt>
                <c:pt idx="553">
                  <c:v>1835</c:v>
                </c:pt>
                <c:pt idx="554">
                  <c:v>1836</c:v>
                </c:pt>
                <c:pt idx="555">
                  <c:v>1837</c:v>
                </c:pt>
                <c:pt idx="556">
                  <c:v>1838</c:v>
                </c:pt>
                <c:pt idx="557">
                  <c:v>1839</c:v>
                </c:pt>
                <c:pt idx="558">
                  <c:v>1840</c:v>
                </c:pt>
                <c:pt idx="559">
                  <c:v>1841</c:v>
                </c:pt>
                <c:pt idx="560">
                  <c:v>1842</c:v>
                </c:pt>
                <c:pt idx="561">
                  <c:v>1843</c:v>
                </c:pt>
                <c:pt idx="562">
                  <c:v>1844</c:v>
                </c:pt>
                <c:pt idx="563">
                  <c:v>1845</c:v>
                </c:pt>
                <c:pt idx="564">
                  <c:v>1846</c:v>
                </c:pt>
                <c:pt idx="565">
                  <c:v>1847</c:v>
                </c:pt>
                <c:pt idx="566">
                  <c:v>1848</c:v>
                </c:pt>
                <c:pt idx="567">
                  <c:v>1849</c:v>
                </c:pt>
                <c:pt idx="568">
                  <c:v>1850</c:v>
                </c:pt>
              </c:numCache>
            </c:numRef>
          </c:cat>
          <c:val>
            <c:numRef>
              <c:f>'Inequality measures'!$C$6:$C$574</c:f>
              <c:numCache>
                <c:formatCode>General</c:formatCode>
                <c:ptCount val="569"/>
                <c:pt idx="43" formatCode="0">
                  <c:v>38.33656295938507</c:v>
                </c:pt>
                <c:pt idx="44" formatCode="0">
                  <c:v>37.127497657982211</c:v>
                </c:pt>
                <c:pt idx="45" formatCode="0">
                  <c:v>36.459633001359038</c:v>
                </c:pt>
                <c:pt idx="46" formatCode="0">
                  <c:v>36.264041813740668</c:v>
                </c:pt>
                <c:pt idx="47" formatCode="0">
                  <c:v>36.326795387201038</c:v>
                </c:pt>
                <c:pt idx="48" formatCode="0">
                  <c:v>36.771528217958107</c:v>
                </c:pt>
                <c:pt idx="49" formatCode="0">
                  <c:v>37.001676294726543</c:v>
                </c:pt>
                <c:pt idx="50" formatCode="0">
                  <c:v>37.001817787849362</c:v>
                </c:pt>
                <c:pt idx="51" formatCode="0">
                  <c:v>36.755495488340209</c:v>
                </c:pt>
                <c:pt idx="52" formatCode="0">
                  <c:v>38.855752094004039</c:v>
                </c:pt>
                <c:pt idx="53" formatCode="0">
                  <c:v>40.637494837078606</c:v>
                </c:pt>
                <c:pt idx="54" formatCode="0">
                  <c:v>42.007091456119618</c:v>
                </c:pt>
                <c:pt idx="55" formatCode="0">
                  <c:v>42.910812227410879</c:v>
                </c:pt>
                <c:pt idx="56" formatCode="0">
                  <c:v>43.398360891151555</c:v>
                </c:pt>
                <c:pt idx="57" formatCode="0">
                  <c:v>43.650732919414637</c:v>
                </c:pt>
                <c:pt idx="58" formatCode="0">
                  <c:v>43.838225196416175</c:v>
                </c:pt>
                <c:pt idx="59" formatCode="0">
                  <c:v>43.799807064955488</c:v>
                </c:pt>
                <c:pt idx="60" formatCode="0">
                  <c:v>43.550639951198711</c:v>
                </c:pt>
                <c:pt idx="61" formatCode="0">
                  <c:v>43.219530374015442</c:v>
                </c:pt>
                <c:pt idx="62" formatCode="0">
                  <c:v>42.801803106277525</c:v>
                </c:pt>
                <c:pt idx="63" formatCode="0">
                  <c:v>39.637936264230284</c:v>
                </c:pt>
                <c:pt idx="64" formatCode="0">
                  <c:v>36.565712456967553</c:v>
                </c:pt>
                <c:pt idx="65" formatCode="0">
                  <c:v>33.508655240779262</c:v>
                </c:pt>
                <c:pt idx="66" formatCode="0">
                  <c:v>31.519142316642288</c:v>
                </c:pt>
                <c:pt idx="67" formatCode="0">
                  <c:v>30.208924552693439</c:v>
                </c:pt>
                <c:pt idx="68" formatCode="0">
                  <c:v>29.355833444191262</c:v>
                </c:pt>
                <c:pt idx="69" formatCode="0">
                  <c:v>28.420281368694472</c:v>
                </c:pt>
                <c:pt idx="70" formatCode="0">
                  <c:v>27.540344231782047</c:v>
                </c:pt>
                <c:pt idx="71" formatCode="0">
                  <c:v>28.241268904514786</c:v>
                </c:pt>
                <c:pt idx="72" formatCode="0">
                  <c:v>29.31800122654646</c:v>
                </c:pt>
                <c:pt idx="73" formatCode="0">
                  <c:v>29.930984469708939</c:v>
                </c:pt>
                <c:pt idx="74" formatCode="0">
                  <c:v>31.009286757083149</c:v>
                </c:pt>
                <c:pt idx="75" formatCode="0">
                  <c:v>33.525651895275963</c:v>
                </c:pt>
                <c:pt idx="76" formatCode="0">
                  <c:v>36.537729740892672</c:v>
                </c:pt>
                <c:pt idx="77" formatCode="0">
                  <c:v>38.90999927375568</c:v>
                </c:pt>
                <c:pt idx="78" formatCode="0">
                  <c:v>40.76964869586714</c:v>
                </c:pt>
                <c:pt idx="79" formatCode="0">
                  <c:v>42.362344040002611</c:v>
                </c:pt>
                <c:pt idx="80" formatCode="0">
                  <c:v>43.386060392965447</c:v>
                </c:pt>
                <c:pt idx="81" formatCode="0">
                  <c:v>44.623220742196828</c:v>
                </c:pt>
                <c:pt idx="82" formatCode="0">
                  <c:v>46.161406408080367</c:v>
                </c:pt>
                <c:pt idx="83" formatCode="0">
                  <c:v>51.523487797865663</c:v>
                </c:pt>
                <c:pt idx="84" formatCode="0">
                  <c:v>52.017278235240845</c:v>
                </c:pt>
                <c:pt idx="85" formatCode="0">
                  <c:v>53.084285833468471</c:v>
                </c:pt>
                <c:pt idx="86" formatCode="0">
                  <c:v>52.96708090797393</c:v>
                </c:pt>
                <c:pt idx="87" formatCode="0">
                  <c:v>51.87135918537367</c:v>
                </c:pt>
                <c:pt idx="88" formatCode="0">
                  <c:v>51.200995600580022</c:v>
                </c:pt>
                <c:pt idx="89" formatCode="0">
                  <c:v>50.331714274930803</c:v>
                </c:pt>
                <c:pt idx="90" formatCode="0">
                  <c:v>49.259495488754403</c:v>
                </c:pt>
                <c:pt idx="91" formatCode="0">
                  <c:v>49.389122095028348</c:v>
                </c:pt>
                <c:pt idx="92" formatCode="0">
                  <c:v>51.013129274619764</c:v>
                </c:pt>
                <c:pt idx="93" formatCode="0">
                  <c:v>49.801834090892541</c:v>
                </c:pt>
                <c:pt idx="94" formatCode="0">
                  <c:v>44.037137698678514</c:v>
                </c:pt>
                <c:pt idx="95" formatCode="0">
                  <c:v>43.252354793348246</c:v>
                </c:pt>
                <c:pt idx="96" formatCode="0">
                  <c:v>40.626851090243107</c:v>
                </c:pt>
                <c:pt idx="97" formatCode="0">
                  <c:v>38.870037378913338</c:v>
                </c:pt>
                <c:pt idx="98" formatCode="0">
                  <c:v>38.443454386938122</c:v>
                </c:pt>
                <c:pt idx="99" formatCode="0">
                  <c:v>36.822285457520969</c:v>
                </c:pt>
                <c:pt idx="100" formatCode="0">
                  <c:v>36.039013107336984</c:v>
                </c:pt>
                <c:pt idx="101" formatCode="0">
                  <c:v>36.732399751851261</c:v>
                </c:pt>
                <c:pt idx="102" formatCode="0">
                  <c:v>37.24370165817632</c:v>
                </c:pt>
                <c:pt idx="103" formatCode="0">
                  <c:v>35.486820859838588</c:v>
                </c:pt>
                <c:pt idx="104" formatCode="0">
                  <c:v>35.494953268037229</c:v>
                </c:pt>
                <c:pt idx="105" formatCode="0">
                  <c:v>35.908410168157943</c:v>
                </c:pt>
                <c:pt idx="106" formatCode="0">
                  <c:v>36.604349213249513</c:v>
                </c:pt>
                <c:pt idx="107" formatCode="0">
                  <c:v>39.104328026994914</c:v>
                </c:pt>
                <c:pt idx="108" formatCode="0">
                  <c:v>40.504025527759225</c:v>
                </c:pt>
                <c:pt idx="109" formatCode="0">
                  <c:v>41.098281165362515</c:v>
                </c:pt>
                <c:pt idx="110" formatCode="0">
                  <c:v>42.277234409338796</c:v>
                </c:pt>
                <c:pt idx="111" formatCode="0">
                  <c:v>43.291579125194062</c:v>
                </c:pt>
                <c:pt idx="112" formatCode="0">
                  <c:v>42.898038928371143</c:v>
                </c:pt>
                <c:pt idx="113" formatCode="0">
                  <c:v>42.131576013693582</c:v>
                </c:pt>
                <c:pt idx="114" formatCode="0">
                  <c:v>41.823502266226122</c:v>
                </c:pt>
                <c:pt idx="115" formatCode="0">
                  <c:v>40.804160970819531</c:v>
                </c:pt>
                <c:pt idx="116" formatCode="0">
                  <c:v>39.508768772072813</c:v>
                </c:pt>
                <c:pt idx="117" formatCode="0">
                  <c:v>38.217475137227339</c:v>
                </c:pt>
                <c:pt idx="118" formatCode="0">
                  <c:v>35.808960909350134</c:v>
                </c:pt>
                <c:pt idx="119" formatCode="0">
                  <c:v>33.779274117420719</c:v>
                </c:pt>
                <c:pt idx="120" formatCode="0">
                  <c:v>32.202049157727231</c:v>
                </c:pt>
                <c:pt idx="121" formatCode="0">
                  <c:v>30.945593494432771</c:v>
                </c:pt>
                <c:pt idx="122" formatCode="0">
                  <c:v>29.687931934688002</c:v>
                </c:pt>
                <c:pt idx="123" formatCode="0">
                  <c:v>28.727673628343954</c:v>
                </c:pt>
                <c:pt idx="124" formatCode="0">
                  <c:v>27.925958227641729</c:v>
                </c:pt>
                <c:pt idx="125" formatCode="0">
                  <c:v>27.430275092588907</c:v>
                </c:pt>
                <c:pt idx="126" formatCode="0">
                  <c:v>27.107995419322609</c:v>
                </c:pt>
                <c:pt idx="127" formatCode="0">
                  <c:v>26.852767346877236</c:v>
                </c:pt>
                <c:pt idx="128" formatCode="0">
                  <c:v>26.712239061382704</c:v>
                </c:pt>
                <c:pt idx="129" formatCode="0">
                  <c:v>26.558217141385786</c:v>
                </c:pt>
                <c:pt idx="130" formatCode="0">
                  <c:v>26.195942048625717</c:v>
                </c:pt>
                <c:pt idx="131" formatCode="0">
                  <c:v>25.872198134135093</c:v>
                </c:pt>
                <c:pt idx="132" formatCode="0">
                  <c:v>25.205006565832377</c:v>
                </c:pt>
                <c:pt idx="133" formatCode="0">
                  <c:v>24.297219451111065</c:v>
                </c:pt>
                <c:pt idx="134" formatCode="0">
                  <c:v>23.343976153393463</c:v>
                </c:pt>
                <c:pt idx="135" formatCode="0">
                  <c:v>22.345762916782228</c:v>
                </c:pt>
                <c:pt idx="136" formatCode="0">
                  <c:v>21.304235125780401</c:v>
                </c:pt>
                <c:pt idx="137" formatCode="0">
                  <c:v>20.286770602596764</c:v>
                </c:pt>
                <c:pt idx="138" formatCode="0">
                  <c:v>19.59820060613006</c:v>
                </c:pt>
                <c:pt idx="139" formatCode="0">
                  <c:v>19.180618625164808</c:v>
                </c:pt>
                <c:pt idx="140" formatCode="0">
                  <c:v>19.303750230440993</c:v>
                </c:pt>
                <c:pt idx="141" formatCode="0">
                  <c:v>20.199365587210192</c:v>
                </c:pt>
                <c:pt idx="142" formatCode="0">
                  <c:v>21.55452237656344</c:v>
                </c:pt>
                <c:pt idx="143" formatCode="0">
                  <c:v>24.134817113768182</c:v>
                </c:pt>
                <c:pt idx="144" formatCode="0">
                  <c:v>26.438146113480421</c:v>
                </c:pt>
                <c:pt idx="145" formatCode="0">
                  <c:v>28.1602328375746</c:v>
                </c:pt>
                <c:pt idx="146" formatCode="0">
                  <c:v>29.561305715605137</c:v>
                </c:pt>
                <c:pt idx="147" formatCode="0">
                  <c:v>30.600752099702955</c:v>
                </c:pt>
                <c:pt idx="148" formatCode="0">
                  <c:v>31.025421796104023</c:v>
                </c:pt>
                <c:pt idx="149" formatCode="0">
                  <c:v>31.45245307319998</c:v>
                </c:pt>
                <c:pt idx="150" formatCode="0">
                  <c:v>31.697452503457647</c:v>
                </c:pt>
                <c:pt idx="151" formatCode="0">
                  <c:v>31.666424949975838</c:v>
                </c:pt>
                <c:pt idx="152" formatCode="0">
                  <c:v>31.26624142518973</c:v>
                </c:pt>
                <c:pt idx="153" formatCode="0">
                  <c:v>30.145480417529587</c:v>
                </c:pt>
                <c:pt idx="154" formatCode="0">
                  <c:v>28.123744724737342</c:v>
                </c:pt>
                <c:pt idx="155" formatCode="0">
                  <c:v>26.505964944343418</c:v>
                </c:pt>
                <c:pt idx="156" formatCode="0">
                  <c:v>25.220595358670536</c:v>
                </c:pt>
                <c:pt idx="157" formatCode="0">
                  <c:v>24.32805366992778</c:v>
                </c:pt>
                <c:pt idx="158" formatCode="0">
                  <c:v>23.947452064865455</c:v>
                </c:pt>
                <c:pt idx="159" formatCode="0">
                  <c:v>23.90514920514207</c:v>
                </c:pt>
                <c:pt idx="160" formatCode="0">
                  <c:v>23.593322736349652</c:v>
                </c:pt>
                <c:pt idx="161" formatCode="0">
                  <c:v>23.013878840470277</c:v>
                </c:pt>
                <c:pt idx="162" formatCode="0">
                  <c:v>22.502402161525165</c:v>
                </c:pt>
                <c:pt idx="163" formatCode="0">
                  <c:v>22.020948431547222</c:v>
                </c:pt>
                <c:pt idx="164" formatCode="0">
                  <c:v>21.776946156709737</c:v>
                </c:pt>
                <c:pt idx="165" formatCode="0">
                  <c:v>21.635138961101749</c:v>
                </c:pt>
                <c:pt idx="166" formatCode="0">
                  <c:v>21.586998098972725</c:v>
                </c:pt>
                <c:pt idx="167" formatCode="0">
                  <c:v>21.84940682969512</c:v>
                </c:pt>
                <c:pt idx="168" formatCode="0">
                  <c:v>22.386289049609875</c:v>
                </c:pt>
                <c:pt idx="169" formatCode="0">
                  <c:v>23.001269316893605</c:v>
                </c:pt>
                <c:pt idx="170" formatCode="0">
                  <c:v>23.915248117271254</c:v>
                </c:pt>
                <c:pt idx="171" formatCode="0">
                  <c:v>24.929801039130474</c:v>
                </c:pt>
                <c:pt idx="172" formatCode="0">
                  <c:v>26.276004679422943</c:v>
                </c:pt>
                <c:pt idx="173" formatCode="0">
                  <c:v>27.705800996876803</c:v>
                </c:pt>
                <c:pt idx="174" formatCode="0">
                  <c:v>28.546137451382563</c:v>
                </c:pt>
                <c:pt idx="175" formatCode="0">
                  <c:v>29.438342807832885</c:v>
                </c:pt>
                <c:pt idx="176" formatCode="0">
                  <c:v>30.489568781103877</c:v>
                </c:pt>
                <c:pt idx="177" formatCode="0">
                  <c:v>31.263285454260121</c:v>
                </c:pt>
                <c:pt idx="178" formatCode="0">
                  <c:v>31.944789652471467</c:v>
                </c:pt>
                <c:pt idx="179" formatCode="0">
                  <c:v>32.392549051238355</c:v>
                </c:pt>
                <c:pt idx="180" formatCode="0">
                  <c:v>32.672302958067441</c:v>
                </c:pt>
                <c:pt idx="181" formatCode="0">
                  <c:v>32.904980517740547</c:v>
                </c:pt>
                <c:pt idx="182" formatCode="0">
                  <c:v>33.194390398700087</c:v>
                </c:pt>
                <c:pt idx="183" formatCode="0">
                  <c:v>32.533726951971815</c:v>
                </c:pt>
                <c:pt idx="184" formatCode="0">
                  <c:v>31.975265808188372</c:v>
                </c:pt>
                <c:pt idx="185" formatCode="0">
                  <c:v>32.418918149058825</c:v>
                </c:pt>
                <c:pt idx="186" formatCode="0">
                  <c:v>33.433406566413069</c:v>
                </c:pt>
                <c:pt idx="187" formatCode="0">
                  <c:v>34.582159251567454</c:v>
                </c:pt>
                <c:pt idx="188" formatCode="0">
                  <c:v>36.273337670507551</c:v>
                </c:pt>
                <c:pt idx="189" formatCode="0">
                  <c:v>37.907172926434235</c:v>
                </c:pt>
                <c:pt idx="190" formatCode="0">
                  <c:v>40.29571822681369</c:v>
                </c:pt>
                <c:pt idx="191" formatCode="0">
                  <c:v>42.327010201406786</c:v>
                </c:pt>
                <c:pt idx="192" formatCode="0">
                  <c:v>44.662959344910512</c:v>
                </c:pt>
                <c:pt idx="193" formatCode="0">
                  <c:v>46.540163303004562</c:v>
                </c:pt>
                <c:pt idx="194" formatCode="0">
                  <c:v>48.722084327439717</c:v>
                </c:pt>
                <c:pt idx="195" formatCode="0">
                  <c:v>49.999029767003769</c:v>
                </c:pt>
                <c:pt idx="196" formatCode="0">
                  <c:v>50.368798579410992</c:v>
                </c:pt>
                <c:pt idx="197" formatCode="0">
                  <c:v>49.985291215590728</c:v>
                </c:pt>
                <c:pt idx="198" formatCode="0">
                  <c:v>48.565995521710313</c:v>
                </c:pt>
                <c:pt idx="199" formatCode="0">
                  <c:v>46.527140881021019</c:v>
                </c:pt>
                <c:pt idx="200" formatCode="0">
                  <c:v>44.440620798235564</c:v>
                </c:pt>
                <c:pt idx="201" formatCode="0">
                  <c:v>41.652568508822988</c:v>
                </c:pt>
                <c:pt idx="202" formatCode="0">
                  <c:v>39.311526013158172</c:v>
                </c:pt>
                <c:pt idx="203" formatCode="0">
                  <c:v>36.800760836368369</c:v>
                </c:pt>
                <c:pt idx="204" formatCode="0">
                  <c:v>34.811453541393952</c:v>
                </c:pt>
                <c:pt idx="205" formatCode="0">
                  <c:v>33.598123577371318</c:v>
                </c:pt>
                <c:pt idx="206" formatCode="0">
                  <c:v>33.310451768662823</c:v>
                </c:pt>
                <c:pt idx="207" formatCode="0">
                  <c:v>33.56754301019425</c:v>
                </c:pt>
                <c:pt idx="208" formatCode="0">
                  <c:v>34.112674031142653</c:v>
                </c:pt>
                <c:pt idx="209" formatCode="0">
                  <c:v>35.287611651967637</c:v>
                </c:pt>
                <c:pt idx="210" formatCode="0">
                  <c:v>36.47733350285457</c:v>
                </c:pt>
                <c:pt idx="211" formatCode="0">
                  <c:v>37.744213052214995</c:v>
                </c:pt>
                <c:pt idx="212" formatCode="0">
                  <c:v>39.247974985917544</c:v>
                </c:pt>
                <c:pt idx="213" formatCode="0">
                  <c:v>40.85864266868186</c:v>
                </c:pt>
                <c:pt idx="214" formatCode="0">
                  <c:v>42.346714393993246</c:v>
                </c:pt>
                <c:pt idx="215" formatCode="0">
                  <c:v>43.45150226779662</c:v>
                </c:pt>
                <c:pt idx="216" formatCode="0">
                  <c:v>44.150391764048088</c:v>
                </c:pt>
                <c:pt idx="217" formatCode="0">
                  <c:v>44.626753056013449</c:v>
                </c:pt>
                <c:pt idx="218" formatCode="0">
                  <c:v>44.747790463432743</c:v>
                </c:pt>
                <c:pt idx="219" formatCode="0">
                  <c:v>44.982088484449903</c:v>
                </c:pt>
                <c:pt idx="220" formatCode="0">
                  <c:v>44.74263352709248</c:v>
                </c:pt>
                <c:pt idx="221" formatCode="0">
                  <c:v>43.747433945000004</c:v>
                </c:pt>
                <c:pt idx="222" formatCode="0">
                  <c:v>42.587799516061523</c:v>
                </c:pt>
                <c:pt idx="223" formatCode="0">
                  <c:v>41.026842158644683</c:v>
                </c:pt>
                <c:pt idx="224" formatCode="0">
                  <c:v>39.418212703466551</c:v>
                </c:pt>
                <c:pt idx="225" formatCode="0">
                  <c:v>37.820315392212244</c:v>
                </c:pt>
                <c:pt idx="226" formatCode="0">
                  <c:v>36.279427055150705</c:v>
                </c:pt>
                <c:pt idx="227" formatCode="0">
                  <c:v>34.868611863508484</c:v>
                </c:pt>
                <c:pt idx="228" formatCode="0">
                  <c:v>33.51918738198389</c:v>
                </c:pt>
                <c:pt idx="229" formatCode="0">
                  <c:v>32.460587399539094</c:v>
                </c:pt>
                <c:pt idx="230" formatCode="0">
                  <c:v>31.060876141463734</c:v>
                </c:pt>
                <c:pt idx="231" formatCode="0">
                  <c:v>30.186566945131627</c:v>
                </c:pt>
                <c:pt idx="232" formatCode="0">
                  <c:v>30.313595069448741</c:v>
                </c:pt>
                <c:pt idx="233" formatCode="0">
                  <c:v>30.662099174770766</c:v>
                </c:pt>
                <c:pt idx="234" formatCode="0">
                  <c:v>31.647443150980465</c:v>
                </c:pt>
                <c:pt idx="235" formatCode="0">
                  <c:v>32.406185609431333</c:v>
                </c:pt>
                <c:pt idx="236" formatCode="0">
                  <c:v>32.78666458978438</c:v>
                </c:pt>
                <c:pt idx="237" formatCode="0">
                  <c:v>32.416765313069419</c:v>
                </c:pt>
                <c:pt idx="238" formatCode="0">
                  <c:v>33.021374650813122</c:v>
                </c:pt>
                <c:pt idx="239" formatCode="0">
                  <c:v>33.623821534745986</c:v>
                </c:pt>
                <c:pt idx="240" formatCode="0">
                  <c:v>33.872049712412256</c:v>
                </c:pt>
                <c:pt idx="241" formatCode="0">
                  <c:v>35.271694428384791</c:v>
                </c:pt>
                <c:pt idx="242" formatCode="0">
                  <c:v>36.588928386789547</c:v>
                </c:pt>
                <c:pt idx="243" formatCode="0">
                  <c:v>38.256438477255912</c:v>
                </c:pt>
                <c:pt idx="244" formatCode="0">
                  <c:v>39.617448884613104</c:v>
                </c:pt>
                <c:pt idx="245" formatCode="0">
                  <c:v>40.167008128938519</c:v>
                </c:pt>
                <c:pt idx="246" formatCode="0">
                  <c:v>40.494664813923762</c:v>
                </c:pt>
                <c:pt idx="247" formatCode="0">
                  <c:v>41.36519993158813</c:v>
                </c:pt>
                <c:pt idx="248" formatCode="0">
                  <c:v>43.037039685596319</c:v>
                </c:pt>
                <c:pt idx="249" formatCode="0">
                  <c:v>45.664701596562779</c:v>
                </c:pt>
                <c:pt idx="250" formatCode="0">
                  <c:v>46.438513279151046</c:v>
                </c:pt>
                <c:pt idx="251" formatCode="0">
                  <c:v>47.458313341799879</c:v>
                </c:pt>
                <c:pt idx="252" formatCode="0">
                  <c:v>48.34653171734714</c:v>
                </c:pt>
                <c:pt idx="253" formatCode="0">
                  <c:v>49.285095169819442</c:v>
                </c:pt>
                <c:pt idx="254" formatCode="0">
                  <c:v>51.044906609736067</c:v>
                </c:pt>
                <c:pt idx="255" formatCode="0">
                  <c:v>53.317540442184971</c:v>
                </c:pt>
                <c:pt idx="256" formatCode="0">
                  <c:v>55.807336394583793</c:v>
                </c:pt>
                <c:pt idx="257" formatCode="0">
                  <c:v>57.859968063978393</c:v>
                </c:pt>
                <c:pt idx="258" formatCode="0">
                  <c:v>59.284795925132009</c:v>
                </c:pt>
                <c:pt idx="259" formatCode="0">
                  <c:v>61.953849006594531</c:v>
                </c:pt>
                <c:pt idx="260" formatCode="0">
                  <c:v>62.156334105980847</c:v>
                </c:pt>
                <c:pt idx="261" formatCode="0">
                  <c:v>64.383190673130017</c:v>
                </c:pt>
                <c:pt idx="262" formatCode="0">
                  <c:v>66.682151833914645</c:v>
                </c:pt>
                <c:pt idx="263" formatCode="0">
                  <c:v>67.78465950198067</c:v>
                </c:pt>
                <c:pt idx="264" formatCode="0">
                  <c:v>69.849511229321848</c:v>
                </c:pt>
                <c:pt idx="265" formatCode="0">
                  <c:v>70.740683764019479</c:v>
                </c:pt>
                <c:pt idx="266" formatCode="0">
                  <c:v>71.375378579284401</c:v>
                </c:pt>
                <c:pt idx="267" formatCode="0">
                  <c:v>72.02497321885788</c:v>
                </c:pt>
                <c:pt idx="268" formatCode="0">
                  <c:v>74.446483871718144</c:v>
                </c:pt>
                <c:pt idx="269" formatCode="0">
                  <c:v>77.206478831489576</c:v>
                </c:pt>
                <c:pt idx="270" formatCode="0">
                  <c:v>79.110347558169565</c:v>
                </c:pt>
                <c:pt idx="271" formatCode="0">
                  <c:v>81.807815851395162</c:v>
                </c:pt>
                <c:pt idx="272" formatCode="0">
                  <c:v>83.434085557315882</c:v>
                </c:pt>
                <c:pt idx="273" formatCode="0">
                  <c:v>84.566694232932889</c:v>
                </c:pt>
                <c:pt idx="274" formatCode="0">
                  <c:v>86.267374092247834</c:v>
                </c:pt>
                <c:pt idx="275" formatCode="0">
                  <c:v>87.142065603162237</c:v>
                </c:pt>
                <c:pt idx="276" formatCode="0">
                  <c:v>87.622134369857747</c:v>
                </c:pt>
                <c:pt idx="277" formatCode="0">
                  <c:v>88.271867357119973</c:v>
                </c:pt>
                <c:pt idx="278" formatCode="0">
                  <c:v>88.827330488339243</c:v>
                </c:pt>
                <c:pt idx="279" formatCode="0">
                  <c:v>88.807187035437252</c:v>
                </c:pt>
                <c:pt idx="280" formatCode="0">
                  <c:v>89.270686947172564</c:v>
                </c:pt>
                <c:pt idx="281" formatCode="0">
                  <c:v>90.225099051971853</c:v>
                </c:pt>
                <c:pt idx="282" formatCode="0">
                  <c:v>90.625693584407927</c:v>
                </c:pt>
                <c:pt idx="283" formatCode="0">
                  <c:v>91.883130464729788</c:v>
                </c:pt>
                <c:pt idx="284" formatCode="0">
                  <c:v>93.920043926989322</c:v>
                </c:pt>
                <c:pt idx="285" formatCode="0">
                  <c:v>95.604609048404711</c:v>
                </c:pt>
                <c:pt idx="286" formatCode="0">
                  <c:v>95.871965278129807</c:v>
                </c:pt>
                <c:pt idx="287" formatCode="0">
                  <c:v>96.32027847278404</c:v>
                </c:pt>
                <c:pt idx="288" formatCode="0">
                  <c:v>98.017568747265372</c:v>
                </c:pt>
                <c:pt idx="289" formatCode="0">
                  <c:v>100.1763324612398</c:v>
                </c:pt>
                <c:pt idx="290" formatCode="0">
                  <c:v>104.57791980675316</c:v>
                </c:pt>
                <c:pt idx="291" formatCode="0">
                  <c:v>109.01231584201224</c:v>
                </c:pt>
                <c:pt idx="292" formatCode="0">
                  <c:v>110.48519092447323</c:v>
                </c:pt>
                <c:pt idx="293" formatCode="0">
                  <c:v>111.71378655328475</c:v>
                </c:pt>
                <c:pt idx="294" formatCode="0">
                  <c:v>112.53701326639481</c:v>
                </c:pt>
                <c:pt idx="295" formatCode="0">
                  <c:v>113.24703300221678</c:v>
                </c:pt>
                <c:pt idx="296" formatCode="0">
                  <c:v>114.36843230862509</c:v>
                </c:pt>
                <c:pt idx="297" formatCode="0">
                  <c:v>115.18860141775404</c:v>
                </c:pt>
                <c:pt idx="298" formatCode="0">
                  <c:v>115.63106157979172</c:v>
                </c:pt>
                <c:pt idx="299" formatCode="0">
                  <c:v>115.00260273694758</c:v>
                </c:pt>
                <c:pt idx="300" formatCode="0">
                  <c:v>113.93883437542284</c:v>
                </c:pt>
                <c:pt idx="301" formatCode="0">
                  <c:v>109.8955654475801</c:v>
                </c:pt>
                <c:pt idx="302" formatCode="0">
                  <c:v>107.21707588596701</c:v>
                </c:pt>
                <c:pt idx="303" formatCode="0">
                  <c:v>106.57238714977385</c:v>
                </c:pt>
                <c:pt idx="304" formatCode="0">
                  <c:v>106.26988915774182</c:v>
                </c:pt>
                <c:pt idx="305" formatCode="0">
                  <c:v>105.33572106706551</c:v>
                </c:pt>
                <c:pt idx="306" formatCode="0">
                  <c:v>104.79416755237003</c:v>
                </c:pt>
                <c:pt idx="307" formatCode="0">
                  <c:v>105.78872859393056</c:v>
                </c:pt>
                <c:pt idx="308" formatCode="0">
                  <c:v>106.82934781553294</c:v>
                </c:pt>
                <c:pt idx="309" formatCode="0">
                  <c:v>108.23700811861673</c:v>
                </c:pt>
                <c:pt idx="310" formatCode="0">
                  <c:v>108.49627462941304</c:v>
                </c:pt>
                <c:pt idx="311" formatCode="0">
                  <c:v>109.67534803685413</c:v>
                </c:pt>
                <c:pt idx="312" formatCode="0">
                  <c:v>111.25075753693426</c:v>
                </c:pt>
                <c:pt idx="313" formatCode="0">
                  <c:v>111.80389533531179</c:v>
                </c:pt>
                <c:pt idx="314" formatCode="0">
                  <c:v>111.4935417689443</c:v>
                </c:pt>
                <c:pt idx="315" formatCode="0">
                  <c:v>110.42893324102283</c:v>
                </c:pt>
                <c:pt idx="316" formatCode="0">
                  <c:v>109.81825584496168</c:v>
                </c:pt>
                <c:pt idx="317" formatCode="0">
                  <c:v>108.8020338377558</c:v>
                </c:pt>
                <c:pt idx="318" formatCode="0">
                  <c:v>106.98592189998993</c:v>
                </c:pt>
                <c:pt idx="319" formatCode="0">
                  <c:v>107.17190504803945</c:v>
                </c:pt>
                <c:pt idx="320" formatCode="0">
                  <c:v>107.68287558797061</c:v>
                </c:pt>
                <c:pt idx="321" formatCode="0">
                  <c:v>108.15591486760295</c:v>
                </c:pt>
                <c:pt idx="322" formatCode="0">
                  <c:v>106.03042061306593</c:v>
                </c:pt>
                <c:pt idx="323" formatCode="0">
                  <c:v>103.21601118654213</c:v>
                </c:pt>
                <c:pt idx="324" formatCode="0">
                  <c:v>98.816089781157231</c:v>
                </c:pt>
                <c:pt idx="325" formatCode="0">
                  <c:v>95.965411767919349</c:v>
                </c:pt>
                <c:pt idx="326" formatCode="0">
                  <c:v>94.025123214431588</c:v>
                </c:pt>
                <c:pt idx="327" formatCode="0">
                  <c:v>92.823480133022002</c:v>
                </c:pt>
                <c:pt idx="328" formatCode="0">
                  <c:v>91.799931943277755</c:v>
                </c:pt>
                <c:pt idx="329" formatCode="0">
                  <c:v>89.765077537079705</c:v>
                </c:pt>
                <c:pt idx="330" formatCode="0">
                  <c:v>88.812081693139859</c:v>
                </c:pt>
                <c:pt idx="331" formatCode="0">
                  <c:v>86.031965699006776</c:v>
                </c:pt>
                <c:pt idx="332" formatCode="0">
                  <c:v>83.474262532627193</c:v>
                </c:pt>
                <c:pt idx="333" formatCode="0">
                  <c:v>82.253030309651422</c:v>
                </c:pt>
                <c:pt idx="334" formatCode="0">
                  <c:v>81.773571702618099</c:v>
                </c:pt>
                <c:pt idx="335" formatCode="0">
                  <c:v>82.314816349099658</c:v>
                </c:pt>
                <c:pt idx="336" formatCode="0">
                  <c:v>83.203954969672935</c:v>
                </c:pt>
                <c:pt idx="337" formatCode="0">
                  <c:v>83.679773101761157</c:v>
                </c:pt>
                <c:pt idx="338" formatCode="0">
                  <c:v>84.200094666493499</c:v>
                </c:pt>
                <c:pt idx="339" formatCode="0">
                  <c:v>84.194588140909005</c:v>
                </c:pt>
                <c:pt idx="340" formatCode="0">
                  <c:v>83.898666565398429</c:v>
                </c:pt>
                <c:pt idx="341" formatCode="0">
                  <c:v>82.829441893378586</c:v>
                </c:pt>
                <c:pt idx="342" formatCode="0">
                  <c:v>82.917980619517138</c:v>
                </c:pt>
                <c:pt idx="343" formatCode="0">
                  <c:v>83.638721011060653</c:v>
                </c:pt>
                <c:pt idx="344" formatCode="0">
                  <c:v>85.917527190102774</c:v>
                </c:pt>
                <c:pt idx="345" formatCode="0">
                  <c:v>87.090125722464393</c:v>
                </c:pt>
                <c:pt idx="346" formatCode="0">
                  <c:v>87.493745881711959</c:v>
                </c:pt>
                <c:pt idx="347" formatCode="0">
                  <c:v>87.17104854855863</c:v>
                </c:pt>
                <c:pt idx="348" formatCode="0">
                  <c:v>86.965557075481115</c:v>
                </c:pt>
                <c:pt idx="349" formatCode="0">
                  <c:v>86.79580125659885</c:v>
                </c:pt>
                <c:pt idx="350" formatCode="0">
                  <c:v>85.83544345569554</c:v>
                </c:pt>
                <c:pt idx="351" formatCode="0">
                  <c:v>85.123400921476659</c:v>
                </c:pt>
                <c:pt idx="352" formatCode="0">
                  <c:v>83.498597568545534</c:v>
                </c:pt>
                <c:pt idx="353" formatCode="0">
                  <c:v>82.342994506375192</c:v>
                </c:pt>
                <c:pt idx="354" formatCode="0">
                  <c:v>81.6340095293546</c:v>
                </c:pt>
                <c:pt idx="355" formatCode="0">
                  <c:v>79.853921389652157</c:v>
                </c:pt>
                <c:pt idx="356" formatCode="0">
                  <c:v>78.624503432748739</c:v>
                </c:pt>
                <c:pt idx="357" formatCode="0">
                  <c:v>77.482158042820089</c:v>
                </c:pt>
                <c:pt idx="358" formatCode="0">
                  <c:v>77.794351814585539</c:v>
                </c:pt>
                <c:pt idx="359" formatCode="0">
                  <c:v>76.44655028877726</c:v>
                </c:pt>
                <c:pt idx="360" formatCode="0">
                  <c:v>76.911848809648362</c:v>
                </c:pt>
                <c:pt idx="361" formatCode="0">
                  <c:v>77.79149324711301</c:v>
                </c:pt>
                <c:pt idx="362" formatCode="0">
                  <c:v>78.051185752839586</c:v>
                </c:pt>
                <c:pt idx="363" formatCode="0">
                  <c:v>78.133229187762538</c:v>
                </c:pt>
                <c:pt idx="364" formatCode="0">
                  <c:v>76.651412064445651</c:v>
                </c:pt>
                <c:pt idx="365" formatCode="0">
                  <c:v>74.247880499952629</c:v>
                </c:pt>
                <c:pt idx="366" formatCode="0">
                  <c:v>71.903953287751634</c:v>
                </c:pt>
                <c:pt idx="367" formatCode="0">
                  <c:v>70.567570320150907</c:v>
                </c:pt>
                <c:pt idx="368" formatCode="0">
                  <c:v>69.54682393085487</c:v>
                </c:pt>
                <c:pt idx="369" formatCode="0">
                  <c:v>65.980169743461019</c:v>
                </c:pt>
                <c:pt idx="370" formatCode="0">
                  <c:v>65.158723864364958</c:v>
                </c:pt>
                <c:pt idx="371" formatCode="0">
                  <c:v>61.224164602053797</c:v>
                </c:pt>
                <c:pt idx="372" formatCode="0">
                  <c:v>58.114042905977492</c:v>
                </c:pt>
                <c:pt idx="373" formatCode="0">
                  <c:v>56.449833246994423</c:v>
                </c:pt>
                <c:pt idx="374" formatCode="0">
                  <c:v>54.574059027491423</c:v>
                </c:pt>
                <c:pt idx="375" formatCode="0">
                  <c:v>53.725835884453183</c:v>
                </c:pt>
                <c:pt idx="376" formatCode="0">
                  <c:v>53.21991013711488</c:v>
                </c:pt>
                <c:pt idx="377" formatCode="0">
                  <c:v>54.613185929515971</c:v>
                </c:pt>
                <c:pt idx="378" formatCode="0">
                  <c:v>54.994682231710662</c:v>
                </c:pt>
                <c:pt idx="379" formatCode="0">
                  <c:v>54.469018342345834</c:v>
                </c:pt>
                <c:pt idx="380" formatCode="0">
                  <c:v>54.782495321155942</c:v>
                </c:pt>
                <c:pt idx="381" formatCode="0">
                  <c:v>55.386933476128085</c:v>
                </c:pt>
                <c:pt idx="382" formatCode="0">
                  <c:v>56.075300591596381</c:v>
                </c:pt>
                <c:pt idx="383" formatCode="0">
                  <c:v>55.411381485649706</c:v>
                </c:pt>
                <c:pt idx="384" formatCode="0">
                  <c:v>54.079709140840244</c:v>
                </c:pt>
                <c:pt idx="385" formatCode="0">
                  <c:v>52.509827475612312</c:v>
                </c:pt>
                <c:pt idx="386" formatCode="0">
                  <c:v>51.668123686555766</c:v>
                </c:pt>
                <c:pt idx="387" formatCode="0">
                  <c:v>51.214891529030687</c:v>
                </c:pt>
                <c:pt idx="388" formatCode="0">
                  <c:v>49.594039975451395</c:v>
                </c:pt>
                <c:pt idx="389" formatCode="0">
                  <c:v>47.752005769836607</c:v>
                </c:pt>
                <c:pt idx="390" formatCode="0">
                  <c:v>47.471672400166625</c:v>
                </c:pt>
                <c:pt idx="391" formatCode="0">
                  <c:v>47.731969727769368</c:v>
                </c:pt>
                <c:pt idx="392" formatCode="0">
                  <c:v>46.551529049108375</c:v>
                </c:pt>
                <c:pt idx="393" formatCode="0">
                  <c:v>47.566879803505714</c:v>
                </c:pt>
                <c:pt idx="394" formatCode="0">
                  <c:v>49.097062475605078</c:v>
                </c:pt>
                <c:pt idx="395" formatCode="0">
                  <c:v>50.468609422801045</c:v>
                </c:pt>
                <c:pt idx="396" formatCode="0">
                  <c:v>53.466305598891786</c:v>
                </c:pt>
                <c:pt idx="397" formatCode="0">
                  <c:v>56.435504234181209</c:v>
                </c:pt>
                <c:pt idx="398" formatCode="0">
                  <c:v>58.416603431625205</c:v>
                </c:pt>
                <c:pt idx="399" formatCode="0">
                  <c:v>58.311279326636509</c:v>
                </c:pt>
                <c:pt idx="400" formatCode="0">
                  <c:v>58.024039736206689</c:v>
                </c:pt>
                <c:pt idx="401" formatCode="0">
                  <c:v>56.988332688996529</c:v>
                </c:pt>
                <c:pt idx="402" formatCode="0">
                  <c:v>55.401867819577461</c:v>
                </c:pt>
                <c:pt idx="403" formatCode="0">
                  <c:v>54.262574448604624</c:v>
                </c:pt>
                <c:pt idx="404" formatCode="0">
                  <c:v>51.676198392490932</c:v>
                </c:pt>
                <c:pt idx="405" formatCode="0">
                  <c:v>50.163093990342766</c:v>
                </c:pt>
                <c:pt idx="406" formatCode="0">
                  <c:v>48.841684650848123</c:v>
                </c:pt>
                <c:pt idx="407" formatCode="0">
                  <c:v>46.000543337122139</c:v>
                </c:pt>
                <c:pt idx="408" formatCode="0">
                  <c:v>43.350712452025206</c:v>
                </c:pt>
                <c:pt idx="409" formatCode="0">
                  <c:v>42.299386597594889</c:v>
                </c:pt>
                <c:pt idx="410" formatCode="0">
                  <c:v>42.616669364451631</c:v>
                </c:pt>
                <c:pt idx="411" formatCode="0">
                  <c:v>45.827074006575963</c:v>
                </c:pt>
                <c:pt idx="412" formatCode="0">
                  <c:v>49.347964049520598</c:v>
                </c:pt>
                <c:pt idx="413" formatCode="0">
                  <c:v>51.913167714842785</c:v>
                </c:pt>
                <c:pt idx="414" formatCode="0">
                  <c:v>53.318695473103411</c:v>
                </c:pt>
                <c:pt idx="415" formatCode="0">
                  <c:v>54.755434180846152</c:v>
                </c:pt>
                <c:pt idx="416" formatCode="0">
                  <c:v>55.522971311570359</c:v>
                </c:pt>
                <c:pt idx="417" formatCode="0">
                  <c:v>56.019235914807695</c:v>
                </c:pt>
                <c:pt idx="418" formatCode="0">
                  <c:v>57.342705861141262</c:v>
                </c:pt>
                <c:pt idx="419" formatCode="0">
                  <c:v>59.025341918032609</c:v>
                </c:pt>
                <c:pt idx="420" formatCode="0">
                  <c:v>59.977063826564041</c:v>
                </c:pt>
                <c:pt idx="421" formatCode="0">
                  <c:v>61.348316878090891</c:v>
                </c:pt>
                <c:pt idx="422" formatCode="0">
                  <c:v>60.681147002151214</c:v>
                </c:pt>
                <c:pt idx="423" formatCode="0">
                  <c:v>61.348340845913341</c:v>
                </c:pt>
                <c:pt idx="424" formatCode="0">
                  <c:v>62.967181540363555</c:v>
                </c:pt>
                <c:pt idx="425" formatCode="0">
                  <c:v>64.544421213841858</c:v>
                </c:pt>
                <c:pt idx="426" formatCode="0">
                  <c:v>65.569102937655899</c:v>
                </c:pt>
                <c:pt idx="427" formatCode="0">
                  <c:v>65.961875651778897</c:v>
                </c:pt>
                <c:pt idx="428" formatCode="0">
                  <c:v>66.326699012302214</c:v>
                </c:pt>
                <c:pt idx="429" formatCode="0">
                  <c:v>66.172298807084573</c:v>
                </c:pt>
                <c:pt idx="430" formatCode="0">
                  <c:v>65.273747643776474</c:v>
                </c:pt>
                <c:pt idx="431" formatCode="0">
                  <c:v>64.929708404534125</c:v>
                </c:pt>
                <c:pt idx="432" formatCode="0">
                  <c:v>63.074730020444164</c:v>
                </c:pt>
                <c:pt idx="433" formatCode="0">
                  <c:v>60.905983915466088</c:v>
                </c:pt>
                <c:pt idx="434" formatCode="0">
                  <c:v>56.93182559251386</c:v>
                </c:pt>
                <c:pt idx="435" formatCode="0">
                  <c:v>54.358571583604913</c:v>
                </c:pt>
                <c:pt idx="436" formatCode="0">
                  <c:v>53.803064889734515</c:v>
                </c:pt>
                <c:pt idx="437" formatCode="0">
                  <c:v>53.603977892407492</c:v>
                </c:pt>
                <c:pt idx="438" formatCode="0">
                  <c:v>53.383915761794007</c:v>
                </c:pt>
                <c:pt idx="439" formatCode="0">
                  <c:v>52.933078175879153</c:v>
                </c:pt>
                <c:pt idx="440" formatCode="0">
                  <c:v>52.629262035441634</c:v>
                </c:pt>
                <c:pt idx="441" formatCode="0">
                  <c:v>52.818868857553745</c:v>
                </c:pt>
                <c:pt idx="442" formatCode="0">
                  <c:v>52.040572764786631</c:v>
                </c:pt>
                <c:pt idx="443" formatCode="0">
                  <c:v>53.30823388301048</c:v>
                </c:pt>
                <c:pt idx="444" formatCode="0">
                  <c:v>54.253426296060042</c:v>
                </c:pt>
                <c:pt idx="445" formatCode="0">
                  <c:v>55.642456795812819</c:v>
                </c:pt>
                <c:pt idx="446" formatCode="0">
                  <c:v>56.043859300293597</c:v>
                </c:pt>
                <c:pt idx="447" formatCode="0">
                  <c:v>56.784746464124915</c:v>
                </c:pt>
                <c:pt idx="448" formatCode="0">
                  <c:v>57.66565696988291</c:v>
                </c:pt>
                <c:pt idx="449" formatCode="0">
                  <c:v>59.163856799818838</c:v>
                </c:pt>
                <c:pt idx="450" formatCode="0">
                  <c:v>61.519622464252258</c:v>
                </c:pt>
                <c:pt idx="451" formatCode="0">
                  <c:v>63.638540515225721</c:v>
                </c:pt>
                <c:pt idx="452" formatCode="0">
                  <c:v>64.782631525550485</c:v>
                </c:pt>
                <c:pt idx="453" formatCode="0">
                  <c:v>66.840353199208167</c:v>
                </c:pt>
                <c:pt idx="454" formatCode="0">
                  <c:v>67.822779249719758</c:v>
                </c:pt>
                <c:pt idx="455" formatCode="0">
                  <c:v>68.886632506433145</c:v>
                </c:pt>
                <c:pt idx="456" formatCode="0">
                  <c:v>68.892840994238568</c:v>
                </c:pt>
                <c:pt idx="457" formatCode="0">
                  <c:v>69.159633367802314</c:v>
                </c:pt>
                <c:pt idx="458" formatCode="0">
                  <c:v>67.926396323357736</c:v>
                </c:pt>
                <c:pt idx="459" formatCode="0">
                  <c:v>66.649647824677743</c:v>
                </c:pt>
                <c:pt idx="460" formatCode="0">
                  <c:v>65.89652331672329</c:v>
                </c:pt>
                <c:pt idx="461" formatCode="0">
                  <c:v>64.896305974712561</c:v>
                </c:pt>
                <c:pt idx="462" formatCode="0">
                  <c:v>65.034915069337117</c:v>
                </c:pt>
                <c:pt idx="463" formatCode="0">
                  <c:v>65.733988701064177</c:v>
                </c:pt>
                <c:pt idx="464" formatCode="0">
                  <c:v>66.040291222822717</c:v>
                </c:pt>
                <c:pt idx="465" formatCode="0">
                  <c:v>66.077995919858935</c:v>
                </c:pt>
                <c:pt idx="466" formatCode="0">
                  <c:v>68.33943776739261</c:v>
                </c:pt>
                <c:pt idx="467" formatCode="0">
                  <c:v>70.366564118382087</c:v>
                </c:pt>
                <c:pt idx="468" formatCode="0">
                  <c:v>71.52789196182438</c:v>
                </c:pt>
                <c:pt idx="469" formatCode="0">
                  <c:v>72.021861009310598</c:v>
                </c:pt>
                <c:pt idx="470" formatCode="0">
                  <c:v>73.039393344092332</c:v>
                </c:pt>
                <c:pt idx="471" formatCode="0">
                  <c:v>73.96270354307552</c:v>
                </c:pt>
                <c:pt idx="472" formatCode="0">
                  <c:v>74.293909392536904</c:v>
                </c:pt>
                <c:pt idx="473" formatCode="0">
                  <c:v>74.623130291083044</c:v>
                </c:pt>
                <c:pt idx="474" formatCode="0">
                  <c:v>74.409524801225302</c:v>
                </c:pt>
                <c:pt idx="475" formatCode="0">
                  <c:v>74.544668002999458</c:v>
                </c:pt>
                <c:pt idx="476" formatCode="0">
                  <c:v>76.045130450334781</c:v>
                </c:pt>
                <c:pt idx="477" formatCode="0">
                  <c:v>75.420090200355574</c:v>
                </c:pt>
                <c:pt idx="478" formatCode="0">
                  <c:v>77.051606560736047</c:v>
                </c:pt>
                <c:pt idx="479" formatCode="0">
                  <c:v>78.043501552250575</c:v>
                </c:pt>
                <c:pt idx="480" formatCode="0">
                  <c:v>80.499828899090389</c:v>
                </c:pt>
                <c:pt idx="481" formatCode="0">
                  <c:v>81.144039705733661</c:v>
                </c:pt>
                <c:pt idx="482" formatCode="0">
                  <c:v>83.141471279780106</c:v>
                </c:pt>
                <c:pt idx="483" formatCode="0">
                  <c:v>84.556069817395709</c:v>
                </c:pt>
                <c:pt idx="484" formatCode="0">
                  <c:v>84.670009997376397</c:v>
                </c:pt>
                <c:pt idx="485" formatCode="0">
                  <c:v>86.144898027657106</c:v>
                </c:pt>
                <c:pt idx="486" formatCode="0">
                  <c:v>87.560044982067055</c:v>
                </c:pt>
                <c:pt idx="487" formatCode="0">
                  <c:v>87.181099468722067</c:v>
                </c:pt>
                <c:pt idx="488" formatCode="0">
                  <c:v>87.338971858753141</c:v>
                </c:pt>
                <c:pt idx="489" formatCode="0">
                  <c:v>85.797464318654875</c:v>
                </c:pt>
                <c:pt idx="490" formatCode="0">
                  <c:v>85.068918601311893</c:v>
                </c:pt>
                <c:pt idx="491" formatCode="0">
                  <c:v>84.546592099456475</c:v>
                </c:pt>
                <c:pt idx="492" formatCode="0">
                  <c:v>86.05370240277081</c:v>
                </c:pt>
                <c:pt idx="493" formatCode="0">
                  <c:v>87.054359008747085</c:v>
                </c:pt>
                <c:pt idx="494" formatCode="0">
                  <c:v>87.65703227659607</c:v>
                </c:pt>
                <c:pt idx="495" formatCode="0">
                  <c:v>88.741629136857938</c:v>
                </c:pt>
                <c:pt idx="496" formatCode="0">
                  <c:v>88.42782902984392</c:v>
                </c:pt>
                <c:pt idx="497" formatCode="0">
                  <c:v>87.97257463112156</c:v>
                </c:pt>
                <c:pt idx="498" formatCode="0">
                  <c:v>87.771401661488326</c:v>
                </c:pt>
                <c:pt idx="499" formatCode="0">
                  <c:v>87.241825391452068</c:v>
                </c:pt>
                <c:pt idx="500" formatCode="0">
                  <c:v>90.304153932605644</c:v>
                </c:pt>
                <c:pt idx="501" formatCode="0">
                  <c:v>92.693556453428968</c:v>
                </c:pt>
                <c:pt idx="502" formatCode="0">
                  <c:v>94.463613866525748</c:v>
                </c:pt>
                <c:pt idx="503" formatCode="0">
                  <c:v>95.385246788568509</c:v>
                </c:pt>
                <c:pt idx="504" formatCode="0">
                  <c:v>94.214725342193233</c:v>
                </c:pt>
                <c:pt idx="505" formatCode="0">
                  <c:v>94.67571970539592</c:v>
                </c:pt>
                <c:pt idx="506" formatCode="0">
                  <c:v>95.96365383323878</c:v>
                </c:pt>
                <c:pt idx="507" formatCode="0">
                  <c:v>98.03623285226459</c:v>
                </c:pt>
                <c:pt idx="508" formatCode="0">
                  <c:v>98.326164519479121</c:v>
                </c:pt>
                <c:pt idx="509" formatCode="0">
                  <c:v>99.584696631423455</c:v>
                </c:pt>
                <c:pt idx="510" formatCode="0">
                  <c:v>100.69090665744083</c:v>
                </c:pt>
                <c:pt idx="511" formatCode="0">
                  <c:v>99.752763127950644</c:v>
                </c:pt>
                <c:pt idx="512" formatCode="0">
                  <c:v>100.40964798210811</c:v>
                </c:pt>
                <c:pt idx="513" formatCode="0">
                  <c:v>100.21266934759366</c:v>
                </c:pt>
                <c:pt idx="514" formatCode="0">
                  <c:v>100.26183681482154</c:v>
                </c:pt>
                <c:pt idx="515" formatCode="0">
                  <c:v>99.457842121710328</c:v>
                </c:pt>
                <c:pt idx="516" formatCode="0">
                  <c:v>101.27908191711558</c:v>
                </c:pt>
                <c:pt idx="517" formatCode="0">
                  <c:v>105.29547442698694</c:v>
                </c:pt>
                <c:pt idx="518" formatCode="0">
                  <c:v>105.38639821522347</c:v>
                </c:pt>
                <c:pt idx="519" formatCode="0">
                  <c:v>105.37963327571073</c:v>
                </c:pt>
                <c:pt idx="520" formatCode="0">
                  <c:v>103.69252603850799</c:v>
                </c:pt>
                <c:pt idx="521" formatCode="0">
                  <c:v>102.40145786271404</c:v>
                </c:pt>
                <c:pt idx="522" formatCode="0">
                  <c:v>99.505254809305612</c:v>
                </c:pt>
                <c:pt idx="523" formatCode="0">
                  <c:v>96.922699509183161</c:v>
                </c:pt>
                <c:pt idx="524" formatCode="0">
                  <c:v>96.304379603435578</c:v>
                </c:pt>
                <c:pt idx="525" formatCode="0">
                  <c:v>96.943283355217005</c:v>
                </c:pt>
                <c:pt idx="526" formatCode="0">
                  <c:v>97.044366025845505</c:v>
                </c:pt>
                <c:pt idx="527" formatCode="0">
                  <c:v>92.640187563932344</c:v>
                </c:pt>
                <c:pt idx="528" formatCode="0">
                  <c:v>85.328240734095786</c:v>
                </c:pt>
                <c:pt idx="529" formatCode="0">
                  <c:v>81.452567929624905</c:v>
                </c:pt>
                <c:pt idx="530" formatCode="0">
                  <c:v>77.2282879281139</c:v>
                </c:pt>
                <c:pt idx="531" formatCode="0">
                  <c:v>74.735826090059518</c:v>
                </c:pt>
                <c:pt idx="532" formatCode="0">
                  <c:v>71.819391957048595</c:v>
                </c:pt>
                <c:pt idx="533" formatCode="0">
                  <c:v>70.111420969368027</c:v>
                </c:pt>
                <c:pt idx="534" formatCode="0">
                  <c:v>67.042828386556621</c:v>
                </c:pt>
                <c:pt idx="535" formatCode="0">
                  <c:v>62.472581967599602</c:v>
                </c:pt>
                <c:pt idx="536" formatCode="0">
                  <c:v>57.051141493224577</c:v>
                </c:pt>
                <c:pt idx="537" formatCode="0">
                  <c:v>54.859961582828731</c:v>
                </c:pt>
                <c:pt idx="538" formatCode="0">
                  <c:v>62.033530935847175</c:v>
                </c:pt>
                <c:pt idx="539" formatCode="0">
                  <c:v>61.080428706972931</c:v>
                </c:pt>
                <c:pt idx="540" formatCode="0">
                  <c:v>60.116736369430171</c:v>
                </c:pt>
                <c:pt idx="541" formatCode="0">
                  <c:v>60.234171636386051</c:v>
                </c:pt>
                <c:pt idx="542" formatCode="0">
                  <c:v>59.331401274302046</c:v>
                </c:pt>
                <c:pt idx="543" formatCode="0">
                  <c:v>59.585080229490245</c:v>
                </c:pt>
                <c:pt idx="544" formatCode="0">
                  <c:v>59.973279524757963</c:v>
                </c:pt>
                <c:pt idx="545" formatCode="0">
                  <c:v>62.386897622786726</c:v>
                </c:pt>
                <c:pt idx="546" formatCode="0">
                  <c:v>64.498809790677171</c:v>
                </c:pt>
                <c:pt idx="547" formatCode="0">
                  <c:v>65.319376753231211</c:v>
                </c:pt>
                <c:pt idx="548" formatCode="0">
                  <c:v>64.570373074190485</c:v>
                </c:pt>
                <c:pt idx="549" formatCode="0">
                  <c:v>56.738113085646681</c:v>
                </c:pt>
                <c:pt idx="550" formatCode="0">
                  <c:v>57.878896938570342</c:v>
                </c:pt>
                <c:pt idx="551" formatCode="0">
                  <c:v>59.49639697964755</c:v>
                </c:pt>
                <c:pt idx="552" formatCode="0">
                  <c:v>60.236127597981891</c:v>
                </c:pt>
                <c:pt idx="553" formatCode="0">
                  <c:v>60.788658108525198</c:v>
                </c:pt>
                <c:pt idx="554" formatCode="0">
                  <c:v>60.637501916233596</c:v>
                </c:pt>
                <c:pt idx="555" formatCode="0">
                  <c:v>60.398454273404802</c:v>
                </c:pt>
                <c:pt idx="556" formatCode="0">
                  <c:v>58.073539804478152</c:v>
                </c:pt>
                <c:pt idx="557" formatCode="0">
                  <c:v>56.351416237991138</c:v>
                </c:pt>
                <c:pt idx="558" formatCode="0">
                  <c:v>55.025398049874816</c:v>
                </c:pt>
              </c:numCache>
            </c:numRef>
          </c:val>
          <c:smooth val="0"/>
          <c:extLst>
            <c:ext xmlns:c16="http://schemas.microsoft.com/office/drawing/2014/chart" uri="{C3380CC4-5D6E-409C-BE32-E72D297353CC}">
              <c16:uniqueId val="{00000000-8B95-4A2B-B9C7-DA126DBDA7F5}"/>
            </c:ext>
          </c:extLst>
        </c:ser>
        <c:dLbls>
          <c:showLegendKey val="0"/>
          <c:showVal val="0"/>
          <c:showCatName val="0"/>
          <c:showSerName val="0"/>
          <c:showPercent val="0"/>
          <c:showBubbleSize val="0"/>
        </c:dLbls>
        <c:smooth val="0"/>
        <c:axId val="349572960"/>
        <c:axId val="349575312"/>
      </c:lineChart>
      <c:catAx>
        <c:axId val="34957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9575312"/>
        <c:crosses val="autoZero"/>
        <c:auto val="1"/>
        <c:lblAlgn val="ctr"/>
        <c:lblOffset val="100"/>
        <c:noMultiLvlLbl val="0"/>
      </c:catAx>
      <c:valAx>
        <c:axId val="34957531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a:pPr>
                <a:r>
                  <a:rPr lang="en-US" dirty="0"/>
                  <a:t>Land rental/wage ratio</a:t>
                </a:r>
              </a:p>
            </c:rich>
          </c:tx>
          <c:overlay val="0"/>
        </c:title>
        <c:numFmt formatCode="General" sourceLinked="1"/>
        <c:majorTickMark val="none"/>
        <c:minorTickMark val="none"/>
        <c:tickLblPos val="nextTo"/>
        <c:spPr>
          <a:ln w="9525">
            <a:noFill/>
          </a:ln>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49572960"/>
        <c:crosses val="autoZero"/>
        <c:crossBetween val="between"/>
      </c:valAx>
      <c:spPr>
        <a:noFill/>
        <a:ln w="25400">
          <a:noFill/>
        </a:ln>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GDP per capita and rent-wage</a:t>
            </a:r>
            <a:r>
              <a:rPr lang="en-US" baseline="0" dirty="0"/>
              <a:t> ratio: Spain </a:t>
            </a:r>
            <a:r>
              <a:rPr lang="en-US" dirty="0"/>
              <a:t>1325-1840</a:t>
            </a:r>
          </a:p>
        </c:rich>
      </c:tx>
      <c:overlay val="0"/>
    </c:title>
    <c:autoTitleDeleted val="0"/>
    <c:plotArea>
      <c:layout/>
      <c:scatterChart>
        <c:scatterStyle val="lineMarker"/>
        <c:varyColors val="0"/>
        <c:ser>
          <c:idx val="1"/>
          <c:order val="0"/>
          <c:tx>
            <c:strRef>
              <c:f>'C:\Branko\ancient_history_inequality\datafiles\Spain\[CAN &amp; LPE Rise_and_fall_Spain_EHR_2013_AppT1-6.xls]DATA'!$F$4</c:f>
              <c:strCache>
                <c:ptCount val="1"/>
                <c:pt idx="0">
                  <c:v>Land/wage ratio</c:v>
                </c:pt>
              </c:strCache>
            </c:strRef>
          </c:tx>
          <c:spPr>
            <a:ln w="28575">
              <a:noFill/>
            </a:ln>
          </c:spPr>
          <c:xVal>
            <c:numRef>
              <c:f>[1]DATA!$D$48:$D$563</c:f>
              <c:numCache>
                <c:formatCode>General</c:formatCode>
                <c:ptCount val="516"/>
                <c:pt idx="0">
                  <c:v>80.15015553012266</c:v>
                </c:pt>
                <c:pt idx="1">
                  <c:v>80.506774663676978</c:v>
                </c:pt>
                <c:pt idx="2">
                  <c:v>81.160343180190466</c:v>
                </c:pt>
                <c:pt idx="3">
                  <c:v>82.209770323937747</c:v>
                </c:pt>
                <c:pt idx="4">
                  <c:v>83.108431692633445</c:v>
                </c:pt>
                <c:pt idx="5">
                  <c:v>83.829622356060398</c:v>
                </c:pt>
                <c:pt idx="6">
                  <c:v>84.420363364691141</c:v>
                </c:pt>
                <c:pt idx="7">
                  <c:v>85.073386174000348</c:v>
                </c:pt>
                <c:pt idx="8">
                  <c:v>85.999897191423244</c:v>
                </c:pt>
                <c:pt idx="9">
                  <c:v>86.561162206608529</c:v>
                </c:pt>
                <c:pt idx="10">
                  <c:v>87.35136091880797</c:v>
                </c:pt>
                <c:pt idx="11">
                  <c:v>88.646638151685153</c:v>
                </c:pt>
                <c:pt idx="12">
                  <c:v>89.431513235793005</c:v>
                </c:pt>
                <c:pt idx="13">
                  <c:v>89.644698019066851</c:v>
                </c:pt>
                <c:pt idx="14">
                  <c:v>89.148350170209383</c:v>
                </c:pt>
                <c:pt idx="15">
                  <c:v>89.284691161116797</c:v>
                </c:pt>
                <c:pt idx="16">
                  <c:v>89.500610070479738</c:v>
                </c:pt>
                <c:pt idx="17">
                  <c:v>89.723475802523524</c:v>
                </c:pt>
                <c:pt idx="18">
                  <c:v>89.67300280043581</c:v>
                </c:pt>
                <c:pt idx="19">
                  <c:v>89.306721845976412</c:v>
                </c:pt>
                <c:pt idx="20">
                  <c:v>88.868107187182289</c:v>
                </c:pt>
                <c:pt idx="21">
                  <c:v>88.442884542746455</c:v>
                </c:pt>
                <c:pt idx="22">
                  <c:v>87.118400158136993</c:v>
                </c:pt>
                <c:pt idx="23">
                  <c:v>86.092589722434539</c:v>
                </c:pt>
                <c:pt idx="24">
                  <c:v>85.332086825733313</c:v>
                </c:pt>
                <c:pt idx="25">
                  <c:v>84.963566407393543</c:v>
                </c:pt>
                <c:pt idx="26">
                  <c:v>84.24558226236644</c:v>
                </c:pt>
                <c:pt idx="27">
                  <c:v>83.838792125392104</c:v>
                </c:pt>
                <c:pt idx="28">
                  <c:v>83.268698289705767</c:v>
                </c:pt>
                <c:pt idx="29">
                  <c:v>82.89725660963046</c:v>
                </c:pt>
                <c:pt idx="30">
                  <c:v>82.767460857835871</c:v>
                </c:pt>
                <c:pt idx="31">
                  <c:v>82.632036429580594</c:v>
                </c:pt>
                <c:pt idx="32">
                  <c:v>82.11522518641867</c:v>
                </c:pt>
                <c:pt idx="33">
                  <c:v>81.72412194504183</c:v>
                </c:pt>
                <c:pt idx="34">
                  <c:v>81.14266220521084</c:v>
                </c:pt>
                <c:pt idx="35">
                  <c:v>80.673648843211922</c:v>
                </c:pt>
                <c:pt idx="36">
                  <c:v>80.081236241877633</c:v>
                </c:pt>
                <c:pt idx="37">
                  <c:v>79.533998850444647</c:v>
                </c:pt>
                <c:pt idx="38">
                  <c:v>78.753823509659682</c:v>
                </c:pt>
                <c:pt idx="39">
                  <c:v>78.128948247440334</c:v>
                </c:pt>
                <c:pt idx="40">
                  <c:v>77.24696452993814</c:v>
                </c:pt>
                <c:pt idx="41">
                  <c:v>76.066879884301159</c:v>
                </c:pt>
                <c:pt idx="42">
                  <c:v>75.088304250276309</c:v>
                </c:pt>
                <c:pt idx="43">
                  <c:v>74.500836179265846</c:v>
                </c:pt>
                <c:pt idx="44">
                  <c:v>73.849963686278514</c:v>
                </c:pt>
                <c:pt idx="45">
                  <c:v>73.244851220088719</c:v>
                </c:pt>
                <c:pt idx="46">
                  <c:v>72.634392186107206</c:v>
                </c:pt>
                <c:pt idx="47">
                  <c:v>72.209984499123834</c:v>
                </c:pt>
                <c:pt idx="48">
                  <c:v>71.61758533272058</c:v>
                </c:pt>
                <c:pt idx="49">
                  <c:v>70.939592875629856</c:v>
                </c:pt>
                <c:pt idx="50">
                  <c:v>70.607698088460481</c:v>
                </c:pt>
                <c:pt idx="51">
                  <c:v>70.700809736641858</c:v>
                </c:pt>
                <c:pt idx="52">
                  <c:v>71.072544617963018</c:v>
                </c:pt>
                <c:pt idx="53">
                  <c:v>71.641472055509865</c:v>
                </c:pt>
                <c:pt idx="54">
                  <c:v>71.737449823986267</c:v>
                </c:pt>
                <c:pt idx="55">
                  <c:v>72.162483470734159</c:v>
                </c:pt>
                <c:pt idx="56">
                  <c:v>72.576900349617716</c:v>
                </c:pt>
                <c:pt idx="57">
                  <c:v>72.875047182049244</c:v>
                </c:pt>
                <c:pt idx="58">
                  <c:v>72.920525060337212</c:v>
                </c:pt>
                <c:pt idx="59">
                  <c:v>72.960105891352754</c:v>
                </c:pt>
                <c:pt idx="60">
                  <c:v>73.499537367716727</c:v>
                </c:pt>
                <c:pt idx="61">
                  <c:v>73.579541598611982</c:v>
                </c:pt>
                <c:pt idx="62">
                  <c:v>73.700712133880586</c:v>
                </c:pt>
                <c:pt idx="63">
                  <c:v>73.894352725607888</c:v>
                </c:pt>
                <c:pt idx="64">
                  <c:v>73.751614347487831</c:v>
                </c:pt>
                <c:pt idx="65">
                  <c:v>74.029259869300205</c:v>
                </c:pt>
                <c:pt idx="66">
                  <c:v>74.147235443085847</c:v>
                </c:pt>
                <c:pt idx="67">
                  <c:v>74.319925380357077</c:v>
                </c:pt>
                <c:pt idx="68">
                  <c:v>74.529635801902899</c:v>
                </c:pt>
                <c:pt idx="69">
                  <c:v>74.964973452352226</c:v>
                </c:pt>
                <c:pt idx="70">
                  <c:v>75.47081389096185</c:v>
                </c:pt>
                <c:pt idx="71">
                  <c:v>75.576246363556422</c:v>
                </c:pt>
                <c:pt idx="72">
                  <c:v>75.825566341055747</c:v>
                </c:pt>
                <c:pt idx="73">
                  <c:v>76.179673173735083</c:v>
                </c:pt>
                <c:pt idx="74">
                  <c:v>76.474588189150097</c:v>
                </c:pt>
                <c:pt idx="75">
                  <c:v>76.762212255765562</c:v>
                </c:pt>
                <c:pt idx="76">
                  <c:v>76.863397535848847</c:v>
                </c:pt>
                <c:pt idx="77">
                  <c:v>77.216720078429304</c:v>
                </c:pt>
                <c:pt idx="78">
                  <c:v>77.598986353669659</c:v>
                </c:pt>
                <c:pt idx="79">
                  <c:v>77.921070533542405</c:v>
                </c:pt>
                <c:pt idx="80">
                  <c:v>78.163221475691898</c:v>
                </c:pt>
                <c:pt idx="81">
                  <c:v>78.305773239735714</c:v>
                </c:pt>
                <c:pt idx="82">
                  <c:v>78.233992881179987</c:v>
                </c:pt>
                <c:pt idx="83">
                  <c:v>78.050445770963719</c:v>
                </c:pt>
                <c:pt idx="84">
                  <c:v>77.832010253110326</c:v>
                </c:pt>
                <c:pt idx="85">
                  <c:v>77.595007775181656</c:v>
                </c:pt>
                <c:pt idx="86">
                  <c:v>77.626789163285906</c:v>
                </c:pt>
                <c:pt idx="87">
                  <c:v>78.030118943738344</c:v>
                </c:pt>
                <c:pt idx="88">
                  <c:v>78.179451148412781</c:v>
                </c:pt>
                <c:pt idx="89">
                  <c:v>78.221663554859148</c:v>
                </c:pt>
                <c:pt idx="90">
                  <c:v>78.158682280937938</c:v>
                </c:pt>
                <c:pt idx="91">
                  <c:v>77.950200530245084</c:v>
                </c:pt>
                <c:pt idx="92">
                  <c:v>77.840628157491153</c:v>
                </c:pt>
                <c:pt idx="93">
                  <c:v>78.110168148702527</c:v>
                </c:pt>
                <c:pt idx="94">
                  <c:v>78.357954458635177</c:v>
                </c:pt>
                <c:pt idx="95">
                  <c:v>78.405371163068324</c:v>
                </c:pt>
                <c:pt idx="96">
                  <c:v>78.359766054464771</c:v>
                </c:pt>
                <c:pt idx="97">
                  <c:v>78.388048729206616</c:v>
                </c:pt>
                <c:pt idx="98">
                  <c:v>78.351630093080587</c:v>
                </c:pt>
                <c:pt idx="99">
                  <c:v>78.407114863460336</c:v>
                </c:pt>
                <c:pt idx="100">
                  <c:v>78.420841887610564</c:v>
                </c:pt>
                <c:pt idx="101">
                  <c:v>78.535770789043184</c:v>
                </c:pt>
                <c:pt idx="102">
                  <c:v>78.794793955251393</c:v>
                </c:pt>
                <c:pt idx="103">
                  <c:v>79.041254239755162</c:v>
                </c:pt>
                <c:pt idx="104">
                  <c:v>79.013496906797982</c:v>
                </c:pt>
                <c:pt idx="105">
                  <c:v>79.304178687634959</c:v>
                </c:pt>
                <c:pt idx="106">
                  <c:v>79.597233555264211</c:v>
                </c:pt>
                <c:pt idx="107">
                  <c:v>79.925057584597312</c:v>
                </c:pt>
                <c:pt idx="108">
                  <c:v>79.634390743742998</c:v>
                </c:pt>
                <c:pt idx="109">
                  <c:v>79.305520872295801</c:v>
                </c:pt>
                <c:pt idx="110">
                  <c:v>78.924671140219516</c:v>
                </c:pt>
                <c:pt idx="111">
                  <c:v>78.656665530876737</c:v>
                </c:pt>
                <c:pt idx="112">
                  <c:v>78.262627307907991</c:v>
                </c:pt>
                <c:pt idx="113">
                  <c:v>77.867629269183382</c:v>
                </c:pt>
                <c:pt idx="114">
                  <c:v>77.523439856221927</c:v>
                </c:pt>
                <c:pt idx="115">
                  <c:v>77.363661285783678</c:v>
                </c:pt>
                <c:pt idx="116">
                  <c:v>77.300432722590742</c:v>
                </c:pt>
                <c:pt idx="117">
                  <c:v>77.359846151862982</c:v>
                </c:pt>
                <c:pt idx="118">
                  <c:v>77.654030073824345</c:v>
                </c:pt>
                <c:pt idx="119">
                  <c:v>77.967422890070353</c:v>
                </c:pt>
                <c:pt idx="120">
                  <c:v>78.167314524001554</c:v>
                </c:pt>
                <c:pt idx="121">
                  <c:v>78.229188397575683</c:v>
                </c:pt>
                <c:pt idx="122">
                  <c:v>78.238928596742724</c:v>
                </c:pt>
                <c:pt idx="123">
                  <c:v>78.370786998891688</c:v>
                </c:pt>
                <c:pt idx="124">
                  <c:v>78.878046332896474</c:v>
                </c:pt>
                <c:pt idx="125">
                  <c:v>79.183057852601564</c:v>
                </c:pt>
                <c:pt idx="126">
                  <c:v>79.340058409386728</c:v>
                </c:pt>
                <c:pt idx="127">
                  <c:v>79.178520749121788</c:v>
                </c:pt>
                <c:pt idx="128">
                  <c:v>79.15789200728797</c:v>
                </c:pt>
                <c:pt idx="129">
                  <c:v>78.799326755446685</c:v>
                </c:pt>
                <c:pt idx="130">
                  <c:v>78.440323283382114</c:v>
                </c:pt>
                <c:pt idx="131">
                  <c:v>78.105622399605082</c:v>
                </c:pt>
                <c:pt idx="132">
                  <c:v>77.800397730221817</c:v>
                </c:pt>
                <c:pt idx="133">
                  <c:v>77.545273616134637</c:v>
                </c:pt>
                <c:pt idx="134">
                  <c:v>77.323658413355531</c:v>
                </c:pt>
                <c:pt idx="135">
                  <c:v>76.819847463547049</c:v>
                </c:pt>
                <c:pt idx="136">
                  <c:v>76.547030378532156</c:v>
                </c:pt>
                <c:pt idx="137">
                  <c:v>76.201775497615046</c:v>
                </c:pt>
                <c:pt idx="138">
                  <c:v>76.075439724159594</c:v>
                </c:pt>
                <c:pt idx="139">
                  <c:v>75.475767812331185</c:v>
                </c:pt>
                <c:pt idx="140">
                  <c:v>74.506677772910649</c:v>
                </c:pt>
                <c:pt idx="141">
                  <c:v>73.971823496868851</c:v>
                </c:pt>
                <c:pt idx="142">
                  <c:v>73.722955025259026</c:v>
                </c:pt>
                <c:pt idx="143">
                  <c:v>73.322666480657091</c:v>
                </c:pt>
                <c:pt idx="144">
                  <c:v>73.230861278906133</c:v>
                </c:pt>
                <c:pt idx="145">
                  <c:v>73.336220017632527</c:v>
                </c:pt>
                <c:pt idx="146">
                  <c:v>73.274568432064555</c:v>
                </c:pt>
                <c:pt idx="147">
                  <c:v>72.524349909305045</c:v>
                </c:pt>
                <c:pt idx="148">
                  <c:v>72.076687185531739</c:v>
                </c:pt>
                <c:pt idx="149">
                  <c:v>72.224944078785924</c:v>
                </c:pt>
                <c:pt idx="150">
                  <c:v>72.700928560635148</c:v>
                </c:pt>
                <c:pt idx="151">
                  <c:v>73.567083344166278</c:v>
                </c:pt>
                <c:pt idx="152">
                  <c:v>74.100349419957766</c:v>
                </c:pt>
                <c:pt idx="153">
                  <c:v>74.31154050572637</c:v>
                </c:pt>
                <c:pt idx="154">
                  <c:v>74.672042174968951</c:v>
                </c:pt>
                <c:pt idx="155">
                  <c:v>74.78365971453367</c:v>
                </c:pt>
                <c:pt idx="156">
                  <c:v>74.812568070532166</c:v>
                </c:pt>
                <c:pt idx="157">
                  <c:v>74.910441046045079</c:v>
                </c:pt>
                <c:pt idx="158">
                  <c:v>75.861115408720011</c:v>
                </c:pt>
                <c:pt idx="159">
                  <c:v>76.852170407377272</c:v>
                </c:pt>
                <c:pt idx="160">
                  <c:v>77.131771092265524</c:v>
                </c:pt>
                <c:pt idx="161">
                  <c:v>77.159330455932491</c:v>
                </c:pt>
                <c:pt idx="162">
                  <c:v>77.387153538953939</c:v>
                </c:pt>
                <c:pt idx="163">
                  <c:v>77.685829040821076</c:v>
                </c:pt>
                <c:pt idx="164">
                  <c:v>78.046147660115111</c:v>
                </c:pt>
                <c:pt idx="165">
                  <c:v>78.545470201052552</c:v>
                </c:pt>
                <c:pt idx="166">
                  <c:v>79.133620333111608</c:v>
                </c:pt>
                <c:pt idx="167">
                  <c:v>79.155000021123044</c:v>
                </c:pt>
                <c:pt idx="168">
                  <c:v>79.251686995915335</c:v>
                </c:pt>
                <c:pt idx="169">
                  <c:v>78.790462639815487</c:v>
                </c:pt>
                <c:pt idx="170">
                  <c:v>78.607628702986275</c:v>
                </c:pt>
                <c:pt idx="171">
                  <c:v>78.656851214620104</c:v>
                </c:pt>
                <c:pt idx="172">
                  <c:v>78.60253911225513</c:v>
                </c:pt>
                <c:pt idx="173">
                  <c:v>78.593058760397014</c:v>
                </c:pt>
                <c:pt idx="174">
                  <c:v>78.47487720190658</c:v>
                </c:pt>
                <c:pt idx="175">
                  <c:v>78.111744883905629</c:v>
                </c:pt>
                <c:pt idx="176">
                  <c:v>76.853173444590666</c:v>
                </c:pt>
                <c:pt idx="177">
                  <c:v>75.696397591265111</c:v>
                </c:pt>
                <c:pt idx="178">
                  <c:v>75.618564585034306</c:v>
                </c:pt>
                <c:pt idx="179">
                  <c:v>76.718305315276055</c:v>
                </c:pt>
                <c:pt idx="180">
                  <c:v>77.487051754110567</c:v>
                </c:pt>
                <c:pt idx="181">
                  <c:v>77.7971105466534</c:v>
                </c:pt>
                <c:pt idx="182">
                  <c:v>78.473017500681763</c:v>
                </c:pt>
                <c:pt idx="183">
                  <c:v>78.483957720232283</c:v>
                </c:pt>
                <c:pt idx="184">
                  <c:v>78.41211582135206</c:v>
                </c:pt>
                <c:pt idx="185">
                  <c:v>78.259412349006467</c:v>
                </c:pt>
                <c:pt idx="186">
                  <c:v>78.702056570167116</c:v>
                </c:pt>
                <c:pt idx="187">
                  <c:v>80.419089968259996</c:v>
                </c:pt>
                <c:pt idx="188">
                  <c:v>81.585792748905774</c:v>
                </c:pt>
                <c:pt idx="189">
                  <c:v>82.038374600971878</c:v>
                </c:pt>
                <c:pt idx="190">
                  <c:v>81.597570813494883</c:v>
                </c:pt>
                <c:pt idx="191">
                  <c:v>81.417777635458066</c:v>
                </c:pt>
                <c:pt idx="192">
                  <c:v>80.979734783856117</c:v>
                </c:pt>
                <c:pt idx="193">
                  <c:v>80.214838673383511</c:v>
                </c:pt>
                <c:pt idx="194">
                  <c:v>80.194042740925497</c:v>
                </c:pt>
                <c:pt idx="195">
                  <c:v>79.778313278605125</c:v>
                </c:pt>
                <c:pt idx="196">
                  <c:v>79.579606341266768</c:v>
                </c:pt>
                <c:pt idx="197">
                  <c:v>79.105821961890442</c:v>
                </c:pt>
                <c:pt idx="198">
                  <c:v>78.591186934593779</c:v>
                </c:pt>
                <c:pt idx="199">
                  <c:v>78.210758311298108</c:v>
                </c:pt>
                <c:pt idx="200">
                  <c:v>77.746618452993161</c:v>
                </c:pt>
                <c:pt idx="201">
                  <c:v>77.169445176584986</c:v>
                </c:pt>
                <c:pt idx="202">
                  <c:v>77.393066620831632</c:v>
                </c:pt>
                <c:pt idx="203">
                  <c:v>77.789106184840463</c:v>
                </c:pt>
                <c:pt idx="204">
                  <c:v>77.396332098250937</c:v>
                </c:pt>
                <c:pt idx="205">
                  <c:v>77.847901996582166</c:v>
                </c:pt>
                <c:pt idx="206">
                  <c:v>78.240482215973728</c:v>
                </c:pt>
                <c:pt idx="207">
                  <c:v>79.533761951026165</c:v>
                </c:pt>
                <c:pt idx="208">
                  <c:v>80.682087749038772</c:v>
                </c:pt>
                <c:pt idx="209">
                  <c:v>80.71380406325477</c:v>
                </c:pt>
                <c:pt idx="210">
                  <c:v>80.943473698595142</c:v>
                </c:pt>
                <c:pt idx="211">
                  <c:v>81.374894985807416</c:v>
                </c:pt>
                <c:pt idx="212">
                  <c:v>81.025998359836066</c:v>
                </c:pt>
                <c:pt idx="213">
                  <c:v>80.95271096470718</c:v>
                </c:pt>
                <c:pt idx="214">
                  <c:v>80.948031746824995</c:v>
                </c:pt>
                <c:pt idx="215">
                  <c:v>81.794945555369722</c:v>
                </c:pt>
                <c:pt idx="216">
                  <c:v>80.985385397689939</c:v>
                </c:pt>
                <c:pt idx="217">
                  <c:v>80.306892881985192</c:v>
                </c:pt>
                <c:pt idx="218">
                  <c:v>79.045768338070829</c:v>
                </c:pt>
                <c:pt idx="219">
                  <c:v>77.969770690215142</c:v>
                </c:pt>
                <c:pt idx="220">
                  <c:v>78.149569793336667</c:v>
                </c:pt>
                <c:pt idx="221">
                  <c:v>78.362732739744231</c:v>
                </c:pt>
                <c:pt idx="222">
                  <c:v>78.646341602540872</c:v>
                </c:pt>
                <c:pt idx="223">
                  <c:v>79.756829169305107</c:v>
                </c:pt>
                <c:pt idx="224">
                  <c:v>80.332272209793516</c:v>
                </c:pt>
                <c:pt idx="225">
                  <c:v>80.550609919392286</c:v>
                </c:pt>
                <c:pt idx="226">
                  <c:v>80.155516486159726</c:v>
                </c:pt>
                <c:pt idx="227">
                  <c:v>80.482471983765947</c:v>
                </c:pt>
                <c:pt idx="228">
                  <c:v>80.909894811194903</c:v>
                </c:pt>
                <c:pt idx="229">
                  <c:v>81.131780611567962</c:v>
                </c:pt>
                <c:pt idx="230">
                  <c:v>81.296801260404209</c:v>
                </c:pt>
                <c:pt idx="231">
                  <c:v>80.78250617202508</c:v>
                </c:pt>
                <c:pt idx="232">
                  <c:v>79.720034432075352</c:v>
                </c:pt>
                <c:pt idx="233">
                  <c:v>79.904049821775203</c:v>
                </c:pt>
                <c:pt idx="234">
                  <c:v>79.684297917651691</c:v>
                </c:pt>
                <c:pt idx="235">
                  <c:v>79.414425034712451</c:v>
                </c:pt>
                <c:pt idx="236">
                  <c:v>79.232740147016841</c:v>
                </c:pt>
                <c:pt idx="237">
                  <c:v>79.097735885202212</c:v>
                </c:pt>
                <c:pt idx="238">
                  <c:v>79.183046301744923</c:v>
                </c:pt>
                <c:pt idx="239">
                  <c:v>79.765208307107201</c:v>
                </c:pt>
                <c:pt idx="240">
                  <c:v>80.23799995798764</c:v>
                </c:pt>
                <c:pt idx="241">
                  <c:v>80.548237639398266</c:v>
                </c:pt>
                <c:pt idx="242">
                  <c:v>81.118709677728177</c:v>
                </c:pt>
                <c:pt idx="243">
                  <c:v>82.458172000638626</c:v>
                </c:pt>
                <c:pt idx="244">
                  <c:v>82.528195002456869</c:v>
                </c:pt>
                <c:pt idx="245">
                  <c:v>82.512610083336469</c:v>
                </c:pt>
                <c:pt idx="246">
                  <c:v>82.189807233432745</c:v>
                </c:pt>
                <c:pt idx="247">
                  <c:v>82.280703055359709</c:v>
                </c:pt>
                <c:pt idx="248">
                  <c:v>82.567748980705588</c:v>
                </c:pt>
                <c:pt idx="249">
                  <c:v>82.798996718813953</c:v>
                </c:pt>
                <c:pt idx="250">
                  <c:v>82.763900264095028</c:v>
                </c:pt>
                <c:pt idx="251">
                  <c:v>82.828858943201141</c:v>
                </c:pt>
                <c:pt idx="252">
                  <c:v>82.851768714542786</c:v>
                </c:pt>
                <c:pt idx="253">
                  <c:v>82.247739474094203</c:v>
                </c:pt>
                <c:pt idx="254">
                  <c:v>81.910158671287618</c:v>
                </c:pt>
                <c:pt idx="255">
                  <c:v>81.664490291801897</c:v>
                </c:pt>
                <c:pt idx="256">
                  <c:v>81.843109747298357</c:v>
                </c:pt>
                <c:pt idx="257">
                  <c:v>82.424516154125371</c:v>
                </c:pt>
                <c:pt idx="258">
                  <c:v>82.771338469848104</c:v>
                </c:pt>
                <c:pt idx="259">
                  <c:v>82.720458276953451</c:v>
                </c:pt>
                <c:pt idx="260">
                  <c:v>82.833206772037911</c:v>
                </c:pt>
                <c:pt idx="261">
                  <c:v>82.959602917663858</c:v>
                </c:pt>
                <c:pt idx="262">
                  <c:v>83.435521959150947</c:v>
                </c:pt>
                <c:pt idx="263">
                  <c:v>83.639693649617044</c:v>
                </c:pt>
                <c:pt idx="264">
                  <c:v>83.983301996038733</c:v>
                </c:pt>
                <c:pt idx="265">
                  <c:v>84.45396415491733</c:v>
                </c:pt>
                <c:pt idx="266">
                  <c:v>84.704351444405617</c:v>
                </c:pt>
                <c:pt idx="267">
                  <c:v>84.620500317414937</c:v>
                </c:pt>
                <c:pt idx="268">
                  <c:v>83.986998656703676</c:v>
                </c:pt>
                <c:pt idx="269">
                  <c:v>83.174272092903848</c:v>
                </c:pt>
                <c:pt idx="270">
                  <c:v>83.109110610473039</c:v>
                </c:pt>
                <c:pt idx="271">
                  <c:v>83.178622567250329</c:v>
                </c:pt>
                <c:pt idx="272">
                  <c:v>83.359697488346825</c:v>
                </c:pt>
                <c:pt idx="273">
                  <c:v>83.237930270692971</c:v>
                </c:pt>
                <c:pt idx="274">
                  <c:v>83.222881255528122</c:v>
                </c:pt>
                <c:pt idx="275">
                  <c:v>83.040790652756996</c:v>
                </c:pt>
                <c:pt idx="276">
                  <c:v>81.694226149265972</c:v>
                </c:pt>
                <c:pt idx="277">
                  <c:v>80.305960485761275</c:v>
                </c:pt>
                <c:pt idx="278">
                  <c:v>79.388811332707732</c:v>
                </c:pt>
                <c:pt idx="279">
                  <c:v>79.159672468734755</c:v>
                </c:pt>
                <c:pt idx="280">
                  <c:v>79.761868018840588</c:v>
                </c:pt>
                <c:pt idx="281">
                  <c:v>80.320750406440055</c:v>
                </c:pt>
                <c:pt idx="282">
                  <c:v>80.086214459571934</c:v>
                </c:pt>
                <c:pt idx="283">
                  <c:v>79.787269156389414</c:v>
                </c:pt>
                <c:pt idx="284">
                  <c:v>79.069997068028471</c:v>
                </c:pt>
                <c:pt idx="285">
                  <c:v>78.294799813370233</c:v>
                </c:pt>
                <c:pt idx="286">
                  <c:v>77.973145679701005</c:v>
                </c:pt>
                <c:pt idx="287">
                  <c:v>77.450043549235076</c:v>
                </c:pt>
                <c:pt idx="288">
                  <c:v>77.921008773945175</c:v>
                </c:pt>
                <c:pt idx="289">
                  <c:v>78.296214542516054</c:v>
                </c:pt>
                <c:pt idx="290">
                  <c:v>78.593775337315876</c:v>
                </c:pt>
                <c:pt idx="291">
                  <c:v>78.125045641961265</c:v>
                </c:pt>
                <c:pt idx="292">
                  <c:v>77.527509665646832</c:v>
                </c:pt>
                <c:pt idx="293">
                  <c:v>76.922061497755308</c:v>
                </c:pt>
                <c:pt idx="294">
                  <c:v>76.106974289913708</c:v>
                </c:pt>
                <c:pt idx="295">
                  <c:v>75.622432272644048</c:v>
                </c:pt>
                <c:pt idx="296">
                  <c:v>75.404511320723529</c:v>
                </c:pt>
                <c:pt idx="297">
                  <c:v>75.424851819504724</c:v>
                </c:pt>
                <c:pt idx="298">
                  <c:v>75.819665311776916</c:v>
                </c:pt>
                <c:pt idx="299">
                  <c:v>75.578565939425346</c:v>
                </c:pt>
                <c:pt idx="300">
                  <c:v>75.007155654767885</c:v>
                </c:pt>
                <c:pt idx="301">
                  <c:v>73.920270483085474</c:v>
                </c:pt>
                <c:pt idx="302">
                  <c:v>73.508769300190778</c:v>
                </c:pt>
                <c:pt idx="303">
                  <c:v>73.118403295136872</c:v>
                </c:pt>
                <c:pt idx="304">
                  <c:v>73.272888276681485</c:v>
                </c:pt>
                <c:pt idx="305">
                  <c:v>73.558163312061978</c:v>
                </c:pt>
                <c:pt idx="306">
                  <c:v>73.672436471166549</c:v>
                </c:pt>
                <c:pt idx="307">
                  <c:v>73.84437285174495</c:v>
                </c:pt>
                <c:pt idx="308">
                  <c:v>73.881666623383566</c:v>
                </c:pt>
                <c:pt idx="309">
                  <c:v>74.279688125963162</c:v>
                </c:pt>
                <c:pt idx="310">
                  <c:v>74.423849920984878</c:v>
                </c:pt>
                <c:pt idx="311">
                  <c:v>74.151272110241933</c:v>
                </c:pt>
                <c:pt idx="312">
                  <c:v>73.728149373573657</c:v>
                </c:pt>
                <c:pt idx="313">
                  <c:v>73.833375340821263</c:v>
                </c:pt>
                <c:pt idx="314">
                  <c:v>73.632414798483225</c:v>
                </c:pt>
                <c:pt idx="315">
                  <c:v>72.989659935260406</c:v>
                </c:pt>
                <c:pt idx="316">
                  <c:v>72.232497170790353</c:v>
                </c:pt>
                <c:pt idx="317">
                  <c:v>71.652321827462686</c:v>
                </c:pt>
                <c:pt idx="318">
                  <c:v>70.888237200460807</c:v>
                </c:pt>
                <c:pt idx="319">
                  <c:v>70.269209117403037</c:v>
                </c:pt>
                <c:pt idx="320">
                  <c:v>69.200622569843304</c:v>
                </c:pt>
                <c:pt idx="321">
                  <c:v>69.481344232893846</c:v>
                </c:pt>
                <c:pt idx="322">
                  <c:v>70.577465052438754</c:v>
                </c:pt>
                <c:pt idx="323">
                  <c:v>71.653603786055683</c:v>
                </c:pt>
                <c:pt idx="324">
                  <c:v>71.892904056293261</c:v>
                </c:pt>
                <c:pt idx="325">
                  <c:v>72.496681992823611</c:v>
                </c:pt>
                <c:pt idx="326">
                  <c:v>73.896656016631056</c:v>
                </c:pt>
                <c:pt idx="327">
                  <c:v>75.131011856951375</c:v>
                </c:pt>
                <c:pt idx="328">
                  <c:v>76.040793836657812</c:v>
                </c:pt>
                <c:pt idx="329">
                  <c:v>76.873440365723582</c:v>
                </c:pt>
                <c:pt idx="330">
                  <c:v>77.352584627489321</c:v>
                </c:pt>
                <c:pt idx="331">
                  <c:v>78.256564597093615</c:v>
                </c:pt>
                <c:pt idx="332">
                  <c:v>77.924512946975341</c:v>
                </c:pt>
                <c:pt idx="333">
                  <c:v>77.07462844543258</c:v>
                </c:pt>
                <c:pt idx="334">
                  <c:v>75.595651584932185</c:v>
                </c:pt>
                <c:pt idx="335">
                  <c:v>74.384002744434525</c:v>
                </c:pt>
                <c:pt idx="336">
                  <c:v>73.295215467842638</c:v>
                </c:pt>
                <c:pt idx="337">
                  <c:v>72.137869897678556</c:v>
                </c:pt>
                <c:pt idx="338">
                  <c:v>70.389077744868828</c:v>
                </c:pt>
                <c:pt idx="339">
                  <c:v>69.722938657448111</c:v>
                </c:pt>
                <c:pt idx="340">
                  <c:v>70.06521446113247</c:v>
                </c:pt>
                <c:pt idx="341">
                  <c:v>70.283553084313738</c:v>
                </c:pt>
                <c:pt idx="342">
                  <c:v>70.56956939265848</c:v>
                </c:pt>
                <c:pt idx="343">
                  <c:v>71.007832918768543</c:v>
                </c:pt>
                <c:pt idx="344">
                  <c:v>71.368662115015709</c:v>
                </c:pt>
                <c:pt idx="345">
                  <c:v>72.118126447554815</c:v>
                </c:pt>
                <c:pt idx="346">
                  <c:v>72.858189908250822</c:v>
                </c:pt>
                <c:pt idx="347">
                  <c:v>72.650950450708578</c:v>
                </c:pt>
                <c:pt idx="348">
                  <c:v>71.72550097690872</c:v>
                </c:pt>
                <c:pt idx="349">
                  <c:v>71.952865204582196</c:v>
                </c:pt>
                <c:pt idx="350">
                  <c:v>71.696187574009699</c:v>
                </c:pt>
                <c:pt idx="351">
                  <c:v>71.679326732072681</c:v>
                </c:pt>
                <c:pt idx="352">
                  <c:v>72.236534052032752</c:v>
                </c:pt>
                <c:pt idx="353">
                  <c:v>71.314484681412623</c:v>
                </c:pt>
                <c:pt idx="354">
                  <c:v>70.090657410328618</c:v>
                </c:pt>
                <c:pt idx="355">
                  <c:v>69.613154048167544</c:v>
                </c:pt>
                <c:pt idx="356">
                  <c:v>69.913652548256437</c:v>
                </c:pt>
                <c:pt idx="357">
                  <c:v>70.115059460527959</c:v>
                </c:pt>
                <c:pt idx="358">
                  <c:v>71.319332897869103</c:v>
                </c:pt>
                <c:pt idx="359">
                  <c:v>72.822049094275812</c:v>
                </c:pt>
                <c:pt idx="360">
                  <c:v>74.034776326536658</c:v>
                </c:pt>
                <c:pt idx="361">
                  <c:v>74.894292742760754</c:v>
                </c:pt>
                <c:pt idx="362">
                  <c:v>74.541380227239372</c:v>
                </c:pt>
                <c:pt idx="363">
                  <c:v>74.599203180707477</c:v>
                </c:pt>
                <c:pt idx="364">
                  <c:v>75.56334878171576</c:v>
                </c:pt>
                <c:pt idx="365">
                  <c:v>76.754735451131623</c:v>
                </c:pt>
                <c:pt idx="366">
                  <c:v>77.384518285979183</c:v>
                </c:pt>
                <c:pt idx="367">
                  <c:v>78.129980330868932</c:v>
                </c:pt>
                <c:pt idx="368">
                  <c:v>77.497255663377956</c:v>
                </c:pt>
                <c:pt idx="369">
                  <c:v>76.501863659021268</c:v>
                </c:pt>
                <c:pt idx="370">
                  <c:v>76.274339957838251</c:v>
                </c:pt>
                <c:pt idx="371">
                  <c:v>76.289338641809934</c:v>
                </c:pt>
                <c:pt idx="372">
                  <c:v>76.323704222859149</c:v>
                </c:pt>
                <c:pt idx="373">
                  <c:v>76.624556432667745</c:v>
                </c:pt>
                <c:pt idx="374">
                  <c:v>76.423315431902779</c:v>
                </c:pt>
                <c:pt idx="375">
                  <c:v>76.768357008127239</c:v>
                </c:pt>
                <c:pt idx="376">
                  <c:v>76.177179398871743</c:v>
                </c:pt>
                <c:pt idx="377">
                  <c:v>75.847376379837726</c:v>
                </c:pt>
                <c:pt idx="378">
                  <c:v>74.89766456229755</c:v>
                </c:pt>
                <c:pt idx="379">
                  <c:v>74.957765773117089</c:v>
                </c:pt>
                <c:pt idx="380">
                  <c:v>74.813719624171412</c:v>
                </c:pt>
                <c:pt idx="381">
                  <c:v>74.433545106718867</c:v>
                </c:pt>
                <c:pt idx="382">
                  <c:v>74.217211192738375</c:v>
                </c:pt>
                <c:pt idx="383">
                  <c:v>73.667528796306627</c:v>
                </c:pt>
                <c:pt idx="384">
                  <c:v>73.308760385766448</c:v>
                </c:pt>
                <c:pt idx="385">
                  <c:v>72.696138945461783</c:v>
                </c:pt>
                <c:pt idx="386">
                  <c:v>72.337575582338587</c:v>
                </c:pt>
                <c:pt idx="387">
                  <c:v>72.860857643888664</c:v>
                </c:pt>
                <c:pt idx="388">
                  <c:v>72.812296854967684</c:v>
                </c:pt>
                <c:pt idx="389">
                  <c:v>73.723663079682424</c:v>
                </c:pt>
                <c:pt idx="390">
                  <c:v>75.16297228593713</c:v>
                </c:pt>
                <c:pt idx="391">
                  <c:v>76.669896240609674</c:v>
                </c:pt>
                <c:pt idx="392">
                  <c:v>77.249200528649951</c:v>
                </c:pt>
                <c:pt idx="393">
                  <c:v>77.170118832327617</c:v>
                </c:pt>
                <c:pt idx="394">
                  <c:v>77.479915629123582</c:v>
                </c:pt>
                <c:pt idx="395">
                  <c:v>78.021858824710321</c:v>
                </c:pt>
                <c:pt idx="396">
                  <c:v>78.480888798480024</c:v>
                </c:pt>
                <c:pt idx="397">
                  <c:v>78.828107241750416</c:v>
                </c:pt>
                <c:pt idx="398">
                  <c:v>78.805963816836169</c:v>
                </c:pt>
                <c:pt idx="399">
                  <c:v>79.143608301071708</c:v>
                </c:pt>
                <c:pt idx="400">
                  <c:v>78.603940194726732</c:v>
                </c:pt>
                <c:pt idx="401">
                  <c:v>78.007447777249865</c:v>
                </c:pt>
                <c:pt idx="402">
                  <c:v>77.641553887230586</c:v>
                </c:pt>
                <c:pt idx="403">
                  <c:v>77.626043727427401</c:v>
                </c:pt>
                <c:pt idx="404">
                  <c:v>77.354570327673613</c:v>
                </c:pt>
                <c:pt idx="405">
                  <c:v>77.209807317138129</c:v>
                </c:pt>
                <c:pt idx="406">
                  <c:v>76.808956255533403</c:v>
                </c:pt>
                <c:pt idx="407">
                  <c:v>76.212510496415788</c:v>
                </c:pt>
                <c:pt idx="408">
                  <c:v>75.249539787503466</c:v>
                </c:pt>
                <c:pt idx="409">
                  <c:v>74.882853113085901</c:v>
                </c:pt>
                <c:pt idx="410">
                  <c:v>74.266618393416778</c:v>
                </c:pt>
                <c:pt idx="411">
                  <c:v>74.264178143271636</c:v>
                </c:pt>
                <c:pt idx="412">
                  <c:v>73.992118647548764</c:v>
                </c:pt>
                <c:pt idx="413">
                  <c:v>73.899848434341934</c:v>
                </c:pt>
                <c:pt idx="414">
                  <c:v>73.770460908810506</c:v>
                </c:pt>
                <c:pt idx="415">
                  <c:v>74.247842490781025</c:v>
                </c:pt>
                <c:pt idx="416">
                  <c:v>74.580637978533431</c:v>
                </c:pt>
                <c:pt idx="417">
                  <c:v>74.635361820703423</c:v>
                </c:pt>
                <c:pt idx="418">
                  <c:v>75.003631328103907</c:v>
                </c:pt>
                <c:pt idx="419">
                  <c:v>75.522788416316914</c:v>
                </c:pt>
                <c:pt idx="420">
                  <c:v>75.342255916651908</c:v>
                </c:pt>
                <c:pt idx="421">
                  <c:v>75.430619402225133</c:v>
                </c:pt>
                <c:pt idx="422">
                  <c:v>75.817439438892947</c:v>
                </c:pt>
                <c:pt idx="423">
                  <c:v>75.307905851323241</c:v>
                </c:pt>
                <c:pt idx="424">
                  <c:v>74.874093988074222</c:v>
                </c:pt>
                <c:pt idx="425">
                  <c:v>75.050750188958062</c:v>
                </c:pt>
                <c:pt idx="426">
                  <c:v>76.008628041907798</c:v>
                </c:pt>
                <c:pt idx="427">
                  <c:v>76.542013622382783</c:v>
                </c:pt>
                <c:pt idx="428">
                  <c:v>76.816893808715164</c:v>
                </c:pt>
                <c:pt idx="429">
                  <c:v>77.34849445080701</c:v>
                </c:pt>
                <c:pt idx="430">
                  <c:v>77.632633092814501</c:v>
                </c:pt>
                <c:pt idx="431">
                  <c:v>78.515394333277314</c:v>
                </c:pt>
                <c:pt idx="432">
                  <c:v>79.179319451916186</c:v>
                </c:pt>
                <c:pt idx="433">
                  <c:v>79.34125619374845</c:v>
                </c:pt>
                <c:pt idx="434">
                  <c:v>80.010904073051947</c:v>
                </c:pt>
                <c:pt idx="435">
                  <c:v>79.605038680192919</c:v>
                </c:pt>
                <c:pt idx="436">
                  <c:v>79.567787400543409</c:v>
                </c:pt>
                <c:pt idx="437">
                  <c:v>78.143641429752591</c:v>
                </c:pt>
                <c:pt idx="438">
                  <c:v>77.482650258784304</c:v>
                </c:pt>
                <c:pt idx="439">
                  <c:v>76.808282999658772</c:v>
                </c:pt>
                <c:pt idx="440">
                  <c:v>76.292985540017341</c:v>
                </c:pt>
                <c:pt idx="441">
                  <c:v>76.323657635097334</c:v>
                </c:pt>
                <c:pt idx="442">
                  <c:v>75.928028871470232</c:v>
                </c:pt>
                <c:pt idx="443">
                  <c:v>75.670270914942137</c:v>
                </c:pt>
                <c:pt idx="444">
                  <c:v>75.587205899470547</c:v>
                </c:pt>
                <c:pt idx="445">
                  <c:v>75.771498879939159</c:v>
                </c:pt>
                <c:pt idx="446">
                  <c:v>76.845885724920763</c:v>
                </c:pt>
                <c:pt idx="447">
                  <c:v>77.217602316186984</c:v>
                </c:pt>
                <c:pt idx="448">
                  <c:v>78.074797120267704</c:v>
                </c:pt>
                <c:pt idx="449">
                  <c:v>78.062696956135213</c:v>
                </c:pt>
                <c:pt idx="450">
                  <c:v>78.202584825888877</c:v>
                </c:pt>
                <c:pt idx="451">
                  <c:v>78.438879842127577</c:v>
                </c:pt>
                <c:pt idx="452">
                  <c:v>78.714475169775298</c:v>
                </c:pt>
                <c:pt idx="453">
                  <c:v>79.52180631967984</c:v>
                </c:pt>
                <c:pt idx="454">
                  <c:v>79.765265252828158</c:v>
                </c:pt>
                <c:pt idx="455">
                  <c:v>79.559729250618432</c:v>
                </c:pt>
                <c:pt idx="456">
                  <c:v>79.485544003817012</c:v>
                </c:pt>
                <c:pt idx="457">
                  <c:v>79.145078128208482</c:v>
                </c:pt>
                <c:pt idx="458">
                  <c:v>78.839532446163403</c:v>
                </c:pt>
                <c:pt idx="459">
                  <c:v>78.416558417227989</c:v>
                </c:pt>
                <c:pt idx="460">
                  <c:v>78.682655791467482</c:v>
                </c:pt>
                <c:pt idx="461">
                  <c:v>79.652730521524234</c:v>
                </c:pt>
                <c:pt idx="462">
                  <c:v>80.003370074568664</c:v>
                </c:pt>
                <c:pt idx="463">
                  <c:v>79.778780785630147</c:v>
                </c:pt>
                <c:pt idx="464">
                  <c:v>79.509267476714072</c:v>
                </c:pt>
                <c:pt idx="465">
                  <c:v>80.178959097396088</c:v>
                </c:pt>
                <c:pt idx="466">
                  <c:v>80.77472347409072</c:v>
                </c:pt>
                <c:pt idx="467">
                  <c:v>80.945775327750809</c:v>
                </c:pt>
                <c:pt idx="468">
                  <c:v>81.215565893498081</c:v>
                </c:pt>
                <c:pt idx="469">
                  <c:v>81.751762402889057</c:v>
                </c:pt>
                <c:pt idx="470">
                  <c:v>82.254309529046523</c:v>
                </c:pt>
                <c:pt idx="471">
                  <c:v>82.35621692776985</c:v>
                </c:pt>
                <c:pt idx="472">
                  <c:v>82.33282905849336</c:v>
                </c:pt>
                <c:pt idx="473">
                  <c:v>81.520586358602387</c:v>
                </c:pt>
                <c:pt idx="474">
                  <c:v>80.545076280041656</c:v>
                </c:pt>
                <c:pt idx="475">
                  <c:v>80.241845533023181</c:v>
                </c:pt>
                <c:pt idx="476">
                  <c:v>79.988509246794337</c:v>
                </c:pt>
                <c:pt idx="477">
                  <c:v>80.242516621325407</c:v>
                </c:pt>
                <c:pt idx="478">
                  <c:v>80.893610645542907</c:v>
                </c:pt>
                <c:pt idx="479">
                  <c:v>81.655477048985617</c:v>
                </c:pt>
                <c:pt idx="480">
                  <c:v>81.546450288820424</c:v>
                </c:pt>
                <c:pt idx="481">
                  <c:v>81.21298588575786</c:v>
                </c:pt>
                <c:pt idx="482">
                  <c:v>80.793454353283565</c:v>
                </c:pt>
                <c:pt idx="483">
                  <c:v>80.454222179303315</c:v>
                </c:pt>
                <c:pt idx="484">
                  <c:v>81.191870721135828</c:v>
                </c:pt>
                <c:pt idx="485">
                  <c:v>82.810278237722372</c:v>
                </c:pt>
                <c:pt idx="486">
                  <c:v>83.333921511439712</c:v>
                </c:pt>
                <c:pt idx="487">
                  <c:v>83.794537288374158</c:v>
                </c:pt>
                <c:pt idx="488">
                  <c:v>83.842128657498137</c:v>
                </c:pt>
                <c:pt idx="489">
                  <c:v>84.250345665864756</c:v>
                </c:pt>
                <c:pt idx="490">
                  <c:v>84.55905077591305</c:v>
                </c:pt>
                <c:pt idx="491">
                  <c:v>85.507882053404273</c:v>
                </c:pt>
                <c:pt idx="492">
                  <c:v>86.800620464088894</c:v>
                </c:pt>
                <c:pt idx="493">
                  <c:v>88.629711743384476</c:v>
                </c:pt>
                <c:pt idx="494">
                  <c:v>90.004650425876264</c:v>
                </c:pt>
                <c:pt idx="495">
                  <c:v>90.256258102336218</c:v>
                </c:pt>
                <c:pt idx="496">
                  <c:v>90.865097315522732</c:v>
                </c:pt>
                <c:pt idx="497">
                  <c:v>91.739992770094261</c:v>
                </c:pt>
                <c:pt idx="498">
                  <c:v>92.353978709132292</c:v>
                </c:pt>
                <c:pt idx="499">
                  <c:v>93.298376259389116</c:v>
                </c:pt>
                <c:pt idx="500">
                  <c:v>93.887212642997696</c:v>
                </c:pt>
                <c:pt idx="501">
                  <c:v>94.421695242176213</c:v>
                </c:pt>
                <c:pt idx="502">
                  <c:v>94.207830792829142</c:v>
                </c:pt>
                <c:pt idx="503">
                  <c:v>94.148811558015893</c:v>
                </c:pt>
                <c:pt idx="504">
                  <c:v>93.848475848718849</c:v>
                </c:pt>
                <c:pt idx="505">
                  <c:v>93.609347734193761</c:v>
                </c:pt>
                <c:pt idx="506">
                  <c:v>94.200475804339106</c:v>
                </c:pt>
                <c:pt idx="507">
                  <c:v>93.969975886199379</c:v>
                </c:pt>
                <c:pt idx="508">
                  <c:v>93.486396123121025</c:v>
                </c:pt>
                <c:pt idx="509">
                  <c:v>93.299464926783244</c:v>
                </c:pt>
                <c:pt idx="510">
                  <c:v>93.395628721187848</c:v>
                </c:pt>
                <c:pt idx="511">
                  <c:v>93.414164697208875</c:v>
                </c:pt>
                <c:pt idx="512">
                  <c:v>93.18223288635933</c:v>
                </c:pt>
                <c:pt idx="513">
                  <c:v>93.591122267920227</c:v>
                </c:pt>
                <c:pt idx="514">
                  <c:v>93.51652396380679</c:v>
                </c:pt>
                <c:pt idx="515">
                  <c:v>93.956661998441007</c:v>
                </c:pt>
              </c:numCache>
            </c:numRef>
          </c:xVal>
          <c:yVal>
            <c:numRef>
              <c:f>[1]DATA!$F$48:$F$563</c:f>
              <c:numCache>
                <c:formatCode>General</c:formatCode>
                <c:ptCount val="516"/>
                <c:pt idx="0">
                  <c:v>38.33656295938507</c:v>
                </c:pt>
                <c:pt idx="1">
                  <c:v>37.127497657982211</c:v>
                </c:pt>
                <c:pt idx="2">
                  <c:v>36.459633001359038</c:v>
                </c:pt>
                <c:pt idx="3">
                  <c:v>36.264041813740668</c:v>
                </c:pt>
                <c:pt idx="4">
                  <c:v>36.326795387201038</c:v>
                </c:pt>
                <c:pt idx="5">
                  <c:v>36.771528217958107</c:v>
                </c:pt>
                <c:pt idx="6">
                  <c:v>37.001676294726543</c:v>
                </c:pt>
                <c:pt idx="7">
                  <c:v>37.001817787849362</c:v>
                </c:pt>
                <c:pt idx="8">
                  <c:v>36.755495488340209</c:v>
                </c:pt>
                <c:pt idx="9">
                  <c:v>38.855752094004039</c:v>
                </c:pt>
                <c:pt idx="10">
                  <c:v>40.637494837078606</c:v>
                </c:pt>
                <c:pt idx="11">
                  <c:v>42.007091456119618</c:v>
                </c:pt>
                <c:pt idx="12">
                  <c:v>42.910812227410879</c:v>
                </c:pt>
                <c:pt idx="13">
                  <c:v>43.398360891151555</c:v>
                </c:pt>
                <c:pt idx="14">
                  <c:v>43.650732919414637</c:v>
                </c:pt>
                <c:pt idx="15">
                  <c:v>43.838225196416175</c:v>
                </c:pt>
                <c:pt idx="16">
                  <c:v>43.799807064955488</c:v>
                </c:pt>
                <c:pt idx="17">
                  <c:v>43.550639951198711</c:v>
                </c:pt>
                <c:pt idx="18">
                  <c:v>43.219530374015442</c:v>
                </c:pt>
                <c:pt idx="19">
                  <c:v>42.801803106277525</c:v>
                </c:pt>
                <c:pt idx="20">
                  <c:v>39.637936264230284</c:v>
                </c:pt>
                <c:pt idx="21">
                  <c:v>36.565712456967553</c:v>
                </c:pt>
                <c:pt idx="22">
                  <c:v>33.508655240779262</c:v>
                </c:pt>
                <c:pt idx="23">
                  <c:v>31.519142316642288</c:v>
                </c:pt>
                <c:pt idx="24">
                  <c:v>30.208924552693439</c:v>
                </c:pt>
                <c:pt idx="25">
                  <c:v>29.355833444191262</c:v>
                </c:pt>
                <c:pt idx="26">
                  <c:v>28.420281368694472</c:v>
                </c:pt>
                <c:pt idx="27">
                  <c:v>27.540344231782047</c:v>
                </c:pt>
                <c:pt idx="28">
                  <c:v>28.241268904514786</c:v>
                </c:pt>
                <c:pt idx="29">
                  <c:v>29.31800122654646</c:v>
                </c:pt>
                <c:pt idx="30">
                  <c:v>29.930984469708939</c:v>
                </c:pt>
                <c:pt idx="31">
                  <c:v>31.009286757083149</c:v>
                </c:pt>
                <c:pt idx="32">
                  <c:v>33.525651895275963</c:v>
                </c:pt>
                <c:pt idx="33">
                  <c:v>36.537729740892672</c:v>
                </c:pt>
                <c:pt idx="34">
                  <c:v>38.90999927375568</c:v>
                </c:pt>
                <c:pt idx="35">
                  <c:v>40.76964869586714</c:v>
                </c:pt>
                <c:pt idx="36">
                  <c:v>42.362344040002611</c:v>
                </c:pt>
                <c:pt idx="37">
                  <c:v>43.386060392965447</c:v>
                </c:pt>
                <c:pt idx="38">
                  <c:v>44.623220742196828</c:v>
                </c:pt>
                <c:pt idx="39">
                  <c:v>46.161406408080367</c:v>
                </c:pt>
                <c:pt idx="40">
                  <c:v>51.523487797865663</c:v>
                </c:pt>
                <c:pt idx="41">
                  <c:v>52.017278235240845</c:v>
                </c:pt>
                <c:pt idx="42">
                  <c:v>53.084285833468471</c:v>
                </c:pt>
                <c:pt idx="43">
                  <c:v>52.96708090797393</c:v>
                </c:pt>
                <c:pt idx="44">
                  <c:v>51.87135918537367</c:v>
                </c:pt>
                <c:pt idx="45">
                  <c:v>51.200995600580022</c:v>
                </c:pt>
                <c:pt idx="46">
                  <c:v>50.331714274930803</c:v>
                </c:pt>
                <c:pt idx="47">
                  <c:v>49.259495488754403</c:v>
                </c:pt>
                <c:pt idx="48">
                  <c:v>49.389122095028348</c:v>
                </c:pt>
                <c:pt idx="49">
                  <c:v>51.013129274619764</c:v>
                </c:pt>
                <c:pt idx="50">
                  <c:v>49.801834090892541</c:v>
                </c:pt>
                <c:pt idx="51">
                  <c:v>44.037137698678514</c:v>
                </c:pt>
                <c:pt idx="52">
                  <c:v>43.252354793348246</c:v>
                </c:pt>
                <c:pt idx="53">
                  <c:v>40.626851090243107</c:v>
                </c:pt>
                <c:pt idx="54">
                  <c:v>38.870037378913338</c:v>
                </c:pt>
                <c:pt idx="55">
                  <c:v>38.443454386938122</c:v>
                </c:pt>
                <c:pt idx="56">
                  <c:v>36.822285457520969</c:v>
                </c:pt>
                <c:pt idx="57">
                  <c:v>36.039013107336984</c:v>
                </c:pt>
                <c:pt idx="58">
                  <c:v>36.732399751851261</c:v>
                </c:pt>
                <c:pt idx="59">
                  <c:v>37.24370165817632</c:v>
                </c:pt>
                <c:pt idx="60">
                  <c:v>35.486820859838588</c:v>
                </c:pt>
                <c:pt idx="61">
                  <c:v>35.494953268037229</c:v>
                </c:pt>
                <c:pt idx="62">
                  <c:v>35.908410168157943</c:v>
                </c:pt>
                <c:pt idx="63">
                  <c:v>36.604349213249513</c:v>
                </c:pt>
                <c:pt idx="64">
                  <c:v>39.104328026994914</c:v>
                </c:pt>
                <c:pt idx="65">
                  <c:v>40.504025527759225</c:v>
                </c:pt>
                <c:pt idx="66">
                  <c:v>41.098281165362515</c:v>
                </c:pt>
                <c:pt idx="67">
                  <c:v>42.277234409338796</c:v>
                </c:pt>
                <c:pt idx="68">
                  <c:v>43.291579125194062</c:v>
                </c:pt>
                <c:pt idx="69">
                  <c:v>42.898038928371143</c:v>
                </c:pt>
                <c:pt idx="70">
                  <c:v>42.131576013693582</c:v>
                </c:pt>
                <c:pt idx="71">
                  <c:v>41.823502266226122</c:v>
                </c:pt>
                <c:pt idx="72">
                  <c:v>40.804160970819531</c:v>
                </c:pt>
                <c:pt idx="73">
                  <c:v>39.508768772072813</c:v>
                </c:pt>
                <c:pt idx="74">
                  <c:v>38.217475137227339</c:v>
                </c:pt>
                <c:pt idx="75">
                  <c:v>35.808960909350134</c:v>
                </c:pt>
                <c:pt idx="76">
                  <c:v>33.779274117420719</c:v>
                </c:pt>
                <c:pt idx="77">
                  <c:v>32.202049157727231</c:v>
                </c:pt>
                <c:pt idx="78">
                  <c:v>30.945593494432771</c:v>
                </c:pt>
                <c:pt idx="79">
                  <c:v>29.687931934688002</c:v>
                </c:pt>
                <c:pt idx="80">
                  <c:v>28.727673628343954</c:v>
                </c:pt>
                <c:pt idx="81">
                  <c:v>27.925958227641729</c:v>
                </c:pt>
                <c:pt idx="82">
                  <c:v>27.430275092588907</c:v>
                </c:pt>
                <c:pt idx="83">
                  <c:v>27.107995419322609</c:v>
                </c:pt>
                <c:pt idx="84">
                  <c:v>26.852767346877236</c:v>
                </c:pt>
                <c:pt idx="85">
                  <c:v>26.712239061382704</c:v>
                </c:pt>
                <c:pt idx="86">
                  <c:v>26.558217141385786</c:v>
                </c:pt>
                <c:pt idx="87">
                  <c:v>26.195942048625717</c:v>
                </c:pt>
                <c:pt idx="88">
                  <c:v>25.872198134135093</c:v>
                </c:pt>
                <c:pt idx="89">
                  <c:v>25.205006565832377</c:v>
                </c:pt>
                <c:pt idx="90">
                  <c:v>24.297219451111065</c:v>
                </c:pt>
                <c:pt idx="91">
                  <c:v>23.343976153393463</c:v>
                </c:pt>
                <c:pt idx="92">
                  <c:v>22.345762916782228</c:v>
                </c:pt>
                <c:pt idx="93">
                  <c:v>21.304235125780401</c:v>
                </c:pt>
                <c:pt idx="94">
                  <c:v>20.286770602596764</c:v>
                </c:pt>
                <c:pt idx="95">
                  <c:v>19.59820060613006</c:v>
                </c:pt>
                <c:pt idx="96">
                  <c:v>19.180618625164808</c:v>
                </c:pt>
                <c:pt idx="97">
                  <c:v>19.303750230440993</c:v>
                </c:pt>
                <c:pt idx="98">
                  <c:v>20.199365587210192</c:v>
                </c:pt>
                <c:pt idx="99">
                  <c:v>21.55452237656344</c:v>
                </c:pt>
                <c:pt idx="100">
                  <c:v>24.134817113768182</c:v>
                </c:pt>
                <c:pt idx="101">
                  <c:v>26.438146113480421</c:v>
                </c:pt>
                <c:pt idx="102">
                  <c:v>28.1602328375746</c:v>
                </c:pt>
                <c:pt idx="103">
                  <c:v>29.561305715605137</c:v>
                </c:pt>
                <c:pt idx="104">
                  <c:v>30.600752099702955</c:v>
                </c:pt>
                <c:pt idx="105">
                  <c:v>31.025421796104023</c:v>
                </c:pt>
                <c:pt idx="106">
                  <c:v>31.45245307319998</c:v>
                </c:pt>
                <c:pt idx="107">
                  <c:v>31.697452503457647</c:v>
                </c:pt>
                <c:pt idx="108">
                  <c:v>31.666424949975838</c:v>
                </c:pt>
                <c:pt idx="109">
                  <c:v>31.26624142518973</c:v>
                </c:pt>
                <c:pt idx="110">
                  <c:v>30.145480417529587</c:v>
                </c:pt>
                <c:pt idx="111">
                  <c:v>28.123744724737342</c:v>
                </c:pt>
                <c:pt idx="112">
                  <c:v>26.505964944343418</c:v>
                </c:pt>
                <c:pt idx="113">
                  <c:v>25.220595358670536</c:v>
                </c:pt>
                <c:pt idx="114">
                  <c:v>24.32805366992778</c:v>
                </c:pt>
                <c:pt idx="115">
                  <c:v>23.947452064865455</c:v>
                </c:pt>
                <c:pt idx="116">
                  <c:v>23.90514920514207</c:v>
                </c:pt>
                <c:pt idx="117">
                  <c:v>23.593322736349652</c:v>
                </c:pt>
                <c:pt idx="118">
                  <c:v>23.013878840470277</c:v>
                </c:pt>
                <c:pt idx="119">
                  <c:v>22.502402161525165</c:v>
                </c:pt>
                <c:pt idx="120">
                  <c:v>22.020948431547222</c:v>
                </c:pt>
                <c:pt idx="121">
                  <c:v>21.776946156709737</c:v>
                </c:pt>
                <c:pt idx="122">
                  <c:v>21.635138961101749</c:v>
                </c:pt>
                <c:pt idx="123">
                  <c:v>21.586998098972725</c:v>
                </c:pt>
                <c:pt idx="124">
                  <c:v>21.84940682969512</c:v>
                </c:pt>
                <c:pt idx="125">
                  <c:v>22.386289049609875</c:v>
                </c:pt>
                <c:pt idx="126">
                  <c:v>23.001269316893605</c:v>
                </c:pt>
                <c:pt idx="127">
                  <c:v>23.915248117271254</c:v>
                </c:pt>
                <c:pt idx="128">
                  <c:v>24.929801039130474</c:v>
                </c:pt>
                <c:pt idx="129">
                  <c:v>26.276004679422943</c:v>
                </c:pt>
                <c:pt idx="130">
                  <c:v>27.705800996876803</c:v>
                </c:pt>
                <c:pt idx="131">
                  <c:v>28.546137451382563</c:v>
                </c:pt>
                <c:pt idx="132">
                  <c:v>29.438342807832885</c:v>
                </c:pt>
                <c:pt idx="133">
                  <c:v>30.489568781103877</c:v>
                </c:pt>
                <c:pt idx="134">
                  <c:v>31.263285454260121</c:v>
                </c:pt>
                <c:pt idx="135">
                  <c:v>31.944789652471467</c:v>
                </c:pt>
                <c:pt idx="136">
                  <c:v>32.392549051238355</c:v>
                </c:pt>
                <c:pt idx="137">
                  <c:v>32.672302958067441</c:v>
                </c:pt>
                <c:pt idx="138">
                  <c:v>32.904980517740547</c:v>
                </c:pt>
                <c:pt idx="139">
                  <c:v>33.194390398700087</c:v>
                </c:pt>
                <c:pt idx="140">
                  <c:v>32.533726951971815</c:v>
                </c:pt>
                <c:pt idx="141">
                  <c:v>31.975265808188372</c:v>
                </c:pt>
                <c:pt idx="142">
                  <c:v>32.418918149058825</c:v>
                </c:pt>
                <c:pt idx="143">
                  <c:v>33.433406566413069</c:v>
                </c:pt>
                <c:pt idx="144">
                  <c:v>34.582159251567454</c:v>
                </c:pt>
                <c:pt idx="145">
                  <c:v>36.273337670507551</c:v>
                </c:pt>
                <c:pt idx="146">
                  <c:v>37.907172926434235</c:v>
                </c:pt>
                <c:pt idx="147">
                  <c:v>40.29571822681369</c:v>
                </c:pt>
                <c:pt idx="148">
                  <c:v>42.327010201406786</c:v>
                </c:pt>
                <c:pt idx="149">
                  <c:v>44.662959344910512</c:v>
                </c:pt>
                <c:pt idx="150">
                  <c:v>46.540163303004562</c:v>
                </c:pt>
                <c:pt idx="151">
                  <c:v>48.722084327439717</c:v>
                </c:pt>
                <c:pt idx="152">
                  <c:v>49.999029767003769</c:v>
                </c:pt>
                <c:pt idx="153">
                  <c:v>50.368798579410992</c:v>
                </c:pt>
                <c:pt idx="154">
                  <c:v>49.985291215590728</c:v>
                </c:pt>
                <c:pt idx="155">
                  <c:v>48.565995521710313</c:v>
                </c:pt>
                <c:pt idx="156">
                  <c:v>46.527140881021019</c:v>
                </c:pt>
                <c:pt idx="157">
                  <c:v>44.440620798235564</c:v>
                </c:pt>
                <c:pt idx="158">
                  <c:v>41.652568508822988</c:v>
                </c:pt>
                <c:pt idx="159">
                  <c:v>39.311526013158172</c:v>
                </c:pt>
                <c:pt idx="160">
                  <c:v>36.800760836368369</c:v>
                </c:pt>
                <c:pt idx="161">
                  <c:v>34.811453541393952</c:v>
                </c:pt>
                <c:pt idx="162">
                  <c:v>33.598123577371318</c:v>
                </c:pt>
                <c:pt idx="163">
                  <c:v>33.310451768662823</c:v>
                </c:pt>
                <c:pt idx="164">
                  <c:v>33.56754301019425</c:v>
                </c:pt>
                <c:pt idx="165">
                  <c:v>34.112674031142653</c:v>
                </c:pt>
                <c:pt idx="166">
                  <c:v>35.287611651967637</c:v>
                </c:pt>
                <c:pt idx="167">
                  <c:v>36.47733350285457</c:v>
                </c:pt>
                <c:pt idx="168">
                  <c:v>37.744213052214995</c:v>
                </c:pt>
                <c:pt idx="169">
                  <c:v>39.247974985917544</c:v>
                </c:pt>
                <c:pt idx="170">
                  <c:v>40.85864266868186</c:v>
                </c:pt>
                <c:pt idx="171">
                  <c:v>42.346714393993246</c:v>
                </c:pt>
                <c:pt idx="172">
                  <c:v>43.45150226779662</c:v>
                </c:pt>
                <c:pt idx="173">
                  <c:v>44.150391764048088</c:v>
                </c:pt>
                <c:pt idx="174">
                  <c:v>44.626753056013449</c:v>
                </c:pt>
                <c:pt idx="175">
                  <c:v>44.747790463432743</c:v>
                </c:pt>
                <c:pt idx="176">
                  <c:v>44.982088484449903</c:v>
                </c:pt>
                <c:pt idx="177">
                  <c:v>44.74263352709248</c:v>
                </c:pt>
                <c:pt idx="178">
                  <c:v>43.747433945000004</c:v>
                </c:pt>
                <c:pt idx="179">
                  <c:v>42.587799516061523</c:v>
                </c:pt>
                <c:pt idx="180">
                  <c:v>41.026842158644683</c:v>
                </c:pt>
                <c:pt idx="181">
                  <c:v>39.418212703466551</c:v>
                </c:pt>
                <c:pt idx="182">
                  <c:v>37.820315392212244</c:v>
                </c:pt>
                <c:pt idx="183">
                  <c:v>36.279427055150705</c:v>
                </c:pt>
                <c:pt idx="184">
                  <c:v>34.868611863508484</c:v>
                </c:pt>
                <c:pt idx="185">
                  <c:v>33.51918738198389</c:v>
                </c:pt>
                <c:pt idx="186">
                  <c:v>32.460587399539094</c:v>
                </c:pt>
                <c:pt idx="187">
                  <c:v>31.060876141463734</c:v>
                </c:pt>
                <c:pt idx="188">
                  <c:v>30.186566945131627</c:v>
                </c:pt>
                <c:pt idx="189">
                  <c:v>30.313595069448741</c:v>
                </c:pt>
                <c:pt idx="190">
                  <c:v>30.662099174770766</c:v>
                </c:pt>
                <c:pt idx="191">
                  <c:v>31.647443150980465</c:v>
                </c:pt>
                <c:pt idx="192">
                  <c:v>32.406185609431333</c:v>
                </c:pt>
                <c:pt idx="193">
                  <c:v>32.78666458978438</c:v>
                </c:pt>
                <c:pt idx="194">
                  <c:v>32.416765313069419</c:v>
                </c:pt>
                <c:pt idx="195">
                  <c:v>33.021374650813122</c:v>
                </c:pt>
                <c:pt idx="196">
                  <c:v>33.623821534745986</c:v>
                </c:pt>
                <c:pt idx="197">
                  <c:v>33.872049712412256</c:v>
                </c:pt>
                <c:pt idx="198">
                  <c:v>35.271694428384791</c:v>
                </c:pt>
                <c:pt idx="199">
                  <c:v>36.588928386789547</c:v>
                </c:pt>
                <c:pt idx="200">
                  <c:v>38.256438477255912</c:v>
                </c:pt>
                <c:pt idx="201">
                  <c:v>39.617448884613104</c:v>
                </c:pt>
                <c:pt idx="202">
                  <c:v>40.167008128938519</c:v>
                </c:pt>
                <c:pt idx="203">
                  <c:v>40.494664813923762</c:v>
                </c:pt>
                <c:pt idx="204">
                  <c:v>41.36519993158813</c:v>
                </c:pt>
                <c:pt idx="205">
                  <c:v>43.037039685596319</c:v>
                </c:pt>
                <c:pt idx="206">
                  <c:v>45.664701596562779</c:v>
                </c:pt>
                <c:pt idx="207">
                  <c:v>46.438513279151046</c:v>
                </c:pt>
                <c:pt idx="208">
                  <c:v>47.458313341799879</c:v>
                </c:pt>
                <c:pt idx="209">
                  <c:v>48.34653171734714</c:v>
                </c:pt>
                <c:pt idx="210">
                  <c:v>49.285095169819442</c:v>
                </c:pt>
                <c:pt idx="211">
                  <c:v>51.044906609736067</c:v>
                </c:pt>
                <c:pt idx="212">
                  <c:v>53.317540442184971</c:v>
                </c:pt>
                <c:pt idx="213">
                  <c:v>55.807336394583793</c:v>
                </c:pt>
                <c:pt idx="214">
                  <c:v>57.859968063978393</c:v>
                </c:pt>
                <c:pt idx="215">
                  <c:v>59.284795925132009</c:v>
                </c:pt>
                <c:pt idx="216">
                  <c:v>61.953849006594531</c:v>
                </c:pt>
                <c:pt idx="217">
                  <c:v>62.156334105980847</c:v>
                </c:pt>
                <c:pt idx="218">
                  <c:v>64.383190673130017</c:v>
                </c:pt>
                <c:pt idx="219">
                  <c:v>66.682151833914645</c:v>
                </c:pt>
                <c:pt idx="220">
                  <c:v>67.78465950198067</c:v>
                </c:pt>
                <c:pt idx="221">
                  <c:v>69.849511229321848</c:v>
                </c:pt>
                <c:pt idx="222">
                  <c:v>70.740683764019479</c:v>
                </c:pt>
                <c:pt idx="223">
                  <c:v>71.375378579284401</c:v>
                </c:pt>
                <c:pt idx="224">
                  <c:v>72.02497321885788</c:v>
                </c:pt>
                <c:pt idx="225">
                  <c:v>74.446483871718144</c:v>
                </c:pt>
                <c:pt idx="226">
                  <c:v>77.206478831489576</c:v>
                </c:pt>
                <c:pt idx="227">
                  <c:v>79.110347558169565</c:v>
                </c:pt>
                <c:pt idx="228">
                  <c:v>81.807815851395162</c:v>
                </c:pt>
                <c:pt idx="229">
                  <c:v>83.434085557315882</c:v>
                </c:pt>
                <c:pt idx="230">
                  <c:v>84.566694232932889</c:v>
                </c:pt>
                <c:pt idx="231">
                  <c:v>86.267374092247834</c:v>
                </c:pt>
                <c:pt idx="232">
                  <c:v>87.142065603162237</c:v>
                </c:pt>
                <c:pt idx="233">
                  <c:v>87.622134369857747</c:v>
                </c:pt>
                <c:pt idx="234">
                  <c:v>88.271867357119973</c:v>
                </c:pt>
                <c:pt idx="235">
                  <c:v>88.827330488339243</c:v>
                </c:pt>
                <c:pt idx="236">
                  <c:v>88.807187035437252</c:v>
                </c:pt>
                <c:pt idx="237">
                  <c:v>89.270686947172564</c:v>
                </c:pt>
                <c:pt idx="238">
                  <c:v>90.225099051971853</c:v>
                </c:pt>
                <c:pt idx="239">
                  <c:v>90.625693584407927</c:v>
                </c:pt>
                <c:pt idx="240">
                  <c:v>91.883130464729788</c:v>
                </c:pt>
                <c:pt idx="241">
                  <c:v>93.920043926989322</c:v>
                </c:pt>
                <c:pt idx="242">
                  <c:v>95.604609048404711</c:v>
                </c:pt>
                <c:pt idx="243">
                  <c:v>95.871965278129807</c:v>
                </c:pt>
                <c:pt idx="244">
                  <c:v>96.32027847278404</c:v>
                </c:pt>
                <c:pt idx="245">
                  <c:v>98.017568747265372</c:v>
                </c:pt>
                <c:pt idx="246">
                  <c:v>100.1763324612398</c:v>
                </c:pt>
                <c:pt idx="247">
                  <c:v>104.57791980675316</c:v>
                </c:pt>
                <c:pt idx="248">
                  <c:v>109.01231584201224</c:v>
                </c:pt>
                <c:pt idx="249">
                  <c:v>110.48519092447323</c:v>
                </c:pt>
                <c:pt idx="250">
                  <c:v>111.71378655328475</c:v>
                </c:pt>
                <c:pt idx="251">
                  <c:v>112.53701326639481</c:v>
                </c:pt>
                <c:pt idx="252">
                  <c:v>113.24703300221678</c:v>
                </c:pt>
                <c:pt idx="253">
                  <c:v>114.36843230862509</c:v>
                </c:pt>
                <c:pt idx="254">
                  <c:v>115.18860141775404</c:v>
                </c:pt>
                <c:pt idx="255">
                  <c:v>115.63106157979172</c:v>
                </c:pt>
                <c:pt idx="256">
                  <c:v>115.00260273694758</c:v>
                </c:pt>
                <c:pt idx="257">
                  <c:v>113.93883437542284</c:v>
                </c:pt>
                <c:pt idx="258">
                  <c:v>109.8955654475801</c:v>
                </c:pt>
                <c:pt idx="259">
                  <c:v>107.21707588596701</c:v>
                </c:pt>
                <c:pt idx="260">
                  <c:v>106.57238714977385</c:v>
                </c:pt>
                <c:pt idx="261">
                  <c:v>106.26988915774182</c:v>
                </c:pt>
                <c:pt idx="262">
                  <c:v>105.33572106706551</c:v>
                </c:pt>
                <c:pt idx="263">
                  <c:v>104.79416755237003</c:v>
                </c:pt>
                <c:pt idx="264">
                  <c:v>105.78872859393056</c:v>
                </c:pt>
                <c:pt idx="265">
                  <c:v>106.82934781553294</c:v>
                </c:pt>
                <c:pt idx="266">
                  <c:v>108.23700811861673</c:v>
                </c:pt>
                <c:pt idx="267">
                  <c:v>108.49627462941304</c:v>
                </c:pt>
                <c:pt idx="268">
                  <c:v>109.67534803685413</c:v>
                </c:pt>
                <c:pt idx="269">
                  <c:v>111.25075753693426</c:v>
                </c:pt>
                <c:pt idx="270">
                  <c:v>111.80389533531179</c:v>
                </c:pt>
                <c:pt idx="271">
                  <c:v>111.4935417689443</c:v>
                </c:pt>
                <c:pt idx="272">
                  <c:v>110.42893324102283</c:v>
                </c:pt>
                <c:pt idx="273">
                  <c:v>109.81825584496168</c:v>
                </c:pt>
                <c:pt idx="274">
                  <c:v>108.8020338377558</c:v>
                </c:pt>
                <c:pt idx="275">
                  <c:v>106.98592189998993</c:v>
                </c:pt>
                <c:pt idx="276">
                  <c:v>107.17190504803945</c:v>
                </c:pt>
                <c:pt idx="277">
                  <c:v>107.68287558797061</c:v>
                </c:pt>
                <c:pt idx="278">
                  <c:v>108.15591486760295</c:v>
                </c:pt>
                <c:pt idx="279">
                  <c:v>106.03042061306593</c:v>
                </c:pt>
                <c:pt idx="280">
                  <c:v>103.21601118654213</c:v>
                </c:pt>
                <c:pt idx="281">
                  <c:v>98.816089781157231</c:v>
                </c:pt>
                <c:pt idx="282">
                  <c:v>95.965411767919349</c:v>
                </c:pt>
                <c:pt idx="283">
                  <c:v>94.025123214431588</c:v>
                </c:pt>
                <c:pt idx="284">
                  <c:v>92.823480133022002</c:v>
                </c:pt>
                <c:pt idx="285">
                  <c:v>91.799931943277755</c:v>
                </c:pt>
                <c:pt idx="286">
                  <c:v>89.765077537079705</c:v>
                </c:pt>
                <c:pt idx="287">
                  <c:v>88.812081693139859</c:v>
                </c:pt>
                <c:pt idx="288">
                  <c:v>86.031965699006776</c:v>
                </c:pt>
                <c:pt idx="289">
                  <c:v>83.474262532627193</c:v>
                </c:pt>
                <c:pt idx="290">
                  <c:v>82.253030309651422</c:v>
                </c:pt>
                <c:pt idx="291">
                  <c:v>81.773571702618099</c:v>
                </c:pt>
                <c:pt idx="292">
                  <c:v>82.314816349099658</c:v>
                </c:pt>
                <c:pt idx="293">
                  <c:v>83.203954969672935</c:v>
                </c:pt>
                <c:pt idx="294">
                  <c:v>83.679773101761157</c:v>
                </c:pt>
                <c:pt idx="295">
                  <c:v>84.200094666493499</c:v>
                </c:pt>
                <c:pt idx="296">
                  <c:v>84.194588140909005</c:v>
                </c:pt>
                <c:pt idx="297">
                  <c:v>83.898666565398429</c:v>
                </c:pt>
                <c:pt idx="298">
                  <c:v>82.829441893378586</c:v>
                </c:pt>
                <c:pt idx="299">
                  <c:v>82.917980619517138</c:v>
                </c:pt>
                <c:pt idx="300">
                  <c:v>83.638721011060653</c:v>
                </c:pt>
                <c:pt idx="301">
                  <c:v>85.917527190102774</c:v>
                </c:pt>
                <c:pt idx="302">
                  <c:v>87.090125722464393</c:v>
                </c:pt>
                <c:pt idx="303">
                  <c:v>87.493745881711959</c:v>
                </c:pt>
                <c:pt idx="304">
                  <c:v>87.17104854855863</c:v>
                </c:pt>
                <c:pt idx="305">
                  <c:v>86.965557075481115</c:v>
                </c:pt>
                <c:pt idx="306">
                  <c:v>86.79580125659885</c:v>
                </c:pt>
                <c:pt idx="307">
                  <c:v>85.83544345569554</c:v>
                </c:pt>
                <c:pt idx="308">
                  <c:v>85.123400921476659</c:v>
                </c:pt>
                <c:pt idx="309">
                  <c:v>83.498597568545534</c:v>
                </c:pt>
                <c:pt idx="310">
                  <c:v>82.342994506375192</c:v>
                </c:pt>
                <c:pt idx="311">
                  <c:v>81.6340095293546</c:v>
                </c:pt>
                <c:pt idx="312">
                  <c:v>79.853921389652157</c:v>
                </c:pt>
                <c:pt idx="313">
                  <c:v>78.624503432748739</c:v>
                </c:pt>
                <c:pt idx="314">
                  <c:v>77.482158042820089</c:v>
                </c:pt>
                <c:pt idx="315">
                  <c:v>77.794351814585539</c:v>
                </c:pt>
                <c:pt idx="316">
                  <c:v>76.44655028877726</c:v>
                </c:pt>
                <c:pt idx="317">
                  <c:v>76.911848809648362</c:v>
                </c:pt>
                <c:pt idx="318">
                  <c:v>77.79149324711301</c:v>
                </c:pt>
                <c:pt idx="319">
                  <c:v>78.051185752839586</c:v>
                </c:pt>
                <c:pt idx="320">
                  <c:v>78.133229187762538</c:v>
                </c:pt>
                <c:pt idx="321">
                  <c:v>76.651412064445651</c:v>
                </c:pt>
                <c:pt idx="322">
                  <c:v>74.247880499952629</c:v>
                </c:pt>
                <c:pt idx="323">
                  <c:v>71.903953287751634</c:v>
                </c:pt>
                <c:pt idx="324">
                  <c:v>70.567570320150907</c:v>
                </c:pt>
                <c:pt idx="325">
                  <c:v>69.54682393085487</c:v>
                </c:pt>
                <c:pt idx="326">
                  <c:v>65.980169743461019</c:v>
                </c:pt>
                <c:pt idx="327">
                  <c:v>65.158723864364958</c:v>
                </c:pt>
                <c:pt idx="328">
                  <c:v>61.224164602053797</c:v>
                </c:pt>
                <c:pt idx="329">
                  <c:v>58.114042905977492</c:v>
                </c:pt>
                <c:pt idx="330">
                  <c:v>56.449833246994423</c:v>
                </c:pt>
                <c:pt idx="331">
                  <c:v>54.574059027491423</c:v>
                </c:pt>
                <c:pt idx="332">
                  <c:v>53.725835884453183</c:v>
                </c:pt>
                <c:pt idx="333">
                  <c:v>53.21991013711488</c:v>
                </c:pt>
                <c:pt idx="334">
                  <c:v>54.613185929515971</c:v>
                </c:pt>
                <c:pt idx="335">
                  <c:v>54.994682231710662</c:v>
                </c:pt>
                <c:pt idx="336">
                  <c:v>54.469018342345834</c:v>
                </c:pt>
                <c:pt idx="337">
                  <c:v>54.782495321155942</c:v>
                </c:pt>
                <c:pt idx="338">
                  <c:v>55.386933476128085</c:v>
                </c:pt>
                <c:pt idx="339">
                  <c:v>56.075300591596381</c:v>
                </c:pt>
                <c:pt idx="340">
                  <c:v>55.411381485649706</c:v>
                </c:pt>
                <c:pt idx="341">
                  <c:v>54.079709140840244</c:v>
                </c:pt>
                <c:pt idx="342">
                  <c:v>52.509827475612312</c:v>
                </c:pt>
                <c:pt idx="343">
                  <c:v>51.668123686555766</c:v>
                </c:pt>
                <c:pt idx="344">
                  <c:v>51.214891529030687</c:v>
                </c:pt>
                <c:pt idx="345">
                  <c:v>49.594039975451395</c:v>
                </c:pt>
                <c:pt idx="346">
                  <c:v>47.752005769836607</c:v>
                </c:pt>
                <c:pt idx="347">
                  <c:v>47.471672400166625</c:v>
                </c:pt>
                <c:pt idx="348">
                  <c:v>47.731969727769368</c:v>
                </c:pt>
                <c:pt idx="349">
                  <c:v>46.551529049108375</c:v>
                </c:pt>
                <c:pt idx="350">
                  <c:v>47.566879803505714</c:v>
                </c:pt>
                <c:pt idx="351">
                  <c:v>49.097062475605078</c:v>
                </c:pt>
                <c:pt idx="352">
                  <c:v>50.468609422801045</c:v>
                </c:pt>
                <c:pt idx="353">
                  <c:v>53.466305598891786</c:v>
                </c:pt>
                <c:pt idx="354">
                  <c:v>56.435504234181209</c:v>
                </c:pt>
                <c:pt idx="355">
                  <c:v>58.416603431625205</c:v>
                </c:pt>
                <c:pt idx="356">
                  <c:v>58.311279326636509</c:v>
                </c:pt>
                <c:pt idx="357">
                  <c:v>58.024039736206689</c:v>
                </c:pt>
                <c:pt idx="358">
                  <c:v>56.988332688996529</c:v>
                </c:pt>
                <c:pt idx="359">
                  <c:v>55.401867819577461</c:v>
                </c:pt>
                <c:pt idx="360">
                  <c:v>54.262574448604624</c:v>
                </c:pt>
                <c:pt idx="361">
                  <c:v>51.676198392490932</c:v>
                </c:pt>
                <c:pt idx="362">
                  <c:v>50.163093990342766</c:v>
                </c:pt>
                <c:pt idx="363">
                  <c:v>48.841684650848123</c:v>
                </c:pt>
                <c:pt idx="364">
                  <c:v>46.000543337122139</c:v>
                </c:pt>
                <c:pt idx="365">
                  <c:v>43.350712452025206</c:v>
                </c:pt>
                <c:pt idx="366">
                  <c:v>42.299386597594889</c:v>
                </c:pt>
                <c:pt idx="367">
                  <c:v>42.616669364451631</c:v>
                </c:pt>
                <c:pt idx="368">
                  <c:v>45.827074006575963</c:v>
                </c:pt>
                <c:pt idx="369">
                  <c:v>49.347964049520598</c:v>
                </c:pt>
                <c:pt idx="370">
                  <c:v>51.913167714842785</c:v>
                </c:pt>
                <c:pt idx="371">
                  <c:v>53.318695473103411</c:v>
                </c:pt>
                <c:pt idx="372">
                  <c:v>54.755434180846152</c:v>
                </c:pt>
                <c:pt idx="373">
                  <c:v>55.522971311570359</c:v>
                </c:pt>
                <c:pt idx="374">
                  <c:v>56.019235914807695</c:v>
                </c:pt>
                <c:pt idx="375">
                  <c:v>57.342705861141262</c:v>
                </c:pt>
                <c:pt idx="376">
                  <c:v>59.025341918032609</c:v>
                </c:pt>
                <c:pt idx="377">
                  <c:v>59.977063826564041</c:v>
                </c:pt>
                <c:pt idx="378">
                  <c:v>61.348316878090891</c:v>
                </c:pt>
                <c:pt idx="379">
                  <c:v>60.681147002151214</c:v>
                </c:pt>
                <c:pt idx="380">
                  <c:v>61.348340845913341</c:v>
                </c:pt>
                <c:pt idx="381">
                  <c:v>62.967181540363555</c:v>
                </c:pt>
                <c:pt idx="382">
                  <c:v>64.544421213841858</c:v>
                </c:pt>
                <c:pt idx="383">
                  <c:v>65.569102937655899</c:v>
                </c:pt>
                <c:pt idx="384">
                  <c:v>65.961875651778897</c:v>
                </c:pt>
                <c:pt idx="385">
                  <c:v>66.326699012302214</c:v>
                </c:pt>
                <c:pt idx="386">
                  <c:v>66.172298807084573</c:v>
                </c:pt>
                <c:pt idx="387">
                  <c:v>65.273747643776474</c:v>
                </c:pt>
                <c:pt idx="388">
                  <c:v>64.929708404534125</c:v>
                </c:pt>
                <c:pt idx="389">
                  <c:v>63.074730020444164</c:v>
                </c:pt>
                <c:pt idx="390">
                  <c:v>60.905983915466088</c:v>
                </c:pt>
                <c:pt idx="391">
                  <c:v>56.93182559251386</c:v>
                </c:pt>
                <c:pt idx="392">
                  <c:v>54.358571583604913</c:v>
                </c:pt>
                <c:pt idx="393">
                  <c:v>53.803064889734515</c:v>
                </c:pt>
                <c:pt idx="394">
                  <c:v>53.603977892407492</c:v>
                </c:pt>
                <c:pt idx="395">
                  <c:v>53.383915761794007</c:v>
                </c:pt>
                <c:pt idx="396">
                  <c:v>52.933078175879153</c:v>
                </c:pt>
                <c:pt idx="397">
                  <c:v>52.629262035441634</c:v>
                </c:pt>
                <c:pt idx="398">
                  <c:v>52.818868857553745</c:v>
                </c:pt>
                <c:pt idx="399">
                  <c:v>52.040572764786631</c:v>
                </c:pt>
                <c:pt idx="400">
                  <c:v>53.30823388301048</c:v>
                </c:pt>
                <c:pt idx="401">
                  <c:v>54.253426296060042</c:v>
                </c:pt>
                <c:pt idx="402">
                  <c:v>55.642456795812819</c:v>
                </c:pt>
                <c:pt idx="403">
                  <c:v>56.043859300293597</c:v>
                </c:pt>
                <c:pt idx="404">
                  <c:v>56.784746464124915</c:v>
                </c:pt>
                <c:pt idx="405">
                  <c:v>57.66565696988291</c:v>
                </c:pt>
                <c:pt idx="406">
                  <c:v>59.163856799818838</c:v>
                </c:pt>
                <c:pt idx="407">
                  <c:v>61.519622464252258</c:v>
                </c:pt>
                <c:pt idx="408">
                  <c:v>63.638540515225721</c:v>
                </c:pt>
                <c:pt idx="409">
                  <c:v>64.782631525550485</c:v>
                </c:pt>
                <c:pt idx="410">
                  <c:v>66.840353199208167</c:v>
                </c:pt>
                <c:pt idx="411">
                  <c:v>67.822779249719758</c:v>
                </c:pt>
                <c:pt idx="412">
                  <c:v>68.886632506433145</c:v>
                </c:pt>
                <c:pt idx="413">
                  <c:v>68.892840994238568</c:v>
                </c:pt>
                <c:pt idx="414">
                  <c:v>69.159633367802314</c:v>
                </c:pt>
                <c:pt idx="415">
                  <c:v>67.926396323357736</c:v>
                </c:pt>
                <c:pt idx="416">
                  <c:v>66.649647824677743</c:v>
                </c:pt>
                <c:pt idx="417">
                  <c:v>65.89652331672329</c:v>
                </c:pt>
                <c:pt idx="418">
                  <c:v>64.896305974712561</c:v>
                </c:pt>
                <c:pt idx="419">
                  <c:v>65.034915069337117</c:v>
                </c:pt>
                <c:pt idx="420">
                  <c:v>65.733988701064177</c:v>
                </c:pt>
                <c:pt idx="421">
                  <c:v>66.040291222822717</c:v>
                </c:pt>
                <c:pt idx="422">
                  <c:v>66.077995919858935</c:v>
                </c:pt>
                <c:pt idx="423">
                  <c:v>68.33943776739261</c:v>
                </c:pt>
                <c:pt idx="424">
                  <c:v>70.366564118382087</c:v>
                </c:pt>
                <c:pt idx="425">
                  <c:v>71.52789196182438</c:v>
                </c:pt>
                <c:pt idx="426">
                  <c:v>72.021861009310598</c:v>
                </c:pt>
                <c:pt idx="427">
                  <c:v>73.039393344092332</c:v>
                </c:pt>
                <c:pt idx="428">
                  <c:v>73.96270354307552</c:v>
                </c:pt>
                <c:pt idx="429">
                  <c:v>74.293909392536904</c:v>
                </c:pt>
                <c:pt idx="430">
                  <c:v>74.623130291083044</c:v>
                </c:pt>
                <c:pt idx="431">
                  <c:v>74.409524801225302</c:v>
                </c:pt>
                <c:pt idx="432">
                  <c:v>74.544668002999458</c:v>
                </c:pt>
                <c:pt idx="433">
                  <c:v>76.045130450334781</c:v>
                </c:pt>
                <c:pt idx="434">
                  <c:v>75.420090200355574</c:v>
                </c:pt>
                <c:pt idx="435">
                  <c:v>77.051606560736047</c:v>
                </c:pt>
                <c:pt idx="436">
                  <c:v>78.043501552250575</c:v>
                </c:pt>
                <c:pt idx="437">
                  <c:v>80.499828899090389</c:v>
                </c:pt>
                <c:pt idx="438">
                  <c:v>81.144039705733661</c:v>
                </c:pt>
                <c:pt idx="439">
                  <c:v>83.141471279780106</c:v>
                </c:pt>
                <c:pt idx="440">
                  <c:v>84.556069817395709</c:v>
                </c:pt>
                <c:pt idx="441">
                  <c:v>84.670009997376397</c:v>
                </c:pt>
                <c:pt idx="442">
                  <c:v>86.144898027657106</c:v>
                </c:pt>
                <c:pt idx="443">
                  <c:v>87.560044982067055</c:v>
                </c:pt>
                <c:pt idx="444">
                  <c:v>87.181099468722067</c:v>
                </c:pt>
                <c:pt idx="445">
                  <c:v>87.338971858753141</c:v>
                </c:pt>
                <c:pt idx="446">
                  <c:v>85.797464318654875</c:v>
                </c:pt>
                <c:pt idx="447">
                  <c:v>85.068918601311893</c:v>
                </c:pt>
                <c:pt idx="448">
                  <c:v>84.546592099456475</c:v>
                </c:pt>
                <c:pt idx="449">
                  <c:v>86.05370240277081</c:v>
                </c:pt>
                <c:pt idx="450">
                  <c:v>87.054359008747085</c:v>
                </c:pt>
                <c:pt idx="451">
                  <c:v>87.65703227659607</c:v>
                </c:pt>
                <c:pt idx="452">
                  <c:v>88.741629136857938</c:v>
                </c:pt>
                <c:pt idx="453">
                  <c:v>88.42782902984392</c:v>
                </c:pt>
                <c:pt idx="454">
                  <c:v>87.97257463112156</c:v>
                </c:pt>
                <c:pt idx="455">
                  <c:v>87.771401661488326</c:v>
                </c:pt>
                <c:pt idx="456">
                  <c:v>87.241825391452068</c:v>
                </c:pt>
                <c:pt idx="457">
                  <c:v>90.304153932605644</c:v>
                </c:pt>
                <c:pt idx="458">
                  <c:v>92.693556453428968</c:v>
                </c:pt>
                <c:pt idx="459">
                  <c:v>94.463613866525748</c:v>
                </c:pt>
                <c:pt idx="460">
                  <c:v>95.385246788568509</c:v>
                </c:pt>
                <c:pt idx="461">
                  <c:v>94.214725342193233</c:v>
                </c:pt>
                <c:pt idx="462">
                  <c:v>94.67571970539592</c:v>
                </c:pt>
                <c:pt idx="463">
                  <c:v>95.96365383323878</c:v>
                </c:pt>
                <c:pt idx="464">
                  <c:v>98.03623285226459</c:v>
                </c:pt>
                <c:pt idx="465">
                  <c:v>98.326164519479121</c:v>
                </c:pt>
                <c:pt idx="466">
                  <c:v>99.584696631423455</c:v>
                </c:pt>
                <c:pt idx="467">
                  <c:v>100.69090665744083</c:v>
                </c:pt>
                <c:pt idx="468">
                  <c:v>99.752763127950644</c:v>
                </c:pt>
                <c:pt idx="469">
                  <c:v>100.40964798210811</c:v>
                </c:pt>
                <c:pt idx="470">
                  <c:v>100.21266934759366</c:v>
                </c:pt>
                <c:pt idx="471">
                  <c:v>100.26183681482154</c:v>
                </c:pt>
                <c:pt idx="472">
                  <c:v>99.457842121710328</c:v>
                </c:pt>
                <c:pt idx="473">
                  <c:v>101.27908191711558</c:v>
                </c:pt>
                <c:pt idx="474">
                  <c:v>105.29547442698694</c:v>
                </c:pt>
                <c:pt idx="475">
                  <c:v>105.38639821522347</c:v>
                </c:pt>
                <c:pt idx="476">
                  <c:v>105.37963327571073</c:v>
                </c:pt>
                <c:pt idx="477">
                  <c:v>103.69252603850799</c:v>
                </c:pt>
                <c:pt idx="478">
                  <c:v>102.40145786271404</c:v>
                </c:pt>
                <c:pt idx="479">
                  <c:v>99.505254809305612</c:v>
                </c:pt>
                <c:pt idx="480">
                  <c:v>96.922699509183161</c:v>
                </c:pt>
                <c:pt idx="481">
                  <c:v>96.304379603435578</c:v>
                </c:pt>
                <c:pt idx="482">
                  <c:v>96.943283355217005</c:v>
                </c:pt>
                <c:pt idx="483">
                  <c:v>97.044366025845505</c:v>
                </c:pt>
                <c:pt idx="484">
                  <c:v>92.640187563932344</c:v>
                </c:pt>
                <c:pt idx="485">
                  <c:v>85.328240734095786</c:v>
                </c:pt>
                <c:pt idx="486">
                  <c:v>81.452567929624905</c:v>
                </c:pt>
                <c:pt idx="487">
                  <c:v>77.2282879281139</c:v>
                </c:pt>
                <c:pt idx="488">
                  <c:v>74.735826090059518</c:v>
                </c:pt>
                <c:pt idx="489">
                  <c:v>71.819391957048595</c:v>
                </c:pt>
                <c:pt idx="490">
                  <c:v>70.111420969368027</c:v>
                </c:pt>
                <c:pt idx="491">
                  <c:v>67.042828386556621</c:v>
                </c:pt>
                <c:pt idx="492">
                  <c:v>62.472581967599602</c:v>
                </c:pt>
                <c:pt idx="493">
                  <c:v>57.051141493224577</c:v>
                </c:pt>
                <c:pt idx="494">
                  <c:v>54.859961582828731</c:v>
                </c:pt>
                <c:pt idx="495">
                  <c:v>62.033530935847175</c:v>
                </c:pt>
                <c:pt idx="496">
                  <c:v>61.080428706972931</c:v>
                </c:pt>
                <c:pt idx="497">
                  <c:v>60.116736369430171</c:v>
                </c:pt>
                <c:pt idx="498">
                  <c:v>60.234171636386051</c:v>
                </c:pt>
                <c:pt idx="499">
                  <c:v>59.331401274302046</c:v>
                </c:pt>
                <c:pt idx="500">
                  <c:v>59.585080229490245</c:v>
                </c:pt>
                <c:pt idx="501">
                  <c:v>59.973279524757963</c:v>
                </c:pt>
                <c:pt idx="502">
                  <c:v>62.386897622786726</c:v>
                </c:pt>
                <c:pt idx="503">
                  <c:v>64.498809790677171</c:v>
                </c:pt>
                <c:pt idx="504">
                  <c:v>65.319376753231211</c:v>
                </c:pt>
                <c:pt idx="505">
                  <c:v>64.570373074190485</c:v>
                </c:pt>
                <c:pt idx="506">
                  <c:v>56.738113085646681</c:v>
                </c:pt>
                <c:pt idx="507">
                  <c:v>57.878896938570342</c:v>
                </c:pt>
                <c:pt idx="508">
                  <c:v>59.49639697964755</c:v>
                </c:pt>
                <c:pt idx="509">
                  <c:v>60.236127597981891</c:v>
                </c:pt>
                <c:pt idx="510">
                  <c:v>60.788658108525198</c:v>
                </c:pt>
                <c:pt idx="511">
                  <c:v>60.637501916233596</c:v>
                </c:pt>
                <c:pt idx="512">
                  <c:v>60.398454273404802</c:v>
                </c:pt>
                <c:pt idx="513">
                  <c:v>58.073539804478152</c:v>
                </c:pt>
                <c:pt idx="514">
                  <c:v>56.351416237991138</c:v>
                </c:pt>
                <c:pt idx="515">
                  <c:v>55.025398049874816</c:v>
                </c:pt>
              </c:numCache>
            </c:numRef>
          </c:yVal>
          <c:smooth val="0"/>
          <c:extLst>
            <c:ext xmlns:c16="http://schemas.microsoft.com/office/drawing/2014/chart" uri="{C3380CC4-5D6E-409C-BE32-E72D297353CC}">
              <c16:uniqueId val="{00000000-AC76-4536-ADDC-02E899E52D28}"/>
            </c:ext>
          </c:extLst>
        </c:ser>
        <c:dLbls>
          <c:showLegendKey val="0"/>
          <c:showVal val="0"/>
          <c:showCatName val="0"/>
          <c:showSerName val="0"/>
          <c:showPercent val="0"/>
          <c:showBubbleSize val="0"/>
        </c:dLbls>
        <c:axId val="349372920"/>
        <c:axId val="349378016"/>
      </c:scatterChart>
      <c:valAx>
        <c:axId val="349372920"/>
        <c:scaling>
          <c:orientation val="minMax"/>
        </c:scaling>
        <c:delete val="0"/>
        <c:axPos val="b"/>
        <c:title>
          <c:tx>
            <c:rich>
              <a:bodyPr/>
              <a:lstStyle/>
              <a:p>
                <a:pPr>
                  <a:defRPr sz="1200"/>
                </a:pPr>
                <a:r>
                  <a:rPr lang="en-US" sz="1200" dirty="0"/>
                  <a:t>GDP per capita (1859-100)</a:t>
                </a:r>
              </a:p>
            </c:rich>
          </c:tx>
          <c:overlay val="0"/>
        </c:title>
        <c:numFmt formatCode="General" sourceLinked="1"/>
        <c:majorTickMark val="out"/>
        <c:minorTickMark val="none"/>
        <c:tickLblPos val="nextTo"/>
        <c:txPr>
          <a:bodyPr rot="0" vert="horz"/>
          <a:lstStyle/>
          <a:p>
            <a:pPr>
              <a:defRPr sz="1000" b="0" i="0" u="none" strike="noStrike" baseline="0">
                <a:solidFill>
                  <a:srgbClr val="000000"/>
                </a:solidFill>
                <a:latin typeface="Calibri"/>
                <a:ea typeface="Calibri"/>
                <a:cs typeface="Calibri"/>
              </a:defRPr>
            </a:pPr>
            <a:endParaRPr lang="en-US"/>
          </a:p>
        </c:txPr>
        <c:crossAx val="349378016"/>
        <c:crosses val="autoZero"/>
        <c:crossBetween val="midCat"/>
      </c:valAx>
      <c:valAx>
        <c:axId val="349378016"/>
        <c:scaling>
          <c:orientation val="minMax"/>
        </c:scaling>
        <c:delete val="0"/>
        <c:axPos val="l"/>
        <c:majorGridlines/>
        <c:title>
          <c:tx>
            <c:rich>
              <a:bodyPr/>
              <a:lstStyle/>
              <a:p>
                <a:pPr>
                  <a:defRPr sz="1200"/>
                </a:pPr>
                <a:r>
                  <a:rPr lang="en-US" sz="1200" dirty="0"/>
                  <a:t>Lad rent/wage ratio</a:t>
                </a:r>
              </a:p>
            </c:rich>
          </c:tx>
          <c:overlay val="0"/>
        </c:title>
        <c:numFmt formatCode="General" sourceLinked="1"/>
        <c:majorTickMark val="out"/>
        <c:minorTickMark val="none"/>
        <c:tickLblPos val="nextTo"/>
        <c:crossAx val="349372920"/>
        <c:crosses val="autoZero"/>
        <c:crossBetween val="midCat"/>
      </c:valAx>
    </c:plotArea>
    <c:legend>
      <c:legendPos val="r"/>
      <c:layout>
        <c:manualLayout>
          <c:xMode val="edge"/>
          <c:yMode val="edge"/>
          <c:x val="0.86688664327830456"/>
          <c:y val="0.50227625436229129"/>
          <c:w val="0.12211225952783789"/>
          <c:h val="3.6418799033584692E-2"/>
        </c:manualLayou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Kuznets relationship for the UK, 1688-2014</a:t>
            </a:r>
          </a:p>
        </c:rich>
      </c:tx>
      <c:overlay val="0"/>
    </c:title>
    <c:autoTitleDeleted val="0"/>
    <c:plotArea>
      <c:layout/>
      <c:scatterChart>
        <c:scatterStyle val="smoothMarker"/>
        <c:varyColors val="0"/>
        <c:ser>
          <c:idx val="0"/>
          <c:order val="0"/>
          <c:tx>
            <c:strRef>
              <c:f>'DATA_incl. very LR'!$G$127</c:f>
              <c:strCache>
                <c:ptCount val="1"/>
                <c:pt idx="0">
                  <c:v>England/UK</c:v>
                </c:pt>
              </c:strCache>
            </c:strRef>
          </c:tx>
          <c:spPr>
            <a:ln w="38100"/>
          </c:spPr>
          <c:marker>
            <c:symbol val="circle"/>
            <c:size val="7"/>
          </c:marker>
          <c:xVal>
            <c:numRef>
              <c:f>'DATA_incl. very LR'!$G$130:$G$225</c:f>
              <c:numCache>
                <c:formatCode>General</c:formatCode>
                <c:ptCount val="96"/>
                <c:pt idx="0">
                  <c:v>1418</c:v>
                </c:pt>
                <c:pt idx="1">
                  <c:v>1759</c:v>
                </c:pt>
                <c:pt idx="2">
                  <c:v>2000</c:v>
                </c:pt>
                <c:pt idx="3" formatCode="0">
                  <c:v>2101.5300000000002</c:v>
                </c:pt>
                <c:pt idx="4" formatCode="0">
                  <c:v>2524</c:v>
                </c:pt>
                <c:pt idx="5" formatCode="0">
                  <c:v>2830.24</c:v>
                </c:pt>
                <c:pt idx="6" formatCode="0">
                  <c:v>2968.24</c:v>
                </c:pt>
                <c:pt idx="7" formatCode="0">
                  <c:v>3190.43</c:v>
                </c:pt>
                <c:pt idx="8" formatCode="0">
                  <c:v>3477.32</c:v>
                </c:pt>
                <c:pt idx="9" formatCode="0">
                  <c:v>4920.55</c:v>
                </c:pt>
                <c:pt idx="10" formatCode="0">
                  <c:v>5503.32</c:v>
                </c:pt>
                <c:pt idx="11" formatCode="0">
                  <c:v>5440.86</c:v>
                </c:pt>
                <c:pt idx="12" formatCode="0">
                  <c:v>5138.42</c:v>
                </c:pt>
                <c:pt idx="13" formatCode="0">
                  <c:v>5148.25</c:v>
                </c:pt>
                <c:pt idx="14" formatCode="0">
                  <c:v>5277.46</c:v>
                </c:pt>
                <c:pt idx="15" formatCode="0">
                  <c:v>5607.51</c:v>
                </c:pt>
                <c:pt idx="16" formatCode="0">
                  <c:v>5799.01</c:v>
                </c:pt>
                <c:pt idx="17" formatCode="0">
                  <c:v>6035.17</c:v>
                </c:pt>
                <c:pt idx="18" formatCode="0">
                  <c:v>6217.62</c:v>
                </c:pt>
                <c:pt idx="19" formatCode="0">
                  <c:v>6266.45</c:v>
                </c:pt>
                <c:pt idx="20" formatCode="0">
                  <c:v>6262.4</c:v>
                </c:pt>
                <c:pt idx="21" formatCode="0">
                  <c:v>6856</c:v>
                </c:pt>
                <c:pt idx="22" formatCode="0">
                  <c:v>7481.68</c:v>
                </c:pt>
                <c:pt idx="23" formatCode="0">
                  <c:v>7638.87</c:v>
                </c:pt>
                <c:pt idx="24" formatCode="0">
                  <c:v>7743.7</c:v>
                </c:pt>
                <c:pt idx="25" formatCode="0">
                  <c:v>7405.39</c:v>
                </c:pt>
                <c:pt idx="26" formatCode="0">
                  <c:v>7056.13</c:v>
                </c:pt>
                <c:pt idx="27" formatCode="0">
                  <c:v>6745.34</c:v>
                </c:pt>
                <c:pt idx="28" formatCode="0">
                  <c:v>6604.41</c:v>
                </c:pt>
                <c:pt idx="29" formatCode="0">
                  <c:v>6745.64</c:v>
                </c:pt>
                <c:pt idx="30" formatCode="0">
                  <c:v>6955.69</c:v>
                </c:pt>
                <c:pt idx="31" formatCode="0">
                  <c:v>6939.37</c:v>
                </c:pt>
                <c:pt idx="32" formatCode="0">
                  <c:v>7123.36</c:v>
                </c:pt>
                <c:pt idx="33" formatCode="0">
                  <c:v>7090.72</c:v>
                </c:pt>
                <c:pt idx="34" formatCode="0">
                  <c:v>7345.8</c:v>
                </c:pt>
                <c:pt idx="35" formatCode="0">
                  <c:v>7619.21</c:v>
                </c:pt>
                <c:pt idx="36" formatCode="0">
                  <c:v>7868.13</c:v>
                </c:pt>
                <c:pt idx="37" formatCode="0">
                  <c:v>7928.75</c:v>
                </c:pt>
                <c:pt idx="38" formatCode="0">
                  <c:v>8017.01</c:v>
                </c:pt>
                <c:pt idx="39" formatCode="0">
                  <c:v>7965.81</c:v>
                </c:pt>
                <c:pt idx="40" formatCode="0">
                  <c:v>8239.7999999999993</c:v>
                </c:pt>
                <c:pt idx="41" formatCode="0">
                  <c:v>8645.23</c:v>
                </c:pt>
                <c:pt idx="42" formatCode="0">
                  <c:v>8856.67</c:v>
                </c:pt>
                <c:pt idx="43" formatCode="0">
                  <c:v>8865.3799999999992</c:v>
                </c:pt>
                <c:pt idx="44" formatCode="0">
                  <c:v>9149.18</c:v>
                </c:pt>
                <c:pt idx="45" formatCode="0">
                  <c:v>9567.9699999999993</c:v>
                </c:pt>
                <c:pt idx="46" formatCode="0">
                  <c:v>9751.5400000000009</c:v>
                </c:pt>
                <c:pt idx="47" formatCode="0">
                  <c:v>9885.31</c:v>
                </c:pt>
                <c:pt idx="48" formatCode="0">
                  <c:v>10048.9</c:v>
                </c:pt>
                <c:pt idx="49" formatCode="0">
                  <c:v>10410</c:v>
                </c:pt>
                <c:pt idx="50" formatCode="0">
                  <c:v>10551.7</c:v>
                </c:pt>
                <c:pt idx="51" formatCode="0">
                  <c:v>10767.5</c:v>
                </c:pt>
                <c:pt idx="52" formatCode="0">
                  <c:v>10941.5</c:v>
                </c:pt>
                <c:pt idx="53" formatCode="0">
                  <c:v>11293.9</c:v>
                </c:pt>
                <c:pt idx="54" formatCode="0">
                  <c:v>12025.3</c:v>
                </c:pt>
                <c:pt idx="55" formatCode="0">
                  <c:v>11858.9</c:v>
                </c:pt>
                <c:pt idx="56" formatCode="0">
                  <c:v>11847.1</c:v>
                </c:pt>
                <c:pt idx="57" formatCode="0">
                  <c:v>12115</c:v>
                </c:pt>
                <c:pt idx="58" formatCode="0">
                  <c:v>12383.6</c:v>
                </c:pt>
                <c:pt idx="59" formatCode="0">
                  <c:v>12827.8</c:v>
                </c:pt>
                <c:pt idx="60" formatCode="0">
                  <c:v>13167.3</c:v>
                </c:pt>
                <c:pt idx="61" formatCode="0">
                  <c:v>12931.5</c:v>
                </c:pt>
                <c:pt idx="62" formatCode="0">
                  <c:v>12747.4</c:v>
                </c:pt>
                <c:pt idx="63" formatCode="0">
                  <c:v>12954.7</c:v>
                </c:pt>
                <c:pt idx="64" formatCode="0">
                  <c:v>13404.5</c:v>
                </c:pt>
                <c:pt idx="65" formatCode="0">
                  <c:v>13720.1</c:v>
                </c:pt>
                <c:pt idx="66" formatCode="0">
                  <c:v>14164.5</c:v>
                </c:pt>
                <c:pt idx="67" formatCode="0">
                  <c:v>14741.8</c:v>
                </c:pt>
                <c:pt idx="68" formatCode="0">
                  <c:v>15393.4</c:v>
                </c:pt>
                <c:pt idx="69" formatCode="0">
                  <c:v>16110</c:v>
                </c:pt>
                <c:pt idx="70" formatCode="0">
                  <c:v>16413.7</c:v>
                </c:pt>
                <c:pt idx="71" formatCode="0">
                  <c:v>16429.900000000001</c:v>
                </c:pt>
                <c:pt idx="72" formatCode="0">
                  <c:v>16155.3</c:v>
                </c:pt>
                <c:pt idx="73" formatCode="0">
                  <c:v>16133.5</c:v>
                </c:pt>
                <c:pt idx="74" formatCode="0">
                  <c:v>16458.3</c:v>
                </c:pt>
                <c:pt idx="75" formatCode="0">
                  <c:v>17117.900000000001</c:v>
                </c:pt>
                <c:pt idx="76" formatCode="0">
                  <c:v>17585.5</c:v>
                </c:pt>
                <c:pt idx="77" formatCode="0">
                  <c:v>18044</c:v>
                </c:pt>
                <c:pt idx="78" formatCode="0">
                  <c:v>19115.099999999999</c:v>
                </c:pt>
                <c:pt idx="79" formatCode="0">
                  <c:v>19724.099999999999</c:v>
                </c:pt>
                <c:pt idx="80" formatCode="0">
                  <c:v>20269.5</c:v>
                </c:pt>
                <c:pt idx="81" formatCode="0">
                  <c:v>21045.7</c:v>
                </c:pt>
                <c:pt idx="82" formatCode="0">
                  <c:v>21567.3</c:v>
                </c:pt>
                <c:pt idx="83" formatCode="0">
                  <c:v>22008</c:v>
                </c:pt>
                <c:pt idx="84" formatCode="0">
                  <c:v>22762.799999999999</c:v>
                </c:pt>
                <c:pt idx="85" formatCode="0">
                  <c:v>23306.6</c:v>
                </c:pt>
                <c:pt idx="86" formatCode="0">
                  <c:v>23810.400000000001</c:v>
                </c:pt>
                <c:pt idx="87" formatCode="0">
                  <c:v>24285.3</c:v>
                </c:pt>
                <c:pt idx="88" formatCode="0">
                  <c:v>25002.1</c:v>
                </c:pt>
                <c:pt idx="89" formatCode="0">
                  <c:v>24602.1</c:v>
                </c:pt>
                <c:pt idx="90" formatCode="0">
                  <c:v>23489.4</c:v>
                </c:pt>
                <c:pt idx="91" formatCode="0">
                  <c:v>23777.200000000001</c:v>
                </c:pt>
                <c:pt idx="92" formatCode="0">
                  <c:v>23829.307733799997</c:v>
                </c:pt>
                <c:pt idx="93" formatCode="0">
                  <c:v>24172.64278255936</c:v>
                </c:pt>
                <c:pt idx="94" formatCode="0">
                  <c:v>24414.369210384953</c:v>
                </c:pt>
                <c:pt idx="95" formatCode="0">
                  <c:v>24878.242225382266</c:v>
                </c:pt>
              </c:numCache>
            </c:numRef>
          </c:xVal>
          <c:yVal>
            <c:numRef>
              <c:f>'DATA_incl. very LR'!$D$130:$D$225</c:f>
              <c:numCache>
                <c:formatCode>0</c:formatCode>
                <c:ptCount val="96"/>
                <c:pt idx="0">
                  <c:v>45.034654626083856</c:v>
                </c:pt>
                <c:pt idx="1">
                  <c:v>45.900313623621528</c:v>
                </c:pt>
                <c:pt idx="3">
                  <c:v>51.515843534210447</c:v>
                </c:pt>
                <c:pt idx="6">
                  <c:v>56.901258445057444</c:v>
                </c:pt>
                <c:pt idx="8">
                  <c:v>52</c:v>
                </c:pt>
                <c:pt idx="9">
                  <c:v>50.2</c:v>
                </c:pt>
                <c:pt idx="42">
                  <c:v>29.38889</c:v>
                </c:pt>
                <c:pt idx="43">
                  <c:v>28.045170000000002</c:v>
                </c:pt>
                <c:pt idx="44">
                  <c:v>30.349599999999999</c:v>
                </c:pt>
                <c:pt idx="45">
                  <c:v>30.333030000000001</c:v>
                </c:pt>
                <c:pt idx="46">
                  <c:v>28.647349999999999</c:v>
                </c:pt>
                <c:pt idx="47">
                  <c:v>29.490889999999997</c:v>
                </c:pt>
                <c:pt idx="48">
                  <c:v>29.010979999999996</c:v>
                </c:pt>
                <c:pt idx="49">
                  <c:v>28.417720000000003</c:v>
                </c:pt>
                <c:pt idx="50">
                  <c:v>29.190529999999999</c:v>
                </c:pt>
                <c:pt idx="51">
                  <c:v>29.612090000000002</c:v>
                </c:pt>
                <c:pt idx="52">
                  <c:v>30.228470000000002</c:v>
                </c:pt>
                <c:pt idx="53">
                  <c:v>30.32517</c:v>
                </c:pt>
                <c:pt idx="54">
                  <c:v>29.370940000000001</c:v>
                </c:pt>
                <c:pt idx="55">
                  <c:v>28.682859999999998</c:v>
                </c:pt>
                <c:pt idx="56">
                  <c:v>28.09862</c:v>
                </c:pt>
                <c:pt idx="57">
                  <c:v>27.93927</c:v>
                </c:pt>
                <c:pt idx="58">
                  <c:v>27.213340000000002</c:v>
                </c:pt>
                <c:pt idx="59">
                  <c:v>27.285870000000003</c:v>
                </c:pt>
                <c:pt idx="60">
                  <c:v>28.234670000000001</c:v>
                </c:pt>
                <c:pt idx="61">
                  <c:v>28.663529999999998</c:v>
                </c:pt>
                <c:pt idx="62">
                  <c:v>29.379699999999996</c:v>
                </c:pt>
                <c:pt idx="63">
                  <c:v>29.058430000000001</c:v>
                </c:pt>
                <c:pt idx="64">
                  <c:v>29.63111</c:v>
                </c:pt>
                <c:pt idx="65">
                  <c:v>29.67342</c:v>
                </c:pt>
                <c:pt idx="66">
                  <c:v>30.685140000000001</c:v>
                </c:pt>
                <c:pt idx="67">
                  <c:v>31.515140000000002</c:v>
                </c:pt>
                <c:pt idx="68">
                  <c:v>33.230629999999998</c:v>
                </c:pt>
                <c:pt idx="69">
                  <c:v>34.377400000000002</c:v>
                </c:pt>
                <c:pt idx="70">
                  <c:v>34.79016</c:v>
                </c:pt>
                <c:pt idx="71">
                  <c:v>36.54195</c:v>
                </c:pt>
                <c:pt idx="72">
                  <c:v>36.533659999999998</c:v>
                </c:pt>
                <c:pt idx="73">
                  <c:v>36.763750000000002</c:v>
                </c:pt>
                <c:pt idx="74">
                  <c:v>36.497970000000002</c:v>
                </c:pt>
                <c:pt idx="75">
                  <c:v>35.692679999999996</c:v>
                </c:pt>
                <c:pt idx="76">
                  <c:v>35.619240000000005</c:v>
                </c:pt>
                <c:pt idx="77">
                  <c:v>35.738550000000004</c:v>
                </c:pt>
                <c:pt idx="78">
                  <c:v>36.480180000000004</c:v>
                </c:pt>
                <c:pt idx="79">
                  <c:v>37.122030000000002</c:v>
                </c:pt>
                <c:pt idx="80">
                  <c:v>37.05959</c:v>
                </c:pt>
                <c:pt idx="81">
                  <c:v>37.501400000000004</c:v>
                </c:pt>
                <c:pt idx="82">
                  <c:v>37.145659999999999</c:v>
                </c:pt>
                <c:pt idx="83">
                  <c:v>36.361900000000006</c:v>
                </c:pt>
                <c:pt idx="84">
                  <c:v>36.14</c:v>
                </c:pt>
                <c:pt idx="85">
                  <c:v>36.45626</c:v>
                </c:pt>
                <c:pt idx="86">
                  <c:v>36.834769999999999</c:v>
                </c:pt>
                <c:pt idx="87">
                  <c:v>37.22204</c:v>
                </c:pt>
                <c:pt idx="88">
                  <c:v>37.768180000000001</c:v>
                </c:pt>
                <c:pt idx="89">
                  <c:v>37.729669999999999</c:v>
                </c:pt>
                <c:pt idx="90">
                  <c:v>37.510860000000001</c:v>
                </c:pt>
                <c:pt idx="91">
                  <c:v>35.807929999999999</c:v>
                </c:pt>
                <c:pt idx="92">
                  <c:v>35.964390000000002</c:v>
                </c:pt>
                <c:pt idx="93">
                  <c:v>35.590889999999995</c:v>
                </c:pt>
                <c:pt idx="94">
                  <c:v>36.244140000000002</c:v>
                </c:pt>
                <c:pt idx="95">
                  <c:v>36.053930000000001</c:v>
                </c:pt>
              </c:numCache>
            </c:numRef>
          </c:yVal>
          <c:smooth val="1"/>
          <c:extLst>
            <c:ext xmlns:c16="http://schemas.microsoft.com/office/drawing/2014/chart" uri="{C3380CC4-5D6E-409C-BE32-E72D297353CC}">
              <c16:uniqueId val="{00000000-8B5B-4ABE-989C-FC587A1E735A}"/>
            </c:ext>
          </c:extLst>
        </c:ser>
        <c:dLbls>
          <c:showLegendKey val="0"/>
          <c:showVal val="0"/>
          <c:showCatName val="0"/>
          <c:showSerName val="0"/>
          <c:showPercent val="0"/>
          <c:showBubbleSize val="0"/>
        </c:dLbls>
        <c:axId val="349378408"/>
        <c:axId val="349376840"/>
      </c:scatterChart>
      <c:valAx>
        <c:axId val="349378408"/>
        <c:scaling>
          <c:logBase val="10"/>
          <c:orientation val="minMax"/>
          <c:min val="1000"/>
        </c:scaling>
        <c:delete val="0"/>
        <c:axPos val="b"/>
        <c:majorGridlines/>
        <c:title>
          <c:tx>
            <c:rich>
              <a:bodyPr/>
              <a:lstStyle/>
              <a:p>
                <a:pPr>
                  <a:defRPr/>
                </a:pPr>
                <a:r>
                  <a:rPr lang="en-US"/>
                  <a:t>GDP per capita (in 1990 international dollars; Maddison)</a:t>
                </a:r>
              </a:p>
            </c:rich>
          </c:tx>
          <c:overlay val="0"/>
        </c:title>
        <c:numFmt formatCode="General" sourceLinked="1"/>
        <c:majorTickMark val="out"/>
        <c:minorTickMark val="none"/>
        <c:tickLblPos val="nextTo"/>
        <c:crossAx val="349376840"/>
        <c:crosses val="autoZero"/>
        <c:crossBetween val="midCat"/>
      </c:valAx>
      <c:valAx>
        <c:axId val="349376840"/>
        <c:scaling>
          <c:orientation val="minMax"/>
        </c:scaling>
        <c:delete val="0"/>
        <c:axPos val="l"/>
        <c:majorGridlines/>
        <c:title>
          <c:tx>
            <c:rich>
              <a:bodyPr rot="-5400000" vert="horz"/>
              <a:lstStyle/>
              <a:p>
                <a:pPr>
                  <a:defRPr b="1"/>
                </a:pPr>
                <a:r>
                  <a:rPr lang="en-US" b="1"/>
                  <a:t>Gini of disposable per capita income</a:t>
                </a:r>
              </a:p>
            </c:rich>
          </c:tx>
          <c:overlay val="0"/>
        </c:title>
        <c:numFmt formatCode="0" sourceLinked="1"/>
        <c:majorTickMark val="out"/>
        <c:minorTickMark val="none"/>
        <c:tickLblPos val="nextTo"/>
        <c:crossAx val="349378408"/>
        <c:crosses val="autoZero"/>
        <c:crossBetween val="midCat"/>
      </c:valAx>
    </c:plotArea>
    <c:plotVisOnly val="1"/>
    <c:dispBlanksAs val="span"/>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Kuznets relationship for the United States, 1774-2013</a:t>
            </a:r>
          </a:p>
        </c:rich>
      </c:tx>
      <c:overlay val="0"/>
    </c:title>
    <c:autoTitleDeleted val="0"/>
    <c:plotArea>
      <c:layout>
        <c:manualLayout>
          <c:layoutTarget val="inner"/>
          <c:xMode val="edge"/>
          <c:yMode val="edge"/>
          <c:x val="6.2712377536966291E-2"/>
          <c:y val="9.3298493938257732E-2"/>
          <c:w val="0.89238657137974264"/>
          <c:h val="0.82128909781377057"/>
        </c:manualLayout>
      </c:layout>
      <c:scatterChart>
        <c:scatterStyle val="smoothMarker"/>
        <c:varyColors val="0"/>
        <c:ser>
          <c:idx val="0"/>
          <c:order val="0"/>
          <c:tx>
            <c:strRef>
              <c:f>'DATA_incl. very LR'!$E$116</c:f>
              <c:strCache>
                <c:ptCount val="1"/>
                <c:pt idx="0">
                  <c:v>USA</c:v>
                </c:pt>
              </c:strCache>
            </c:strRef>
          </c:tx>
          <c:spPr>
            <a:ln w="38100"/>
          </c:spPr>
          <c:marker>
            <c:symbol val="circle"/>
            <c:size val="7"/>
          </c:marker>
          <c:xVal>
            <c:numRef>
              <c:f>'DATA_incl. very LR'!$H$121:$H$212</c:f>
              <c:numCache>
                <c:formatCode>0</c:formatCode>
                <c:ptCount val="92"/>
                <c:pt idx="0" formatCode="General">
                  <c:v>1182</c:v>
                </c:pt>
                <c:pt idx="1">
                  <c:v>1319.59</c:v>
                </c:pt>
                <c:pt idx="2">
                  <c:v>1849</c:v>
                </c:pt>
                <c:pt idx="3">
                  <c:v>2240.84</c:v>
                </c:pt>
                <c:pt idx="4">
                  <c:v>2418.91</c:v>
                </c:pt>
                <c:pt idx="5">
                  <c:v>2444.64</c:v>
                </c:pt>
                <c:pt idx="6">
                  <c:v>3183.95</c:v>
                </c:pt>
                <c:pt idx="7">
                  <c:v>5300.73</c:v>
                </c:pt>
                <c:pt idx="8">
                  <c:v>6898.72</c:v>
                </c:pt>
                <c:pt idx="9">
                  <c:v>6212.71</c:v>
                </c:pt>
                <c:pt idx="10">
                  <c:v>5691.37</c:v>
                </c:pt>
                <c:pt idx="11">
                  <c:v>4908.37</c:v>
                </c:pt>
                <c:pt idx="12">
                  <c:v>4776.92</c:v>
                </c:pt>
                <c:pt idx="13">
                  <c:v>5113.6099999999997</c:v>
                </c:pt>
                <c:pt idx="14">
                  <c:v>5466.84</c:v>
                </c:pt>
                <c:pt idx="15">
                  <c:v>6203.88</c:v>
                </c:pt>
                <c:pt idx="16">
                  <c:v>6430.12</c:v>
                </c:pt>
                <c:pt idx="17">
                  <c:v>6126.47</c:v>
                </c:pt>
                <c:pt idx="18">
                  <c:v>6560.75</c:v>
                </c:pt>
                <c:pt idx="19">
                  <c:v>7009.64</c:v>
                </c:pt>
                <c:pt idx="20">
                  <c:v>8205.68</c:v>
                </c:pt>
                <c:pt idx="21">
                  <c:v>9741.11</c:v>
                </c:pt>
                <c:pt idx="22">
                  <c:v>11518.2</c:v>
                </c:pt>
                <c:pt idx="23">
                  <c:v>12333.5</c:v>
                </c:pt>
                <c:pt idx="24">
                  <c:v>11708.7</c:v>
                </c:pt>
                <c:pt idx="25">
                  <c:v>9196.5400000000009</c:v>
                </c:pt>
                <c:pt idx="26">
                  <c:v>8885.99</c:v>
                </c:pt>
                <c:pt idx="27">
                  <c:v>9064.56</c:v>
                </c:pt>
                <c:pt idx="28">
                  <c:v>8943.74</c:v>
                </c:pt>
                <c:pt idx="29">
                  <c:v>9561.35</c:v>
                </c:pt>
                <c:pt idx="30">
                  <c:v>10116.299999999999</c:v>
                </c:pt>
                <c:pt idx="31">
                  <c:v>10315.5</c:v>
                </c:pt>
                <c:pt idx="32">
                  <c:v>10612.6</c:v>
                </c:pt>
                <c:pt idx="33">
                  <c:v>10359.1</c:v>
                </c:pt>
                <c:pt idx="34">
                  <c:v>10896.8</c:v>
                </c:pt>
                <c:pt idx="35">
                  <c:v>10914.3</c:v>
                </c:pt>
                <c:pt idx="36">
                  <c:v>10920</c:v>
                </c:pt>
                <c:pt idx="37">
                  <c:v>10630.5</c:v>
                </c:pt>
                <c:pt idx="38">
                  <c:v>11230.2</c:v>
                </c:pt>
                <c:pt idx="39">
                  <c:v>11328.5</c:v>
                </c:pt>
                <c:pt idx="40">
                  <c:v>11401.7</c:v>
                </c:pt>
                <c:pt idx="41">
                  <c:v>11905</c:v>
                </c:pt>
                <c:pt idx="42">
                  <c:v>12242.3</c:v>
                </c:pt>
                <c:pt idx="43">
                  <c:v>12772.6</c:v>
                </c:pt>
                <c:pt idx="44">
                  <c:v>13418.7</c:v>
                </c:pt>
                <c:pt idx="45">
                  <c:v>14133.5</c:v>
                </c:pt>
                <c:pt idx="46">
                  <c:v>14330</c:v>
                </c:pt>
                <c:pt idx="47">
                  <c:v>14862.9</c:v>
                </c:pt>
                <c:pt idx="48">
                  <c:v>15179.4</c:v>
                </c:pt>
                <c:pt idx="49">
                  <c:v>15029.8</c:v>
                </c:pt>
                <c:pt idx="50">
                  <c:v>15304.3</c:v>
                </c:pt>
                <c:pt idx="51">
                  <c:v>15943.9</c:v>
                </c:pt>
                <c:pt idx="52">
                  <c:v>16689.3</c:v>
                </c:pt>
                <c:pt idx="53">
                  <c:v>16491.3</c:v>
                </c:pt>
                <c:pt idx="54">
                  <c:v>16283.6</c:v>
                </c:pt>
                <c:pt idx="55">
                  <c:v>16975.099999999999</c:v>
                </c:pt>
                <c:pt idx="56">
                  <c:v>17566.5</c:v>
                </c:pt>
                <c:pt idx="57">
                  <c:v>18373</c:v>
                </c:pt>
                <c:pt idx="58">
                  <c:v>18789.400000000001</c:v>
                </c:pt>
                <c:pt idx="59">
                  <c:v>18577.400000000001</c:v>
                </c:pt>
                <c:pt idx="60">
                  <c:v>18855.599999999999</c:v>
                </c:pt>
                <c:pt idx="61">
                  <c:v>18325.099999999999</c:v>
                </c:pt>
                <c:pt idx="62">
                  <c:v>18920.2</c:v>
                </c:pt>
                <c:pt idx="63">
                  <c:v>20122.7</c:v>
                </c:pt>
                <c:pt idx="64">
                  <c:v>20717.3</c:v>
                </c:pt>
                <c:pt idx="65">
                  <c:v>21236.1</c:v>
                </c:pt>
                <c:pt idx="66">
                  <c:v>21787.7</c:v>
                </c:pt>
                <c:pt idx="67">
                  <c:v>22499.4</c:v>
                </c:pt>
                <c:pt idx="68">
                  <c:v>23059.3</c:v>
                </c:pt>
                <c:pt idx="69">
                  <c:v>23200.6</c:v>
                </c:pt>
                <c:pt idx="70">
                  <c:v>22832.799999999999</c:v>
                </c:pt>
                <c:pt idx="71">
                  <c:v>23285</c:v>
                </c:pt>
                <c:pt idx="72">
                  <c:v>23640.1</c:v>
                </c:pt>
                <c:pt idx="73">
                  <c:v>24312.799999999999</c:v>
                </c:pt>
                <c:pt idx="74">
                  <c:v>24637.3</c:v>
                </c:pt>
                <c:pt idx="75">
                  <c:v>25263.1</c:v>
                </c:pt>
                <c:pt idx="76">
                  <c:v>26074.2</c:v>
                </c:pt>
                <c:pt idx="77">
                  <c:v>26893.4</c:v>
                </c:pt>
                <c:pt idx="78">
                  <c:v>27869.8</c:v>
                </c:pt>
                <c:pt idx="79">
                  <c:v>28701.9</c:v>
                </c:pt>
                <c:pt idx="80">
                  <c:v>28726.1</c:v>
                </c:pt>
                <c:pt idx="81">
                  <c:v>28976.9</c:v>
                </c:pt>
                <c:pt idx="82">
                  <c:v>29458.9</c:v>
                </c:pt>
                <c:pt idx="83">
                  <c:v>30199.8</c:v>
                </c:pt>
                <c:pt idx="84">
                  <c:v>30841.7</c:v>
                </c:pt>
                <c:pt idx="85">
                  <c:v>31357.5</c:v>
                </c:pt>
                <c:pt idx="86">
                  <c:v>31654.9</c:v>
                </c:pt>
                <c:pt idx="87">
                  <c:v>31251.3</c:v>
                </c:pt>
                <c:pt idx="88">
                  <c:v>29898.6</c:v>
                </c:pt>
                <c:pt idx="89">
                  <c:v>30491.3</c:v>
                </c:pt>
                <c:pt idx="90">
                  <c:v>30813.376552770002</c:v>
                </c:pt>
                <c:pt idx="91">
                  <c:v>30664.948517915309</c:v>
                </c:pt>
              </c:numCache>
            </c:numRef>
          </c:xVal>
          <c:yVal>
            <c:numRef>
              <c:f>'DATA_incl. very LR'!$F$121:$F$212</c:f>
              <c:numCache>
                <c:formatCode>General</c:formatCode>
                <c:ptCount val="92"/>
                <c:pt idx="0" formatCode="0">
                  <c:v>45.586804558562179</c:v>
                </c:pt>
                <c:pt idx="2" formatCode="0">
                  <c:v>48.677384000000004</c:v>
                </c:pt>
                <c:pt idx="3" formatCode="0">
                  <c:v>51.118379000000004</c:v>
                </c:pt>
                <c:pt idx="5" formatCode="0">
                  <c:v>51.435245999999999</c:v>
                </c:pt>
                <c:pt idx="7" formatCode="0">
                  <c:v>47</c:v>
                </c:pt>
                <c:pt idx="8" formatCode="0">
                  <c:v>46</c:v>
                </c:pt>
                <c:pt idx="12">
                  <c:v>51</c:v>
                </c:pt>
                <c:pt idx="14" formatCode="0">
                  <c:v>45</c:v>
                </c:pt>
                <c:pt idx="20" formatCode="0">
                  <c:v>40</c:v>
                </c:pt>
                <c:pt idx="23" formatCode="0">
                  <c:v>35.6</c:v>
                </c:pt>
                <c:pt idx="25" formatCode="0">
                  <c:v>35.700000000000003</c:v>
                </c:pt>
                <c:pt idx="26" formatCode="0">
                  <c:v>35.6</c:v>
                </c:pt>
                <c:pt idx="29">
                  <c:v>36</c:v>
                </c:pt>
                <c:pt idx="30" formatCode="0">
                  <c:v>34.700000000000003</c:v>
                </c:pt>
                <c:pt idx="31" formatCode="0">
                  <c:v>35.1</c:v>
                </c:pt>
                <c:pt idx="32" formatCode="0">
                  <c:v>34.5</c:v>
                </c:pt>
                <c:pt idx="33" formatCode="0">
                  <c:v>35.700000000000003</c:v>
                </c:pt>
                <c:pt idx="34" formatCode="0">
                  <c:v>34.799999999999997</c:v>
                </c:pt>
                <c:pt idx="35" formatCode="0">
                  <c:v>34.200000000000003</c:v>
                </c:pt>
                <c:pt idx="36" formatCode="0">
                  <c:v>33.6</c:v>
                </c:pt>
                <c:pt idx="37" formatCode="0">
                  <c:v>33.9</c:v>
                </c:pt>
                <c:pt idx="38" formatCode="0">
                  <c:v>34.5</c:v>
                </c:pt>
                <c:pt idx="39" formatCode="0">
                  <c:v>34.9</c:v>
                </c:pt>
                <c:pt idx="40" formatCode="0">
                  <c:v>35.6</c:v>
                </c:pt>
                <c:pt idx="41" formatCode="0">
                  <c:v>34.799999999999997</c:v>
                </c:pt>
                <c:pt idx="42" formatCode="0">
                  <c:v>34.700000000000003</c:v>
                </c:pt>
                <c:pt idx="43" formatCode="0">
                  <c:v>34.700000000000003</c:v>
                </c:pt>
                <c:pt idx="44" formatCode="0">
                  <c:v>34.6</c:v>
                </c:pt>
                <c:pt idx="45" formatCode="0">
                  <c:v>34.700000000000003</c:v>
                </c:pt>
                <c:pt idx="46" formatCode="0">
                  <c:v>34.4</c:v>
                </c:pt>
                <c:pt idx="47" formatCode="0">
                  <c:v>33.5</c:v>
                </c:pt>
                <c:pt idx="48" formatCode="0">
                  <c:v>33.6</c:v>
                </c:pt>
                <c:pt idx="49" formatCode="0">
                  <c:v>34.1</c:v>
                </c:pt>
                <c:pt idx="50" formatCode="0">
                  <c:v>34.299999999999997</c:v>
                </c:pt>
                <c:pt idx="51" formatCode="0">
                  <c:v>34.5</c:v>
                </c:pt>
                <c:pt idx="52" formatCode="0">
                  <c:v>34.4</c:v>
                </c:pt>
                <c:pt idx="53" formatCode="0">
                  <c:v>35.700000000000003</c:v>
                </c:pt>
                <c:pt idx="54" formatCode="0">
                  <c:v>34.4</c:v>
                </c:pt>
                <c:pt idx="55" formatCode="0">
                  <c:v>34.4</c:v>
                </c:pt>
                <c:pt idx="56" formatCode="0">
                  <c:v>35</c:v>
                </c:pt>
                <c:pt idx="57" formatCode="0">
                  <c:v>35</c:v>
                </c:pt>
                <c:pt idx="58" formatCode="0">
                  <c:v>34.5</c:v>
                </c:pt>
                <c:pt idx="59" formatCode="0">
                  <c:v>35.200000000000003</c:v>
                </c:pt>
                <c:pt idx="60" formatCode="0">
                  <c:v>35.6</c:v>
                </c:pt>
                <c:pt idx="61" formatCode="0">
                  <c:v>36.5</c:v>
                </c:pt>
                <c:pt idx="62" formatCode="0">
                  <c:v>36.700000000000003</c:v>
                </c:pt>
                <c:pt idx="63" formatCode="0">
                  <c:v>36.9</c:v>
                </c:pt>
                <c:pt idx="64" formatCode="0">
                  <c:v>37.299999999999997</c:v>
                </c:pt>
                <c:pt idx="65" formatCode="0">
                  <c:v>37.299999999999997</c:v>
                </c:pt>
                <c:pt idx="66" formatCode="0">
                  <c:v>37.6</c:v>
                </c:pt>
                <c:pt idx="67" formatCode="0">
                  <c:v>37.799999999999997</c:v>
                </c:pt>
                <c:pt idx="68" formatCode="0">
                  <c:v>38.200000000000003</c:v>
                </c:pt>
                <c:pt idx="69" formatCode="0">
                  <c:v>37.799999999999997</c:v>
                </c:pt>
                <c:pt idx="70" formatCode="0">
                  <c:v>37.6</c:v>
                </c:pt>
                <c:pt idx="71" formatCode="0">
                  <c:v>38.299999999999997</c:v>
                </c:pt>
                <c:pt idx="72" formatCode="0">
                  <c:v>40.4</c:v>
                </c:pt>
                <c:pt idx="73" formatCode="0">
                  <c:v>40.200000000000003</c:v>
                </c:pt>
                <c:pt idx="74" formatCode="0">
                  <c:v>40</c:v>
                </c:pt>
                <c:pt idx="75" formatCode="0">
                  <c:v>40.5</c:v>
                </c:pt>
                <c:pt idx="76" formatCode="0">
                  <c:v>40.6</c:v>
                </c:pt>
                <c:pt idx="77" formatCode="0">
                  <c:v>40.6</c:v>
                </c:pt>
                <c:pt idx="78" formatCode="0">
                  <c:v>40.799999999999997</c:v>
                </c:pt>
                <c:pt idx="79" formatCode="0">
                  <c:v>39.9</c:v>
                </c:pt>
                <c:pt idx="80" formatCode="0">
                  <c:v>40.6</c:v>
                </c:pt>
                <c:pt idx="81" formatCode="0">
                  <c:v>40.200000000000003</c:v>
                </c:pt>
                <c:pt idx="82" formatCode="0">
                  <c:v>40.4</c:v>
                </c:pt>
                <c:pt idx="83" formatCode="0">
                  <c:v>40.1</c:v>
                </c:pt>
                <c:pt idx="84" formatCode="0">
                  <c:v>40.9</c:v>
                </c:pt>
                <c:pt idx="85" formatCode="0">
                  <c:v>41</c:v>
                </c:pt>
                <c:pt idx="86" formatCode="0">
                  <c:v>40.5</c:v>
                </c:pt>
                <c:pt idx="87" formatCode="0">
                  <c:v>43.2</c:v>
                </c:pt>
                <c:pt idx="88" formatCode="0">
                  <c:v>40.799999999999997</c:v>
                </c:pt>
                <c:pt idx="89" formatCode="0">
                  <c:v>40.5</c:v>
                </c:pt>
                <c:pt idx="90" formatCode="0">
                  <c:v>41.7</c:v>
                </c:pt>
                <c:pt idx="91" formatCode="0">
                  <c:v>41.7</c:v>
                </c:pt>
              </c:numCache>
            </c:numRef>
          </c:yVal>
          <c:smooth val="1"/>
          <c:extLst>
            <c:ext xmlns:c16="http://schemas.microsoft.com/office/drawing/2014/chart" uri="{C3380CC4-5D6E-409C-BE32-E72D297353CC}">
              <c16:uniqueId val="{00000000-A4F0-4232-993B-E35A0C3CF596}"/>
            </c:ext>
          </c:extLst>
        </c:ser>
        <c:dLbls>
          <c:showLegendKey val="0"/>
          <c:showVal val="0"/>
          <c:showCatName val="0"/>
          <c:showSerName val="0"/>
          <c:showPercent val="0"/>
          <c:showBubbleSize val="0"/>
        </c:dLbls>
        <c:axId val="350476696"/>
        <c:axId val="350474736"/>
      </c:scatterChart>
      <c:valAx>
        <c:axId val="350476696"/>
        <c:scaling>
          <c:logBase val="10"/>
          <c:orientation val="minMax"/>
          <c:min val="1000"/>
        </c:scaling>
        <c:delete val="0"/>
        <c:axPos val="b"/>
        <c:majorGridlines/>
        <c:title>
          <c:tx>
            <c:rich>
              <a:bodyPr/>
              <a:lstStyle/>
              <a:p>
                <a:pPr>
                  <a:defRPr/>
                </a:pPr>
                <a:r>
                  <a:rPr lang="en-US"/>
                  <a:t>GDP per capita (in 1990 international dollars; Maddison)</a:t>
                </a:r>
              </a:p>
            </c:rich>
          </c:tx>
          <c:overlay val="0"/>
        </c:title>
        <c:numFmt formatCode="General" sourceLinked="1"/>
        <c:majorTickMark val="out"/>
        <c:minorTickMark val="none"/>
        <c:tickLblPos val="nextTo"/>
        <c:crossAx val="350474736"/>
        <c:crosses val="autoZero"/>
        <c:crossBetween val="midCat"/>
      </c:valAx>
      <c:valAx>
        <c:axId val="350474736"/>
        <c:scaling>
          <c:orientation val="minMax"/>
        </c:scaling>
        <c:delete val="0"/>
        <c:axPos val="l"/>
        <c:majorGridlines/>
        <c:title>
          <c:tx>
            <c:rich>
              <a:bodyPr rot="-5400000" vert="horz"/>
              <a:lstStyle/>
              <a:p>
                <a:pPr>
                  <a:defRPr/>
                </a:pPr>
                <a:r>
                  <a:rPr lang="en-US"/>
                  <a:t>Gini of disposable per capita income</a:t>
                </a:r>
              </a:p>
            </c:rich>
          </c:tx>
          <c:overlay val="0"/>
        </c:title>
        <c:numFmt formatCode="0" sourceLinked="1"/>
        <c:majorTickMark val="out"/>
        <c:minorTickMark val="none"/>
        <c:tickLblPos val="nextTo"/>
        <c:crossAx val="350476696"/>
        <c:crosses val="autoZero"/>
        <c:crossBetween val="midCat"/>
      </c:valAx>
    </c:plotArea>
    <c:plotVisOnly val="1"/>
    <c:dispBlanksAs val="span"/>
    <c:showDLblsOverMax val="0"/>
  </c:chart>
  <c:externalData r:id="rId1">
    <c:autoUpdate val="0"/>
  </c:externalData>
  <c:userShapes r:id="rId2"/>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12"/>
            <c:spPr>
              <a:solidFill>
                <a:schemeClr val="accent1"/>
              </a:solidFill>
              <a:ln w="9525">
                <a:solidFill>
                  <a:schemeClr val="accent1"/>
                </a:solidFill>
              </a:ln>
              <a:effectLst/>
            </c:spPr>
          </c:marker>
          <c:xVal>
            <c:numRef>
              <c:f>Sheet1!$J$5:$J$10</c:f>
              <c:numCache>
                <c:formatCode>0</c:formatCode>
                <c:ptCount val="6"/>
                <c:pt idx="0">
                  <c:v>31.674740978301074</c:v>
                </c:pt>
                <c:pt idx="1">
                  <c:v>14.259657515542479</c:v>
                </c:pt>
                <c:pt idx="2">
                  <c:v>58.74010519681994</c:v>
                </c:pt>
                <c:pt idx="3">
                  <c:v>19.716590875845363</c:v>
                </c:pt>
                <c:pt idx="4">
                  <c:v>49.386432323321429</c:v>
                </c:pt>
                <c:pt idx="5">
                  <c:v>8.0945807915266741</c:v>
                </c:pt>
              </c:numCache>
            </c:numRef>
          </c:xVal>
          <c:yVal>
            <c:numRef>
              <c:f>Sheet1!$K$5:$K$10</c:f>
              <c:numCache>
                <c:formatCode>0</c:formatCode>
                <c:ptCount val="6"/>
                <c:pt idx="0">
                  <c:v>-3.2</c:v>
                </c:pt>
                <c:pt idx="1">
                  <c:v>-2.7272727272727271</c:v>
                </c:pt>
                <c:pt idx="2">
                  <c:v>-7.333333333333333</c:v>
                </c:pt>
                <c:pt idx="3">
                  <c:v>-1.75</c:v>
                </c:pt>
                <c:pt idx="4">
                  <c:v>-5.333333333333333</c:v>
                </c:pt>
                <c:pt idx="5">
                  <c:v>-1.32</c:v>
                </c:pt>
              </c:numCache>
            </c:numRef>
          </c:yVal>
          <c:smooth val="0"/>
          <c:extLst>
            <c:ext xmlns:c16="http://schemas.microsoft.com/office/drawing/2014/chart" uri="{C3380CC4-5D6E-409C-BE32-E72D297353CC}">
              <c16:uniqueId val="{00000000-D0CA-46D6-9228-3C807B7E3ECF}"/>
            </c:ext>
          </c:extLst>
        </c:ser>
        <c:dLbls>
          <c:showLegendKey val="0"/>
          <c:showVal val="0"/>
          <c:showCatName val="0"/>
          <c:showSerName val="0"/>
          <c:showPercent val="0"/>
          <c:showBubbleSize val="0"/>
        </c:dLbls>
        <c:axId val="349374880"/>
        <c:axId val="349379584"/>
      </c:scatterChart>
      <c:valAx>
        <c:axId val="349374880"/>
        <c:scaling>
          <c:orientation val="minMax"/>
        </c:scaling>
        <c:delete val="0"/>
        <c:axPos val="b"/>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Average real per capita growth rate per decade</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49379584"/>
        <c:crosses val="autoZero"/>
        <c:crossBetween val="midCat"/>
      </c:valAx>
      <c:valAx>
        <c:axId val="34937958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Average change in Gini points per decade</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349374880"/>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Urban!$E$1</c:f>
              <c:strCache>
                <c:ptCount val="1"/>
                <c:pt idx="0">
                  <c:v>Urban Gini</c:v>
                </c:pt>
              </c:strCache>
            </c:strRef>
          </c:tx>
          <c:spPr>
            <a:ln w="28575" cap="rnd">
              <a:solidFill>
                <a:schemeClr val="accent1"/>
              </a:solidFill>
              <a:round/>
            </a:ln>
            <a:effectLst/>
          </c:spPr>
          <c:marker>
            <c:symbol val="circle"/>
            <c:size val="9"/>
            <c:spPr>
              <a:solidFill>
                <a:schemeClr val="accent1"/>
              </a:solidFill>
              <a:ln w="9525">
                <a:solidFill>
                  <a:schemeClr val="accent1"/>
                </a:solidFill>
              </a:ln>
              <a:effectLst/>
            </c:spPr>
          </c:marker>
          <c:cat>
            <c:numRef>
              <c:f>'Average Rural Gini'!$A$2:$A$38</c:f>
              <c:numCache>
                <c:formatCode>General</c:formatCode>
                <c:ptCount val="37"/>
                <c:pt idx="0">
                  <c:v>1980</c:v>
                </c:pt>
                <c:pt idx="1">
                  <c:v>1981</c:v>
                </c:pt>
                <c:pt idx="2">
                  <c:v>1982</c:v>
                </c:pt>
                <c:pt idx="3">
                  <c:v>1983</c:v>
                </c:pt>
                <c:pt idx="4">
                  <c:v>1984</c:v>
                </c:pt>
                <c:pt idx="5">
                  <c:v>1985</c:v>
                </c:pt>
                <c:pt idx="6">
                  <c:v>1986</c:v>
                </c:pt>
                <c:pt idx="7">
                  <c:v>1987</c:v>
                </c:pt>
                <c:pt idx="8">
                  <c:v>1988</c:v>
                </c:pt>
                <c:pt idx="9">
                  <c:v>1989</c:v>
                </c:pt>
                <c:pt idx="10">
                  <c:v>1990</c:v>
                </c:pt>
                <c:pt idx="11">
                  <c:v>1991</c:v>
                </c:pt>
                <c:pt idx="12">
                  <c:v>1992</c:v>
                </c:pt>
                <c:pt idx="13">
                  <c:v>1993</c:v>
                </c:pt>
                <c:pt idx="14">
                  <c:v>1994</c:v>
                </c:pt>
                <c:pt idx="15">
                  <c:v>1995</c:v>
                </c:pt>
                <c:pt idx="16">
                  <c:v>1996</c:v>
                </c:pt>
                <c:pt idx="17">
                  <c:v>1997</c:v>
                </c:pt>
                <c:pt idx="18">
                  <c:v>1998</c:v>
                </c:pt>
                <c:pt idx="19">
                  <c:v>1999</c:v>
                </c:pt>
                <c:pt idx="20">
                  <c:v>2000</c:v>
                </c:pt>
                <c:pt idx="21">
                  <c:v>2001</c:v>
                </c:pt>
                <c:pt idx="22">
                  <c:v>2002</c:v>
                </c:pt>
                <c:pt idx="23">
                  <c:v>2003</c:v>
                </c:pt>
                <c:pt idx="24">
                  <c:v>2004</c:v>
                </c:pt>
                <c:pt idx="25">
                  <c:v>2005</c:v>
                </c:pt>
                <c:pt idx="26">
                  <c:v>2006</c:v>
                </c:pt>
                <c:pt idx="27">
                  <c:v>2007</c:v>
                </c:pt>
                <c:pt idx="28">
                  <c:v>2008</c:v>
                </c:pt>
                <c:pt idx="29">
                  <c:v>2009</c:v>
                </c:pt>
                <c:pt idx="30">
                  <c:v>2010</c:v>
                </c:pt>
                <c:pt idx="31">
                  <c:v>2011</c:v>
                </c:pt>
                <c:pt idx="32">
                  <c:v>2012</c:v>
                </c:pt>
                <c:pt idx="33">
                  <c:v>2013</c:v>
                </c:pt>
                <c:pt idx="34">
                  <c:v>2014</c:v>
                </c:pt>
                <c:pt idx="35">
                  <c:v>2015</c:v>
                </c:pt>
                <c:pt idx="36">
                  <c:v>2016</c:v>
                </c:pt>
              </c:numCache>
            </c:numRef>
          </c:cat>
          <c:val>
            <c:numRef>
              <c:f>Urban!$E$2:$E$37</c:f>
              <c:numCache>
                <c:formatCode>General</c:formatCode>
                <c:ptCount val="36"/>
                <c:pt idx="0">
                  <c:v>0.13966999999999999</c:v>
                </c:pt>
                <c:pt idx="1">
                  <c:v>0.13428999999999999</c:v>
                </c:pt>
                <c:pt idx="2">
                  <c:v>0.13347999999999999</c:v>
                </c:pt>
                <c:pt idx="3">
                  <c:v>0.15126999999999999</c:v>
                </c:pt>
                <c:pt idx="4">
                  <c:v>0.17377999999999999</c:v>
                </c:pt>
                <c:pt idx="5">
                  <c:v>0.16575000000000001</c:v>
                </c:pt>
                <c:pt idx="6">
                  <c:v>0.16636000000000001</c:v>
                </c:pt>
                <c:pt idx="7">
                  <c:v>0.17352999999999999</c:v>
                </c:pt>
                <c:pt idx="8">
                  <c:v>0.21096000000000001</c:v>
                </c:pt>
                <c:pt idx="9">
                  <c:v>0.17652000000000001</c:v>
                </c:pt>
                <c:pt idx="10">
                  <c:v>0.16697000000000001</c:v>
                </c:pt>
                <c:pt idx="11">
                  <c:v>0.18493999999999999</c:v>
                </c:pt>
                <c:pt idx="12">
                  <c:v>0.20391999999999999</c:v>
                </c:pt>
                <c:pt idx="13">
                  <c:v>0.23347999999999999</c:v>
                </c:pt>
                <c:pt idx="14">
                  <c:v>0.20776</c:v>
                </c:pt>
                <c:pt idx="15">
                  <c:v>0.20830000000000001</c:v>
                </c:pt>
                <c:pt idx="16">
                  <c:v>0.21858</c:v>
                </c:pt>
                <c:pt idx="17">
                  <c:v>0.22611999999999999</c:v>
                </c:pt>
                <c:pt idx="18">
                  <c:v>0.23293</c:v>
                </c:pt>
                <c:pt idx="19">
                  <c:v>0.24510000000000001</c:v>
                </c:pt>
                <c:pt idx="20">
                  <c:v>0.26132</c:v>
                </c:pt>
                <c:pt idx="21">
                  <c:v>0.30678</c:v>
                </c:pt>
                <c:pt idx="22">
                  <c:v>0.31513000000000002</c:v>
                </c:pt>
                <c:pt idx="23">
                  <c:v>0.32328000000000001</c:v>
                </c:pt>
                <c:pt idx="24">
                  <c:v>0.32917000000000002</c:v>
                </c:pt>
                <c:pt idx="25">
                  <c:v>0.32597999999999999</c:v>
                </c:pt>
                <c:pt idx="26">
                  <c:v>0.32294</c:v>
                </c:pt>
                <c:pt idx="27">
                  <c:v>0.32890999999999998</c:v>
                </c:pt>
                <c:pt idx="28">
                  <c:v>0.32483000000000001</c:v>
                </c:pt>
                <c:pt idx="29">
                  <c:v>0.31920999999999999</c:v>
                </c:pt>
                <c:pt idx="30">
                  <c:v>0.31891999999999998</c:v>
                </c:pt>
                <c:pt idx="31">
                  <c:v>0.30624000000000001</c:v>
                </c:pt>
                <c:pt idx="32">
                  <c:v>0.3117222</c:v>
                </c:pt>
                <c:pt idx="33">
                  <c:v>0.3018014</c:v>
                </c:pt>
                <c:pt idx="34">
                  <c:v>0.29519610000000002</c:v>
                </c:pt>
                <c:pt idx="35" formatCode="0.0000">
                  <c:v>0.29697000000000001</c:v>
                </c:pt>
              </c:numCache>
            </c:numRef>
          </c:val>
          <c:smooth val="0"/>
          <c:extLst>
            <c:ext xmlns:c16="http://schemas.microsoft.com/office/drawing/2014/chart" uri="{C3380CC4-5D6E-409C-BE32-E72D297353CC}">
              <c16:uniqueId val="{00000000-BA59-4F89-833B-F6D5675F9D18}"/>
            </c:ext>
          </c:extLst>
        </c:ser>
        <c:dLbls>
          <c:showLegendKey val="0"/>
          <c:showVal val="0"/>
          <c:showCatName val="0"/>
          <c:showSerName val="0"/>
          <c:showPercent val="0"/>
          <c:showBubbleSize val="0"/>
        </c:dLbls>
        <c:marker val="1"/>
        <c:smooth val="0"/>
        <c:axId val="73753728"/>
        <c:axId val="73755648"/>
      </c:lineChart>
      <c:catAx>
        <c:axId val="73753728"/>
        <c:scaling>
          <c:orientation val="minMax"/>
        </c:scaling>
        <c:delete val="0"/>
        <c:axPos val="b"/>
        <c:majorGridlines>
          <c:spPr>
            <a:ln>
              <a:solidFill>
                <a:schemeClr val="tx1">
                  <a:lumMod val="15000"/>
                  <a:lumOff val="85000"/>
                </a:schemeClr>
              </a:solidFill>
            </a:ln>
          </c:spPr>
        </c:majorGridlines>
        <c:minorGridlines>
          <c:spPr>
            <a:ln>
              <a:noFill/>
            </a:ln>
          </c:spPr>
        </c:minorGridlines>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3755648"/>
        <c:crosses val="autoZero"/>
        <c:auto val="0"/>
        <c:lblAlgn val="ctr"/>
        <c:lblOffset val="100"/>
        <c:tickLblSkip val="5"/>
        <c:tickMarkSkip val="5"/>
        <c:noMultiLvlLbl val="0"/>
      </c:catAx>
      <c:valAx>
        <c:axId val="737556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vert="horz"/>
              <a:lstStyle/>
              <a:p>
                <a:pPr>
                  <a:defRPr sz="1100" b="0"/>
                </a:pPr>
                <a:r>
                  <a:rPr lang="en-US" sz="1100" b="0"/>
                  <a:t>Gini</a:t>
                </a:r>
              </a:p>
            </c:rich>
          </c:tx>
          <c:overlay val="0"/>
        </c:title>
        <c:numFmt formatCode="#,##0.00" sourceLinked="0"/>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3753728"/>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b="1"/>
              <a:t>All-China estimated Gini  (1985-2015)</a:t>
            </a:r>
          </a:p>
        </c:rich>
      </c:tx>
      <c:overlay val="0"/>
      <c:spPr>
        <a:noFill/>
        <a:ln w="25400">
          <a:noFill/>
        </a:ln>
      </c:spPr>
    </c:title>
    <c:autoTitleDeleted val="0"/>
    <c:plotArea>
      <c:layout/>
      <c:scatterChart>
        <c:scatterStyle val="smoothMarker"/>
        <c:varyColors val="0"/>
        <c:ser>
          <c:idx val="0"/>
          <c:order val="0"/>
          <c:spPr>
            <a:ln w="19050" cap="rnd">
              <a:solidFill>
                <a:schemeClr val="accent1"/>
              </a:solidFill>
              <a:round/>
            </a:ln>
            <a:effectLst/>
          </c:spPr>
          <c:marker>
            <c:symbol val="circle"/>
            <c:size val="9"/>
            <c:spPr>
              <a:solidFill>
                <a:schemeClr val="accent1"/>
              </a:solidFill>
              <a:ln w="9525">
                <a:solidFill>
                  <a:schemeClr val="accent1"/>
                </a:solidFill>
              </a:ln>
              <a:effectLst/>
            </c:spPr>
          </c:marker>
          <c:xVal>
            <c:numRef>
              <c:f>'DATA 1985_2015'!$A$104:$A$134</c:f>
              <c:numCache>
                <c:formatCode>General</c:formatCode>
                <c:ptCount val="31"/>
                <c:pt idx="0">
                  <c:v>1985</c:v>
                </c:pt>
                <c:pt idx="1">
                  <c:v>1986</c:v>
                </c:pt>
                <c:pt idx="2">
                  <c:v>1987</c:v>
                </c:pt>
                <c:pt idx="3">
                  <c:v>1988</c:v>
                </c:pt>
                <c:pt idx="4">
                  <c:v>1989</c:v>
                </c:pt>
                <c:pt idx="5">
                  <c:v>1990</c:v>
                </c:pt>
                <c:pt idx="6">
                  <c:v>1991</c:v>
                </c:pt>
                <c:pt idx="7">
                  <c:v>1992</c:v>
                </c:pt>
                <c:pt idx="8">
                  <c:v>1993</c:v>
                </c:pt>
                <c:pt idx="9">
                  <c:v>1994</c:v>
                </c:pt>
                <c:pt idx="10">
                  <c:v>1995</c:v>
                </c:pt>
                <c:pt idx="11">
                  <c:v>1996</c:v>
                </c:pt>
                <c:pt idx="12">
                  <c:v>1997</c:v>
                </c:pt>
                <c:pt idx="13">
                  <c:v>1998</c:v>
                </c:pt>
                <c:pt idx="14">
                  <c:v>1999</c:v>
                </c:pt>
                <c:pt idx="15">
                  <c:v>2000</c:v>
                </c:pt>
                <c:pt idx="16">
                  <c:v>2001</c:v>
                </c:pt>
                <c:pt idx="17">
                  <c:v>2002</c:v>
                </c:pt>
                <c:pt idx="18">
                  <c:v>2003</c:v>
                </c:pt>
                <c:pt idx="19">
                  <c:v>2004</c:v>
                </c:pt>
                <c:pt idx="20">
                  <c:v>2005</c:v>
                </c:pt>
                <c:pt idx="21">
                  <c:v>2006</c:v>
                </c:pt>
                <c:pt idx="22">
                  <c:v>2007</c:v>
                </c:pt>
                <c:pt idx="23">
                  <c:v>2008</c:v>
                </c:pt>
                <c:pt idx="24">
                  <c:v>2009</c:v>
                </c:pt>
                <c:pt idx="25">
                  <c:v>2010</c:v>
                </c:pt>
                <c:pt idx="26">
                  <c:v>2011</c:v>
                </c:pt>
                <c:pt idx="27">
                  <c:v>2012</c:v>
                </c:pt>
                <c:pt idx="28">
                  <c:v>2013</c:v>
                </c:pt>
                <c:pt idx="29">
                  <c:v>2014</c:v>
                </c:pt>
                <c:pt idx="30">
                  <c:v>2015</c:v>
                </c:pt>
              </c:numCache>
            </c:numRef>
          </c:xVal>
          <c:yVal>
            <c:numRef>
              <c:f>'DATA 1985_2015'!$K$104:$K$134</c:f>
              <c:numCache>
                <c:formatCode>0.00</c:formatCode>
                <c:ptCount val="31"/>
                <c:pt idx="0">
                  <c:v>0.31</c:v>
                </c:pt>
                <c:pt idx="1">
                  <c:v>0.311</c:v>
                </c:pt>
                <c:pt idx="2">
                  <c:v>0.317</c:v>
                </c:pt>
                <c:pt idx="3">
                  <c:v>0.33700000000000002</c:v>
                </c:pt>
                <c:pt idx="4">
                  <c:v>0.34200000000000003</c:v>
                </c:pt>
                <c:pt idx="5">
                  <c:v>0.32700000000000001</c:v>
                </c:pt>
                <c:pt idx="6">
                  <c:v>0.34499999999999997</c:v>
                </c:pt>
                <c:pt idx="7">
                  <c:v>0.36099999999999999</c:v>
                </c:pt>
                <c:pt idx="8">
                  <c:v>0.38</c:v>
                </c:pt>
                <c:pt idx="9">
                  <c:v>0.38100000000000001</c:v>
                </c:pt>
                <c:pt idx="10">
                  <c:v>0.38200000000000001</c:v>
                </c:pt>
                <c:pt idx="11">
                  <c:v>0.34899999999999998</c:v>
                </c:pt>
                <c:pt idx="12">
                  <c:v>0.375</c:v>
                </c:pt>
                <c:pt idx="13">
                  <c:v>0.37799999999999995</c:v>
                </c:pt>
                <c:pt idx="14">
                  <c:v>0.38900000000000001</c:v>
                </c:pt>
                <c:pt idx="15">
                  <c:v>0.40700000000000003</c:v>
                </c:pt>
                <c:pt idx="16">
                  <c:v>0.41499999999999998</c:v>
                </c:pt>
                <c:pt idx="17">
                  <c:v>0.46259999999999996</c:v>
                </c:pt>
                <c:pt idx="18">
                  <c:v>0.47899999999999998</c:v>
                </c:pt>
                <c:pt idx="19">
                  <c:v>0.47299999999999998</c:v>
                </c:pt>
                <c:pt idx="20">
                  <c:v>0.48499999999999999</c:v>
                </c:pt>
                <c:pt idx="21">
                  <c:v>0.48700000000000004</c:v>
                </c:pt>
                <c:pt idx="22">
                  <c:v>0.48399999999999999</c:v>
                </c:pt>
                <c:pt idx="23">
                  <c:v>0.49099999999999999</c:v>
                </c:pt>
                <c:pt idx="24">
                  <c:v>0.49</c:v>
                </c:pt>
                <c:pt idx="25">
                  <c:v>0.48100000000000004</c:v>
                </c:pt>
                <c:pt idx="26">
                  <c:v>0.47700000000000004</c:v>
                </c:pt>
                <c:pt idx="27">
                  <c:v>0.47399999999999998</c:v>
                </c:pt>
                <c:pt idx="28">
                  <c:v>0.47299999999999998</c:v>
                </c:pt>
                <c:pt idx="29">
                  <c:v>0.46899999999999997</c:v>
                </c:pt>
                <c:pt idx="30">
                  <c:v>0.46200000000000002</c:v>
                </c:pt>
              </c:numCache>
            </c:numRef>
          </c:yVal>
          <c:smooth val="1"/>
          <c:extLst>
            <c:ext xmlns:c16="http://schemas.microsoft.com/office/drawing/2014/chart" uri="{C3380CC4-5D6E-409C-BE32-E72D297353CC}">
              <c16:uniqueId val="{00000000-E460-44F6-8C66-239D58415F42}"/>
            </c:ext>
          </c:extLst>
        </c:ser>
        <c:dLbls>
          <c:showLegendKey val="0"/>
          <c:showVal val="0"/>
          <c:showCatName val="0"/>
          <c:showSerName val="0"/>
          <c:showPercent val="0"/>
          <c:showBubbleSize val="0"/>
        </c:dLbls>
        <c:axId val="74068352"/>
        <c:axId val="74070272"/>
      </c:scatterChart>
      <c:valAx>
        <c:axId val="74068352"/>
        <c:scaling>
          <c:orientation val="minMax"/>
          <c:max val="2015"/>
          <c:min val="1985"/>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0" vert="horz"/>
          <a:lstStyle/>
          <a:p>
            <a:pPr>
              <a:defRPr sz="1100" b="0" i="0" u="none" strike="noStrike" baseline="0">
                <a:solidFill>
                  <a:srgbClr val="333333"/>
                </a:solidFill>
                <a:latin typeface="Calibri"/>
                <a:ea typeface="Calibri"/>
                <a:cs typeface="Calibri"/>
              </a:defRPr>
            </a:pPr>
            <a:endParaRPr lang="en-US"/>
          </a:p>
        </c:txPr>
        <c:crossAx val="74070272"/>
        <c:crosses val="autoZero"/>
        <c:crossBetween val="midCat"/>
      </c:valAx>
      <c:valAx>
        <c:axId val="74070272"/>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r>
                  <a:rPr lang="en-US" sz="1100"/>
                  <a:t>Gini </a:t>
                </a:r>
              </a:p>
            </c:rich>
          </c:tx>
          <c:overlay val="0"/>
          <c:spPr>
            <a:noFill/>
            <a:ln w="25400">
              <a:noFill/>
            </a:ln>
          </c:spPr>
        </c:title>
        <c:numFmt formatCode="0.00"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74068352"/>
        <c:crosses val="autoZero"/>
        <c:crossBetween val="midCat"/>
      </c:valAx>
      <c:spPr>
        <a:noFill/>
        <a:ln w="25400">
          <a:noFill/>
        </a:ln>
      </c:spPr>
    </c:plotArea>
    <c:plotVisOnly val="1"/>
    <c:dispBlanksAs val="span"/>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0.23498</cdr:x>
      <cdr:y>0.57867</cdr:y>
    </cdr:from>
    <cdr:to>
      <cdr:x>0.32735</cdr:x>
      <cdr:y>0.66323</cdr:y>
    </cdr:to>
    <cdr:sp macro="" textlink="">
      <cdr:nvSpPr>
        <cdr:cNvPr id="2" name="TextBox 1"/>
        <cdr:cNvSpPr txBox="1"/>
      </cdr:nvSpPr>
      <cdr:spPr>
        <a:xfrm xmlns:a="http://schemas.openxmlformats.org/drawingml/2006/main">
          <a:off x="1611517" y="2777945"/>
          <a:ext cx="633473" cy="40593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t>Plague</a:t>
          </a:r>
        </a:p>
      </cdr:txBody>
    </cdr:sp>
  </cdr:relSizeAnchor>
  <cdr:relSizeAnchor xmlns:cdr="http://schemas.openxmlformats.org/drawingml/2006/chartDrawing">
    <cdr:from>
      <cdr:x>0.3415</cdr:x>
      <cdr:y>0.27722</cdr:y>
    </cdr:from>
    <cdr:to>
      <cdr:x>0.54437</cdr:x>
      <cdr:y>0.47707</cdr:y>
    </cdr:to>
    <cdr:sp macro="" textlink="">
      <cdr:nvSpPr>
        <cdr:cNvPr id="3" name="TextBox 2"/>
        <cdr:cNvSpPr txBox="1"/>
      </cdr:nvSpPr>
      <cdr:spPr>
        <a:xfrm xmlns:a="http://schemas.openxmlformats.org/drawingml/2006/main">
          <a:off x="2735626" y="1330817"/>
          <a:ext cx="1625152" cy="95939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t>Wool and wine production, rising demand for land, commercial</a:t>
          </a:r>
        </a:p>
        <a:p xmlns:a="http://schemas.openxmlformats.org/drawingml/2006/main">
          <a:r>
            <a:rPr lang="en-US" sz="1000" dirty="0"/>
            <a:t>society</a:t>
          </a:r>
        </a:p>
      </cdr:txBody>
    </cdr:sp>
  </cdr:relSizeAnchor>
  <cdr:relSizeAnchor xmlns:cdr="http://schemas.openxmlformats.org/drawingml/2006/chartDrawing">
    <cdr:from>
      <cdr:x>0.61041</cdr:x>
      <cdr:y>0.26601</cdr:y>
    </cdr:from>
    <cdr:to>
      <cdr:x>0.78134</cdr:x>
      <cdr:y>0.36377</cdr:y>
    </cdr:to>
    <cdr:sp macro="" textlink="">
      <cdr:nvSpPr>
        <cdr:cNvPr id="4" name="TextBox 3"/>
        <cdr:cNvSpPr txBox="1"/>
      </cdr:nvSpPr>
      <cdr:spPr>
        <a:xfrm xmlns:a="http://schemas.openxmlformats.org/drawingml/2006/main">
          <a:off x="4926503" y="1223643"/>
          <a:ext cx="1379551" cy="44969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t>Wars, decline of wool exports</a:t>
          </a:r>
        </a:p>
      </cdr:txBody>
    </cdr:sp>
  </cdr:relSizeAnchor>
  <cdr:relSizeAnchor xmlns:cdr="http://schemas.openxmlformats.org/drawingml/2006/chartDrawing">
    <cdr:from>
      <cdr:x>0.89277</cdr:x>
      <cdr:y>0.17833</cdr:y>
    </cdr:from>
    <cdr:to>
      <cdr:x>1</cdr:x>
      <cdr:y>0.28631</cdr:y>
    </cdr:to>
    <cdr:sp macro="" textlink="">
      <cdr:nvSpPr>
        <cdr:cNvPr id="5" name="TextBox 4"/>
        <cdr:cNvSpPr txBox="1"/>
      </cdr:nvSpPr>
      <cdr:spPr>
        <a:xfrm xmlns:a="http://schemas.openxmlformats.org/drawingml/2006/main">
          <a:off x="7151676" y="856100"/>
          <a:ext cx="858983" cy="51836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just"/>
          <a:r>
            <a:rPr lang="en-US" sz="1000" dirty="0"/>
            <a:t>Napoleonic wars</a:t>
          </a:r>
        </a:p>
      </cdr:txBody>
    </cdr:sp>
  </cdr:relSizeAnchor>
</c:userShapes>
</file>

<file path=ppt/drawings/drawing2.xml><?xml version="1.0" encoding="utf-8"?>
<c:userShapes xmlns:c="http://schemas.openxmlformats.org/drawingml/2006/chart">
  <cdr:relSizeAnchor xmlns:cdr="http://schemas.openxmlformats.org/drawingml/2006/chartDrawing">
    <cdr:from>
      <cdr:x>0.09291</cdr:x>
      <cdr:y>0.16162</cdr:y>
    </cdr:from>
    <cdr:to>
      <cdr:x>0.19804</cdr:x>
      <cdr:y>0.22054</cdr:y>
    </cdr:to>
    <cdr:sp macro="" textlink="">
      <cdr:nvSpPr>
        <cdr:cNvPr id="2" name="TextBox 1"/>
        <cdr:cNvSpPr txBox="1"/>
      </cdr:nvSpPr>
      <cdr:spPr>
        <a:xfrm xmlns:a="http://schemas.openxmlformats.org/drawingml/2006/main">
          <a:off x="804333" y="1016000"/>
          <a:ext cx="910167" cy="3704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0.22969</cdr:x>
      <cdr:y>0.09388</cdr:y>
    </cdr:from>
    <cdr:to>
      <cdr:x>0.32749</cdr:x>
      <cdr:y>0.13596</cdr:y>
    </cdr:to>
    <cdr:sp macro="" textlink="">
      <cdr:nvSpPr>
        <cdr:cNvPr id="3" name="TextBox 2"/>
        <cdr:cNvSpPr txBox="1"/>
      </cdr:nvSpPr>
      <cdr:spPr>
        <a:xfrm xmlns:a="http://schemas.openxmlformats.org/drawingml/2006/main">
          <a:off x="1990026" y="590413"/>
          <a:ext cx="847323" cy="26464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1867</a:t>
          </a:r>
        </a:p>
      </cdr:txBody>
    </cdr:sp>
  </cdr:relSizeAnchor>
  <cdr:relSizeAnchor xmlns:cdr="http://schemas.openxmlformats.org/drawingml/2006/chartDrawing">
    <cdr:from>
      <cdr:x>0.53601</cdr:x>
      <cdr:y>0.53552</cdr:y>
    </cdr:from>
    <cdr:to>
      <cdr:x>0.60447</cdr:x>
      <cdr:y>0.57255</cdr:y>
    </cdr:to>
    <cdr:sp macro="" textlink="">
      <cdr:nvSpPr>
        <cdr:cNvPr id="4" name="TextBox 3"/>
        <cdr:cNvSpPr txBox="1"/>
      </cdr:nvSpPr>
      <cdr:spPr>
        <a:xfrm xmlns:a="http://schemas.openxmlformats.org/drawingml/2006/main">
          <a:off x="4643884" y="3367952"/>
          <a:ext cx="593126" cy="2328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1978</a:t>
          </a:r>
        </a:p>
      </cdr:txBody>
    </cdr:sp>
  </cdr:relSizeAnchor>
  <cdr:relSizeAnchor xmlns:cdr="http://schemas.openxmlformats.org/drawingml/2006/chartDrawing">
    <cdr:from>
      <cdr:x>0.4417</cdr:x>
      <cdr:y>0.52779</cdr:y>
    </cdr:from>
    <cdr:to>
      <cdr:x>0.51445</cdr:x>
      <cdr:y>0.57895</cdr:y>
    </cdr:to>
    <cdr:sp macro="" textlink="">
      <cdr:nvSpPr>
        <cdr:cNvPr id="5" name="TextBox 4"/>
        <cdr:cNvSpPr txBox="1"/>
      </cdr:nvSpPr>
      <cdr:spPr>
        <a:xfrm xmlns:a="http://schemas.openxmlformats.org/drawingml/2006/main">
          <a:off x="3400023" y="3357886"/>
          <a:ext cx="560006" cy="3254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1962</a:t>
          </a:r>
        </a:p>
      </cdr:txBody>
    </cdr:sp>
  </cdr:relSizeAnchor>
  <cdr:relSizeAnchor xmlns:cdr="http://schemas.openxmlformats.org/drawingml/2006/chartDrawing">
    <cdr:from>
      <cdr:x>0.55868</cdr:x>
      <cdr:y>0.37618</cdr:y>
    </cdr:from>
    <cdr:to>
      <cdr:x>0.63081</cdr:x>
      <cdr:y>0.41321</cdr:y>
    </cdr:to>
    <cdr:sp macro="" textlink="">
      <cdr:nvSpPr>
        <cdr:cNvPr id="6" name="TextBox 5"/>
        <cdr:cNvSpPr txBox="1"/>
      </cdr:nvSpPr>
      <cdr:spPr>
        <a:xfrm xmlns:a="http://schemas.openxmlformats.org/drawingml/2006/main">
          <a:off x="5086951" y="2393318"/>
          <a:ext cx="656770" cy="23559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1993</a:t>
          </a:r>
        </a:p>
      </cdr:txBody>
    </cdr:sp>
  </cdr:relSizeAnchor>
  <cdr:relSizeAnchor xmlns:cdr="http://schemas.openxmlformats.org/drawingml/2006/chartDrawing">
    <cdr:from>
      <cdr:x>0.09146</cdr:x>
      <cdr:y>0.29874</cdr:y>
    </cdr:from>
    <cdr:to>
      <cdr:x>0.16564</cdr:x>
      <cdr:y>0.33806</cdr:y>
    </cdr:to>
    <cdr:sp macro="" textlink="">
      <cdr:nvSpPr>
        <cdr:cNvPr id="7" name="TextBox 6"/>
        <cdr:cNvSpPr txBox="1"/>
      </cdr:nvSpPr>
      <cdr:spPr>
        <a:xfrm xmlns:a="http://schemas.openxmlformats.org/drawingml/2006/main">
          <a:off x="704022" y="1900624"/>
          <a:ext cx="570987" cy="25014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1688</a:t>
          </a:r>
        </a:p>
      </cdr:txBody>
    </cdr:sp>
  </cdr:relSizeAnchor>
  <cdr:relSizeAnchor xmlns:cdr="http://schemas.openxmlformats.org/drawingml/2006/chartDrawing">
    <cdr:from>
      <cdr:x>0.68398</cdr:x>
      <cdr:y>0.34082</cdr:y>
    </cdr:from>
    <cdr:to>
      <cdr:x>0.75133</cdr:x>
      <cdr:y>0.37961</cdr:y>
    </cdr:to>
    <cdr:sp macro="" textlink="">
      <cdr:nvSpPr>
        <cdr:cNvPr id="8" name="TextBox 7"/>
        <cdr:cNvSpPr txBox="1"/>
      </cdr:nvSpPr>
      <cdr:spPr>
        <a:xfrm xmlns:a="http://schemas.openxmlformats.org/drawingml/2006/main">
          <a:off x="5925913" y="2143444"/>
          <a:ext cx="583510" cy="24395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2014</a:t>
          </a:r>
        </a:p>
      </cdr:txBody>
    </cdr:sp>
  </cdr:relSizeAnchor>
  <cdr:relSizeAnchor xmlns:cdr="http://schemas.openxmlformats.org/drawingml/2006/chartDrawing">
    <cdr:from>
      <cdr:x>0.38024</cdr:x>
      <cdr:y>0.17038</cdr:y>
    </cdr:from>
    <cdr:to>
      <cdr:x>0.46767</cdr:x>
      <cdr:y>0.20778</cdr:y>
    </cdr:to>
    <cdr:sp macro="" textlink="">
      <cdr:nvSpPr>
        <cdr:cNvPr id="9" name="TextBox 8"/>
        <cdr:cNvSpPr txBox="1"/>
      </cdr:nvSpPr>
      <cdr:spPr>
        <a:xfrm xmlns:a="http://schemas.openxmlformats.org/drawingml/2006/main">
          <a:off x="3294377" y="1071554"/>
          <a:ext cx="757480" cy="23521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1913</a:t>
          </a:r>
        </a:p>
      </cdr:txBody>
    </cdr:sp>
  </cdr:relSizeAnchor>
</c:userShapes>
</file>

<file path=ppt/drawings/drawing3.xml><?xml version="1.0" encoding="utf-8"?>
<c:userShapes xmlns:c="http://schemas.openxmlformats.org/drawingml/2006/chart">
  <cdr:relSizeAnchor xmlns:cdr="http://schemas.openxmlformats.org/drawingml/2006/chartDrawing">
    <cdr:from>
      <cdr:x>0.09291</cdr:x>
      <cdr:y>0.16162</cdr:y>
    </cdr:from>
    <cdr:to>
      <cdr:x>0.19804</cdr:x>
      <cdr:y>0.22054</cdr:y>
    </cdr:to>
    <cdr:sp macro="" textlink="">
      <cdr:nvSpPr>
        <cdr:cNvPr id="2" name="TextBox 1"/>
        <cdr:cNvSpPr txBox="1"/>
      </cdr:nvSpPr>
      <cdr:spPr>
        <a:xfrm xmlns:a="http://schemas.openxmlformats.org/drawingml/2006/main">
          <a:off x="804333" y="1016000"/>
          <a:ext cx="910167" cy="3704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0.21869</cdr:x>
      <cdr:y>0.16353</cdr:y>
    </cdr:from>
    <cdr:to>
      <cdr:x>0.31649</cdr:x>
      <cdr:y>0.20562</cdr:y>
    </cdr:to>
    <cdr:sp macro="" textlink="">
      <cdr:nvSpPr>
        <cdr:cNvPr id="3" name="TextBox 2"/>
        <cdr:cNvSpPr txBox="1"/>
      </cdr:nvSpPr>
      <cdr:spPr>
        <a:xfrm xmlns:a="http://schemas.openxmlformats.org/drawingml/2006/main">
          <a:off x="1892606" y="1026578"/>
          <a:ext cx="846375" cy="2642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1860</a:t>
          </a:r>
        </a:p>
      </cdr:txBody>
    </cdr:sp>
  </cdr:relSizeAnchor>
  <cdr:relSizeAnchor xmlns:cdr="http://schemas.openxmlformats.org/drawingml/2006/chartDrawing">
    <cdr:from>
      <cdr:x>0.43621</cdr:x>
      <cdr:y>0.26255</cdr:y>
    </cdr:from>
    <cdr:to>
      <cdr:x>0.51551</cdr:x>
      <cdr:y>0.30974</cdr:y>
    </cdr:to>
    <cdr:sp macro="" textlink="">
      <cdr:nvSpPr>
        <cdr:cNvPr id="5" name="TextBox 4"/>
        <cdr:cNvSpPr txBox="1"/>
      </cdr:nvSpPr>
      <cdr:spPr>
        <a:xfrm xmlns:a="http://schemas.openxmlformats.org/drawingml/2006/main">
          <a:off x="3999926" y="1680557"/>
          <a:ext cx="727162" cy="30205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1929</a:t>
          </a:r>
        </a:p>
      </cdr:txBody>
    </cdr:sp>
  </cdr:relSizeAnchor>
  <cdr:relSizeAnchor xmlns:cdr="http://schemas.openxmlformats.org/drawingml/2006/chartDrawing">
    <cdr:from>
      <cdr:x>0.73048</cdr:x>
      <cdr:y>0.29078</cdr:y>
    </cdr:from>
    <cdr:to>
      <cdr:x>0.80627</cdr:x>
      <cdr:y>0.33624</cdr:y>
    </cdr:to>
    <cdr:sp macro="" textlink="">
      <cdr:nvSpPr>
        <cdr:cNvPr id="6" name="TextBox 5"/>
        <cdr:cNvSpPr txBox="1"/>
      </cdr:nvSpPr>
      <cdr:spPr>
        <a:xfrm xmlns:a="http://schemas.openxmlformats.org/drawingml/2006/main">
          <a:off x="6698302" y="1861251"/>
          <a:ext cx="694976" cy="29098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2013</a:t>
          </a:r>
        </a:p>
      </cdr:txBody>
    </cdr:sp>
  </cdr:relSizeAnchor>
  <cdr:relSizeAnchor xmlns:cdr="http://schemas.openxmlformats.org/drawingml/2006/chartDrawing">
    <cdr:from>
      <cdr:x>0.43732</cdr:x>
      <cdr:y>0.42956</cdr:y>
    </cdr:from>
    <cdr:to>
      <cdr:x>0.51719</cdr:x>
      <cdr:y>0.47552</cdr:y>
    </cdr:to>
    <cdr:sp macro="" textlink="">
      <cdr:nvSpPr>
        <cdr:cNvPr id="7" name="TextBox 6"/>
        <cdr:cNvSpPr txBox="1"/>
      </cdr:nvSpPr>
      <cdr:spPr>
        <a:xfrm xmlns:a="http://schemas.openxmlformats.org/drawingml/2006/main">
          <a:off x="3365679" y="2749528"/>
          <a:ext cx="614719" cy="29417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1947</a:t>
          </a:r>
        </a:p>
      </cdr:txBody>
    </cdr:sp>
  </cdr:relSizeAnchor>
  <cdr:relSizeAnchor xmlns:cdr="http://schemas.openxmlformats.org/drawingml/2006/chartDrawing">
    <cdr:from>
      <cdr:x>0.56131</cdr:x>
      <cdr:y>0.45819</cdr:y>
    </cdr:from>
    <cdr:to>
      <cdr:x>0.62854</cdr:x>
      <cdr:y>0.50028</cdr:y>
    </cdr:to>
    <cdr:sp macro="" textlink="">
      <cdr:nvSpPr>
        <cdr:cNvPr id="8" name="TextBox 7"/>
        <cdr:cNvSpPr txBox="1"/>
      </cdr:nvSpPr>
      <cdr:spPr>
        <a:xfrm xmlns:a="http://schemas.openxmlformats.org/drawingml/2006/main">
          <a:off x="4857630" y="2876265"/>
          <a:ext cx="581818" cy="26421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a:t>1979</a:t>
          </a:r>
        </a:p>
      </cdr:txBody>
    </cdr:sp>
  </cdr:relSizeAnchor>
  <cdr:relSizeAnchor xmlns:cdr="http://schemas.openxmlformats.org/drawingml/2006/chartDrawing">
    <cdr:from>
      <cdr:x>0.07235</cdr:x>
      <cdr:y>0.30959</cdr:y>
    </cdr:from>
    <cdr:to>
      <cdr:x>0.14471</cdr:x>
      <cdr:y>0.35669</cdr:y>
    </cdr:to>
    <cdr:sp macro="" textlink="">
      <cdr:nvSpPr>
        <cdr:cNvPr id="4" name="TextBox 3"/>
        <cdr:cNvSpPr txBox="1"/>
      </cdr:nvSpPr>
      <cdr:spPr>
        <a:xfrm xmlns:a="http://schemas.openxmlformats.org/drawingml/2006/main">
          <a:off x="556823" y="1981628"/>
          <a:ext cx="556897" cy="30147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1774</a:t>
          </a:r>
        </a:p>
      </cdr:txBody>
    </cdr:sp>
  </cdr:relSizeAnchor>
  <cdr:relSizeAnchor xmlns:cdr="http://schemas.openxmlformats.org/drawingml/2006/chartDrawing">
    <cdr:from>
      <cdr:x>0.36498</cdr:x>
      <cdr:y>0.16463</cdr:y>
    </cdr:from>
    <cdr:to>
      <cdr:x>0.4468</cdr:x>
      <cdr:y>0.21478</cdr:y>
    </cdr:to>
    <cdr:sp macro="" textlink="">
      <cdr:nvSpPr>
        <cdr:cNvPr id="9" name="TextBox 8"/>
        <cdr:cNvSpPr txBox="1"/>
      </cdr:nvSpPr>
      <cdr:spPr>
        <a:xfrm xmlns:a="http://schemas.openxmlformats.org/drawingml/2006/main">
          <a:off x="2994237" y="997235"/>
          <a:ext cx="671238" cy="30378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1933</a:t>
          </a:r>
        </a:p>
      </cdr:txBody>
    </cdr:sp>
  </cdr:relSizeAnchor>
</c:userShapes>
</file>

<file path=ppt/drawings/drawing4.xml><?xml version="1.0" encoding="utf-8"?>
<c:userShapes xmlns:c="http://schemas.openxmlformats.org/drawingml/2006/chart">
  <cdr:relSizeAnchor xmlns:cdr="http://schemas.openxmlformats.org/drawingml/2006/chartDrawing">
    <cdr:from>
      <cdr:x>0.77273</cdr:x>
      <cdr:y>0.85679</cdr:y>
    </cdr:from>
    <cdr:to>
      <cdr:x>0.94406</cdr:x>
      <cdr:y>0.91945</cdr:y>
    </cdr:to>
    <cdr:sp macro="" textlink="">
      <cdr:nvSpPr>
        <cdr:cNvPr id="2" name="TextBox 1"/>
        <cdr:cNvSpPr txBox="1"/>
      </cdr:nvSpPr>
      <cdr:spPr>
        <a:xfrm xmlns:a="http://schemas.openxmlformats.org/drawingml/2006/main">
          <a:off x="5443684" y="4148958"/>
          <a:ext cx="1206976" cy="30342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t>Spain </a:t>
          </a:r>
          <a:r>
            <a:rPr lang="en-US" sz="1200" dirty="0"/>
            <a:t>1953-1985</a:t>
          </a:r>
          <a:r>
            <a:rPr lang="en-US" sz="900" dirty="0"/>
            <a:t> </a:t>
          </a:r>
        </a:p>
      </cdr:txBody>
    </cdr:sp>
  </cdr:relSizeAnchor>
  <cdr:relSizeAnchor xmlns:cdr="http://schemas.openxmlformats.org/drawingml/2006/chartDrawing">
    <cdr:from>
      <cdr:x>0.66988</cdr:x>
      <cdr:y>0.63059</cdr:y>
    </cdr:from>
    <cdr:to>
      <cdr:x>0.86397</cdr:x>
      <cdr:y>0.71081</cdr:y>
    </cdr:to>
    <cdr:sp macro="" textlink="">
      <cdr:nvSpPr>
        <cdr:cNvPr id="3" name="TextBox 2"/>
        <cdr:cNvSpPr txBox="1"/>
      </cdr:nvSpPr>
      <cdr:spPr>
        <a:xfrm xmlns:a="http://schemas.openxmlformats.org/drawingml/2006/main">
          <a:off x="4392709" y="2663804"/>
          <a:ext cx="1272741" cy="33887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Japan</a:t>
          </a:r>
          <a:r>
            <a:rPr lang="en-US" sz="900" baseline="0" dirty="0"/>
            <a:t> 1937-1981</a:t>
          </a:r>
          <a:endParaRPr lang="en-US" sz="900" dirty="0"/>
        </a:p>
      </cdr:txBody>
    </cdr:sp>
  </cdr:relSizeAnchor>
  <cdr:relSizeAnchor xmlns:cdr="http://schemas.openxmlformats.org/drawingml/2006/chartDrawing">
    <cdr:from>
      <cdr:x>0.45596</cdr:x>
      <cdr:y>0.39684</cdr:y>
    </cdr:from>
    <cdr:to>
      <cdr:x>0.61888</cdr:x>
      <cdr:y>0.46089</cdr:y>
    </cdr:to>
    <cdr:sp macro="" textlink="">
      <cdr:nvSpPr>
        <cdr:cNvPr id="4" name="TextBox 3"/>
        <cdr:cNvSpPr txBox="1"/>
      </cdr:nvSpPr>
      <cdr:spPr>
        <a:xfrm xmlns:a="http://schemas.openxmlformats.org/drawingml/2006/main">
          <a:off x="2710044" y="1711036"/>
          <a:ext cx="968338" cy="27615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t>USA </a:t>
          </a:r>
          <a:r>
            <a:rPr lang="en-US" sz="1200" dirty="0"/>
            <a:t>1933-1979</a:t>
          </a:r>
        </a:p>
      </cdr:txBody>
    </cdr:sp>
  </cdr:relSizeAnchor>
  <cdr:relSizeAnchor xmlns:cdr="http://schemas.openxmlformats.org/drawingml/2006/chartDrawing">
    <cdr:from>
      <cdr:x>0.29016</cdr:x>
      <cdr:y>0.23499</cdr:y>
    </cdr:from>
    <cdr:to>
      <cdr:x>0.45688</cdr:x>
      <cdr:y>0.28598</cdr:y>
    </cdr:to>
    <cdr:sp macro="" textlink="">
      <cdr:nvSpPr>
        <cdr:cNvPr id="5" name="TextBox 4"/>
        <cdr:cNvSpPr txBox="1"/>
      </cdr:nvSpPr>
      <cdr:spPr>
        <a:xfrm xmlns:a="http://schemas.openxmlformats.org/drawingml/2006/main">
          <a:off x="1724595" y="1013207"/>
          <a:ext cx="990896" cy="21984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t>Italy </a:t>
          </a:r>
          <a:r>
            <a:rPr lang="en-US" sz="1200" dirty="0"/>
            <a:t>1861-1983</a:t>
          </a:r>
        </a:p>
      </cdr:txBody>
    </cdr:sp>
  </cdr:relSizeAnchor>
  <cdr:relSizeAnchor xmlns:cdr="http://schemas.openxmlformats.org/drawingml/2006/chartDrawing">
    <cdr:from>
      <cdr:x>0.23575</cdr:x>
      <cdr:y>0.35357</cdr:y>
    </cdr:from>
    <cdr:to>
      <cdr:x>0.35363</cdr:x>
      <cdr:y>0.4</cdr:y>
    </cdr:to>
    <cdr:sp macro="" textlink="">
      <cdr:nvSpPr>
        <cdr:cNvPr id="6" name="TextBox 5"/>
        <cdr:cNvSpPr txBox="1"/>
      </cdr:nvSpPr>
      <cdr:spPr>
        <a:xfrm xmlns:a="http://schemas.openxmlformats.org/drawingml/2006/main">
          <a:off x="2039471" y="2218765"/>
          <a:ext cx="1019735" cy="2913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0.2215</cdr:x>
      <cdr:y>0.35185</cdr:y>
    </cdr:from>
    <cdr:to>
      <cdr:x>0.38228</cdr:x>
      <cdr:y>0.40005</cdr:y>
    </cdr:to>
    <cdr:sp macro="" textlink="">
      <cdr:nvSpPr>
        <cdr:cNvPr id="7" name="TextBox 6"/>
        <cdr:cNvSpPr txBox="1"/>
      </cdr:nvSpPr>
      <cdr:spPr>
        <a:xfrm xmlns:a="http://schemas.openxmlformats.org/drawingml/2006/main">
          <a:off x="1316506" y="1517073"/>
          <a:ext cx="955639" cy="20781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900" dirty="0"/>
            <a:t>UK </a:t>
          </a:r>
          <a:r>
            <a:rPr lang="en-US" sz="1200" dirty="0"/>
            <a:t>1867-1978</a:t>
          </a:r>
        </a:p>
      </cdr:txBody>
    </cdr:sp>
  </cdr:relSizeAnchor>
  <cdr:relSizeAnchor xmlns:cdr="http://schemas.openxmlformats.org/drawingml/2006/chartDrawing">
    <cdr:from>
      <cdr:x>0.0829</cdr:x>
      <cdr:y>0.19633</cdr:y>
    </cdr:from>
    <cdr:to>
      <cdr:x>0.33211</cdr:x>
      <cdr:y>0.25536</cdr:y>
    </cdr:to>
    <cdr:sp macro="" textlink="">
      <cdr:nvSpPr>
        <cdr:cNvPr id="8" name="TextBox 7"/>
        <cdr:cNvSpPr txBox="1"/>
      </cdr:nvSpPr>
      <cdr:spPr>
        <a:xfrm xmlns:a="http://schemas.openxmlformats.org/drawingml/2006/main">
          <a:off x="465138" y="734291"/>
          <a:ext cx="1398297" cy="22079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a:t>Netherlands</a:t>
          </a:r>
          <a:r>
            <a:rPr lang="en-US" sz="900" baseline="0" dirty="0"/>
            <a:t> 1732-1982</a:t>
          </a:r>
          <a:endParaRPr lang="en-US" sz="900" dirty="0"/>
        </a:p>
      </cdr:txBody>
    </cdr:sp>
  </cdr:relSizeAnchor>
</c:userShapes>
</file>

<file path=ppt/drawings/drawing5.xml><?xml version="1.0" encoding="utf-8"?>
<c:userShapes xmlns:c="http://schemas.openxmlformats.org/drawingml/2006/chart">
  <cdr:relSizeAnchor xmlns:cdr="http://schemas.openxmlformats.org/drawingml/2006/chartDrawing">
    <cdr:from>
      <cdr:x>0.67369</cdr:x>
      <cdr:y>0.68177</cdr:y>
    </cdr:from>
    <cdr:to>
      <cdr:x>1</cdr:x>
      <cdr:y>0.89465</cdr:y>
    </cdr:to>
    <cdr:sp macro="" textlink="">
      <cdr:nvSpPr>
        <cdr:cNvPr id="2" name="TextBox 1"/>
        <cdr:cNvSpPr txBox="1"/>
      </cdr:nvSpPr>
      <cdr:spPr>
        <a:xfrm xmlns:a="http://schemas.openxmlformats.org/drawingml/2006/main">
          <a:off x="4722836" y="4066202"/>
          <a:ext cx="2287564" cy="126965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800" dirty="0"/>
            <a:t>1985-2002 Wu and </a:t>
          </a:r>
          <a:r>
            <a:rPr lang="en-US" sz="1800" dirty="0" err="1"/>
            <a:t>Perloff</a:t>
          </a:r>
          <a:endParaRPr lang="en-US" sz="1800" dirty="0"/>
        </a:p>
        <a:p xmlns:a="http://schemas.openxmlformats.org/drawingml/2006/main">
          <a:r>
            <a:rPr lang="en-US" sz="1800" dirty="0"/>
            <a:t>2003-2015 NSB official estimates</a:t>
          </a: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664B2A-13EC-4487-BD06-5B51AD8E3C12}" type="datetimeFigureOut">
              <a:rPr lang="en-US" smtClean="0"/>
              <a:t>8/10/2020</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E78C29-2ACD-4BEB-A122-F76EE09C011A}" type="slidenum">
              <a:rPr lang="en-US" smtClean="0"/>
              <a:t>‹#›</a:t>
            </a:fld>
            <a:endParaRPr lang="en-US" dirty="0"/>
          </a:p>
        </p:txBody>
      </p:sp>
    </p:spTree>
    <p:extLst>
      <p:ext uri="{BB962C8B-B14F-4D97-AF65-F5344CB8AC3E}">
        <p14:creationId xmlns:p14="http://schemas.microsoft.com/office/powerpoint/2010/main" val="41485622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1998438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507487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3643095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2828282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8397638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3659988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25086405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6216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900798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39240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CADE21-270D-4275-914D-B3985D083C76}" type="datetimeFigureOut">
              <a:rPr lang="en-US" smtClean="0"/>
              <a:t>8/10/2020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97C5FDB-BDA5-4943-9430-5EC56BA65E93}" type="slidenum">
              <a:rPr lang="en-US" smtClean="0"/>
              <a:t>‹#›</a:t>
            </a:fld>
            <a:endParaRPr lang="en-US" dirty="0"/>
          </a:p>
        </p:txBody>
      </p:sp>
    </p:spTree>
    <p:extLst>
      <p:ext uri="{BB962C8B-B14F-4D97-AF65-F5344CB8AC3E}">
        <p14:creationId xmlns:p14="http://schemas.microsoft.com/office/powerpoint/2010/main" val="884425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CADE21-270D-4275-914D-B3985D083C76}" type="datetimeFigureOut">
              <a:rPr lang="en-US" smtClean="0"/>
              <a:t>8/10/2020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C5FDB-BDA5-4943-9430-5EC56BA65E93}" type="slidenum">
              <a:rPr lang="en-US" smtClean="0"/>
              <a:t>‹#›</a:t>
            </a:fld>
            <a:endParaRPr lang="en-US" dirty="0"/>
          </a:p>
        </p:txBody>
      </p:sp>
    </p:spTree>
    <p:extLst>
      <p:ext uri="{BB962C8B-B14F-4D97-AF65-F5344CB8AC3E}">
        <p14:creationId xmlns:p14="http://schemas.microsoft.com/office/powerpoint/2010/main" val="5630579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2636" y="864786"/>
            <a:ext cx="9144000" cy="2387600"/>
          </a:xfrm>
        </p:spPr>
        <p:txBody>
          <a:bodyPr>
            <a:normAutofit/>
          </a:bodyPr>
          <a:lstStyle/>
          <a:p>
            <a:r>
              <a:rPr lang="en-US" dirty="0"/>
              <a:t>Kuznets’ waves</a:t>
            </a:r>
          </a:p>
        </p:txBody>
      </p:sp>
      <p:sp>
        <p:nvSpPr>
          <p:cNvPr id="7" name="Subtitle 2">
            <a:extLst>
              <a:ext uri="{FF2B5EF4-FFF2-40B4-BE49-F238E27FC236}">
                <a16:creationId xmlns:a16="http://schemas.microsoft.com/office/drawing/2014/main" id="{6E1215FE-27E2-44AD-8113-79E51858F757}"/>
              </a:ext>
            </a:extLst>
          </p:cNvPr>
          <p:cNvSpPr txBox="1">
            <a:spLocks noGrp="1"/>
          </p:cNvSpPr>
          <p:nvPr>
            <p:ph type="subTitle" idx="1"/>
          </p:nvPr>
        </p:nvSpPr>
        <p:spPr>
          <a:xfrm>
            <a:off x="1524000" y="4273551"/>
            <a:ext cx="9144000" cy="94138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Based on B. Milanovic, </a:t>
            </a:r>
            <a:r>
              <a:rPr lang="en-US" i="1" dirty="0"/>
              <a:t>Global inequality: A new approach for the age of globalization</a:t>
            </a:r>
            <a:r>
              <a:rPr lang="en-US" dirty="0"/>
              <a:t>, Chapter 2</a:t>
            </a:r>
          </a:p>
        </p:txBody>
      </p:sp>
    </p:spTree>
    <p:extLst>
      <p:ext uri="{BB962C8B-B14F-4D97-AF65-F5344CB8AC3E}">
        <p14:creationId xmlns:p14="http://schemas.microsoft.com/office/powerpoint/2010/main" val="1795168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4704" y="244699"/>
            <a:ext cx="9607639" cy="1159098"/>
          </a:xfrm>
        </p:spPr>
        <p:txBody>
          <a:bodyPr>
            <a:normAutofit/>
          </a:bodyPr>
          <a:lstStyle/>
          <a:p>
            <a:r>
              <a:rPr lang="en-US" sz="3600" dirty="0"/>
              <a:t>Downswing of Kuznets first cycle and upswing of the second Kuznets cycle in advanced economies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638414135"/>
              </p:ext>
            </p:extLst>
          </p:nvPr>
        </p:nvGraphicFramePr>
        <p:xfrm>
          <a:off x="1223496" y="1648494"/>
          <a:ext cx="9633393" cy="4826568"/>
        </p:xfrm>
        <a:graphic>
          <a:graphicData uri="http://schemas.openxmlformats.org/drawingml/2006/table">
            <a:tbl>
              <a:tblPr firstRow="1" bandRow="1">
                <a:tableStyleId>{5C22544A-7EE6-4342-B048-85BDC9FD1C3A}</a:tableStyleId>
              </a:tblPr>
              <a:tblGrid>
                <a:gridCol w="1376199">
                  <a:extLst>
                    <a:ext uri="{9D8B030D-6E8A-4147-A177-3AD203B41FA5}">
                      <a16:colId xmlns:a16="http://schemas.microsoft.com/office/drawing/2014/main" val="20000"/>
                    </a:ext>
                  </a:extLst>
                </a:gridCol>
                <a:gridCol w="1376199">
                  <a:extLst>
                    <a:ext uri="{9D8B030D-6E8A-4147-A177-3AD203B41FA5}">
                      <a16:colId xmlns:a16="http://schemas.microsoft.com/office/drawing/2014/main" val="20001"/>
                    </a:ext>
                  </a:extLst>
                </a:gridCol>
                <a:gridCol w="1376199">
                  <a:extLst>
                    <a:ext uri="{9D8B030D-6E8A-4147-A177-3AD203B41FA5}">
                      <a16:colId xmlns:a16="http://schemas.microsoft.com/office/drawing/2014/main" val="20002"/>
                    </a:ext>
                  </a:extLst>
                </a:gridCol>
                <a:gridCol w="1376199">
                  <a:extLst>
                    <a:ext uri="{9D8B030D-6E8A-4147-A177-3AD203B41FA5}">
                      <a16:colId xmlns:a16="http://schemas.microsoft.com/office/drawing/2014/main" val="20003"/>
                    </a:ext>
                  </a:extLst>
                </a:gridCol>
                <a:gridCol w="1376199">
                  <a:extLst>
                    <a:ext uri="{9D8B030D-6E8A-4147-A177-3AD203B41FA5}">
                      <a16:colId xmlns:a16="http://schemas.microsoft.com/office/drawing/2014/main" val="20004"/>
                    </a:ext>
                  </a:extLst>
                </a:gridCol>
                <a:gridCol w="1376199">
                  <a:extLst>
                    <a:ext uri="{9D8B030D-6E8A-4147-A177-3AD203B41FA5}">
                      <a16:colId xmlns:a16="http://schemas.microsoft.com/office/drawing/2014/main" val="20005"/>
                    </a:ext>
                  </a:extLst>
                </a:gridCol>
                <a:gridCol w="1376199">
                  <a:extLst>
                    <a:ext uri="{9D8B030D-6E8A-4147-A177-3AD203B41FA5}">
                      <a16:colId xmlns:a16="http://schemas.microsoft.com/office/drawing/2014/main" val="20006"/>
                    </a:ext>
                  </a:extLst>
                </a:gridCol>
              </a:tblGrid>
              <a:tr h="1804338">
                <a:tc>
                  <a:txBody>
                    <a:bodyPr/>
                    <a:lstStyle/>
                    <a:p>
                      <a:endParaRPr lang="en-US" sz="1400" dirty="0"/>
                    </a:p>
                  </a:txBody>
                  <a:tcPr marL="68580" marR="68580" marT="34290" marB="34290"/>
                </a:tc>
                <a:tc>
                  <a:txBody>
                    <a:bodyPr/>
                    <a:lstStyle/>
                    <a:p>
                      <a:r>
                        <a:rPr lang="en-US" sz="1400" b="1" kern="1200" dirty="0">
                          <a:solidFill>
                            <a:schemeClr val="lt1"/>
                          </a:solidFill>
                          <a:effectLst/>
                          <a:latin typeface="+mn-lt"/>
                          <a:ea typeface="+mn-ea"/>
                          <a:cs typeface="+mn-cs"/>
                        </a:rPr>
                        <a:t>Level of maximum inequality (peak of Wave 1)</a:t>
                      </a:r>
                    </a:p>
                    <a:p>
                      <a:r>
                        <a:rPr lang="en-US" sz="1400" b="1" kern="1200" dirty="0">
                          <a:solidFill>
                            <a:schemeClr val="lt1"/>
                          </a:solidFill>
                          <a:effectLst/>
                          <a:latin typeface="+mn-lt"/>
                          <a:ea typeface="+mn-ea"/>
                          <a:cs typeface="+mn-cs"/>
                        </a:rPr>
                        <a:t>Gini points (year)</a:t>
                      </a:r>
                      <a:endParaRPr lang="en-US" sz="1400" dirty="0"/>
                    </a:p>
                  </a:txBody>
                  <a:tcPr marL="68580" marR="68580" marT="34290" marB="34290"/>
                </a:tc>
                <a:tc>
                  <a:txBody>
                    <a:bodyPr/>
                    <a:lstStyle/>
                    <a:p>
                      <a:r>
                        <a:rPr lang="en-US" sz="1400" b="1" kern="1200" dirty="0">
                          <a:solidFill>
                            <a:schemeClr val="lt1"/>
                          </a:solidFill>
                          <a:effectLst/>
                          <a:latin typeface="+mn-lt"/>
                          <a:ea typeface="+mn-ea"/>
                          <a:cs typeface="+mn-cs"/>
                        </a:rPr>
                        <a:t>Level of minimum  inequality (trough of Wave 1)</a:t>
                      </a:r>
                    </a:p>
                    <a:p>
                      <a:r>
                        <a:rPr lang="en-US" sz="1400" b="1" kern="1200" dirty="0">
                          <a:solidFill>
                            <a:schemeClr val="lt1"/>
                          </a:solidFill>
                          <a:effectLst/>
                          <a:latin typeface="+mn-lt"/>
                          <a:ea typeface="+mn-ea"/>
                          <a:cs typeface="+mn-cs"/>
                        </a:rPr>
                        <a:t>(year)</a:t>
                      </a:r>
                      <a:endParaRPr lang="en-US" sz="1400" dirty="0"/>
                    </a:p>
                  </a:txBody>
                  <a:tcPr marL="68580" marR="68580" marT="34290" marB="34290"/>
                </a:tc>
                <a:tc>
                  <a:txBody>
                    <a:bodyPr/>
                    <a:lstStyle/>
                    <a:p>
                      <a:r>
                        <a:rPr lang="en-US" sz="1400" b="1" kern="1200" dirty="0">
                          <a:solidFill>
                            <a:schemeClr val="lt1"/>
                          </a:solidFill>
                          <a:effectLst/>
                          <a:latin typeface="+mn-lt"/>
                          <a:ea typeface="+mn-ea"/>
                          <a:cs typeface="+mn-cs"/>
                        </a:rPr>
                        <a:t>Approximate number of years of downswing of the Kuznets wave</a:t>
                      </a:r>
                      <a:endParaRPr lang="en-US" sz="1400" dirty="0"/>
                    </a:p>
                  </a:txBody>
                  <a:tcPr marL="68580" marR="68580" marT="34290" marB="34290"/>
                </a:tc>
                <a:tc>
                  <a:txBody>
                    <a:bodyPr/>
                    <a:lstStyle/>
                    <a:p>
                      <a:r>
                        <a:rPr lang="en-US" sz="1400" dirty="0"/>
                        <a:t>Reduction in inequality (Gini points)</a:t>
                      </a:r>
                    </a:p>
                  </a:txBody>
                  <a:tcPr marL="68580" marR="68580" marT="34290" marB="34290"/>
                </a:tc>
                <a:tc>
                  <a:txBody>
                    <a:bodyPr/>
                    <a:lstStyle/>
                    <a:p>
                      <a:r>
                        <a:rPr lang="en-US" sz="1400" b="1" kern="1200" dirty="0">
                          <a:solidFill>
                            <a:schemeClr val="lt1"/>
                          </a:solidFill>
                          <a:effectLst/>
                          <a:latin typeface="+mn-lt"/>
                          <a:ea typeface="+mn-ea"/>
                          <a:cs typeface="+mn-cs"/>
                        </a:rPr>
                        <a:t>GDP increased (how many times) during the downswing</a:t>
                      </a:r>
                      <a:endParaRPr lang="en-US" sz="1400" dirty="0"/>
                    </a:p>
                  </a:txBody>
                  <a:tcPr marL="68580" marR="68580" marT="34290" marB="34290"/>
                </a:tc>
                <a:tc>
                  <a:txBody>
                    <a:bodyPr/>
                    <a:lstStyle/>
                    <a:p>
                      <a:r>
                        <a:rPr lang="en-US" sz="1400" b="1" kern="1200" dirty="0">
                          <a:solidFill>
                            <a:schemeClr val="lt1"/>
                          </a:solidFill>
                          <a:effectLst/>
                          <a:latin typeface="+mn-lt"/>
                          <a:ea typeface="+mn-ea"/>
                          <a:cs typeface="+mn-cs"/>
                        </a:rPr>
                        <a:t>The second Kuznets wave (increase in Gini points)</a:t>
                      </a:r>
                      <a:endParaRPr lang="en-US" sz="1400" dirty="0"/>
                    </a:p>
                  </a:txBody>
                  <a:tcPr marL="68580" marR="68580" marT="34290" marB="34290"/>
                </a:tc>
                <a:extLst>
                  <a:ext uri="{0D108BD9-81ED-4DB2-BD59-A6C34878D82A}">
                    <a16:rowId xmlns:a16="http://schemas.microsoft.com/office/drawing/2014/main" val="10000"/>
                  </a:ext>
                </a:extLst>
              </a:tr>
              <a:tr h="503705">
                <a:tc>
                  <a:txBody>
                    <a:bodyPr/>
                    <a:lstStyle/>
                    <a:p>
                      <a:pPr marL="0" marR="0">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United States</a:t>
                      </a:r>
                    </a:p>
                  </a:txBody>
                  <a:tcPr marL="51435" marR="51435" marT="0" marB="0"/>
                </a:tc>
                <a:tc>
                  <a:txBody>
                    <a:bodyPr/>
                    <a:lstStyle/>
                    <a:p>
                      <a:pPr algn="ctr"/>
                      <a:r>
                        <a:rPr lang="en-US" sz="1500" dirty="0"/>
                        <a:t>51 (1933)</a:t>
                      </a:r>
                    </a:p>
                  </a:txBody>
                  <a:tcPr marL="68580" marR="68580" marT="34290" marB="34290"/>
                </a:tc>
                <a:tc>
                  <a:txBody>
                    <a:bodyPr/>
                    <a:lstStyle/>
                    <a:p>
                      <a:pPr algn="ctr"/>
                      <a:r>
                        <a:rPr lang="en-US" sz="1500" dirty="0"/>
                        <a:t>35 (1979)</a:t>
                      </a:r>
                    </a:p>
                  </a:txBody>
                  <a:tcPr marL="68580" marR="68580" marT="34290" marB="34290"/>
                </a:tc>
                <a:tc>
                  <a:txBody>
                    <a:bodyPr/>
                    <a:lstStyle/>
                    <a:p>
                      <a:pPr algn="ctr"/>
                      <a:r>
                        <a:rPr lang="en-US" sz="1500" dirty="0"/>
                        <a:t>50</a:t>
                      </a:r>
                    </a:p>
                  </a:txBody>
                  <a:tcPr marL="68580" marR="68580" marT="34290" marB="34290"/>
                </a:tc>
                <a:tc>
                  <a:txBody>
                    <a:bodyPr/>
                    <a:lstStyle/>
                    <a:p>
                      <a:pPr algn="ctr"/>
                      <a:r>
                        <a:rPr lang="en-US" sz="1500" dirty="0"/>
                        <a:t>16</a:t>
                      </a:r>
                    </a:p>
                  </a:txBody>
                  <a:tcPr marL="68580" marR="68580" marT="34290" marB="34290"/>
                </a:tc>
                <a:tc>
                  <a:txBody>
                    <a:bodyPr/>
                    <a:lstStyle/>
                    <a:p>
                      <a:pPr algn="ctr"/>
                      <a:r>
                        <a:rPr lang="en-US" sz="1500" dirty="0"/>
                        <a:t>4</a:t>
                      </a:r>
                    </a:p>
                  </a:txBody>
                  <a:tcPr marL="68580" marR="68580" marT="34290" marB="34290"/>
                </a:tc>
                <a:tc>
                  <a:txBody>
                    <a:bodyPr/>
                    <a:lstStyle/>
                    <a:p>
                      <a:pPr marL="0" marR="0" algn="ctr">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Strong (+8)</a:t>
                      </a:r>
                    </a:p>
                  </a:txBody>
                  <a:tcPr marL="51435" marR="51435" marT="0" marB="0"/>
                </a:tc>
                <a:extLst>
                  <a:ext uri="{0D108BD9-81ED-4DB2-BD59-A6C34878D82A}">
                    <a16:rowId xmlns:a16="http://schemas.microsoft.com/office/drawing/2014/main" val="10001"/>
                  </a:ext>
                </a:extLst>
              </a:tr>
              <a:tr h="503705">
                <a:tc>
                  <a:txBody>
                    <a:bodyPr/>
                    <a:lstStyle/>
                    <a:p>
                      <a:pPr marL="0" marR="0">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UK</a:t>
                      </a:r>
                    </a:p>
                  </a:txBody>
                  <a:tcPr marL="51435" marR="51435" marT="0" marB="0"/>
                </a:tc>
                <a:tc>
                  <a:txBody>
                    <a:bodyPr/>
                    <a:lstStyle/>
                    <a:p>
                      <a:pPr algn="ctr"/>
                      <a:r>
                        <a:rPr lang="en-US" sz="1500" dirty="0"/>
                        <a:t>57 (1867)</a:t>
                      </a:r>
                    </a:p>
                  </a:txBody>
                  <a:tcPr marL="68580" marR="68580" marT="34290" marB="34290"/>
                </a:tc>
                <a:tc>
                  <a:txBody>
                    <a:bodyPr/>
                    <a:lstStyle/>
                    <a:p>
                      <a:pPr algn="ctr"/>
                      <a:r>
                        <a:rPr lang="en-US" sz="1500" dirty="0"/>
                        <a:t>27 (1978)</a:t>
                      </a:r>
                    </a:p>
                  </a:txBody>
                  <a:tcPr marL="68580" marR="68580" marT="34290" marB="34290"/>
                </a:tc>
                <a:tc>
                  <a:txBody>
                    <a:bodyPr/>
                    <a:lstStyle/>
                    <a:p>
                      <a:pPr algn="ctr"/>
                      <a:r>
                        <a:rPr lang="en-US" sz="1500" dirty="0"/>
                        <a:t>110</a:t>
                      </a:r>
                    </a:p>
                  </a:txBody>
                  <a:tcPr marL="68580" marR="68580" marT="34290" marB="34290"/>
                </a:tc>
                <a:tc>
                  <a:txBody>
                    <a:bodyPr/>
                    <a:lstStyle/>
                    <a:p>
                      <a:pPr algn="ctr"/>
                      <a:r>
                        <a:rPr lang="en-US" sz="1500" dirty="0"/>
                        <a:t>30</a:t>
                      </a:r>
                    </a:p>
                  </a:txBody>
                  <a:tcPr marL="68580" marR="68580" marT="34290" marB="34290"/>
                </a:tc>
                <a:tc>
                  <a:txBody>
                    <a:bodyPr/>
                    <a:lstStyle/>
                    <a:p>
                      <a:pPr algn="ctr"/>
                      <a:r>
                        <a:rPr lang="en-US" sz="1500" dirty="0"/>
                        <a:t>&gt;4</a:t>
                      </a:r>
                    </a:p>
                  </a:txBody>
                  <a:tcPr marL="68580" marR="68580" marT="34290" marB="34290"/>
                </a:tc>
                <a:tc>
                  <a:txBody>
                    <a:bodyPr/>
                    <a:lstStyle/>
                    <a:p>
                      <a:pPr marL="0" marR="0" algn="ctr">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Strong (+11)</a:t>
                      </a:r>
                    </a:p>
                  </a:txBody>
                  <a:tcPr marL="51435" marR="51435" marT="0" marB="0"/>
                </a:tc>
                <a:extLst>
                  <a:ext uri="{0D108BD9-81ED-4DB2-BD59-A6C34878D82A}">
                    <a16:rowId xmlns:a16="http://schemas.microsoft.com/office/drawing/2014/main" val="10002"/>
                  </a:ext>
                </a:extLst>
              </a:tr>
              <a:tr h="503705">
                <a:tc>
                  <a:txBody>
                    <a:bodyPr/>
                    <a:lstStyle/>
                    <a:p>
                      <a:pPr marL="0" marR="0">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Spain</a:t>
                      </a:r>
                    </a:p>
                  </a:txBody>
                  <a:tcPr marL="51435" marR="51435" marT="0" marB="0"/>
                </a:tc>
                <a:tc>
                  <a:txBody>
                    <a:bodyPr/>
                    <a:lstStyle/>
                    <a:p>
                      <a:pPr algn="ctr"/>
                      <a:r>
                        <a:rPr lang="en-US" sz="1500" dirty="0"/>
                        <a:t>53 (1918)</a:t>
                      </a:r>
                    </a:p>
                  </a:txBody>
                  <a:tcPr marL="68580" marR="68580" marT="34290" marB="34290"/>
                </a:tc>
                <a:tc>
                  <a:txBody>
                    <a:bodyPr/>
                    <a:lstStyle/>
                    <a:p>
                      <a:pPr algn="ctr"/>
                      <a:r>
                        <a:rPr lang="en-US" sz="1500" dirty="0"/>
                        <a:t>31 (1985)</a:t>
                      </a:r>
                    </a:p>
                  </a:txBody>
                  <a:tcPr marL="68580" marR="68580" marT="34290" marB="34290"/>
                </a:tc>
                <a:tc>
                  <a:txBody>
                    <a:bodyPr/>
                    <a:lstStyle/>
                    <a:p>
                      <a:pPr algn="ctr"/>
                      <a:r>
                        <a:rPr lang="en-US" sz="1500" dirty="0"/>
                        <a:t>70</a:t>
                      </a:r>
                    </a:p>
                  </a:txBody>
                  <a:tcPr marL="68580" marR="68580" marT="34290" marB="34290"/>
                </a:tc>
                <a:tc>
                  <a:txBody>
                    <a:bodyPr/>
                    <a:lstStyle/>
                    <a:p>
                      <a:pPr algn="ctr"/>
                      <a:r>
                        <a:rPr lang="en-US" sz="1500" dirty="0"/>
                        <a:t>22</a:t>
                      </a:r>
                    </a:p>
                  </a:txBody>
                  <a:tcPr marL="68580" marR="68580" marT="34290" marB="34290"/>
                </a:tc>
                <a:tc>
                  <a:txBody>
                    <a:bodyPr/>
                    <a:lstStyle/>
                    <a:p>
                      <a:pPr algn="ctr"/>
                      <a:r>
                        <a:rPr lang="en-US" sz="1500" dirty="0"/>
                        <a:t>&lt;5</a:t>
                      </a:r>
                    </a:p>
                  </a:txBody>
                  <a:tcPr marL="68580" marR="68580" marT="34290" marB="34290"/>
                </a:tc>
                <a:tc>
                  <a:txBody>
                    <a:bodyPr/>
                    <a:lstStyle/>
                    <a:p>
                      <a:pPr marL="0" marR="0" algn="ctr">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Modest (+3)</a:t>
                      </a:r>
                    </a:p>
                  </a:txBody>
                  <a:tcPr marL="51435" marR="51435" marT="0" marB="0"/>
                </a:tc>
                <a:extLst>
                  <a:ext uri="{0D108BD9-81ED-4DB2-BD59-A6C34878D82A}">
                    <a16:rowId xmlns:a16="http://schemas.microsoft.com/office/drawing/2014/main" val="10003"/>
                  </a:ext>
                </a:extLst>
              </a:tr>
              <a:tr h="503705">
                <a:tc>
                  <a:txBody>
                    <a:bodyPr/>
                    <a:lstStyle/>
                    <a:p>
                      <a:pPr marL="0" marR="0">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Italy</a:t>
                      </a:r>
                    </a:p>
                  </a:txBody>
                  <a:tcPr marL="51435" marR="51435" marT="0" marB="0"/>
                </a:tc>
                <a:tc>
                  <a:txBody>
                    <a:bodyPr/>
                    <a:lstStyle/>
                    <a:p>
                      <a:pPr algn="ctr"/>
                      <a:r>
                        <a:rPr lang="en-US" sz="1500" dirty="0"/>
                        <a:t>51 (1851)</a:t>
                      </a:r>
                    </a:p>
                  </a:txBody>
                  <a:tcPr marL="68580" marR="68580" marT="34290" marB="34290"/>
                </a:tc>
                <a:tc>
                  <a:txBody>
                    <a:bodyPr/>
                    <a:lstStyle/>
                    <a:p>
                      <a:pPr algn="ctr"/>
                      <a:r>
                        <a:rPr lang="en-US" sz="1500" dirty="0"/>
                        <a:t>30</a:t>
                      </a:r>
                      <a:r>
                        <a:rPr lang="en-US" sz="1500" baseline="0" dirty="0"/>
                        <a:t> (1983)</a:t>
                      </a:r>
                      <a:endParaRPr lang="en-US" sz="1500" dirty="0"/>
                    </a:p>
                  </a:txBody>
                  <a:tcPr marL="68580" marR="68580" marT="34290" marB="34290"/>
                </a:tc>
                <a:tc>
                  <a:txBody>
                    <a:bodyPr/>
                    <a:lstStyle/>
                    <a:p>
                      <a:pPr algn="ctr"/>
                      <a:r>
                        <a:rPr lang="en-US" sz="1500" dirty="0"/>
                        <a:t>120</a:t>
                      </a:r>
                    </a:p>
                  </a:txBody>
                  <a:tcPr marL="68580" marR="68580" marT="34290" marB="34290"/>
                </a:tc>
                <a:tc>
                  <a:txBody>
                    <a:bodyPr/>
                    <a:lstStyle/>
                    <a:p>
                      <a:pPr algn="ctr"/>
                      <a:r>
                        <a:rPr lang="en-US" sz="1500" dirty="0"/>
                        <a:t>21</a:t>
                      </a:r>
                    </a:p>
                  </a:txBody>
                  <a:tcPr marL="68580" marR="68580" marT="34290" marB="34290"/>
                </a:tc>
                <a:tc>
                  <a:txBody>
                    <a:bodyPr/>
                    <a:lstStyle/>
                    <a:p>
                      <a:pPr algn="ctr"/>
                      <a:r>
                        <a:rPr lang="en-US" sz="1500" dirty="0"/>
                        <a:t>&lt;9</a:t>
                      </a:r>
                    </a:p>
                  </a:txBody>
                  <a:tcPr marL="68580" marR="68580" marT="34290" marB="34290"/>
                </a:tc>
                <a:tc>
                  <a:txBody>
                    <a:bodyPr/>
                    <a:lstStyle/>
                    <a:p>
                      <a:pPr marL="0" marR="0" algn="ctr">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Strong (+5)</a:t>
                      </a:r>
                    </a:p>
                  </a:txBody>
                  <a:tcPr marL="51435" marR="51435" marT="0" marB="0"/>
                </a:tc>
                <a:extLst>
                  <a:ext uri="{0D108BD9-81ED-4DB2-BD59-A6C34878D82A}">
                    <a16:rowId xmlns:a16="http://schemas.microsoft.com/office/drawing/2014/main" val="10004"/>
                  </a:ext>
                </a:extLst>
              </a:tr>
              <a:tr h="503705">
                <a:tc>
                  <a:txBody>
                    <a:bodyPr/>
                    <a:lstStyle/>
                    <a:p>
                      <a:pPr marL="0" marR="0">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Japan</a:t>
                      </a:r>
                    </a:p>
                  </a:txBody>
                  <a:tcPr marL="51435" marR="51435" marT="0" marB="0"/>
                </a:tc>
                <a:tc>
                  <a:txBody>
                    <a:bodyPr/>
                    <a:lstStyle/>
                    <a:p>
                      <a:pPr algn="ctr"/>
                      <a:r>
                        <a:rPr lang="en-US" sz="1500" dirty="0"/>
                        <a:t>55 (1937)</a:t>
                      </a:r>
                    </a:p>
                  </a:txBody>
                  <a:tcPr marL="68580" marR="68580" marT="34290" marB="34290"/>
                </a:tc>
                <a:tc>
                  <a:txBody>
                    <a:bodyPr/>
                    <a:lstStyle/>
                    <a:p>
                      <a:pPr algn="ctr"/>
                      <a:r>
                        <a:rPr lang="en-US" sz="1500" dirty="0"/>
                        <a:t>31 (1981)</a:t>
                      </a:r>
                    </a:p>
                  </a:txBody>
                  <a:tcPr marL="68580" marR="68580" marT="34290" marB="34290"/>
                </a:tc>
                <a:tc>
                  <a:txBody>
                    <a:bodyPr/>
                    <a:lstStyle/>
                    <a:p>
                      <a:pPr algn="ctr"/>
                      <a:r>
                        <a:rPr lang="en-US" sz="1500" dirty="0"/>
                        <a:t>45</a:t>
                      </a:r>
                    </a:p>
                  </a:txBody>
                  <a:tcPr marL="68580" marR="68580" marT="34290" marB="34290"/>
                </a:tc>
                <a:tc>
                  <a:txBody>
                    <a:bodyPr/>
                    <a:lstStyle/>
                    <a:p>
                      <a:pPr algn="ctr"/>
                      <a:r>
                        <a:rPr lang="en-US" sz="1500" dirty="0"/>
                        <a:t>24</a:t>
                      </a:r>
                    </a:p>
                  </a:txBody>
                  <a:tcPr marL="68580" marR="68580" marT="34290" marB="34290"/>
                </a:tc>
                <a:tc>
                  <a:txBody>
                    <a:bodyPr/>
                    <a:lstStyle/>
                    <a:p>
                      <a:pPr algn="ctr"/>
                      <a:r>
                        <a:rPr lang="en-US" sz="1500" dirty="0"/>
                        <a:t>6</a:t>
                      </a:r>
                    </a:p>
                  </a:txBody>
                  <a:tcPr marL="68580" marR="68580" marT="34290" marB="34290"/>
                </a:tc>
                <a:tc>
                  <a:txBody>
                    <a:bodyPr/>
                    <a:lstStyle/>
                    <a:p>
                      <a:pPr marL="0" marR="0" algn="ctr">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Modest (+1)</a:t>
                      </a:r>
                    </a:p>
                  </a:txBody>
                  <a:tcPr marL="51435" marR="51435" marT="0" marB="0"/>
                </a:tc>
                <a:extLst>
                  <a:ext uri="{0D108BD9-81ED-4DB2-BD59-A6C34878D82A}">
                    <a16:rowId xmlns:a16="http://schemas.microsoft.com/office/drawing/2014/main" val="10005"/>
                  </a:ext>
                </a:extLst>
              </a:tr>
              <a:tr h="503705">
                <a:tc>
                  <a:txBody>
                    <a:bodyPr/>
                    <a:lstStyle/>
                    <a:p>
                      <a:pPr marL="0" marR="0">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Netherlands</a:t>
                      </a:r>
                    </a:p>
                  </a:txBody>
                  <a:tcPr marL="51435" marR="51435" marT="0" marB="0"/>
                </a:tc>
                <a:tc>
                  <a:txBody>
                    <a:bodyPr/>
                    <a:lstStyle/>
                    <a:p>
                      <a:pPr algn="ctr"/>
                      <a:r>
                        <a:rPr lang="en-US" sz="1500" dirty="0"/>
                        <a:t>61  (1732)</a:t>
                      </a:r>
                    </a:p>
                  </a:txBody>
                  <a:tcPr marL="68580" marR="68580" marT="34290" marB="34290"/>
                </a:tc>
                <a:tc>
                  <a:txBody>
                    <a:bodyPr/>
                    <a:lstStyle/>
                    <a:p>
                      <a:pPr algn="ctr"/>
                      <a:r>
                        <a:rPr lang="en-US" sz="1500" dirty="0"/>
                        <a:t>21 (1982)</a:t>
                      </a:r>
                    </a:p>
                  </a:txBody>
                  <a:tcPr marL="68580" marR="68580" marT="34290" marB="34290"/>
                </a:tc>
                <a:tc>
                  <a:txBody>
                    <a:bodyPr/>
                    <a:lstStyle/>
                    <a:p>
                      <a:pPr algn="ctr"/>
                      <a:r>
                        <a:rPr lang="en-US" sz="1500" dirty="0"/>
                        <a:t>250</a:t>
                      </a:r>
                    </a:p>
                  </a:txBody>
                  <a:tcPr marL="68580" marR="68580" marT="34290" marB="34290"/>
                </a:tc>
                <a:tc>
                  <a:txBody>
                    <a:bodyPr/>
                    <a:lstStyle/>
                    <a:p>
                      <a:pPr algn="ctr"/>
                      <a:r>
                        <a:rPr lang="en-US" sz="1500" dirty="0"/>
                        <a:t>35</a:t>
                      </a:r>
                    </a:p>
                  </a:txBody>
                  <a:tcPr marL="68580" marR="68580" marT="34290" marB="34290"/>
                </a:tc>
                <a:tc>
                  <a:txBody>
                    <a:bodyPr/>
                    <a:lstStyle/>
                    <a:p>
                      <a:pPr algn="ctr"/>
                      <a:r>
                        <a:rPr lang="en-US" sz="1500" dirty="0"/>
                        <a:t>7</a:t>
                      </a:r>
                    </a:p>
                  </a:txBody>
                  <a:tcPr marL="68580" marR="68580" marT="34290" marB="34290"/>
                </a:tc>
                <a:tc>
                  <a:txBody>
                    <a:bodyPr/>
                    <a:lstStyle/>
                    <a:p>
                      <a:pPr marL="0" marR="0" algn="ctr">
                        <a:lnSpc>
                          <a:spcPct val="150000"/>
                        </a:lnSpc>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Modest(+2)</a:t>
                      </a:r>
                    </a:p>
                  </a:txBody>
                  <a:tcPr marL="51435" marR="51435" marT="0" marB="0"/>
                </a:tc>
                <a:extLst>
                  <a:ext uri="{0D108BD9-81ED-4DB2-BD59-A6C34878D82A}">
                    <a16:rowId xmlns:a16="http://schemas.microsoft.com/office/drawing/2014/main" val="10006"/>
                  </a:ext>
                </a:extLst>
              </a:tr>
            </a:tbl>
          </a:graphicData>
        </a:graphic>
      </p:graphicFrame>
      <p:sp>
        <p:nvSpPr>
          <p:cNvPr id="4" name="Slide Number Placeholder 3"/>
          <p:cNvSpPr>
            <a:spLocks noGrp="1"/>
          </p:cNvSpPr>
          <p:nvPr>
            <p:ph type="sldNum" sz="quarter" idx="12"/>
          </p:nvPr>
        </p:nvSpPr>
        <p:spPr/>
        <p:txBody>
          <a:bodyPr/>
          <a:lstStyle/>
          <a:p>
            <a:fld id="{0AE2E895-D8EF-4566-8E65-BB58AE2C854C}" type="slidenum">
              <a:rPr lang="en-US" smtClean="0"/>
              <a:t>10</a:t>
            </a:fld>
            <a:endParaRPr lang="en-US" dirty="0"/>
          </a:p>
        </p:txBody>
      </p:sp>
    </p:spTree>
    <p:extLst>
      <p:ext uri="{BB962C8B-B14F-4D97-AF65-F5344CB8AC3E}">
        <p14:creationId xmlns:p14="http://schemas.microsoft.com/office/powerpoint/2010/main" val="2108088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7325" y="381001"/>
            <a:ext cx="9172575" cy="1076324"/>
          </a:xfrm>
        </p:spPr>
        <p:txBody>
          <a:bodyPr>
            <a:noAutofit/>
          </a:bodyPr>
          <a:lstStyle/>
          <a:p>
            <a:r>
              <a:rPr lang="en-US" sz="2400" dirty="0"/>
              <a:t>Average per decade real  per capita growth and Gini change during the downward portion of  the first Kuznets wave (the Great Levelling)</a:t>
            </a:r>
          </a:p>
        </p:txBody>
      </p:sp>
      <p:sp>
        <p:nvSpPr>
          <p:cNvPr id="3" name="Slide Number Placeholder 2"/>
          <p:cNvSpPr>
            <a:spLocks noGrp="1"/>
          </p:cNvSpPr>
          <p:nvPr>
            <p:ph type="sldNum" sz="quarter" idx="12"/>
          </p:nvPr>
        </p:nvSpPr>
        <p:spPr/>
        <p:txBody>
          <a:bodyPr/>
          <a:lstStyle/>
          <a:p>
            <a:fld id="{0AE2E895-D8EF-4566-8E65-BB58AE2C854C}" type="slidenum">
              <a:rPr lang="en-US" smtClean="0"/>
              <a:t>11</a:t>
            </a:fld>
            <a:endParaRPr lang="en-US" dirty="0"/>
          </a:p>
        </p:txBody>
      </p:sp>
      <p:graphicFrame>
        <p:nvGraphicFramePr>
          <p:cNvPr id="4" name="Chart 3"/>
          <p:cNvGraphicFramePr/>
          <p:nvPr>
            <p:extLst>
              <p:ext uri="{D42A27DB-BD31-4B8C-83A1-F6EECF244321}">
                <p14:modId xmlns:p14="http://schemas.microsoft.com/office/powerpoint/2010/main" val="2108895801"/>
              </p:ext>
            </p:extLst>
          </p:nvPr>
        </p:nvGraphicFramePr>
        <p:xfrm>
          <a:off x="2485623" y="1558344"/>
          <a:ext cx="7044743" cy="48424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33896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7886700" cy="647162"/>
          </a:xfrm>
        </p:spPr>
        <p:txBody>
          <a:bodyPr>
            <a:normAutofit/>
          </a:bodyPr>
          <a:lstStyle/>
          <a:p>
            <a:pPr algn="ctr"/>
            <a:r>
              <a:rPr lang="en-US" sz="2400" dirty="0"/>
              <a:t>What drives 1</a:t>
            </a:r>
            <a:r>
              <a:rPr lang="en-US" sz="2400" baseline="30000" dirty="0"/>
              <a:t>st</a:t>
            </a:r>
            <a:r>
              <a:rPr lang="en-US" sz="2400" dirty="0"/>
              <a:t> Kuznets wave down and 2</a:t>
            </a:r>
            <a:r>
              <a:rPr lang="en-US" sz="2400" baseline="30000" dirty="0"/>
              <a:t>nd</a:t>
            </a:r>
            <a:r>
              <a:rPr lang="en-US" sz="2400" dirty="0"/>
              <a:t> Kuznets wave up?</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189474058"/>
              </p:ext>
            </p:extLst>
          </p:nvPr>
        </p:nvGraphicFramePr>
        <p:xfrm>
          <a:off x="888642" y="1143000"/>
          <a:ext cx="10431888" cy="5257800"/>
        </p:xfrm>
        <a:graphic>
          <a:graphicData uri="http://schemas.openxmlformats.org/drawingml/2006/table">
            <a:tbl>
              <a:tblPr firstRow="1" bandRow="1">
                <a:tableStyleId>{5C22544A-7EE6-4342-B048-85BDC9FD1C3A}</a:tableStyleId>
              </a:tblPr>
              <a:tblGrid>
                <a:gridCol w="1739950">
                  <a:extLst>
                    <a:ext uri="{9D8B030D-6E8A-4147-A177-3AD203B41FA5}">
                      <a16:colId xmlns:a16="http://schemas.microsoft.com/office/drawing/2014/main" val="20000"/>
                    </a:ext>
                  </a:extLst>
                </a:gridCol>
                <a:gridCol w="4171453">
                  <a:extLst>
                    <a:ext uri="{9D8B030D-6E8A-4147-A177-3AD203B41FA5}">
                      <a16:colId xmlns:a16="http://schemas.microsoft.com/office/drawing/2014/main" val="20001"/>
                    </a:ext>
                  </a:extLst>
                </a:gridCol>
                <a:gridCol w="4520485">
                  <a:extLst>
                    <a:ext uri="{9D8B030D-6E8A-4147-A177-3AD203B41FA5}">
                      <a16:colId xmlns:a16="http://schemas.microsoft.com/office/drawing/2014/main" val="20002"/>
                    </a:ext>
                  </a:extLst>
                </a:gridCol>
              </a:tblGrid>
              <a:tr h="1076793">
                <a:tc>
                  <a:txBody>
                    <a:bodyPr/>
                    <a:lstStyle/>
                    <a:p>
                      <a:pPr algn="ctr"/>
                      <a:endParaRPr lang="en-US" sz="2100" dirty="0"/>
                    </a:p>
                  </a:txBody>
                  <a:tcPr marL="68580" marR="68580" marT="34290" marB="34290"/>
                </a:tc>
                <a:tc>
                  <a:txBody>
                    <a:bodyPr/>
                    <a:lstStyle/>
                    <a:p>
                      <a:pPr algn="ctr"/>
                      <a:r>
                        <a:rPr lang="en-US" sz="2100" b="1" kern="1200" dirty="0">
                          <a:solidFill>
                            <a:schemeClr val="lt1"/>
                          </a:solidFill>
                          <a:effectLst/>
                          <a:latin typeface="+mn-lt"/>
                          <a:ea typeface="+mn-ea"/>
                          <a:cs typeface="+mn-cs"/>
                        </a:rPr>
                        <a:t>Downward portion of Kuznets 1</a:t>
                      </a:r>
                    </a:p>
                    <a:p>
                      <a:pPr algn="ctr"/>
                      <a:r>
                        <a:rPr lang="en-US" sz="2100" b="1" kern="1200" dirty="0">
                          <a:solidFill>
                            <a:schemeClr val="lt1"/>
                          </a:solidFill>
                          <a:effectLst/>
                          <a:latin typeface="+mn-lt"/>
                          <a:ea typeface="+mn-ea"/>
                          <a:cs typeface="+mn-cs"/>
                        </a:rPr>
                        <a:t>~190</a:t>
                      </a:r>
                      <a:r>
                        <a:rPr lang="en-US" sz="2100" b="1" kern="1200" baseline="0" dirty="0">
                          <a:solidFill>
                            <a:schemeClr val="lt1"/>
                          </a:solidFill>
                          <a:effectLst/>
                          <a:latin typeface="+mn-lt"/>
                          <a:ea typeface="+mn-ea"/>
                          <a:cs typeface="+mn-cs"/>
                        </a:rPr>
                        <a:t>0 to 1980</a:t>
                      </a:r>
                      <a:endParaRPr lang="en-US" sz="2100" dirty="0"/>
                    </a:p>
                  </a:txBody>
                  <a:tcPr marL="68580" marR="68580" marT="34290" marB="34290"/>
                </a:tc>
                <a:tc>
                  <a:txBody>
                    <a:bodyPr/>
                    <a:lstStyle/>
                    <a:p>
                      <a:pPr algn="ctr"/>
                      <a:r>
                        <a:rPr lang="en-US" sz="2100" b="1" kern="1200" dirty="0">
                          <a:solidFill>
                            <a:schemeClr val="lt1"/>
                          </a:solidFill>
                          <a:effectLst/>
                          <a:latin typeface="+mn-lt"/>
                          <a:ea typeface="+mn-ea"/>
                          <a:cs typeface="+mn-cs"/>
                        </a:rPr>
                        <a:t>Upward portion of Kuznets</a:t>
                      </a:r>
                      <a:r>
                        <a:rPr lang="en-US" sz="2100" b="1" kern="1200" baseline="0" dirty="0">
                          <a:solidFill>
                            <a:schemeClr val="lt1"/>
                          </a:solidFill>
                          <a:effectLst/>
                          <a:latin typeface="+mn-lt"/>
                          <a:ea typeface="+mn-ea"/>
                          <a:cs typeface="+mn-cs"/>
                        </a:rPr>
                        <a:t> 2</a:t>
                      </a:r>
                    </a:p>
                    <a:p>
                      <a:pPr algn="ctr"/>
                      <a:r>
                        <a:rPr lang="en-US" sz="2100" b="1" kern="1200" baseline="0" dirty="0">
                          <a:solidFill>
                            <a:schemeClr val="lt1"/>
                          </a:solidFill>
                          <a:effectLst/>
                          <a:latin typeface="+mn-lt"/>
                          <a:ea typeface="+mn-ea"/>
                          <a:cs typeface="+mn-cs"/>
                        </a:rPr>
                        <a:t>1980-?</a:t>
                      </a:r>
                      <a:endParaRPr lang="en-US" sz="2100" dirty="0"/>
                    </a:p>
                  </a:txBody>
                  <a:tcPr marL="68580" marR="68580" marT="34290" marB="34290"/>
                </a:tc>
                <a:extLst>
                  <a:ext uri="{0D108BD9-81ED-4DB2-BD59-A6C34878D82A}">
                    <a16:rowId xmlns:a16="http://schemas.microsoft.com/office/drawing/2014/main" val="10000"/>
                  </a:ext>
                </a:extLst>
              </a:tr>
              <a:tr h="1108764">
                <a:tc>
                  <a:txBody>
                    <a:bodyPr/>
                    <a:lstStyle/>
                    <a:p>
                      <a:r>
                        <a:rPr lang="en-US" sz="2000" dirty="0"/>
                        <a:t>Malign forces</a:t>
                      </a:r>
                    </a:p>
                    <a:p>
                      <a:r>
                        <a:rPr lang="en-US" sz="2000" dirty="0"/>
                        <a:t>(wars)</a:t>
                      </a:r>
                    </a:p>
                  </a:txBody>
                  <a:tcPr marL="68580" marR="68580" marT="34290" marB="34290"/>
                </a:tc>
                <a:tc>
                  <a:txBody>
                    <a:bodyPr/>
                    <a:lstStyle/>
                    <a:p>
                      <a:r>
                        <a:rPr lang="en-US" sz="2000" kern="1200" dirty="0">
                          <a:solidFill>
                            <a:schemeClr val="dk1"/>
                          </a:solidFill>
                          <a:effectLst/>
                          <a:latin typeface="+mn-lt"/>
                          <a:ea typeface="+mn-ea"/>
                          <a:cs typeface="+mn-cs"/>
                        </a:rPr>
                        <a:t>•Wars</a:t>
                      </a:r>
                    </a:p>
                    <a:p>
                      <a:r>
                        <a:rPr lang="en-US" sz="2000" kern="1200" dirty="0">
                          <a:solidFill>
                            <a:schemeClr val="dk1"/>
                          </a:solidFill>
                          <a:effectLst/>
                          <a:latin typeface="+mn-lt"/>
                          <a:ea typeface="+mn-ea"/>
                          <a:cs typeface="+mn-cs"/>
                        </a:rPr>
                        <a:t>•Hyperinflation (against</a:t>
                      </a:r>
                      <a:r>
                        <a:rPr lang="en-US" sz="2000" kern="1200" baseline="0" dirty="0">
                          <a:solidFill>
                            <a:schemeClr val="dk1"/>
                          </a:solidFill>
                          <a:effectLst/>
                          <a:latin typeface="+mn-lt"/>
                          <a:ea typeface="+mn-ea"/>
                          <a:cs typeface="+mn-cs"/>
                        </a:rPr>
                        <a:t> creditors)</a:t>
                      </a:r>
                      <a:endParaRPr lang="en-US" sz="2000" dirty="0"/>
                    </a:p>
                  </a:txBody>
                  <a:tcPr marL="68580" marR="68580" marT="34290" marB="34290"/>
                </a:tc>
                <a:tc>
                  <a:txBody>
                    <a:bodyPr/>
                    <a:lstStyle/>
                    <a:p>
                      <a:endParaRPr lang="en-US" sz="2000" dirty="0"/>
                    </a:p>
                  </a:txBody>
                  <a:tcPr marL="68580" marR="68580" marT="34290" marB="34290"/>
                </a:tc>
                <a:extLst>
                  <a:ext uri="{0D108BD9-81ED-4DB2-BD59-A6C34878D82A}">
                    <a16:rowId xmlns:a16="http://schemas.microsoft.com/office/drawing/2014/main" val="10001"/>
                  </a:ext>
                </a:extLst>
              </a:tr>
              <a:tr h="3072243">
                <a:tc>
                  <a:txBody>
                    <a:bodyPr/>
                    <a:lstStyle/>
                    <a:p>
                      <a:r>
                        <a:rPr lang="en-US" sz="2000" kern="1200" dirty="0">
                          <a:solidFill>
                            <a:schemeClr val="dk1"/>
                          </a:solidFill>
                          <a:effectLst/>
                          <a:latin typeface="+mn-lt"/>
                          <a:ea typeface="+mn-ea"/>
                          <a:cs typeface="+mn-cs"/>
                        </a:rPr>
                        <a:t>Benign forces</a:t>
                      </a:r>
                    </a:p>
                    <a:p>
                      <a:r>
                        <a:rPr lang="en-US" sz="2000" kern="1200" dirty="0">
                          <a:solidFill>
                            <a:schemeClr val="dk1"/>
                          </a:solidFill>
                          <a:effectLst/>
                          <a:latin typeface="+mn-lt"/>
                          <a:ea typeface="+mn-ea"/>
                          <a:cs typeface="+mn-cs"/>
                        </a:rPr>
                        <a:t>(economics, </a:t>
                      </a:r>
                    </a:p>
                    <a:p>
                      <a:r>
                        <a:rPr lang="en-US" sz="2000" kern="1200" dirty="0">
                          <a:solidFill>
                            <a:schemeClr val="dk1"/>
                          </a:solidFill>
                          <a:effectLst/>
                          <a:latin typeface="+mn-lt"/>
                          <a:ea typeface="+mn-ea"/>
                          <a:cs typeface="+mn-cs"/>
                        </a:rPr>
                        <a:t>social,</a:t>
                      </a:r>
                    </a:p>
                    <a:p>
                      <a:r>
                        <a:rPr lang="en-US" sz="2000" kern="1200" dirty="0">
                          <a:solidFill>
                            <a:schemeClr val="dk1"/>
                          </a:solidFill>
                          <a:effectLst/>
                          <a:latin typeface="+mn-lt"/>
                          <a:ea typeface="+mn-ea"/>
                          <a:cs typeface="+mn-cs"/>
                        </a:rPr>
                        <a:t>demography)</a:t>
                      </a:r>
                    </a:p>
                  </a:txBody>
                  <a:tcPr marL="68580" marR="68580" marT="34290" marB="34290"/>
                </a:tc>
                <a:tc>
                  <a:txBody>
                    <a:bodyPr/>
                    <a:lstStyle/>
                    <a:p>
                      <a:r>
                        <a:rPr lang="en-US" sz="2000" kern="1200" dirty="0">
                          <a:solidFill>
                            <a:schemeClr val="dk1"/>
                          </a:solidFill>
                          <a:effectLst/>
                          <a:latin typeface="+mn-lt"/>
                          <a:ea typeface="+mn-ea"/>
                          <a:cs typeface="+mn-cs"/>
                        </a:rPr>
                        <a:t>•Social pressure through politics (socialism, trade unions)</a:t>
                      </a:r>
                    </a:p>
                    <a:p>
                      <a:r>
                        <a:rPr lang="en-US" sz="2000" kern="1200" dirty="0">
                          <a:solidFill>
                            <a:schemeClr val="dk1"/>
                          </a:solidFill>
                          <a:effectLst/>
                          <a:latin typeface="+mn-lt"/>
                          <a:ea typeface="+mn-ea"/>
                          <a:cs typeface="+mn-cs"/>
                        </a:rPr>
                        <a:t>•High taxation</a:t>
                      </a:r>
                    </a:p>
                    <a:p>
                      <a:r>
                        <a:rPr lang="en-US" sz="2000" kern="1200" dirty="0">
                          <a:solidFill>
                            <a:schemeClr val="dk1"/>
                          </a:solidFill>
                          <a:effectLst/>
                          <a:latin typeface="+mn-lt"/>
                          <a:ea typeface="+mn-ea"/>
                          <a:cs typeface="+mn-cs"/>
                        </a:rPr>
                        <a:t>•Widespread education</a:t>
                      </a:r>
                    </a:p>
                    <a:p>
                      <a:r>
                        <a:rPr lang="en-US" sz="2000" kern="1200" dirty="0">
                          <a:solidFill>
                            <a:schemeClr val="dk1"/>
                          </a:solidFill>
                          <a:effectLst/>
                          <a:latin typeface="+mn-lt"/>
                          <a:ea typeface="+mn-ea"/>
                          <a:cs typeface="+mn-cs"/>
                        </a:rPr>
                        <a:t>•Aging (demand for social protection)</a:t>
                      </a:r>
                    </a:p>
                  </a:txBody>
                  <a:tcPr marL="68580" marR="68580" marT="34290" marB="34290"/>
                </a:tc>
                <a:tc>
                  <a:txBody>
                    <a:bodyPr/>
                    <a:lstStyle/>
                    <a:p>
                      <a:r>
                        <a:rPr lang="en-US" sz="2000" dirty="0"/>
                        <a:t>•Movement of labor from manufacturing into heterogeneous services</a:t>
                      </a:r>
                    </a:p>
                    <a:p>
                      <a:r>
                        <a:rPr lang="en-US" sz="2000" dirty="0"/>
                        <a:t>•Rents</a:t>
                      </a:r>
                      <a:r>
                        <a:rPr lang="en-US" sz="2000" baseline="0" dirty="0"/>
                        <a:t> from tech innovations</a:t>
                      </a:r>
                    </a:p>
                    <a:p>
                      <a:r>
                        <a:rPr lang="en-US" sz="2000" dirty="0"/>
                        <a:t>•Globalization </a:t>
                      </a:r>
                    </a:p>
                    <a:p>
                      <a:r>
                        <a:rPr lang="en-US" sz="2000" dirty="0"/>
                        <a:t>•Technological</a:t>
                      </a:r>
                      <a:r>
                        <a:rPr lang="en-US" sz="2000" baseline="0" dirty="0"/>
                        <a:t> change</a:t>
                      </a:r>
                      <a:endParaRPr lang="en-US" sz="2000" dirty="0"/>
                    </a:p>
                    <a:p>
                      <a:r>
                        <a:rPr lang="en-US" sz="2000" dirty="0"/>
                        <a:t>•Free global movement</a:t>
                      </a:r>
                      <a:r>
                        <a:rPr lang="en-US" sz="2000" baseline="0" dirty="0"/>
                        <a:t> of capital</a:t>
                      </a:r>
                    </a:p>
                    <a:p>
                      <a:r>
                        <a:rPr lang="en-US" sz="2000" baseline="0" dirty="0"/>
                        <a:t>•Policy changes (endogenous)</a:t>
                      </a:r>
                    </a:p>
                    <a:p>
                      <a:r>
                        <a:rPr lang="en-US" sz="2000" baseline="0" dirty="0"/>
                        <a:t>•</a:t>
                      </a:r>
                      <a:r>
                        <a:rPr lang="en-US" sz="2000" b="1" baseline="0" dirty="0"/>
                        <a:t>TOP impossible to disentangle</a:t>
                      </a:r>
                      <a:endParaRPr lang="en-US" sz="2000" b="1" dirty="0"/>
                    </a:p>
                  </a:txBody>
                  <a:tcPr marL="68580" marR="68580" marT="34290" marB="34290"/>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0AE2E895-D8EF-4566-8E65-BB58AE2C854C}" type="slidenum">
              <a:rPr lang="en-US" smtClean="0"/>
              <a:t>12</a:t>
            </a:fld>
            <a:endParaRPr lang="en-US" dirty="0"/>
          </a:p>
        </p:txBody>
      </p:sp>
    </p:spTree>
    <p:extLst>
      <p:ext uri="{BB962C8B-B14F-4D97-AF65-F5344CB8AC3E}">
        <p14:creationId xmlns:p14="http://schemas.microsoft.com/office/powerpoint/2010/main" val="283932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1" y="152400"/>
            <a:ext cx="8077201" cy="1371600"/>
          </a:xfrm>
        </p:spPr>
        <p:txBody>
          <a:bodyPr>
            <a:normAutofit/>
          </a:bodyPr>
          <a:lstStyle/>
          <a:p>
            <a:r>
              <a:rPr lang="en-US" dirty="0"/>
              <a:t>Brazil, China’s inequality in the Kuznets framework</a:t>
            </a:r>
          </a:p>
        </p:txBody>
      </p:sp>
      <p:sp>
        <p:nvSpPr>
          <p:cNvPr id="3" name="Slide Number Placeholder 2"/>
          <p:cNvSpPr>
            <a:spLocks noGrp="1"/>
          </p:cNvSpPr>
          <p:nvPr>
            <p:ph type="sldNum" sz="quarter" idx="12"/>
          </p:nvPr>
        </p:nvSpPr>
        <p:spPr/>
        <p:txBody>
          <a:bodyPr/>
          <a:lstStyle/>
          <a:p>
            <a:fld id="{0AE2E895-D8EF-4566-8E65-BB58AE2C854C}" type="slidenum">
              <a:rPr lang="en-US" smtClean="0"/>
              <a:t>13</a:t>
            </a:fld>
            <a:endParaRPr lang="en-US" dirty="0"/>
          </a:p>
        </p:txBody>
      </p:sp>
      <p:sp>
        <p:nvSpPr>
          <p:cNvPr id="4" name="TextBox 3"/>
          <p:cNvSpPr txBox="1"/>
          <p:nvPr/>
        </p:nvSpPr>
        <p:spPr>
          <a:xfrm>
            <a:off x="1531961" y="6324600"/>
            <a:ext cx="8084128" cy="438582"/>
          </a:xfrm>
          <a:prstGeom prst="rect">
            <a:avLst/>
          </a:prstGeom>
          <a:noFill/>
        </p:spPr>
        <p:txBody>
          <a:bodyPr wrap="square" rtlCol="0">
            <a:spAutoFit/>
          </a:bodyPr>
          <a:lstStyle/>
          <a:p>
            <a:r>
              <a:rPr lang="en-US" sz="750" dirty="0"/>
              <a:t>twoway (scatter Giniall gdpppp if contcod=="CHN" &amp; year&gt;1960, connect(l) ylabel(40(10)60)  xtitle(2000 6000 12000) ytitle(Gini) xtitle(year)) (scatter Giniall gdpppp if contcod=="BRA", connect(l) text(62 12000 "Brazil") text(48 12000 "China") legend(off))</a:t>
            </a:r>
          </a:p>
          <a:p>
            <a:r>
              <a:rPr lang="en-US" sz="750" dirty="0"/>
              <a:t>Using gdppppreg5.dta</a:t>
            </a:r>
          </a:p>
        </p:txBody>
      </p:sp>
      <p:pic>
        <p:nvPicPr>
          <p:cNvPr id="6" name="Picture 5"/>
          <p:cNvPicPr>
            <a:picLocks noChangeAspect="1"/>
          </p:cNvPicPr>
          <p:nvPr/>
        </p:nvPicPr>
        <p:blipFill>
          <a:blip r:embed="rId2"/>
          <a:stretch>
            <a:fillRect/>
          </a:stretch>
        </p:blipFill>
        <p:spPr>
          <a:xfrm>
            <a:off x="2472744" y="1659139"/>
            <a:ext cx="6708819" cy="4463693"/>
          </a:xfrm>
          <a:prstGeom prst="rect">
            <a:avLst/>
          </a:prstGeom>
        </p:spPr>
      </p:pic>
    </p:spTree>
    <p:extLst>
      <p:ext uri="{BB962C8B-B14F-4D97-AF65-F5344CB8AC3E}">
        <p14:creationId xmlns:p14="http://schemas.microsoft.com/office/powerpoint/2010/main" val="15230431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016" y="0"/>
            <a:ext cx="10842939" cy="1090188"/>
          </a:xfrm>
        </p:spPr>
        <p:txBody>
          <a:bodyPr>
            <a:normAutofit/>
          </a:bodyPr>
          <a:lstStyle/>
          <a:p>
            <a:r>
              <a:rPr lang="en-US" sz="3600" dirty="0"/>
              <a:t>The “</a:t>
            </a:r>
            <a:r>
              <a:rPr lang="en-US" sz="3600" dirty="0" err="1"/>
              <a:t>plateaing</a:t>
            </a:r>
            <a:r>
              <a:rPr lang="en-US" sz="3600" dirty="0"/>
              <a:t> ” of the urban Gini in China, 1981-2016 </a:t>
            </a:r>
          </a:p>
        </p:txBody>
      </p:sp>
      <p:sp>
        <p:nvSpPr>
          <p:cNvPr id="4" name="Slide Number Placeholder 3"/>
          <p:cNvSpPr>
            <a:spLocks noGrp="1"/>
          </p:cNvSpPr>
          <p:nvPr>
            <p:ph type="sldNum" sz="quarter" idx="12"/>
          </p:nvPr>
        </p:nvSpPr>
        <p:spPr/>
        <p:txBody>
          <a:bodyPr/>
          <a:lstStyle/>
          <a:p>
            <a:fld id="{0AE2E895-D8EF-4566-8E65-BB58AE2C854C}" type="slidenum">
              <a:rPr lang="en-US" smtClean="0"/>
              <a:t>14</a:t>
            </a:fld>
            <a:endParaRPr lang="en-US" dirty="0"/>
          </a:p>
        </p:txBody>
      </p:sp>
      <p:graphicFrame>
        <p:nvGraphicFramePr>
          <p:cNvPr id="7" name="Chart 6">
            <a:extLst>
              <a:ext uri="{FF2B5EF4-FFF2-40B4-BE49-F238E27FC236}">
                <a16:creationId xmlns:a16="http://schemas.microsoft.com/office/drawing/2014/main" id="{5598A8AD-8A4E-4BD6-9033-D669A60551CC}"/>
              </a:ext>
            </a:extLst>
          </p:cNvPr>
          <p:cNvGraphicFramePr>
            <a:graphicFrameLocks noGrp="1"/>
          </p:cNvGraphicFramePr>
          <p:nvPr>
            <p:extLst>
              <p:ext uri="{D42A27DB-BD31-4B8C-83A1-F6EECF244321}">
                <p14:modId xmlns:p14="http://schemas.microsoft.com/office/powerpoint/2010/main" val="2118260968"/>
              </p:ext>
            </p:extLst>
          </p:nvPr>
        </p:nvGraphicFramePr>
        <p:xfrm>
          <a:off x="2057400" y="1090188"/>
          <a:ext cx="7272337" cy="4996287"/>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12513679-D445-4916-B7C3-877CC89E1F5A}"/>
              </a:ext>
            </a:extLst>
          </p:cNvPr>
          <p:cNvSpPr txBox="1"/>
          <p:nvPr/>
        </p:nvSpPr>
        <p:spPr>
          <a:xfrm>
            <a:off x="213360" y="6488668"/>
            <a:ext cx="2880360" cy="307777"/>
          </a:xfrm>
          <a:prstGeom prst="rect">
            <a:avLst/>
          </a:prstGeom>
          <a:noFill/>
        </p:spPr>
        <p:txBody>
          <a:bodyPr wrap="square" rtlCol="0">
            <a:spAutoFit/>
          </a:bodyPr>
          <a:lstStyle/>
          <a:p>
            <a:r>
              <a:rPr lang="en-US" sz="1400" dirty="0"/>
              <a:t>Source: Milanovic and Zhang </a:t>
            </a:r>
          </a:p>
        </p:txBody>
      </p:sp>
    </p:spTree>
    <p:extLst>
      <p:ext uri="{BB962C8B-B14F-4D97-AF65-F5344CB8AC3E}">
        <p14:creationId xmlns:p14="http://schemas.microsoft.com/office/powerpoint/2010/main" val="1712368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8943" y="73094"/>
            <a:ext cx="10619705" cy="832611"/>
          </a:xfrm>
        </p:spPr>
        <p:txBody>
          <a:bodyPr/>
          <a:lstStyle/>
          <a:p>
            <a:r>
              <a:rPr lang="en-US" dirty="0"/>
              <a:t>All-China</a:t>
            </a:r>
          </a:p>
        </p:txBody>
      </p:sp>
      <p:graphicFrame>
        <p:nvGraphicFramePr>
          <p:cNvPr id="3" name="Chart 2"/>
          <p:cNvGraphicFramePr>
            <a:graphicFrameLocks noGrp="1"/>
          </p:cNvGraphicFramePr>
          <p:nvPr/>
        </p:nvGraphicFramePr>
        <p:xfrm>
          <a:off x="2438400" y="528034"/>
          <a:ext cx="7010400" cy="59641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842142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Where are now China and the US?</a:t>
            </a:r>
          </a:p>
        </p:txBody>
      </p:sp>
      <p:cxnSp>
        <p:nvCxnSpPr>
          <p:cNvPr id="7" name="Straight Connector 6"/>
          <p:cNvCxnSpPr/>
          <p:nvPr/>
        </p:nvCxnSpPr>
        <p:spPr>
          <a:xfrm flipV="1">
            <a:off x="3258671" y="2672594"/>
            <a:ext cx="20171" cy="2430556"/>
          </a:xfrm>
          <a:prstGeom prst="line">
            <a:avLst/>
          </a:prstGeom>
        </p:spPr>
        <p:style>
          <a:lnRef idx="1">
            <a:schemeClr val="accent1"/>
          </a:lnRef>
          <a:fillRef idx="0">
            <a:schemeClr val="accent1"/>
          </a:fillRef>
          <a:effectRef idx="0">
            <a:schemeClr val="accent1"/>
          </a:effectRef>
          <a:fontRef idx="minor">
            <a:schemeClr val="tx1"/>
          </a:fontRef>
        </p:style>
      </p:cxnSp>
      <p:sp>
        <p:nvSpPr>
          <p:cNvPr id="8" name="Freeform 7"/>
          <p:cNvSpPr/>
          <p:nvPr/>
        </p:nvSpPr>
        <p:spPr>
          <a:xfrm>
            <a:off x="3883959" y="3539929"/>
            <a:ext cx="2289362" cy="1204046"/>
          </a:xfrm>
          <a:custGeom>
            <a:avLst/>
            <a:gdLst>
              <a:gd name="connsiteX0" fmla="*/ 0 w 3052482"/>
              <a:gd name="connsiteY0" fmla="*/ 1600213 h 1605394"/>
              <a:gd name="connsiteX1" fmla="*/ 645459 w 3052482"/>
              <a:gd name="connsiteY1" fmla="*/ 1358166 h 1605394"/>
              <a:gd name="connsiteX2" fmla="*/ 1653988 w 3052482"/>
              <a:gd name="connsiteY2" fmla="*/ 13 h 1605394"/>
              <a:gd name="connsiteX3" fmla="*/ 3052482 w 3052482"/>
              <a:gd name="connsiteY3" fmla="*/ 1385060 h 1605394"/>
            </a:gdLst>
            <a:ahLst/>
            <a:cxnLst>
              <a:cxn ang="0">
                <a:pos x="connsiteX0" y="connsiteY0"/>
              </a:cxn>
              <a:cxn ang="0">
                <a:pos x="connsiteX1" y="connsiteY1"/>
              </a:cxn>
              <a:cxn ang="0">
                <a:pos x="connsiteX2" y="connsiteY2"/>
              </a:cxn>
              <a:cxn ang="0">
                <a:pos x="connsiteX3" y="connsiteY3"/>
              </a:cxn>
            </a:cxnLst>
            <a:rect l="l" t="t" r="r" b="b"/>
            <a:pathLst>
              <a:path w="3052482" h="1605394">
                <a:moveTo>
                  <a:pt x="0" y="1600213"/>
                </a:moveTo>
                <a:cubicBezTo>
                  <a:pt x="184897" y="1612539"/>
                  <a:pt x="369794" y="1624866"/>
                  <a:pt x="645459" y="1358166"/>
                </a:cubicBezTo>
                <a:cubicBezTo>
                  <a:pt x="921124" y="1091466"/>
                  <a:pt x="1252818" y="-4469"/>
                  <a:pt x="1653988" y="13"/>
                </a:cubicBezTo>
                <a:cubicBezTo>
                  <a:pt x="2055158" y="4495"/>
                  <a:pt x="2553820" y="694777"/>
                  <a:pt x="3052482" y="138506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0" name="Freeform 9"/>
          <p:cNvSpPr/>
          <p:nvPr/>
        </p:nvSpPr>
        <p:spPr>
          <a:xfrm>
            <a:off x="6546477" y="3124088"/>
            <a:ext cx="3630706" cy="1535318"/>
          </a:xfrm>
          <a:custGeom>
            <a:avLst/>
            <a:gdLst>
              <a:gd name="connsiteX0" fmla="*/ 0 w 4840941"/>
              <a:gd name="connsiteY0" fmla="*/ 1979856 h 2047091"/>
              <a:gd name="connsiteX1" fmla="*/ 1721224 w 4840941"/>
              <a:gd name="connsiteY1" fmla="*/ 1589891 h 2047091"/>
              <a:gd name="connsiteX2" fmla="*/ 3227294 w 4840941"/>
              <a:gd name="connsiteY2" fmla="*/ 3138 h 2047091"/>
              <a:gd name="connsiteX3" fmla="*/ 4840941 w 4840941"/>
              <a:gd name="connsiteY3" fmla="*/ 2047091 h 2047091"/>
            </a:gdLst>
            <a:ahLst/>
            <a:cxnLst>
              <a:cxn ang="0">
                <a:pos x="connsiteX0" y="connsiteY0"/>
              </a:cxn>
              <a:cxn ang="0">
                <a:pos x="connsiteX1" y="connsiteY1"/>
              </a:cxn>
              <a:cxn ang="0">
                <a:pos x="connsiteX2" y="connsiteY2"/>
              </a:cxn>
              <a:cxn ang="0">
                <a:pos x="connsiteX3" y="connsiteY3"/>
              </a:cxn>
            </a:cxnLst>
            <a:rect l="l" t="t" r="r" b="b"/>
            <a:pathLst>
              <a:path w="4840941" h="2047091">
                <a:moveTo>
                  <a:pt x="0" y="1979856"/>
                </a:moveTo>
                <a:cubicBezTo>
                  <a:pt x="591671" y="1949600"/>
                  <a:pt x="1183342" y="1919344"/>
                  <a:pt x="1721224" y="1589891"/>
                </a:cubicBezTo>
                <a:cubicBezTo>
                  <a:pt x="2259106" y="1260438"/>
                  <a:pt x="2707341" y="-73062"/>
                  <a:pt x="3227294" y="3138"/>
                </a:cubicBezTo>
                <a:cubicBezTo>
                  <a:pt x="3747247" y="79338"/>
                  <a:pt x="4294094" y="1063214"/>
                  <a:pt x="4840941" y="2047091"/>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cxnSp>
        <p:nvCxnSpPr>
          <p:cNvPr id="12" name="Straight Connector 11"/>
          <p:cNvCxnSpPr/>
          <p:nvPr/>
        </p:nvCxnSpPr>
        <p:spPr>
          <a:xfrm flipV="1">
            <a:off x="3258670" y="5133416"/>
            <a:ext cx="6918512" cy="10085"/>
          </a:xfrm>
          <a:prstGeom prst="line">
            <a:avLst/>
          </a:prstGeom>
        </p:spPr>
        <p:style>
          <a:lnRef idx="1">
            <a:schemeClr val="accent1"/>
          </a:lnRef>
          <a:fillRef idx="0">
            <a:schemeClr val="accent1"/>
          </a:fillRef>
          <a:effectRef idx="0">
            <a:schemeClr val="accent1"/>
          </a:effectRef>
          <a:fontRef idx="minor">
            <a:schemeClr val="tx1"/>
          </a:fontRef>
        </p:style>
      </p:cxnSp>
      <p:sp>
        <p:nvSpPr>
          <p:cNvPr id="15" name="Oval 14"/>
          <p:cNvSpPr/>
          <p:nvPr/>
        </p:nvSpPr>
        <p:spPr>
          <a:xfrm>
            <a:off x="4932829" y="3373527"/>
            <a:ext cx="383242" cy="332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6" name="Oval 15"/>
          <p:cNvSpPr/>
          <p:nvPr/>
        </p:nvSpPr>
        <p:spPr>
          <a:xfrm>
            <a:off x="8200464" y="3373527"/>
            <a:ext cx="383242" cy="33280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7" name="TextBox 16"/>
          <p:cNvSpPr txBox="1"/>
          <p:nvPr/>
        </p:nvSpPr>
        <p:spPr>
          <a:xfrm>
            <a:off x="4700868" y="2995332"/>
            <a:ext cx="1200150" cy="300082"/>
          </a:xfrm>
          <a:prstGeom prst="rect">
            <a:avLst/>
          </a:prstGeom>
          <a:noFill/>
        </p:spPr>
        <p:txBody>
          <a:bodyPr wrap="square" rtlCol="0">
            <a:spAutoFit/>
          </a:bodyPr>
          <a:lstStyle/>
          <a:p>
            <a:r>
              <a:rPr lang="en-US" sz="1350" dirty="0"/>
              <a:t>China 2013</a:t>
            </a:r>
          </a:p>
        </p:txBody>
      </p:sp>
      <p:sp>
        <p:nvSpPr>
          <p:cNvPr id="18" name="TextBox 17"/>
          <p:cNvSpPr txBox="1"/>
          <p:nvPr/>
        </p:nvSpPr>
        <p:spPr>
          <a:xfrm>
            <a:off x="7277660" y="3096528"/>
            <a:ext cx="1200150" cy="507831"/>
          </a:xfrm>
          <a:prstGeom prst="rect">
            <a:avLst/>
          </a:prstGeom>
          <a:noFill/>
        </p:spPr>
        <p:txBody>
          <a:bodyPr wrap="square" rtlCol="0">
            <a:spAutoFit/>
          </a:bodyPr>
          <a:lstStyle/>
          <a:p>
            <a:r>
              <a:rPr lang="en-US" sz="1350" dirty="0"/>
              <a:t>United States 2013</a:t>
            </a:r>
          </a:p>
        </p:txBody>
      </p:sp>
      <p:sp>
        <p:nvSpPr>
          <p:cNvPr id="19" name="TextBox 18"/>
          <p:cNvSpPr txBox="1"/>
          <p:nvPr/>
        </p:nvSpPr>
        <p:spPr>
          <a:xfrm>
            <a:off x="9010650" y="5270575"/>
            <a:ext cx="1287556" cy="300082"/>
          </a:xfrm>
          <a:prstGeom prst="rect">
            <a:avLst/>
          </a:prstGeom>
          <a:noFill/>
        </p:spPr>
        <p:txBody>
          <a:bodyPr wrap="square" rtlCol="0">
            <a:spAutoFit/>
          </a:bodyPr>
          <a:lstStyle/>
          <a:p>
            <a:r>
              <a:rPr lang="en-US" sz="1350" dirty="0"/>
              <a:t>GDP per capita</a:t>
            </a:r>
          </a:p>
        </p:txBody>
      </p:sp>
      <p:sp>
        <p:nvSpPr>
          <p:cNvPr id="20" name="TextBox 19"/>
          <p:cNvSpPr txBox="1"/>
          <p:nvPr/>
        </p:nvSpPr>
        <p:spPr>
          <a:xfrm>
            <a:off x="2946027" y="2297089"/>
            <a:ext cx="1058956" cy="300082"/>
          </a:xfrm>
          <a:prstGeom prst="rect">
            <a:avLst/>
          </a:prstGeom>
          <a:noFill/>
        </p:spPr>
        <p:txBody>
          <a:bodyPr wrap="square" rtlCol="0">
            <a:spAutoFit/>
          </a:bodyPr>
          <a:lstStyle/>
          <a:p>
            <a:r>
              <a:rPr lang="en-US" sz="1350" dirty="0"/>
              <a:t>Gini</a:t>
            </a:r>
          </a:p>
        </p:txBody>
      </p:sp>
      <p:sp>
        <p:nvSpPr>
          <p:cNvPr id="24" name="Down Arrow 23"/>
          <p:cNvSpPr/>
          <p:nvPr/>
        </p:nvSpPr>
        <p:spPr>
          <a:xfrm>
            <a:off x="5265644" y="3529558"/>
            <a:ext cx="635374" cy="444373"/>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5" name="Up Arrow 24"/>
          <p:cNvSpPr/>
          <p:nvPr/>
        </p:nvSpPr>
        <p:spPr>
          <a:xfrm>
            <a:off x="8361829" y="2908684"/>
            <a:ext cx="532838" cy="455678"/>
          </a:xfrm>
          <a:prstGeom prst="up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6" name="TextBox 25"/>
          <p:cNvSpPr txBox="1"/>
          <p:nvPr/>
        </p:nvSpPr>
        <p:spPr>
          <a:xfrm>
            <a:off x="4559674" y="2225287"/>
            <a:ext cx="1613648" cy="300082"/>
          </a:xfrm>
          <a:prstGeom prst="rect">
            <a:avLst/>
          </a:prstGeom>
          <a:noFill/>
        </p:spPr>
        <p:txBody>
          <a:bodyPr wrap="square" rtlCol="0">
            <a:spAutoFit/>
          </a:bodyPr>
          <a:lstStyle/>
          <a:p>
            <a:r>
              <a:rPr lang="en-US" sz="1350" dirty="0"/>
              <a:t>First Kuznets wave</a:t>
            </a:r>
          </a:p>
        </p:txBody>
      </p:sp>
      <p:sp>
        <p:nvSpPr>
          <p:cNvPr id="27" name="TextBox 26"/>
          <p:cNvSpPr txBox="1"/>
          <p:nvPr/>
        </p:nvSpPr>
        <p:spPr>
          <a:xfrm>
            <a:off x="7956736" y="2270773"/>
            <a:ext cx="1875865" cy="300082"/>
          </a:xfrm>
          <a:prstGeom prst="rect">
            <a:avLst/>
          </a:prstGeom>
          <a:noFill/>
        </p:spPr>
        <p:txBody>
          <a:bodyPr wrap="square" rtlCol="0">
            <a:spAutoFit/>
          </a:bodyPr>
          <a:lstStyle/>
          <a:p>
            <a:r>
              <a:rPr lang="en-US" sz="1350" dirty="0"/>
              <a:t>Second Kuznets wave</a:t>
            </a:r>
          </a:p>
        </p:txBody>
      </p:sp>
    </p:spTree>
    <p:extLst>
      <p:ext uri="{BB962C8B-B14F-4D97-AF65-F5344CB8AC3E}">
        <p14:creationId xmlns:p14="http://schemas.microsoft.com/office/powerpoint/2010/main" val="5495179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might drive the 2</a:t>
            </a:r>
            <a:r>
              <a:rPr lang="en-US" baseline="30000" dirty="0"/>
              <a:t>nd</a:t>
            </a:r>
            <a:r>
              <a:rPr lang="en-US" dirty="0"/>
              <a:t> Kuznets wave  down?</a:t>
            </a:r>
          </a:p>
        </p:txBody>
      </p:sp>
      <p:sp>
        <p:nvSpPr>
          <p:cNvPr id="3" name="Content Placeholder 2"/>
          <p:cNvSpPr>
            <a:spLocks noGrp="1"/>
          </p:cNvSpPr>
          <p:nvPr>
            <p:ph idx="1"/>
          </p:nvPr>
        </p:nvSpPr>
        <p:spPr/>
        <p:txBody>
          <a:bodyPr/>
          <a:lstStyle/>
          <a:p>
            <a:r>
              <a:rPr lang="en-US" dirty="0"/>
              <a:t>Progressive political change (endogenous: political demand)</a:t>
            </a:r>
          </a:p>
          <a:p>
            <a:r>
              <a:rPr lang="en-US" dirty="0"/>
              <a:t>Dissipation of innovation rents</a:t>
            </a:r>
          </a:p>
          <a:p>
            <a:r>
              <a:rPr lang="en-US" dirty="0"/>
              <a:t>Low-skilled biased technological progress (endogenous)</a:t>
            </a:r>
          </a:p>
          <a:p>
            <a:r>
              <a:rPr lang="en-US" dirty="0"/>
              <a:t>Reduction of the skill premium if quality of education becomes more equal</a:t>
            </a:r>
          </a:p>
          <a:p>
            <a:r>
              <a:rPr lang="en-US" dirty="0"/>
              <a:t>De-concentration of ownership of capital</a:t>
            </a:r>
          </a:p>
        </p:txBody>
      </p:sp>
      <p:sp>
        <p:nvSpPr>
          <p:cNvPr id="4" name="Slide Number Placeholder 3"/>
          <p:cNvSpPr>
            <a:spLocks noGrp="1"/>
          </p:cNvSpPr>
          <p:nvPr>
            <p:ph type="sldNum" sz="quarter" idx="12"/>
          </p:nvPr>
        </p:nvSpPr>
        <p:spPr/>
        <p:txBody>
          <a:bodyPr/>
          <a:lstStyle/>
          <a:p>
            <a:fld id="{0AE2E895-D8EF-4566-8E65-BB58AE2C854C}" type="slidenum">
              <a:rPr lang="en-US" smtClean="0"/>
              <a:t>17</a:t>
            </a:fld>
            <a:endParaRPr lang="en-US" dirty="0"/>
          </a:p>
        </p:txBody>
      </p:sp>
    </p:spTree>
    <p:extLst>
      <p:ext uri="{BB962C8B-B14F-4D97-AF65-F5344CB8AC3E}">
        <p14:creationId xmlns:p14="http://schemas.microsoft.com/office/powerpoint/2010/main" val="16325213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0579"/>
            <a:ext cx="10515600" cy="1325563"/>
          </a:xfrm>
        </p:spPr>
        <p:txBody>
          <a:bodyPr/>
          <a:lstStyle/>
          <a:p>
            <a:r>
              <a:rPr lang="en-US" dirty="0"/>
              <a:t>Is this an optimistic or pessimistic theory of changes in income inequality?</a:t>
            </a:r>
          </a:p>
        </p:txBody>
      </p:sp>
      <p:sp>
        <p:nvSpPr>
          <p:cNvPr id="3" name="Content Placeholder 2"/>
          <p:cNvSpPr>
            <a:spLocks noGrp="1"/>
          </p:cNvSpPr>
          <p:nvPr>
            <p:ph idx="1"/>
          </p:nvPr>
        </p:nvSpPr>
        <p:spPr>
          <a:xfrm>
            <a:off x="760925" y="1671078"/>
            <a:ext cx="10817181" cy="4935784"/>
          </a:xfrm>
        </p:spPr>
        <p:txBody>
          <a:bodyPr>
            <a:noAutofit/>
          </a:bodyPr>
          <a:lstStyle/>
          <a:p>
            <a:r>
              <a:rPr lang="en-US" sz="3000" dirty="0"/>
              <a:t>The question boils down to whether there are endogenous forces that would curb and check increase in income inequality under capitalism</a:t>
            </a:r>
          </a:p>
          <a:p>
            <a:r>
              <a:rPr lang="en-US" sz="3000" dirty="0"/>
              <a:t>Such forces can be benign: political pressure and greater taxation, ideology, low-skill biased technological change, greater supply of educated labor, aging population and demand for social services</a:t>
            </a:r>
          </a:p>
          <a:p>
            <a:r>
              <a:rPr lang="en-US" sz="3000" dirty="0"/>
              <a:t>Or they can be malign: as they were in the run up to World War I where insufficient domestic demand led to the competition for control of colonies (imperialism) and ultimately war</a:t>
            </a:r>
          </a:p>
          <a:p>
            <a:r>
              <a:rPr lang="en-US" sz="3000" dirty="0"/>
              <a:t>Malign forces cannot  be excluded today.</a:t>
            </a:r>
          </a:p>
        </p:txBody>
      </p:sp>
      <p:sp>
        <p:nvSpPr>
          <p:cNvPr id="4" name="Slide Number Placeholder 3"/>
          <p:cNvSpPr>
            <a:spLocks noGrp="1"/>
          </p:cNvSpPr>
          <p:nvPr>
            <p:ph type="sldNum" sz="quarter" idx="12"/>
          </p:nvPr>
        </p:nvSpPr>
        <p:spPr/>
        <p:txBody>
          <a:bodyPr/>
          <a:lstStyle/>
          <a:p>
            <a:fld id="{0AE2E895-D8EF-4566-8E65-BB58AE2C854C}" type="slidenum">
              <a:rPr lang="en-US" smtClean="0"/>
              <a:t>18</a:t>
            </a:fld>
            <a:endParaRPr lang="en-US" dirty="0"/>
          </a:p>
        </p:txBody>
      </p:sp>
    </p:spTree>
    <p:extLst>
      <p:ext uri="{BB962C8B-B14F-4D97-AF65-F5344CB8AC3E}">
        <p14:creationId xmlns:p14="http://schemas.microsoft.com/office/powerpoint/2010/main" val="2068133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Last slide: Methodological notes</a:t>
            </a:r>
          </a:p>
        </p:txBody>
      </p:sp>
      <p:sp>
        <p:nvSpPr>
          <p:cNvPr id="3" name="Content Placeholder 2"/>
          <p:cNvSpPr>
            <a:spLocks noGrp="1"/>
          </p:cNvSpPr>
          <p:nvPr>
            <p:ph idx="1"/>
          </p:nvPr>
        </p:nvSpPr>
        <p:spPr>
          <a:xfrm>
            <a:off x="838200" y="1493948"/>
            <a:ext cx="10515600" cy="5364051"/>
          </a:xfrm>
        </p:spPr>
        <p:txBody>
          <a:bodyPr>
            <a:normAutofit/>
          </a:bodyPr>
          <a:lstStyle/>
          <a:p>
            <a:r>
              <a:rPr lang="en-US" dirty="0"/>
              <a:t>Economics of inequality will be patterned neither after biology nor physics, but history.</a:t>
            </a:r>
          </a:p>
          <a:p>
            <a:r>
              <a:rPr lang="en-US" dirty="0"/>
              <a:t>This is because of the complexity of the “outcome variable” (income or wealth inequality) which cannot be explained by economic processes alone, but by interactions of politics, economics, demography, policy etc.</a:t>
            </a:r>
          </a:p>
          <a:p>
            <a:r>
              <a:rPr lang="en-US" dirty="0"/>
              <a:t>It is illusory to expect to have a purely economic and narrowly defined “model” that explains movements of inequality. Neither HOS, nor r&gt;g, nor race between skills technology will alone do it.</a:t>
            </a:r>
          </a:p>
          <a:p>
            <a:r>
              <a:rPr lang="en-US" dirty="0"/>
              <a:t>Complexity of the problem does not allow for a simple or mathematically satisfying explanation.</a:t>
            </a:r>
          </a:p>
          <a:p>
            <a:r>
              <a:rPr lang="en-US" dirty="0"/>
              <a:t>The objective: plausible narratives supported by empirical evidence.</a:t>
            </a:r>
          </a:p>
        </p:txBody>
      </p:sp>
    </p:spTree>
    <p:extLst>
      <p:ext uri="{BB962C8B-B14F-4D97-AF65-F5344CB8AC3E}">
        <p14:creationId xmlns:p14="http://schemas.microsoft.com/office/powerpoint/2010/main" val="3434171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4317" y="1296194"/>
            <a:ext cx="7863416" cy="1944423"/>
          </a:xfrm>
        </p:spPr>
        <p:txBody>
          <a:bodyPr>
            <a:normAutofit/>
          </a:bodyPr>
          <a:lstStyle/>
          <a:p>
            <a:r>
              <a:rPr lang="en-US" dirty="0"/>
              <a:t>A1. Kuznets’ waves in societies with a stagnant mean income</a:t>
            </a:r>
          </a:p>
        </p:txBody>
      </p:sp>
      <p:sp>
        <p:nvSpPr>
          <p:cNvPr id="3" name="Slide Number Placeholder 2"/>
          <p:cNvSpPr>
            <a:spLocks noGrp="1"/>
          </p:cNvSpPr>
          <p:nvPr>
            <p:ph type="sldNum" sz="quarter" idx="12"/>
          </p:nvPr>
        </p:nvSpPr>
        <p:spPr/>
        <p:txBody>
          <a:bodyPr/>
          <a:lstStyle/>
          <a:p>
            <a:fld id="{0AE2E895-D8EF-4566-8E65-BB58AE2C854C}" type="slidenum">
              <a:rPr lang="en-US" smtClean="0"/>
              <a:t>2</a:t>
            </a:fld>
            <a:endParaRPr lang="en-US" dirty="0"/>
          </a:p>
        </p:txBody>
      </p:sp>
    </p:spTree>
    <p:extLst>
      <p:ext uri="{BB962C8B-B14F-4D97-AF65-F5344CB8AC3E}">
        <p14:creationId xmlns:p14="http://schemas.microsoft.com/office/powerpoint/2010/main" val="1458429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Box 2"/>
          <p:cNvSpPr txBox="1">
            <a:spLocks noChangeArrowheads="1"/>
          </p:cNvSpPr>
          <p:nvPr/>
        </p:nvSpPr>
        <p:spPr bwMode="auto">
          <a:xfrm>
            <a:off x="1905000" y="6400800"/>
            <a:ext cx="6515100"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FontTx/>
              <a:buNone/>
            </a:pPr>
            <a:r>
              <a:rPr lang="en-US" altLang="en-US" sz="900" dirty="0"/>
              <a:t>From Prados de la Escosura &amp; Alvarez-Nogal, “The rise and fall of Spain 800-1850”</a:t>
            </a:r>
          </a:p>
        </p:txBody>
      </p:sp>
      <p:sp>
        <p:nvSpPr>
          <p:cNvPr id="27651" name="TextBox 1"/>
          <p:cNvSpPr txBox="1">
            <a:spLocks noChangeArrowheads="1"/>
          </p:cNvSpPr>
          <p:nvPr/>
        </p:nvSpPr>
        <p:spPr bwMode="auto">
          <a:xfrm>
            <a:off x="2743200" y="304801"/>
            <a:ext cx="6484844"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en-US" altLang="en-US" sz="1800" dirty="0"/>
              <a:t>Cyclical nature of the Kuznets curve: </a:t>
            </a:r>
          </a:p>
          <a:p>
            <a:pPr algn="ctr">
              <a:spcBef>
                <a:spcPct val="0"/>
              </a:spcBef>
              <a:buFontTx/>
              <a:buNone/>
            </a:pPr>
            <a:r>
              <a:rPr lang="en-US" altLang="en-US" sz="1800" dirty="0"/>
              <a:t>Land rental/wage ratio over the long-term in Spain, 1282-1842</a:t>
            </a:r>
          </a:p>
        </p:txBody>
      </p:sp>
      <p:sp>
        <p:nvSpPr>
          <p:cNvPr id="2" name="Slide Number Placeholder 1"/>
          <p:cNvSpPr>
            <a:spLocks noGrp="1"/>
          </p:cNvSpPr>
          <p:nvPr>
            <p:ph type="sldNum" sz="quarter" idx="12"/>
          </p:nvPr>
        </p:nvSpPr>
        <p:spPr/>
        <p:txBody>
          <a:bodyPr/>
          <a:lstStyle/>
          <a:p>
            <a:fld id="{0AE2E895-D8EF-4566-8E65-BB58AE2C854C}" type="slidenum">
              <a:rPr lang="en-US" smtClean="0"/>
              <a:t>3</a:t>
            </a:fld>
            <a:endParaRPr lang="en-US" dirty="0"/>
          </a:p>
        </p:txBody>
      </p:sp>
      <p:graphicFrame>
        <p:nvGraphicFramePr>
          <p:cNvPr id="9" name="Chart 8"/>
          <p:cNvGraphicFramePr/>
          <p:nvPr>
            <p:extLst>
              <p:ext uri="{D42A27DB-BD31-4B8C-83A1-F6EECF244321}">
                <p14:modId xmlns:p14="http://schemas.microsoft.com/office/powerpoint/2010/main" val="919138046"/>
              </p:ext>
            </p:extLst>
          </p:nvPr>
        </p:nvGraphicFramePr>
        <p:xfrm>
          <a:off x="2021983" y="1219200"/>
          <a:ext cx="8010659" cy="4800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814047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645483" cy="527741"/>
          </a:xfrm>
        </p:spPr>
        <p:txBody>
          <a:bodyPr>
            <a:normAutofit fontScale="90000"/>
          </a:bodyPr>
          <a:lstStyle/>
          <a:p>
            <a:pPr algn="ctr"/>
            <a:r>
              <a:rPr lang="en-US" dirty="0"/>
              <a:t>Kuznets curve here? No. </a:t>
            </a:r>
          </a:p>
        </p:txBody>
      </p:sp>
      <p:sp>
        <p:nvSpPr>
          <p:cNvPr id="5" name="Slide Number Placeholder 4"/>
          <p:cNvSpPr>
            <a:spLocks noGrp="1"/>
          </p:cNvSpPr>
          <p:nvPr>
            <p:ph type="sldNum" sz="quarter" idx="12"/>
          </p:nvPr>
        </p:nvSpPr>
        <p:spPr/>
        <p:txBody>
          <a:bodyPr/>
          <a:lstStyle/>
          <a:p>
            <a:fld id="{0AE2E895-D8EF-4566-8E65-BB58AE2C854C}" type="slidenum">
              <a:rPr lang="en-US" smtClean="0"/>
              <a:t>4</a:t>
            </a:fld>
            <a:endParaRPr lang="en-US" dirty="0"/>
          </a:p>
        </p:txBody>
      </p:sp>
      <p:sp>
        <p:nvSpPr>
          <p:cNvPr id="3" name="TextBox 2"/>
          <p:cNvSpPr txBox="1"/>
          <p:nvPr/>
        </p:nvSpPr>
        <p:spPr>
          <a:xfrm>
            <a:off x="2057401" y="6400801"/>
            <a:ext cx="6906491" cy="346249"/>
          </a:xfrm>
          <a:prstGeom prst="rect">
            <a:avLst/>
          </a:prstGeom>
          <a:noFill/>
        </p:spPr>
        <p:txBody>
          <a:bodyPr wrap="square" rtlCol="0">
            <a:spAutoFit/>
          </a:bodyPr>
          <a:lstStyle/>
          <a:p>
            <a:r>
              <a:rPr lang="en-US" sz="825" dirty="0"/>
              <a:t>From </a:t>
            </a:r>
            <a:r>
              <a:rPr lang="en-US" altLang="en-US" sz="825" dirty="0"/>
              <a:t>Prados de la Escosura &amp; Alvarez-Nogal, “The rise and fall of Spain 800-1850”</a:t>
            </a:r>
          </a:p>
          <a:p>
            <a:endParaRPr lang="en-US" sz="825" dirty="0"/>
          </a:p>
        </p:txBody>
      </p:sp>
      <p:graphicFrame>
        <p:nvGraphicFramePr>
          <p:cNvPr id="7" name="Content Placeholder 6"/>
          <p:cNvGraphicFramePr>
            <a:graphicFrameLocks noGrp="1"/>
          </p:cNvGraphicFramePr>
          <p:nvPr>
            <p:ph idx="1"/>
          </p:nvPr>
        </p:nvGraphicFramePr>
        <p:xfrm>
          <a:off x="2152651" y="1295401"/>
          <a:ext cx="7600950" cy="49529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651299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330" y="457200"/>
            <a:ext cx="8229600" cy="1143000"/>
          </a:xfrm>
        </p:spPr>
        <p:txBody>
          <a:bodyPr>
            <a:normAutofit fontScale="90000"/>
          </a:bodyPr>
          <a:lstStyle/>
          <a:p>
            <a:r>
              <a:rPr lang="en-US" dirty="0"/>
              <a:t>Key idea &amp; key difference between pre-industrial and industrial societies</a:t>
            </a:r>
          </a:p>
        </p:txBody>
      </p:sp>
      <p:sp>
        <p:nvSpPr>
          <p:cNvPr id="3" name="Content Placeholder 2"/>
          <p:cNvSpPr>
            <a:spLocks noGrp="1"/>
          </p:cNvSpPr>
          <p:nvPr>
            <p:ph idx="1"/>
          </p:nvPr>
        </p:nvSpPr>
        <p:spPr>
          <a:xfrm>
            <a:off x="862885" y="1981199"/>
            <a:ext cx="9942490" cy="4548389"/>
          </a:xfrm>
        </p:spPr>
        <p:txBody>
          <a:bodyPr>
            <a:normAutofit/>
          </a:bodyPr>
          <a:lstStyle/>
          <a:p>
            <a:r>
              <a:rPr lang="en-US" sz="2700" dirty="0"/>
              <a:t>Kuznets cycles in pre-industrial societies are visible only over time (since income is quasi fixed). They are mostly </a:t>
            </a:r>
            <a:r>
              <a:rPr lang="en-US" sz="2700" b="1" i="1" dirty="0"/>
              <a:t>driven by non-economic changes</a:t>
            </a:r>
            <a:r>
              <a:rPr lang="en-US" sz="2700" dirty="0"/>
              <a:t>: conquests, wars, epidemics.</a:t>
            </a:r>
          </a:p>
          <a:p>
            <a:r>
              <a:rPr lang="en-US" sz="2700" dirty="0"/>
              <a:t>Link between </a:t>
            </a:r>
            <a:r>
              <a:rPr lang="en-US" sz="2700" b="1" i="1" dirty="0"/>
              <a:t>Kuznets and Malthusian </a:t>
            </a:r>
            <a:r>
              <a:rPr lang="en-US" sz="2700" dirty="0"/>
              <a:t>cycles in pre-industrial societies; but Kuznets cycles are broader because they are not necessarily driven by demographic changes </a:t>
            </a:r>
          </a:p>
          <a:p>
            <a:r>
              <a:rPr lang="en-US" sz="2700" b="1" i="1" dirty="0"/>
              <a:t>Little room for large increases in inequality</a:t>
            </a:r>
            <a:r>
              <a:rPr lang="en-US" sz="2700" dirty="0"/>
              <a:t> because the average income level was very low (recall the inequality extraction ratio: inequality is limited by the level of average income)</a:t>
            </a:r>
          </a:p>
          <a:p>
            <a:endParaRPr lang="en-US" sz="2700" dirty="0"/>
          </a:p>
          <a:p>
            <a:pPr marL="0" indent="0">
              <a:buNone/>
            </a:pPr>
            <a:endParaRPr lang="en-US" sz="2700" dirty="0"/>
          </a:p>
        </p:txBody>
      </p:sp>
      <p:sp>
        <p:nvSpPr>
          <p:cNvPr id="4" name="Slide Number Placeholder 3"/>
          <p:cNvSpPr>
            <a:spLocks noGrp="1"/>
          </p:cNvSpPr>
          <p:nvPr>
            <p:ph type="sldNum" sz="quarter" idx="12"/>
          </p:nvPr>
        </p:nvSpPr>
        <p:spPr/>
        <p:txBody>
          <a:bodyPr/>
          <a:lstStyle/>
          <a:p>
            <a:fld id="{0AE2E895-D8EF-4566-8E65-BB58AE2C854C}" type="slidenum">
              <a:rPr lang="en-US" smtClean="0"/>
              <a:t>5</a:t>
            </a:fld>
            <a:endParaRPr lang="en-US" dirty="0"/>
          </a:p>
        </p:txBody>
      </p:sp>
    </p:spTree>
    <p:extLst>
      <p:ext uri="{BB962C8B-B14F-4D97-AF65-F5344CB8AC3E}">
        <p14:creationId xmlns:p14="http://schemas.microsoft.com/office/powerpoint/2010/main" val="2536691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9584" y="2248695"/>
            <a:ext cx="7863416" cy="1944423"/>
          </a:xfrm>
        </p:spPr>
        <p:txBody>
          <a:bodyPr>
            <a:normAutofit/>
          </a:bodyPr>
          <a:lstStyle/>
          <a:p>
            <a:r>
              <a:rPr lang="en-US" dirty="0"/>
              <a:t>A2. Kuznets’ waves in societies with a rising mean income</a:t>
            </a:r>
          </a:p>
        </p:txBody>
      </p:sp>
      <p:sp>
        <p:nvSpPr>
          <p:cNvPr id="3" name="Slide Number Placeholder 2"/>
          <p:cNvSpPr>
            <a:spLocks noGrp="1"/>
          </p:cNvSpPr>
          <p:nvPr>
            <p:ph type="sldNum" sz="quarter" idx="12"/>
          </p:nvPr>
        </p:nvSpPr>
        <p:spPr/>
        <p:txBody>
          <a:bodyPr/>
          <a:lstStyle/>
          <a:p>
            <a:fld id="{0AE2E895-D8EF-4566-8E65-BB58AE2C854C}" type="slidenum">
              <a:rPr lang="en-US" smtClean="0"/>
              <a:t>6</a:t>
            </a:fld>
            <a:endParaRPr lang="en-US" dirty="0"/>
          </a:p>
        </p:txBody>
      </p:sp>
    </p:spTree>
    <p:extLst>
      <p:ext uri="{BB962C8B-B14F-4D97-AF65-F5344CB8AC3E}">
        <p14:creationId xmlns:p14="http://schemas.microsoft.com/office/powerpoint/2010/main" val="30741955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799" y="228600"/>
            <a:ext cx="8564451" cy="1110803"/>
          </a:xfrm>
        </p:spPr>
        <p:txBody>
          <a:bodyPr>
            <a:normAutofit fontScale="90000"/>
          </a:bodyPr>
          <a:lstStyle/>
          <a:p>
            <a:pPr algn="ctr"/>
            <a:br>
              <a:rPr lang="en-US" sz="2000" dirty="0"/>
            </a:br>
            <a:br>
              <a:rPr lang="en-US" sz="2000" dirty="0"/>
            </a:br>
            <a:r>
              <a:rPr lang="en-US" sz="3600" dirty="0"/>
              <a:t>Malign and benign forces reducing inequality (downward portion of the Kuznets wave)</a:t>
            </a:r>
            <a:br>
              <a:rPr lang="en-US" sz="3600" dirty="0"/>
            </a:b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944293062"/>
              </p:ext>
            </p:extLst>
          </p:nvPr>
        </p:nvGraphicFramePr>
        <p:xfrm>
          <a:off x="1493948" y="1676401"/>
          <a:ext cx="8925059" cy="4826374"/>
        </p:xfrm>
        <a:graphic>
          <a:graphicData uri="http://schemas.openxmlformats.org/drawingml/2006/table">
            <a:tbl>
              <a:tblPr firstRow="1" bandRow="1">
                <a:tableStyleId>{5C22544A-7EE6-4342-B048-85BDC9FD1C3A}</a:tableStyleId>
              </a:tblPr>
              <a:tblGrid>
                <a:gridCol w="2682059">
                  <a:extLst>
                    <a:ext uri="{9D8B030D-6E8A-4147-A177-3AD203B41FA5}">
                      <a16:colId xmlns:a16="http://schemas.microsoft.com/office/drawing/2014/main" val="20000"/>
                    </a:ext>
                  </a:extLst>
                </a:gridCol>
                <a:gridCol w="2974141">
                  <a:extLst>
                    <a:ext uri="{9D8B030D-6E8A-4147-A177-3AD203B41FA5}">
                      <a16:colId xmlns:a16="http://schemas.microsoft.com/office/drawing/2014/main" val="20001"/>
                    </a:ext>
                  </a:extLst>
                </a:gridCol>
                <a:gridCol w="3268859">
                  <a:extLst>
                    <a:ext uri="{9D8B030D-6E8A-4147-A177-3AD203B41FA5}">
                      <a16:colId xmlns:a16="http://schemas.microsoft.com/office/drawing/2014/main" val="20002"/>
                    </a:ext>
                  </a:extLst>
                </a:gridCol>
              </a:tblGrid>
              <a:tr h="400372">
                <a:tc>
                  <a:txBody>
                    <a:bodyPr/>
                    <a:lstStyle/>
                    <a:p>
                      <a:endParaRPr lang="en-US" sz="1400" dirty="0"/>
                    </a:p>
                  </a:txBody>
                  <a:tcPr marL="68580" marR="68580" marT="34290" marB="34290"/>
                </a:tc>
                <a:tc>
                  <a:txBody>
                    <a:bodyPr/>
                    <a:lstStyle/>
                    <a:p>
                      <a:pPr algn="ctr"/>
                      <a:r>
                        <a:rPr lang="en-US" sz="1800" b="1" kern="1200" dirty="0">
                          <a:solidFill>
                            <a:schemeClr val="lt1"/>
                          </a:solidFill>
                          <a:effectLst/>
                          <a:latin typeface="+mn-lt"/>
                          <a:ea typeface="+mn-ea"/>
                          <a:cs typeface="+mn-cs"/>
                        </a:rPr>
                        <a:t>Malign</a:t>
                      </a:r>
                      <a:endParaRPr lang="en-US" sz="1800" dirty="0"/>
                    </a:p>
                  </a:txBody>
                  <a:tcPr marL="68580" marR="68580" marT="34290" marB="34290"/>
                </a:tc>
                <a:tc>
                  <a:txBody>
                    <a:bodyPr/>
                    <a:lstStyle/>
                    <a:p>
                      <a:pPr algn="ctr"/>
                      <a:r>
                        <a:rPr lang="en-US" sz="1800" b="1" kern="1200" dirty="0">
                          <a:solidFill>
                            <a:schemeClr val="lt1"/>
                          </a:solidFill>
                          <a:effectLst/>
                          <a:latin typeface="+mn-lt"/>
                          <a:ea typeface="+mn-ea"/>
                          <a:cs typeface="+mn-cs"/>
                        </a:rPr>
                        <a:t>Benign</a:t>
                      </a:r>
                      <a:endParaRPr lang="en-US" sz="1800" dirty="0"/>
                    </a:p>
                  </a:txBody>
                  <a:tcPr marL="68580" marR="68580" marT="34290" marB="34290"/>
                </a:tc>
                <a:extLst>
                  <a:ext uri="{0D108BD9-81ED-4DB2-BD59-A6C34878D82A}">
                    <a16:rowId xmlns:a16="http://schemas.microsoft.com/office/drawing/2014/main" val="10000"/>
                  </a:ext>
                </a:extLst>
              </a:tr>
              <a:tr h="114294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Societies with stagnant mean income</a:t>
                      </a:r>
                    </a:p>
                    <a:p>
                      <a:endParaRPr lang="en-US" sz="2000" dirty="0"/>
                    </a:p>
                  </a:txBody>
                  <a:tcPr marL="68580" marR="68580" marT="34290" marB="34290"/>
                </a:tc>
                <a:tc>
                  <a:txBody>
                    <a:bodyPr/>
                    <a:lstStyle/>
                    <a:p>
                      <a:r>
                        <a:rPr lang="en-US" sz="2000" kern="1200" dirty="0">
                          <a:solidFill>
                            <a:schemeClr val="dk1"/>
                          </a:solidFill>
                          <a:effectLst/>
                          <a:latin typeface="+mn-lt"/>
                          <a:ea typeface="+mn-ea"/>
                          <a:cs typeface="+mn-cs"/>
                        </a:rPr>
                        <a:t>Idiosyncratic events: wars (though destruction), epidemics, civil conflict</a:t>
                      </a:r>
                      <a:endParaRPr lang="en-US" sz="20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Cultural</a:t>
                      </a:r>
                      <a:r>
                        <a:rPr lang="en-US" sz="2000" kern="1200" baseline="0" dirty="0">
                          <a:solidFill>
                            <a:schemeClr val="dk1"/>
                          </a:solidFill>
                          <a:effectLst/>
                          <a:latin typeface="+mn-lt"/>
                          <a:ea typeface="+mn-ea"/>
                          <a:cs typeface="+mn-cs"/>
                        </a:rPr>
                        <a:t> and ideological (e.g. Christianity?)</a:t>
                      </a:r>
                      <a:endParaRPr lang="en-US" sz="2000" dirty="0"/>
                    </a:p>
                    <a:p>
                      <a:endParaRPr lang="en-US" sz="2000" dirty="0"/>
                    </a:p>
                  </a:txBody>
                  <a:tcPr marL="68580" marR="68580" marT="34290" marB="34290"/>
                </a:tc>
                <a:extLst>
                  <a:ext uri="{0D108BD9-81ED-4DB2-BD59-A6C34878D82A}">
                    <a16:rowId xmlns:a16="http://schemas.microsoft.com/office/drawing/2014/main" val="10001"/>
                  </a:ext>
                </a:extLst>
              </a:tr>
              <a:tr h="3283057">
                <a:tc>
                  <a:txBody>
                    <a:bodyPr/>
                    <a:lstStyle/>
                    <a:p>
                      <a:r>
                        <a:rPr lang="en-US" sz="2000" kern="1200" dirty="0">
                          <a:solidFill>
                            <a:schemeClr val="dk1"/>
                          </a:solidFill>
                          <a:effectLst/>
                          <a:latin typeface="+mn-lt"/>
                          <a:ea typeface="+mn-ea"/>
                          <a:cs typeface="+mn-cs"/>
                        </a:rPr>
                        <a:t>Societies with a rising mean income</a:t>
                      </a:r>
                      <a:endParaRPr lang="en-US" sz="2000" dirty="0"/>
                    </a:p>
                  </a:txBody>
                  <a:tcPr marL="68580" marR="68580" marT="34290" marB="34290"/>
                </a:tc>
                <a:tc>
                  <a:txBody>
                    <a:bodyPr/>
                    <a:lstStyle/>
                    <a:p>
                      <a:r>
                        <a:rPr lang="en-US" sz="2000" kern="1200" dirty="0">
                          <a:solidFill>
                            <a:schemeClr val="dk1"/>
                          </a:solidFill>
                          <a:effectLst/>
                          <a:latin typeface="+mn-lt"/>
                          <a:ea typeface="+mn-ea"/>
                          <a:cs typeface="+mn-cs"/>
                        </a:rPr>
                        <a:t>Wars (through destruction and higher taxation: </a:t>
                      </a:r>
                      <a:r>
                        <a:rPr lang="en-US" sz="2000" i="1" kern="1200" dirty="0">
                          <a:solidFill>
                            <a:schemeClr val="dk1"/>
                          </a:solidFill>
                          <a:effectLst/>
                          <a:latin typeface="+mn-lt"/>
                          <a:ea typeface="+mn-ea"/>
                          <a:cs typeface="+mn-cs"/>
                        </a:rPr>
                        <a:t>War and Welfare</a:t>
                      </a:r>
                      <a:r>
                        <a:rPr lang="en-US" sz="2000" kern="1200" dirty="0">
                          <a:solidFill>
                            <a:schemeClr val="dk1"/>
                          </a:solidFill>
                          <a:effectLst/>
                          <a:latin typeface="+mn-lt"/>
                          <a:ea typeface="+mn-ea"/>
                          <a:cs typeface="+mn-cs"/>
                        </a:rPr>
                        <a:t>), civil conflict</a:t>
                      </a:r>
                      <a:endParaRPr lang="en-US" sz="2000" dirty="0"/>
                    </a:p>
                  </a:txBody>
                  <a:tcPr marL="68580" marR="68580" marT="34290" marB="3429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dirty="0">
                          <a:solidFill>
                            <a:schemeClr val="dk1"/>
                          </a:solidFill>
                          <a:effectLst/>
                          <a:latin typeface="+mn-lt"/>
                          <a:ea typeface="+mn-ea"/>
                          <a:cs typeface="+mn-cs"/>
                        </a:rPr>
                        <a:t>•Widespread education (reflecting</a:t>
                      </a:r>
                      <a:r>
                        <a:rPr lang="en-US" sz="2000" kern="1200" baseline="0" dirty="0">
                          <a:solidFill>
                            <a:schemeClr val="dk1"/>
                          </a:solidFill>
                          <a:effectLst/>
                          <a:latin typeface="+mn-lt"/>
                          <a:ea typeface="+mn-ea"/>
                          <a:cs typeface="+mn-cs"/>
                        </a:rPr>
                        <a:t> changing returns)</a:t>
                      </a:r>
                      <a:endParaRPr lang="en-US" sz="2000" kern="1200" dirty="0">
                        <a:solidFill>
                          <a:schemeClr val="dk1"/>
                        </a:solidFill>
                        <a:effectLst/>
                        <a:latin typeface="+mn-lt"/>
                        <a:ea typeface="+mn-ea"/>
                        <a:cs typeface="+mn-cs"/>
                      </a:endParaRPr>
                    </a:p>
                    <a:p>
                      <a:r>
                        <a:rPr lang="en-US" sz="2000" kern="1200" dirty="0">
                          <a:solidFill>
                            <a:schemeClr val="dk1"/>
                          </a:solidFill>
                          <a:effectLst/>
                          <a:latin typeface="+mn-lt"/>
                          <a:ea typeface="+mn-ea"/>
                          <a:cs typeface="+mn-cs"/>
                        </a:rPr>
                        <a:t>•Social pressure through politics (socialism, trade unions)</a:t>
                      </a:r>
                    </a:p>
                    <a:p>
                      <a:r>
                        <a:rPr lang="en-US" sz="2000" kern="1200" dirty="0">
                          <a:solidFill>
                            <a:schemeClr val="dk1"/>
                          </a:solidFill>
                          <a:effectLst/>
                          <a:latin typeface="+mn-lt"/>
                          <a:ea typeface="+mn-ea"/>
                          <a:cs typeface="+mn-cs"/>
                        </a:rPr>
                        <a:t>•Aging (demand for social protection)</a:t>
                      </a:r>
                    </a:p>
                    <a:p>
                      <a:r>
                        <a:rPr lang="en-US" sz="2000" kern="1200" dirty="0">
                          <a:solidFill>
                            <a:schemeClr val="dk1"/>
                          </a:solidFill>
                          <a:effectLst/>
                          <a:latin typeface="+mn-lt"/>
                          <a:ea typeface="+mn-ea"/>
                          <a:cs typeface="+mn-cs"/>
                        </a:rPr>
                        <a:t>•Low-skill biased TC </a:t>
                      </a:r>
                    </a:p>
                    <a:p>
                      <a:r>
                        <a:rPr lang="en-US" sz="2000" kern="1200" dirty="0">
                          <a:solidFill>
                            <a:schemeClr val="dk1"/>
                          </a:solidFill>
                          <a:effectLst/>
                          <a:latin typeface="+mn-lt"/>
                          <a:ea typeface="+mn-ea"/>
                          <a:cs typeface="+mn-cs"/>
                        </a:rPr>
                        <a:t>•Cultural</a:t>
                      </a:r>
                      <a:r>
                        <a:rPr lang="en-US" sz="2000" kern="1200" baseline="0" dirty="0">
                          <a:solidFill>
                            <a:schemeClr val="dk1"/>
                          </a:solidFill>
                          <a:effectLst/>
                          <a:latin typeface="+mn-lt"/>
                          <a:ea typeface="+mn-ea"/>
                          <a:cs typeface="+mn-cs"/>
                        </a:rPr>
                        <a:t> and ideological (pay norms?)</a:t>
                      </a:r>
                      <a:endParaRPr lang="en-US" sz="2000" dirty="0"/>
                    </a:p>
                  </a:txBody>
                  <a:tcPr marL="68580" marR="68580" marT="34290" marB="34290"/>
                </a:tc>
                <a:extLst>
                  <a:ext uri="{0D108BD9-81ED-4DB2-BD59-A6C34878D82A}">
                    <a16:rowId xmlns:a16="http://schemas.microsoft.com/office/drawing/2014/main" val="10002"/>
                  </a:ext>
                </a:extLst>
              </a:tr>
            </a:tbl>
          </a:graphicData>
        </a:graphic>
      </p:graphicFrame>
      <p:sp>
        <p:nvSpPr>
          <p:cNvPr id="4" name="Slide Number Placeholder 3"/>
          <p:cNvSpPr>
            <a:spLocks noGrp="1"/>
          </p:cNvSpPr>
          <p:nvPr>
            <p:ph type="sldNum" sz="quarter" idx="12"/>
          </p:nvPr>
        </p:nvSpPr>
        <p:spPr/>
        <p:txBody>
          <a:bodyPr/>
          <a:lstStyle/>
          <a:p>
            <a:fld id="{0AE2E895-D8EF-4566-8E65-BB58AE2C854C}" type="slidenum">
              <a:rPr lang="en-US" smtClean="0"/>
              <a:t>7</a:t>
            </a:fld>
            <a:endParaRPr lang="en-US" dirty="0"/>
          </a:p>
        </p:txBody>
      </p:sp>
    </p:spTree>
    <p:extLst>
      <p:ext uri="{BB962C8B-B14F-4D97-AF65-F5344CB8AC3E}">
        <p14:creationId xmlns:p14="http://schemas.microsoft.com/office/powerpoint/2010/main" val="2950008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a:graphicFrameLocks noGrp="1"/>
          </p:cNvGraphicFramePr>
          <p:nvPr>
            <p:extLst>
              <p:ext uri="{D42A27DB-BD31-4B8C-83A1-F6EECF244321}">
                <p14:modId xmlns:p14="http://schemas.microsoft.com/office/powerpoint/2010/main" val="188233759"/>
              </p:ext>
            </p:extLst>
          </p:nvPr>
        </p:nvGraphicFramePr>
        <p:xfrm>
          <a:off x="1532586" y="399245"/>
          <a:ext cx="9105363" cy="63621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848670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extLst>
              <p:ext uri="{D42A27DB-BD31-4B8C-83A1-F6EECF244321}">
                <p14:modId xmlns:p14="http://schemas.microsoft.com/office/powerpoint/2010/main" val="65737383"/>
              </p:ext>
            </p:extLst>
          </p:nvPr>
        </p:nvGraphicFramePr>
        <p:xfrm>
          <a:off x="1455313" y="304800"/>
          <a:ext cx="9169757" cy="6400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464517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626</TotalTime>
  <Words>1188</Words>
  <Application>Microsoft Office PowerPoint</Application>
  <PresentationFormat>Widescreen</PresentationFormat>
  <Paragraphs>187</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Kuznets’ waves</vt:lpstr>
      <vt:lpstr>A1. Kuznets’ waves in societies with a stagnant mean income</vt:lpstr>
      <vt:lpstr>PowerPoint Presentation</vt:lpstr>
      <vt:lpstr>Kuznets curve here? No. </vt:lpstr>
      <vt:lpstr>Key idea &amp; key difference between pre-industrial and industrial societies</vt:lpstr>
      <vt:lpstr>A2. Kuznets’ waves in societies with a rising mean income</vt:lpstr>
      <vt:lpstr>  Malign and benign forces reducing inequality (downward portion of the Kuznets wave) </vt:lpstr>
      <vt:lpstr>PowerPoint Presentation</vt:lpstr>
      <vt:lpstr>PowerPoint Presentation</vt:lpstr>
      <vt:lpstr>Downswing of Kuznets first cycle and upswing of the second Kuznets cycle in advanced economies</vt:lpstr>
      <vt:lpstr>Average per decade real  per capita growth and Gini change during the downward portion of  the first Kuznets wave (the Great Levelling)</vt:lpstr>
      <vt:lpstr>What drives 1st Kuznets wave down and 2nd Kuznets wave up?</vt:lpstr>
      <vt:lpstr>Brazil, China’s inequality in the Kuznets framework</vt:lpstr>
      <vt:lpstr>The “plateaing ” of the urban Gini in China, 1981-2016 </vt:lpstr>
      <vt:lpstr>All-China</vt:lpstr>
      <vt:lpstr>Where are now China and the US?</vt:lpstr>
      <vt:lpstr>What might drive the 2nd Kuznets wave  down?</vt:lpstr>
      <vt:lpstr>Is this an optimistic or pessimistic theory of changes in income inequality?</vt:lpstr>
      <vt:lpstr>Last slide: Methodological notes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 inequality: A new approach for the age of globalization</dc:title>
  <dc:creator>Branko Milanovic</dc:creator>
  <cp:lastModifiedBy>Owner</cp:lastModifiedBy>
  <cp:revision>99</cp:revision>
  <dcterms:created xsi:type="dcterms:W3CDTF">2016-03-26T12:53:42Z</dcterms:created>
  <dcterms:modified xsi:type="dcterms:W3CDTF">2020-08-10T22:52:31Z</dcterms:modified>
</cp:coreProperties>
</file>