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7" r:id="rId3"/>
    <p:sldId id="390" r:id="rId4"/>
    <p:sldId id="384" r:id="rId5"/>
    <p:sldId id="282" r:id="rId6"/>
    <p:sldId id="389" r:id="rId7"/>
    <p:sldId id="386" r:id="rId8"/>
    <p:sldId id="387" r:id="rId9"/>
    <p:sldId id="388" r:id="rId10"/>
    <p:sldId id="273" r:id="rId11"/>
    <p:sldId id="263" r:id="rId12"/>
    <p:sldId id="272" r:id="rId13"/>
    <p:sldId id="270" r:id="rId14"/>
    <p:sldId id="262" r:id="rId15"/>
    <p:sldId id="257" r:id="rId16"/>
    <p:sldId id="258" r:id="rId17"/>
    <p:sldId id="268" r:id="rId18"/>
    <p:sldId id="259" r:id="rId19"/>
    <p:sldId id="269" r:id="rId20"/>
    <p:sldId id="266" r:id="rId21"/>
    <p:sldId id="275" r:id="rId22"/>
    <p:sldId id="274" r:id="rId23"/>
    <p:sldId id="260" r:id="rId24"/>
    <p:sldId id="261" r:id="rId25"/>
    <p:sldId id="276" r:id="rId26"/>
    <p:sldId id="360" r:id="rId27"/>
    <p:sldId id="359" r:id="rId28"/>
    <p:sldId id="363" r:id="rId29"/>
    <p:sldId id="364" r:id="rId30"/>
    <p:sldId id="365" r:id="rId31"/>
    <p:sldId id="366" r:id="rId32"/>
    <p:sldId id="372" r:id="rId33"/>
    <p:sldId id="367" r:id="rId34"/>
    <p:sldId id="361" r:id="rId35"/>
    <p:sldId id="362" r:id="rId36"/>
    <p:sldId id="368" r:id="rId37"/>
    <p:sldId id="369" r:id="rId38"/>
    <p:sldId id="370" r:id="rId39"/>
    <p:sldId id="373" r:id="rId40"/>
    <p:sldId id="379" r:id="rId41"/>
    <p:sldId id="374" r:id="rId42"/>
    <p:sldId id="392" r:id="rId43"/>
    <p:sldId id="375" r:id="rId44"/>
    <p:sldId id="376" r:id="rId45"/>
    <p:sldId id="377" r:id="rId46"/>
    <p:sldId id="380" r:id="rId47"/>
    <p:sldId id="38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Branko\ancient_history_inequality\ancient_ineq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England/Wales: Class structure 1759 (Massie's social table as reworked by Bob Allen)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'England 1688_1911'!$E$16:$E$21</c:f>
              <c:strCache>
                <c:ptCount val="6"/>
                <c:pt idx="0">
                  <c:v>landed aristocracy</c:v>
                </c:pt>
                <c:pt idx="1">
                  <c:v>capitalists</c:v>
                </c:pt>
                <c:pt idx="2">
                  <c:v>shop keepers</c:v>
                </c:pt>
                <c:pt idx="3">
                  <c:v>farmers</c:v>
                </c:pt>
                <c:pt idx="4">
                  <c:v>workers</c:v>
                </c:pt>
                <c:pt idx="5">
                  <c:v>cottagers, paupers</c:v>
                </c:pt>
              </c:strCache>
            </c:strRef>
          </c:cat>
          <c:val>
            <c:numRef>
              <c:f>'England 1688_1911'!$G$16:$G$21</c:f>
              <c:numCache>
                <c:formatCode>General</c:formatCode>
                <c:ptCount val="6"/>
                <c:pt idx="0">
                  <c:v>1.4999999999999999E-2</c:v>
                </c:pt>
                <c:pt idx="1">
                  <c:v>4.2000000000000003E-2</c:v>
                </c:pt>
                <c:pt idx="2">
                  <c:v>9.4E-2</c:v>
                </c:pt>
                <c:pt idx="3">
                  <c:v>0.189</c:v>
                </c:pt>
                <c:pt idx="4">
                  <c:v>0.56399999999999995</c:v>
                </c:pt>
                <c:pt idx="5">
                  <c:v>9.6000000000000002E-2</c:v>
                </c:pt>
              </c:numCache>
            </c:numRef>
          </c:val>
          <c:extLst>
            <c:ext xmlns:c16="http://schemas.microsoft.com/office/drawing/2014/chart" uri="{C3380CC4-5D6E-409C-BE32-E72D297353CC}">
              <c16:uniqueId val="{00000000-2E41-4BBE-B39C-398EE94E617E}"/>
            </c:ext>
          </c:extLst>
        </c:ser>
        <c:dLbls>
          <c:showLegendKey val="0"/>
          <c:showVal val="0"/>
          <c:showCatName val="0"/>
          <c:showSerName val="0"/>
          <c:showPercent val="0"/>
          <c:showBubbleSize val="0"/>
        </c:dLbls>
        <c:gapWidth val="219"/>
        <c:overlap val="-27"/>
        <c:axId val="434608648"/>
        <c:axId val="434609632"/>
      </c:barChart>
      <c:catAx>
        <c:axId val="43460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4609632"/>
        <c:crosses val="autoZero"/>
        <c:auto val="1"/>
        <c:lblAlgn val="ctr"/>
        <c:lblOffset val="100"/>
        <c:noMultiLvlLbl val="0"/>
      </c:catAx>
      <c:valAx>
        <c:axId val="4346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4608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57150" cap="rnd">
              <a:solidFill>
                <a:schemeClr val="accent1"/>
              </a:solidFill>
              <a:round/>
            </a:ln>
            <a:effectLst/>
          </c:spPr>
          <c:marker>
            <c:symbol val="circle"/>
            <c:size val="5"/>
            <c:spPr>
              <a:solidFill>
                <a:schemeClr val="accent1"/>
              </a:solidFill>
              <a:ln w="57150">
                <a:solidFill>
                  <a:schemeClr val="accent1"/>
                </a:solidFill>
              </a:ln>
              <a:effectLst/>
            </c:spPr>
          </c:marker>
          <c:xVal>
            <c:numRef>
              <c:f>'England 1688_1911'!$F$6:$J$6</c:f>
              <c:numCache>
                <c:formatCode>General</c:formatCode>
                <c:ptCount val="5"/>
                <c:pt idx="0">
                  <c:v>1688</c:v>
                </c:pt>
                <c:pt idx="1">
                  <c:v>1759</c:v>
                </c:pt>
                <c:pt idx="2">
                  <c:v>1800</c:v>
                </c:pt>
                <c:pt idx="3">
                  <c:v>1846</c:v>
                </c:pt>
                <c:pt idx="4">
                  <c:v>1867</c:v>
                </c:pt>
              </c:numCache>
            </c:numRef>
          </c:xVal>
          <c:yVal>
            <c:numRef>
              <c:f>'England 1688_1911'!$F$7:$J$7</c:f>
              <c:numCache>
                <c:formatCode>General</c:formatCode>
                <c:ptCount val="5"/>
                <c:pt idx="0">
                  <c:v>271.49</c:v>
                </c:pt>
                <c:pt idx="1">
                  <c:v>452.78</c:v>
                </c:pt>
                <c:pt idx="2">
                  <c:v>756.49</c:v>
                </c:pt>
                <c:pt idx="3">
                  <c:v>603.92999999999995</c:v>
                </c:pt>
                <c:pt idx="4">
                  <c:v>678.57</c:v>
                </c:pt>
              </c:numCache>
            </c:numRef>
          </c:yVal>
          <c:smooth val="0"/>
          <c:extLst>
            <c:ext xmlns:c16="http://schemas.microsoft.com/office/drawing/2014/chart" uri="{C3380CC4-5D6E-409C-BE32-E72D297353CC}">
              <c16:uniqueId val="{00000000-CB27-4B8B-89E3-6836A9B8D23B}"/>
            </c:ext>
          </c:extLst>
        </c:ser>
        <c:ser>
          <c:idx val="1"/>
          <c:order val="1"/>
          <c:spPr>
            <a:ln w="57150" cap="rnd">
              <a:solidFill>
                <a:schemeClr val="accent2"/>
              </a:solidFill>
              <a:round/>
            </a:ln>
            <a:effectLst/>
          </c:spPr>
          <c:marker>
            <c:symbol val="circle"/>
            <c:size val="5"/>
            <c:spPr>
              <a:solidFill>
                <a:schemeClr val="accent2"/>
              </a:solidFill>
              <a:ln w="57150">
                <a:solidFill>
                  <a:schemeClr val="accent2"/>
                </a:solidFill>
              </a:ln>
              <a:effectLst/>
            </c:spPr>
          </c:marker>
          <c:xVal>
            <c:numRef>
              <c:f>'England 1688_1911'!$F$6:$J$6</c:f>
              <c:numCache>
                <c:formatCode>General</c:formatCode>
                <c:ptCount val="5"/>
                <c:pt idx="0">
                  <c:v>1688</c:v>
                </c:pt>
                <c:pt idx="1">
                  <c:v>1759</c:v>
                </c:pt>
                <c:pt idx="2">
                  <c:v>1800</c:v>
                </c:pt>
                <c:pt idx="3">
                  <c:v>1846</c:v>
                </c:pt>
                <c:pt idx="4">
                  <c:v>1867</c:v>
                </c:pt>
              </c:numCache>
            </c:numRef>
          </c:xVal>
          <c:yVal>
            <c:numRef>
              <c:f>'England 1688_1911'!$F$8:$J$8</c:f>
              <c:numCache>
                <c:formatCode>General</c:formatCode>
                <c:ptCount val="5"/>
                <c:pt idx="0">
                  <c:v>175.38</c:v>
                </c:pt>
                <c:pt idx="1">
                  <c:v>145.37</c:v>
                </c:pt>
                <c:pt idx="2">
                  <c:v>525.45000000000005</c:v>
                </c:pt>
                <c:pt idx="3">
                  <c:v>441.23</c:v>
                </c:pt>
                <c:pt idx="4">
                  <c:v>466.29</c:v>
                </c:pt>
              </c:numCache>
            </c:numRef>
          </c:yVal>
          <c:smooth val="0"/>
          <c:extLst>
            <c:ext xmlns:c16="http://schemas.microsoft.com/office/drawing/2014/chart" uri="{C3380CC4-5D6E-409C-BE32-E72D297353CC}">
              <c16:uniqueId val="{00000001-CB27-4B8B-89E3-6836A9B8D23B}"/>
            </c:ext>
          </c:extLst>
        </c:ser>
        <c:ser>
          <c:idx val="4"/>
          <c:order val="2"/>
          <c:spPr>
            <a:ln w="57150" cap="rnd">
              <a:solidFill>
                <a:schemeClr val="accent5"/>
              </a:solidFill>
              <a:round/>
            </a:ln>
            <a:effectLst/>
          </c:spPr>
          <c:marker>
            <c:symbol val="circle"/>
            <c:size val="5"/>
            <c:spPr>
              <a:solidFill>
                <a:schemeClr val="accent5"/>
              </a:solidFill>
              <a:ln w="57150">
                <a:solidFill>
                  <a:schemeClr val="accent5"/>
                </a:solidFill>
              </a:ln>
              <a:effectLst/>
            </c:spPr>
          </c:marker>
          <c:xVal>
            <c:numRef>
              <c:f>'England 1688_1911'!$F$6:$J$6</c:f>
              <c:numCache>
                <c:formatCode>General</c:formatCode>
                <c:ptCount val="5"/>
                <c:pt idx="0">
                  <c:v>1688</c:v>
                </c:pt>
                <c:pt idx="1">
                  <c:v>1759</c:v>
                </c:pt>
                <c:pt idx="2">
                  <c:v>1800</c:v>
                </c:pt>
                <c:pt idx="3">
                  <c:v>1846</c:v>
                </c:pt>
                <c:pt idx="4">
                  <c:v>1867</c:v>
                </c:pt>
              </c:numCache>
            </c:numRef>
          </c:xVal>
          <c:yVal>
            <c:numRef>
              <c:f>'England 1688_1911'!$F$11:$J$11</c:f>
              <c:numCache>
                <c:formatCode>General</c:formatCode>
                <c:ptCount val="5"/>
                <c:pt idx="0">
                  <c:v>12.59</c:v>
                </c:pt>
                <c:pt idx="1">
                  <c:v>13.58</c:v>
                </c:pt>
                <c:pt idx="2">
                  <c:v>22.68</c:v>
                </c:pt>
                <c:pt idx="3">
                  <c:v>26.31</c:v>
                </c:pt>
                <c:pt idx="4">
                  <c:v>31.83</c:v>
                </c:pt>
              </c:numCache>
            </c:numRef>
          </c:yVal>
          <c:smooth val="0"/>
          <c:extLst>
            <c:ext xmlns:c16="http://schemas.microsoft.com/office/drawing/2014/chart" uri="{C3380CC4-5D6E-409C-BE32-E72D297353CC}">
              <c16:uniqueId val="{00000004-CB27-4B8B-89E3-6836A9B8D23B}"/>
            </c:ext>
          </c:extLst>
        </c:ser>
        <c:dLbls>
          <c:showLegendKey val="0"/>
          <c:showVal val="0"/>
          <c:showCatName val="0"/>
          <c:showSerName val="0"/>
          <c:showPercent val="0"/>
          <c:showBubbleSize val="0"/>
        </c:dLbls>
        <c:axId val="67612672"/>
        <c:axId val="67614592"/>
      </c:scatterChart>
      <c:valAx>
        <c:axId val="67612672"/>
        <c:scaling>
          <c:orientation val="minMax"/>
          <c:max val="1900"/>
          <c:min val="1650"/>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14592"/>
        <c:crosses val="autoZero"/>
        <c:crossBetween val="midCat"/>
      </c:valAx>
      <c:valAx>
        <c:axId val="6761459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Annual income per earner</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126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English/UK inequality 1688-1911 (based on social tables) </a:t>
            </a:r>
          </a:p>
        </c:rich>
      </c:tx>
      <c:overlay val="0"/>
      <c:spPr>
        <a:noFill/>
        <a:ln w="25400">
          <a:noFill/>
        </a:ln>
      </c:spPr>
    </c:title>
    <c:autoTitleDeleted val="0"/>
    <c:plotArea>
      <c:layout>
        <c:manualLayout>
          <c:layoutTarget val="inner"/>
          <c:xMode val="edge"/>
          <c:yMode val="edge"/>
          <c:x val="0.12307162447390706"/>
          <c:y val="9.535818713450292E-2"/>
          <c:w val="0.83144950982250809"/>
          <c:h val="0.70214434544366167"/>
        </c:manualLayout>
      </c:layout>
      <c:lineChart>
        <c:grouping val="standard"/>
        <c:varyColors val="0"/>
        <c:ser>
          <c:idx val="1"/>
          <c:order val="0"/>
          <c:spPr>
            <a:ln w="38100"/>
          </c:spPr>
          <c:marker>
            <c:spPr>
              <a:ln w="38100"/>
            </c:spPr>
          </c:marker>
          <c:cat>
            <c:numRef>
              <c:f>'England 1688_1911'!$F$6:$K$6</c:f>
              <c:numCache>
                <c:formatCode>General</c:formatCode>
                <c:ptCount val="6"/>
                <c:pt idx="0">
                  <c:v>1688</c:v>
                </c:pt>
                <c:pt idx="1">
                  <c:v>1759</c:v>
                </c:pt>
                <c:pt idx="2">
                  <c:v>1800</c:v>
                </c:pt>
                <c:pt idx="3">
                  <c:v>1846</c:v>
                </c:pt>
                <c:pt idx="4">
                  <c:v>1867</c:v>
                </c:pt>
                <c:pt idx="5">
                  <c:v>1911</c:v>
                </c:pt>
              </c:numCache>
            </c:numRef>
          </c:cat>
          <c:val>
            <c:numRef>
              <c:f>'England 1688_1911'!$F$24:$K$24</c:f>
              <c:numCache>
                <c:formatCode>0.0</c:formatCode>
                <c:ptCount val="6"/>
                <c:pt idx="0">
                  <c:v>45.034654626083856</c:v>
                </c:pt>
                <c:pt idx="1">
                  <c:v>45.900313623621528</c:v>
                </c:pt>
                <c:pt idx="2">
                  <c:v>51.515843534210447</c:v>
                </c:pt>
                <c:pt idx="4">
                  <c:v>56.901258445057444</c:v>
                </c:pt>
                <c:pt idx="5">
                  <c:v>55.038091819385528</c:v>
                </c:pt>
              </c:numCache>
            </c:numRef>
          </c:val>
          <c:smooth val="0"/>
          <c:extLst>
            <c:ext xmlns:c16="http://schemas.microsoft.com/office/drawing/2014/chart" uri="{C3380CC4-5D6E-409C-BE32-E72D297353CC}">
              <c16:uniqueId val="{00000000-45FE-404D-87A1-5D079E00B558}"/>
            </c:ext>
          </c:extLst>
        </c:ser>
        <c:ser>
          <c:idx val="0"/>
          <c:order val="1"/>
          <c:spPr>
            <a:ln w="38100"/>
          </c:spPr>
          <c:marker>
            <c:spPr>
              <a:ln w="38100"/>
            </c:spPr>
          </c:marker>
          <c:cat>
            <c:numRef>
              <c:f>'England 1688_1911'!$F$6:$K$6</c:f>
              <c:numCache>
                <c:formatCode>General</c:formatCode>
                <c:ptCount val="6"/>
                <c:pt idx="0">
                  <c:v>1688</c:v>
                </c:pt>
                <c:pt idx="1">
                  <c:v>1759</c:v>
                </c:pt>
                <c:pt idx="2">
                  <c:v>1800</c:v>
                </c:pt>
                <c:pt idx="3">
                  <c:v>1846</c:v>
                </c:pt>
                <c:pt idx="4">
                  <c:v>1867</c:v>
                </c:pt>
                <c:pt idx="5">
                  <c:v>1911</c:v>
                </c:pt>
              </c:numCache>
            </c:numRef>
          </c:cat>
          <c:val>
            <c:numRef>
              <c:f>'England 1688_1911'!$F$23:$J$23</c:f>
              <c:numCache>
                <c:formatCode>0.0</c:formatCode>
                <c:ptCount val="5"/>
                <c:pt idx="0">
                  <c:v>49.326689999999999</c:v>
                </c:pt>
                <c:pt idx="1">
                  <c:v>51.827860000000001</c:v>
                </c:pt>
                <c:pt idx="2">
                  <c:v>61.160490000000003</c:v>
                </c:pt>
                <c:pt idx="3">
                  <c:v>60.976750000000003</c:v>
                </c:pt>
                <c:pt idx="4">
                  <c:v>53.659509999999997</c:v>
                </c:pt>
              </c:numCache>
            </c:numRef>
          </c:val>
          <c:smooth val="0"/>
          <c:extLst>
            <c:ext xmlns:c16="http://schemas.microsoft.com/office/drawing/2014/chart" uri="{C3380CC4-5D6E-409C-BE32-E72D297353CC}">
              <c16:uniqueId val="{00000001-45FE-404D-87A1-5D079E00B558}"/>
            </c:ext>
          </c:extLst>
        </c:ser>
        <c:ser>
          <c:idx val="2"/>
          <c:order val="2"/>
          <c:spPr>
            <a:ln w="28575">
              <a:prstDash val="dash"/>
            </a:ln>
          </c:spPr>
          <c:marker>
            <c:spPr>
              <a:ln w="28575">
                <a:prstDash val="dash"/>
              </a:ln>
            </c:spPr>
          </c:marker>
          <c:val>
            <c:numRef>
              <c:f>'England 1688_1911'!$F$25:$J$25</c:f>
              <c:numCache>
                <c:formatCode>0.0</c:formatCode>
                <c:ptCount val="5"/>
                <c:pt idx="0">
                  <c:v>49</c:v>
                </c:pt>
                <c:pt idx="1">
                  <c:v>45</c:v>
                </c:pt>
                <c:pt idx="2">
                  <c:v>48</c:v>
                </c:pt>
              </c:numCache>
            </c:numRef>
          </c:val>
          <c:smooth val="0"/>
          <c:extLst>
            <c:ext xmlns:c16="http://schemas.microsoft.com/office/drawing/2014/chart" uri="{C3380CC4-5D6E-409C-BE32-E72D297353CC}">
              <c16:uniqueId val="{00000002-45FE-404D-87A1-5D079E00B558}"/>
            </c:ext>
          </c:extLst>
        </c:ser>
        <c:dLbls>
          <c:showLegendKey val="0"/>
          <c:showVal val="0"/>
          <c:showCatName val="0"/>
          <c:showSerName val="0"/>
          <c:showPercent val="0"/>
          <c:showBubbleSize val="0"/>
        </c:dLbls>
        <c:marker val="1"/>
        <c:smooth val="0"/>
        <c:axId val="67771392"/>
        <c:axId val="67777664"/>
      </c:lineChart>
      <c:catAx>
        <c:axId val="67771392"/>
        <c:scaling>
          <c:orientation val="minMax"/>
        </c:scaling>
        <c:delete val="0"/>
        <c:axPos val="b"/>
        <c:majorGridlines>
          <c:spPr>
            <a:ln w="0">
              <a:prstDash val="dash"/>
            </a:ln>
          </c:spPr>
        </c:majorGridlines>
        <c:title>
          <c:tx>
            <c:rich>
              <a:bodyPr/>
              <a:lstStyle/>
              <a:p>
                <a:pPr>
                  <a:defRPr sz="1600" b="0"/>
                </a:pPr>
                <a:r>
                  <a:rPr lang="en-US" sz="1600" b="0" dirty="0"/>
                  <a:t>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777664"/>
        <c:crosses val="autoZero"/>
        <c:auto val="1"/>
        <c:lblAlgn val="ctr"/>
        <c:lblOffset val="100"/>
        <c:noMultiLvlLbl val="0"/>
      </c:catAx>
      <c:valAx>
        <c:axId val="6777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0"/>
                </a:pPr>
                <a:r>
                  <a:rPr lang="en-US" sz="1600" b="0" dirty="0"/>
                  <a:t>Gini</a:t>
                </a:r>
              </a:p>
            </c:rich>
          </c:tx>
          <c:overlay val="0"/>
        </c:title>
        <c:numFmt formatCode="0.0" sourceLinked="1"/>
        <c:majorTickMark val="none"/>
        <c:minorTickMark val="none"/>
        <c:tickLblPos val="nextTo"/>
        <c:spPr>
          <a:ln w="9525">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771392"/>
        <c:crosses val="autoZero"/>
        <c:crossBetween val="between"/>
      </c:valAx>
      <c:spPr>
        <a:noFill/>
        <a:ln w="25400">
          <a:noFill/>
        </a:ln>
      </c:spPr>
    </c:plotArea>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2000" b="0" i="0" u="none" strike="noStrike" kern="1200" spc="0" baseline="0">
                <a:solidFill>
                  <a:schemeClr val="tx1">
                    <a:lumMod val="65000"/>
                    <a:lumOff val="35000"/>
                  </a:schemeClr>
                </a:solidFill>
                <a:latin typeface="+mn-lt"/>
                <a:ea typeface="+mn-ea"/>
                <a:cs typeface="+mn-cs"/>
              </a:defRPr>
            </a:pPr>
            <a:r>
              <a:rPr lang="en-US" sz="2000" dirty="0"/>
              <a:t>England/UK 1688-1911: Gini and GDP per capita </a:t>
            </a:r>
          </a:p>
        </c:rich>
      </c:tx>
      <c:layout>
        <c:manualLayout>
          <c:xMode val="edge"/>
          <c:yMode val="edge"/>
          <c:x val="0.2599175624119654"/>
          <c:y val="2.2675274652251644E-2"/>
        </c:manualLayout>
      </c:layout>
      <c:overlay val="0"/>
      <c:spPr>
        <a:noFill/>
        <a:ln w="25400">
          <a:noFill/>
        </a:ln>
      </c:spPr>
    </c:title>
    <c:autoTitleDeleted val="0"/>
    <c:plotArea>
      <c:layout>
        <c:manualLayout>
          <c:layoutTarget val="inner"/>
          <c:xMode val="edge"/>
          <c:yMode val="edge"/>
          <c:x val="7.3619215813369332E-2"/>
          <c:y val="8.2860223925886878E-2"/>
          <c:w val="0.87337016480450502"/>
          <c:h val="0.83566435842704356"/>
        </c:manualLayout>
      </c:layout>
      <c:scatterChart>
        <c:scatterStyle val="lineMarker"/>
        <c:varyColors val="0"/>
        <c:ser>
          <c:idx val="0"/>
          <c:order val="0"/>
          <c:spPr>
            <a:ln w="38100" cap="rnd">
              <a:solidFill>
                <a:schemeClr val="accent1"/>
              </a:solidFill>
              <a:round/>
            </a:ln>
            <a:effectLst/>
          </c:spPr>
          <c:marker>
            <c:symbol val="circle"/>
            <c:size val="9"/>
            <c:spPr>
              <a:solidFill>
                <a:schemeClr val="accent1"/>
              </a:solidFill>
              <a:ln w="38100">
                <a:solidFill>
                  <a:schemeClr val="accent1"/>
                </a:solidFill>
              </a:ln>
              <a:effectLst/>
            </c:spPr>
          </c:marker>
          <c:dLbls>
            <c:dLbl>
              <c:idx val="0"/>
              <c:layout>
                <c:manualLayout>
                  <c:x val="-9.6156890872536566E-2"/>
                  <c:y val="1.5423858181960799E-2"/>
                </c:manualLayout>
              </c:layout>
              <c:tx>
                <c:rich>
                  <a:bodyPr wrap="square" lIns="38100" tIns="19050" rIns="38100" bIns="19050" anchor="ctr">
                    <a:noAutofit/>
                  </a:bodyPr>
                  <a:lstStyle/>
                  <a:p>
                    <a:pPr>
                      <a:defRPr sz="1600"/>
                    </a:pPr>
                    <a:fld id="{75D8A2A7-1D65-40F4-AABC-575C2B26C0F0}" type="CELLRANGE">
                      <a:rPr lang="en-US" dirty="0"/>
                      <a:pPr>
                        <a:defRPr sz="1600"/>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6.2152567771158143E-2"/>
                      <c:h val="4.9466065765378237E-2"/>
                    </c:manualLayout>
                  </c15:layout>
                  <c15:dlblFieldTable/>
                  <c15:showDataLabelsRange val="1"/>
                </c:ext>
                <c:ext xmlns:c16="http://schemas.microsoft.com/office/drawing/2014/chart" uri="{C3380CC4-5D6E-409C-BE32-E72D297353CC}">
                  <c16:uniqueId val="{00000000-E3AC-4992-952E-CB36F34520D1}"/>
                </c:ext>
              </c:extLst>
            </c:dLbl>
            <c:dLbl>
              <c:idx val="1"/>
              <c:layout>
                <c:manualLayout>
                  <c:x val="2.677071015213886E-2"/>
                  <c:y val="3.677193871645229E-2"/>
                </c:manualLayout>
              </c:layout>
              <c:tx>
                <c:rich>
                  <a:bodyPr/>
                  <a:lstStyle/>
                  <a:p>
                    <a:fld id="{697A8D4E-03E8-4F9E-B13B-8760E664742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3AC-4992-952E-CB36F34520D1}"/>
                </c:ext>
              </c:extLst>
            </c:dLbl>
            <c:dLbl>
              <c:idx val="2"/>
              <c:layout>
                <c:manualLayout>
                  <c:x val="-9.6846257432880935E-4"/>
                  <c:y val="7.4344095304692444E-3"/>
                </c:manualLayout>
              </c:layout>
              <c:tx>
                <c:rich>
                  <a:bodyPr/>
                  <a:lstStyle/>
                  <a:p>
                    <a:fld id="{3FA51360-C23B-41E6-B512-E6D9E37AD26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3AC-4992-952E-CB36F34520D1}"/>
                </c:ext>
              </c:extLst>
            </c:dLbl>
            <c:dLbl>
              <c:idx val="3"/>
              <c:layout>
                <c:manualLayout>
                  <c:x val="-6.113053158566395E-2"/>
                  <c:y val="-4.9208103893456041E-2"/>
                </c:manualLayout>
              </c:layout>
              <c:tx>
                <c:rich>
                  <a:bodyPr/>
                  <a:lstStyle/>
                  <a:p>
                    <a:fld id="{DDE09CE4-936A-42D6-8A7E-C63AE26F9DC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3AC-4992-952E-CB36F34520D1}"/>
                </c:ext>
              </c:extLst>
            </c:dLbl>
            <c:dLbl>
              <c:idx val="4"/>
              <c:tx>
                <c:rich>
                  <a:bodyPr/>
                  <a:lstStyle/>
                  <a:p>
                    <a:fld id="{8EC4B66D-FED6-4F6E-812D-1E1B490841F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6C5-4B71-9824-FC63DA348568}"/>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'US-UK_summary'!$Q$6:$Q$10</c:f>
              <c:numCache>
                <c:formatCode>General</c:formatCode>
                <c:ptCount val="5"/>
                <c:pt idx="0">
                  <c:v>1418</c:v>
                </c:pt>
                <c:pt idx="1">
                  <c:v>1759</c:v>
                </c:pt>
                <c:pt idx="2">
                  <c:v>2006</c:v>
                </c:pt>
                <c:pt idx="3">
                  <c:v>2968</c:v>
                </c:pt>
                <c:pt idx="4">
                  <c:v>4709</c:v>
                </c:pt>
              </c:numCache>
            </c:numRef>
          </c:xVal>
          <c:yVal>
            <c:numRef>
              <c:f>'US-UK_summary'!$R$6:$R$10</c:f>
              <c:numCache>
                <c:formatCode>0.0</c:formatCode>
                <c:ptCount val="5"/>
                <c:pt idx="0">
                  <c:v>45.034654626083856</c:v>
                </c:pt>
                <c:pt idx="1">
                  <c:v>45.900313623621528</c:v>
                </c:pt>
                <c:pt idx="2">
                  <c:v>51.515843534210447</c:v>
                </c:pt>
                <c:pt idx="3">
                  <c:v>56.901258445057444</c:v>
                </c:pt>
                <c:pt idx="4">
                  <c:v>55</c:v>
                </c:pt>
              </c:numCache>
            </c:numRef>
          </c:yVal>
          <c:smooth val="0"/>
          <c:extLst>
            <c:ext xmlns:c15="http://schemas.microsoft.com/office/drawing/2012/chart" uri="{02D57815-91ED-43cb-92C2-25804820EDAC}">
              <c15:datalabelsRange>
                <c15:f>'US-UK_summary'!$O$6:$O$10</c15:f>
                <c15:dlblRangeCache>
                  <c:ptCount val="5"/>
                  <c:pt idx="0">
                    <c:v>1688</c:v>
                  </c:pt>
                  <c:pt idx="1">
                    <c:v>1759</c:v>
                  </c:pt>
                  <c:pt idx="2">
                    <c:v>1801</c:v>
                  </c:pt>
                  <c:pt idx="3">
                    <c:v>1867</c:v>
                  </c:pt>
                  <c:pt idx="4">
                    <c:v>1911</c:v>
                  </c:pt>
                </c15:dlblRangeCache>
              </c15:datalabelsRange>
            </c:ext>
            <c:ext xmlns:c16="http://schemas.microsoft.com/office/drawing/2014/chart" uri="{C3380CC4-5D6E-409C-BE32-E72D297353CC}">
              <c16:uniqueId val="{00000005-E3AC-4992-952E-CB36F34520D1}"/>
            </c:ext>
          </c:extLst>
        </c:ser>
        <c:dLbls>
          <c:dLblPos val="t"/>
          <c:showLegendKey val="0"/>
          <c:showVal val="1"/>
          <c:showCatName val="0"/>
          <c:showSerName val="0"/>
          <c:showPercent val="0"/>
          <c:showBubbleSize val="0"/>
        </c:dLbls>
        <c:axId val="100585472"/>
        <c:axId val="100587008"/>
      </c:scatterChart>
      <c:valAx>
        <c:axId val="100585472"/>
        <c:scaling>
          <c:orientation val="minMax"/>
          <c:max val="5000"/>
        </c:scaling>
        <c:delete val="0"/>
        <c:axPos val="b"/>
        <c:majorGridlines>
          <c:spPr>
            <a:ln w="9525" cap="flat" cmpd="sng" algn="ctr">
              <a:solidFill>
                <a:schemeClr val="tx1">
                  <a:lumMod val="15000"/>
                  <a:lumOff val="85000"/>
                </a:schemeClr>
              </a:solidFill>
              <a:round/>
            </a:ln>
            <a:effectLst/>
          </c:spPr>
        </c:majorGridlines>
        <c:title>
          <c:tx>
            <c:rich>
              <a:bodyPr/>
              <a:lstStyle/>
              <a:p>
                <a:pPr>
                  <a:defRPr sz="1800" b="0" i="0" u="none" strike="noStrike" baseline="0">
                    <a:solidFill>
                      <a:srgbClr val="333333"/>
                    </a:solidFill>
                    <a:latin typeface="Calibri"/>
                    <a:ea typeface="Calibri"/>
                    <a:cs typeface="Calibri"/>
                  </a:defRPr>
                </a:pPr>
                <a:r>
                  <a:rPr lang="en-US" dirty="0"/>
                  <a:t>GDP per capita (in 1990 dollars) </a:t>
                </a:r>
              </a:p>
            </c:rich>
          </c:tx>
          <c:overlay val="0"/>
          <c:spPr>
            <a:noFill/>
            <a:ln w="25400">
              <a:noFill/>
            </a:ln>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en-US"/>
          </a:p>
        </c:txPr>
        <c:crossAx val="100587008"/>
        <c:crosses val="autoZero"/>
        <c:crossBetween val="midCat"/>
      </c:valAx>
      <c:valAx>
        <c:axId val="100587008"/>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sz="1800" b="0" i="0" u="none" strike="noStrike" baseline="0">
                    <a:solidFill>
                      <a:srgbClr val="333333"/>
                    </a:solidFill>
                    <a:latin typeface="Calibri"/>
                    <a:ea typeface="Calibri"/>
                    <a:cs typeface="Calibri"/>
                  </a:defRPr>
                </a:pPr>
                <a:r>
                  <a:rPr lang="en-US" dirty="0"/>
                  <a:t>Gini
</a:t>
                </a:r>
              </a:p>
            </c:rich>
          </c:tx>
          <c:overlay val="0"/>
          <c:spPr>
            <a:noFill/>
            <a:ln w="25400">
              <a:noFill/>
            </a:ln>
          </c:sp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585472"/>
        <c:crosses val="autoZero"/>
        <c:crossBetween val="midCat"/>
        <c:majorUnit val="5"/>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0.22497</cdr:x>
      <cdr:y>0.09792</cdr:y>
    </cdr:from>
    <cdr:to>
      <cdr:x>0.39932</cdr:x>
      <cdr:y>0.15359</cdr:y>
    </cdr:to>
    <cdr:sp macro="" textlink="">
      <cdr:nvSpPr>
        <cdr:cNvPr id="2" name="TextBox 1"/>
        <cdr:cNvSpPr txBox="1"/>
      </cdr:nvSpPr>
      <cdr:spPr>
        <a:xfrm xmlns:a="http://schemas.openxmlformats.org/drawingml/2006/main">
          <a:off x="1883534" y="480344"/>
          <a:ext cx="1459741" cy="273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Aristocracy</a:t>
          </a:r>
        </a:p>
      </cdr:txBody>
    </cdr:sp>
  </cdr:relSizeAnchor>
  <cdr:relSizeAnchor xmlns:cdr="http://schemas.openxmlformats.org/drawingml/2006/chartDrawing">
    <cdr:from>
      <cdr:x>0.35324</cdr:x>
      <cdr:y>0.19649</cdr:y>
    </cdr:from>
    <cdr:to>
      <cdr:x>0.48578</cdr:x>
      <cdr:y>0.2534</cdr:y>
    </cdr:to>
    <cdr:sp macro="" textlink="">
      <cdr:nvSpPr>
        <cdr:cNvPr id="3" name="TextBox 2"/>
        <cdr:cNvSpPr txBox="1"/>
      </cdr:nvSpPr>
      <cdr:spPr>
        <a:xfrm xmlns:a="http://schemas.openxmlformats.org/drawingml/2006/main">
          <a:off x="2957513" y="963875"/>
          <a:ext cx="1109662" cy="279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Capitalists</a:t>
          </a:r>
        </a:p>
      </cdr:txBody>
    </cdr:sp>
  </cdr:relSizeAnchor>
  <cdr:relSizeAnchor xmlns:cdr="http://schemas.openxmlformats.org/drawingml/2006/chartDrawing">
    <cdr:from>
      <cdr:x>0.18963</cdr:x>
      <cdr:y>0.5</cdr:y>
    </cdr:from>
    <cdr:to>
      <cdr:x>0.29188</cdr:x>
      <cdr:y>0.55529</cdr:y>
    </cdr:to>
    <cdr:sp macro="" textlink="">
      <cdr:nvSpPr>
        <cdr:cNvPr id="6" name="TextBox 5"/>
        <cdr:cNvSpPr txBox="1"/>
      </cdr:nvSpPr>
      <cdr:spPr>
        <a:xfrm xmlns:a="http://schemas.openxmlformats.org/drawingml/2006/main">
          <a:off x="1587660" y="2452687"/>
          <a:ext cx="856085" cy="2712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Workers</a:t>
          </a:r>
        </a:p>
      </cdr:txBody>
    </cdr:sp>
  </cdr:relSizeAnchor>
  <cdr:relSizeAnchor xmlns:cdr="http://schemas.openxmlformats.org/drawingml/2006/chartDrawing">
    <cdr:from>
      <cdr:x>0.85666</cdr:x>
      <cdr:y>0.03495</cdr:y>
    </cdr:from>
    <cdr:to>
      <cdr:x>0.85666</cdr:x>
      <cdr:y>0.88835</cdr:y>
    </cdr:to>
    <cdr:cxnSp macro="">
      <cdr:nvCxnSpPr>
        <cdr:cNvPr id="9" name="Straight Connector 8">
          <a:extLst xmlns:a="http://schemas.openxmlformats.org/drawingml/2006/main">
            <a:ext uri="{FF2B5EF4-FFF2-40B4-BE49-F238E27FC236}">
              <a16:creationId xmlns:a16="http://schemas.microsoft.com/office/drawing/2014/main" id="{8BD9F611-457D-413B-BE89-AB8360AF7F47}"/>
            </a:ext>
          </a:extLst>
        </cdr:cNvPr>
        <cdr:cNvCxnSpPr/>
      </cdr:nvCxnSpPr>
      <cdr:spPr>
        <a:xfrm xmlns:a="http://schemas.openxmlformats.org/drawingml/2006/main">
          <a:off x="7172325" y="171450"/>
          <a:ext cx="0" cy="4186237"/>
        </a:xfrm>
        <a:prstGeom xmlns:a="http://schemas.openxmlformats.org/drawingml/2006/main" prst="line">
          <a:avLst/>
        </a:prstGeom>
        <a:ln xmlns:a="http://schemas.openxmlformats.org/drawingml/2006/main" w="28575">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0.77133</cdr:x>
      <cdr:y>0.78641</cdr:y>
    </cdr:from>
    <cdr:to>
      <cdr:x>0.85324</cdr:x>
      <cdr:y>0.83592</cdr:y>
    </cdr:to>
    <cdr:sp macro="" textlink="">
      <cdr:nvSpPr>
        <cdr:cNvPr id="10" name="TextBox 9">
          <a:extLst xmlns:a="http://schemas.openxmlformats.org/drawingml/2006/main">
            <a:ext uri="{FF2B5EF4-FFF2-40B4-BE49-F238E27FC236}">
              <a16:creationId xmlns:a16="http://schemas.microsoft.com/office/drawing/2014/main" id="{B0A7A828-FA04-4974-91DE-A9D780E9010B}"/>
            </a:ext>
          </a:extLst>
        </cdr:cNvPr>
        <cdr:cNvSpPr txBox="1"/>
      </cdr:nvSpPr>
      <cdr:spPr>
        <a:xfrm xmlns:a="http://schemas.openxmlformats.org/drawingml/2006/main">
          <a:off x="6457946" y="3857625"/>
          <a:ext cx="685796" cy="242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Marx</a:t>
          </a:r>
        </a:p>
      </cdr:txBody>
    </cdr:sp>
  </cdr:relSizeAnchor>
</c:userShapes>
</file>

<file path=ppt/drawings/drawing2.xml><?xml version="1.0" encoding="utf-8"?>
<c:userShapes xmlns:c="http://schemas.openxmlformats.org/drawingml/2006/chart">
  <cdr:relSizeAnchor xmlns:cdr="http://schemas.openxmlformats.org/drawingml/2006/chartDrawing">
    <cdr:from>
      <cdr:x>0.39709</cdr:x>
      <cdr:y>0.11466</cdr:y>
    </cdr:from>
    <cdr:to>
      <cdr:x>0.6029</cdr:x>
      <cdr:y>0.19142</cdr:y>
    </cdr:to>
    <cdr:sp macro="" textlink="">
      <cdr:nvSpPr>
        <cdr:cNvPr id="2" name="TextBox 1"/>
        <cdr:cNvSpPr txBox="1"/>
      </cdr:nvSpPr>
      <cdr:spPr>
        <a:xfrm xmlns:a="http://schemas.openxmlformats.org/drawingml/2006/main">
          <a:off x="2791359" y="647109"/>
          <a:ext cx="1446731" cy="43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Allen</a:t>
          </a:r>
        </a:p>
      </cdr:txBody>
    </cdr:sp>
  </cdr:relSizeAnchor>
  <cdr:relSizeAnchor xmlns:cdr="http://schemas.openxmlformats.org/drawingml/2006/chartDrawing">
    <cdr:from>
      <cdr:x>0.79466</cdr:x>
      <cdr:y>0.17412</cdr:y>
    </cdr:from>
    <cdr:to>
      <cdr:x>1</cdr:x>
      <cdr:y>0.25837</cdr:y>
    </cdr:to>
    <cdr:sp macro="" textlink="">
      <cdr:nvSpPr>
        <cdr:cNvPr id="3" name="TextBox 2"/>
        <cdr:cNvSpPr txBox="1"/>
      </cdr:nvSpPr>
      <cdr:spPr>
        <a:xfrm xmlns:a="http://schemas.openxmlformats.org/drawingml/2006/main">
          <a:off x="5586023" y="982665"/>
          <a:ext cx="1443427" cy="475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MLW</a:t>
          </a:r>
        </a:p>
      </cdr:txBody>
    </cdr:sp>
  </cdr:relSizeAnchor>
  <cdr:relSizeAnchor xmlns:cdr="http://schemas.openxmlformats.org/drawingml/2006/chartDrawing">
    <cdr:from>
      <cdr:x>0.47187</cdr:x>
      <cdr:y>0.30537</cdr:y>
    </cdr:from>
    <cdr:to>
      <cdr:x>0.73105</cdr:x>
      <cdr:y>0.36856</cdr:y>
    </cdr:to>
    <cdr:sp macro="" textlink="">
      <cdr:nvSpPr>
        <cdr:cNvPr id="4" name="TextBox 3"/>
        <cdr:cNvSpPr txBox="1"/>
      </cdr:nvSpPr>
      <cdr:spPr>
        <a:xfrm xmlns:a="http://schemas.openxmlformats.org/drawingml/2006/main">
          <a:off x="3316995" y="1723349"/>
          <a:ext cx="1821892" cy="356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Broadberry et al</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2086-926B-4188-A438-BBE6E645A6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5550B-3461-4F88-A826-18D06E3E0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D4696-19AF-4D83-89BF-E5E43D244DBE}"/>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2CFDD672-FD0F-413A-A343-E587C39C9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775ACE-775D-4BE0-9B10-91DAAAC0050C}"/>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424085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C2BC-C975-4FA2-8914-2620DDF00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A8360-4384-4619-A42A-9CDAAC6886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66D97-8F77-4C73-9008-3AF8C20A1F36}"/>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1B7C9340-FC7F-40A8-AA38-1D4A1A07C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97875C-9C6E-46ED-8E47-34C1BAD65612}"/>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165764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32F58-4F4E-4794-8EB0-BBFF917D2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CCE03C-5FE1-4CFB-BC5B-FD25C877FA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6478A-F5EE-4F7D-85D6-4087854E04E8}"/>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E2660138-623C-4D06-AAE5-D0510285C8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1C3D4-0DE2-4FED-AD31-A03512B8965F}"/>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7252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47D8-32B7-4834-99C0-A5CC1148F185}"/>
              </a:ext>
            </a:extLst>
          </p:cNvPr>
          <p:cNvSpPr>
            <a:spLocks noGrp="1"/>
          </p:cNvSpPr>
          <p:nvPr>
            <p:ph type="title"/>
          </p:nvPr>
        </p:nvSpPr>
        <p:spPr>
          <a:xfrm>
            <a:off x="609601" y="128588"/>
            <a:ext cx="10970684" cy="1433512"/>
          </a:xfrm>
        </p:spPr>
        <p:txBody>
          <a:bodyPr/>
          <a:lstStyle/>
          <a:p>
            <a:r>
              <a:rPr lang="en-US"/>
              <a:t>Click to edit Master title style</a:t>
            </a:r>
          </a:p>
        </p:txBody>
      </p:sp>
      <p:sp>
        <p:nvSpPr>
          <p:cNvPr id="3" name="Table Placeholder 2">
            <a:extLst>
              <a:ext uri="{FF2B5EF4-FFF2-40B4-BE49-F238E27FC236}">
                <a16:creationId xmlns:a16="http://schemas.microsoft.com/office/drawing/2014/main" id="{4CE3D321-D935-41A6-B39E-28AFC6909F79}"/>
              </a:ext>
            </a:extLst>
          </p:cNvPr>
          <p:cNvSpPr>
            <a:spLocks noGrp="1"/>
          </p:cNvSpPr>
          <p:nvPr>
            <p:ph type="tbl" idx="1"/>
          </p:nvPr>
        </p:nvSpPr>
        <p:spPr>
          <a:xfrm>
            <a:off x="609601" y="1600201"/>
            <a:ext cx="10970684" cy="4524375"/>
          </a:xfrm>
        </p:spPr>
        <p:txBody>
          <a:bodyPr/>
          <a:lstStyle/>
          <a:p>
            <a:endParaRPr lang="en-US" dirty="0"/>
          </a:p>
        </p:txBody>
      </p:sp>
      <p:sp>
        <p:nvSpPr>
          <p:cNvPr id="4" name="Date Placeholder 3">
            <a:extLst>
              <a:ext uri="{FF2B5EF4-FFF2-40B4-BE49-F238E27FC236}">
                <a16:creationId xmlns:a16="http://schemas.microsoft.com/office/drawing/2014/main" id="{2229AC4F-7652-4A29-9701-5D48892F0F60}"/>
              </a:ext>
            </a:extLst>
          </p:cNvPr>
          <p:cNvSpPr>
            <a:spLocks noGrp="1"/>
          </p:cNvSpPr>
          <p:nvPr>
            <p:ph type="dt" idx="10"/>
          </p:nvPr>
        </p:nvSpPr>
        <p:spPr>
          <a:xfrm>
            <a:off x="609601" y="6245226"/>
            <a:ext cx="2842684" cy="474663"/>
          </a:xfrm>
        </p:spPr>
        <p:txBody>
          <a:bodyPr/>
          <a:lstStyle>
            <a:lvl1pPr>
              <a:defRPr/>
            </a:lvl1pPr>
          </a:lstStyle>
          <a:p>
            <a:endParaRPr lang="es-ES" altLang="en-US" dirty="0"/>
          </a:p>
        </p:txBody>
      </p:sp>
      <p:sp>
        <p:nvSpPr>
          <p:cNvPr id="5" name="Footer Placeholder 4">
            <a:extLst>
              <a:ext uri="{FF2B5EF4-FFF2-40B4-BE49-F238E27FC236}">
                <a16:creationId xmlns:a16="http://schemas.microsoft.com/office/drawing/2014/main" id="{F0F88FBC-F380-47E0-AA23-0C9ABE5F1A56}"/>
              </a:ext>
            </a:extLst>
          </p:cNvPr>
          <p:cNvSpPr>
            <a:spLocks noGrp="1"/>
          </p:cNvSpPr>
          <p:nvPr>
            <p:ph type="ftr" idx="11"/>
          </p:nvPr>
        </p:nvSpPr>
        <p:spPr>
          <a:xfrm>
            <a:off x="4165601" y="6245226"/>
            <a:ext cx="3858684" cy="474663"/>
          </a:xfrm>
        </p:spPr>
        <p:txBody>
          <a:bodyPr/>
          <a:lstStyle>
            <a:lvl1pPr>
              <a:defRPr/>
            </a:lvl1pPr>
          </a:lstStyle>
          <a:p>
            <a:endParaRPr lang="es-ES" altLang="en-US" dirty="0"/>
          </a:p>
        </p:txBody>
      </p:sp>
      <p:sp>
        <p:nvSpPr>
          <p:cNvPr id="6" name="Slide Number Placeholder 5">
            <a:extLst>
              <a:ext uri="{FF2B5EF4-FFF2-40B4-BE49-F238E27FC236}">
                <a16:creationId xmlns:a16="http://schemas.microsoft.com/office/drawing/2014/main" id="{F966636A-C742-4E1B-A084-C2A0A179F226}"/>
              </a:ext>
            </a:extLst>
          </p:cNvPr>
          <p:cNvSpPr>
            <a:spLocks noGrp="1"/>
          </p:cNvSpPr>
          <p:nvPr>
            <p:ph type="sldNum" idx="12"/>
          </p:nvPr>
        </p:nvSpPr>
        <p:spPr>
          <a:xfrm>
            <a:off x="8737601" y="6245226"/>
            <a:ext cx="2842684" cy="474663"/>
          </a:xfrm>
        </p:spPr>
        <p:txBody>
          <a:bodyPr/>
          <a:lstStyle>
            <a:lvl1pPr>
              <a:defRPr/>
            </a:lvl1pPr>
          </a:lstStyle>
          <a:p>
            <a:fld id="{C716FCC3-89E6-4BD3-B261-FE40FB98DA89}" type="slidenum">
              <a:rPr lang="es-ES" altLang="en-US"/>
              <a:pPr/>
              <a:t>‹#›</a:t>
            </a:fld>
            <a:endParaRPr lang="es-ES" altLang="en-US" dirty="0"/>
          </a:p>
        </p:txBody>
      </p:sp>
    </p:spTree>
    <p:extLst>
      <p:ext uri="{BB962C8B-B14F-4D97-AF65-F5344CB8AC3E}">
        <p14:creationId xmlns:p14="http://schemas.microsoft.com/office/powerpoint/2010/main" val="26514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7C42-B2CA-4966-903D-0E89F4DE7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F952C-4F34-4414-8B24-72149E0AA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5E12C-7827-477C-B8C4-8220862BC579}"/>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C023A890-F5DB-445D-8261-351101DA8F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1C114-E05C-46A8-BC2A-B2490B37D82E}"/>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117701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8EF1-6086-444B-B1D3-5935AE619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B855C-6790-40FD-949C-3D2E476B0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8AE0F-9639-47D4-B2A2-8D70AC855E3A}"/>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2DC89867-A95A-4193-83CD-5B3E70F95D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51A1FD-3E6B-4D2E-B3CD-D3AA2953E479}"/>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207529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84C1-98D7-4AF4-9830-6C716818A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BAFB-8415-44F5-A4BD-7CB05AE00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80354-C6F0-463C-9B35-EF006604B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512B72-D77B-43FD-843A-B765AD352BCF}"/>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6" name="Footer Placeholder 5">
            <a:extLst>
              <a:ext uri="{FF2B5EF4-FFF2-40B4-BE49-F238E27FC236}">
                <a16:creationId xmlns:a16="http://schemas.microsoft.com/office/drawing/2014/main" id="{A11DF7CC-9B79-4646-8DF1-52923BA272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4A51E6-FB37-4B14-B59B-094FAA13DF91}"/>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134113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2290-BD7F-4FD2-A767-0BD04FD702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277B0-D955-478D-9D30-EFAD4793E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5A7C0-2F3F-4CE1-BB92-73D7FD556D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EE929-4632-471E-97B8-691D3D09B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D3682-7E96-4999-93F3-3735B2EF07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060FF-D434-4A43-AC95-BAB904FE694C}"/>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8" name="Footer Placeholder 7">
            <a:extLst>
              <a:ext uri="{FF2B5EF4-FFF2-40B4-BE49-F238E27FC236}">
                <a16:creationId xmlns:a16="http://schemas.microsoft.com/office/drawing/2014/main" id="{4A56339D-1183-4180-A53A-FB2049642A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9EC754-26F0-40B5-A396-EF298684F300}"/>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259231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ADFE-4F40-4D95-801E-77D013332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42EA6B-2886-4C77-815B-1E2AEE0D2B9B}"/>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4" name="Footer Placeholder 3">
            <a:extLst>
              <a:ext uri="{FF2B5EF4-FFF2-40B4-BE49-F238E27FC236}">
                <a16:creationId xmlns:a16="http://schemas.microsoft.com/office/drawing/2014/main" id="{915E02E2-4540-411D-A082-155FA2197F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849DFCB-3F45-4F93-83AA-3F55231ED05B}"/>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25297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BBA9F-31EC-4FE2-90F4-5FCFDB666108}"/>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3" name="Footer Placeholder 2">
            <a:extLst>
              <a:ext uri="{FF2B5EF4-FFF2-40B4-BE49-F238E27FC236}">
                <a16:creationId xmlns:a16="http://schemas.microsoft.com/office/drawing/2014/main" id="{52E95BAA-5715-4A4E-A317-FC358097A3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D274CB-EBD8-493A-AF12-7485A66F0DFA}"/>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378763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F617-0F5A-4EF6-9375-A2182C7BD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E1E5F6-DECD-4004-8F1F-AAF4D88AE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16B75-40D3-4028-8E8D-32FC1C40C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BD351-CF40-454D-B846-406047F577F0}"/>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6" name="Footer Placeholder 5">
            <a:extLst>
              <a:ext uri="{FF2B5EF4-FFF2-40B4-BE49-F238E27FC236}">
                <a16:creationId xmlns:a16="http://schemas.microsoft.com/office/drawing/2014/main" id="{B8C9DB05-C57E-4839-AE9E-851067918B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CE34FD-CDE2-445B-8209-4CF2B87BCE56}"/>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317729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FA07-3DF2-43BA-B227-269B0E57F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CE6914-9418-44D1-AC60-33054E510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16EF3-96B5-4672-BBE6-C2B14B2BA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9EA99-A864-4C89-A79A-FCA030706D6B}"/>
              </a:ext>
            </a:extLst>
          </p:cNvPr>
          <p:cNvSpPr>
            <a:spLocks noGrp="1"/>
          </p:cNvSpPr>
          <p:nvPr>
            <p:ph type="dt" sz="half" idx="10"/>
          </p:nvPr>
        </p:nvSpPr>
        <p:spPr/>
        <p:txBody>
          <a:bodyPr/>
          <a:lstStyle/>
          <a:p>
            <a:fld id="{19AA409B-5EB6-4C0E-B6E7-F4C288AC878D}" type="datetimeFigureOut">
              <a:rPr lang="en-US" smtClean="0"/>
              <a:t>8/10/2020</a:t>
            </a:fld>
            <a:endParaRPr lang="en-US" dirty="0"/>
          </a:p>
        </p:txBody>
      </p:sp>
      <p:sp>
        <p:nvSpPr>
          <p:cNvPr id="6" name="Footer Placeholder 5">
            <a:extLst>
              <a:ext uri="{FF2B5EF4-FFF2-40B4-BE49-F238E27FC236}">
                <a16:creationId xmlns:a16="http://schemas.microsoft.com/office/drawing/2014/main" id="{29882054-4E29-4741-9322-330A801327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2EEF4F-2CFB-482C-86D4-4CD4AD5CD4B1}"/>
              </a:ext>
            </a:extLst>
          </p:cNvPr>
          <p:cNvSpPr>
            <a:spLocks noGrp="1"/>
          </p:cNvSpPr>
          <p:nvPr>
            <p:ph type="sldNum" sz="quarter" idx="12"/>
          </p:nvPr>
        </p:nvSpPr>
        <p:spPr/>
        <p:txBody>
          <a:bodyPr/>
          <a:lstStyle/>
          <a:p>
            <a:fld id="{8DDCC86C-24D7-48E5-9C11-47A2C108EEA8}" type="slidenum">
              <a:rPr lang="en-US" smtClean="0"/>
              <a:t>‹#›</a:t>
            </a:fld>
            <a:endParaRPr lang="en-US" dirty="0"/>
          </a:p>
        </p:txBody>
      </p:sp>
    </p:spTree>
    <p:extLst>
      <p:ext uri="{BB962C8B-B14F-4D97-AF65-F5344CB8AC3E}">
        <p14:creationId xmlns:p14="http://schemas.microsoft.com/office/powerpoint/2010/main" val="120842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2C233C-8DF0-49E2-BED3-24F3475B9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10BD11-6293-4A28-A045-EED1FDD14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5542C-DB32-429C-8842-FB6FCF5CC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A409B-5EB6-4C0E-B6E7-F4C288AC878D}" type="datetimeFigureOut">
              <a:rPr lang="en-US" smtClean="0"/>
              <a:t>8/10/2020</a:t>
            </a:fld>
            <a:endParaRPr lang="en-US" dirty="0"/>
          </a:p>
        </p:txBody>
      </p:sp>
      <p:sp>
        <p:nvSpPr>
          <p:cNvPr id="5" name="Footer Placeholder 4">
            <a:extLst>
              <a:ext uri="{FF2B5EF4-FFF2-40B4-BE49-F238E27FC236}">
                <a16:creationId xmlns:a16="http://schemas.microsoft.com/office/drawing/2014/main" id="{BF211641-BD6F-4ED9-9C37-814360A9A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C3A0E4-0620-469C-B957-B26958705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CC86C-24D7-48E5-9C11-47A2C108EEA8}" type="slidenum">
              <a:rPr lang="en-US" smtClean="0"/>
              <a:t>‹#›</a:t>
            </a:fld>
            <a:endParaRPr lang="en-US" dirty="0"/>
          </a:p>
        </p:txBody>
      </p:sp>
    </p:spTree>
    <p:extLst>
      <p:ext uri="{BB962C8B-B14F-4D97-AF65-F5344CB8AC3E}">
        <p14:creationId xmlns:p14="http://schemas.microsoft.com/office/powerpoint/2010/main" val="29725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6837-22F8-4C20-BAA3-753639D87DA5}"/>
              </a:ext>
            </a:extLst>
          </p:cNvPr>
          <p:cNvSpPr>
            <a:spLocks noGrp="1"/>
          </p:cNvSpPr>
          <p:nvPr>
            <p:ph type="ctrTitle"/>
          </p:nvPr>
        </p:nvSpPr>
        <p:spPr>
          <a:xfrm>
            <a:off x="1281112" y="1536701"/>
            <a:ext cx="9144000" cy="2387600"/>
          </a:xfrm>
        </p:spPr>
        <p:txBody>
          <a:bodyPr>
            <a:normAutofit fontScale="90000"/>
          </a:bodyPr>
          <a:lstStyle/>
          <a:p>
            <a:r>
              <a:rPr lang="en-US" dirty="0"/>
              <a:t>Income/wealth inequality in Quesnay, Smith, Ricardo and Marx</a:t>
            </a:r>
          </a:p>
        </p:txBody>
      </p:sp>
    </p:spTree>
    <p:extLst>
      <p:ext uri="{BB962C8B-B14F-4D97-AF65-F5344CB8AC3E}">
        <p14:creationId xmlns:p14="http://schemas.microsoft.com/office/powerpoint/2010/main" val="25976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5E59-FD51-47F2-8B94-56C89F141EBA}"/>
              </a:ext>
            </a:extLst>
          </p:cNvPr>
          <p:cNvSpPr>
            <a:spLocks noGrp="1"/>
          </p:cNvSpPr>
          <p:nvPr>
            <p:ph type="title"/>
          </p:nvPr>
        </p:nvSpPr>
        <p:spPr/>
        <p:txBody>
          <a:bodyPr/>
          <a:lstStyle/>
          <a:p>
            <a:r>
              <a:rPr lang="en-US" dirty="0"/>
              <a:t>The background to Smith (1723-90)</a:t>
            </a:r>
          </a:p>
        </p:txBody>
      </p:sp>
    </p:spTree>
    <p:extLst>
      <p:ext uri="{BB962C8B-B14F-4D97-AF65-F5344CB8AC3E}">
        <p14:creationId xmlns:p14="http://schemas.microsoft.com/office/powerpoint/2010/main" val="72076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0B5C-D5C5-45CD-886B-56CE19B383B1}"/>
              </a:ext>
            </a:extLst>
          </p:cNvPr>
          <p:cNvSpPr>
            <a:spLocks noGrp="1"/>
          </p:cNvSpPr>
          <p:nvPr>
            <p:ph type="title"/>
          </p:nvPr>
        </p:nvSpPr>
        <p:spPr/>
        <p:txBody>
          <a:bodyPr/>
          <a:lstStyle/>
          <a:p>
            <a:r>
              <a:rPr lang="en-US" dirty="0"/>
              <a:t>English social structure around the time of Smith’s </a:t>
            </a:r>
            <a:r>
              <a:rPr lang="en-US" i="1" dirty="0"/>
              <a:t>WoN </a:t>
            </a:r>
            <a:r>
              <a:rPr lang="en-US" dirty="0"/>
              <a:t>(1776)</a:t>
            </a:r>
          </a:p>
        </p:txBody>
      </p:sp>
      <p:graphicFrame>
        <p:nvGraphicFramePr>
          <p:cNvPr id="3" name="Chart 2">
            <a:extLst>
              <a:ext uri="{FF2B5EF4-FFF2-40B4-BE49-F238E27FC236}">
                <a16:creationId xmlns:a16="http://schemas.microsoft.com/office/drawing/2014/main" id="{4A9E7EF4-9B36-4118-AC4E-A1DC74D612AF}"/>
              </a:ext>
            </a:extLst>
          </p:cNvPr>
          <p:cNvGraphicFramePr>
            <a:graphicFrameLocks/>
          </p:cNvGraphicFramePr>
          <p:nvPr/>
        </p:nvGraphicFramePr>
        <p:xfrm>
          <a:off x="2114550" y="1690689"/>
          <a:ext cx="7929563" cy="48021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4B45628-6C39-4F81-B350-00644FBDC6DF}"/>
              </a:ext>
            </a:extLst>
          </p:cNvPr>
          <p:cNvSpPr txBox="1"/>
          <p:nvPr/>
        </p:nvSpPr>
        <p:spPr>
          <a:xfrm>
            <a:off x="314325" y="6372225"/>
            <a:ext cx="2057400" cy="246221"/>
          </a:xfrm>
          <a:prstGeom prst="rect">
            <a:avLst/>
          </a:prstGeom>
          <a:noFill/>
        </p:spPr>
        <p:txBody>
          <a:bodyPr wrap="square" rtlCol="0">
            <a:spAutoFit/>
          </a:bodyPr>
          <a:lstStyle/>
          <a:p>
            <a:r>
              <a:rPr lang="en-US" sz="1000" dirty="0"/>
              <a:t>…ancentineq2.xls</a:t>
            </a:r>
          </a:p>
        </p:txBody>
      </p:sp>
    </p:spTree>
    <p:extLst>
      <p:ext uri="{BB962C8B-B14F-4D97-AF65-F5344CB8AC3E}">
        <p14:creationId xmlns:p14="http://schemas.microsoft.com/office/powerpoint/2010/main" val="198828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6BD5-EE39-42D9-AE33-018FD370AC51}"/>
              </a:ext>
            </a:extLst>
          </p:cNvPr>
          <p:cNvSpPr>
            <a:spLocks noGrp="1"/>
          </p:cNvSpPr>
          <p:nvPr>
            <p:ph type="title"/>
          </p:nvPr>
        </p:nvSpPr>
        <p:spPr>
          <a:xfrm>
            <a:off x="838199" y="365125"/>
            <a:ext cx="10806113" cy="949325"/>
          </a:xfrm>
        </p:spPr>
        <p:txBody>
          <a:bodyPr>
            <a:normAutofit fontScale="90000"/>
          </a:bodyPr>
          <a:lstStyle/>
          <a:p>
            <a:r>
              <a:rPr lang="en-US" dirty="0"/>
              <a:t>Relative incomes: Around 1759: aristocrats-workers gap was 33 to 1; capitalists-workers 11 to 1. </a:t>
            </a:r>
          </a:p>
        </p:txBody>
      </p:sp>
      <p:graphicFrame>
        <p:nvGraphicFramePr>
          <p:cNvPr id="4" name="Content Placeholder 3">
            <a:extLst>
              <a:ext uri="{FF2B5EF4-FFF2-40B4-BE49-F238E27FC236}">
                <a16:creationId xmlns:a16="http://schemas.microsoft.com/office/drawing/2014/main" id="{00000000-0008-0000-4100-000002000000}"/>
              </a:ext>
            </a:extLst>
          </p:cNvPr>
          <p:cNvGraphicFramePr>
            <a:graphicFrameLocks noGrp="1"/>
          </p:cNvGraphicFramePr>
          <p:nvPr>
            <p:ph idx="1"/>
            <p:extLst>
              <p:ext uri="{D42A27DB-BD31-4B8C-83A1-F6EECF244321}">
                <p14:modId xmlns:p14="http://schemas.microsoft.com/office/powerpoint/2010/main" val="2427205998"/>
              </p:ext>
            </p:extLst>
          </p:nvPr>
        </p:nvGraphicFramePr>
        <p:xfrm>
          <a:off x="2028825" y="1428750"/>
          <a:ext cx="8372475" cy="4905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452F2DC-9254-4830-8DDB-177CA6A766AA}"/>
              </a:ext>
            </a:extLst>
          </p:cNvPr>
          <p:cNvSpPr txBox="1"/>
          <p:nvPr/>
        </p:nvSpPr>
        <p:spPr>
          <a:xfrm>
            <a:off x="314325" y="6372225"/>
            <a:ext cx="2057400" cy="246221"/>
          </a:xfrm>
          <a:prstGeom prst="rect">
            <a:avLst/>
          </a:prstGeom>
          <a:noFill/>
        </p:spPr>
        <p:txBody>
          <a:bodyPr wrap="square" rtlCol="0">
            <a:spAutoFit/>
          </a:bodyPr>
          <a:lstStyle/>
          <a:p>
            <a:r>
              <a:rPr lang="en-US" sz="1000" dirty="0"/>
              <a:t>…ancentineq2.xls</a:t>
            </a:r>
          </a:p>
        </p:txBody>
      </p:sp>
      <p:sp>
        <p:nvSpPr>
          <p:cNvPr id="3" name="TextBox 2">
            <a:extLst>
              <a:ext uri="{FF2B5EF4-FFF2-40B4-BE49-F238E27FC236}">
                <a16:creationId xmlns:a16="http://schemas.microsoft.com/office/drawing/2014/main" id="{24DB2C44-BD9F-419E-92AA-DD96D4B632FA}"/>
              </a:ext>
            </a:extLst>
          </p:cNvPr>
          <p:cNvSpPr txBox="1"/>
          <p:nvPr/>
        </p:nvSpPr>
        <p:spPr>
          <a:xfrm>
            <a:off x="1900237" y="6216431"/>
            <a:ext cx="9744075" cy="646331"/>
          </a:xfrm>
          <a:prstGeom prst="rect">
            <a:avLst/>
          </a:prstGeom>
          <a:noFill/>
        </p:spPr>
        <p:txBody>
          <a:bodyPr wrap="square" rtlCol="0">
            <a:spAutoFit/>
          </a:bodyPr>
          <a:lstStyle/>
          <a:p>
            <a:r>
              <a:rPr lang="en-US" dirty="0"/>
              <a:t>Based on Bob Allen’s reworking of social tables by King (1688), Massie (1759), Colquhoun (1801), Smee (1846) and Baxter (1867). Allen “Class structure &amp; inequality during the IR” (2017). </a:t>
            </a:r>
          </a:p>
        </p:txBody>
      </p:sp>
      <p:cxnSp>
        <p:nvCxnSpPr>
          <p:cNvPr id="7" name="Straight Connector 6">
            <a:extLst>
              <a:ext uri="{FF2B5EF4-FFF2-40B4-BE49-F238E27FC236}">
                <a16:creationId xmlns:a16="http://schemas.microsoft.com/office/drawing/2014/main" id="{097A0197-7A04-490E-8B68-DF6D1E2DEAF5}"/>
              </a:ext>
            </a:extLst>
          </p:cNvPr>
          <p:cNvCxnSpPr/>
          <p:nvPr/>
        </p:nvCxnSpPr>
        <p:spPr>
          <a:xfrm flipV="1">
            <a:off x="6572250" y="1628776"/>
            <a:ext cx="0" cy="4014787"/>
          </a:xfrm>
          <a:prstGeom prst="line">
            <a:avLst/>
          </a:prstGeom>
          <a:ln w="28575">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6C9F9-0AB9-4A5C-AA47-3CB170D424DC}"/>
              </a:ext>
            </a:extLst>
          </p:cNvPr>
          <p:cNvCxnSpPr/>
          <p:nvPr/>
        </p:nvCxnSpPr>
        <p:spPr>
          <a:xfrm flipV="1">
            <a:off x="7772400" y="1600200"/>
            <a:ext cx="0" cy="4071938"/>
          </a:xfrm>
          <a:prstGeom prst="line">
            <a:avLst/>
          </a:prstGeom>
          <a:ln w="28575">
            <a:prstDash val="lgDashDot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4AAABFF-226F-4D25-A7E7-41B99FBC7E32}"/>
              </a:ext>
            </a:extLst>
          </p:cNvPr>
          <p:cNvSpPr txBox="1"/>
          <p:nvPr/>
        </p:nvSpPr>
        <p:spPr>
          <a:xfrm>
            <a:off x="5800725" y="5286375"/>
            <a:ext cx="728659" cy="369332"/>
          </a:xfrm>
          <a:prstGeom prst="rect">
            <a:avLst/>
          </a:prstGeom>
          <a:noFill/>
        </p:spPr>
        <p:txBody>
          <a:bodyPr wrap="square" rtlCol="0">
            <a:spAutoFit/>
          </a:bodyPr>
          <a:lstStyle/>
          <a:p>
            <a:r>
              <a:rPr lang="en-US" dirty="0"/>
              <a:t>Smith</a:t>
            </a:r>
          </a:p>
        </p:txBody>
      </p:sp>
      <p:sp>
        <p:nvSpPr>
          <p:cNvPr id="11" name="TextBox 10">
            <a:extLst>
              <a:ext uri="{FF2B5EF4-FFF2-40B4-BE49-F238E27FC236}">
                <a16:creationId xmlns:a16="http://schemas.microsoft.com/office/drawing/2014/main" id="{C9C65E0C-2901-400E-88F2-32B9C4D0E700}"/>
              </a:ext>
            </a:extLst>
          </p:cNvPr>
          <p:cNvSpPr txBox="1"/>
          <p:nvPr/>
        </p:nvSpPr>
        <p:spPr>
          <a:xfrm>
            <a:off x="6915149" y="5286375"/>
            <a:ext cx="942969" cy="369332"/>
          </a:xfrm>
          <a:prstGeom prst="rect">
            <a:avLst/>
          </a:prstGeom>
          <a:noFill/>
        </p:spPr>
        <p:txBody>
          <a:bodyPr wrap="square" rtlCol="0">
            <a:spAutoFit/>
          </a:bodyPr>
          <a:lstStyle/>
          <a:p>
            <a:r>
              <a:rPr lang="en-US" dirty="0"/>
              <a:t>Ricardo</a:t>
            </a:r>
          </a:p>
        </p:txBody>
      </p:sp>
    </p:spTree>
    <p:extLst>
      <p:ext uri="{BB962C8B-B14F-4D97-AF65-F5344CB8AC3E}">
        <p14:creationId xmlns:p14="http://schemas.microsoft.com/office/powerpoint/2010/main" val="313102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4200-0000DD100A00}"/>
              </a:ext>
            </a:extLst>
          </p:cNvPr>
          <p:cNvGraphicFramePr>
            <a:graphicFrameLocks/>
          </p:cNvGraphicFramePr>
          <p:nvPr>
            <p:extLst>
              <p:ext uri="{D42A27DB-BD31-4B8C-83A1-F6EECF244321}">
                <p14:modId xmlns:p14="http://schemas.microsoft.com/office/powerpoint/2010/main" val="450045540"/>
              </p:ext>
            </p:extLst>
          </p:nvPr>
        </p:nvGraphicFramePr>
        <p:xfrm>
          <a:off x="1021556" y="945207"/>
          <a:ext cx="7286625" cy="52292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63E4E2C-EF69-4109-9A2E-5631445CF939}"/>
              </a:ext>
            </a:extLst>
          </p:cNvPr>
          <p:cNvSpPr txBox="1"/>
          <p:nvPr/>
        </p:nvSpPr>
        <p:spPr>
          <a:xfrm>
            <a:off x="1959768" y="285749"/>
            <a:ext cx="8272463" cy="461665"/>
          </a:xfrm>
          <a:prstGeom prst="rect">
            <a:avLst/>
          </a:prstGeom>
          <a:noFill/>
        </p:spPr>
        <p:txBody>
          <a:bodyPr wrap="square" rtlCol="0">
            <a:spAutoFit/>
          </a:bodyPr>
          <a:lstStyle/>
          <a:p>
            <a:pPr algn="ctr"/>
            <a:r>
              <a:rPr lang="en-US" sz="2400" dirty="0"/>
              <a:t>A period of moderately rising inter-personal inequality</a:t>
            </a:r>
          </a:p>
        </p:txBody>
      </p:sp>
      <p:sp>
        <p:nvSpPr>
          <p:cNvPr id="5" name="TextBox 4">
            <a:extLst>
              <a:ext uri="{FF2B5EF4-FFF2-40B4-BE49-F238E27FC236}">
                <a16:creationId xmlns:a16="http://schemas.microsoft.com/office/drawing/2014/main" id="{1F30E685-07AB-4E89-B580-670FAD77650C}"/>
              </a:ext>
            </a:extLst>
          </p:cNvPr>
          <p:cNvSpPr txBox="1"/>
          <p:nvPr/>
        </p:nvSpPr>
        <p:spPr>
          <a:xfrm>
            <a:off x="314325" y="6372225"/>
            <a:ext cx="2057400" cy="246221"/>
          </a:xfrm>
          <a:prstGeom prst="rect">
            <a:avLst/>
          </a:prstGeom>
          <a:noFill/>
        </p:spPr>
        <p:txBody>
          <a:bodyPr wrap="square" rtlCol="0">
            <a:spAutoFit/>
          </a:bodyPr>
          <a:lstStyle/>
          <a:p>
            <a:r>
              <a:rPr lang="en-US" sz="1000" dirty="0"/>
              <a:t>…ancentineq2.xls</a:t>
            </a:r>
          </a:p>
        </p:txBody>
      </p:sp>
      <p:sp>
        <p:nvSpPr>
          <p:cNvPr id="2" name="TextBox 1">
            <a:extLst>
              <a:ext uri="{FF2B5EF4-FFF2-40B4-BE49-F238E27FC236}">
                <a16:creationId xmlns:a16="http://schemas.microsoft.com/office/drawing/2014/main" id="{7212146B-0C2A-4F65-911C-6E7DDE230573}"/>
              </a:ext>
            </a:extLst>
          </p:cNvPr>
          <p:cNvSpPr txBox="1"/>
          <p:nvPr/>
        </p:nvSpPr>
        <p:spPr>
          <a:xfrm>
            <a:off x="8643937" y="1851659"/>
            <a:ext cx="3328987" cy="2677656"/>
          </a:xfrm>
          <a:prstGeom prst="rect">
            <a:avLst/>
          </a:prstGeom>
          <a:noFill/>
        </p:spPr>
        <p:txBody>
          <a:bodyPr wrap="square" rtlCol="0">
            <a:spAutoFit/>
          </a:bodyPr>
          <a:lstStyle/>
          <a:p>
            <a:r>
              <a:rPr lang="en-US" sz="2800" dirty="0"/>
              <a:t>Around 1759, England’s Gini was between 45 and 51, the current level of countries like Chile or Dominican Republic</a:t>
            </a:r>
          </a:p>
        </p:txBody>
      </p:sp>
      <p:sp>
        <p:nvSpPr>
          <p:cNvPr id="6" name="Oval 5">
            <a:extLst>
              <a:ext uri="{FF2B5EF4-FFF2-40B4-BE49-F238E27FC236}">
                <a16:creationId xmlns:a16="http://schemas.microsoft.com/office/drawing/2014/main" id="{12377861-76D2-4811-93BF-EDB0F4D4BDD5}"/>
              </a:ext>
            </a:extLst>
          </p:cNvPr>
          <p:cNvSpPr/>
          <p:nvPr/>
        </p:nvSpPr>
        <p:spPr>
          <a:xfrm>
            <a:off x="3071812" y="1803080"/>
            <a:ext cx="700088" cy="1571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60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EBAF-A201-4305-AF7C-3735FBEF35B3}"/>
              </a:ext>
            </a:extLst>
          </p:cNvPr>
          <p:cNvSpPr>
            <a:spLocks noGrp="1"/>
          </p:cNvSpPr>
          <p:nvPr>
            <p:ph type="title"/>
          </p:nvPr>
        </p:nvSpPr>
        <p:spPr/>
        <p:txBody>
          <a:bodyPr/>
          <a:lstStyle/>
          <a:p>
            <a:r>
              <a:rPr lang="en-US" dirty="0"/>
              <a:t>Smith, Ricardo, Marx</a:t>
            </a:r>
          </a:p>
        </p:txBody>
      </p:sp>
      <p:sp>
        <p:nvSpPr>
          <p:cNvPr id="3" name="Content Placeholder 2">
            <a:extLst>
              <a:ext uri="{FF2B5EF4-FFF2-40B4-BE49-F238E27FC236}">
                <a16:creationId xmlns:a16="http://schemas.microsoft.com/office/drawing/2014/main" id="{22224FD1-558E-4860-98E8-C0062248EA1D}"/>
              </a:ext>
            </a:extLst>
          </p:cNvPr>
          <p:cNvSpPr>
            <a:spLocks noGrp="1"/>
          </p:cNvSpPr>
          <p:nvPr>
            <p:ph idx="1"/>
          </p:nvPr>
        </p:nvSpPr>
        <p:spPr>
          <a:xfrm>
            <a:off x="557213" y="1690688"/>
            <a:ext cx="10796587" cy="4624387"/>
          </a:xfrm>
        </p:spPr>
        <p:txBody>
          <a:bodyPr>
            <a:normAutofit/>
          </a:bodyPr>
          <a:lstStyle/>
          <a:p>
            <a:r>
              <a:rPr lang="en-US" dirty="0"/>
              <a:t>For all three authors functional distribution is synonymous with inter-personal distribution.</a:t>
            </a:r>
          </a:p>
          <a:p>
            <a:r>
              <a:rPr lang="en-US" dirty="0"/>
              <a:t>Clear income ranking: landowners &gt; industrial capitalists &gt; workers</a:t>
            </a:r>
          </a:p>
          <a:p>
            <a:r>
              <a:rPr lang="en-US" dirty="0"/>
              <a:t>And implicitly everybody within a higher class is richer than anyone who belongs to a lower class</a:t>
            </a:r>
          </a:p>
          <a:p>
            <a:r>
              <a:rPr lang="en-US" dirty="0"/>
              <a:t>This is especially the case (and is relevant because of their population size) for workers: no worker can be richer than a capitalist</a:t>
            </a:r>
          </a:p>
          <a:p>
            <a:r>
              <a:rPr lang="en-US" dirty="0"/>
              <a:t>In such a society, inter-personal distribution is subsumed into functional distribution =&gt; the reason why none of the three authors addresses inter-personal distribution as a separate topic</a:t>
            </a:r>
          </a:p>
          <a:p>
            <a:endParaRPr lang="en-US" dirty="0"/>
          </a:p>
        </p:txBody>
      </p:sp>
    </p:spTree>
    <p:extLst>
      <p:ext uri="{BB962C8B-B14F-4D97-AF65-F5344CB8AC3E}">
        <p14:creationId xmlns:p14="http://schemas.microsoft.com/office/powerpoint/2010/main" val="317894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955A-6479-4ADA-A81F-1D4F3592DF19}"/>
              </a:ext>
            </a:extLst>
          </p:cNvPr>
          <p:cNvSpPr>
            <a:spLocks noGrp="1"/>
          </p:cNvSpPr>
          <p:nvPr>
            <p:ph type="title"/>
          </p:nvPr>
        </p:nvSpPr>
        <p:spPr>
          <a:xfrm>
            <a:off x="971550" y="365125"/>
            <a:ext cx="10382250" cy="835025"/>
          </a:xfrm>
        </p:spPr>
        <p:txBody>
          <a:bodyPr>
            <a:normAutofit fontScale="90000"/>
          </a:bodyPr>
          <a:lstStyle/>
          <a:p>
            <a:br>
              <a:rPr lang="en-US" dirty="0"/>
            </a:br>
            <a:r>
              <a:rPr lang="en-US" dirty="0"/>
              <a:t>Smith</a:t>
            </a:r>
            <a:br>
              <a:rPr lang="en-US" dirty="0"/>
            </a:br>
            <a:endParaRPr lang="en-US" dirty="0"/>
          </a:p>
        </p:txBody>
      </p:sp>
      <p:sp>
        <p:nvSpPr>
          <p:cNvPr id="3" name="Content Placeholder 2">
            <a:extLst>
              <a:ext uri="{FF2B5EF4-FFF2-40B4-BE49-F238E27FC236}">
                <a16:creationId xmlns:a16="http://schemas.microsoft.com/office/drawing/2014/main" id="{0377DE70-FF6E-485D-B7C8-85CA3E7861E1}"/>
              </a:ext>
            </a:extLst>
          </p:cNvPr>
          <p:cNvSpPr>
            <a:spLocks noGrp="1"/>
          </p:cNvSpPr>
          <p:nvPr>
            <p:ph idx="1"/>
          </p:nvPr>
        </p:nvSpPr>
        <p:spPr>
          <a:xfrm>
            <a:off x="500064" y="1200150"/>
            <a:ext cx="10720386" cy="5414963"/>
          </a:xfrm>
        </p:spPr>
        <p:txBody>
          <a:bodyPr>
            <a:normAutofit/>
          </a:bodyPr>
          <a:lstStyle/>
          <a:p>
            <a:r>
              <a:rPr lang="en-US" dirty="0"/>
              <a:t>WoN comes only 13 years after “La philosophie rurale” but presents a much more modern view of the economy. </a:t>
            </a:r>
          </a:p>
          <a:p>
            <a:r>
              <a:rPr lang="en-US" dirty="0"/>
              <a:t>Industry is at the center-stage, not agriculture. </a:t>
            </a:r>
          </a:p>
          <a:p>
            <a:r>
              <a:rPr lang="en-US" dirty="0"/>
              <a:t>The introduction of tripartite class distribution (major classes) that we still use: owners of land, owners of capital, “owners” of labor (or labor power).</a:t>
            </a:r>
          </a:p>
          <a:p>
            <a:r>
              <a:rPr lang="en-US" dirty="0"/>
              <a:t>Smith: opulence of a country undistinguishable from the good living standard of the largest social group (workers): </a:t>
            </a:r>
          </a:p>
          <a:p>
            <a:r>
              <a:rPr lang="en-US" sz="1800"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rPr>
              <a:t>The high price of labor is to be considered not merely as a proof of the general opulence of society which can afford to pay well al those whom it employs; it is to be regarded as what constitutes the very essence of pubic opulence, or as the very thing in which public opulence properly consists.” (WN, 567). </a:t>
            </a:r>
            <a:endParaRPr lang="en-US" dirty="0"/>
          </a:p>
        </p:txBody>
      </p:sp>
    </p:spTree>
    <p:extLst>
      <p:ext uri="{BB962C8B-B14F-4D97-AF65-F5344CB8AC3E}">
        <p14:creationId xmlns:p14="http://schemas.microsoft.com/office/powerpoint/2010/main" val="398685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202-DFC8-4B61-AF6D-3046A2F25B21}"/>
              </a:ext>
            </a:extLst>
          </p:cNvPr>
          <p:cNvSpPr>
            <a:spLocks noGrp="1"/>
          </p:cNvSpPr>
          <p:nvPr>
            <p:ph type="title"/>
          </p:nvPr>
        </p:nvSpPr>
        <p:spPr>
          <a:xfrm>
            <a:off x="809625" y="365126"/>
            <a:ext cx="10320338" cy="692150"/>
          </a:xfrm>
        </p:spPr>
        <p:txBody>
          <a:bodyPr>
            <a:normAutofit fontScale="90000"/>
          </a:bodyPr>
          <a:lstStyle/>
          <a:p>
            <a:r>
              <a:rPr lang="en-US" dirty="0"/>
              <a:t>Difference between TMS (1759) and WoN (1776)</a:t>
            </a:r>
          </a:p>
        </p:txBody>
      </p:sp>
      <p:sp>
        <p:nvSpPr>
          <p:cNvPr id="3" name="Content Placeholder 2">
            <a:extLst>
              <a:ext uri="{FF2B5EF4-FFF2-40B4-BE49-F238E27FC236}">
                <a16:creationId xmlns:a16="http://schemas.microsoft.com/office/drawing/2014/main" id="{71229451-04F8-44F5-867A-184C0D88DDD0}"/>
              </a:ext>
            </a:extLst>
          </p:cNvPr>
          <p:cNvSpPr>
            <a:spLocks noGrp="1"/>
          </p:cNvSpPr>
          <p:nvPr>
            <p:ph idx="1"/>
          </p:nvPr>
        </p:nvSpPr>
        <p:spPr>
          <a:xfrm>
            <a:off x="557213" y="1243013"/>
            <a:ext cx="10796587" cy="5372099"/>
          </a:xfrm>
        </p:spPr>
        <p:txBody>
          <a:bodyPr>
            <a:noAutofit/>
          </a:bodyPr>
          <a:lstStyle/>
          <a:p>
            <a:r>
              <a:rPr lang="en-US" sz="2400" dirty="0"/>
              <a:t>TMS is about our relations with those who are close to us (family, friends, peers). Moralistic and religious tenor.</a:t>
            </a:r>
          </a:p>
          <a:p>
            <a:r>
              <a:rPr lang="en-US" sz="2400" dirty="0"/>
              <a:t>Smith as a moral philosopher. </a:t>
            </a:r>
          </a:p>
          <a:p>
            <a:r>
              <a:rPr lang="en-US" sz="2400" dirty="0"/>
              <a:t>TMS is often thought “softer” than the WoN (especially because of Amartya Sen’s reading of it).</a:t>
            </a:r>
          </a:p>
          <a:p>
            <a:r>
              <a:rPr lang="en-US" sz="2400" dirty="0"/>
              <a:t>But in matters of distribution it is much </a:t>
            </a:r>
            <a:r>
              <a:rPr lang="en-US" sz="2400" b="1" dirty="0"/>
              <a:t>harsher</a:t>
            </a:r>
            <a:r>
              <a:rPr lang="en-US" sz="2400" dirty="0"/>
              <a:t>.</a:t>
            </a:r>
          </a:p>
          <a:p>
            <a:r>
              <a:rPr lang="en-US" sz="2400" dirty="0"/>
              <a:t>Emphasis on the acceptance of an immutable class structure. The famous paragraph where the Invisible Hand is mentioned first is an argument for quasi religious acceptance of hierarchy of wealth.</a:t>
            </a:r>
          </a:p>
          <a:p>
            <a:r>
              <a:rPr lang="en-US" sz="2000" dirty="0">
                <a:effectLst/>
              </a:rPr>
              <a:t>“They  [the big proprietors] are led by an invisible hand [through their spending] to make nearly the same distribution of the necessaries of life, which would have been made, had the earth been divided into equal portions among all its inhabitants, and thus without intending it, without knowing it, advance the interest of the society, and afford means to the multiplication of the species. When Providence divided the earth among a few lordly masters, it neither forgot nor abandoned  those who seemed to have been left out  in partition.“ (TMS, part IV.I.10). </a:t>
            </a:r>
          </a:p>
        </p:txBody>
      </p:sp>
    </p:spTree>
    <p:extLst>
      <p:ext uri="{BB962C8B-B14F-4D97-AF65-F5344CB8AC3E}">
        <p14:creationId xmlns:p14="http://schemas.microsoft.com/office/powerpoint/2010/main" val="424221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70B48-C2B2-4166-B904-BA164412AC23}"/>
              </a:ext>
            </a:extLst>
          </p:cNvPr>
          <p:cNvSpPr>
            <a:spLocks noGrp="1"/>
          </p:cNvSpPr>
          <p:nvPr>
            <p:ph idx="1"/>
          </p:nvPr>
        </p:nvSpPr>
        <p:spPr>
          <a:xfrm>
            <a:off x="838200" y="814388"/>
            <a:ext cx="10515600" cy="5362575"/>
          </a:xfrm>
        </p:spPr>
        <p:txBody>
          <a:bodyPr/>
          <a:lstStyle/>
          <a:p>
            <a:r>
              <a:rPr lang="en-US" sz="2800" dirty="0"/>
              <a:t>The rich are derided for their behavior (“fatuity of wealth accumulation”) and spending pattern but their status or wealth are not questioned.</a:t>
            </a:r>
          </a:p>
          <a:p>
            <a:r>
              <a:rPr lang="en-US" sz="2800" dirty="0"/>
              <a:t>Clear theistic (or moral philosophy) elements incl. rejection of Mandeville (“pernicious system”)</a:t>
            </a:r>
          </a:p>
          <a:p>
            <a:r>
              <a:rPr lang="en-US" dirty="0">
                <a:solidFill>
                  <a:srgbClr val="000000"/>
                </a:solidFill>
                <a:effectLst/>
                <a:ea typeface="Times New Roman" panose="02020603050405020304" pitchFamily="18" charset="0"/>
              </a:rPr>
              <a:t>TMS often makes Smith look not only conservative, but outright reactionary, akin to some most reactionary Calvinist theologians.  </a:t>
            </a:r>
          </a:p>
          <a:p>
            <a:r>
              <a:rPr lang="en-US" dirty="0">
                <a:solidFill>
                  <a:srgbClr val="000000"/>
                </a:solidFill>
                <a:effectLst/>
                <a:ea typeface="Times New Roman" panose="02020603050405020304" pitchFamily="18" charset="0"/>
              </a:rPr>
              <a:t>The poor should accept their position because it is a divine will and that’s how societies are structured. But the rich are not necessarily virtuous.</a:t>
            </a:r>
            <a:endParaRPr lang="en-US" dirty="0">
              <a:effectLst/>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2849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7440-0D68-4BCA-8A7E-4E0AEBF6ABC8}"/>
              </a:ext>
            </a:extLst>
          </p:cNvPr>
          <p:cNvSpPr>
            <a:spLocks noGrp="1"/>
          </p:cNvSpPr>
          <p:nvPr>
            <p:ph type="title"/>
          </p:nvPr>
        </p:nvSpPr>
        <p:spPr>
          <a:xfrm>
            <a:off x="838200" y="150813"/>
            <a:ext cx="10577512" cy="642938"/>
          </a:xfrm>
        </p:spPr>
        <p:txBody>
          <a:bodyPr>
            <a:normAutofit fontScale="90000"/>
          </a:bodyPr>
          <a:lstStyle/>
          <a:p>
            <a:r>
              <a:rPr lang="en-US" dirty="0"/>
              <a:t>Stern realism and self-interest of the WoN</a:t>
            </a:r>
          </a:p>
        </p:txBody>
      </p:sp>
      <p:sp>
        <p:nvSpPr>
          <p:cNvPr id="3" name="Content Placeholder 2">
            <a:extLst>
              <a:ext uri="{FF2B5EF4-FFF2-40B4-BE49-F238E27FC236}">
                <a16:creationId xmlns:a16="http://schemas.microsoft.com/office/drawing/2014/main" id="{69C7239F-B391-4F13-A203-D20907C0DA91}"/>
              </a:ext>
            </a:extLst>
          </p:cNvPr>
          <p:cNvSpPr>
            <a:spLocks noGrp="1"/>
          </p:cNvSpPr>
          <p:nvPr>
            <p:ph idx="1"/>
          </p:nvPr>
        </p:nvSpPr>
        <p:spPr>
          <a:xfrm>
            <a:off x="542925" y="1000125"/>
            <a:ext cx="11372850" cy="5707062"/>
          </a:xfrm>
        </p:spPr>
        <p:txBody>
          <a:bodyPr>
            <a:noAutofit/>
          </a:bodyPr>
          <a:lstStyle/>
          <a:p>
            <a:r>
              <a:rPr lang="en-US" sz="2400" dirty="0"/>
              <a:t>WoN is about </a:t>
            </a:r>
            <a:r>
              <a:rPr lang="en-US" sz="2400" b="1" i="1" dirty="0"/>
              <a:t>economic</a:t>
            </a:r>
            <a:r>
              <a:rPr lang="en-US" sz="2400" dirty="0"/>
              <a:t> interactions which are by definition relations with strangers. (Like the difference between organic and mechanical communities.)</a:t>
            </a:r>
          </a:p>
          <a:p>
            <a:r>
              <a:rPr lang="en-US" sz="2400" dirty="0"/>
              <a:t>“WoN was built on the granite of self-interest” (George Stigler), not on altruism and empathy</a:t>
            </a:r>
          </a:p>
          <a:p>
            <a:r>
              <a:rPr lang="en-US" sz="2400" dirty="0">
                <a:effectLst/>
              </a:rPr>
              <a:t>Indeed, for the WoN to stand firm and tall, self-interest is enough. Smith displayed a praiseworthy economy of assumptions. </a:t>
            </a:r>
            <a:endParaRPr lang="en-US" sz="2400" dirty="0"/>
          </a:p>
          <a:p>
            <a:r>
              <a:rPr lang="en-US" sz="2400" dirty="0"/>
              <a:t>It is more realistic, even cynical. It has a different view of human nature.</a:t>
            </a:r>
          </a:p>
          <a:p>
            <a:r>
              <a:rPr lang="en-US" sz="2200" dirty="0">
                <a:solidFill>
                  <a:srgbClr val="333333"/>
                </a:solidFill>
                <a:effectLst/>
                <a:ea typeface="Times New Roman" panose="02020603050405020304" pitchFamily="18" charset="0"/>
                <a:cs typeface="Times New Roman" panose="02020603050405020304" pitchFamily="18" charset="0"/>
              </a:rPr>
              <a:t>“The laws concerning corn may everywhere be compared to the laws concerning religion. The people feel themselves so much interested in what relates either of their subsistence in this life, or to their happiness in a life to come, that government must yield to their prejudices, and, in order to preserve the public tranquility, establish that system which they approve of. It is upon this account, perhaps, that we so seldom find a reasonable system established with regard to either of those two capital objects”. (Book 4, Ch 5; p. 682-3)</a:t>
            </a:r>
          </a:p>
          <a:p>
            <a:r>
              <a:rPr lang="en-US" sz="2200" dirty="0">
                <a:effectLst/>
              </a:rPr>
              <a:t>“I have never known much good done by those who affected to trade for the public good. It is an affectation, indeed, not very common among merchants, and very few words need be employed in dissuading them from it” (Book 3, Ch. 2, p. 572).</a:t>
            </a:r>
          </a:p>
        </p:txBody>
      </p:sp>
    </p:spTree>
    <p:extLst>
      <p:ext uri="{BB962C8B-B14F-4D97-AF65-F5344CB8AC3E}">
        <p14:creationId xmlns:p14="http://schemas.microsoft.com/office/powerpoint/2010/main" val="90665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DFD3-D3B5-47EB-BA26-11A15A5338E1}"/>
              </a:ext>
            </a:extLst>
          </p:cNvPr>
          <p:cNvSpPr>
            <a:spLocks noGrp="1"/>
          </p:cNvSpPr>
          <p:nvPr>
            <p:ph type="title"/>
          </p:nvPr>
        </p:nvSpPr>
        <p:spPr/>
        <p:txBody>
          <a:bodyPr/>
          <a:lstStyle/>
          <a:p>
            <a:r>
              <a:rPr lang="en-US" dirty="0"/>
              <a:t>Much more “leftist” re. inequality than TMS</a:t>
            </a:r>
          </a:p>
        </p:txBody>
      </p:sp>
      <p:sp>
        <p:nvSpPr>
          <p:cNvPr id="3" name="Content Placeholder 2">
            <a:extLst>
              <a:ext uri="{FF2B5EF4-FFF2-40B4-BE49-F238E27FC236}">
                <a16:creationId xmlns:a16="http://schemas.microsoft.com/office/drawing/2014/main" id="{71D26990-21D0-473B-80FE-6D326206BF46}"/>
              </a:ext>
            </a:extLst>
          </p:cNvPr>
          <p:cNvSpPr>
            <a:spLocks noGrp="1"/>
          </p:cNvSpPr>
          <p:nvPr>
            <p:ph idx="1"/>
          </p:nvPr>
        </p:nvSpPr>
        <p:spPr/>
        <p:txBody>
          <a:bodyPr/>
          <a:lstStyle/>
          <a:p>
            <a:r>
              <a:rPr lang="en-US" dirty="0"/>
              <a:t>But regarding inequality:</a:t>
            </a:r>
          </a:p>
          <a:p>
            <a:r>
              <a:rPr lang="en-US" dirty="0"/>
              <a:t>It is much more “leftist”. Does not accept  the ethical validity of the natural hierarchy. Social classes are in conflict over the distribution of net product. </a:t>
            </a:r>
          </a:p>
          <a:p>
            <a:r>
              <a:rPr lang="en-US" dirty="0"/>
              <a:t>Incomes of the rich are often unjust. </a:t>
            </a:r>
          </a:p>
          <a:p>
            <a:r>
              <a:rPr lang="en-US" dirty="0"/>
              <a:t>TMS ridicules spending patterns of the rich, but does not question their right to high incomes; WoN does. </a:t>
            </a:r>
          </a:p>
          <a:p>
            <a:endParaRPr lang="en-US" dirty="0"/>
          </a:p>
        </p:txBody>
      </p:sp>
    </p:spTree>
    <p:extLst>
      <p:ext uri="{BB962C8B-B14F-4D97-AF65-F5344CB8AC3E}">
        <p14:creationId xmlns:p14="http://schemas.microsoft.com/office/powerpoint/2010/main" val="337294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B8F232A-8414-4964-8EDD-3C7704365F5C}"/>
              </a:ext>
            </a:extLst>
          </p:cNvPr>
          <p:cNvCxnSpPr/>
          <p:nvPr/>
        </p:nvCxnSpPr>
        <p:spPr>
          <a:xfrm>
            <a:off x="4514850" y="2420938"/>
            <a:ext cx="2457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3" name="TextBox 4">
            <a:extLst>
              <a:ext uri="{FF2B5EF4-FFF2-40B4-BE49-F238E27FC236}">
                <a16:creationId xmlns:a16="http://schemas.microsoft.com/office/drawing/2014/main" id="{797DA8EB-01DE-4C9A-9FFC-50D4FBC7777A}"/>
              </a:ext>
            </a:extLst>
          </p:cNvPr>
          <p:cNvSpPr txBox="1">
            <a:spLocks noChangeArrowheads="1"/>
          </p:cNvSpPr>
          <p:nvPr/>
        </p:nvSpPr>
        <p:spPr bwMode="auto">
          <a:xfrm>
            <a:off x="4267200" y="20574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1848</a:t>
            </a:r>
          </a:p>
        </p:txBody>
      </p:sp>
      <p:sp>
        <p:nvSpPr>
          <p:cNvPr id="5124" name="TextBox 5">
            <a:extLst>
              <a:ext uri="{FF2B5EF4-FFF2-40B4-BE49-F238E27FC236}">
                <a16:creationId xmlns:a16="http://schemas.microsoft.com/office/drawing/2014/main" id="{DDC0C648-610F-42D9-866F-2541B876D193}"/>
              </a:ext>
            </a:extLst>
          </p:cNvPr>
          <p:cNvSpPr txBox="1">
            <a:spLocks noChangeArrowheads="1"/>
          </p:cNvSpPr>
          <p:nvPr/>
        </p:nvSpPr>
        <p:spPr bwMode="auto">
          <a:xfrm>
            <a:off x="6610350" y="20574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1923</a:t>
            </a:r>
          </a:p>
        </p:txBody>
      </p:sp>
      <p:sp>
        <p:nvSpPr>
          <p:cNvPr id="5125" name="TextBox 7">
            <a:extLst>
              <a:ext uri="{FF2B5EF4-FFF2-40B4-BE49-F238E27FC236}">
                <a16:creationId xmlns:a16="http://schemas.microsoft.com/office/drawing/2014/main" id="{5C7257B8-DC08-441B-A781-1FC03296D8B1}"/>
              </a:ext>
            </a:extLst>
          </p:cNvPr>
          <p:cNvSpPr txBox="1">
            <a:spLocks noChangeArrowheads="1"/>
          </p:cNvSpPr>
          <p:nvPr/>
        </p:nvSpPr>
        <p:spPr bwMode="auto">
          <a:xfrm>
            <a:off x="5708651" y="3862389"/>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1901</a:t>
            </a:r>
          </a:p>
        </p:txBody>
      </p:sp>
      <p:sp>
        <p:nvSpPr>
          <p:cNvPr id="5126" name="TextBox 8">
            <a:extLst>
              <a:ext uri="{FF2B5EF4-FFF2-40B4-BE49-F238E27FC236}">
                <a16:creationId xmlns:a16="http://schemas.microsoft.com/office/drawing/2014/main" id="{C9B328C4-954C-4519-B742-B6CCF34D232A}"/>
              </a:ext>
            </a:extLst>
          </p:cNvPr>
          <p:cNvSpPr txBox="1">
            <a:spLocks noChangeArrowheads="1"/>
          </p:cNvSpPr>
          <p:nvPr/>
        </p:nvSpPr>
        <p:spPr bwMode="auto">
          <a:xfrm>
            <a:off x="9417050" y="3768726"/>
            <a:ext cx="742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1985</a:t>
            </a:r>
          </a:p>
        </p:txBody>
      </p:sp>
      <p:cxnSp>
        <p:nvCxnSpPr>
          <p:cNvPr id="11" name="Straight Connector 10">
            <a:extLst>
              <a:ext uri="{FF2B5EF4-FFF2-40B4-BE49-F238E27FC236}">
                <a16:creationId xmlns:a16="http://schemas.microsoft.com/office/drawing/2014/main" id="{447CF54D-92AE-4688-902C-88D1C45CB85E}"/>
              </a:ext>
            </a:extLst>
          </p:cNvPr>
          <p:cNvCxnSpPr/>
          <p:nvPr/>
        </p:nvCxnSpPr>
        <p:spPr>
          <a:xfrm>
            <a:off x="6408738" y="3962400"/>
            <a:ext cx="2914650"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6B8C214-9748-41B6-AC3F-6A346D87D816}"/>
              </a:ext>
            </a:extLst>
          </p:cNvPr>
          <p:cNvCxnSpPr/>
          <p:nvPr/>
        </p:nvCxnSpPr>
        <p:spPr>
          <a:xfrm>
            <a:off x="6559550" y="4411663"/>
            <a:ext cx="2857500" cy="0"/>
          </a:xfrm>
          <a:prstGeom prst="line">
            <a:avLst/>
          </a:prstGeom>
          <a:ln/>
        </p:spPr>
        <p:style>
          <a:lnRef idx="1">
            <a:schemeClr val="dk1"/>
          </a:lnRef>
          <a:fillRef idx="0">
            <a:schemeClr val="dk1"/>
          </a:fillRef>
          <a:effectRef idx="0">
            <a:schemeClr val="dk1"/>
          </a:effectRef>
          <a:fontRef idx="minor">
            <a:schemeClr val="tx1"/>
          </a:fontRef>
        </p:style>
      </p:cxnSp>
      <p:sp>
        <p:nvSpPr>
          <p:cNvPr id="5129" name="TextBox 13">
            <a:extLst>
              <a:ext uri="{FF2B5EF4-FFF2-40B4-BE49-F238E27FC236}">
                <a16:creationId xmlns:a16="http://schemas.microsoft.com/office/drawing/2014/main" id="{61279AF5-C3CC-4510-982B-76E99E225A86}"/>
              </a:ext>
            </a:extLst>
          </p:cNvPr>
          <p:cNvSpPr txBox="1">
            <a:spLocks noChangeArrowheads="1"/>
          </p:cNvSpPr>
          <p:nvPr/>
        </p:nvSpPr>
        <p:spPr bwMode="auto">
          <a:xfrm>
            <a:off x="5857876" y="43116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1903</a:t>
            </a:r>
          </a:p>
        </p:txBody>
      </p:sp>
      <p:sp>
        <p:nvSpPr>
          <p:cNvPr id="5130" name="TextBox 14">
            <a:extLst>
              <a:ext uri="{FF2B5EF4-FFF2-40B4-BE49-F238E27FC236}">
                <a16:creationId xmlns:a16="http://schemas.microsoft.com/office/drawing/2014/main" id="{6C2B9D33-CBA9-4F6E-9559-08DB0913550E}"/>
              </a:ext>
            </a:extLst>
          </p:cNvPr>
          <p:cNvSpPr txBox="1">
            <a:spLocks noChangeArrowheads="1"/>
          </p:cNvSpPr>
          <p:nvPr/>
        </p:nvSpPr>
        <p:spPr bwMode="auto">
          <a:xfrm>
            <a:off x="9344025" y="4216400"/>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1984</a:t>
            </a:r>
          </a:p>
        </p:txBody>
      </p:sp>
      <p:sp>
        <p:nvSpPr>
          <p:cNvPr id="5131" name="TextBox 15">
            <a:extLst>
              <a:ext uri="{FF2B5EF4-FFF2-40B4-BE49-F238E27FC236}">
                <a16:creationId xmlns:a16="http://schemas.microsoft.com/office/drawing/2014/main" id="{218A6467-1953-400E-83F2-F87425583576}"/>
              </a:ext>
            </a:extLst>
          </p:cNvPr>
          <p:cNvSpPr txBox="1">
            <a:spLocks noChangeArrowheads="1"/>
          </p:cNvSpPr>
          <p:nvPr/>
        </p:nvSpPr>
        <p:spPr bwMode="auto">
          <a:xfrm>
            <a:off x="5426075" y="1946275"/>
            <a:ext cx="120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Pareto</a:t>
            </a:r>
          </a:p>
        </p:txBody>
      </p:sp>
      <p:sp>
        <p:nvSpPr>
          <p:cNvPr id="5132" name="TextBox 16">
            <a:extLst>
              <a:ext uri="{FF2B5EF4-FFF2-40B4-BE49-F238E27FC236}">
                <a16:creationId xmlns:a16="http://schemas.microsoft.com/office/drawing/2014/main" id="{ACC0217D-4810-4409-AEC7-BB7CFD788B71}"/>
              </a:ext>
            </a:extLst>
          </p:cNvPr>
          <p:cNvSpPr txBox="1">
            <a:spLocks noChangeArrowheads="1"/>
          </p:cNvSpPr>
          <p:nvPr/>
        </p:nvSpPr>
        <p:spPr bwMode="auto">
          <a:xfrm>
            <a:off x="6554789" y="3611563"/>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Kuznets</a:t>
            </a:r>
          </a:p>
        </p:txBody>
      </p:sp>
      <p:sp>
        <p:nvSpPr>
          <p:cNvPr id="5133" name="TextBox 17">
            <a:extLst>
              <a:ext uri="{FF2B5EF4-FFF2-40B4-BE49-F238E27FC236}">
                <a16:creationId xmlns:a16="http://schemas.microsoft.com/office/drawing/2014/main" id="{A1259AE7-8E0B-4A64-932D-89B69C3306C3}"/>
              </a:ext>
            </a:extLst>
          </p:cNvPr>
          <p:cNvSpPr txBox="1">
            <a:spLocks noChangeArrowheads="1"/>
          </p:cNvSpPr>
          <p:nvPr/>
        </p:nvSpPr>
        <p:spPr bwMode="auto">
          <a:xfrm>
            <a:off x="6748464" y="408940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Tinbergen</a:t>
            </a:r>
          </a:p>
        </p:txBody>
      </p:sp>
      <p:cxnSp>
        <p:nvCxnSpPr>
          <p:cNvPr id="20" name="Straight Connector 19">
            <a:extLst>
              <a:ext uri="{FF2B5EF4-FFF2-40B4-BE49-F238E27FC236}">
                <a16:creationId xmlns:a16="http://schemas.microsoft.com/office/drawing/2014/main" id="{F30D74E7-FE9E-4198-8A96-2413FA90FE1D}"/>
              </a:ext>
            </a:extLst>
          </p:cNvPr>
          <p:cNvCxnSpPr/>
          <p:nvPr/>
        </p:nvCxnSpPr>
        <p:spPr>
          <a:xfrm>
            <a:off x="2724150" y="1503363"/>
            <a:ext cx="1428750" cy="0"/>
          </a:xfrm>
          <a:prstGeom prst="line">
            <a:avLst/>
          </a:prstGeom>
        </p:spPr>
        <p:style>
          <a:lnRef idx="1">
            <a:schemeClr val="dk1"/>
          </a:lnRef>
          <a:fillRef idx="0">
            <a:schemeClr val="dk1"/>
          </a:fillRef>
          <a:effectRef idx="0">
            <a:schemeClr val="dk1"/>
          </a:effectRef>
          <a:fontRef idx="minor">
            <a:schemeClr val="tx1"/>
          </a:fontRef>
        </p:style>
      </p:cxnSp>
      <p:sp>
        <p:nvSpPr>
          <p:cNvPr id="5135" name="TextBox 22">
            <a:extLst>
              <a:ext uri="{FF2B5EF4-FFF2-40B4-BE49-F238E27FC236}">
                <a16:creationId xmlns:a16="http://schemas.microsoft.com/office/drawing/2014/main" id="{48B373D4-8DA7-4646-AEEA-F1E800FC604C}"/>
              </a:ext>
            </a:extLst>
          </p:cNvPr>
          <p:cNvSpPr txBox="1">
            <a:spLocks noChangeArrowheads="1"/>
          </p:cNvSpPr>
          <p:nvPr/>
        </p:nvSpPr>
        <p:spPr bwMode="auto">
          <a:xfrm>
            <a:off x="3990975" y="1201738"/>
            <a:ext cx="857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1823</a:t>
            </a:r>
          </a:p>
        </p:txBody>
      </p:sp>
      <p:sp>
        <p:nvSpPr>
          <p:cNvPr id="5136" name="TextBox 23">
            <a:extLst>
              <a:ext uri="{FF2B5EF4-FFF2-40B4-BE49-F238E27FC236}">
                <a16:creationId xmlns:a16="http://schemas.microsoft.com/office/drawing/2014/main" id="{29000A0F-D07A-4030-A2F5-D0B1DBF2BA75}"/>
              </a:ext>
            </a:extLst>
          </p:cNvPr>
          <p:cNvSpPr txBox="1">
            <a:spLocks noChangeArrowheads="1"/>
          </p:cNvSpPr>
          <p:nvPr/>
        </p:nvSpPr>
        <p:spPr bwMode="auto">
          <a:xfrm>
            <a:off x="2405063" y="11811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1772</a:t>
            </a:r>
          </a:p>
        </p:txBody>
      </p:sp>
      <p:sp>
        <p:nvSpPr>
          <p:cNvPr id="5137" name="TextBox 24">
            <a:extLst>
              <a:ext uri="{FF2B5EF4-FFF2-40B4-BE49-F238E27FC236}">
                <a16:creationId xmlns:a16="http://schemas.microsoft.com/office/drawing/2014/main" id="{E42811DF-898B-4F73-B62F-62098A6D624D}"/>
              </a:ext>
            </a:extLst>
          </p:cNvPr>
          <p:cNvSpPr txBox="1">
            <a:spLocks noChangeArrowheads="1"/>
          </p:cNvSpPr>
          <p:nvPr/>
        </p:nvSpPr>
        <p:spPr bwMode="auto">
          <a:xfrm>
            <a:off x="3009900" y="862013"/>
            <a:ext cx="108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Ricardo</a:t>
            </a:r>
          </a:p>
        </p:txBody>
      </p:sp>
      <p:cxnSp>
        <p:nvCxnSpPr>
          <p:cNvPr id="28" name="Straight Connector 27">
            <a:extLst>
              <a:ext uri="{FF2B5EF4-FFF2-40B4-BE49-F238E27FC236}">
                <a16:creationId xmlns:a16="http://schemas.microsoft.com/office/drawing/2014/main" id="{6CB3B124-FD30-4A51-9A90-BF08BBECA717}"/>
              </a:ext>
            </a:extLst>
          </p:cNvPr>
          <p:cNvCxnSpPr/>
          <p:nvPr/>
        </p:nvCxnSpPr>
        <p:spPr>
          <a:xfrm>
            <a:off x="3924300" y="1885950"/>
            <a:ext cx="1485900" cy="0"/>
          </a:xfrm>
          <a:prstGeom prst="line">
            <a:avLst/>
          </a:prstGeom>
        </p:spPr>
        <p:style>
          <a:lnRef idx="1">
            <a:schemeClr val="dk1"/>
          </a:lnRef>
          <a:fillRef idx="0">
            <a:schemeClr val="dk1"/>
          </a:fillRef>
          <a:effectRef idx="0">
            <a:schemeClr val="dk1"/>
          </a:effectRef>
          <a:fontRef idx="minor">
            <a:schemeClr val="tx1"/>
          </a:fontRef>
        </p:style>
      </p:cxnSp>
      <p:sp>
        <p:nvSpPr>
          <p:cNvPr id="5139" name="TextBox 28">
            <a:extLst>
              <a:ext uri="{FF2B5EF4-FFF2-40B4-BE49-F238E27FC236}">
                <a16:creationId xmlns:a16="http://schemas.microsoft.com/office/drawing/2014/main" id="{7F52E5BC-384B-4406-BC6E-0DB8CE071C6D}"/>
              </a:ext>
            </a:extLst>
          </p:cNvPr>
          <p:cNvSpPr txBox="1">
            <a:spLocks noChangeArrowheads="1"/>
          </p:cNvSpPr>
          <p:nvPr/>
        </p:nvSpPr>
        <p:spPr bwMode="auto">
          <a:xfrm>
            <a:off x="3319462" y="1805783"/>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1818</a:t>
            </a:r>
          </a:p>
        </p:txBody>
      </p:sp>
      <p:sp>
        <p:nvSpPr>
          <p:cNvPr id="5140" name="TextBox 29">
            <a:extLst>
              <a:ext uri="{FF2B5EF4-FFF2-40B4-BE49-F238E27FC236}">
                <a16:creationId xmlns:a16="http://schemas.microsoft.com/office/drawing/2014/main" id="{E5EB91DB-0F29-4B83-B657-0C4CF939DCB8}"/>
              </a:ext>
            </a:extLst>
          </p:cNvPr>
          <p:cNvSpPr txBox="1">
            <a:spLocks noChangeArrowheads="1"/>
          </p:cNvSpPr>
          <p:nvPr/>
        </p:nvSpPr>
        <p:spPr bwMode="auto">
          <a:xfrm>
            <a:off x="5353050" y="1706564"/>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1883</a:t>
            </a:r>
          </a:p>
        </p:txBody>
      </p:sp>
      <p:sp>
        <p:nvSpPr>
          <p:cNvPr id="5141" name="TextBox 30">
            <a:extLst>
              <a:ext uri="{FF2B5EF4-FFF2-40B4-BE49-F238E27FC236}">
                <a16:creationId xmlns:a16="http://schemas.microsoft.com/office/drawing/2014/main" id="{797BD208-1B57-4F9E-AB2D-860CCCF4BF5B}"/>
              </a:ext>
            </a:extLst>
          </p:cNvPr>
          <p:cNvSpPr txBox="1">
            <a:spLocks noChangeArrowheads="1"/>
          </p:cNvSpPr>
          <p:nvPr/>
        </p:nvSpPr>
        <p:spPr bwMode="auto">
          <a:xfrm>
            <a:off x="4495801" y="1503364"/>
            <a:ext cx="83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Marx</a:t>
            </a:r>
          </a:p>
        </p:txBody>
      </p:sp>
      <p:sp>
        <p:nvSpPr>
          <p:cNvPr id="32" name="Oval 31">
            <a:extLst>
              <a:ext uri="{FF2B5EF4-FFF2-40B4-BE49-F238E27FC236}">
                <a16:creationId xmlns:a16="http://schemas.microsoft.com/office/drawing/2014/main" id="{9734CF7F-CBF2-4578-93D4-D213F40CDFD9}"/>
              </a:ext>
            </a:extLst>
          </p:cNvPr>
          <p:cNvSpPr/>
          <p:nvPr/>
        </p:nvSpPr>
        <p:spPr>
          <a:xfrm>
            <a:off x="3730626" y="1362076"/>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a:extLst>
              <a:ext uri="{FF2B5EF4-FFF2-40B4-BE49-F238E27FC236}">
                <a16:creationId xmlns:a16="http://schemas.microsoft.com/office/drawing/2014/main" id="{A9399ABF-21B4-4790-818F-FD8AC1E70232}"/>
              </a:ext>
            </a:extLst>
          </p:cNvPr>
          <p:cNvSpPr/>
          <p:nvPr/>
        </p:nvSpPr>
        <p:spPr>
          <a:xfrm>
            <a:off x="5011739" y="1776414"/>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a:extLst>
              <a:ext uri="{FF2B5EF4-FFF2-40B4-BE49-F238E27FC236}">
                <a16:creationId xmlns:a16="http://schemas.microsoft.com/office/drawing/2014/main" id="{7DB51BC1-CE10-4A1A-81D5-6B536AF17BEF}"/>
              </a:ext>
            </a:extLst>
          </p:cNvPr>
          <p:cNvSpPr/>
          <p:nvPr/>
        </p:nvSpPr>
        <p:spPr>
          <a:xfrm>
            <a:off x="5680076" y="2279651"/>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a:extLst>
              <a:ext uri="{FF2B5EF4-FFF2-40B4-BE49-F238E27FC236}">
                <a16:creationId xmlns:a16="http://schemas.microsoft.com/office/drawing/2014/main" id="{2E526AA5-F0BA-45A0-93B9-45CB45DD04A1}"/>
              </a:ext>
            </a:extLst>
          </p:cNvPr>
          <p:cNvSpPr/>
          <p:nvPr/>
        </p:nvSpPr>
        <p:spPr>
          <a:xfrm>
            <a:off x="8435976" y="4308476"/>
            <a:ext cx="231775" cy="220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a:extLst>
              <a:ext uri="{FF2B5EF4-FFF2-40B4-BE49-F238E27FC236}">
                <a16:creationId xmlns:a16="http://schemas.microsoft.com/office/drawing/2014/main" id="{33FC386E-651D-4C4C-A363-8C229C2826C0}"/>
              </a:ext>
            </a:extLst>
          </p:cNvPr>
          <p:cNvSpPr/>
          <p:nvPr/>
        </p:nvSpPr>
        <p:spPr>
          <a:xfrm>
            <a:off x="8012114" y="3862388"/>
            <a:ext cx="231775" cy="220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47" name="TextBox 38">
            <a:extLst>
              <a:ext uri="{FF2B5EF4-FFF2-40B4-BE49-F238E27FC236}">
                <a16:creationId xmlns:a16="http://schemas.microsoft.com/office/drawing/2014/main" id="{11C91BD8-2760-4E57-A654-41BA6DCD5A3D}"/>
              </a:ext>
            </a:extLst>
          </p:cNvPr>
          <p:cNvSpPr txBox="1">
            <a:spLocks noChangeArrowheads="1"/>
          </p:cNvSpPr>
          <p:nvPr/>
        </p:nvSpPr>
        <p:spPr bwMode="auto">
          <a:xfrm>
            <a:off x="7596189" y="5351464"/>
            <a:ext cx="90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1971</a:t>
            </a:r>
          </a:p>
        </p:txBody>
      </p:sp>
      <p:sp>
        <p:nvSpPr>
          <p:cNvPr id="5148" name="TextBox 42">
            <a:extLst>
              <a:ext uri="{FF2B5EF4-FFF2-40B4-BE49-F238E27FC236}">
                <a16:creationId xmlns:a16="http://schemas.microsoft.com/office/drawing/2014/main" id="{4FE10B84-8AD2-4ED6-B4F2-2A7B11DD86E9}"/>
              </a:ext>
            </a:extLst>
          </p:cNvPr>
          <p:cNvSpPr txBox="1">
            <a:spLocks noChangeArrowheads="1"/>
          </p:cNvSpPr>
          <p:nvPr/>
        </p:nvSpPr>
        <p:spPr bwMode="auto">
          <a:xfrm>
            <a:off x="8428039" y="5594350"/>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Piketty</a:t>
            </a:r>
          </a:p>
        </p:txBody>
      </p:sp>
      <p:sp>
        <p:nvSpPr>
          <p:cNvPr id="44" name="Oval 43">
            <a:extLst>
              <a:ext uri="{FF2B5EF4-FFF2-40B4-BE49-F238E27FC236}">
                <a16:creationId xmlns:a16="http://schemas.microsoft.com/office/drawing/2014/main" id="{19022310-2AB3-480A-B625-F2A3F511FB82}"/>
              </a:ext>
            </a:extLst>
          </p:cNvPr>
          <p:cNvSpPr/>
          <p:nvPr/>
        </p:nvSpPr>
        <p:spPr>
          <a:xfrm>
            <a:off x="9217026" y="5373688"/>
            <a:ext cx="231775" cy="220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6" name="Straight Connector 45">
            <a:extLst>
              <a:ext uri="{FF2B5EF4-FFF2-40B4-BE49-F238E27FC236}">
                <a16:creationId xmlns:a16="http://schemas.microsoft.com/office/drawing/2014/main" id="{823B21E8-4FA7-40FC-9A3B-09D9AA487E08}"/>
              </a:ext>
            </a:extLst>
          </p:cNvPr>
          <p:cNvCxnSpPr/>
          <p:nvPr/>
        </p:nvCxnSpPr>
        <p:spPr>
          <a:xfrm>
            <a:off x="5816601" y="3457575"/>
            <a:ext cx="2854325" cy="0"/>
          </a:xfrm>
          <a:prstGeom prst="line">
            <a:avLst/>
          </a:prstGeom>
        </p:spPr>
        <p:style>
          <a:lnRef idx="1">
            <a:schemeClr val="dk1"/>
          </a:lnRef>
          <a:fillRef idx="0">
            <a:schemeClr val="dk1"/>
          </a:fillRef>
          <a:effectRef idx="0">
            <a:schemeClr val="dk1"/>
          </a:effectRef>
          <a:fontRef idx="minor">
            <a:schemeClr val="tx1"/>
          </a:fontRef>
        </p:style>
      </p:cxnSp>
      <p:sp>
        <p:nvSpPr>
          <p:cNvPr id="5151" name="TextBox 46">
            <a:extLst>
              <a:ext uri="{FF2B5EF4-FFF2-40B4-BE49-F238E27FC236}">
                <a16:creationId xmlns:a16="http://schemas.microsoft.com/office/drawing/2014/main" id="{14153370-259C-460A-9E00-DDB2EF9ABF62}"/>
              </a:ext>
            </a:extLst>
          </p:cNvPr>
          <p:cNvSpPr txBox="1">
            <a:spLocks noChangeArrowheads="1"/>
          </p:cNvSpPr>
          <p:nvPr/>
        </p:nvSpPr>
        <p:spPr bwMode="auto">
          <a:xfrm>
            <a:off x="5191126" y="3241675"/>
            <a:ext cx="104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1884</a:t>
            </a:r>
          </a:p>
        </p:txBody>
      </p:sp>
      <p:cxnSp>
        <p:nvCxnSpPr>
          <p:cNvPr id="51" name="Straight Connector 50">
            <a:extLst>
              <a:ext uri="{FF2B5EF4-FFF2-40B4-BE49-F238E27FC236}">
                <a16:creationId xmlns:a16="http://schemas.microsoft.com/office/drawing/2014/main" id="{423EAC1A-DF17-41FE-8C63-E6C1A57879E5}"/>
              </a:ext>
            </a:extLst>
          </p:cNvPr>
          <p:cNvCxnSpPr/>
          <p:nvPr/>
        </p:nvCxnSpPr>
        <p:spPr>
          <a:xfrm flipV="1">
            <a:off x="5972175" y="3016251"/>
            <a:ext cx="2571750" cy="4763"/>
          </a:xfrm>
          <a:prstGeom prst="line">
            <a:avLst/>
          </a:prstGeom>
        </p:spPr>
        <p:style>
          <a:lnRef idx="1">
            <a:schemeClr val="dk1"/>
          </a:lnRef>
          <a:fillRef idx="0">
            <a:schemeClr val="dk1"/>
          </a:fillRef>
          <a:effectRef idx="0">
            <a:schemeClr val="dk1"/>
          </a:effectRef>
          <a:fontRef idx="minor">
            <a:schemeClr val="tx1"/>
          </a:fontRef>
        </p:style>
      </p:cxnSp>
      <p:sp>
        <p:nvSpPr>
          <p:cNvPr id="5153" name="TextBox 53">
            <a:extLst>
              <a:ext uri="{FF2B5EF4-FFF2-40B4-BE49-F238E27FC236}">
                <a16:creationId xmlns:a16="http://schemas.microsoft.com/office/drawing/2014/main" id="{AB553345-23FD-41D0-8A30-A5EFB546EB15}"/>
              </a:ext>
            </a:extLst>
          </p:cNvPr>
          <p:cNvSpPr txBox="1">
            <a:spLocks noChangeArrowheads="1"/>
          </p:cNvSpPr>
          <p:nvPr/>
        </p:nvSpPr>
        <p:spPr bwMode="auto">
          <a:xfrm>
            <a:off x="5353050" y="2752725"/>
            <a:ext cx="1055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1887</a:t>
            </a:r>
          </a:p>
        </p:txBody>
      </p:sp>
      <p:sp>
        <p:nvSpPr>
          <p:cNvPr id="5154" name="TextBox 54">
            <a:extLst>
              <a:ext uri="{FF2B5EF4-FFF2-40B4-BE49-F238E27FC236}">
                <a16:creationId xmlns:a16="http://schemas.microsoft.com/office/drawing/2014/main" id="{749DF25B-7417-45E8-8527-308D69B67B32}"/>
              </a:ext>
            </a:extLst>
          </p:cNvPr>
          <p:cNvSpPr txBox="1">
            <a:spLocks noChangeArrowheads="1"/>
          </p:cNvSpPr>
          <p:nvPr/>
        </p:nvSpPr>
        <p:spPr bwMode="auto">
          <a:xfrm>
            <a:off x="8639176" y="3373439"/>
            <a:ext cx="151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1965</a:t>
            </a:r>
          </a:p>
        </p:txBody>
      </p:sp>
      <p:sp>
        <p:nvSpPr>
          <p:cNvPr id="5155" name="TextBox 55">
            <a:extLst>
              <a:ext uri="{FF2B5EF4-FFF2-40B4-BE49-F238E27FC236}">
                <a16:creationId xmlns:a16="http://schemas.microsoft.com/office/drawing/2014/main" id="{941B9CA3-01E6-4941-9CDC-5990CD3AB2B6}"/>
              </a:ext>
            </a:extLst>
          </p:cNvPr>
          <p:cNvSpPr txBox="1">
            <a:spLocks noChangeArrowheads="1"/>
          </p:cNvSpPr>
          <p:nvPr/>
        </p:nvSpPr>
        <p:spPr bwMode="auto">
          <a:xfrm>
            <a:off x="6623051" y="2543175"/>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Dalton</a:t>
            </a:r>
          </a:p>
        </p:txBody>
      </p:sp>
      <p:sp>
        <p:nvSpPr>
          <p:cNvPr id="5156" name="TextBox 56">
            <a:extLst>
              <a:ext uri="{FF2B5EF4-FFF2-40B4-BE49-F238E27FC236}">
                <a16:creationId xmlns:a16="http://schemas.microsoft.com/office/drawing/2014/main" id="{775E3693-E5CD-4834-A2C0-A01EE098B16C}"/>
              </a:ext>
            </a:extLst>
          </p:cNvPr>
          <p:cNvSpPr txBox="1">
            <a:spLocks noChangeArrowheads="1"/>
          </p:cNvSpPr>
          <p:nvPr/>
        </p:nvSpPr>
        <p:spPr bwMode="auto">
          <a:xfrm>
            <a:off x="6715126" y="3081339"/>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Gini</a:t>
            </a:r>
          </a:p>
        </p:txBody>
      </p:sp>
      <p:sp>
        <p:nvSpPr>
          <p:cNvPr id="5157" name="TextBox 57">
            <a:extLst>
              <a:ext uri="{FF2B5EF4-FFF2-40B4-BE49-F238E27FC236}">
                <a16:creationId xmlns:a16="http://schemas.microsoft.com/office/drawing/2014/main" id="{F4A6928A-B59C-4734-80B7-0D564B41709C}"/>
              </a:ext>
            </a:extLst>
          </p:cNvPr>
          <p:cNvSpPr txBox="1">
            <a:spLocks noChangeArrowheads="1"/>
          </p:cNvSpPr>
          <p:nvPr/>
        </p:nvSpPr>
        <p:spPr bwMode="auto">
          <a:xfrm>
            <a:off x="8540751" y="2724150"/>
            <a:ext cx="113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1962</a:t>
            </a:r>
          </a:p>
        </p:txBody>
      </p:sp>
      <p:cxnSp>
        <p:nvCxnSpPr>
          <p:cNvPr id="62" name="Straight Connector 61">
            <a:extLst>
              <a:ext uri="{FF2B5EF4-FFF2-40B4-BE49-F238E27FC236}">
                <a16:creationId xmlns:a16="http://schemas.microsoft.com/office/drawing/2014/main" id="{B43EB5F4-A036-4A59-B850-10D10B310B10}"/>
              </a:ext>
            </a:extLst>
          </p:cNvPr>
          <p:cNvCxnSpPr/>
          <p:nvPr/>
        </p:nvCxnSpPr>
        <p:spPr>
          <a:xfrm>
            <a:off x="7753350" y="5086350"/>
            <a:ext cx="1771650" cy="0"/>
          </a:xfrm>
          <a:prstGeom prst="line">
            <a:avLst/>
          </a:prstGeom>
        </p:spPr>
        <p:style>
          <a:lnRef idx="1">
            <a:schemeClr val="dk1"/>
          </a:lnRef>
          <a:fillRef idx="0">
            <a:schemeClr val="dk1"/>
          </a:fillRef>
          <a:effectRef idx="0">
            <a:schemeClr val="dk1"/>
          </a:effectRef>
          <a:fontRef idx="minor">
            <a:schemeClr val="tx1"/>
          </a:fontRef>
        </p:style>
      </p:cxnSp>
      <p:sp>
        <p:nvSpPr>
          <p:cNvPr id="5159" name="TextBox 62">
            <a:extLst>
              <a:ext uri="{FF2B5EF4-FFF2-40B4-BE49-F238E27FC236}">
                <a16:creationId xmlns:a16="http://schemas.microsoft.com/office/drawing/2014/main" id="{5643258C-AF0F-4A67-9567-A9BD4755F0D3}"/>
              </a:ext>
            </a:extLst>
          </p:cNvPr>
          <p:cNvSpPr txBox="1">
            <a:spLocks noChangeArrowheads="1"/>
          </p:cNvSpPr>
          <p:nvPr/>
        </p:nvSpPr>
        <p:spPr bwMode="auto">
          <a:xfrm>
            <a:off x="8356601" y="4598989"/>
            <a:ext cx="1401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Atkinson</a:t>
            </a:r>
          </a:p>
        </p:txBody>
      </p:sp>
      <p:sp>
        <p:nvSpPr>
          <p:cNvPr id="5160" name="TextBox 63">
            <a:extLst>
              <a:ext uri="{FF2B5EF4-FFF2-40B4-BE49-F238E27FC236}">
                <a16:creationId xmlns:a16="http://schemas.microsoft.com/office/drawing/2014/main" id="{7854A5C6-0E04-485E-B272-154D0BD8B556}"/>
              </a:ext>
            </a:extLst>
          </p:cNvPr>
          <p:cNvSpPr txBox="1">
            <a:spLocks noChangeArrowheads="1"/>
          </p:cNvSpPr>
          <p:nvPr/>
        </p:nvSpPr>
        <p:spPr bwMode="auto">
          <a:xfrm>
            <a:off x="7070725" y="4829175"/>
            <a:ext cx="115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1944</a:t>
            </a:r>
          </a:p>
        </p:txBody>
      </p:sp>
      <p:sp>
        <p:nvSpPr>
          <p:cNvPr id="65" name="Oval 64">
            <a:extLst>
              <a:ext uri="{FF2B5EF4-FFF2-40B4-BE49-F238E27FC236}">
                <a16:creationId xmlns:a16="http://schemas.microsoft.com/office/drawing/2014/main" id="{3C430BCE-7E8B-4EDD-A1DB-B636A2C293F7}"/>
              </a:ext>
            </a:extLst>
          </p:cNvPr>
          <p:cNvSpPr/>
          <p:nvPr/>
        </p:nvSpPr>
        <p:spPr>
          <a:xfrm>
            <a:off x="8528051" y="4983163"/>
            <a:ext cx="231775" cy="220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a:extLst>
              <a:ext uri="{FF2B5EF4-FFF2-40B4-BE49-F238E27FC236}">
                <a16:creationId xmlns:a16="http://schemas.microsoft.com/office/drawing/2014/main" id="{F5ED4033-113D-4B40-BE07-37DFE3256CE4}"/>
              </a:ext>
            </a:extLst>
          </p:cNvPr>
          <p:cNvSpPr/>
          <p:nvPr/>
        </p:nvSpPr>
        <p:spPr>
          <a:xfrm>
            <a:off x="7038976" y="2878139"/>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a:extLst>
              <a:ext uri="{FF2B5EF4-FFF2-40B4-BE49-F238E27FC236}">
                <a16:creationId xmlns:a16="http://schemas.microsoft.com/office/drawing/2014/main" id="{5C2402B1-E548-4256-AB5D-69F67136772C}"/>
              </a:ext>
            </a:extLst>
          </p:cNvPr>
          <p:cNvSpPr/>
          <p:nvPr/>
        </p:nvSpPr>
        <p:spPr>
          <a:xfrm>
            <a:off x="6954839" y="3392489"/>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64" name="TextBox 1">
            <a:extLst>
              <a:ext uri="{FF2B5EF4-FFF2-40B4-BE49-F238E27FC236}">
                <a16:creationId xmlns:a16="http://schemas.microsoft.com/office/drawing/2014/main" id="{DC600CD8-EB68-43C0-817E-AD2096D141F9}"/>
              </a:ext>
            </a:extLst>
          </p:cNvPr>
          <p:cNvSpPr txBox="1">
            <a:spLocks noChangeArrowheads="1"/>
          </p:cNvSpPr>
          <p:nvPr/>
        </p:nvSpPr>
        <p:spPr bwMode="auto">
          <a:xfrm>
            <a:off x="9525000" y="48069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2017</a:t>
            </a:r>
          </a:p>
        </p:txBody>
      </p:sp>
      <p:cxnSp>
        <p:nvCxnSpPr>
          <p:cNvPr id="7" name="Straight Connector 6">
            <a:extLst>
              <a:ext uri="{FF2B5EF4-FFF2-40B4-BE49-F238E27FC236}">
                <a16:creationId xmlns:a16="http://schemas.microsoft.com/office/drawing/2014/main" id="{E7E7E64A-7B38-43E3-A3CC-62CB6207166C}"/>
              </a:ext>
            </a:extLst>
          </p:cNvPr>
          <p:cNvCxnSpPr/>
          <p:nvPr/>
        </p:nvCxnSpPr>
        <p:spPr>
          <a:xfrm>
            <a:off x="8169277" y="5509419"/>
            <a:ext cx="1438275" cy="0"/>
          </a:xfrm>
          <a:prstGeom prst="line">
            <a:avLst/>
          </a:prstGeom>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C8657BD3-3B8E-4066-8567-C54173D8DA6B}"/>
              </a:ext>
            </a:extLst>
          </p:cNvPr>
          <p:cNvSpPr/>
          <p:nvPr/>
        </p:nvSpPr>
        <p:spPr>
          <a:xfrm>
            <a:off x="1023937" y="291307"/>
            <a:ext cx="5010150" cy="20089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4" name="Oval 3">
            <a:extLst>
              <a:ext uri="{FF2B5EF4-FFF2-40B4-BE49-F238E27FC236}">
                <a16:creationId xmlns:a16="http://schemas.microsoft.com/office/drawing/2014/main" id="{F38BB8F1-DD2A-4F92-9693-8845B817FC6D}"/>
              </a:ext>
            </a:extLst>
          </p:cNvPr>
          <p:cNvSpPr/>
          <p:nvPr/>
        </p:nvSpPr>
        <p:spPr>
          <a:xfrm>
            <a:off x="4848225" y="2335214"/>
            <a:ext cx="5238750" cy="1362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FDC60511-BE5E-4D1E-AC28-3D4A526DF0FE}"/>
              </a:ext>
            </a:extLst>
          </p:cNvPr>
          <p:cNvSpPr/>
          <p:nvPr/>
        </p:nvSpPr>
        <p:spPr>
          <a:xfrm>
            <a:off x="5972175" y="3692526"/>
            <a:ext cx="4598988" cy="10223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DB9E003B-3D83-490A-A2F7-56C7E5407271}"/>
              </a:ext>
            </a:extLst>
          </p:cNvPr>
          <p:cNvCxnSpPr>
            <a:cxnSpLocks/>
          </p:cNvCxnSpPr>
          <p:nvPr/>
        </p:nvCxnSpPr>
        <p:spPr>
          <a:xfrm>
            <a:off x="1457325" y="862013"/>
            <a:ext cx="1804988"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9AEB5E0-B830-442A-9A50-AC23E478E501}"/>
              </a:ext>
            </a:extLst>
          </p:cNvPr>
          <p:cNvSpPr txBox="1"/>
          <p:nvPr/>
        </p:nvSpPr>
        <p:spPr>
          <a:xfrm>
            <a:off x="1771650" y="470181"/>
            <a:ext cx="1666875" cy="369332"/>
          </a:xfrm>
          <a:prstGeom prst="rect">
            <a:avLst/>
          </a:prstGeom>
          <a:no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Smith</a:t>
            </a:r>
          </a:p>
        </p:txBody>
      </p:sp>
      <p:sp>
        <p:nvSpPr>
          <p:cNvPr id="18" name="Oval 17">
            <a:extLst>
              <a:ext uri="{FF2B5EF4-FFF2-40B4-BE49-F238E27FC236}">
                <a16:creationId xmlns:a16="http://schemas.microsoft.com/office/drawing/2014/main" id="{C05A27EB-2ABC-4874-A394-F16A97CC213B}"/>
              </a:ext>
            </a:extLst>
          </p:cNvPr>
          <p:cNvSpPr/>
          <p:nvPr/>
        </p:nvSpPr>
        <p:spPr>
          <a:xfrm>
            <a:off x="2724150" y="756964"/>
            <a:ext cx="2317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23">
            <a:extLst>
              <a:ext uri="{FF2B5EF4-FFF2-40B4-BE49-F238E27FC236}">
                <a16:creationId xmlns:a16="http://schemas.microsoft.com/office/drawing/2014/main" id="{35492A75-5DBA-402B-8730-9E9D13B9CC69}"/>
              </a:ext>
            </a:extLst>
          </p:cNvPr>
          <p:cNvSpPr txBox="1">
            <a:spLocks noChangeArrowheads="1"/>
          </p:cNvSpPr>
          <p:nvPr/>
        </p:nvSpPr>
        <p:spPr bwMode="auto">
          <a:xfrm>
            <a:off x="3114675" y="421206"/>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1790</a:t>
            </a:r>
          </a:p>
        </p:txBody>
      </p:sp>
      <p:sp>
        <p:nvSpPr>
          <p:cNvPr id="21" name="TextBox 23">
            <a:extLst>
              <a:ext uri="{FF2B5EF4-FFF2-40B4-BE49-F238E27FC236}">
                <a16:creationId xmlns:a16="http://schemas.microsoft.com/office/drawing/2014/main" id="{60BD1B5A-0D1C-4EE0-AECC-6B88B85F45A5}"/>
              </a:ext>
            </a:extLst>
          </p:cNvPr>
          <p:cNvSpPr txBox="1">
            <a:spLocks noChangeArrowheads="1"/>
          </p:cNvSpPr>
          <p:nvPr/>
        </p:nvSpPr>
        <p:spPr bwMode="auto">
          <a:xfrm>
            <a:off x="884237" y="421206"/>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1723</a:t>
            </a:r>
          </a:p>
        </p:txBody>
      </p:sp>
      <p:sp>
        <p:nvSpPr>
          <p:cNvPr id="22" name="TextBox 21">
            <a:extLst>
              <a:ext uri="{FF2B5EF4-FFF2-40B4-BE49-F238E27FC236}">
                <a16:creationId xmlns:a16="http://schemas.microsoft.com/office/drawing/2014/main" id="{F66CC275-C279-4AC6-B7FA-35D11BE926A5}"/>
              </a:ext>
            </a:extLst>
          </p:cNvPr>
          <p:cNvSpPr txBox="1"/>
          <p:nvPr/>
        </p:nvSpPr>
        <p:spPr>
          <a:xfrm>
            <a:off x="5295900" y="206377"/>
            <a:ext cx="3390900" cy="369332"/>
          </a:xfrm>
          <a:prstGeom prst="rect">
            <a:avLst/>
          </a:prstGeom>
          <a:noFill/>
        </p:spPr>
        <p:txBody>
          <a:bodyPr wrap="square" rtlCol="0">
            <a:spAutoFit/>
          </a:bodyPr>
          <a:lstStyle/>
          <a:p>
            <a:r>
              <a:rPr lang="en-US" dirty="0"/>
              <a:t>Functional income distribution</a:t>
            </a:r>
          </a:p>
        </p:txBody>
      </p:sp>
      <p:sp>
        <p:nvSpPr>
          <p:cNvPr id="23" name="TextBox 22">
            <a:extLst>
              <a:ext uri="{FF2B5EF4-FFF2-40B4-BE49-F238E27FC236}">
                <a16:creationId xmlns:a16="http://schemas.microsoft.com/office/drawing/2014/main" id="{84CBA995-6EBC-4A20-8045-3FAFE61288CB}"/>
              </a:ext>
            </a:extLst>
          </p:cNvPr>
          <p:cNvSpPr txBox="1"/>
          <p:nvPr/>
        </p:nvSpPr>
        <p:spPr>
          <a:xfrm>
            <a:off x="6596740" y="1495548"/>
            <a:ext cx="3620124" cy="369332"/>
          </a:xfrm>
          <a:prstGeom prst="rect">
            <a:avLst/>
          </a:prstGeom>
          <a:noFill/>
        </p:spPr>
        <p:txBody>
          <a:bodyPr wrap="square" rtlCol="0">
            <a:spAutoFit/>
          </a:bodyPr>
          <a:lstStyle/>
          <a:p>
            <a:r>
              <a:rPr lang="en-US" dirty="0"/>
              <a:t>Inter-personal income distribution</a:t>
            </a:r>
          </a:p>
        </p:txBody>
      </p:sp>
      <p:sp>
        <p:nvSpPr>
          <p:cNvPr id="24" name="TextBox 23">
            <a:extLst>
              <a:ext uri="{FF2B5EF4-FFF2-40B4-BE49-F238E27FC236}">
                <a16:creationId xmlns:a16="http://schemas.microsoft.com/office/drawing/2014/main" id="{C328140B-59B1-4DFF-B846-002D564C298E}"/>
              </a:ext>
            </a:extLst>
          </p:cNvPr>
          <p:cNvSpPr txBox="1"/>
          <p:nvPr/>
        </p:nvSpPr>
        <p:spPr>
          <a:xfrm>
            <a:off x="3243914" y="2884249"/>
            <a:ext cx="2438244" cy="369332"/>
          </a:xfrm>
          <a:prstGeom prst="rect">
            <a:avLst/>
          </a:prstGeom>
          <a:noFill/>
        </p:spPr>
        <p:txBody>
          <a:bodyPr wrap="square" rtlCol="0">
            <a:spAutoFit/>
          </a:bodyPr>
          <a:lstStyle/>
          <a:p>
            <a:r>
              <a:rPr lang="en-US" dirty="0"/>
              <a:t>Methodology</a:t>
            </a:r>
          </a:p>
        </p:txBody>
      </p:sp>
      <p:sp>
        <p:nvSpPr>
          <p:cNvPr id="25" name="TextBox 24">
            <a:extLst>
              <a:ext uri="{FF2B5EF4-FFF2-40B4-BE49-F238E27FC236}">
                <a16:creationId xmlns:a16="http://schemas.microsoft.com/office/drawing/2014/main" id="{AF586794-9AFF-4E49-AD6C-1E41A022EDCE}"/>
              </a:ext>
            </a:extLst>
          </p:cNvPr>
          <p:cNvSpPr txBox="1"/>
          <p:nvPr/>
        </p:nvSpPr>
        <p:spPr>
          <a:xfrm>
            <a:off x="3438525" y="3979863"/>
            <a:ext cx="2473326" cy="646331"/>
          </a:xfrm>
          <a:prstGeom prst="rect">
            <a:avLst/>
          </a:prstGeom>
          <a:noFill/>
        </p:spPr>
        <p:txBody>
          <a:bodyPr wrap="square" rtlCol="0">
            <a:spAutoFit/>
          </a:bodyPr>
          <a:lstStyle/>
          <a:p>
            <a:r>
              <a:rPr lang="en-US" dirty="0"/>
              <a:t>Theories of change of income distribution</a:t>
            </a:r>
          </a:p>
        </p:txBody>
      </p:sp>
      <p:sp>
        <p:nvSpPr>
          <p:cNvPr id="26" name="TextBox 25">
            <a:extLst>
              <a:ext uri="{FF2B5EF4-FFF2-40B4-BE49-F238E27FC236}">
                <a16:creationId xmlns:a16="http://schemas.microsoft.com/office/drawing/2014/main" id="{05BAACCB-C712-4622-97C4-1602CC778CE0}"/>
              </a:ext>
            </a:extLst>
          </p:cNvPr>
          <p:cNvSpPr txBox="1"/>
          <p:nvPr/>
        </p:nvSpPr>
        <p:spPr>
          <a:xfrm>
            <a:off x="4202684" y="4860926"/>
            <a:ext cx="2628331" cy="369332"/>
          </a:xfrm>
          <a:prstGeom prst="rect">
            <a:avLst/>
          </a:prstGeom>
          <a:noFill/>
        </p:spPr>
        <p:txBody>
          <a:bodyPr wrap="square" rtlCol="0">
            <a:spAutoFit/>
          </a:bodyPr>
          <a:lstStyle/>
          <a:p>
            <a:r>
              <a:rPr lang="en-US" dirty="0"/>
              <a:t>Empirics without politics</a:t>
            </a:r>
          </a:p>
        </p:txBody>
      </p:sp>
      <p:sp>
        <p:nvSpPr>
          <p:cNvPr id="29" name="TextBox 28">
            <a:extLst>
              <a:ext uri="{FF2B5EF4-FFF2-40B4-BE49-F238E27FC236}">
                <a16:creationId xmlns:a16="http://schemas.microsoft.com/office/drawing/2014/main" id="{A895B26E-7A38-4EAA-8254-0C275DA26AD8}"/>
              </a:ext>
            </a:extLst>
          </p:cNvPr>
          <p:cNvSpPr txBox="1"/>
          <p:nvPr/>
        </p:nvSpPr>
        <p:spPr>
          <a:xfrm>
            <a:off x="5011739" y="5397996"/>
            <a:ext cx="2459039" cy="381000"/>
          </a:xfrm>
          <a:prstGeom prst="rect">
            <a:avLst/>
          </a:prstGeom>
          <a:noFill/>
        </p:spPr>
        <p:txBody>
          <a:bodyPr wrap="square" rtlCol="0">
            <a:spAutoFit/>
          </a:bodyPr>
          <a:lstStyle/>
          <a:p>
            <a:r>
              <a:rPr lang="en-US" dirty="0"/>
              <a:t>Empirics with politics</a:t>
            </a:r>
          </a:p>
        </p:txBody>
      </p:sp>
      <p:cxnSp>
        <p:nvCxnSpPr>
          <p:cNvPr id="5158" name="Straight Arrow Connector 5157">
            <a:extLst>
              <a:ext uri="{FF2B5EF4-FFF2-40B4-BE49-F238E27FC236}">
                <a16:creationId xmlns:a16="http://schemas.microsoft.com/office/drawing/2014/main" id="{803FDE19-AD02-44C9-AB4B-07418EA94290}"/>
              </a:ext>
            </a:extLst>
          </p:cNvPr>
          <p:cNvCxnSpPr/>
          <p:nvPr/>
        </p:nvCxnSpPr>
        <p:spPr>
          <a:xfrm flipH="1">
            <a:off x="6954839" y="1873251"/>
            <a:ext cx="315912"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58"/>
                                        </p:tgtEl>
                                        <p:attrNameLst>
                                          <p:attrName>style.visibility</p:attrName>
                                        </p:attrNameLst>
                                      </p:cBhvr>
                                      <p:to>
                                        <p:strVal val="visible"/>
                                      </p:to>
                                    </p:set>
                                    <p:anim calcmode="lin" valueType="num">
                                      <p:cBhvr additive="base">
                                        <p:cTn id="25" dur="500" fill="hold"/>
                                        <p:tgtEl>
                                          <p:spTgt spid="5158"/>
                                        </p:tgtEl>
                                        <p:attrNameLst>
                                          <p:attrName>ppt_x</p:attrName>
                                        </p:attrNameLst>
                                      </p:cBhvr>
                                      <p:tavLst>
                                        <p:tav tm="0">
                                          <p:val>
                                            <p:strVal val="0-#ppt_w/2"/>
                                          </p:val>
                                        </p:tav>
                                        <p:tav tm="100000">
                                          <p:val>
                                            <p:strVal val="#ppt_x"/>
                                          </p:val>
                                        </p:tav>
                                      </p:tavLst>
                                    </p:anim>
                                    <p:anim calcmode="lin" valueType="num">
                                      <p:cBhvr additive="base">
                                        <p:cTn id="26" dur="500" fill="hold"/>
                                        <p:tgtEl>
                                          <p:spTgt spid="51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22" grpId="0"/>
      <p:bldP spid="23" grpId="0"/>
      <p:bldP spid="24" grpId="0"/>
      <p:bldP spid="25" grpId="0"/>
      <p:bldP spid="26"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8BE5C-6205-4C5E-9B14-C79B3428D282}"/>
              </a:ext>
            </a:extLst>
          </p:cNvPr>
          <p:cNvSpPr>
            <a:spLocks noGrp="1"/>
          </p:cNvSpPr>
          <p:nvPr>
            <p:ph idx="1"/>
          </p:nvPr>
        </p:nvSpPr>
        <p:spPr>
          <a:xfrm>
            <a:off x="585788" y="485776"/>
            <a:ext cx="10768012" cy="6215062"/>
          </a:xfrm>
        </p:spPr>
        <p:txBody>
          <a:bodyPr>
            <a:normAutofit fontScale="92500" lnSpcReduction="10000"/>
          </a:bodyPr>
          <a:lstStyle/>
          <a:p>
            <a:r>
              <a:rPr lang="en-US" sz="4000" dirty="0"/>
              <a:t>Income of the rich (i.e., capitalists) is often the product of monopoly, price fixing, plunder. </a:t>
            </a:r>
          </a:p>
          <a:p>
            <a:r>
              <a:rPr lang="en-US" sz="2600" dirty="0">
                <a:effectLst/>
              </a:rPr>
              <a:t>People of the same trade seldom meet together, even for merriment and diversion, but the conversation ends in a conspiracy against the public, or in some contrivance to raise prices.  It is impossible indeed to prevent such meetings, by any law which either could be executed, or would be consistent with liberty and justice. But though the law cannot hinder people of the same trade from sometimes assembling together, it ought to do nothing to facilitate such assemblies; much less to render them necessary. (WoN, Book </a:t>
            </a:r>
            <a:r>
              <a:rPr lang="en-US" sz="2600" dirty="0"/>
              <a:t>I</a:t>
            </a:r>
            <a:r>
              <a:rPr lang="en-US" sz="2600" dirty="0">
                <a:effectLst/>
              </a:rPr>
              <a:t>, Chapter 10).</a:t>
            </a:r>
            <a:endParaRPr lang="en-US" sz="2600" dirty="0"/>
          </a:p>
          <a:p>
            <a:r>
              <a:rPr lang="en-US" sz="4000" dirty="0"/>
              <a:t>Merchant companies (East India and VOC) and merchant republics come for a particular critique. </a:t>
            </a:r>
          </a:p>
          <a:p>
            <a:r>
              <a:rPr lang="en-US" sz="2600" dirty="0">
                <a:effectLst/>
                <a:latin typeface="times" panose="02020603050405020304" pitchFamily="18" charset="0"/>
              </a:rPr>
              <a:t>“The government of an exclusive company of merchants is, perhaps, the worst of all governments for any country whatever”. (Book IV, Ch. 7, p. 722).</a:t>
            </a:r>
          </a:p>
          <a:p>
            <a:r>
              <a:rPr lang="en-US" sz="2600" dirty="0">
                <a:effectLst/>
                <a:latin typeface="times" panose="02020603050405020304" pitchFamily="18" charset="0"/>
              </a:rPr>
              <a:t>“The crusaders were “the most destructive frenzy that ever befell the European nations” and they were spurred on by the merchant republics of Venice, Genoa and Pisa for whom the crusade “was a source of opulence”. (Book III, Ch. 3, p. 513).</a:t>
            </a:r>
          </a:p>
          <a:p>
            <a:endParaRPr lang="en-US" sz="2800" kern="1800" dirty="0">
              <a:latin typeface="times" panose="02020603050405020304" pitchFamily="18" charset="0"/>
            </a:endParaRPr>
          </a:p>
          <a:p>
            <a:endParaRPr lang="en-US" sz="2800" kern="1800" dirty="0">
              <a:effectLst/>
              <a:latin typeface="times" panose="02020603050405020304" pitchFamily="18" charset="0"/>
            </a:endParaRPr>
          </a:p>
          <a:p>
            <a:endParaRPr lang="en-US" dirty="0"/>
          </a:p>
        </p:txBody>
      </p:sp>
    </p:spTree>
    <p:extLst>
      <p:ext uri="{BB962C8B-B14F-4D97-AF65-F5344CB8AC3E}">
        <p14:creationId xmlns:p14="http://schemas.microsoft.com/office/powerpoint/2010/main" val="122631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81B2-CEA4-41A0-A2C6-FE8D5138086E}"/>
              </a:ext>
            </a:extLst>
          </p:cNvPr>
          <p:cNvSpPr>
            <a:spLocks noGrp="1"/>
          </p:cNvSpPr>
          <p:nvPr>
            <p:ph type="title"/>
          </p:nvPr>
        </p:nvSpPr>
        <p:spPr>
          <a:xfrm>
            <a:off x="838200" y="156368"/>
            <a:ext cx="10515600" cy="1049338"/>
          </a:xfrm>
        </p:spPr>
        <p:txBody>
          <a:bodyPr>
            <a:normAutofit/>
          </a:bodyPr>
          <a:lstStyle/>
          <a:p>
            <a:r>
              <a:rPr lang="en-US" dirty="0"/>
              <a:t>The rich must not be allowed to rule the state</a:t>
            </a:r>
          </a:p>
        </p:txBody>
      </p:sp>
      <p:sp>
        <p:nvSpPr>
          <p:cNvPr id="3" name="Content Placeholder 2">
            <a:extLst>
              <a:ext uri="{FF2B5EF4-FFF2-40B4-BE49-F238E27FC236}">
                <a16:creationId xmlns:a16="http://schemas.microsoft.com/office/drawing/2014/main" id="{E6FE0FB5-3916-4FE8-9ABC-DDB309FD33A3}"/>
              </a:ext>
            </a:extLst>
          </p:cNvPr>
          <p:cNvSpPr>
            <a:spLocks noGrp="1"/>
          </p:cNvSpPr>
          <p:nvPr>
            <p:ph idx="1"/>
          </p:nvPr>
        </p:nvSpPr>
        <p:spPr>
          <a:xfrm>
            <a:off x="838200" y="1205706"/>
            <a:ext cx="10515600" cy="5237957"/>
          </a:xfrm>
        </p:spPr>
        <p:txBody>
          <a:bodyPr>
            <a:normAutofit/>
          </a:bodyPr>
          <a:lstStyle/>
          <a:p>
            <a:r>
              <a:rPr lang="en-US" sz="2400" dirty="0">
                <a:solidFill>
                  <a:srgbClr val="333333"/>
                </a:solidFill>
                <a:effectLst/>
                <a:ea typeface="Times New Roman" panose="02020603050405020304" pitchFamily="18" charset="0"/>
              </a:rPr>
              <a:t>“The difference between the genius of the British constitution which protects and governs North America, and that of the mercantile company which oppresses and domineers in the East India, cannot be perhaps better illustrated than by the different state of those economies.” (Book I, Chapter </a:t>
            </a:r>
            <a:r>
              <a:rPr lang="en-US" sz="2400" dirty="0">
                <a:solidFill>
                  <a:srgbClr val="333333"/>
                </a:solidFill>
                <a:ea typeface="Times New Roman" panose="02020603050405020304" pitchFamily="18" charset="0"/>
              </a:rPr>
              <a:t>7</a:t>
            </a:r>
            <a:r>
              <a:rPr lang="en-US" sz="2400" dirty="0">
                <a:solidFill>
                  <a:srgbClr val="333333"/>
                </a:solidFill>
                <a:effectLst/>
                <a:ea typeface="Times New Roman" panose="02020603050405020304" pitchFamily="18" charset="0"/>
              </a:rPr>
              <a:t>, p. 176).</a:t>
            </a:r>
          </a:p>
          <a:p>
            <a:pPr marL="0" indent="0">
              <a:buNone/>
            </a:pPr>
            <a:r>
              <a:rPr lang="en-US" dirty="0"/>
              <a:t>The bottom line: the rule by the rich is not in the social interest.</a:t>
            </a:r>
          </a:p>
          <a:p>
            <a:r>
              <a:rPr lang="en-US" sz="2400" dirty="0">
                <a:solidFill>
                  <a:srgbClr val="333333"/>
                </a:solidFill>
                <a:effectLst/>
                <a:ea typeface="Times New Roman" panose="02020603050405020304" pitchFamily="18" charset="0"/>
                <a:cs typeface="Times New Roman" panose="02020603050405020304" pitchFamily="18" charset="0"/>
              </a:rPr>
              <a:t>“But the mean rapacity, the monopolizing spirit of merchants and manufacturers, who neither are, nor ought to be, the rulers of mankind, though it cannot perhaps be corrected may very easily be prevented from disturbing the tranquility of anybody but themselves.” (Book IV, Ch 3; p. 621)</a:t>
            </a:r>
          </a:p>
          <a:p>
            <a:pPr marR="0">
              <a:spcAft>
                <a:spcPts val="0"/>
              </a:spcAft>
            </a:pPr>
            <a:r>
              <a:rPr lang="en-US" sz="2400" dirty="0">
                <a:solidFill>
                  <a:srgbClr val="333333"/>
                </a:solidFill>
                <a:cs typeface="Times New Roman" panose="02020603050405020304" pitchFamily="18" charset="0"/>
              </a:rPr>
              <a:t>They [the capitalists] are "an order of men, whose interest is never exactly the same with that of the publick, who have generally an interest to deceive and even to oppress the publick, and who accord­ingly have, upon many occasions, both deceived and oppressed it“ (Book I, Ch. 11).  </a:t>
            </a:r>
            <a:endParaRPr lang="en-US" sz="2400" dirty="0">
              <a:solidFill>
                <a:srgbClr val="333333"/>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89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0524F-F12C-4047-8386-47CA4E54658C}"/>
              </a:ext>
            </a:extLst>
          </p:cNvPr>
          <p:cNvSpPr>
            <a:spLocks noGrp="1"/>
          </p:cNvSpPr>
          <p:nvPr>
            <p:ph idx="1"/>
          </p:nvPr>
        </p:nvSpPr>
        <p:spPr/>
        <p:txBody>
          <a:bodyPr/>
          <a:lstStyle/>
          <a:p>
            <a:r>
              <a:rPr lang="en-US" sz="4000" kern="1800" dirty="0">
                <a:latin typeface="times" panose="02020603050405020304" pitchFamily="18" charset="0"/>
              </a:rPr>
              <a:t>Nobility: usurpation</a:t>
            </a:r>
          </a:p>
          <a:p>
            <a:r>
              <a:rPr lang="en-US" sz="2800" dirty="0">
                <a:effectLst/>
                <a:latin typeface="times" panose="02020603050405020304" pitchFamily="18" charset="0"/>
              </a:rPr>
              <a:t>”Entails are thought necessary for maintaining this exclusive privilege of the nobility to the great offices and honours of their country; and that order having usurped one unjust advantage over the rest of their fellow-citizens, lest their poverty should render it ridiculous, it is thought reasonable that they should have another” (Book III; Ch. 2). </a:t>
            </a:r>
          </a:p>
          <a:p>
            <a:endParaRPr lang="en-US" dirty="0"/>
          </a:p>
        </p:txBody>
      </p:sp>
    </p:spTree>
    <p:extLst>
      <p:ext uri="{BB962C8B-B14F-4D97-AF65-F5344CB8AC3E}">
        <p14:creationId xmlns:p14="http://schemas.microsoft.com/office/powerpoint/2010/main" val="417755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2D53-9269-4F22-9670-853D618A1DAC}"/>
              </a:ext>
            </a:extLst>
          </p:cNvPr>
          <p:cNvSpPr>
            <a:spLocks noGrp="1"/>
          </p:cNvSpPr>
          <p:nvPr>
            <p:ph type="title"/>
          </p:nvPr>
        </p:nvSpPr>
        <p:spPr>
          <a:xfrm>
            <a:off x="838200" y="365126"/>
            <a:ext cx="10320338" cy="977900"/>
          </a:xfrm>
        </p:spPr>
        <p:txBody>
          <a:bodyPr>
            <a:normAutofit fontScale="90000"/>
          </a:bodyPr>
          <a:lstStyle/>
          <a:p>
            <a:r>
              <a:rPr lang="en-US" dirty="0"/>
              <a:t>Economic criticism of the rich (property-owners)</a:t>
            </a:r>
          </a:p>
        </p:txBody>
      </p:sp>
      <p:sp>
        <p:nvSpPr>
          <p:cNvPr id="3" name="Content Placeholder 2">
            <a:extLst>
              <a:ext uri="{FF2B5EF4-FFF2-40B4-BE49-F238E27FC236}">
                <a16:creationId xmlns:a16="http://schemas.microsoft.com/office/drawing/2014/main" id="{95716556-E59A-4340-BC44-F934FEFC4A1B}"/>
              </a:ext>
            </a:extLst>
          </p:cNvPr>
          <p:cNvSpPr>
            <a:spLocks noGrp="1"/>
          </p:cNvSpPr>
          <p:nvPr>
            <p:ph idx="1"/>
          </p:nvPr>
        </p:nvSpPr>
        <p:spPr>
          <a:xfrm>
            <a:off x="714375" y="1343026"/>
            <a:ext cx="10639425" cy="5149849"/>
          </a:xfrm>
        </p:spPr>
        <p:txBody>
          <a:bodyPr>
            <a:noAutofit/>
          </a:bodyPr>
          <a:lstStyle/>
          <a:p>
            <a:r>
              <a:rPr lang="en-US" sz="2600" dirty="0">
                <a:effectLst/>
              </a:rPr>
              <a:t>The self-interest of some (large industrialists, monopolists, government officials, protected traders) is deeply pernicious for the society and has to be kept in check.</a:t>
            </a:r>
            <a:endParaRPr lang="en-US" sz="2600" dirty="0"/>
          </a:p>
          <a:p>
            <a:r>
              <a:rPr lang="en-US" sz="2600" dirty="0"/>
              <a:t>The main point of contrast with TMS and some later “economic harmonies” interpretation of Smith is the questioning of justice of high incomes.</a:t>
            </a:r>
          </a:p>
          <a:p>
            <a:r>
              <a:rPr lang="en-US" sz="2600" dirty="0"/>
              <a:t>Two versions of capitalism: competitive one where incomes are “just”, and crony or business capitalism where incomes are often the product of a swindle or monopoly.</a:t>
            </a:r>
          </a:p>
          <a:p>
            <a:r>
              <a:rPr lang="en-US" sz="2600" dirty="0"/>
              <a:t>No doubt that Smith sees the latter as the “really existing” capitalism (or as he called it, ”the commercial society”)</a:t>
            </a:r>
          </a:p>
          <a:p>
            <a:r>
              <a:rPr lang="en-US" sz="2600" dirty="0"/>
              <a:t>The toothless moral critique of the rich from TMS now becomes a critique based on political economy: incomes that detract from the “natural progress of opulence”</a:t>
            </a:r>
          </a:p>
        </p:txBody>
      </p:sp>
    </p:spTree>
    <p:extLst>
      <p:ext uri="{BB962C8B-B14F-4D97-AF65-F5344CB8AC3E}">
        <p14:creationId xmlns:p14="http://schemas.microsoft.com/office/powerpoint/2010/main" val="270389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67DD-DC21-45DB-8A08-9FEF0B043B59}"/>
              </a:ext>
            </a:extLst>
          </p:cNvPr>
          <p:cNvSpPr>
            <a:spLocks noGrp="1"/>
          </p:cNvSpPr>
          <p:nvPr>
            <p:ph type="title"/>
          </p:nvPr>
        </p:nvSpPr>
        <p:spPr>
          <a:xfrm>
            <a:off x="838200" y="365125"/>
            <a:ext cx="10515600" cy="1063625"/>
          </a:xfrm>
        </p:spPr>
        <p:txBody>
          <a:bodyPr/>
          <a:lstStyle/>
          <a:p>
            <a:r>
              <a:rPr lang="en-US" dirty="0"/>
              <a:t>Views re. labor incomes</a:t>
            </a:r>
          </a:p>
        </p:txBody>
      </p:sp>
      <p:sp>
        <p:nvSpPr>
          <p:cNvPr id="3" name="Content Placeholder 2">
            <a:extLst>
              <a:ext uri="{FF2B5EF4-FFF2-40B4-BE49-F238E27FC236}">
                <a16:creationId xmlns:a16="http://schemas.microsoft.com/office/drawing/2014/main" id="{F00D19F4-26BD-406D-AC05-103FF285D9AD}"/>
              </a:ext>
            </a:extLst>
          </p:cNvPr>
          <p:cNvSpPr>
            <a:spLocks noGrp="1"/>
          </p:cNvSpPr>
          <p:nvPr>
            <p:ph idx="1"/>
          </p:nvPr>
        </p:nvSpPr>
        <p:spPr>
          <a:xfrm>
            <a:off x="838200" y="1557338"/>
            <a:ext cx="10515600" cy="4935537"/>
          </a:xfrm>
        </p:spPr>
        <p:txBody>
          <a:bodyPr>
            <a:normAutofit lnSpcReduction="10000"/>
          </a:bodyPr>
          <a:lstStyle/>
          <a:p>
            <a:r>
              <a:rPr lang="en-US" dirty="0"/>
              <a:t>A realistic view of top classes’ incomes is combined with an emphasis on the importance of the welfare of lower classes</a:t>
            </a:r>
          </a:p>
          <a:p>
            <a:r>
              <a:rPr lang="en-US" dirty="0"/>
              <a:t>Advanced society cannot be a society where workers are badly paid</a:t>
            </a:r>
          </a:p>
          <a:p>
            <a:r>
              <a:rPr lang="en-US" dirty="0"/>
              <a:t>Contrasts Spain &amp; Portugal which exhibit high wealth of a small ruling class with poverty of others with the Netherlands:</a:t>
            </a:r>
          </a:p>
          <a:p>
            <a:r>
              <a:rPr lang="en-US" sz="2800" dirty="0">
                <a:effectLst/>
              </a:rPr>
              <a:t>“Have the exorbitant profits of the merchants of Cadiz and Lisbon augmented the capital of Spain and Portugal? Have they alleviated the poverty, have they promoted the industry of those two beggarly countries?” (Book IV, Ch. 7</a:t>
            </a:r>
            <a:r>
              <a:rPr lang="en-US" dirty="0"/>
              <a:t>)</a:t>
            </a:r>
            <a:r>
              <a:rPr lang="en-US" sz="2800" dirty="0">
                <a:effectLst/>
              </a:rPr>
              <a:t>.</a:t>
            </a:r>
          </a:p>
          <a:p>
            <a:r>
              <a:rPr lang="en-US" dirty="0"/>
              <a:t>If the welfare of the majority (which means workers) becomes the criterion of how well a society is doing, we are having an entirely new and very modern view of what a “good society” means.</a:t>
            </a:r>
          </a:p>
          <a:p>
            <a:endParaRPr lang="en-US" dirty="0"/>
          </a:p>
        </p:txBody>
      </p:sp>
    </p:spTree>
    <p:extLst>
      <p:ext uri="{BB962C8B-B14F-4D97-AF65-F5344CB8AC3E}">
        <p14:creationId xmlns:p14="http://schemas.microsoft.com/office/powerpoint/2010/main" val="81574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6A92-69BE-4A71-AADA-28FADC5BEBC1}"/>
              </a:ext>
            </a:extLst>
          </p:cNvPr>
          <p:cNvSpPr>
            <a:spLocks noGrp="1"/>
          </p:cNvSpPr>
          <p:nvPr>
            <p:ph type="title"/>
          </p:nvPr>
        </p:nvSpPr>
        <p:spPr>
          <a:xfrm>
            <a:off x="1143000" y="365126"/>
            <a:ext cx="10210799" cy="577849"/>
          </a:xfrm>
        </p:spPr>
        <p:txBody>
          <a:bodyPr>
            <a:normAutofit fontScale="90000"/>
          </a:bodyPr>
          <a:lstStyle/>
          <a:p>
            <a:r>
              <a:rPr lang="en-US" dirty="0"/>
              <a:t>Real wage</a:t>
            </a:r>
          </a:p>
        </p:txBody>
      </p:sp>
      <p:sp>
        <p:nvSpPr>
          <p:cNvPr id="3" name="Content Placeholder 2">
            <a:extLst>
              <a:ext uri="{FF2B5EF4-FFF2-40B4-BE49-F238E27FC236}">
                <a16:creationId xmlns:a16="http://schemas.microsoft.com/office/drawing/2014/main" id="{32F71818-F834-4E49-9AF9-63381696895F}"/>
              </a:ext>
            </a:extLst>
          </p:cNvPr>
          <p:cNvSpPr>
            <a:spLocks noGrp="1"/>
          </p:cNvSpPr>
          <p:nvPr>
            <p:ph idx="1"/>
          </p:nvPr>
        </p:nvSpPr>
        <p:spPr>
          <a:xfrm>
            <a:off x="838200" y="1328738"/>
            <a:ext cx="10515600" cy="5164136"/>
          </a:xfrm>
        </p:spPr>
        <p:txBody>
          <a:bodyPr>
            <a:normAutofit/>
          </a:bodyPr>
          <a:lstStyle/>
          <a:p>
            <a:r>
              <a:rPr lang="en-US" dirty="0"/>
              <a:t>Subsistence wage will be always in Smith, Ricardo and Marx, a “relative subsistence”.</a:t>
            </a:r>
          </a:p>
          <a:p>
            <a:r>
              <a:rPr lang="en-US" sz="2400" dirty="0">
                <a:effectLst/>
                <a:ea typeface="Times New Roman" panose="02020603050405020304" pitchFamily="18" charset="0"/>
              </a:rPr>
              <a:t>“Under necessities…I comprehend not only those things that nature, but those things that the established rules of decency, have rendered necessary to the lowest ranks of people.” (Book V, Ch, 2)</a:t>
            </a:r>
          </a:p>
          <a:p>
            <a:r>
              <a:rPr lang="en-US" dirty="0">
                <a:ea typeface="Times New Roman" panose="02020603050405020304" pitchFamily="18" charset="0"/>
              </a:rPr>
              <a:t>But this will be used almost always to distinguish the level of real wages between countries (Smith mentions that English real wages are much higher than Indian). However, in dynamic analysis of a single country real wage would be taken as a constant.</a:t>
            </a:r>
          </a:p>
          <a:p>
            <a:r>
              <a:rPr lang="en-US" dirty="0"/>
              <a:t>Advancing countries are those with higher wages and low rate of interest.  (Country’s growth rate –not income level– is linked to the level of wages.) </a:t>
            </a:r>
          </a:p>
          <a:p>
            <a:pPr marL="0" indent="0">
              <a:buNone/>
            </a:pPr>
            <a:endParaRPr lang="en-US" dirty="0">
              <a:effectLst/>
              <a:ea typeface="Times New Roman" panose="02020603050405020304" pitchFamily="18" charset="0"/>
            </a:endParaRPr>
          </a:p>
          <a:p>
            <a:pPr marL="0" marR="0" indent="0">
              <a:spcBef>
                <a:spcPts val="0"/>
              </a:spcBef>
              <a:spcAft>
                <a:spcPts val="0"/>
              </a:spcAft>
              <a:buNone/>
            </a:pPr>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7267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5E59-FD51-47F2-8B94-56C89F141EBA}"/>
              </a:ext>
            </a:extLst>
          </p:cNvPr>
          <p:cNvSpPr>
            <a:spLocks noGrp="1"/>
          </p:cNvSpPr>
          <p:nvPr>
            <p:ph type="title"/>
          </p:nvPr>
        </p:nvSpPr>
        <p:spPr/>
        <p:txBody>
          <a:bodyPr/>
          <a:lstStyle/>
          <a:p>
            <a:r>
              <a:rPr lang="en-US" dirty="0"/>
              <a:t>The background to Ricardo (1772-1823)</a:t>
            </a:r>
          </a:p>
        </p:txBody>
      </p:sp>
    </p:spTree>
    <p:extLst>
      <p:ext uri="{BB962C8B-B14F-4D97-AF65-F5344CB8AC3E}">
        <p14:creationId xmlns:p14="http://schemas.microsoft.com/office/powerpoint/2010/main" val="162965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782281353"/>
              </p:ext>
            </p:extLst>
          </p:nvPr>
        </p:nvGraphicFramePr>
        <p:xfrm>
          <a:off x="2071687" y="1099006"/>
          <a:ext cx="7872411" cy="56119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1234" y="6464707"/>
            <a:ext cx="1227504" cy="246221"/>
          </a:xfrm>
          <a:prstGeom prst="rect">
            <a:avLst/>
          </a:prstGeom>
          <a:noFill/>
        </p:spPr>
        <p:txBody>
          <a:bodyPr wrap="square" rtlCol="0">
            <a:spAutoFit/>
          </a:bodyPr>
          <a:lstStyle/>
          <a:p>
            <a:r>
              <a:rPr lang="en-US" sz="1000" dirty="0"/>
              <a:t>ancient_inq2.xls</a:t>
            </a:r>
          </a:p>
        </p:txBody>
      </p:sp>
      <p:sp>
        <p:nvSpPr>
          <p:cNvPr id="4" name="TextBox 3">
            <a:extLst>
              <a:ext uri="{FF2B5EF4-FFF2-40B4-BE49-F238E27FC236}">
                <a16:creationId xmlns:a16="http://schemas.microsoft.com/office/drawing/2014/main" id="{A222F7A8-118A-40C6-BD5A-427FD167FECD}"/>
              </a:ext>
            </a:extLst>
          </p:cNvPr>
          <p:cNvSpPr txBox="1"/>
          <p:nvPr/>
        </p:nvSpPr>
        <p:spPr>
          <a:xfrm>
            <a:off x="2071687" y="321975"/>
            <a:ext cx="7643811" cy="584775"/>
          </a:xfrm>
          <a:prstGeom prst="rect">
            <a:avLst/>
          </a:prstGeom>
          <a:noFill/>
        </p:spPr>
        <p:txBody>
          <a:bodyPr wrap="square" rtlCol="0">
            <a:spAutoFit/>
          </a:bodyPr>
          <a:lstStyle/>
          <a:p>
            <a:pPr algn="ctr"/>
            <a:r>
              <a:rPr lang="en-US" sz="3200" dirty="0"/>
              <a:t>High inequality and increasing incomes </a:t>
            </a:r>
          </a:p>
        </p:txBody>
      </p:sp>
      <p:sp>
        <p:nvSpPr>
          <p:cNvPr id="5" name="Oval 4">
            <a:extLst>
              <a:ext uri="{FF2B5EF4-FFF2-40B4-BE49-F238E27FC236}">
                <a16:creationId xmlns:a16="http://schemas.microsoft.com/office/drawing/2014/main" id="{6714957A-8AF9-4D83-B2B7-040359F21601}"/>
              </a:ext>
            </a:extLst>
          </p:cNvPr>
          <p:cNvSpPr/>
          <p:nvPr/>
        </p:nvSpPr>
        <p:spPr>
          <a:xfrm>
            <a:off x="4586288" y="2214563"/>
            <a:ext cx="1509712" cy="1557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0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3C99-1F54-4D79-B46E-FE04CBB59B8E}"/>
              </a:ext>
            </a:extLst>
          </p:cNvPr>
          <p:cNvSpPr>
            <a:spLocks noGrp="1"/>
          </p:cNvSpPr>
          <p:nvPr>
            <p:ph type="title"/>
          </p:nvPr>
        </p:nvSpPr>
        <p:spPr>
          <a:xfrm>
            <a:off x="904874" y="365126"/>
            <a:ext cx="10448925" cy="777874"/>
          </a:xfrm>
        </p:spPr>
        <p:txBody>
          <a:bodyPr/>
          <a:lstStyle/>
          <a:p>
            <a:r>
              <a:rPr lang="en-US" dirty="0"/>
              <a:t>Ricardo</a:t>
            </a:r>
          </a:p>
        </p:txBody>
      </p:sp>
      <p:sp>
        <p:nvSpPr>
          <p:cNvPr id="3" name="Content Placeholder 2">
            <a:extLst>
              <a:ext uri="{FF2B5EF4-FFF2-40B4-BE49-F238E27FC236}">
                <a16:creationId xmlns:a16="http://schemas.microsoft.com/office/drawing/2014/main" id="{48A470E7-080F-4615-B58E-DB0A7961BD71}"/>
              </a:ext>
            </a:extLst>
          </p:cNvPr>
          <p:cNvSpPr>
            <a:spLocks noGrp="1"/>
          </p:cNvSpPr>
          <p:nvPr>
            <p:ph idx="1"/>
          </p:nvPr>
        </p:nvSpPr>
        <p:spPr>
          <a:xfrm>
            <a:off x="904875" y="1357314"/>
            <a:ext cx="10382250" cy="5135560"/>
          </a:xfrm>
        </p:spPr>
        <p:txBody>
          <a:bodyPr>
            <a:normAutofit fontScale="85000" lnSpcReduction="20000"/>
          </a:bodyPr>
          <a:lstStyle/>
          <a:p>
            <a:r>
              <a:rPr lang="en-US" dirty="0"/>
              <a:t>Functional income distribution (3 classes) at the center of </a:t>
            </a:r>
            <a:r>
              <a:rPr lang="en-US" i="1" dirty="0"/>
              <a:t>The Principles</a:t>
            </a:r>
          </a:p>
          <a:p>
            <a:r>
              <a:rPr lang="en-US" dirty="0"/>
              <a:t>The famous quote: “To determine the laws which regulate this distribution, is the principal problem in Political Economy”</a:t>
            </a:r>
          </a:p>
          <a:p>
            <a:r>
              <a:rPr lang="en-US" dirty="0"/>
              <a:t>Distribution not important per se, but as a way to accelerate economic growth</a:t>
            </a:r>
          </a:p>
          <a:p>
            <a:r>
              <a:rPr lang="en-US" dirty="0"/>
              <a:t>The first integration of income distribution and growth.</a:t>
            </a:r>
          </a:p>
          <a:p>
            <a:r>
              <a:rPr lang="en-US" dirty="0"/>
              <a:t>The main idea is simple, and a “modeler’s dream”.</a:t>
            </a:r>
          </a:p>
          <a:p>
            <a:r>
              <a:rPr lang="en-US" dirty="0"/>
              <a:t>If Corn Laws are not abolished, increase in population with an unchanged amount of arable land, will increase the price of corn (grain) and raise rents (which are determined by the MPs of the least fertile land).</a:t>
            </a:r>
          </a:p>
          <a:p>
            <a:r>
              <a:rPr lang="en-US" dirty="0"/>
              <a:t>Nominal wage is a function of the price of corn (since the real wage is assumed to be constant): higher price of corn =&gt; higher nominal wage</a:t>
            </a:r>
          </a:p>
          <a:p>
            <a:r>
              <a:rPr lang="en-US" dirty="0"/>
              <a:t>Then profits must go down until they become 0, at which point all growth stops.  </a:t>
            </a:r>
          </a:p>
          <a:p>
            <a:r>
              <a:rPr lang="en-US" dirty="0"/>
              <a:t>Distribution determines growth.</a:t>
            </a:r>
          </a:p>
          <a:p>
            <a:r>
              <a:rPr lang="en-US" dirty="0"/>
              <a:t>Note: What Ricardo calls “real wage” is what we today call “labor share” </a:t>
            </a:r>
          </a:p>
        </p:txBody>
      </p:sp>
    </p:spTree>
    <p:extLst>
      <p:ext uri="{BB962C8B-B14F-4D97-AF65-F5344CB8AC3E}">
        <p14:creationId xmlns:p14="http://schemas.microsoft.com/office/powerpoint/2010/main" val="4088553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1D68-6CF4-439D-A74D-3A614D4BD61B}"/>
              </a:ext>
            </a:extLst>
          </p:cNvPr>
          <p:cNvSpPr>
            <a:spLocks noGrp="1"/>
          </p:cNvSpPr>
          <p:nvPr>
            <p:ph type="title"/>
          </p:nvPr>
        </p:nvSpPr>
        <p:spPr>
          <a:xfrm>
            <a:off x="985835" y="193676"/>
            <a:ext cx="10367962" cy="749300"/>
          </a:xfrm>
        </p:spPr>
        <p:txBody>
          <a:bodyPr>
            <a:normAutofit/>
          </a:bodyPr>
          <a:lstStyle/>
          <a:p>
            <a:r>
              <a:rPr lang="en-US" dirty="0"/>
              <a:t>Two states of England </a:t>
            </a:r>
          </a:p>
        </p:txBody>
      </p:sp>
      <p:graphicFrame>
        <p:nvGraphicFramePr>
          <p:cNvPr id="4" name="Table 4">
            <a:extLst>
              <a:ext uri="{FF2B5EF4-FFF2-40B4-BE49-F238E27FC236}">
                <a16:creationId xmlns:a16="http://schemas.microsoft.com/office/drawing/2014/main" id="{29510EAF-5E1F-4994-8220-2F7CE2B04CE1}"/>
              </a:ext>
            </a:extLst>
          </p:cNvPr>
          <p:cNvGraphicFramePr>
            <a:graphicFrameLocks noGrp="1"/>
          </p:cNvGraphicFramePr>
          <p:nvPr>
            <p:ph idx="1"/>
            <p:extLst>
              <p:ext uri="{D42A27DB-BD31-4B8C-83A1-F6EECF244321}">
                <p14:modId xmlns:p14="http://schemas.microsoft.com/office/powerpoint/2010/main" val="2042554270"/>
              </p:ext>
            </p:extLst>
          </p:nvPr>
        </p:nvGraphicFramePr>
        <p:xfrm>
          <a:off x="838200" y="1304926"/>
          <a:ext cx="10515597" cy="3189289"/>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89759778"/>
                    </a:ext>
                  </a:extLst>
                </a:gridCol>
                <a:gridCol w="3505199">
                  <a:extLst>
                    <a:ext uri="{9D8B030D-6E8A-4147-A177-3AD203B41FA5}">
                      <a16:colId xmlns:a16="http://schemas.microsoft.com/office/drawing/2014/main" val="2948182262"/>
                    </a:ext>
                  </a:extLst>
                </a:gridCol>
                <a:gridCol w="3505199">
                  <a:extLst>
                    <a:ext uri="{9D8B030D-6E8A-4147-A177-3AD203B41FA5}">
                      <a16:colId xmlns:a16="http://schemas.microsoft.com/office/drawing/2014/main" val="2959022952"/>
                    </a:ext>
                  </a:extLst>
                </a:gridCol>
              </a:tblGrid>
              <a:tr h="712501">
                <a:tc>
                  <a:txBody>
                    <a:bodyPr/>
                    <a:lstStyle/>
                    <a:p>
                      <a:endParaRPr lang="en-US" dirty="0"/>
                    </a:p>
                  </a:txBody>
                  <a:tcPr/>
                </a:tc>
                <a:tc>
                  <a:txBody>
                    <a:bodyPr/>
                    <a:lstStyle/>
                    <a:p>
                      <a:r>
                        <a:rPr lang="en-US" dirty="0"/>
                        <a:t>Import of corn and</a:t>
                      </a:r>
                    </a:p>
                    <a:p>
                      <a:r>
                        <a:rPr lang="en-US" dirty="0"/>
                        <a:t>growing economy</a:t>
                      </a:r>
                    </a:p>
                  </a:txBody>
                  <a:tcPr/>
                </a:tc>
                <a:tc>
                  <a:txBody>
                    <a:bodyPr/>
                    <a:lstStyle/>
                    <a:p>
                      <a:r>
                        <a:rPr lang="en-US" dirty="0"/>
                        <a:t>Corn Laws and stationary economy</a:t>
                      </a:r>
                    </a:p>
                  </a:txBody>
                  <a:tcPr/>
                </a:tc>
                <a:extLst>
                  <a:ext uri="{0D108BD9-81ED-4DB2-BD59-A6C34878D82A}">
                    <a16:rowId xmlns:a16="http://schemas.microsoft.com/office/drawing/2014/main" val="2820589057"/>
                  </a:ext>
                </a:extLst>
              </a:tr>
              <a:tr h="412798">
                <a:tc>
                  <a:txBody>
                    <a:bodyPr/>
                    <a:lstStyle/>
                    <a:p>
                      <a:r>
                        <a:rPr lang="en-US" dirty="0"/>
                        <a:t>Rents</a:t>
                      </a:r>
                    </a:p>
                  </a:txBody>
                  <a:tcPr/>
                </a:tc>
                <a:tc>
                  <a:txBody>
                    <a:bodyPr/>
                    <a:lstStyle/>
                    <a:p>
                      <a:r>
                        <a:rPr lang="en-US" dirty="0"/>
                        <a:t>Declining</a:t>
                      </a:r>
                    </a:p>
                  </a:txBody>
                  <a:tcPr/>
                </a:tc>
                <a:tc>
                  <a:txBody>
                    <a:bodyPr/>
                    <a:lstStyle/>
                    <a:p>
                      <a:r>
                        <a:rPr lang="en-US" dirty="0"/>
                        <a:t>Increasing </a:t>
                      </a:r>
                    </a:p>
                  </a:txBody>
                  <a:tcPr/>
                </a:tc>
                <a:extLst>
                  <a:ext uri="{0D108BD9-81ED-4DB2-BD59-A6C34878D82A}">
                    <a16:rowId xmlns:a16="http://schemas.microsoft.com/office/drawing/2014/main" val="51822785"/>
                  </a:ext>
                </a:extLst>
              </a:tr>
              <a:tr h="412798">
                <a:tc>
                  <a:txBody>
                    <a:bodyPr/>
                    <a:lstStyle/>
                    <a:p>
                      <a:r>
                        <a:rPr lang="en-US" dirty="0"/>
                        <a:t>Real wages</a:t>
                      </a:r>
                    </a:p>
                  </a:txBody>
                  <a:tcPr/>
                </a:tc>
                <a:tc>
                  <a:txBody>
                    <a:bodyPr/>
                    <a:lstStyle/>
                    <a:p>
                      <a:r>
                        <a:rPr lang="en-US" dirty="0"/>
                        <a:t>Constant</a:t>
                      </a:r>
                    </a:p>
                  </a:txBody>
                  <a:tcPr/>
                </a:tc>
                <a:tc>
                  <a:txBody>
                    <a:bodyPr/>
                    <a:lstStyle/>
                    <a:p>
                      <a:r>
                        <a:rPr lang="en-US" dirty="0"/>
                        <a:t>Constant</a:t>
                      </a:r>
                    </a:p>
                  </a:txBody>
                  <a:tcPr/>
                </a:tc>
                <a:extLst>
                  <a:ext uri="{0D108BD9-81ED-4DB2-BD59-A6C34878D82A}">
                    <a16:rowId xmlns:a16="http://schemas.microsoft.com/office/drawing/2014/main" val="239393104"/>
                  </a:ext>
                </a:extLst>
              </a:tr>
              <a:tr h="412798">
                <a:tc>
                  <a:txBody>
                    <a:bodyPr/>
                    <a:lstStyle/>
                    <a:p>
                      <a:r>
                        <a:rPr lang="en-US" dirty="0"/>
                        <a:t>Profits</a:t>
                      </a:r>
                    </a:p>
                  </a:txBody>
                  <a:tcPr/>
                </a:tc>
                <a:tc>
                  <a:txBody>
                    <a:bodyPr/>
                    <a:lstStyle/>
                    <a:p>
                      <a:r>
                        <a:rPr lang="en-US" dirty="0"/>
                        <a:t>Increasing</a:t>
                      </a:r>
                    </a:p>
                  </a:txBody>
                  <a:tcPr/>
                </a:tc>
                <a:tc>
                  <a:txBody>
                    <a:bodyPr/>
                    <a:lstStyle/>
                    <a:p>
                      <a:r>
                        <a:rPr lang="en-US" dirty="0"/>
                        <a:t>Declining all the way to 0</a:t>
                      </a:r>
                    </a:p>
                  </a:txBody>
                  <a:tcPr/>
                </a:tc>
                <a:extLst>
                  <a:ext uri="{0D108BD9-81ED-4DB2-BD59-A6C34878D82A}">
                    <a16:rowId xmlns:a16="http://schemas.microsoft.com/office/drawing/2014/main" val="95020146"/>
                  </a:ext>
                </a:extLst>
              </a:tr>
              <a:tr h="412798">
                <a:tc>
                  <a:txBody>
                    <a:bodyPr/>
                    <a:lstStyle/>
                    <a:p>
                      <a:r>
                        <a:rPr lang="en-US" dirty="0"/>
                        <a:t>Wage share </a:t>
                      </a:r>
                    </a:p>
                  </a:txBody>
                  <a:tcPr/>
                </a:tc>
                <a:tc>
                  <a:txBody>
                    <a:bodyPr/>
                    <a:lstStyle/>
                    <a:p>
                      <a:r>
                        <a:rPr lang="en-US" dirty="0"/>
                        <a:t>Decreasing</a:t>
                      </a:r>
                    </a:p>
                  </a:txBody>
                  <a:tcPr/>
                </a:tc>
                <a:tc>
                  <a:txBody>
                    <a:bodyPr/>
                    <a:lstStyle/>
                    <a:p>
                      <a:r>
                        <a:rPr lang="en-US" dirty="0"/>
                        <a:t>Increasing</a:t>
                      </a:r>
                    </a:p>
                  </a:txBody>
                  <a:tcPr/>
                </a:tc>
                <a:extLst>
                  <a:ext uri="{0D108BD9-81ED-4DB2-BD59-A6C34878D82A}">
                    <a16:rowId xmlns:a16="http://schemas.microsoft.com/office/drawing/2014/main" val="473698528"/>
                  </a:ext>
                </a:extLst>
              </a:tr>
              <a:tr h="412798">
                <a:tc>
                  <a:txBody>
                    <a:bodyPr/>
                    <a:lstStyle/>
                    <a:p>
                      <a:r>
                        <a:rPr lang="en-US" dirty="0"/>
                        <a:t>Profit share</a:t>
                      </a:r>
                    </a:p>
                  </a:txBody>
                  <a:tcPr/>
                </a:tc>
                <a:tc>
                  <a:txBody>
                    <a:bodyPr/>
                    <a:lstStyle/>
                    <a:p>
                      <a:r>
                        <a:rPr lang="en-US" dirty="0"/>
                        <a:t>Increasing</a:t>
                      </a:r>
                    </a:p>
                  </a:txBody>
                  <a:tcPr/>
                </a:tc>
                <a:tc>
                  <a:txBody>
                    <a:bodyPr/>
                    <a:lstStyle/>
                    <a:p>
                      <a:r>
                        <a:rPr lang="en-US" dirty="0"/>
                        <a:t>Decreasing</a:t>
                      </a:r>
                    </a:p>
                  </a:txBody>
                  <a:tcPr/>
                </a:tc>
                <a:extLst>
                  <a:ext uri="{0D108BD9-81ED-4DB2-BD59-A6C34878D82A}">
                    <a16:rowId xmlns:a16="http://schemas.microsoft.com/office/drawing/2014/main" val="778577664"/>
                  </a:ext>
                </a:extLst>
              </a:tr>
              <a:tr h="412798">
                <a:tc>
                  <a:txBody>
                    <a:bodyPr/>
                    <a:lstStyle/>
                    <a:p>
                      <a:r>
                        <a:rPr lang="en-US" dirty="0"/>
                        <a:t>Investments</a:t>
                      </a:r>
                    </a:p>
                  </a:txBody>
                  <a:tcPr/>
                </a:tc>
                <a:tc>
                  <a:txBody>
                    <a:bodyPr/>
                    <a:lstStyle/>
                    <a:p>
                      <a:r>
                        <a:rPr lang="en-US" dirty="0"/>
                        <a:t>Increasing</a:t>
                      </a:r>
                    </a:p>
                  </a:txBody>
                  <a:tcPr/>
                </a:tc>
                <a:tc>
                  <a:txBody>
                    <a:bodyPr/>
                    <a:lstStyle/>
                    <a:p>
                      <a:r>
                        <a:rPr lang="en-US" dirty="0"/>
                        <a:t>Nil</a:t>
                      </a:r>
                    </a:p>
                  </a:txBody>
                  <a:tcPr/>
                </a:tc>
                <a:extLst>
                  <a:ext uri="{0D108BD9-81ED-4DB2-BD59-A6C34878D82A}">
                    <a16:rowId xmlns:a16="http://schemas.microsoft.com/office/drawing/2014/main" val="1216564374"/>
                  </a:ext>
                </a:extLst>
              </a:tr>
            </a:tbl>
          </a:graphicData>
        </a:graphic>
      </p:graphicFrame>
      <p:sp>
        <p:nvSpPr>
          <p:cNvPr id="5" name="TextBox 4">
            <a:extLst>
              <a:ext uri="{FF2B5EF4-FFF2-40B4-BE49-F238E27FC236}">
                <a16:creationId xmlns:a16="http://schemas.microsoft.com/office/drawing/2014/main" id="{C4B2E68F-3683-4060-80D3-A7F0A165B6AD}"/>
              </a:ext>
            </a:extLst>
          </p:cNvPr>
          <p:cNvSpPr txBox="1"/>
          <p:nvPr/>
        </p:nvSpPr>
        <p:spPr>
          <a:xfrm>
            <a:off x="738185" y="4642009"/>
            <a:ext cx="10515597" cy="2215991"/>
          </a:xfrm>
          <a:prstGeom prst="rect">
            <a:avLst/>
          </a:prstGeom>
          <a:noFill/>
        </p:spPr>
        <p:txBody>
          <a:bodyPr wrap="square" rtlCol="0">
            <a:spAutoFit/>
          </a:bodyPr>
          <a:lstStyle/>
          <a:p>
            <a:r>
              <a:rPr lang="en-US" sz="2400" dirty="0"/>
              <a:t>Real wages are assumed to be constant throughout. Implicitly they are at some socially-determined subsistence. Ricardo is a very strong Malthusian. Any increase in real wages is bound to bring about the increase in population and ultimately the wage decline to the previous level.</a:t>
            </a:r>
          </a:p>
          <a:p>
            <a:r>
              <a:rPr lang="en-US" sz="2400" dirty="0"/>
              <a:t>No permanent improvement in workers’ condition is envisaged.</a:t>
            </a:r>
          </a:p>
          <a:p>
            <a:endParaRPr lang="en-US" dirty="0"/>
          </a:p>
        </p:txBody>
      </p:sp>
    </p:spTree>
    <p:extLst>
      <p:ext uri="{BB962C8B-B14F-4D97-AF65-F5344CB8AC3E}">
        <p14:creationId xmlns:p14="http://schemas.microsoft.com/office/powerpoint/2010/main" val="276937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C0084-ECA2-427F-86E6-4F5BEDE18359}"/>
              </a:ext>
            </a:extLst>
          </p:cNvPr>
          <p:cNvGraphicFramePr>
            <a:graphicFrameLocks noGrp="1"/>
          </p:cNvGraphicFramePr>
          <p:nvPr>
            <p:ph idx="1"/>
            <p:extLst>
              <p:ext uri="{D42A27DB-BD31-4B8C-83A1-F6EECF244321}">
                <p14:modId xmlns:p14="http://schemas.microsoft.com/office/powerpoint/2010/main" val="2282741369"/>
              </p:ext>
            </p:extLst>
          </p:nvPr>
        </p:nvGraphicFramePr>
        <p:xfrm>
          <a:off x="466725" y="230991"/>
          <a:ext cx="11349037" cy="6547162"/>
        </p:xfrm>
        <a:graphic>
          <a:graphicData uri="http://schemas.openxmlformats.org/drawingml/2006/table">
            <a:tbl>
              <a:tblPr firstRow="1" bandRow="1">
                <a:tableStyleId>{073A0DAA-6AF3-43AB-8588-CEC1D06C72B9}</a:tableStyleId>
              </a:tblPr>
              <a:tblGrid>
                <a:gridCol w="2679499">
                  <a:extLst>
                    <a:ext uri="{9D8B030D-6E8A-4147-A177-3AD203B41FA5}">
                      <a16:colId xmlns:a16="http://schemas.microsoft.com/office/drawing/2014/main" val="159406499"/>
                    </a:ext>
                  </a:extLst>
                </a:gridCol>
                <a:gridCol w="2679499">
                  <a:extLst>
                    <a:ext uri="{9D8B030D-6E8A-4147-A177-3AD203B41FA5}">
                      <a16:colId xmlns:a16="http://schemas.microsoft.com/office/drawing/2014/main" val="3432769431"/>
                    </a:ext>
                  </a:extLst>
                </a:gridCol>
                <a:gridCol w="2679499">
                  <a:extLst>
                    <a:ext uri="{9D8B030D-6E8A-4147-A177-3AD203B41FA5}">
                      <a16:colId xmlns:a16="http://schemas.microsoft.com/office/drawing/2014/main" val="1205683767"/>
                    </a:ext>
                  </a:extLst>
                </a:gridCol>
                <a:gridCol w="3310540">
                  <a:extLst>
                    <a:ext uri="{9D8B030D-6E8A-4147-A177-3AD203B41FA5}">
                      <a16:colId xmlns:a16="http://schemas.microsoft.com/office/drawing/2014/main" val="1205944165"/>
                    </a:ext>
                  </a:extLst>
                </a:gridCol>
              </a:tblGrid>
              <a:tr h="846217">
                <a:tc>
                  <a:txBody>
                    <a:bodyPr/>
                    <a:lstStyle/>
                    <a:p>
                      <a:pPr marL="0" marR="0" indent="0" algn="l">
                        <a:lnSpc>
                          <a:spcPts val="1560"/>
                        </a:lnSpc>
                        <a:spcBef>
                          <a:spcPts val="0"/>
                        </a:spcBef>
                        <a:spcAft>
                          <a:spcPts val="0"/>
                        </a:spcAft>
                      </a:pPr>
                      <a:endParaRPr lang="en-US" sz="2000" dirty="0">
                        <a:solidFill>
                          <a:srgbClr val="333333"/>
                        </a:solidFill>
                        <a:effectLst/>
                        <a:latin typeface="+mn-lt"/>
                      </a:endParaRPr>
                    </a:p>
                    <a:p>
                      <a:pPr marL="0" marR="0" indent="0" algn="l">
                        <a:lnSpc>
                          <a:spcPts val="1560"/>
                        </a:lnSpc>
                        <a:spcBef>
                          <a:spcPts val="0"/>
                        </a:spcBef>
                        <a:spcAft>
                          <a:spcPts val="0"/>
                        </a:spcAft>
                      </a:pPr>
                      <a:r>
                        <a:rPr lang="en-US" sz="2000" dirty="0">
                          <a:solidFill>
                            <a:srgbClr val="333333"/>
                          </a:solidFill>
                          <a:effectLst/>
                          <a:latin typeface="+mn-lt"/>
                        </a:rPr>
                        <a:t>Dominant form of property</a:t>
                      </a:r>
                      <a:endParaRPr lang="en-US" sz="2000" dirty="0">
                        <a:solidFill>
                          <a:srgbClr val="333333"/>
                        </a:solidFill>
                        <a:effectLst/>
                        <a:latin typeface="+mn-lt"/>
                        <a:ea typeface="Times New Roman" panose="02020603050405020304" pitchFamily="18" charset="0"/>
                      </a:endParaRPr>
                    </a:p>
                  </a:txBody>
                  <a:tcPr marL="68580" marR="68580" marT="0" marB="0">
                    <a:solidFill>
                      <a:schemeClr val="bg2"/>
                    </a:solidFill>
                  </a:tcPr>
                </a:tc>
                <a:tc>
                  <a:txBody>
                    <a:bodyPr/>
                    <a:lstStyle/>
                    <a:p>
                      <a:pPr marL="0" marR="0" indent="0" algn="l">
                        <a:lnSpc>
                          <a:spcPts val="1560"/>
                        </a:lnSpc>
                        <a:spcBef>
                          <a:spcPts val="0"/>
                        </a:spcBef>
                        <a:spcAft>
                          <a:spcPts val="0"/>
                        </a:spcAft>
                      </a:pPr>
                      <a:endParaRPr lang="en-US" sz="2000" dirty="0">
                        <a:solidFill>
                          <a:srgbClr val="333333"/>
                        </a:solidFill>
                        <a:effectLst/>
                        <a:latin typeface="+mn-lt"/>
                      </a:endParaRPr>
                    </a:p>
                    <a:p>
                      <a:pPr marL="0" marR="0" indent="0" algn="l">
                        <a:lnSpc>
                          <a:spcPts val="1560"/>
                        </a:lnSpc>
                        <a:spcBef>
                          <a:spcPts val="0"/>
                        </a:spcBef>
                        <a:spcAft>
                          <a:spcPts val="0"/>
                        </a:spcAft>
                      </a:pPr>
                      <a:r>
                        <a:rPr lang="en-US" sz="2000" dirty="0">
                          <a:solidFill>
                            <a:srgbClr val="333333"/>
                          </a:solidFill>
                          <a:effectLst/>
                          <a:latin typeface="+mn-lt"/>
                        </a:rPr>
                        <a:t>Dominant form of labor</a:t>
                      </a:r>
                      <a:endParaRPr lang="en-US" sz="2000" dirty="0">
                        <a:solidFill>
                          <a:srgbClr val="333333"/>
                        </a:solidFill>
                        <a:effectLst/>
                        <a:latin typeface="+mn-lt"/>
                        <a:ea typeface="Times New Roman" panose="02020603050405020304" pitchFamily="18" charset="0"/>
                      </a:endParaRPr>
                    </a:p>
                  </a:txBody>
                  <a:tcPr marL="68580" marR="68580" marT="0" marB="0">
                    <a:solidFill>
                      <a:schemeClr val="bg2"/>
                    </a:solidFill>
                  </a:tcPr>
                </a:tc>
                <a:tc>
                  <a:txBody>
                    <a:bodyPr/>
                    <a:lstStyle/>
                    <a:p>
                      <a:pPr marL="0" marR="0" indent="0" algn="l">
                        <a:lnSpc>
                          <a:spcPts val="1560"/>
                        </a:lnSpc>
                        <a:spcBef>
                          <a:spcPts val="0"/>
                        </a:spcBef>
                        <a:spcAft>
                          <a:spcPts val="0"/>
                        </a:spcAft>
                      </a:pPr>
                      <a:endParaRPr lang="en-US" sz="2000" dirty="0">
                        <a:solidFill>
                          <a:srgbClr val="333333"/>
                        </a:solidFill>
                        <a:effectLst/>
                        <a:latin typeface="+mn-lt"/>
                      </a:endParaRPr>
                    </a:p>
                    <a:p>
                      <a:pPr marL="0" marR="0" indent="0" algn="l">
                        <a:lnSpc>
                          <a:spcPts val="1560"/>
                        </a:lnSpc>
                        <a:spcBef>
                          <a:spcPts val="0"/>
                        </a:spcBef>
                        <a:spcAft>
                          <a:spcPts val="0"/>
                        </a:spcAft>
                      </a:pPr>
                      <a:r>
                        <a:rPr lang="en-US" sz="2000" dirty="0">
                          <a:solidFill>
                            <a:srgbClr val="333333"/>
                          </a:solidFill>
                          <a:effectLst/>
                          <a:latin typeface="+mn-lt"/>
                        </a:rPr>
                        <a:t>Corresponding stage of political economy</a:t>
                      </a:r>
                      <a:endParaRPr lang="en-US" sz="2000" dirty="0">
                        <a:solidFill>
                          <a:srgbClr val="333333"/>
                        </a:solidFill>
                        <a:effectLst/>
                        <a:latin typeface="+mn-lt"/>
                        <a:ea typeface="Times New Roman" panose="02020603050405020304" pitchFamily="18" charset="0"/>
                      </a:endParaRPr>
                    </a:p>
                  </a:txBody>
                  <a:tcPr marL="68580" marR="68580" marT="0" marB="0">
                    <a:solidFill>
                      <a:schemeClr val="bg2"/>
                    </a:solidFill>
                  </a:tcPr>
                </a:tc>
                <a:tc>
                  <a:txBody>
                    <a:bodyPr/>
                    <a:lstStyle/>
                    <a:p>
                      <a:pPr marL="0" marR="0" indent="0" algn="l">
                        <a:lnSpc>
                          <a:spcPts val="1560"/>
                        </a:lnSpc>
                        <a:spcBef>
                          <a:spcPts val="0"/>
                        </a:spcBef>
                        <a:spcAft>
                          <a:spcPts val="0"/>
                        </a:spcAft>
                      </a:pPr>
                      <a:endParaRPr lang="en-US" sz="2000" dirty="0">
                        <a:solidFill>
                          <a:srgbClr val="333333"/>
                        </a:solidFill>
                        <a:effectLst/>
                        <a:latin typeface="+mn-lt"/>
                      </a:endParaRPr>
                    </a:p>
                    <a:p>
                      <a:pPr marL="0" marR="0" indent="0" algn="l">
                        <a:lnSpc>
                          <a:spcPts val="1560"/>
                        </a:lnSpc>
                        <a:spcBef>
                          <a:spcPts val="0"/>
                        </a:spcBef>
                        <a:spcAft>
                          <a:spcPts val="0"/>
                        </a:spcAft>
                      </a:pPr>
                      <a:r>
                        <a:rPr lang="en-US" sz="2000" dirty="0">
                          <a:solidFill>
                            <a:srgbClr val="333333"/>
                          </a:solidFill>
                          <a:effectLst/>
                          <a:latin typeface="+mn-lt"/>
                        </a:rPr>
                        <a:t>Its sphere of reference and its view of surplus value</a:t>
                      </a:r>
                      <a:endParaRPr lang="en-US" sz="2000" dirty="0">
                        <a:solidFill>
                          <a:srgbClr val="333333"/>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96416912"/>
                  </a:ext>
                </a:extLst>
              </a:tr>
              <a:tr h="1195064">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Landed property that has reached a relatively high degree of accumulation of wealth</a:t>
                      </a: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Serfdom</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Monetary system</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Circulation; </a:t>
                      </a: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has no definite view on surplus value</a:t>
                      </a:r>
                    </a:p>
                  </a:txBody>
                  <a:tcPr marL="68580" marR="68580" marT="0" marB="0"/>
                </a:tc>
                <a:extLst>
                  <a:ext uri="{0D108BD9-81ED-4DB2-BD59-A6C34878D82A}">
                    <a16:rowId xmlns:a16="http://schemas.microsoft.com/office/drawing/2014/main" val="2333289646"/>
                  </a:ext>
                </a:extLst>
              </a:tr>
              <a:tr h="1588177">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Commercially interested and colonially expanding—therefore nation- conscious landed property</a:t>
                      </a: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Feudally bound labor, making the first steps toward political emancipation</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Mercantile system</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Circulation; </a:t>
                      </a: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surplus value is identified with surplus-money. The balance of trade surplus.</a:t>
                      </a: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208535294"/>
                  </a:ext>
                </a:extLst>
              </a:tr>
              <a:tr h="1784733">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Modernized landed property—by the advancement of commercial capital and by the accomplishments of the manufacture system</a:t>
                      </a: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Agricultural labor, still submitted to political determination</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Physiocracy</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Agricultural production; </a:t>
                      </a: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surplus value is grasped as the product of agricultural labor, set in motion by rent-yielding property</a:t>
                      </a:r>
                    </a:p>
                  </a:txBody>
                  <a:tcPr marL="68580" marR="68580" marT="0" marB="0"/>
                </a:tc>
                <a:extLst>
                  <a:ext uri="{0D108BD9-81ED-4DB2-BD59-A6C34878D82A}">
                    <a16:rowId xmlns:a16="http://schemas.microsoft.com/office/drawing/2014/main" val="3337090610"/>
                  </a:ext>
                </a:extLst>
              </a:tr>
              <a:tr h="998507">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Industrial capital freed of all political and natural determination</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Politically emancipated industrial labor (day labor, wage labor)</a:t>
                      </a:r>
                    </a:p>
                  </a:txBody>
                  <a:tcPr marL="68580" marR="68580" marT="0" marB="0"/>
                </a:tc>
                <a:tc>
                  <a:txBody>
                    <a:bodyPr/>
                    <a:lstStyle/>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endParaRPr lang="en-US" sz="2000" dirty="0">
                        <a:solidFill>
                          <a:srgbClr val="333333"/>
                        </a:solidFill>
                        <a:effectLst/>
                        <a:latin typeface="+mn-lt"/>
                        <a:ea typeface="Times New Roman" panose="02020603050405020304" pitchFamily="18" charset="0"/>
                      </a:endParaRP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Liberal political economy</a:t>
                      </a:r>
                    </a:p>
                  </a:txBody>
                  <a:tcPr marL="68580" marR="68580" marT="0" marB="0"/>
                </a:tc>
                <a:tc>
                  <a:txBody>
                    <a:bodyPr/>
                    <a:lstStyle/>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Production in general; </a:t>
                      </a:r>
                    </a:p>
                    <a:p>
                      <a:pPr marL="0" marR="0" indent="0" algn="l">
                        <a:lnSpc>
                          <a:spcPts val="1560"/>
                        </a:lnSpc>
                        <a:spcBef>
                          <a:spcPts val="0"/>
                        </a:spcBef>
                        <a:spcAft>
                          <a:spcPts val="0"/>
                        </a:spcAft>
                      </a:pPr>
                      <a:r>
                        <a:rPr lang="en-US" sz="2000" dirty="0">
                          <a:solidFill>
                            <a:srgbClr val="333333"/>
                          </a:solidFill>
                          <a:effectLst/>
                          <a:latin typeface="+mn-lt"/>
                          <a:ea typeface="Times New Roman" panose="02020603050405020304" pitchFamily="18" charset="0"/>
                        </a:rPr>
                        <a:t>surplus value is defined as being produced by labor in general, set in motion by capital</a:t>
                      </a:r>
                    </a:p>
                  </a:txBody>
                  <a:tcPr marL="68580" marR="68580" marT="0" marB="0"/>
                </a:tc>
                <a:extLst>
                  <a:ext uri="{0D108BD9-81ED-4DB2-BD59-A6C34878D82A}">
                    <a16:rowId xmlns:a16="http://schemas.microsoft.com/office/drawing/2014/main" val="1366256355"/>
                  </a:ext>
                </a:extLst>
              </a:tr>
            </a:tbl>
          </a:graphicData>
        </a:graphic>
      </p:graphicFrame>
      <p:sp>
        <p:nvSpPr>
          <p:cNvPr id="5" name="TextBox 4">
            <a:extLst>
              <a:ext uri="{FF2B5EF4-FFF2-40B4-BE49-F238E27FC236}">
                <a16:creationId xmlns:a16="http://schemas.microsoft.com/office/drawing/2014/main" id="{CFE2C3C7-EAFA-4CAA-95AE-EA49D3C3226C}"/>
              </a:ext>
            </a:extLst>
          </p:cNvPr>
          <p:cNvSpPr txBox="1"/>
          <p:nvPr/>
        </p:nvSpPr>
        <p:spPr>
          <a:xfrm>
            <a:off x="3743324" y="3429000"/>
            <a:ext cx="5800726" cy="369332"/>
          </a:xfrm>
          <a:prstGeom prst="rect">
            <a:avLst/>
          </a:prstGeom>
          <a:noFill/>
        </p:spPr>
        <p:txBody>
          <a:bodyPr wrap="square" rtlCol="0">
            <a:spAutoFit/>
          </a:bodyPr>
          <a:lstStyle/>
          <a:p>
            <a:r>
              <a:rPr lang="en-US" dirty="0">
                <a:solidFill>
                  <a:srgbClr val="FF0000"/>
                </a:solidFill>
              </a:rPr>
              <a:t>From Istvan Meszaros, Marx’s theory of alienation, 1970</a:t>
            </a:r>
          </a:p>
        </p:txBody>
      </p:sp>
    </p:spTree>
    <p:extLst>
      <p:ext uri="{BB962C8B-B14F-4D97-AF65-F5344CB8AC3E}">
        <p14:creationId xmlns:p14="http://schemas.microsoft.com/office/powerpoint/2010/main" val="32698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EBFE-C033-4139-AE7F-4C59F6386E67}"/>
              </a:ext>
            </a:extLst>
          </p:cNvPr>
          <p:cNvSpPr>
            <a:spLocks noGrp="1"/>
          </p:cNvSpPr>
          <p:nvPr>
            <p:ph type="title"/>
          </p:nvPr>
        </p:nvSpPr>
        <p:spPr>
          <a:xfrm>
            <a:off x="1042988" y="365125"/>
            <a:ext cx="10310812" cy="892175"/>
          </a:xfrm>
        </p:spPr>
        <p:txBody>
          <a:bodyPr/>
          <a:lstStyle/>
          <a:p>
            <a:r>
              <a:rPr lang="en-US" dirty="0"/>
              <a:t>Class conflict</a:t>
            </a:r>
          </a:p>
        </p:txBody>
      </p:sp>
      <p:sp>
        <p:nvSpPr>
          <p:cNvPr id="3" name="Content Placeholder 2">
            <a:extLst>
              <a:ext uri="{FF2B5EF4-FFF2-40B4-BE49-F238E27FC236}">
                <a16:creationId xmlns:a16="http://schemas.microsoft.com/office/drawing/2014/main" id="{C6E9C8FC-CAFB-4F80-98A5-01671303BC27}"/>
              </a:ext>
            </a:extLst>
          </p:cNvPr>
          <p:cNvSpPr>
            <a:spLocks noGrp="1"/>
          </p:cNvSpPr>
          <p:nvPr>
            <p:ph idx="1"/>
          </p:nvPr>
        </p:nvSpPr>
        <p:spPr>
          <a:xfrm>
            <a:off x="838200" y="1400175"/>
            <a:ext cx="10515600" cy="4776788"/>
          </a:xfrm>
        </p:spPr>
        <p:txBody>
          <a:bodyPr>
            <a:normAutofit fontScale="92500" lnSpcReduction="10000"/>
          </a:bodyPr>
          <a:lstStyle/>
          <a:p>
            <a:r>
              <a:rPr lang="en-US" dirty="0"/>
              <a:t>The class conflict, not only between capitalists workers but also between landlords and capitalists is extremely clear and sharp.</a:t>
            </a:r>
          </a:p>
          <a:p>
            <a:r>
              <a:rPr lang="en-US" dirty="0"/>
              <a:t>Because Ricardo focuses on relative shares of net product, his class conflict is as severe as in Marx. </a:t>
            </a:r>
          </a:p>
          <a:p>
            <a:r>
              <a:rPr lang="en-US" sz="2600" dirty="0">
                <a:effectLst/>
              </a:rPr>
              <a:t>“However abundant capital may become, there is no other adequate reason for a fall in profits but a rise of wages” (Ch. XXI)</a:t>
            </a:r>
            <a:endParaRPr lang="en-US" sz="2600" dirty="0"/>
          </a:p>
          <a:p>
            <a:r>
              <a:rPr lang="en-US" dirty="0"/>
              <a:t>Unlike Smith who believes that prosperity of the most numerous class (workers) is necessary for overall prosperity, in Ricardo, it is capitalists who are the only active agents.</a:t>
            </a:r>
          </a:p>
          <a:p>
            <a:r>
              <a:rPr lang="en-US" dirty="0"/>
              <a:t>They ensure growth; thus high profits are a sign of progress. This is also different from Smith who sees low profits as a sign of prosperity (the Netherlands) and high profits as a sign of scarcity of capital or lack of security of private property (Ottoman Empire). </a:t>
            </a:r>
          </a:p>
        </p:txBody>
      </p:sp>
    </p:spTree>
    <p:extLst>
      <p:ext uri="{BB962C8B-B14F-4D97-AF65-F5344CB8AC3E}">
        <p14:creationId xmlns:p14="http://schemas.microsoft.com/office/powerpoint/2010/main" val="3704988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227C-2B62-4CD6-9BCF-1C5BF0B44E3F}"/>
              </a:ext>
            </a:extLst>
          </p:cNvPr>
          <p:cNvSpPr>
            <a:spLocks noGrp="1"/>
          </p:cNvSpPr>
          <p:nvPr>
            <p:ph type="title"/>
          </p:nvPr>
        </p:nvSpPr>
        <p:spPr>
          <a:xfrm>
            <a:off x="838200" y="350062"/>
            <a:ext cx="10515600" cy="886542"/>
          </a:xfrm>
        </p:spPr>
        <p:txBody>
          <a:bodyPr>
            <a:normAutofit fontScale="90000"/>
          </a:bodyPr>
          <a:lstStyle/>
          <a:p>
            <a:r>
              <a:rPr lang="en-US" dirty="0"/>
              <a:t>Lower inequality as a tool to achieve high growth</a:t>
            </a:r>
          </a:p>
        </p:txBody>
      </p:sp>
      <p:sp>
        <p:nvSpPr>
          <p:cNvPr id="3" name="Content Placeholder 2">
            <a:extLst>
              <a:ext uri="{FF2B5EF4-FFF2-40B4-BE49-F238E27FC236}">
                <a16:creationId xmlns:a16="http://schemas.microsoft.com/office/drawing/2014/main" id="{D705D463-144C-4968-854B-C92202C02D7C}"/>
              </a:ext>
            </a:extLst>
          </p:cNvPr>
          <p:cNvSpPr>
            <a:spLocks noGrp="1"/>
          </p:cNvSpPr>
          <p:nvPr>
            <p:ph idx="1"/>
          </p:nvPr>
        </p:nvSpPr>
        <p:spPr>
          <a:xfrm>
            <a:off x="838200" y="1332647"/>
            <a:ext cx="10515600" cy="1946275"/>
          </a:xfrm>
        </p:spPr>
        <p:txBody>
          <a:bodyPr>
            <a:normAutofit fontScale="92500" lnSpcReduction="10000"/>
          </a:bodyPr>
          <a:lstStyle/>
          <a:p>
            <a:r>
              <a:rPr lang="en-US" dirty="0"/>
              <a:t>Stationary society is the one with high inequality: super rich landlords, impoverished  capitalists, subsistence level wages.</a:t>
            </a:r>
          </a:p>
          <a:p>
            <a:r>
              <a:rPr lang="en-US" dirty="0"/>
              <a:t>Growing economy has lower inequality as landlords’ incomes converge downward to capitalists’ incomes. Wages are constant. </a:t>
            </a:r>
          </a:p>
          <a:p>
            <a:r>
              <a:rPr lang="en-US" dirty="0"/>
              <a:t>More equal distribution implies higher growth. No Okun’s trade-off. </a:t>
            </a:r>
          </a:p>
        </p:txBody>
      </p:sp>
      <p:cxnSp>
        <p:nvCxnSpPr>
          <p:cNvPr id="9" name="Straight Connector 8">
            <a:extLst>
              <a:ext uri="{FF2B5EF4-FFF2-40B4-BE49-F238E27FC236}">
                <a16:creationId xmlns:a16="http://schemas.microsoft.com/office/drawing/2014/main" id="{E80D234D-5E18-4B22-AD25-4495D2B6E34E}"/>
              </a:ext>
            </a:extLst>
          </p:cNvPr>
          <p:cNvCxnSpPr/>
          <p:nvPr/>
        </p:nvCxnSpPr>
        <p:spPr>
          <a:xfrm>
            <a:off x="3128963" y="6200775"/>
            <a:ext cx="4143375" cy="0"/>
          </a:xfrm>
          <a:prstGeom prst="line">
            <a:avLst/>
          </a:prstGeom>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9C0B95AF-873F-4D58-9A75-CD878AD7C33B}"/>
              </a:ext>
            </a:extLst>
          </p:cNvPr>
          <p:cNvSpPr/>
          <p:nvPr/>
        </p:nvSpPr>
        <p:spPr>
          <a:xfrm>
            <a:off x="3986213" y="3897312"/>
            <a:ext cx="542925" cy="514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F40C28C-458E-41CD-ACE0-DFDB8BD11ADC}"/>
              </a:ext>
            </a:extLst>
          </p:cNvPr>
          <p:cNvSpPr/>
          <p:nvPr/>
        </p:nvSpPr>
        <p:spPr>
          <a:xfrm>
            <a:off x="5981700" y="5494343"/>
            <a:ext cx="542925" cy="514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6AF70D9-E4AA-42BF-A697-5ABB4DA5FBE0}"/>
              </a:ext>
            </a:extLst>
          </p:cNvPr>
          <p:cNvSpPr txBox="1"/>
          <p:nvPr/>
        </p:nvSpPr>
        <p:spPr>
          <a:xfrm>
            <a:off x="7272336" y="6216230"/>
            <a:ext cx="2328863" cy="369332"/>
          </a:xfrm>
          <a:prstGeom prst="rect">
            <a:avLst/>
          </a:prstGeom>
          <a:noFill/>
        </p:spPr>
        <p:txBody>
          <a:bodyPr wrap="square" rtlCol="0">
            <a:spAutoFit/>
          </a:bodyPr>
          <a:lstStyle/>
          <a:p>
            <a:r>
              <a:rPr lang="en-US" dirty="0"/>
              <a:t>Inequality</a:t>
            </a:r>
          </a:p>
        </p:txBody>
      </p:sp>
      <p:sp>
        <p:nvSpPr>
          <p:cNvPr id="14" name="TextBox 13">
            <a:extLst>
              <a:ext uri="{FF2B5EF4-FFF2-40B4-BE49-F238E27FC236}">
                <a16:creationId xmlns:a16="http://schemas.microsoft.com/office/drawing/2014/main" id="{F74410A5-2EE4-4545-B3D0-885EDAC096C9}"/>
              </a:ext>
            </a:extLst>
          </p:cNvPr>
          <p:cNvSpPr txBox="1"/>
          <p:nvPr/>
        </p:nvSpPr>
        <p:spPr>
          <a:xfrm>
            <a:off x="2196703" y="3626199"/>
            <a:ext cx="957263" cy="369332"/>
          </a:xfrm>
          <a:prstGeom prst="rect">
            <a:avLst/>
          </a:prstGeom>
          <a:noFill/>
        </p:spPr>
        <p:txBody>
          <a:bodyPr wrap="square" rtlCol="0">
            <a:spAutoFit/>
          </a:bodyPr>
          <a:lstStyle/>
          <a:p>
            <a:r>
              <a:rPr lang="en-US" dirty="0"/>
              <a:t>Growth </a:t>
            </a:r>
          </a:p>
        </p:txBody>
      </p:sp>
      <p:cxnSp>
        <p:nvCxnSpPr>
          <p:cNvPr id="16" name="Straight Arrow Connector 15">
            <a:extLst>
              <a:ext uri="{FF2B5EF4-FFF2-40B4-BE49-F238E27FC236}">
                <a16:creationId xmlns:a16="http://schemas.microsoft.com/office/drawing/2014/main" id="{3AD53727-73FD-4D8F-8E89-5275EAB96E35}"/>
              </a:ext>
            </a:extLst>
          </p:cNvPr>
          <p:cNvCxnSpPr>
            <a:endCxn id="10" idx="6"/>
          </p:cNvCxnSpPr>
          <p:nvPr/>
        </p:nvCxnSpPr>
        <p:spPr>
          <a:xfrm flipH="1">
            <a:off x="4529138" y="3829050"/>
            <a:ext cx="942975" cy="325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E962169-9EDC-49B9-B46F-A1BC1F184A67}"/>
              </a:ext>
            </a:extLst>
          </p:cNvPr>
          <p:cNvSpPr txBox="1"/>
          <p:nvPr/>
        </p:nvSpPr>
        <p:spPr>
          <a:xfrm>
            <a:off x="5472113" y="3590412"/>
            <a:ext cx="1964532" cy="369332"/>
          </a:xfrm>
          <a:prstGeom prst="rect">
            <a:avLst/>
          </a:prstGeom>
          <a:noFill/>
        </p:spPr>
        <p:txBody>
          <a:bodyPr wrap="square" rtlCol="0">
            <a:spAutoFit/>
          </a:bodyPr>
          <a:lstStyle/>
          <a:p>
            <a:r>
              <a:rPr lang="en-US" dirty="0"/>
              <a:t>Growing economy</a:t>
            </a:r>
          </a:p>
        </p:txBody>
      </p:sp>
      <p:cxnSp>
        <p:nvCxnSpPr>
          <p:cNvPr id="20" name="Straight Arrow Connector 19">
            <a:extLst>
              <a:ext uri="{FF2B5EF4-FFF2-40B4-BE49-F238E27FC236}">
                <a16:creationId xmlns:a16="http://schemas.microsoft.com/office/drawing/2014/main" id="{113FD60D-1384-4409-8982-202E044B64FF}"/>
              </a:ext>
            </a:extLst>
          </p:cNvPr>
          <p:cNvCxnSpPr>
            <a:endCxn id="12" idx="7"/>
          </p:cNvCxnSpPr>
          <p:nvPr/>
        </p:nvCxnSpPr>
        <p:spPr>
          <a:xfrm flipH="1">
            <a:off x="6445115" y="4857750"/>
            <a:ext cx="570048" cy="71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1A0665-B974-41B7-AC90-914DED3D41AE}"/>
              </a:ext>
            </a:extLst>
          </p:cNvPr>
          <p:cNvSpPr txBox="1"/>
          <p:nvPr/>
        </p:nvSpPr>
        <p:spPr>
          <a:xfrm>
            <a:off x="7272337" y="4562910"/>
            <a:ext cx="2328863" cy="369332"/>
          </a:xfrm>
          <a:prstGeom prst="rect">
            <a:avLst/>
          </a:prstGeom>
          <a:noFill/>
        </p:spPr>
        <p:txBody>
          <a:bodyPr wrap="square" rtlCol="0">
            <a:spAutoFit/>
          </a:bodyPr>
          <a:lstStyle/>
          <a:p>
            <a:r>
              <a:rPr lang="en-US" dirty="0"/>
              <a:t>Stationary economy</a:t>
            </a:r>
          </a:p>
        </p:txBody>
      </p:sp>
      <p:cxnSp>
        <p:nvCxnSpPr>
          <p:cNvPr id="23" name="Straight Connector 22">
            <a:extLst>
              <a:ext uri="{FF2B5EF4-FFF2-40B4-BE49-F238E27FC236}">
                <a16:creationId xmlns:a16="http://schemas.microsoft.com/office/drawing/2014/main" id="{C32BD7A2-E7E3-4249-ABC0-BC5ABF6802CC}"/>
              </a:ext>
            </a:extLst>
          </p:cNvPr>
          <p:cNvCxnSpPr>
            <a:cxnSpLocks/>
          </p:cNvCxnSpPr>
          <p:nvPr/>
        </p:nvCxnSpPr>
        <p:spPr>
          <a:xfrm flipV="1">
            <a:off x="3128963" y="3826320"/>
            <a:ext cx="0" cy="23899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155E3-1A78-4F0D-849C-3B42ABE53999}"/>
              </a:ext>
            </a:extLst>
          </p:cNvPr>
          <p:cNvSpPr>
            <a:spLocks noGrp="1"/>
          </p:cNvSpPr>
          <p:nvPr>
            <p:ph idx="1"/>
          </p:nvPr>
        </p:nvSpPr>
        <p:spPr/>
        <p:txBody>
          <a:bodyPr/>
          <a:lstStyle/>
          <a:p>
            <a:r>
              <a:rPr lang="en-US" dirty="0"/>
              <a:t>Note that inequality in expenditures would be lower than inequality in incomes because capitalists were supposed to spend a significant part of their income on investment. (According to Allen (2005), savings out of profits were about 20%.)</a:t>
            </a:r>
          </a:p>
          <a:p>
            <a:endParaRPr lang="en-US" dirty="0"/>
          </a:p>
          <a:p>
            <a:endParaRPr lang="en-US" dirty="0"/>
          </a:p>
        </p:txBody>
      </p:sp>
    </p:spTree>
    <p:extLst>
      <p:ext uri="{BB962C8B-B14F-4D97-AF65-F5344CB8AC3E}">
        <p14:creationId xmlns:p14="http://schemas.microsoft.com/office/powerpoint/2010/main" val="343077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1D1A-132F-4C6B-B1D1-5A62AD30C878}"/>
              </a:ext>
            </a:extLst>
          </p:cNvPr>
          <p:cNvSpPr>
            <a:spLocks noGrp="1"/>
          </p:cNvSpPr>
          <p:nvPr>
            <p:ph type="title"/>
          </p:nvPr>
        </p:nvSpPr>
        <p:spPr/>
        <p:txBody>
          <a:bodyPr/>
          <a:lstStyle/>
          <a:p>
            <a:r>
              <a:rPr lang="en-US" dirty="0"/>
              <a:t>The first criticism of what Schumpeter later called “the Ricardian vice” </a:t>
            </a:r>
          </a:p>
        </p:txBody>
      </p:sp>
      <p:sp>
        <p:nvSpPr>
          <p:cNvPr id="5" name="TextBox 4">
            <a:extLst>
              <a:ext uri="{FF2B5EF4-FFF2-40B4-BE49-F238E27FC236}">
                <a16:creationId xmlns:a16="http://schemas.microsoft.com/office/drawing/2014/main" id="{9160C4DB-A34C-4375-8B57-EC1C1F363C2C}"/>
              </a:ext>
            </a:extLst>
          </p:cNvPr>
          <p:cNvSpPr txBox="1"/>
          <p:nvPr/>
        </p:nvSpPr>
        <p:spPr>
          <a:xfrm>
            <a:off x="1271588" y="1917650"/>
            <a:ext cx="9544050" cy="3970318"/>
          </a:xfrm>
          <a:prstGeom prst="rect">
            <a:avLst/>
          </a:prstGeom>
          <a:noFill/>
        </p:spPr>
        <p:txBody>
          <a:bodyPr wrap="square">
            <a:spAutoFit/>
          </a:bodyPr>
          <a:lstStyle/>
          <a:p>
            <a:pPr marL="0" marR="0" indent="360045">
              <a:spcBef>
                <a:spcPts val="500"/>
              </a:spcBef>
              <a:spcAft>
                <a:spcPts val="500"/>
              </a:spcAft>
            </a:pPr>
            <a:r>
              <a:rPr lang="en-US" sz="2800" dirty="0">
                <a:solidFill>
                  <a:srgbClr val="000000"/>
                </a:solidFill>
                <a:effectLst/>
                <a:ea typeface="Times New Roman" panose="02020603050405020304" pitchFamily="18" charset="0"/>
              </a:rPr>
              <a:t>[First enunciation of the Ricardian vice]. It is perhaps a well-founded objection to Mr Ricardo that he sometimes reasons upon abstract principles to which he gives too great a generalization. When once fixed in an hypothesis which cannot be assailed, from its being founded upon observations not called in question, he pushes his reasoning to their remotest consequences, without comparing their results with those of actual experience.  (J. B. Say, “Treatise on political economy”, 1817; p. xlvii). </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1916409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5E59-FD51-47F2-8B94-56C89F141EBA}"/>
              </a:ext>
            </a:extLst>
          </p:cNvPr>
          <p:cNvSpPr>
            <a:spLocks noGrp="1"/>
          </p:cNvSpPr>
          <p:nvPr>
            <p:ph type="title"/>
          </p:nvPr>
        </p:nvSpPr>
        <p:spPr/>
        <p:txBody>
          <a:bodyPr/>
          <a:lstStyle/>
          <a:p>
            <a:r>
              <a:rPr lang="en-US" dirty="0"/>
              <a:t>The background to Marx (1818-1883) </a:t>
            </a:r>
          </a:p>
        </p:txBody>
      </p:sp>
    </p:spTree>
    <p:extLst>
      <p:ext uri="{BB962C8B-B14F-4D97-AF65-F5344CB8AC3E}">
        <p14:creationId xmlns:p14="http://schemas.microsoft.com/office/powerpoint/2010/main" val="2982776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58778" cy="944386"/>
          </a:xfrm>
        </p:spPr>
        <p:txBody>
          <a:bodyPr>
            <a:normAutofit fontScale="90000"/>
          </a:bodyPr>
          <a:lstStyle/>
          <a:p>
            <a:pPr algn="ctr"/>
            <a:r>
              <a:rPr lang="en-US" sz="3600" dirty="0"/>
              <a:t>Top 1% of wealth holders in the UK, 1670-2010: increasing wealth concentration during the Industrial Revolution</a:t>
            </a:r>
          </a:p>
        </p:txBody>
      </p:sp>
      <p:pic>
        <p:nvPicPr>
          <p:cNvPr id="4" name="Content Placeholder 3"/>
          <p:cNvPicPr>
            <a:picLocks noGrp="1" noChangeAspect="1"/>
          </p:cNvPicPr>
          <p:nvPr>
            <p:ph idx="1"/>
          </p:nvPr>
        </p:nvPicPr>
        <p:blipFill>
          <a:blip r:embed="rId2"/>
          <a:stretch>
            <a:fillRect/>
          </a:stretch>
        </p:blipFill>
        <p:spPr>
          <a:xfrm>
            <a:off x="1224316" y="1492463"/>
            <a:ext cx="6669923" cy="4735845"/>
          </a:xfrm>
          <a:prstGeom prst="rect">
            <a:avLst/>
          </a:prstGeom>
        </p:spPr>
      </p:pic>
      <p:sp>
        <p:nvSpPr>
          <p:cNvPr id="5" name="TextBox 4"/>
          <p:cNvSpPr txBox="1"/>
          <p:nvPr/>
        </p:nvSpPr>
        <p:spPr>
          <a:xfrm>
            <a:off x="361245" y="6411260"/>
            <a:ext cx="6423378" cy="261610"/>
          </a:xfrm>
          <a:prstGeom prst="rect">
            <a:avLst/>
          </a:prstGeom>
          <a:noFill/>
        </p:spPr>
        <p:txBody>
          <a:bodyPr wrap="square" rtlCol="0">
            <a:spAutoFit/>
          </a:bodyPr>
          <a:lstStyle/>
          <a:p>
            <a:r>
              <a:rPr lang="en-US" sz="1100" dirty="0"/>
              <a:t>Alvaredo, Atkinson, and Morelli, 2017</a:t>
            </a:r>
          </a:p>
        </p:txBody>
      </p:sp>
      <p:sp>
        <p:nvSpPr>
          <p:cNvPr id="3" name="TextBox 2">
            <a:extLst>
              <a:ext uri="{FF2B5EF4-FFF2-40B4-BE49-F238E27FC236}">
                <a16:creationId xmlns:a16="http://schemas.microsoft.com/office/drawing/2014/main" id="{5D530A17-DF9B-415A-BDC5-17AFE5B12D01}"/>
              </a:ext>
            </a:extLst>
          </p:cNvPr>
          <p:cNvSpPr txBox="1"/>
          <p:nvPr/>
        </p:nvSpPr>
        <p:spPr>
          <a:xfrm>
            <a:off x="8343900" y="2000250"/>
            <a:ext cx="3429000" cy="3108543"/>
          </a:xfrm>
          <a:prstGeom prst="rect">
            <a:avLst/>
          </a:prstGeom>
          <a:noFill/>
        </p:spPr>
        <p:txBody>
          <a:bodyPr wrap="square" rtlCol="0">
            <a:spAutoFit/>
          </a:bodyPr>
          <a:lstStyle/>
          <a:p>
            <a:r>
              <a:rPr lang="en-US" sz="2800" dirty="0"/>
              <a:t>At the time of Marx’s writing the top 1% own about 60% of British wealth. The share will peak just before the outbreak of World War I. </a:t>
            </a:r>
          </a:p>
        </p:txBody>
      </p:sp>
    </p:spTree>
    <p:extLst>
      <p:ext uri="{BB962C8B-B14F-4D97-AF65-F5344CB8AC3E}">
        <p14:creationId xmlns:p14="http://schemas.microsoft.com/office/powerpoint/2010/main" val="77796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ECC2-4931-4055-8A14-E65D3934530F}"/>
              </a:ext>
            </a:extLst>
          </p:cNvPr>
          <p:cNvSpPr>
            <a:spLocks noGrp="1"/>
          </p:cNvSpPr>
          <p:nvPr>
            <p:ph type="title"/>
          </p:nvPr>
        </p:nvSpPr>
        <p:spPr>
          <a:xfrm>
            <a:off x="457200" y="365125"/>
            <a:ext cx="10896600" cy="735013"/>
          </a:xfrm>
        </p:spPr>
        <p:txBody>
          <a:bodyPr>
            <a:normAutofit/>
          </a:bodyPr>
          <a:lstStyle/>
          <a:p>
            <a:pPr algn="ctr"/>
            <a:r>
              <a:rPr lang="en-US" sz="3200" dirty="0"/>
              <a:t>Relative incomes of the three principal classes in the UK</a:t>
            </a:r>
          </a:p>
        </p:txBody>
      </p:sp>
      <p:graphicFrame>
        <p:nvGraphicFramePr>
          <p:cNvPr id="4" name="Table 4">
            <a:extLst>
              <a:ext uri="{FF2B5EF4-FFF2-40B4-BE49-F238E27FC236}">
                <a16:creationId xmlns:a16="http://schemas.microsoft.com/office/drawing/2014/main" id="{03D3678E-392A-44D0-A6C8-5FEFB618499F}"/>
              </a:ext>
            </a:extLst>
          </p:cNvPr>
          <p:cNvGraphicFramePr>
            <a:graphicFrameLocks noGrp="1"/>
          </p:cNvGraphicFramePr>
          <p:nvPr>
            <p:ph idx="1"/>
            <p:extLst>
              <p:ext uri="{D42A27DB-BD31-4B8C-83A1-F6EECF244321}">
                <p14:modId xmlns:p14="http://schemas.microsoft.com/office/powerpoint/2010/main" val="2476005265"/>
              </p:ext>
            </p:extLst>
          </p:nvPr>
        </p:nvGraphicFramePr>
        <p:xfrm>
          <a:off x="954882" y="1300162"/>
          <a:ext cx="9763124" cy="368062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1381998596"/>
                    </a:ext>
                  </a:extLst>
                </a:gridCol>
                <a:gridCol w="2043113">
                  <a:extLst>
                    <a:ext uri="{9D8B030D-6E8A-4147-A177-3AD203B41FA5}">
                      <a16:colId xmlns:a16="http://schemas.microsoft.com/office/drawing/2014/main" val="261914264"/>
                    </a:ext>
                  </a:extLst>
                </a:gridCol>
                <a:gridCol w="2231229">
                  <a:extLst>
                    <a:ext uri="{9D8B030D-6E8A-4147-A177-3AD203B41FA5}">
                      <a16:colId xmlns:a16="http://schemas.microsoft.com/office/drawing/2014/main" val="2020984821"/>
                    </a:ext>
                  </a:extLst>
                </a:gridCol>
                <a:gridCol w="2440781">
                  <a:extLst>
                    <a:ext uri="{9D8B030D-6E8A-4147-A177-3AD203B41FA5}">
                      <a16:colId xmlns:a16="http://schemas.microsoft.com/office/drawing/2014/main" val="89275068"/>
                    </a:ext>
                  </a:extLst>
                </a:gridCol>
              </a:tblGrid>
              <a:tr h="1146736">
                <a:tc>
                  <a:txBody>
                    <a:bodyPr/>
                    <a:lstStyle/>
                    <a:p>
                      <a:endParaRPr lang="en-US" sz="2400" dirty="0"/>
                    </a:p>
                  </a:txBody>
                  <a:tcPr/>
                </a:tc>
                <a:tc>
                  <a:txBody>
                    <a:bodyPr/>
                    <a:lstStyle/>
                    <a:p>
                      <a:r>
                        <a:rPr lang="en-US" sz="2400" dirty="0"/>
                        <a:t>Around 1776</a:t>
                      </a:r>
                    </a:p>
                    <a:p>
                      <a:r>
                        <a:rPr lang="en-US" sz="2400" dirty="0"/>
                        <a:t>(WoN)</a:t>
                      </a:r>
                    </a:p>
                  </a:txBody>
                  <a:tcPr/>
                </a:tc>
                <a:tc>
                  <a:txBody>
                    <a:bodyPr/>
                    <a:lstStyle/>
                    <a:p>
                      <a:r>
                        <a:rPr lang="en-US" sz="2400" dirty="0"/>
                        <a:t>Around 1817</a:t>
                      </a:r>
                    </a:p>
                    <a:p>
                      <a:r>
                        <a:rPr lang="en-US" sz="2400" dirty="0"/>
                        <a:t>(Principles)</a:t>
                      </a:r>
                    </a:p>
                  </a:txBody>
                  <a:tcPr/>
                </a:tc>
                <a:tc>
                  <a:txBody>
                    <a:bodyPr/>
                    <a:lstStyle/>
                    <a:p>
                      <a:r>
                        <a:rPr lang="en-US" sz="2400" dirty="0"/>
                        <a:t>Around 186</a:t>
                      </a:r>
                    </a:p>
                    <a:p>
                      <a:r>
                        <a:rPr lang="en-US" sz="2400" dirty="0"/>
                        <a:t>(Capital)</a:t>
                      </a:r>
                    </a:p>
                  </a:txBody>
                  <a:tcPr/>
                </a:tc>
                <a:extLst>
                  <a:ext uri="{0D108BD9-81ED-4DB2-BD59-A6C34878D82A}">
                    <a16:rowId xmlns:a16="http://schemas.microsoft.com/office/drawing/2014/main" val="1703424328"/>
                  </a:ext>
                </a:extLst>
              </a:tr>
              <a:tr h="937324">
                <a:tc>
                  <a:txBody>
                    <a:bodyPr/>
                    <a:lstStyle/>
                    <a:p>
                      <a:r>
                        <a:rPr lang="en-US" sz="2400" dirty="0"/>
                        <a:t>Landlords </a:t>
                      </a:r>
                    </a:p>
                    <a:p>
                      <a:r>
                        <a:rPr lang="en-US" sz="2400" dirty="0"/>
                        <a:t>(aristocracy)</a:t>
                      </a:r>
                    </a:p>
                  </a:txBody>
                  <a:tcPr/>
                </a:tc>
                <a:tc>
                  <a:txBody>
                    <a:bodyPr/>
                    <a:lstStyle/>
                    <a:p>
                      <a:pPr algn="ctr"/>
                      <a:r>
                        <a:rPr lang="en-US" sz="2400" dirty="0"/>
                        <a:t>33</a:t>
                      </a:r>
                    </a:p>
                  </a:txBody>
                  <a:tcPr/>
                </a:tc>
                <a:tc>
                  <a:txBody>
                    <a:bodyPr/>
                    <a:lstStyle/>
                    <a:p>
                      <a:pPr algn="ctr"/>
                      <a:r>
                        <a:rPr lang="en-US" sz="2400" dirty="0"/>
                        <a:t>33</a:t>
                      </a:r>
                    </a:p>
                  </a:txBody>
                  <a:tcPr/>
                </a:tc>
                <a:tc>
                  <a:txBody>
                    <a:bodyPr/>
                    <a:lstStyle/>
                    <a:p>
                      <a:pPr algn="ctr"/>
                      <a:r>
                        <a:rPr lang="en-US" sz="2400" dirty="0"/>
                        <a:t>21</a:t>
                      </a:r>
                    </a:p>
                  </a:txBody>
                  <a:tcPr/>
                </a:tc>
                <a:extLst>
                  <a:ext uri="{0D108BD9-81ED-4DB2-BD59-A6C34878D82A}">
                    <a16:rowId xmlns:a16="http://schemas.microsoft.com/office/drawing/2014/main" val="2164856463"/>
                  </a:ext>
                </a:extLst>
              </a:tr>
              <a:tr h="798280">
                <a:tc>
                  <a:txBody>
                    <a:bodyPr/>
                    <a:lstStyle/>
                    <a:p>
                      <a:r>
                        <a:rPr lang="en-US" sz="2400" dirty="0"/>
                        <a:t>Capitalists</a:t>
                      </a:r>
                    </a:p>
                  </a:txBody>
                  <a:tcPr/>
                </a:tc>
                <a:tc>
                  <a:txBody>
                    <a:bodyPr/>
                    <a:lstStyle/>
                    <a:p>
                      <a:pPr algn="ctr"/>
                      <a:r>
                        <a:rPr lang="en-US" sz="2400" dirty="0"/>
                        <a:t>11</a:t>
                      </a:r>
                    </a:p>
                  </a:txBody>
                  <a:tcPr/>
                </a:tc>
                <a:tc>
                  <a:txBody>
                    <a:bodyPr/>
                    <a:lstStyle/>
                    <a:p>
                      <a:pPr algn="ctr"/>
                      <a:r>
                        <a:rPr lang="en-US" sz="2400" dirty="0"/>
                        <a:t>23</a:t>
                      </a:r>
                    </a:p>
                  </a:txBody>
                  <a:tcPr/>
                </a:tc>
                <a:tc>
                  <a:txBody>
                    <a:bodyPr/>
                    <a:lstStyle/>
                    <a:p>
                      <a:pPr algn="ctr"/>
                      <a:r>
                        <a:rPr lang="en-US" sz="2400" dirty="0"/>
                        <a:t>15</a:t>
                      </a:r>
                    </a:p>
                  </a:txBody>
                  <a:tcPr/>
                </a:tc>
                <a:extLst>
                  <a:ext uri="{0D108BD9-81ED-4DB2-BD59-A6C34878D82A}">
                    <a16:rowId xmlns:a16="http://schemas.microsoft.com/office/drawing/2014/main" val="2691743030"/>
                  </a:ext>
                </a:extLst>
              </a:tr>
              <a:tr h="798280">
                <a:tc>
                  <a:txBody>
                    <a:bodyPr/>
                    <a:lstStyle/>
                    <a:p>
                      <a:r>
                        <a:rPr lang="en-US" sz="2400" dirty="0"/>
                        <a:t>Workers</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4087076970"/>
                  </a:ext>
                </a:extLst>
              </a:tr>
            </a:tbl>
          </a:graphicData>
        </a:graphic>
      </p:graphicFrame>
      <p:sp>
        <p:nvSpPr>
          <p:cNvPr id="5" name="TextBox 4">
            <a:extLst>
              <a:ext uri="{FF2B5EF4-FFF2-40B4-BE49-F238E27FC236}">
                <a16:creationId xmlns:a16="http://schemas.microsoft.com/office/drawing/2014/main" id="{072EF7C7-3BAE-4A3C-8C41-3194DB696373}"/>
              </a:ext>
            </a:extLst>
          </p:cNvPr>
          <p:cNvSpPr txBox="1"/>
          <p:nvPr/>
        </p:nvSpPr>
        <p:spPr>
          <a:xfrm>
            <a:off x="640556" y="5197058"/>
            <a:ext cx="10529888" cy="1569660"/>
          </a:xfrm>
          <a:prstGeom prst="rect">
            <a:avLst/>
          </a:prstGeom>
          <a:noFill/>
        </p:spPr>
        <p:txBody>
          <a:bodyPr wrap="square" rtlCol="0">
            <a:spAutoFit/>
          </a:bodyPr>
          <a:lstStyle/>
          <a:p>
            <a:r>
              <a:rPr lang="en-US" sz="2400" dirty="0"/>
              <a:t>Between </a:t>
            </a:r>
            <a:r>
              <a:rPr lang="en-US" sz="2400" i="1" dirty="0"/>
              <a:t>The Principles </a:t>
            </a:r>
            <a:r>
              <a:rPr lang="en-US" sz="2400" dirty="0"/>
              <a:t>and </a:t>
            </a:r>
            <a:r>
              <a:rPr lang="en-US" sz="2400" i="1" dirty="0"/>
              <a:t>Das Kapital</a:t>
            </a:r>
            <a:r>
              <a:rPr lang="en-US" sz="2400" dirty="0"/>
              <a:t>, there was a significant increase in the relative (and real) income of workers’ households.  Wage data show the same. In 1867, franchise given to a part of the urban working class (males); in 1884 a further extension of the franchise (60% of adult males).  </a:t>
            </a:r>
          </a:p>
        </p:txBody>
      </p:sp>
    </p:spTree>
    <p:extLst>
      <p:ext uri="{BB962C8B-B14F-4D97-AF65-F5344CB8AC3E}">
        <p14:creationId xmlns:p14="http://schemas.microsoft.com/office/powerpoint/2010/main" val="3197447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C68A-45EE-4C96-A24C-F644ACBD52DB}"/>
              </a:ext>
            </a:extLst>
          </p:cNvPr>
          <p:cNvSpPr>
            <a:spLocks noGrp="1"/>
          </p:cNvSpPr>
          <p:nvPr>
            <p:ph type="title"/>
          </p:nvPr>
        </p:nvSpPr>
        <p:spPr>
          <a:xfrm>
            <a:off x="942975" y="193676"/>
            <a:ext cx="10306050" cy="977900"/>
          </a:xfrm>
        </p:spPr>
        <p:txBody>
          <a:bodyPr>
            <a:normAutofit/>
          </a:bodyPr>
          <a:lstStyle/>
          <a:p>
            <a:r>
              <a:rPr lang="en-US" sz="4000" dirty="0"/>
              <a:t>Real wages in England (from Colin Clarke, 2005)</a:t>
            </a:r>
          </a:p>
        </p:txBody>
      </p:sp>
      <p:pic>
        <p:nvPicPr>
          <p:cNvPr id="4" name="Picture 3">
            <a:extLst>
              <a:ext uri="{FF2B5EF4-FFF2-40B4-BE49-F238E27FC236}">
                <a16:creationId xmlns:a16="http://schemas.microsoft.com/office/drawing/2014/main" id="{4D500BE4-B90D-445C-B922-E089B83E3B15}"/>
              </a:ext>
            </a:extLst>
          </p:cNvPr>
          <p:cNvPicPr>
            <a:picLocks noChangeAspect="1"/>
          </p:cNvPicPr>
          <p:nvPr/>
        </p:nvPicPr>
        <p:blipFill>
          <a:blip r:embed="rId2"/>
          <a:stretch>
            <a:fillRect/>
          </a:stretch>
        </p:blipFill>
        <p:spPr>
          <a:xfrm>
            <a:off x="1860719" y="1171576"/>
            <a:ext cx="8597731" cy="5219699"/>
          </a:xfrm>
          <a:prstGeom prst="rect">
            <a:avLst/>
          </a:prstGeom>
        </p:spPr>
      </p:pic>
    </p:spTree>
    <p:extLst>
      <p:ext uri="{BB962C8B-B14F-4D97-AF65-F5344CB8AC3E}">
        <p14:creationId xmlns:p14="http://schemas.microsoft.com/office/powerpoint/2010/main" val="3080046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2A2A-DCA5-4122-81FD-59F150841DC3}"/>
              </a:ext>
            </a:extLst>
          </p:cNvPr>
          <p:cNvSpPr>
            <a:spLocks noGrp="1"/>
          </p:cNvSpPr>
          <p:nvPr>
            <p:ph type="title"/>
          </p:nvPr>
        </p:nvSpPr>
        <p:spPr>
          <a:xfrm>
            <a:off x="1862138" y="185755"/>
            <a:ext cx="8753475" cy="737851"/>
          </a:xfrm>
        </p:spPr>
        <p:txBody>
          <a:bodyPr>
            <a:normAutofit/>
          </a:bodyPr>
          <a:lstStyle/>
          <a:p>
            <a:r>
              <a:rPr lang="en-US" dirty="0"/>
              <a:t>Historical factor shares (Allen, 2005)</a:t>
            </a:r>
          </a:p>
        </p:txBody>
      </p:sp>
      <p:sp>
        <p:nvSpPr>
          <p:cNvPr id="5" name="TextBox 4">
            <a:extLst>
              <a:ext uri="{FF2B5EF4-FFF2-40B4-BE49-F238E27FC236}">
                <a16:creationId xmlns:a16="http://schemas.microsoft.com/office/drawing/2014/main" id="{C9013BCB-4073-4C6A-BA9D-DA0D5112B892}"/>
              </a:ext>
            </a:extLst>
          </p:cNvPr>
          <p:cNvSpPr txBox="1"/>
          <p:nvPr/>
        </p:nvSpPr>
        <p:spPr>
          <a:xfrm>
            <a:off x="4138612" y="5975787"/>
            <a:ext cx="3662363" cy="369332"/>
          </a:xfrm>
          <a:prstGeom prst="rect">
            <a:avLst/>
          </a:prstGeom>
          <a:noFill/>
        </p:spPr>
        <p:txBody>
          <a:bodyPr wrap="square" rtlCol="0">
            <a:spAutoFit/>
          </a:bodyPr>
          <a:lstStyle/>
          <a:p>
            <a:r>
              <a:rPr lang="en-US" dirty="0"/>
              <a:t>Yellow: labor; blue: capital; red: land </a:t>
            </a:r>
          </a:p>
        </p:txBody>
      </p:sp>
      <p:sp>
        <p:nvSpPr>
          <p:cNvPr id="6" name="TextBox 5">
            <a:extLst>
              <a:ext uri="{FF2B5EF4-FFF2-40B4-BE49-F238E27FC236}">
                <a16:creationId xmlns:a16="http://schemas.microsoft.com/office/drawing/2014/main" id="{7BE355BE-C880-4BE1-A52F-662F64543AA6}"/>
              </a:ext>
            </a:extLst>
          </p:cNvPr>
          <p:cNvSpPr txBox="1"/>
          <p:nvPr/>
        </p:nvSpPr>
        <p:spPr>
          <a:xfrm>
            <a:off x="957263" y="6386514"/>
            <a:ext cx="11001375" cy="369332"/>
          </a:xfrm>
          <a:prstGeom prst="rect">
            <a:avLst/>
          </a:prstGeom>
          <a:noFill/>
        </p:spPr>
        <p:txBody>
          <a:bodyPr wrap="square" rtlCol="0">
            <a:spAutoFit/>
          </a:bodyPr>
          <a:lstStyle/>
          <a:p>
            <a:r>
              <a:rPr lang="en-US" dirty="0"/>
              <a:t>Source: “K accumulation, tech. change and the distribution of income during the British IR” Allen (2005)</a:t>
            </a:r>
          </a:p>
        </p:txBody>
      </p:sp>
      <p:pic>
        <p:nvPicPr>
          <p:cNvPr id="8" name="Picture 7">
            <a:extLst>
              <a:ext uri="{FF2B5EF4-FFF2-40B4-BE49-F238E27FC236}">
                <a16:creationId xmlns:a16="http://schemas.microsoft.com/office/drawing/2014/main" id="{93F6BCF4-4F04-4A5B-B245-DF0A8A05F4A2}"/>
              </a:ext>
            </a:extLst>
          </p:cNvPr>
          <p:cNvPicPr>
            <a:picLocks noChangeAspect="1"/>
          </p:cNvPicPr>
          <p:nvPr/>
        </p:nvPicPr>
        <p:blipFill>
          <a:blip r:embed="rId2"/>
          <a:stretch>
            <a:fillRect/>
          </a:stretch>
        </p:blipFill>
        <p:spPr>
          <a:xfrm>
            <a:off x="2343150" y="1108512"/>
            <a:ext cx="7017544" cy="4867275"/>
          </a:xfrm>
          <a:prstGeom prst="rect">
            <a:avLst/>
          </a:prstGeom>
        </p:spPr>
      </p:pic>
    </p:spTree>
    <p:extLst>
      <p:ext uri="{BB962C8B-B14F-4D97-AF65-F5344CB8AC3E}">
        <p14:creationId xmlns:p14="http://schemas.microsoft.com/office/powerpoint/2010/main" val="905908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A0A5-9B77-43AF-85C7-F1A9B92A4143}"/>
              </a:ext>
            </a:extLst>
          </p:cNvPr>
          <p:cNvSpPr>
            <a:spLocks noGrp="1"/>
          </p:cNvSpPr>
          <p:nvPr>
            <p:ph type="title"/>
          </p:nvPr>
        </p:nvSpPr>
        <p:spPr>
          <a:xfrm>
            <a:off x="838200" y="365126"/>
            <a:ext cx="10515600" cy="635000"/>
          </a:xfrm>
        </p:spPr>
        <p:txBody>
          <a:bodyPr>
            <a:normAutofit fontScale="90000"/>
          </a:bodyPr>
          <a:lstStyle/>
          <a:p>
            <a:r>
              <a:rPr lang="en-US" dirty="0"/>
              <a:t>Marx</a:t>
            </a:r>
          </a:p>
        </p:txBody>
      </p:sp>
      <p:sp>
        <p:nvSpPr>
          <p:cNvPr id="3" name="Content Placeholder 2">
            <a:extLst>
              <a:ext uri="{FF2B5EF4-FFF2-40B4-BE49-F238E27FC236}">
                <a16:creationId xmlns:a16="http://schemas.microsoft.com/office/drawing/2014/main" id="{652E3148-9B23-43C9-ABD3-6BD01FBD9D94}"/>
              </a:ext>
            </a:extLst>
          </p:cNvPr>
          <p:cNvSpPr>
            <a:spLocks noGrp="1"/>
          </p:cNvSpPr>
          <p:nvPr>
            <p:ph idx="1"/>
          </p:nvPr>
        </p:nvSpPr>
        <p:spPr>
          <a:xfrm>
            <a:off x="838200" y="1200149"/>
            <a:ext cx="10706100" cy="5400675"/>
          </a:xfrm>
        </p:spPr>
        <p:txBody>
          <a:bodyPr>
            <a:normAutofit fontScale="92500" lnSpcReduction="20000"/>
          </a:bodyPr>
          <a:lstStyle/>
          <a:p>
            <a:r>
              <a:rPr lang="en-US" dirty="0">
                <a:effectLst/>
                <a:ea typeface="Times New Roman" panose="02020603050405020304" pitchFamily="18" charset="0"/>
              </a:rPr>
              <a:t>“The ‘laws and conditions of the production of wealth’ and ‘the laws of the distribution of wealth’ are the same laws under different forms” (</a:t>
            </a:r>
            <a:r>
              <a:rPr lang="en-US" i="1" dirty="0">
                <a:effectLst/>
                <a:ea typeface="Times New Roman" panose="02020603050405020304" pitchFamily="18" charset="0"/>
              </a:rPr>
              <a:t>Grundrisse</a:t>
            </a:r>
            <a:r>
              <a:rPr lang="en-US" dirty="0">
                <a:effectLst/>
                <a:ea typeface="Times New Roman" panose="02020603050405020304" pitchFamily="18" charset="0"/>
              </a:rPr>
              <a:t>).  </a:t>
            </a:r>
          </a:p>
          <a:p>
            <a:r>
              <a:rPr lang="en-US" dirty="0"/>
              <a:t>Class struggle becomes the centerpiece, not only in capitalism but as an explanation of global history</a:t>
            </a:r>
          </a:p>
          <a:p>
            <a:r>
              <a:rPr lang="en-US" dirty="0"/>
              <a:t>Class struggle is not only about the distribution of net product, but encompasses issues like length of the workday, trade unions, working conditions etc.</a:t>
            </a:r>
          </a:p>
          <a:p>
            <a:r>
              <a:rPr lang="en-US" dirty="0"/>
              <a:t>While class conflict is an engine of growth (or not) in Ricardo, here it becomes an engine of history</a:t>
            </a:r>
          </a:p>
          <a:p>
            <a:r>
              <a:rPr lang="en-US" dirty="0"/>
              <a:t>More precise definition of capital.</a:t>
            </a:r>
          </a:p>
          <a:p>
            <a:r>
              <a:rPr lang="en-US" dirty="0"/>
              <a:t>Not every machine is capital. Only if used to hire labor and make profit. Thus the existence of hired labor is an essential part of something becoming capital. “</a:t>
            </a:r>
            <a:r>
              <a:rPr lang="en-US" dirty="0">
                <a:effectLst/>
                <a:ea typeface="Times New Roman" panose="02020603050405020304" pitchFamily="18" charset="0"/>
              </a:rPr>
              <a:t>Capital is a social form which is acquired by means of reproduction, when they are used by wage labor” (</a:t>
            </a:r>
            <a:r>
              <a:rPr lang="en-US" i="1" dirty="0">
                <a:effectLst/>
                <a:ea typeface="Times New Roman" panose="02020603050405020304" pitchFamily="18" charset="0"/>
              </a:rPr>
              <a:t>Theories of surplus value</a:t>
            </a:r>
            <a:r>
              <a:rPr lang="en-US" dirty="0">
                <a:effectLst/>
                <a:ea typeface="Times New Roman" panose="02020603050405020304" pitchFamily="18" charset="0"/>
              </a:rPr>
              <a:t>, vol. </a:t>
            </a:r>
            <a:r>
              <a:rPr lang="en-US" dirty="0">
                <a:ea typeface="Times New Roman" panose="02020603050405020304" pitchFamily="18" charset="0"/>
              </a:rPr>
              <a:t>III). </a:t>
            </a:r>
            <a:endParaRPr lang="en-US" dirty="0"/>
          </a:p>
        </p:txBody>
      </p:sp>
    </p:spTree>
    <p:extLst>
      <p:ext uri="{BB962C8B-B14F-4D97-AF65-F5344CB8AC3E}">
        <p14:creationId xmlns:p14="http://schemas.microsoft.com/office/powerpoint/2010/main" val="280903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5E59-FD51-47F2-8B94-56C89F141EBA}"/>
              </a:ext>
            </a:extLst>
          </p:cNvPr>
          <p:cNvSpPr>
            <a:spLocks noGrp="1"/>
          </p:cNvSpPr>
          <p:nvPr>
            <p:ph type="title"/>
          </p:nvPr>
        </p:nvSpPr>
        <p:spPr/>
        <p:txBody>
          <a:bodyPr/>
          <a:lstStyle/>
          <a:p>
            <a:r>
              <a:rPr lang="en-US" dirty="0"/>
              <a:t>The background to Quesnay (1694-1774)</a:t>
            </a:r>
          </a:p>
        </p:txBody>
      </p:sp>
    </p:spTree>
    <p:extLst>
      <p:ext uri="{BB962C8B-B14F-4D97-AF65-F5344CB8AC3E}">
        <p14:creationId xmlns:p14="http://schemas.microsoft.com/office/powerpoint/2010/main" val="52124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3C6A-DA56-4F6A-942C-21B23E6B5915}"/>
              </a:ext>
            </a:extLst>
          </p:cNvPr>
          <p:cNvSpPr>
            <a:spLocks noGrp="1"/>
          </p:cNvSpPr>
          <p:nvPr>
            <p:ph type="title"/>
          </p:nvPr>
        </p:nvSpPr>
        <p:spPr/>
        <p:txBody>
          <a:bodyPr/>
          <a:lstStyle/>
          <a:p>
            <a:r>
              <a:rPr lang="en-US" dirty="0"/>
              <a:t>Subsistence is socially-determined </a:t>
            </a:r>
          </a:p>
        </p:txBody>
      </p:sp>
      <p:sp>
        <p:nvSpPr>
          <p:cNvPr id="3" name="Content Placeholder 2">
            <a:extLst>
              <a:ext uri="{FF2B5EF4-FFF2-40B4-BE49-F238E27FC236}">
                <a16:creationId xmlns:a16="http://schemas.microsoft.com/office/drawing/2014/main" id="{EF5CD1A8-A7A6-4BAC-AB3E-F4EEC76306C1}"/>
              </a:ext>
            </a:extLst>
          </p:cNvPr>
          <p:cNvSpPr>
            <a:spLocks noGrp="1"/>
          </p:cNvSpPr>
          <p:nvPr>
            <p:ph idx="1"/>
          </p:nvPr>
        </p:nvSpPr>
        <p:spPr/>
        <p:txBody>
          <a:bodyPr/>
          <a:lstStyle/>
          <a:p>
            <a:r>
              <a:rPr lang="en-US" sz="2800" dirty="0">
                <a:effectLst/>
                <a:latin typeface="Times New Roman" panose="02020603050405020304" pitchFamily="18" charset="0"/>
                <a:ea typeface="Times New Roman" panose="02020603050405020304" pitchFamily="18" charset="0"/>
              </a:rPr>
              <a:t>“In production resting on capital, the existence of necessary labor [to produce subsistence for the worker] time is conditional on the existence of superfluous labor time [labor time appropriated by the capitalist]. In the lowest stages of production.. few human needs have yet been produced, hence few to be satisfied. Necessary labor is thus restricted not because labor is productive but because it is not very necessary.” (</a:t>
            </a:r>
            <a:r>
              <a:rPr lang="en-US" sz="2800" i="1" dirty="0">
                <a:effectLst/>
                <a:latin typeface="Times New Roman" panose="02020603050405020304" pitchFamily="18" charset="0"/>
                <a:ea typeface="Times New Roman" panose="02020603050405020304" pitchFamily="18" charset="0"/>
              </a:rPr>
              <a:t>Grundrisse</a:t>
            </a:r>
            <a:r>
              <a:rPr lang="en-US" sz="2800" dirty="0">
                <a:effectLst/>
                <a:latin typeface="Times New Roman" panose="02020603050405020304" pitchFamily="18" charset="0"/>
                <a:ea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4070293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478C-322E-44A5-9A41-148D892FC16F}"/>
              </a:ext>
            </a:extLst>
          </p:cNvPr>
          <p:cNvSpPr>
            <a:spLocks noGrp="1"/>
          </p:cNvSpPr>
          <p:nvPr>
            <p:ph type="title"/>
          </p:nvPr>
        </p:nvSpPr>
        <p:spPr>
          <a:xfrm>
            <a:off x="838200" y="365126"/>
            <a:ext cx="10515600" cy="935038"/>
          </a:xfrm>
        </p:spPr>
        <p:txBody>
          <a:bodyPr/>
          <a:lstStyle/>
          <a:p>
            <a:r>
              <a:rPr lang="en-US" dirty="0"/>
              <a:t>Theory of exploitation</a:t>
            </a:r>
          </a:p>
        </p:txBody>
      </p:sp>
      <p:sp>
        <p:nvSpPr>
          <p:cNvPr id="3" name="Content Placeholder 2">
            <a:extLst>
              <a:ext uri="{FF2B5EF4-FFF2-40B4-BE49-F238E27FC236}">
                <a16:creationId xmlns:a16="http://schemas.microsoft.com/office/drawing/2014/main" id="{571B1C9E-4438-4FBF-963A-D6532C5A9055}"/>
              </a:ext>
            </a:extLst>
          </p:cNvPr>
          <p:cNvSpPr>
            <a:spLocks noGrp="1"/>
          </p:cNvSpPr>
          <p:nvPr>
            <p:ph idx="1"/>
          </p:nvPr>
        </p:nvSpPr>
        <p:spPr>
          <a:xfrm>
            <a:off x="838200" y="1471613"/>
            <a:ext cx="10515600" cy="4705350"/>
          </a:xfrm>
        </p:spPr>
        <p:txBody>
          <a:bodyPr/>
          <a:lstStyle/>
          <a:p>
            <a:r>
              <a:rPr lang="en-US" dirty="0"/>
              <a:t>If the entire net income belongs to labor, then the division of that income between labor and capital is not simply an issue of distribution but an issue of exploitation.</a:t>
            </a:r>
          </a:p>
          <a:p>
            <a:r>
              <a:rPr lang="en-US" dirty="0"/>
              <a:t>Profit is the surplus value. Rate of exploitation: s/v.</a:t>
            </a:r>
          </a:p>
          <a:p>
            <a:r>
              <a:rPr lang="en-US" dirty="0"/>
              <a:t>Labor is seen as capital (variable capital). For a capitalist it is undistinguishable from constant capital (machinery etc.)</a:t>
            </a:r>
          </a:p>
          <a:p>
            <a:r>
              <a:rPr lang="en-US" dirty="0"/>
              <a:t>Thus, functional income distribution à la Ricardo goes much further, in a historical direction (historical materialism), redefinition of capital, introduction of exploitation. These are all new “moments”.</a:t>
            </a:r>
          </a:p>
          <a:p>
            <a:endParaRPr lang="en-US" dirty="0"/>
          </a:p>
        </p:txBody>
      </p:sp>
    </p:spTree>
    <p:extLst>
      <p:ext uri="{BB962C8B-B14F-4D97-AF65-F5344CB8AC3E}">
        <p14:creationId xmlns:p14="http://schemas.microsoft.com/office/powerpoint/2010/main" val="3514986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8609FD1-40B6-447E-AD1E-975088F40F3E}"/>
              </a:ext>
            </a:extLst>
          </p:cNvPr>
          <p:cNvGraphicFramePr>
            <a:graphicFrameLocks noGrp="1"/>
          </p:cNvGraphicFramePr>
          <p:nvPr>
            <p:ph idx="1"/>
            <p:extLst>
              <p:ext uri="{D42A27DB-BD31-4B8C-83A1-F6EECF244321}">
                <p14:modId xmlns:p14="http://schemas.microsoft.com/office/powerpoint/2010/main" val="2961388004"/>
              </p:ext>
            </p:extLst>
          </p:nvPr>
        </p:nvGraphicFramePr>
        <p:xfrm>
          <a:off x="1366840" y="2920383"/>
          <a:ext cx="9005886" cy="3328988"/>
        </p:xfrm>
        <a:graphic>
          <a:graphicData uri="http://schemas.openxmlformats.org/drawingml/2006/table">
            <a:tbl>
              <a:tblPr firstRow="1" bandRow="1">
                <a:tableStyleId>{5940675A-B579-460E-94D1-54222C63F5DA}</a:tableStyleId>
              </a:tblPr>
              <a:tblGrid>
                <a:gridCol w="4502943">
                  <a:extLst>
                    <a:ext uri="{9D8B030D-6E8A-4147-A177-3AD203B41FA5}">
                      <a16:colId xmlns:a16="http://schemas.microsoft.com/office/drawing/2014/main" val="1285091438"/>
                    </a:ext>
                  </a:extLst>
                </a:gridCol>
                <a:gridCol w="4502943">
                  <a:extLst>
                    <a:ext uri="{9D8B030D-6E8A-4147-A177-3AD203B41FA5}">
                      <a16:colId xmlns:a16="http://schemas.microsoft.com/office/drawing/2014/main" val="2471168841"/>
                    </a:ext>
                  </a:extLst>
                </a:gridCol>
              </a:tblGrid>
              <a:tr h="757238">
                <a:tc rowSpan="2">
                  <a:txBody>
                    <a:bodyPr/>
                    <a:lstStyle/>
                    <a:p>
                      <a:endParaRPr lang="en-US" sz="2000" dirty="0"/>
                    </a:p>
                    <a:p>
                      <a:r>
                        <a:rPr lang="en-US" sz="2000" dirty="0"/>
                        <a:t>Capitalists</a:t>
                      </a:r>
                    </a:p>
                  </a:txBody>
                  <a:tcPr/>
                </a:tc>
                <a:tc>
                  <a:txBody>
                    <a:bodyPr/>
                    <a:lstStyle/>
                    <a:p>
                      <a:r>
                        <a:rPr lang="en-US" sz="2000" dirty="0"/>
                        <a:t>Financial bourgeoisie</a:t>
                      </a:r>
                    </a:p>
                  </a:txBody>
                  <a:tcPr/>
                </a:tc>
                <a:extLst>
                  <a:ext uri="{0D108BD9-81ED-4DB2-BD59-A6C34878D82A}">
                    <a16:rowId xmlns:a16="http://schemas.microsoft.com/office/drawing/2014/main" val="1856568765"/>
                  </a:ext>
                </a:extLst>
              </a:tr>
              <a:tr h="514350">
                <a:tc vMerge="1">
                  <a:txBody>
                    <a:bodyPr/>
                    <a:lstStyle/>
                    <a:p>
                      <a:endParaRPr lang="en-US" dirty="0"/>
                    </a:p>
                  </a:txBody>
                  <a:tcPr/>
                </a:tc>
                <a:tc>
                  <a:txBody>
                    <a:bodyPr/>
                    <a:lstStyle/>
                    <a:p>
                      <a:r>
                        <a:rPr lang="en-US" sz="2000" dirty="0"/>
                        <a:t>Industrial bourgeoisie</a:t>
                      </a:r>
                    </a:p>
                  </a:txBody>
                  <a:tcPr/>
                </a:tc>
                <a:extLst>
                  <a:ext uri="{0D108BD9-81ED-4DB2-BD59-A6C34878D82A}">
                    <a16:rowId xmlns:a16="http://schemas.microsoft.com/office/drawing/2014/main" val="4093249475"/>
                  </a:ext>
                </a:extLst>
              </a:tr>
              <a:tr h="514350">
                <a:tc>
                  <a:txBody>
                    <a:bodyPr/>
                    <a:lstStyle/>
                    <a:p>
                      <a:r>
                        <a:rPr lang="en-US" sz="2000" dirty="0"/>
                        <a:t>Self-employed</a:t>
                      </a:r>
                    </a:p>
                  </a:txBody>
                  <a:tcPr/>
                </a:tc>
                <a:tc>
                  <a:txBody>
                    <a:bodyPr/>
                    <a:lstStyle/>
                    <a:p>
                      <a:r>
                        <a:rPr lang="en-US" sz="2000" dirty="0"/>
                        <a:t>Petty bourgeoisie</a:t>
                      </a:r>
                    </a:p>
                  </a:txBody>
                  <a:tcPr/>
                </a:tc>
                <a:extLst>
                  <a:ext uri="{0D108BD9-81ED-4DB2-BD59-A6C34878D82A}">
                    <a16:rowId xmlns:a16="http://schemas.microsoft.com/office/drawing/2014/main" val="3355019831"/>
                  </a:ext>
                </a:extLst>
              </a:tr>
              <a:tr h="514350">
                <a:tc rowSpan="2">
                  <a:txBody>
                    <a:bodyPr/>
                    <a:lstStyle/>
                    <a:p>
                      <a:endParaRPr lang="en-US" sz="2000" dirty="0"/>
                    </a:p>
                    <a:p>
                      <a:r>
                        <a:rPr lang="en-US" sz="2000" dirty="0"/>
                        <a:t>Laborers </a:t>
                      </a:r>
                    </a:p>
                  </a:txBody>
                  <a:tcPr/>
                </a:tc>
                <a:tc>
                  <a:txBody>
                    <a:bodyPr/>
                    <a:lstStyle/>
                    <a:p>
                      <a:r>
                        <a:rPr lang="en-US" sz="2000" dirty="0"/>
                        <a:t>Peasants</a:t>
                      </a:r>
                    </a:p>
                  </a:txBody>
                  <a:tcPr/>
                </a:tc>
                <a:extLst>
                  <a:ext uri="{0D108BD9-81ED-4DB2-BD59-A6C34878D82A}">
                    <a16:rowId xmlns:a16="http://schemas.microsoft.com/office/drawing/2014/main" val="2305435615"/>
                  </a:ext>
                </a:extLst>
              </a:tr>
              <a:tr h="514350">
                <a:tc vMerge="1">
                  <a:txBody>
                    <a:bodyPr/>
                    <a:lstStyle/>
                    <a:p>
                      <a:endParaRPr lang="en-US" sz="2000" dirty="0"/>
                    </a:p>
                  </a:txBody>
                  <a:tcPr/>
                </a:tc>
                <a:tc>
                  <a:txBody>
                    <a:bodyPr/>
                    <a:lstStyle/>
                    <a:p>
                      <a:r>
                        <a:rPr lang="en-US" sz="2000" dirty="0"/>
                        <a:t>Proletarians</a:t>
                      </a:r>
                    </a:p>
                  </a:txBody>
                  <a:tcPr/>
                </a:tc>
                <a:extLst>
                  <a:ext uri="{0D108BD9-81ED-4DB2-BD59-A6C34878D82A}">
                    <a16:rowId xmlns:a16="http://schemas.microsoft.com/office/drawing/2014/main" val="3738119940"/>
                  </a:ext>
                </a:extLst>
              </a:tr>
              <a:tr h="514350">
                <a:tc>
                  <a:txBody>
                    <a:bodyPr/>
                    <a:lstStyle/>
                    <a:p>
                      <a:r>
                        <a:rPr lang="en-US" sz="2000" dirty="0" err="1"/>
                        <a:t>Declassés</a:t>
                      </a:r>
                      <a:endParaRPr lang="en-US" sz="2000" dirty="0"/>
                    </a:p>
                  </a:txBody>
                  <a:tcPr/>
                </a:tc>
                <a:tc>
                  <a:txBody>
                    <a:bodyPr/>
                    <a:lstStyle/>
                    <a:p>
                      <a:r>
                        <a:rPr lang="en-US" sz="2000" dirty="0" err="1"/>
                        <a:t>Lumpenproletariat</a:t>
                      </a:r>
                      <a:endParaRPr lang="en-US" sz="2000" dirty="0"/>
                    </a:p>
                  </a:txBody>
                  <a:tcPr/>
                </a:tc>
                <a:extLst>
                  <a:ext uri="{0D108BD9-81ED-4DB2-BD59-A6C34878D82A}">
                    <a16:rowId xmlns:a16="http://schemas.microsoft.com/office/drawing/2014/main" val="2801871139"/>
                  </a:ext>
                </a:extLst>
              </a:tr>
            </a:tbl>
          </a:graphicData>
        </a:graphic>
      </p:graphicFrame>
      <p:sp>
        <p:nvSpPr>
          <p:cNvPr id="8" name="Title 7">
            <a:extLst>
              <a:ext uri="{FF2B5EF4-FFF2-40B4-BE49-F238E27FC236}">
                <a16:creationId xmlns:a16="http://schemas.microsoft.com/office/drawing/2014/main" id="{D6E1EDA1-F35A-4A31-B5D7-2DD8BA795B3B}"/>
              </a:ext>
            </a:extLst>
          </p:cNvPr>
          <p:cNvSpPr txBox="1">
            <a:spLocks noGrp="1"/>
          </p:cNvSpPr>
          <p:nvPr>
            <p:ph type="title"/>
          </p:nvPr>
        </p:nvSpPr>
        <p:spPr>
          <a:xfrm>
            <a:off x="614363" y="241799"/>
            <a:ext cx="10844212" cy="2031325"/>
          </a:xfrm>
          <a:prstGeom prst="rect">
            <a:avLst/>
          </a:prstGeom>
          <a:noFill/>
        </p:spPr>
        <p:txBody>
          <a:bodyPr wrap="square">
            <a:spAutoFit/>
          </a:bodyPr>
          <a:lstStyle/>
          <a:p>
            <a:r>
              <a:rPr lang="en-US" sz="2800" b="1" dirty="0"/>
              <a:t>Social classes</a:t>
            </a:r>
            <a:br>
              <a:rPr lang="en-US" sz="2800" dirty="0"/>
            </a:br>
            <a:br>
              <a:rPr lang="en-US" sz="2800" dirty="0"/>
            </a:br>
            <a:r>
              <a:rPr lang="en-US" sz="2800" dirty="0"/>
              <a:t>Like in Ricardo, there are three principal classes with their distinct sources of income.</a:t>
            </a:r>
            <a:br>
              <a:rPr lang="en-US" sz="2800" dirty="0"/>
            </a:br>
            <a:r>
              <a:rPr lang="en-US" sz="2800" dirty="0"/>
              <a:t>In “Class struggles in France”, Marx has the following class structure</a:t>
            </a:r>
          </a:p>
        </p:txBody>
      </p:sp>
    </p:spTree>
    <p:extLst>
      <p:ext uri="{BB962C8B-B14F-4D97-AF65-F5344CB8AC3E}">
        <p14:creationId xmlns:p14="http://schemas.microsoft.com/office/powerpoint/2010/main" val="23858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F8D1-9B41-4A53-8712-6C7B44BC4D82}"/>
              </a:ext>
            </a:extLst>
          </p:cNvPr>
          <p:cNvSpPr>
            <a:spLocks noGrp="1"/>
          </p:cNvSpPr>
          <p:nvPr>
            <p:ph type="title"/>
          </p:nvPr>
        </p:nvSpPr>
        <p:spPr>
          <a:xfrm>
            <a:off x="838200" y="365125"/>
            <a:ext cx="10515600" cy="949325"/>
          </a:xfrm>
        </p:spPr>
        <p:txBody>
          <a:bodyPr/>
          <a:lstStyle/>
          <a:p>
            <a:r>
              <a:rPr lang="en-US" dirty="0"/>
              <a:t>Labor </a:t>
            </a:r>
          </a:p>
        </p:txBody>
      </p:sp>
      <p:sp>
        <p:nvSpPr>
          <p:cNvPr id="3" name="Content Placeholder 2">
            <a:extLst>
              <a:ext uri="{FF2B5EF4-FFF2-40B4-BE49-F238E27FC236}">
                <a16:creationId xmlns:a16="http://schemas.microsoft.com/office/drawing/2014/main" id="{69CE51DC-16EA-462B-BBC8-25D0D95936B9}"/>
              </a:ext>
            </a:extLst>
          </p:cNvPr>
          <p:cNvSpPr>
            <a:spLocks noGrp="1"/>
          </p:cNvSpPr>
          <p:nvPr>
            <p:ph idx="1"/>
          </p:nvPr>
        </p:nvSpPr>
        <p:spPr>
          <a:xfrm>
            <a:off x="838200" y="1443038"/>
            <a:ext cx="10515600" cy="4733925"/>
          </a:xfrm>
        </p:spPr>
        <p:txBody>
          <a:bodyPr>
            <a:normAutofit lnSpcReduction="10000"/>
          </a:bodyPr>
          <a:lstStyle/>
          <a:p>
            <a:r>
              <a:rPr lang="en-US" dirty="0"/>
              <a:t>The use of complex and simple labor (with the former, in an abstract sense, being reducing to units of simple labor) introduces a differentiation amongst workers.</a:t>
            </a:r>
          </a:p>
          <a:p>
            <a:r>
              <a:rPr lang="en-US" dirty="0"/>
              <a:t>Marx does not treat workers as interchangeable. This has an implication for inequality because we can no longer, even at first approximation, treat all workers as having the same wage.</a:t>
            </a:r>
          </a:p>
          <a:p>
            <a:r>
              <a:rPr lang="en-US" dirty="0"/>
              <a:t>Wage is a function of reproduction costs. If costs more to reproduce a skilled workers =&gt; his wage will be higher.</a:t>
            </a:r>
          </a:p>
          <a:p>
            <a:r>
              <a:rPr lang="en-US" dirty="0"/>
              <a:t>Marx’s differentiation among workers might have been influenced by the rising wages and increasing complexity of tasks among workers</a:t>
            </a:r>
          </a:p>
          <a:p>
            <a:r>
              <a:rPr lang="en-US" dirty="0"/>
              <a:t>But the “reserve army of labor” keeps wages down. </a:t>
            </a:r>
          </a:p>
        </p:txBody>
      </p:sp>
    </p:spTree>
    <p:extLst>
      <p:ext uri="{BB962C8B-B14F-4D97-AF65-F5344CB8AC3E}">
        <p14:creationId xmlns:p14="http://schemas.microsoft.com/office/powerpoint/2010/main" val="209219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9F39-7434-407B-90B9-261122BAF508}"/>
              </a:ext>
            </a:extLst>
          </p:cNvPr>
          <p:cNvSpPr>
            <a:spLocks noGrp="1"/>
          </p:cNvSpPr>
          <p:nvPr>
            <p:ph type="title"/>
          </p:nvPr>
        </p:nvSpPr>
        <p:spPr>
          <a:xfrm>
            <a:off x="985838" y="365126"/>
            <a:ext cx="10367962" cy="806450"/>
          </a:xfrm>
        </p:spPr>
        <p:txBody>
          <a:bodyPr/>
          <a:lstStyle/>
          <a:p>
            <a:r>
              <a:rPr lang="en-US" dirty="0"/>
              <a:t>Capital</a:t>
            </a:r>
          </a:p>
        </p:txBody>
      </p:sp>
      <p:sp>
        <p:nvSpPr>
          <p:cNvPr id="3" name="Content Placeholder 2">
            <a:extLst>
              <a:ext uri="{FF2B5EF4-FFF2-40B4-BE49-F238E27FC236}">
                <a16:creationId xmlns:a16="http://schemas.microsoft.com/office/drawing/2014/main" id="{3F746AFC-5746-4C22-A3B5-1FA9DAF16008}"/>
              </a:ext>
            </a:extLst>
          </p:cNvPr>
          <p:cNvSpPr>
            <a:spLocks noGrp="1"/>
          </p:cNvSpPr>
          <p:nvPr>
            <p:ph idx="1"/>
          </p:nvPr>
        </p:nvSpPr>
        <p:spPr>
          <a:xfrm>
            <a:off x="838200" y="1328738"/>
            <a:ext cx="10515600" cy="4848225"/>
          </a:xfrm>
        </p:spPr>
        <p:txBody>
          <a:bodyPr>
            <a:normAutofit/>
          </a:bodyPr>
          <a:lstStyle/>
          <a:p>
            <a:r>
              <a:rPr lang="en-US" dirty="0"/>
              <a:t>The return to capital (profit rate) is a function of the organic composition of capital. More K-intensive sectors, or over time, more K-intensive countries, will have lower rate of profit. The “Law of the Tendencial Fall in the Rate of Profit”. </a:t>
            </a:r>
          </a:p>
          <a:p>
            <a:r>
              <a:rPr lang="en-US" dirty="0"/>
              <a:t>Inter-personal inequality is thus driven by:</a:t>
            </a:r>
          </a:p>
          <a:p>
            <a:pPr marL="0" indent="0">
              <a:buNone/>
            </a:pPr>
            <a:r>
              <a:rPr lang="en-US" dirty="0"/>
              <a:t>1) Class struggle over the distribution of net income,</a:t>
            </a:r>
          </a:p>
          <a:p>
            <a:pPr marL="0" indent="0">
              <a:buNone/>
            </a:pPr>
            <a:r>
              <a:rPr lang="en-US" dirty="0"/>
              <a:t>2) Decreasing rate of profit as the economy develops,</a:t>
            </a:r>
          </a:p>
          <a:p>
            <a:pPr marL="0" indent="0">
              <a:buNone/>
            </a:pPr>
            <a:r>
              <a:rPr lang="en-US" dirty="0"/>
              <a:t>3) Greater complexity of labor and greater variability of wages,</a:t>
            </a:r>
          </a:p>
          <a:p>
            <a:pPr marL="0" indent="0">
              <a:buNone/>
            </a:pPr>
            <a:r>
              <a:rPr lang="en-US" dirty="0"/>
              <a:t>4) Reserve army and the much criticized “immiseration” of labor.  </a:t>
            </a:r>
          </a:p>
        </p:txBody>
      </p:sp>
    </p:spTree>
    <p:extLst>
      <p:ext uri="{BB962C8B-B14F-4D97-AF65-F5344CB8AC3E}">
        <p14:creationId xmlns:p14="http://schemas.microsoft.com/office/powerpoint/2010/main" val="1639160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C89B-0284-4F5A-9059-092360A53956}"/>
              </a:ext>
            </a:extLst>
          </p:cNvPr>
          <p:cNvSpPr>
            <a:spLocks noGrp="1"/>
          </p:cNvSpPr>
          <p:nvPr>
            <p:ph type="title"/>
          </p:nvPr>
        </p:nvSpPr>
        <p:spPr>
          <a:xfrm>
            <a:off x="1000124" y="365126"/>
            <a:ext cx="10353675" cy="935038"/>
          </a:xfrm>
        </p:spPr>
        <p:txBody>
          <a:bodyPr/>
          <a:lstStyle/>
          <a:p>
            <a:r>
              <a:rPr lang="en-US" dirty="0"/>
              <a:t>Land</a:t>
            </a:r>
          </a:p>
        </p:txBody>
      </p:sp>
      <p:sp>
        <p:nvSpPr>
          <p:cNvPr id="3" name="Content Placeholder 2">
            <a:extLst>
              <a:ext uri="{FF2B5EF4-FFF2-40B4-BE49-F238E27FC236}">
                <a16:creationId xmlns:a16="http://schemas.microsoft.com/office/drawing/2014/main" id="{8372ED0A-4D08-4716-AB25-975A90DFEF60}"/>
              </a:ext>
            </a:extLst>
          </p:cNvPr>
          <p:cNvSpPr>
            <a:spLocks noGrp="1"/>
          </p:cNvSpPr>
          <p:nvPr>
            <p:ph idx="1"/>
          </p:nvPr>
        </p:nvSpPr>
        <p:spPr>
          <a:xfrm>
            <a:off x="838200" y="1543050"/>
            <a:ext cx="10515600" cy="4633913"/>
          </a:xfrm>
        </p:spPr>
        <p:txBody>
          <a:bodyPr/>
          <a:lstStyle/>
          <a:p>
            <a:r>
              <a:rPr lang="en-US" dirty="0"/>
              <a:t>Land ownership plays much less of a role in Marx than Ricardo.</a:t>
            </a:r>
          </a:p>
          <a:p>
            <a:r>
              <a:rPr lang="en-US" dirty="0"/>
              <a:t>Although Marx introduces “absolute rent” (received even by the marginal plot of land) land ownership now becomes subsumed under general capital ownership</a:t>
            </a:r>
          </a:p>
          <a:p>
            <a:r>
              <a:rPr lang="en-US" dirty="0"/>
              <a:t>Land appears as just another form in which capital can be held.</a:t>
            </a:r>
          </a:p>
          <a:p>
            <a:r>
              <a:rPr lang="en-US" dirty="0"/>
              <a:t>The three-class system becomes in reality a two-class system.  </a:t>
            </a:r>
          </a:p>
        </p:txBody>
      </p:sp>
    </p:spTree>
    <p:extLst>
      <p:ext uri="{BB962C8B-B14F-4D97-AF65-F5344CB8AC3E}">
        <p14:creationId xmlns:p14="http://schemas.microsoft.com/office/powerpoint/2010/main" val="3248456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4A98-8D90-45CE-AC16-1669C544036B}"/>
              </a:ext>
            </a:extLst>
          </p:cNvPr>
          <p:cNvSpPr>
            <a:spLocks noGrp="1"/>
          </p:cNvSpPr>
          <p:nvPr>
            <p:ph type="title"/>
          </p:nvPr>
        </p:nvSpPr>
        <p:spPr>
          <a:xfrm>
            <a:off x="942974" y="365125"/>
            <a:ext cx="10410825" cy="720725"/>
          </a:xfrm>
        </p:spPr>
        <p:txBody>
          <a:bodyPr/>
          <a:lstStyle/>
          <a:p>
            <a:r>
              <a:rPr lang="en-US" dirty="0"/>
              <a:t>Indeterminate distribution</a:t>
            </a:r>
          </a:p>
        </p:txBody>
      </p:sp>
      <p:sp>
        <p:nvSpPr>
          <p:cNvPr id="3" name="Content Placeholder 2">
            <a:extLst>
              <a:ext uri="{FF2B5EF4-FFF2-40B4-BE49-F238E27FC236}">
                <a16:creationId xmlns:a16="http://schemas.microsoft.com/office/drawing/2014/main" id="{09AE92AE-D753-41CC-9FC1-55308E25020B}"/>
              </a:ext>
            </a:extLst>
          </p:cNvPr>
          <p:cNvSpPr>
            <a:spLocks noGrp="1"/>
          </p:cNvSpPr>
          <p:nvPr>
            <p:ph idx="1"/>
          </p:nvPr>
        </p:nvSpPr>
        <p:spPr>
          <a:xfrm>
            <a:off x="838200" y="1428750"/>
            <a:ext cx="10515600" cy="4748213"/>
          </a:xfrm>
        </p:spPr>
        <p:txBody>
          <a:bodyPr/>
          <a:lstStyle/>
          <a:p>
            <a:r>
              <a:rPr lang="en-US" dirty="0"/>
              <a:t>Marx views on distribution, as pieces together from various writings (many published only after his death, including a century after having been written) are not clear. </a:t>
            </a:r>
          </a:p>
          <a:p>
            <a:r>
              <a:rPr lang="en-US" dirty="0"/>
              <a:t>With a tendency of decreasing rate of profit, and wages being a function of the level development and diversified across skills, one could make a case for shrinking gaps between classes. </a:t>
            </a:r>
          </a:p>
          <a:p>
            <a:r>
              <a:rPr lang="en-US" dirty="0"/>
              <a:t>But differently, with the reserve army of labor and Marx’s immiseration hypothesis (never clearly explained), one could make a case for widening inequalities that, in </a:t>
            </a:r>
            <a:r>
              <a:rPr lang="en-US" dirty="0" err="1"/>
              <a:t>underconsumptionist</a:t>
            </a:r>
            <a:r>
              <a:rPr lang="en-US" dirty="0"/>
              <a:t> fashion, lead to crises.</a:t>
            </a:r>
          </a:p>
        </p:txBody>
      </p:sp>
    </p:spTree>
    <p:extLst>
      <p:ext uri="{BB962C8B-B14F-4D97-AF65-F5344CB8AC3E}">
        <p14:creationId xmlns:p14="http://schemas.microsoft.com/office/powerpoint/2010/main" val="377113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9CB1-265A-4AF5-8DA9-F28D2828BE6D}"/>
              </a:ext>
            </a:extLst>
          </p:cNvPr>
          <p:cNvSpPr>
            <a:spLocks noGrp="1"/>
          </p:cNvSpPr>
          <p:nvPr>
            <p:ph type="title"/>
          </p:nvPr>
        </p:nvSpPr>
        <p:spPr/>
        <p:txBody>
          <a:bodyPr/>
          <a:lstStyle/>
          <a:p>
            <a:r>
              <a:rPr lang="en-US" dirty="0"/>
              <a:t>Income distribution and economic crises</a:t>
            </a:r>
          </a:p>
        </p:txBody>
      </p:sp>
      <p:sp>
        <p:nvSpPr>
          <p:cNvPr id="3" name="Content Placeholder 2">
            <a:extLst>
              <a:ext uri="{FF2B5EF4-FFF2-40B4-BE49-F238E27FC236}">
                <a16:creationId xmlns:a16="http://schemas.microsoft.com/office/drawing/2014/main" id="{F1820D45-509B-4094-988A-43A35203456E}"/>
              </a:ext>
            </a:extLst>
          </p:cNvPr>
          <p:cNvSpPr>
            <a:spLocks noGrp="1"/>
          </p:cNvSpPr>
          <p:nvPr>
            <p:ph idx="1"/>
          </p:nvPr>
        </p:nvSpPr>
        <p:spPr/>
        <p:txBody>
          <a:bodyPr/>
          <a:lstStyle/>
          <a:p>
            <a:r>
              <a:rPr lang="en-US" dirty="0">
                <a:solidFill>
                  <a:srgbClr val="333333"/>
                </a:solidFill>
                <a:effectLst/>
                <a:ea typeface="Times New Roman" panose="02020603050405020304" pitchFamily="18" charset="0"/>
              </a:rPr>
              <a:t>“The ultimate reason for all real crises remains the poverty and restricted consumption of the masses as opposed to the drive  of capitalist production to develop the productive forces as though the society’s absolute capacity for consumption constituted their limit” (</a:t>
            </a:r>
            <a:r>
              <a:rPr lang="en-US" i="1" dirty="0">
                <a:solidFill>
                  <a:srgbClr val="333333"/>
                </a:solidFill>
                <a:effectLst/>
                <a:ea typeface="Times New Roman" panose="02020603050405020304" pitchFamily="18" charset="0"/>
              </a:rPr>
              <a:t>Capital</a:t>
            </a:r>
            <a:r>
              <a:rPr lang="en-US" dirty="0">
                <a:solidFill>
                  <a:srgbClr val="333333"/>
                </a:solidFill>
                <a:effectLst/>
                <a:ea typeface="Times New Roman" panose="02020603050405020304" pitchFamily="18" charset="0"/>
              </a:rPr>
              <a:t> vol. III, </a:t>
            </a:r>
            <a:r>
              <a:rPr lang="en-US" dirty="0">
                <a:solidFill>
                  <a:srgbClr val="333333"/>
                </a:solidFill>
                <a:ea typeface="Times New Roman" panose="02020603050405020304" pitchFamily="18" charset="0"/>
              </a:rPr>
              <a:t>C</a:t>
            </a:r>
            <a:r>
              <a:rPr lang="en-US" dirty="0">
                <a:solidFill>
                  <a:srgbClr val="333333"/>
                </a:solidFill>
                <a:effectLst/>
                <a:ea typeface="Times New Roman" panose="02020603050405020304" pitchFamily="18" charset="0"/>
              </a:rPr>
              <a:t>h. 30).</a:t>
            </a:r>
          </a:p>
          <a:p>
            <a:endParaRPr lang="en-US" dirty="0"/>
          </a:p>
        </p:txBody>
      </p:sp>
    </p:spTree>
    <p:extLst>
      <p:ext uri="{BB962C8B-B14F-4D97-AF65-F5344CB8AC3E}">
        <p14:creationId xmlns:p14="http://schemas.microsoft.com/office/powerpoint/2010/main" val="283769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6C10F39-0FF8-476C-B1FD-A736FFDF24C1}"/>
              </a:ext>
            </a:extLst>
          </p:cNvPr>
          <p:cNvSpPr>
            <a:spLocks noGrp="1" noChangeArrowheads="1"/>
          </p:cNvSpPr>
          <p:nvPr>
            <p:ph type="title"/>
          </p:nvPr>
        </p:nvSpPr>
        <p:spPr>
          <a:xfrm>
            <a:off x="909637" y="219076"/>
            <a:ext cx="10372725" cy="719138"/>
          </a:xfrm>
        </p:spPr>
        <p:txBody>
          <a:bodyPr>
            <a:normAutofit fontScale="90000"/>
          </a:bodyPr>
          <a:lstStyle/>
          <a:p>
            <a:r>
              <a:rPr lang="en-US" altLang="en-US" sz="3200" dirty="0"/>
              <a:t>Three Lorenz curves: France in the second half of the XVIII century</a:t>
            </a:r>
          </a:p>
        </p:txBody>
      </p:sp>
      <p:pic>
        <p:nvPicPr>
          <p:cNvPr id="50179" name="Picture 3">
            <a:extLst>
              <a:ext uri="{FF2B5EF4-FFF2-40B4-BE49-F238E27FC236}">
                <a16:creationId xmlns:a16="http://schemas.microsoft.com/office/drawing/2014/main" id="{753F6FAB-56C8-48BC-B9BC-781842DB3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95363"/>
            <a:ext cx="5365750" cy="5362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CF13F1A-4F6F-4DC5-8A53-74E092DA4CB3}"/>
              </a:ext>
            </a:extLst>
          </p:cNvPr>
          <p:cNvSpPr txBox="1"/>
          <p:nvPr/>
        </p:nvSpPr>
        <p:spPr>
          <a:xfrm>
            <a:off x="8047037" y="1217951"/>
            <a:ext cx="2957513" cy="4493538"/>
          </a:xfrm>
          <a:prstGeom prst="rect">
            <a:avLst/>
          </a:prstGeom>
          <a:noFill/>
        </p:spPr>
        <p:txBody>
          <a:bodyPr wrap="square" rtlCol="0">
            <a:spAutoFit/>
          </a:bodyPr>
          <a:lstStyle/>
          <a:p>
            <a:r>
              <a:rPr lang="en-US" sz="2200" dirty="0"/>
              <a:t>French Gini before the Revolution is between 49 and 55. It is probably higher than in England at that time (around 50).</a:t>
            </a:r>
          </a:p>
          <a:p>
            <a:endParaRPr lang="en-US" sz="2200" dirty="0"/>
          </a:p>
          <a:p>
            <a:r>
              <a:rPr lang="en-US" sz="2200" dirty="0"/>
              <a:t>French mean income is between 3.3 and 3.8 times the subsistence against the English which is almost 6 times the subsistence. </a:t>
            </a:r>
          </a:p>
        </p:txBody>
      </p:sp>
      <p:sp>
        <p:nvSpPr>
          <p:cNvPr id="3" name="TextBox 2">
            <a:extLst>
              <a:ext uri="{FF2B5EF4-FFF2-40B4-BE49-F238E27FC236}">
                <a16:creationId xmlns:a16="http://schemas.microsoft.com/office/drawing/2014/main" id="{580E6048-89FC-479E-811A-34D2E7080812}"/>
              </a:ext>
            </a:extLst>
          </p:cNvPr>
          <p:cNvSpPr txBox="1"/>
          <p:nvPr/>
        </p:nvSpPr>
        <p:spPr>
          <a:xfrm>
            <a:off x="214313" y="6454258"/>
            <a:ext cx="7546974" cy="369332"/>
          </a:xfrm>
          <a:prstGeom prst="rect">
            <a:avLst/>
          </a:prstGeom>
          <a:noFill/>
        </p:spPr>
        <p:txBody>
          <a:bodyPr wrap="square" rtlCol="0">
            <a:spAutoFit/>
          </a:bodyPr>
          <a:lstStyle/>
          <a:p>
            <a:r>
              <a:rPr lang="en-US" dirty="0"/>
              <a:t>Source: Milanovic, The level and distribution…2015</a:t>
            </a:r>
          </a:p>
        </p:txBody>
      </p:sp>
    </p:spTree>
    <p:extLst>
      <p:ext uri="{BB962C8B-B14F-4D97-AF65-F5344CB8AC3E}">
        <p14:creationId xmlns:p14="http://schemas.microsoft.com/office/powerpoint/2010/main" val="356179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6DA7-2F75-438B-B472-9E0D12153967}"/>
              </a:ext>
            </a:extLst>
          </p:cNvPr>
          <p:cNvSpPr>
            <a:spLocks noGrp="1"/>
          </p:cNvSpPr>
          <p:nvPr>
            <p:ph type="title"/>
          </p:nvPr>
        </p:nvSpPr>
        <p:spPr>
          <a:xfrm>
            <a:off x="838200" y="222251"/>
            <a:ext cx="10234613" cy="992188"/>
          </a:xfrm>
        </p:spPr>
        <p:txBody>
          <a:bodyPr/>
          <a:lstStyle/>
          <a:p>
            <a:r>
              <a:rPr lang="en-US" dirty="0"/>
              <a:t>France as an agricultural kingdom</a:t>
            </a:r>
          </a:p>
        </p:txBody>
      </p:sp>
      <p:sp>
        <p:nvSpPr>
          <p:cNvPr id="3" name="Content Placeholder 2">
            <a:extLst>
              <a:ext uri="{FF2B5EF4-FFF2-40B4-BE49-F238E27FC236}">
                <a16:creationId xmlns:a16="http://schemas.microsoft.com/office/drawing/2014/main" id="{C036DCED-8CAA-4D2C-8CBF-BED19C6523D4}"/>
              </a:ext>
            </a:extLst>
          </p:cNvPr>
          <p:cNvSpPr>
            <a:spLocks noGrp="1"/>
          </p:cNvSpPr>
          <p:nvPr>
            <p:ph idx="1"/>
          </p:nvPr>
        </p:nvSpPr>
        <p:spPr>
          <a:xfrm>
            <a:off x="838200" y="1357314"/>
            <a:ext cx="10515600" cy="5135560"/>
          </a:xfrm>
        </p:spPr>
        <p:txBody>
          <a:bodyPr>
            <a:normAutofit fontScale="92500" lnSpcReduction="10000"/>
          </a:bodyPr>
          <a:lstStyle/>
          <a:p>
            <a:r>
              <a:rPr lang="en-US" altLang="en-US" sz="2800" dirty="0"/>
              <a:t>Creation, principally by Quesnay and Mirabeau, </a:t>
            </a:r>
            <a:r>
              <a:rPr lang="en-US" altLang="en-US" dirty="0"/>
              <a:t>of a group (later likened to a “sect”) of “économistes” (later called Physiocrats because of their emphasis on the wealth-creating potential of agriculture).</a:t>
            </a:r>
          </a:p>
          <a:p>
            <a:r>
              <a:rPr lang="en-US" altLang="en-US" dirty="0"/>
              <a:t>Quesnay was a medical doctor. </a:t>
            </a:r>
          </a:p>
          <a:p>
            <a:r>
              <a:rPr lang="en-US" altLang="en-US" dirty="0"/>
              <a:t>Their objective is to </a:t>
            </a:r>
            <a:r>
              <a:rPr lang="en-US" altLang="en-US" sz="2800" dirty="0"/>
              <a:t>influence economic policy rather than </a:t>
            </a:r>
            <a:r>
              <a:rPr lang="en-US" altLang="en-US" dirty="0"/>
              <a:t>to </a:t>
            </a:r>
            <a:r>
              <a:rPr lang="en-US" altLang="en-US" sz="2800" dirty="0"/>
              <a:t>create a “science” although they often insist on their own scientific approach to economics.</a:t>
            </a:r>
          </a:p>
          <a:p>
            <a:r>
              <a:rPr lang="en-US" altLang="en-US" dirty="0"/>
              <a:t>They argue in favor of laissez-faire, laissez-passer. Free trade of grain within the kingdom, but mercantilist in external trade. Wealth of poorer classes is an indication of the wealth of the country.</a:t>
            </a:r>
          </a:p>
          <a:p>
            <a:r>
              <a:rPr lang="en-US" altLang="en-US" sz="2800" dirty="0"/>
              <a:t>In</a:t>
            </a:r>
            <a:r>
              <a:rPr lang="en-US" altLang="en-US" dirty="0"/>
              <a:t>fluenced by the idea of China: large agricultural kingdom, ruled by a benevolent monarch and a body of noble scholars (physiocrats saw themselves in that role).</a:t>
            </a:r>
            <a:endParaRPr lang="en-US" altLang="en-US" sz="2800" dirty="0"/>
          </a:p>
          <a:p>
            <a:endParaRPr lang="en-US" dirty="0"/>
          </a:p>
        </p:txBody>
      </p:sp>
    </p:spTree>
    <p:extLst>
      <p:ext uri="{BB962C8B-B14F-4D97-AF65-F5344CB8AC3E}">
        <p14:creationId xmlns:p14="http://schemas.microsoft.com/office/powerpoint/2010/main" val="62187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C4C6-BF8F-4795-BD87-B8AE78F84B38}"/>
              </a:ext>
            </a:extLst>
          </p:cNvPr>
          <p:cNvSpPr>
            <a:spLocks noGrp="1"/>
          </p:cNvSpPr>
          <p:nvPr>
            <p:ph type="title"/>
          </p:nvPr>
        </p:nvSpPr>
        <p:spPr>
          <a:xfrm>
            <a:off x="838200" y="246062"/>
            <a:ext cx="10515600" cy="825501"/>
          </a:xfrm>
        </p:spPr>
        <p:txBody>
          <a:bodyPr/>
          <a:lstStyle/>
          <a:p>
            <a:r>
              <a:rPr lang="en-US" dirty="0"/>
              <a:t>Quesnay</a:t>
            </a:r>
          </a:p>
        </p:txBody>
      </p:sp>
      <p:sp>
        <p:nvSpPr>
          <p:cNvPr id="3" name="Content Placeholder 2">
            <a:extLst>
              <a:ext uri="{FF2B5EF4-FFF2-40B4-BE49-F238E27FC236}">
                <a16:creationId xmlns:a16="http://schemas.microsoft.com/office/drawing/2014/main" id="{0AC835D7-29F3-4B24-98B7-9DA53C6AB637}"/>
              </a:ext>
            </a:extLst>
          </p:cNvPr>
          <p:cNvSpPr>
            <a:spLocks noGrp="1"/>
          </p:cNvSpPr>
          <p:nvPr>
            <p:ph idx="1"/>
          </p:nvPr>
        </p:nvSpPr>
        <p:spPr>
          <a:xfrm>
            <a:off x="728663" y="1271588"/>
            <a:ext cx="10625137" cy="5340350"/>
          </a:xfrm>
        </p:spPr>
        <p:txBody>
          <a:bodyPr>
            <a:normAutofit fontScale="92500" lnSpcReduction="10000"/>
          </a:bodyPr>
          <a:lstStyle/>
          <a:p>
            <a:r>
              <a:rPr lang="en-US" altLang="en-US" sz="2800" dirty="0"/>
              <a:t>Four sources of income and five their social classes: wages (workers), management compensation (tenant-farmers), 10% interest on fixed K (tenant farmers), net product (rents for landlords, taxes for  government administration and </a:t>
            </a:r>
            <a:r>
              <a:rPr lang="en-US" altLang="en-US" dirty="0"/>
              <a:t>tithes for the </a:t>
            </a:r>
            <a:r>
              <a:rPr lang="en-US" altLang="en-US" sz="2800" dirty="0"/>
              <a:t>clergy). The three last classes are  jointly called </a:t>
            </a:r>
            <a:r>
              <a:rPr lang="en-US" altLang="en-US" sz="2800" i="1" dirty="0"/>
              <a:t>propri</a:t>
            </a:r>
            <a:r>
              <a:rPr lang="en-US" altLang="en-US" sz="2800" i="1" dirty="0">
                <a:cs typeface="Arial" panose="020B0604020202020204" pitchFamily="34" charset="0"/>
              </a:rPr>
              <a:t>é</a:t>
            </a:r>
            <a:r>
              <a:rPr lang="en-US" altLang="en-US" sz="2800" i="1" dirty="0"/>
              <a:t>taires</a:t>
            </a:r>
            <a:r>
              <a:rPr lang="en-US" altLang="en-US" i="1" dirty="0"/>
              <a:t>.</a:t>
            </a:r>
          </a:p>
          <a:p>
            <a:r>
              <a:rPr lang="en-US" altLang="en-US" dirty="0"/>
              <a:t>Similarity with the French official nomenclature of clergy, aristocracy and the rest </a:t>
            </a:r>
            <a:r>
              <a:rPr lang="en-US" altLang="en-US" i="1" dirty="0"/>
              <a:t>(tiers état).</a:t>
            </a:r>
          </a:p>
          <a:p>
            <a:r>
              <a:rPr lang="en-US" altLang="en-US" sz="2800" dirty="0"/>
              <a:t>The first definition of the “surplus”: = net product = income of </a:t>
            </a:r>
            <a:r>
              <a:rPr lang="en-US" altLang="en-US" sz="2800" i="1" dirty="0"/>
              <a:t>propri</a:t>
            </a:r>
            <a:r>
              <a:rPr lang="en-US" altLang="en-US" sz="2800" i="1" dirty="0">
                <a:cs typeface="Arial" panose="020B0604020202020204" pitchFamily="34" charset="0"/>
              </a:rPr>
              <a:t>é</a:t>
            </a:r>
            <a:r>
              <a:rPr lang="en-US" altLang="en-US" sz="2800" i="1" dirty="0"/>
              <a:t>taires </a:t>
            </a:r>
            <a:r>
              <a:rPr lang="en-US" altLang="en-US" sz="2800" dirty="0"/>
              <a:t>and of the circular flow.</a:t>
            </a:r>
          </a:p>
          <a:p>
            <a:r>
              <a:rPr lang="en-US" altLang="en-US" dirty="0"/>
              <a:t>Workers’ wages are at subsistence.</a:t>
            </a:r>
          </a:p>
          <a:p>
            <a:r>
              <a:rPr lang="en-US" altLang="en-US" dirty="0"/>
              <a:t>Property-owners are all assumed to get the same income </a:t>
            </a:r>
          </a:p>
          <a:p>
            <a:r>
              <a:rPr lang="en-US" altLang="en-US" sz="2800" dirty="0"/>
              <a:t>Tenant-farmers </a:t>
            </a:r>
            <a:r>
              <a:rPr lang="en-US" altLang="en-US" dirty="0"/>
              <a:t>own different amounts of capital (the main source of inequality)</a:t>
            </a:r>
            <a:endParaRPr lang="en-US" altLang="en-US" sz="2800" dirty="0"/>
          </a:p>
          <a:p>
            <a:endParaRPr lang="en-US" dirty="0"/>
          </a:p>
        </p:txBody>
      </p:sp>
    </p:spTree>
    <p:extLst>
      <p:ext uri="{BB962C8B-B14F-4D97-AF65-F5344CB8AC3E}">
        <p14:creationId xmlns:p14="http://schemas.microsoft.com/office/powerpoint/2010/main" val="30413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A129-3900-480A-82F5-A144C4422895}"/>
              </a:ext>
            </a:extLst>
          </p:cNvPr>
          <p:cNvSpPr>
            <a:spLocks noGrp="1"/>
          </p:cNvSpPr>
          <p:nvPr>
            <p:ph type="title"/>
          </p:nvPr>
        </p:nvSpPr>
        <p:spPr/>
        <p:txBody>
          <a:bodyPr/>
          <a:lstStyle/>
          <a:p>
            <a:r>
              <a:rPr lang="en-US" dirty="0"/>
              <a:t>Rudimentary structure outside of agriculture</a:t>
            </a:r>
          </a:p>
        </p:txBody>
      </p:sp>
      <p:sp>
        <p:nvSpPr>
          <p:cNvPr id="3" name="Content Placeholder 2">
            <a:extLst>
              <a:ext uri="{FF2B5EF4-FFF2-40B4-BE49-F238E27FC236}">
                <a16:creationId xmlns:a16="http://schemas.microsoft.com/office/drawing/2014/main" id="{A72EBBC7-5B88-4C75-8B04-D1401DAA7F9F}"/>
              </a:ext>
            </a:extLst>
          </p:cNvPr>
          <p:cNvSpPr>
            <a:spLocks noGrp="1"/>
          </p:cNvSpPr>
          <p:nvPr>
            <p:ph idx="1"/>
          </p:nvPr>
        </p:nvSpPr>
        <p:spPr/>
        <p:txBody>
          <a:bodyPr/>
          <a:lstStyle/>
          <a:p>
            <a:r>
              <a:rPr lang="en-US" dirty="0"/>
              <a:t>There are also non-agricultural self-employed workers but they are a “sterile” class because they generate no surplus (for anyone).</a:t>
            </a:r>
          </a:p>
          <a:p>
            <a:r>
              <a:rPr lang="en-US" altLang="en-US" sz="2800" dirty="0"/>
              <a:t>Outside agriculture, there are no residual claimants like landlords to collect the surplus (or/and the sector is not “rich” enough to produce a surplus, or there is no such institutionalized relationship).</a:t>
            </a:r>
          </a:p>
          <a:p>
            <a:r>
              <a:rPr lang="en-US" altLang="en-US" sz="2800" dirty="0">
                <a:cs typeface="Arial" panose="020B0604020202020204" pitchFamily="34" charset="0"/>
              </a:rPr>
              <a:t>The </a:t>
            </a:r>
            <a:r>
              <a:rPr lang="en-US" altLang="en-US" sz="2800" i="1" dirty="0">
                <a:cs typeface="Arial" panose="020B0604020202020204" pitchFamily="34" charset="0"/>
              </a:rPr>
              <a:t>propriétaire</a:t>
            </a:r>
            <a:r>
              <a:rPr lang="en-US" altLang="en-US" sz="2800" dirty="0">
                <a:cs typeface="Arial" panose="020B0604020202020204" pitchFamily="34" charset="0"/>
              </a:rPr>
              <a:t> plays the same role in Quesnay as capitalist does in Ricardo: both are residual claimants and their income is needed if the economy is to grow.</a:t>
            </a:r>
            <a:endParaRPr lang="en-US" dirty="0"/>
          </a:p>
          <a:p>
            <a:endParaRPr lang="en-US" dirty="0"/>
          </a:p>
        </p:txBody>
      </p:sp>
    </p:spTree>
    <p:extLst>
      <p:ext uri="{BB962C8B-B14F-4D97-AF65-F5344CB8AC3E}">
        <p14:creationId xmlns:p14="http://schemas.microsoft.com/office/powerpoint/2010/main" val="247052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2" name="Group 62">
            <a:extLst>
              <a:ext uri="{FF2B5EF4-FFF2-40B4-BE49-F238E27FC236}">
                <a16:creationId xmlns:a16="http://schemas.microsoft.com/office/drawing/2014/main" id="{5B28858A-AEF5-4220-B147-782DB2B496AE}"/>
              </a:ext>
            </a:extLst>
          </p:cNvPr>
          <p:cNvGraphicFramePr>
            <a:graphicFrameLocks noGrp="1"/>
          </p:cNvGraphicFramePr>
          <p:nvPr>
            <p:ph type="tbl" idx="1"/>
            <p:extLst>
              <p:ext uri="{D42A27DB-BD31-4B8C-83A1-F6EECF244321}">
                <p14:modId xmlns:p14="http://schemas.microsoft.com/office/powerpoint/2010/main" val="2077653885"/>
              </p:ext>
            </p:extLst>
          </p:nvPr>
        </p:nvGraphicFramePr>
        <p:xfrm>
          <a:off x="928688" y="836612"/>
          <a:ext cx="9218610" cy="5507038"/>
        </p:xfrm>
        <a:graphic>
          <a:graphicData uri="http://schemas.openxmlformats.org/drawingml/2006/table">
            <a:tbl>
              <a:tblPr>
                <a:tableStyleId>{2D5ABB26-0587-4C30-8999-92F81FD0307C}</a:tableStyleId>
              </a:tblPr>
              <a:tblGrid>
                <a:gridCol w="2305097">
                  <a:extLst>
                    <a:ext uri="{9D8B030D-6E8A-4147-A177-3AD203B41FA5}">
                      <a16:colId xmlns:a16="http://schemas.microsoft.com/office/drawing/2014/main" val="3536922151"/>
                    </a:ext>
                  </a:extLst>
                </a:gridCol>
                <a:gridCol w="2305097">
                  <a:extLst>
                    <a:ext uri="{9D8B030D-6E8A-4147-A177-3AD203B41FA5}">
                      <a16:colId xmlns:a16="http://schemas.microsoft.com/office/drawing/2014/main" val="3325684897"/>
                    </a:ext>
                  </a:extLst>
                </a:gridCol>
                <a:gridCol w="2303319">
                  <a:extLst>
                    <a:ext uri="{9D8B030D-6E8A-4147-A177-3AD203B41FA5}">
                      <a16:colId xmlns:a16="http://schemas.microsoft.com/office/drawing/2014/main" val="2291614151"/>
                    </a:ext>
                  </a:extLst>
                </a:gridCol>
                <a:gridCol w="2305097">
                  <a:extLst>
                    <a:ext uri="{9D8B030D-6E8A-4147-A177-3AD203B41FA5}">
                      <a16:colId xmlns:a16="http://schemas.microsoft.com/office/drawing/2014/main" val="2990523746"/>
                    </a:ext>
                  </a:extLst>
                </a:gridCol>
              </a:tblGrid>
              <a:tr h="870388">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Labor</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lnB w="38100" cap="flat" cmpd="sng" algn="ctr">
                      <a:solidFill>
                        <a:schemeClr val="tx1"/>
                      </a:solidFill>
                      <a:prstDash val="solid"/>
                      <a:round/>
                      <a:headEnd type="none" w="med" len="med"/>
                      <a:tailEnd type="none" w="med" len="med"/>
                    </a:lnB>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Capital</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Land and taxes</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extLst>
                  <a:ext uri="{0D108BD9-81ED-4DB2-BD59-A6C34878D82A}">
                    <a16:rowId xmlns:a16="http://schemas.microsoft.com/office/drawing/2014/main" val="299687932"/>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Workers</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lnR w="38100" cap="flat" cmpd="sng" algn="ctr">
                      <a:solidFill>
                        <a:schemeClr val="tx1"/>
                      </a:solidFill>
                      <a:prstDash val="solid"/>
                      <a:round/>
                      <a:headEnd type="none" w="med" len="med"/>
                      <a:tailEnd type="none" w="med" len="med"/>
                    </a:lnR>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48.3</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L w="38100" cap="flat" cmpd="sng" algn="ctr">
                      <a:solidFill>
                        <a:schemeClr val="tx1"/>
                      </a:solidFill>
                      <a:prstDash val="solid"/>
                      <a:round/>
                      <a:headEnd type="none" w="med" len="med"/>
                      <a:tailEnd type="none" w="med" len="med"/>
                    </a:lnL>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tc>
                <a:extLst>
                  <a:ext uri="{0D108BD9-81ED-4DB2-BD59-A6C34878D82A}">
                    <a16:rowId xmlns:a16="http://schemas.microsoft.com/office/drawing/2014/main" val="738779265"/>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Tenant farmers</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lnR w="38100" cap="flat" cmpd="sng" algn="ctr">
                      <a:solidFill>
                        <a:schemeClr val="tx1"/>
                      </a:solidFill>
                      <a:prstDash val="solid"/>
                      <a:round/>
                      <a:headEnd type="none" w="med" len="med"/>
                      <a:tailEnd type="none" w="med" len="med"/>
                    </a:lnR>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3.9</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19.9</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L w="38100" cap="flat" cmpd="sng" algn="ctr">
                      <a:solidFill>
                        <a:schemeClr val="tx1"/>
                      </a:solidFill>
                      <a:prstDash val="solid"/>
                      <a:round/>
                      <a:headEnd type="none" w="med" len="med"/>
                      <a:tailEnd type="none" w="med" len="med"/>
                    </a:lnL>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294458"/>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Landlords</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T w="38100" cap="flat" cmpd="sng" algn="ctr">
                      <a:solidFill>
                        <a:schemeClr val="tx1"/>
                      </a:solidFill>
                      <a:prstDash val="solid"/>
                      <a:round/>
                      <a:headEnd type="none" w="med" len="med"/>
                      <a:tailEnd type="none" w="med" len="med"/>
                    </a:lnT>
                  </a:tcPr>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R w="38100" cap="flat" cmpd="sng" algn="ctr">
                      <a:solidFill>
                        <a:schemeClr val="tx1"/>
                      </a:solidFill>
                      <a:prstDash val="solid"/>
                      <a:round/>
                      <a:headEnd type="none" w="med" len="med"/>
                      <a:tailEnd type="none" w="med" len="med"/>
                    </a:lnR>
                  </a:tcPr>
                </a:tc>
                <a:tc rowSpan="3">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endParaRPr kumimoji="0" lang="en-US" altLang="en-US" sz="2000" b="0" u="none" strike="noStrike" cap="none" normalizeH="0" baseline="0" dirty="0">
                        <a:ln>
                          <a:noFill/>
                        </a:ln>
                        <a:solidFill>
                          <a:srgbClr val="000000"/>
                        </a:solidFill>
                        <a:effectLst/>
                      </a:endParaRPr>
                    </a:p>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endParaRPr kumimoji="0" lang="en-US" altLang="en-US" sz="2000" b="0" u="none" strike="noStrike" cap="none" normalizeH="0" baseline="0" dirty="0">
                        <a:ln>
                          <a:noFill/>
                        </a:ln>
                        <a:solidFill>
                          <a:srgbClr val="000000"/>
                        </a:solidFill>
                        <a:effectLst/>
                      </a:endParaRPr>
                    </a:p>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27.8</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112040"/>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Administration</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0000"/>
                          </a:solidFill>
                          <a:effectLst/>
                        </a:rPr>
                        <a:t>----</a:t>
                      </a: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R w="381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423575252"/>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u="none" strike="noStrike" cap="none" normalizeH="0" baseline="0" dirty="0">
                          <a:ln>
                            <a:noFill/>
                          </a:ln>
                          <a:solidFill>
                            <a:srgbClr val="0070C0"/>
                          </a:solidFill>
                          <a:effectLst/>
                        </a:rPr>
                        <a:t>Clergy</a:t>
                      </a:r>
                      <a:endParaRPr kumimoji="0" lang="en-US" altLang="en-US" sz="2000" b="0" i="0"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endParaRPr kumimoji="0" lang="en-US" altLang="en-US" sz="2000" b="0" i="0"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R w="381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334150881"/>
                  </a:ext>
                </a:extLst>
              </a:tr>
              <a:tr h="772775">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i="1" u="none" strike="noStrike" cap="none" normalizeH="0" baseline="0" dirty="0">
                          <a:ln>
                            <a:noFill/>
                          </a:ln>
                          <a:solidFill>
                            <a:srgbClr val="0070C0"/>
                          </a:solidFill>
                          <a:effectLst/>
                        </a:rPr>
                        <a:t>Total</a:t>
                      </a:r>
                      <a:endParaRPr kumimoji="0" lang="en-US" altLang="en-US" sz="2000" b="0" i="1" u="none" strike="noStrike" cap="none" normalizeH="0" baseline="0" dirty="0">
                        <a:ln>
                          <a:noFill/>
                        </a:ln>
                        <a:solidFill>
                          <a:srgbClr val="0070C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i="1" u="none" strike="noStrike" cap="none" normalizeH="0" baseline="0" dirty="0">
                          <a:ln>
                            <a:noFill/>
                          </a:ln>
                          <a:solidFill>
                            <a:srgbClr val="000000"/>
                          </a:solidFill>
                          <a:effectLst/>
                        </a:rPr>
                        <a:t>52.2</a:t>
                      </a:r>
                      <a:endParaRPr kumimoji="0" lang="en-US" altLang="en-US" sz="2000" b="0" i="1"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i="1" u="none" strike="noStrike" cap="none" normalizeH="0" baseline="0" dirty="0">
                          <a:ln>
                            <a:noFill/>
                          </a:ln>
                          <a:solidFill>
                            <a:srgbClr val="000000"/>
                          </a:solidFill>
                          <a:effectLst/>
                        </a:rPr>
                        <a:t>19.9</a:t>
                      </a:r>
                      <a:endParaRPr kumimoji="0" lang="en-US" altLang="en-US" sz="2000" b="0" i="1"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tc>
                <a:tc>
                  <a:txBody>
                    <a:bodyPr/>
                    <a:lstStyle>
                      <a:lvl1pPr>
                        <a:spcBef>
                          <a:spcPts val="800"/>
                        </a:spcBef>
                        <a:defRPr sz="2800">
                          <a:solidFill>
                            <a:srgbClr val="000000"/>
                          </a:solidFill>
                          <a:latin typeface="Arial" panose="020B0604020202020204" pitchFamily="34" charset="0"/>
                          <a:cs typeface="Lucida Sans Unicode" panose="020B0602030504020204" pitchFamily="34" charset="0"/>
                        </a:defRPr>
                      </a:lvl1pPr>
                      <a:lvl2pPr marL="457200">
                        <a:spcBef>
                          <a:spcPts val="700"/>
                        </a:spcBef>
                        <a:defRPr sz="2400">
                          <a:solidFill>
                            <a:srgbClr val="000000"/>
                          </a:solidFill>
                          <a:latin typeface="Arial" panose="020B0604020202020204" pitchFamily="34" charset="0"/>
                          <a:cs typeface="Lucida Sans Unicode" panose="020B0602030504020204" pitchFamily="34" charset="0"/>
                        </a:defRPr>
                      </a:lvl2pPr>
                      <a:lvl3pPr marL="914400">
                        <a:spcBef>
                          <a:spcPts val="600"/>
                        </a:spcBef>
                        <a:defRPr sz="2000">
                          <a:solidFill>
                            <a:srgbClr val="000000"/>
                          </a:solidFill>
                          <a:latin typeface="Arial" panose="020B0604020202020204" pitchFamily="34" charset="0"/>
                          <a:cs typeface="Lucida Sans Unicode" panose="020B0602030504020204" pitchFamily="34" charset="0"/>
                        </a:defRPr>
                      </a:lvl3pPr>
                      <a:lvl4pPr marL="1371600">
                        <a:spcBef>
                          <a:spcPts val="500"/>
                        </a:spcBef>
                        <a:defRPr>
                          <a:solidFill>
                            <a:srgbClr val="000000"/>
                          </a:solidFill>
                          <a:latin typeface="Arial" panose="020B0604020202020204" pitchFamily="34" charset="0"/>
                          <a:cs typeface="Lucida Sans Unicode" panose="020B0602030504020204" pitchFamily="34" charset="0"/>
                        </a:defRPr>
                      </a:lvl4pPr>
                      <a:lvl5pPr marL="1828800">
                        <a:spcBef>
                          <a:spcPts val="500"/>
                        </a:spcBef>
                        <a:defRPr>
                          <a:solidFill>
                            <a:srgbClr val="000000"/>
                          </a:solidFill>
                          <a:latin typeface="Arial" panose="020B0604020202020204" pitchFamily="34" charset="0"/>
                          <a:cs typeface="Lucida Sans Unicode" panose="020B0602030504020204" pitchFamily="34" charset="0"/>
                        </a:defRPr>
                      </a:lvl5pPr>
                      <a:lvl6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6pPr>
                      <a:lvl7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7pPr>
                      <a:lvl8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8pPr>
                      <a:lvl9pPr defTabSz="449263"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Lucida Sans Unicode" panose="020B0602030504020204" pitchFamily="34" charset="0"/>
                        </a:defRPr>
                      </a:lvl9pPr>
                    </a:lstStyle>
                    <a:p>
                      <a:pPr marL="0" marR="0" lvl="0" indent="0" algn="ctr" defTabSz="449263" rtl="0" eaLnBrk="1" fontAlgn="base" latinLnBrk="0" hangingPunct="1">
                        <a:lnSpc>
                          <a:spcPct val="100000"/>
                        </a:lnSpc>
                        <a:spcBef>
                          <a:spcPts val="800"/>
                        </a:spcBef>
                        <a:spcAft>
                          <a:spcPct val="0"/>
                        </a:spcAft>
                        <a:buClr>
                          <a:srgbClr val="000000"/>
                        </a:buClr>
                        <a:buSzPct val="100000"/>
                        <a:buFont typeface="Times New Roman" panose="02020603050405020304" pitchFamily="18" charset="0"/>
                        <a:buNone/>
                        <a:tabLst/>
                      </a:pPr>
                      <a:r>
                        <a:rPr kumimoji="0" lang="en-US" altLang="en-US" sz="2000" b="0" i="1" u="none" strike="noStrike" cap="none" normalizeH="0" baseline="0" dirty="0">
                          <a:ln>
                            <a:noFill/>
                          </a:ln>
                          <a:solidFill>
                            <a:srgbClr val="000000"/>
                          </a:solidFill>
                          <a:effectLst/>
                        </a:rPr>
                        <a:t>27.8</a:t>
                      </a:r>
                      <a:endParaRPr kumimoji="0" lang="en-US" altLang="en-US" sz="2000" b="0" i="1" u="none" strike="noStrike" cap="none" normalizeH="0" baseline="0" dirty="0">
                        <a:ln>
                          <a:noFill/>
                        </a:ln>
                        <a:solidFill>
                          <a:srgbClr val="000000"/>
                        </a:solidFill>
                        <a:effectLst/>
                        <a:latin typeface="Arial" panose="020B0604020202020204" pitchFamily="34" charset="0"/>
                        <a:cs typeface="Lucida Sans Unicode" panose="020B0602030504020204" pitchFamily="34" charset="0"/>
                      </a:endParaRPr>
                    </a:p>
                  </a:txBody>
                  <a:tcPr horzOverflow="overflow">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9563340"/>
                  </a:ext>
                </a:extLst>
              </a:tr>
            </a:tbl>
          </a:graphicData>
        </a:graphic>
      </p:graphicFrame>
      <p:sp>
        <p:nvSpPr>
          <p:cNvPr id="30780" name="Text Box 60">
            <a:extLst>
              <a:ext uri="{FF2B5EF4-FFF2-40B4-BE49-F238E27FC236}">
                <a16:creationId xmlns:a16="http://schemas.microsoft.com/office/drawing/2014/main" id="{581D7722-F192-4ACB-86DF-2007D200C06F}"/>
              </a:ext>
            </a:extLst>
          </p:cNvPr>
          <p:cNvSpPr txBox="1">
            <a:spLocks noChangeArrowheads="1"/>
          </p:cNvSpPr>
          <p:nvPr/>
        </p:nvSpPr>
        <p:spPr bwMode="auto">
          <a:xfrm>
            <a:off x="923925" y="186032"/>
            <a:ext cx="94488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0000"/>
                </a:solidFill>
              </a:rPr>
              <a:t>Factoral distribution and social classes in “La philosophie rurale” (1763)</a:t>
            </a:r>
          </a:p>
        </p:txBody>
      </p:sp>
      <p:sp>
        <p:nvSpPr>
          <p:cNvPr id="2" name="TextBox 1">
            <a:extLst>
              <a:ext uri="{FF2B5EF4-FFF2-40B4-BE49-F238E27FC236}">
                <a16:creationId xmlns:a16="http://schemas.microsoft.com/office/drawing/2014/main" id="{A0711CB4-DC3A-4FE3-8BEC-AA5865C72CC8}"/>
              </a:ext>
            </a:extLst>
          </p:cNvPr>
          <p:cNvSpPr txBox="1"/>
          <p:nvPr/>
        </p:nvSpPr>
        <p:spPr>
          <a:xfrm>
            <a:off x="1371600" y="6210303"/>
            <a:ext cx="9448800" cy="461665"/>
          </a:xfrm>
          <a:prstGeom prst="rect">
            <a:avLst/>
          </a:prstGeom>
          <a:noFill/>
        </p:spPr>
        <p:txBody>
          <a:bodyPr wrap="square" rtlCol="0">
            <a:spAutoFit/>
          </a:bodyPr>
          <a:lstStyle/>
          <a:p>
            <a:pPr algn="ctr"/>
            <a:r>
              <a:rPr lang="en-US" sz="2400" dirty="0"/>
              <a:t>Only land produces surplus that provides income for the property-owners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4491</Words>
  <Application>Microsoft Office PowerPoint</Application>
  <PresentationFormat>Widescreen</PresentationFormat>
  <Paragraphs>371</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times</vt:lpstr>
      <vt:lpstr>Times New Roman</vt:lpstr>
      <vt:lpstr>Office Theme</vt:lpstr>
      <vt:lpstr>Income/wealth inequality in Quesnay, Smith, Ricardo and Marx</vt:lpstr>
      <vt:lpstr>PowerPoint Presentation</vt:lpstr>
      <vt:lpstr>PowerPoint Presentation</vt:lpstr>
      <vt:lpstr>The background to Quesnay (1694-1774)</vt:lpstr>
      <vt:lpstr>Three Lorenz curves: France in the second half of the XVIII century</vt:lpstr>
      <vt:lpstr>France as an agricultural kingdom</vt:lpstr>
      <vt:lpstr>Quesnay</vt:lpstr>
      <vt:lpstr>Rudimentary structure outside of agriculture</vt:lpstr>
      <vt:lpstr>PowerPoint Presentation</vt:lpstr>
      <vt:lpstr>The background to Smith (1723-90)</vt:lpstr>
      <vt:lpstr>English social structure around the time of Smith’s WoN (1776)</vt:lpstr>
      <vt:lpstr>Relative incomes: Around 1759: aristocrats-workers gap was 33 to 1; capitalists-workers 11 to 1. </vt:lpstr>
      <vt:lpstr>PowerPoint Presentation</vt:lpstr>
      <vt:lpstr>Smith, Ricardo, Marx</vt:lpstr>
      <vt:lpstr> Smith </vt:lpstr>
      <vt:lpstr>Difference between TMS (1759) and WoN (1776)</vt:lpstr>
      <vt:lpstr>PowerPoint Presentation</vt:lpstr>
      <vt:lpstr>Stern realism and self-interest of the WoN</vt:lpstr>
      <vt:lpstr>Much more “leftist” re. inequality than TMS</vt:lpstr>
      <vt:lpstr>PowerPoint Presentation</vt:lpstr>
      <vt:lpstr>The rich must not be allowed to rule the state</vt:lpstr>
      <vt:lpstr>PowerPoint Presentation</vt:lpstr>
      <vt:lpstr>Economic criticism of the rich (property-owners)</vt:lpstr>
      <vt:lpstr>Views re. labor incomes</vt:lpstr>
      <vt:lpstr>Real wage</vt:lpstr>
      <vt:lpstr>The background to Ricardo (1772-1823)</vt:lpstr>
      <vt:lpstr>PowerPoint Presentation</vt:lpstr>
      <vt:lpstr>Ricardo</vt:lpstr>
      <vt:lpstr>Two states of England </vt:lpstr>
      <vt:lpstr>Class conflict</vt:lpstr>
      <vt:lpstr>Lower inequality as a tool to achieve high growth</vt:lpstr>
      <vt:lpstr>PowerPoint Presentation</vt:lpstr>
      <vt:lpstr>The first criticism of what Schumpeter later called “the Ricardian vice” </vt:lpstr>
      <vt:lpstr>The background to Marx (1818-1883) </vt:lpstr>
      <vt:lpstr>Top 1% of wealth holders in the UK, 1670-2010: increasing wealth concentration during the Industrial Revolution</vt:lpstr>
      <vt:lpstr>Relative incomes of the three principal classes in the UK</vt:lpstr>
      <vt:lpstr>Real wages in England (from Colin Clarke, 2005)</vt:lpstr>
      <vt:lpstr>Historical factor shares (Allen, 2005)</vt:lpstr>
      <vt:lpstr>Marx</vt:lpstr>
      <vt:lpstr>Subsistence is socially-determined </vt:lpstr>
      <vt:lpstr>Theory of exploitation</vt:lpstr>
      <vt:lpstr>Social classes  Like in Ricardo, there are three principal classes with their distinct sources of income. In “Class struggles in France”, Marx has the following class structure</vt:lpstr>
      <vt:lpstr>Labor </vt:lpstr>
      <vt:lpstr>Capital</vt:lpstr>
      <vt:lpstr>Land</vt:lpstr>
      <vt:lpstr>Indeterminate distribution</vt:lpstr>
      <vt:lpstr>Income distribution and economic crises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89</cp:revision>
  <dcterms:created xsi:type="dcterms:W3CDTF">2020-08-03T03:59:06Z</dcterms:created>
  <dcterms:modified xsi:type="dcterms:W3CDTF">2020-08-10T22:58:04Z</dcterms:modified>
</cp:coreProperties>
</file>