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1" r:id="rId1"/>
    <p:sldMasterId id="2147484277" r:id="rId2"/>
  </p:sldMasterIdLst>
  <p:notesMasterIdLst>
    <p:notesMasterId r:id="rId56"/>
  </p:notesMasterIdLst>
  <p:handoutMasterIdLst>
    <p:handoutMasterId r:id="rId57"/>
  </p:handoutMasterIdLst>
  <p:sldIdLst>
    <p:sldId id="408" r:id="rId3"/>
    <p:sldId id="626" r:id="rId4"/>
    <p:sldId id="598" r:id="rId5"/>
    <p:sldId id="508" r:id="rId6"/>
    <p:sldId id="578" r:id="rId7"/>
    <p:sldId id="579" r:id="rId8"/>
    <p:sldId id="470" r:id="rId9"/>
    <p:sldId id="510" r:id="rId10"/>
    <p:sldId id="511" r:id="rId11"/>
    <p:sldId id="529" r:id="rId12"/>
    <p:sldId id="584" r:id="rId13"/>
    <p:sldId id="585" r:id="rId14"/>
    <p:sldId id="586" r:id="rId15"/>
    <p:sldId id="605" r:id="rId16"/>
    <p:sldId id="588" r:id="rId17"/>
    <p:sldId id="589" r:id="rId18"/>
    <p:sldId id="601" r:id="rId19"/>
    <p:sldId id="606" r:id="rId20"/>
    <p:sldId id="607" r:id="rId21"/>
    <p:sldId id="608" r:id="rId22"/>
    <p:sldId id="609" r:id="rId23"/>
    <p:sldId id="603" r:id="rId24"/>
    <p:sldId id="627" r:id="rId25"/>
    <p:sldId id="610" r:id="rId26"/>
    <p:sldId id="602" r:id="rId27"/>
    <p:sldId id="611" r:id="rId28"/>
    <p:sldId id="612" r:id="rId29"/>
    <p:sldId id="613" r:id="rId30"/>
    <p:sldId id="614" r:id="rId31"/>
    <p:sldId id="615" r:id="rId32"/>
    <p:sldId id="604" r:id="rId33"/>
    <p:sldId id="616" r:id="rId34"/>
    <p:sldId id="617" r:id="rId35"/>
    <p:sldId id="619" r:id="rId36"/>
    <p:sldId id="618" r:id="rId37"/>
    <p:sldId id="620" r:id="rId38"/>
    <p:sldId id="565" r:id="rId39"/>
    <p:sldId id="590" r:id="rId40"/>
    <p:sldId id="623" r:id="rId41"/>
    <p:sldId id="622" r:id="rId42"/>
    <p:sldId id="621" r:id="rId43"/>
    <p:sldId id="624" r:id="rId44"/>
    <p:sldId id="625" r:id="rId45"/>
    <p:sldId id="530" r:id="rId46"/>
    <p:sldId id="524" r:id="rId47"/>
    <p:sldId id="525" r:id="rId48"/>
    <p:sldId id="535" r:id="rId49"/>
    <p:sldId id="455" r:id="rId50"/>
    <p:sldId id="536" r:id="rId51"/>
    <p:sldId id="541" r:id="rId52"/>
    <p:sldId id="538" r:id="rId53"/>
    <p:sldId id="597" r:id="rId54"/>
    <p:sldId id="596" r:id="rId5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30B"/>
    <a:srgbClr val="F2A00C"/>
    <a:srgbClr val="EAE1A7"/>
    <a:srgbClr val="F0E9C2"/>
    <a:srgbClr val="F7C467"/>
    <a:srgbClr val="EAC896"/>
    <a:srgbClr val="99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87485" autoAdjust="0"/>
  </p:normalViewPr>
  <p:slideViewPr>
    <p:cSldViewPr>
      <p:cViewPr varScale="1">
        <p:scale>
          <a:sx n="77" d="100"/>
          <a:sy n="77" d="100"/>
        </p:scale>
        <p:origin x="9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305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Sheet1!$D$6:$D$16</c:f>
              <c:strCache>
                <c:ptCount val="11"/>
                <c:pt idx="0">
                  <c:v>Supplemental Security Income</c:v>
                </c:pt>
                <c:pt idx="1">
                  <c:v>Food Assistance</c:v>
                </c:pt>
                <c:pt idx="2">
                  <c:v>Child Support Collections</c:v>
                </c:pt>
                <c:pt idx="3">
                  <c:v>Unemployment Insurance</c:v>
                </c:pt>
                <c:pt idx="4">
                  <c:v>Housing Assistance</c:v>
                </c:pt>
                <c:pt idx="5">
                  <c:v>Child Health Insurance</c:v>
                </c:pt>
                <c:pt idx="6">
                  <c:v>Cash Assistance</c:v>
                </c:pt>
                <c:pt idx="7">
                  <c:v>Child Care</c:v>
                </c:pt>
                <c:pt idx="8">
                  <c:v>Preschool/Early Education</c:v>
                </c:pt>
                <c:pt idx="9">
                  <c:v>Targeted Work Assistance</c:v>
                </c:pt>
                <c:pt idx="10">
                  <c:v>State Income Taxes</c:v>
                </c:pt>
              </c:strCache>
            </c:strRef>
          </c:cat>
          <c:val>
            <c:numRef>
              <c:f>Sheet1!$E$6:$E$16</c:f>
              <c:numCache>
                <c:formatCode>General</c:formatCode>
                <c:ptCount val="11"/>
                <c:pt idx="0">
                  <c:v>0.03</c:v>
                </c:pt>
                <c:pt idx="1">
                  <c:v>0.1</c:v>
                </c:pt>
                <c:pt idx="2">
                  <c:v>0.18</c:v>
                </c:pt>
                <c:pt idx="3">
                  <c:v>0.24</c:v>
                </c:pt>
                <c:pt idx="4">
                  <c:v>0.27</c:v>
                </c:pt>
                <c:pt idx="5">
                  <c:v>0.24</c:v>
                </c:pt>
                <c:pt idx="6">
                  <c:v>0.4</c:v>
                </c:pt>
                <c:pt idx="7">
                  <c:v>0.27</c:v>
                </c:pt>
                <c:pt idx="8">
                  <c:v>0.26</c:v>
                </c:pt>
                <c:pt idx="9">
                  <c:v>0.87</c:v>
                </c:pt>
                <c:pt idx="10">
                  <c:v>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7819648"/>
        <c:axId val="409971952"/>
      </c:barChart>
      <c:catAx>
        <c:axId val="43781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409971952"/>
        <c:crosses val="autoZero"/>
        <c:auto val="1"/>
        <c:lblAlgn val="ctr"/>
        <c:lblOffset val="100"/>
        <c:noMultiLvlLbl val="0"/>
      </c:catAx>
      <c:valAx>
        <c:axId val="409971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81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Sheet2!$C$18:$C$34</c:f>
              <c:strCache>
                <c:ptCount val="17"/>
                <c:pt idx="0">
                  <c:v>Child Health Insurance (A)</c:v>
                </c:pt>
                <c:pt idx="1">
                  <c:v>Child Health Insurance (I)</c:v>
                </c:pt>
                <c:pt idx="3">
                  <c:v>Cash Assistance (A)</c:v>
                </c:pt>
                <c:pt idx="4">
                  <c:v>Cash Assistance (I)</c:v>
                </c:pt>
                <c:pt idx="6">
                  <c:v>Child Care (A)</c:v>
                </c:pt>
                <c:pt idx="7">
                  <c:v>Child Care (I)</c:v>
                </c:pt>
                <c:pt idx="9">
                  <c:v>Preschool/Early Education (A)</c:v>
                </c:pt>
                <c:pt idx="10">
                  <c:v>Preschool/Early Education (I)</c:v>
                </c:pt>
                <c:pt idx="12">
                  <c:v>Targeted Work Assistance (A)</c:v>
                </c:pt>
                <c:pt idx="13">
                  <c:v>Targeted Work Assistance (I)</c:v>
                </c:pt>
                <c:pt idx="15">
                  <c:v>State Income Taxes (A)</c:v>
                </c:pt>
                <c:pt idx="16">
                  <c:v>State Income Taxes (I)</c:v>
                </c:pt>
              </c:strCache>
            </c:strRef>
          </c:cat>
          <c:val>
            <c:numRef>
              <c:f>Sheet2!$D$18:$D$34</c:f>
              <c:numCache>
                <c:formatCode>General</c:formatCode>
                <c:ptCount val="17"/>
                <c:pt idx="0">
                  <c:v>0.24</c:v>
                </c:pt>
                <c:pt idx="1">
                  <c:v>0.15</c:v>
                </c:pt>
                <c:pt idx="3">
                  <c:v>0.4</c:v>
                </c:pt>
                <c:pt idx="4">
                  <c:v>0.63</c:v>
                </c:pt>
                <c:pt idx="6">
                  <c:v>0.27</c:v>
                </c:pt>
                <c:pt idx="7">
                  <c:v>0.49</c:v>
                </c:pt>
                <c:pt idx="9">
                  <c:v>0.26</c:v>
                </c:pt>
                <c:pt idx="10">
                  <c:v>0.57999999999999996</c:v>
                </c:pt>
                <c:pt idx="12">
                  <c:v>0.87</c:v>
                </c:pt>
                <c:pt idx="13">
                  <c:v>0.37</c:v>
                </c:pt>
                <c:pt idx="15">
                  <c:v>0.71</c:v>
                </c:pt>
                <c:pt idx="16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5169744"/>
        <c:axId val="445168960"/>
      </c:barChart>
      <c:catAx>
        <c:axId val="445169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445168960"/>
        <c:crosses val="autoZero"/>
        <c:auto val="1"/>
        <c:lblAlgn val="ctr"/>
        <c:lblOffset val="100"/>
        <c:noMultiLvlLbl val="0"/>
      </c:catAx>
      <c:valAx>
        <c:axId val="44516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16974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Sheet1!$D$6:$D$16</c:f>
              <c:strCache>
                <c:ptCount val="11"/>
                <c:pt idx="0">
                  <c:v>Supplemental Security Income</c:v>
                </c:pt>
                <c:pt idx="1">
                  <c:v>Food Assistance</c:v>
                </c:pt>
                <c:pt idx="2">
                  <c:v>Child Support Collections</c:v>
                </c:pt>
                <c:pt idx="3">
                  <c:v>Unemployment Insurance</c:v>
                </c:pt>
                <c:pt idx="4">
                  <c:v>Housing Assistance</c:v>
                </c:pt>
                <c:pt idx="5">
                  <c:v>Child Health Insurance</c:v>
                </c:pt>
                <c:pt idx="6">
                  <c:v>Cash Assistance</c:v>
                </c:pt>
                <c:pt idx="7">
                  <c:v>Child Care</c:v>
                </c:pt>
                <c:pt idx="8">
                  <c:v>Preschool/Early Education</c:v>
                </c:pt>
                <c:pt idx="9">
                  <c:v>Targeted Work Assistance</c:v>
                </c:pt>
                <c:pt idx="10">
                  <c:v>State Income Taxes</c:v>
                </c:pt>
              </c:strCache>
            </c:strRef>
          </c:cat>
          <c:val>
            <c:numRef>
              <c:f>Sheet1!$E$6:$E$16</c:f>
              <c:numCache>
                <c:formatCode>General</c:formatCode>
                <c:ptCount val="11"/>
                <c:pt idx="0">
                  <c:v>0.03</c:v>
                </c:pt>
                <c:pt idx="1">
                  <c:v>0.1</c:v>
                </c:pt>
                <c:pt idx="2">
                  <c:v>0.18</c:v>
                </c:pt>
                <c:pt idx="3">
                  <c:v>0.24</c:v>
                </c:pt>
                <c:pt idx="4">
                  <c:v>0.27</c:v>
                </c:pt>
                <c:pt idx="5">
                  <c:v>0.24</c:v>
                </c:pt>
                <c:pt idx="6">
                  <c:v>0.4</c:v>
                </c:pt>
                <c:pt idx="7">
                  <c:v>0.27</c:v>
                </c:pt>
                <c:pt idx="8">
                  <c:v>0.26</c:v>
                </c:pt>
                <c:pt idx="9">
                  <c:v>0.87</c:v>
                </c:pt>
                <c:pt idx="10">
                  <c:v>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6148840"/>
        <c:axId val="566150800"/>
      </c:barChart>
      <c:catAx>
        <c:axId val="566148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566150800"/>
        <c:crosses val="autoZero"/>
        <c:auto val="1"/>
        <c:lblAlgn val="ctr"/>
        <c:lblOffset val="100"/>
        <c:noMultiLvlLbl val="0"/>
      </c:catAx>
      <c:valAx>
        <c:axId val="566150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148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Sheet1!$D$6:$D$16</c:f>
              <c:strCache>
                <c:ptCount val="11"/>
                <c:pt idx="0">
                  <c:v>Supplemental Security Income</c:v>
                </c:pt>
                <c:pt idx="1">
                  <c:v>Food Assistance</c:v>
                </c:pt>
                <c:pt idx="2">
                  <c:v>Child Support Collections</c:v>
                </c:pt>
                <c:pt idx="3">
                  <c:v>Unemployment Insurance</c:v>
                </c:pt>
                <c:pt idx="4">
                  <c:v>Housing Assistance</c:v>
                </c:pt>
                <c:pt idx="5">
                  <c:v>Child Health Insurance</c:v>
                </c:pt>
                <c:pt idx="6">
                  <c:v>Cash Assistance</c:v>
                </c:pt>
                <c:pt idx="7">
                  <c:v>Child Care</c:v>
                </c:pt>
                <c:pt idx="8">
                  <c:v>Preschool/Early Education</c:v>
                </c:pt>
                <c:pt idx="9">
                  <c:v>Targeted Work Assistance</c:v>
                </c:pt>
                <c:pt idx="10">
                  <c:v>State Income Taxes</c:v>
                </c:pt>
              </c:strCache>
            </c:strRef>
          </c:cat>
          <c:val>
            <c:numRef>
              <c:f>Sheet1!$E$6:$E$16</c:f>
              <c:numCache>
                <c:formatCode>General</c:formatCode>
                <c:ptCount val="11"/>
                <c:pt idx="0">
                  <c:v>0.03</c:v>
                </c:pt>
                <c:pt idx="1">
                  <c:v>0.1</c:v>
                </c:pt>
                <c:pt idx="2">
                  <c:v>0.18</c:v>
                </c:pt>
                <c:pt idx="3">
                  <c:v>0.24</c:v>
                </c:pt>
                <c:pt idx="4">
                  <c:v>0.27</c:v>
                </c:pt>
                <c:pt idx="5">
                  <c:v>0.24</c:v>
                </c:pt>
                <c:pt idx="6">
                  <c:v>0.4</c:v>
                </c:pt>
                <c:pt idx="7">
                  <c:v>0.27</c:v>
                </c:pt>
                <c:pt idx="8">
                  <c:v>0.26</c:v>
                </c:pt>
                <c:pt idx="9">
                  <c:v>0.87</c:v>
                </c:pt>
                <c:pt idx="10">
                  <c:v>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4210400"/>
        <c:axId val="564211576"/>
      </c:barChart>
      <c:catAx>
        <c:axId val="56421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564211576"/>
        <c:crosses val="autoZero"/>
        <c:auto val="1"/>
        <c:lblAlgn val="ctr"/>
        <c:lblOffset val="100"/>
        <c:noMultiLvlLbl val="0"/>
      </c:catAx>
      <c:valAx>
        <c:axId val="564211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21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Sheet1!$D$20:$D$30</c:f>
              <c:strCache>
                <c:ptCount val="11"/>
                <c:pt idx="0">
                  <c:v>Supplemental Security Income</c:v>
                </c:pt>
                <c:pt idx="1">
                  <c:v>Food Assistance</c:v>
                </c:pt>
                <c:pt idx="2">
                  <c:v>Child Support Collections</c:v>
                </c:pt>
                <c:pt idx="3">
                  <c:v>Unemployment Insurance</c:v>
                </c:pt>
                <c:pt idx="4">
                  <c:v>Housing Assistance</c:v>
                </c:pt>
                <c:pt idx="5">
                  <c:v>Child Health Insurance</c:v>
                </c:pt>
                <c:pt idx="6">
                  <c:v>Cash Assistance</c:v>
                </c:pt>
                <c:pt idx="7">
                  <c:v>Child Care</c:v>
                </c:pt>
                <c:pt idx="8">
                  <c:v>Preschool/Early Education</c:v>
                </c:pt>
                <c:pt idx="9">
                  <c:v>Targeted Work Assistance</c:v>
                </c:pt>
                <c:pt idx="10">
                  <c:v>State Income Taxes</c:v>
                </c:pt>
              </c:strCache>
            </c:strRef>
          </c:cat>
          <c:val>
            <c:numRef>
              <c:f>Sheet1!$E$20:$E$30</c:f>
              <c:numCache>
                <c:formatCode>General</c:formatCode>
                <c:ptCount val="11"/>
                <c:pt idx="0">
                  <c:v>0.34</c:v>
                </c:pt>
                <c:pt idx="1">
                  <c:v>0.15</c:v>
                </c:pt>
                <c:pt idx="2">
                  <c:v>0.28999999999999998</c:v>
                </c:pt>
                <c:pt idx="3">
                  <c:v>0.28999999999999998</c:v>
                </c:pt>
                <c:pt idx="4">
                  <c:v>0.39</c:v>
                </c:pt>
                <c:pt idx="5">
                  <c:v>0.15</c:v>
                </c:pt>
                <c:pt idx="6">
                  <c:v>0.63</c:v>
                </c:pt>
                <c:pt idx="7">
                  <c:v>0.49</c:v>
                </c:pt>
                <c:pt idx="8">
                  <c:v>0.57999999999999996</c:v>
                </c:pt>
                <c:pt idx="9">
                  <c:v>0.37</c:v>
                </c:pt>
                <c:pt idx="10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1328328"/>
        <c:axId val="531327936"/>
      </c:barChart>
      <c:catAx>
        <c:axId val="531328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531327936"/>
        <c:crosses val="autoZero"/>
        <c:auto val="1"/>
        <c:lblAlgn val="ctr"/>
        <c:lblOffset val="100"/>
        <c:noMultiLvlLbl val="0"/>
      </c:catAx>
      <c:valAx>
        <c:axId val="531327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328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Sheet1!$D$20:$D$30</c:f>
              <c:strCache>
                <c:ptCount val="11"/>
                <c:pt idx="0">
                  <c:v>Supplemental Security Income</c:v>
                </c:pt>
                <c:pt idx="1">
                  <c:v>Food Assistance</c:v>
                </c:pt>
                <c:pt idx="2">
                  <c:v>Child Support Collections</c:v>
                </c:pt>
                <c:pt idx="3">
                  <c:v>Unemployment Insurance</c:v>
                </c:pt>
                <c:pt idx="4">
                  <c:v>Housing Assistance</c:v>
                </c:pt>
                <c:pt idx="5">
                  <c:v>Child Health Insurance</c:v>
                </c:pt>
                <c:pt idx="6">
                  <c:v>Cash Assistance</c:v>
                </c:pt>
                <c:pt idx="7">
                  <c:v>Child Care</c:v>
                </c:pt>
                <c:pt idx="8">
                  <c:v>Preschool/Early Education</c:v>
                </c:pt>
                <c:pt idx="9">
                  <c:v>Targeted Work Assistance</c:v>
                </c:pt>
                <c:pt idx="10">
                  <c:v>State Income Taxes</c:v>
                </c:pt>
              </c:strCache>
            </c:strRef>
          </c:cat>
          <c:val>
            <c:numRef>
              <c:f>Sheet1!$E$20:$E$30</c:f>
              <c:numCache>
                <c:formatCode>General</c:formatCode>
                <c:ptCount val="11"/>
                <c:pt idx="0">
                  <c:v>0.34</c:v>
                </c:pt>
                <c:pt idx="1">
                  <c:v>0.15</c:v>
                </c:pt>
                <c:pt idx="2">
                  <c:v>0.28999999999999998</c:v>
                </c:pt>
                <c:pt idx="3">
                  <c:v>0.28999999999999998</c:v>
                </c:pt>
                <c:pt idx="4">
                  <c:v>0.39</c:v>
                </c:pt>
                <c:pt idx="5">
                  <c:v>0.15</c:v>
                </c:pt>
                <c:pt idx="6">
                  <c:v>0.63</c:v>
                </c:pt>
                <c:pt idx="7">
                  <c:v>0.49</c:v>
                </c:pt>
                <c:pt idx="8">
                  <c:v>0.57999999999999996</c:v>
                </c:pt>
                <c:pt idx="9">
                  <c:v>0.37</c:v>
                </c:pt>
                <c:pt idx="10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7519352"/>
        <c:axId val="527520136"/>
      </c:barChart>
      <c:catAx>
        <c:axId val="527519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527520136"/>
        <c:crosses val="autoZero"/>
        <c:auto val="1"/>
        <c:lblAlgn val="ctr"/>
        <c:lblOffset val="100"/>
        <c:noMultiLvlLbl val="0"/>
      </c:catAx>
      <c:valAx>
        <c:axId val="527520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519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Sheet1!$D$20:$D$30</c:f>
              <c:strCache>
                <c:ptCount val="11"/>
                <c:pt idx="0">
                  <c:v>Supplemental Security Income</c:v>
                </c:pt>
                <c:pt idx="1">
                  <c:v>Food Assistance</c:v>
                </c:pt>
                <c:pt idx="2">
                  <c:v>Child Support Collections</c:v>
                </c:pt>
                <c:pt idx="3">
                  <c:v>Unemployment Insurance</c:v>
                </c:pt>
                <c:pt idx="4">
                  <c:v>Housing Assistance</c:v>
                </c:pt>
                <c:pt idx="5">
                  <c:v>Child Health Insurance</c:v>
                </c:pt>
                <c:pt idx="6">
                  <c:v>Cash Assistance</c:v>
                </c:pt>
                <c:pt idx="7">
                  <c:v>Child Care</c:v>
                </c:pt>
                <c:pt idx="8">
                  <c:v>Preschool/Early Education</c:v>
                </c:pt>
                <c:pt idx="9">
                  <c:v>Targeted Work Assistance</c:v>
                </c:pt>
                <c:pt idx="10">
                  <c:v>State Income Taxes</c:v>
                </c:pt>
              </c:strCache>
            </c:strRef>
          </c:cat>
          <c:val>
            <c:numRef>
              <c:f>Sheet1!$E$20:$E$30</c:f>
              <c:numCache>
                <c:formatCode>General</c:formatCode>
                <c:ptCount val="11"/>
                <c:pt idx="0">
                  <c:v>0.34</c:v>
                </c:pt>
                <c:pt idx="1">
                  <c:v>0.15</c:v>
                </c:pt>
                <c:pt idx="2">
                  <c:v>0.28999999999999998</c:v>
                </c:pt>
                <c:pt idx="3">
                  <c:v>0.28999999999999998</c:v>
                </c:pt>
                <c:pt idx="4">
                  <c:v>0.39</c:v>
                </c:pt>
                <c:pt idx="5">
                  <c:v>0.15</c:v>
                </c:pt>
                <c:pt idx="6">
                  <c:v>0.63</c:v>
                </c:pt>
                <c:pt idx="7">
                  <c:v>0.49</c:v>
                </c:pt>
                <c:pt idx="8">
                  <c:v>0.57999999999999996</c:v>
                </c:pt>
                <c:pt idx="9">
                  <c:v>0.37</c:v>
                </c:pt>
                <c:pt idx="10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8812288"/>
        <c:axId val="568821304"/>
      </c:barChart>
      <c:catAx>
        <c:axId val="56881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568821304"/>
        <c:crosses val="autoZero"/>
        <c:auto val="1"/>
        <c:lblAlgn val="ctr"/>
        <c:lblOffset val="100"/>
        <c:noMultiLvlLbl val="0"/>
      </c:catAx>
      <c:valAx>
        <c:axId val="568821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81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Sheet2!$C$3:$C$16</c:f>
              <c:strCache>
                <c:ptCount val="14"/>
                <c:pt idx="0">
                  <c:v>Supplemental Security Income (A)</c:v>
                </c:pt>
                <c:pt idx="1">
                  <c:v>Supplemental Security Income (I)</c:v>
                </c:pt>
                <c:pt idx="3">
                  <c:v>Food Assistance (A)</c:v>
                </c:pt>
                <c:pt idx="4">
                  <c:v>Food Assistance (I)</c:v>
                </c:pt>
                <c:pt idx="6">
                  <c:v>Child Support Collections (A)</c:v>
                </c:pt>
                <c:pt idx="7">
                  <c:v>Child Support Collections (I)</c:v>
                </c:pt>
                <c:pt idx="9">
                  <c:v>Unemployment Insurance (A)</c:v>
                </c:pt>
                <c:pt idx="10">
                  <c:v>Unemployment Insurance (I)</c:v>
                </c:pt>
                <c:pt idx="12">
                  <c:v>Housing Assistance (A)</c:v>
                </c:pt>
                <c:pt idx="13">
                  <c:v>Housing Assistance (I)</c:v>
                </c:pt>
              </c:strCache>
            </c:strRef>
          </c:cat>
          <c:val>
            <c:numRef>
              <c:f>Sheet2!$D$3:$D$16</c:f>
              <c:numCache>
                <c:formatCode>General</c:formatCode>
                <c:ptCount val="14"/>
                <c:pt idx="0">
                  <c:v>0.03</c:v>
                </c:pt>
                <c:pt idx="1">
                  <c:v>0.34</c:v>
                </c:pt>
                <c:pt idx="3">
                  <c:v>0.1</c:v>
                </c:pt>
                <c:pt idx="4">
                  <c:v>0.15</c:v>
                </c:pt>
                <c:pt idx="6">
                  <c:v>0.18</c:v>
                </c:pt>
                <c:pt idx="7">
                  <c:v>0.28999999999999998</c:v>
                </c:pt>
                <c:pt idx="9">
                  <c:v>0.24</c:v>
                </c:pt>
                <c:pt idx="10">
                  <c:v>0.28999999999999998</c:v>
                </c:pt>
                <c:pt idx="12">
                  <c:v>0.27</c:v>
                </c:pt>
                <c:pt idx="13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4584160"/>
        <c:axId val="527519744"/>
      </c:barChart>
      <c:catAx>
        <c:axId val="404584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527519744"/>
        <c:crosses val="autoZero"/>
        <c:auto val="1"/>
        <c:lblAlgn val="ctr"/>
        <c:lblOffset val="100"/>
        <c:noMultiLvlLbl val="0"/>
      </c:catAx>
      <c:valAx>
        <c:axId val="52751974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5841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Sheet2!$C$3:$C$16</c:f>
              <c:strCache>
                <c:ptCount val="14"/>
                <c:pt idx="0">
                  <c:v>Supplemental Security Income (A)</c:v>
                </c:pt>
                <c:pt idx="1">
                  <c:v>Supplemental Security Income (I)</c:v>
                </c:pt>
                <c:pt idx="3">
                  <c:v>Food Assistance (A)</c:v>
                </c:pt>
                <c:pt idx="4">
                  <c:v>Food Assistance (I)</c:v>
                </c:pt>
                <c:pt idx="6">
                  <c:v>Child Support Collections (A)</c:v>
                </c:pt>
                <c:pt idx="7">
                  <c:v>Child Support Collections (I)</c:v>
                </c:pt>
                <c:pt idx="9">
                  <c:v>Unemployment Insurance (A)</c:v>
                </c:pt>
                <c:pt idx="10">
                  <c:v>Unemployment Insurance (I)</c:v>
                </c:pt>
                <c:pt idx="12">
                  <c:v>Housing Assistance (A)</c:v>
                </c:pt>
                <c:pt idx="13">
                  <c:v>Housing Assistance (I)</c:v>
                </c:pt>
              </c:strCache>
            </c:strRef>
          </c:cat>
          <c:val>
            <c:numRef>
              <c:f>Sheet2!$D$3:$D$16</c:f>
              <c:numCache>
                <c:formatCode>General</c:formatCode>
                <c:ptCount val="14"/>
                <c:pt idx="0">
                  <c:v>0.03</c:v>
                </c:pt>
                <c:pt idx="1">
                  <c:v>0.34</c:v>
                </c:pt>
                <c:pt idx="3">
                  <c:v>0.1</c:v>
                </c:pt>
                <c:pt idx="4">
                  <c:v>0.15</c:v>
                </c:pt>
                <c:pt idx="6">
                  <c:v>0.18</c:v>
                </c:pt>
                <c:pt idx="7">
                  <c:v>0.28999999999999998</c:v>
                </c:pt>
                <c:pt idx="9">
                  <c:v>0.24</c:v>
                </c:pt>
                <c:pt idx="10">
                  <c:v>0.28999999999999998</c:v>
                </c:pt>
                <c:pt idx="12">
                  <c:v>0.27</c:v>
                </c:pt>
                <c:pt idx="13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6633048"/>
        <c:axId val="526634224"/>
      </c:barChart>
      <c:catAx>
        <c:axId val="526633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526634224"/>
        <c:crosses val="autoZero"/>
        <c:auto val="1"/>
        <c:lblAlgn val="ctr"/>
        <c:lblOffset val="100"/>
        <c:noMultiLvlLbl val="0"/>
      </c:catAx>
      <c:valAx>
        <c:axId val="52663422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63304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Sheet2!$C$18:$C$34</c:f>
              <c:strCache>
                <c:ptCount val="17"/>
                <c:pt idx="0">
                  <c:v>Child Health Insurance (A)</c:v>
                </c:pt>
                <c:pt idx="1">
                  <c:v>Child Health Insurance (I)</c:v>
                </c:pt>
                <c:pt idx="3">
                  <c:v>Cash Assistance (A)</c:v>
                </c:pt>
                <c:pt idx="4">
                  <c:v>Cash Assistance (I)</c:v>
                </c:pt>
                <c:pt idx="6">
                  <c:v>Child Care (A)</c:v>
                </c:pt>
                <c:pt idx="7">
                  <c:v>Child Care (I)</c:v>
                </c:pt>
                <c:pt idx="9">
                  <c:v>Preschool/Early Education (A)</c:v>
                </c:pt>
                <c:pt idx="10">
                  <c:v>Preschool/Early Education (I)</c:v>
                </c:pt>
                <c:pt idx="12">
                  <c:v>Targeted Work Assistance (A)</c:v>
                </c:pt>
                <c:pt idx="13">
                  <c:v>Targeted Work Assistance (I)</c:v>
                </c:pt>
                <c:pt idx="15">
                  <c:v>State Income Taxes (A)</c:v>
                </c:pt>
                <c:pt idx="16">
                  <c:v>State Income Taxes (I)</c:v>
                </c:pt>
              </c:strCache>
            </c:strRef>
          </c:cat>
          <c:val>
            <c:numRef>
              <c:f>Sheet2!$D$18:$D$34</c:f>
              <c:numCache>
                <c:formatCode>General</c:formatCode>
                <c:ptCount val="17"/>
                <c:pt idx="0">
                  <c:v>0.24</c:v>
                </c:pt>
                <c:pt idx="1">
                  <c:v>0.15</c:v>
                </c:pt>
                <c:pt idx="3">
                  <c:v>0.4</c:v>
                </c:pt>
                <c:pt idx="4">
                  <c:v>0.63</c:v>
                </c:pt>
                <c:pt idx="6">
                  <c:v>0.27</c:v>
                </c:pt>
                <c:pt idx="7">
                  <c:v>0.49</c:v>
                </c:pt>
                <c:pt idx="9">
                  <c:v>0.26</c:v>
                </c:pt>
                <c:pt idx="10">
                  <c:v>0.57999999999999996</c:v>
                </c:pt>
                <c:pt idx="12">
                  <c:v>0.87</c:v>
                </c:pt>
                <c:pt idx="13">
                  <c:v>0.37</c:v>
                </c:pt>
                <c:pt idx="15">
                  <c:v>0.71</c:v>
                </c:pt>
                <c:pt idx="16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5720544"/>
        <c:axId val="445720936"/>
      </c:barChart>
      <c:catAx>
        <c:axId val="445720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pPr>
            <a:endParaRPr lang="en-US"/>
          </a:p>
        </c:txPr>
        <c:crossAx val="445720936"/>
        <c:crosses val="autoZero"/>
        <c:auto val="1"/>
        <c:lblAlgn val="ctr"/>
        <c:lblOffset val="100"/>
        <c:noMultiLvlLbl val="0"/>
      </c:catAx>
      <c:valAx>
        <c:axId val="445720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72054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0.00926</cdr:x>
      <cdr:y>0</cdr:y>
    </cdr:from>
    <cdr:to>
      <cdr:x>0.99074</cdr:x>
      <cdr:y>0.31141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6200" y="0"/>
          <a:ext cx="8077200" cy="15186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0.00926</cdr:x>
      <cdr:y>0.81141</cdr:y>
    </cdr:from>
    <cdr:to>
      <cdr:x>0.99074</cdr:x>
      <cdr:y>0.92079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76200" y="3957099"/>
          <a:ext cx="80772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609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609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r">
              <a:defRPr sz="1200"/>
            </a:lvl1pPr>
          </a:lstStyle>
          <a:p>
            <a:fld id="{3D072DD6-316C-48A9-B5BA-8A2E783A9AB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792"/>
            <a:ext cx="3037840" cy="466608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792"/>
            <a:ext cx="3037840" cy="466608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r">
              <a:defRPr sz="1200"/>
            </a:lvl1pPr>
          </a:lstStyle>
          <a:p>
            <a:fld id="{F085B7C1-CC14-40F1-AE29-738F45BD0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1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09"/>
            <a:ext cx="5608320" cy="418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1" tIns="46785" rIns="93571" bIns="46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92"/>
            <a:ext cx="303784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792"/>
            <a:ext cx="303784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1" tIns="46785" rIns="93571" bIns="46785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cs typeface="+mn-cs"/>
              </a:defRPr>
            </a:lvl1pPr>
          </a:lstStyle>
          <a:p>
            <a:pPr>
              <a:defRPr/>
            </a:pPr>
            <a:fld id="{0EB597C5-C69A-EC48-B2FB-358FC4742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73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466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Californian FB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63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13CAD-7F03-46C9-B4CF-55E0E369FB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85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13CAD-7F03-46C9-B4CF-55E0E369FB5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50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89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13CAD-7F03-46C9-B4CF-55E0E369FB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98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13CAD-7F03-46C9-B4CF-55E0E369FB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40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051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13CAD-7F03-46C9-B4CF-55E0E369FB5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87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20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20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466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2B7F3-FF64-4F39-9206-1CC1382AE463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3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231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over time graph?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245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47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backslides with </a:t>
            </a:r>
            <a:r>
              <a:rPr lang="en-US" smtClean="0"/>
              <a:t>measure</a:t>
            </a:r>
            <a:r>
              <a:rPr lang="en-US" baseline="0" smtClean="0"/>
              <a:t>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49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6913"/>
            <a:ext cx="4646612" cy="3486150"/>
          </a:xfrm>
          <a:ln/>
        </p:spPr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0261" indent="-292408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9632" indent="-233926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7485" indent="-233926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05337" indent="-233926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73190" indent="-233926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1043" indent="-233926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8896" indent="-233926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76748" indent="-233926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E9CA88C-0143-5647-8461-23D4F85CBC87}" type="slidenum">
              <a:rPr lang="en-US" b="0" smtClean="0"/>
              <a:pPr eaLnBrk="1" hangingPunct="1">
                <a:defRPr/>
              </a:pPr>
              <a:t>4</a:t>
            </a:fld>
            <a:endParaRPr lang="en-US" b="0" smtClean="0"/>
          </a:p>
        </p:txBody>
      </p:sp>
      <p:sp>
        <p:nvSpPr>
          <p:cNvPr id="37891" name="Notes Placeholder 1"/>
          <p:cNvSpPr>
            <a:spLocks noGrp="1"/>
          </p:cNvSpPr>
          <p:nvPr/>
        </p:nvSpPr>
        <p:spPr bwMode="auto">
          <a:xfrm>
            <a:off x="701040" y="4415709"/>
            <a:ext cx="5608320" cy="418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71" tIns="46785" rIns="93571" bIns="46785"/>
          <a:lstStyle/>
          <a:p>
            <a:pPr eaLnBrk="0" hangingPunct="0">
              <a:spcBef>
                <a:spcPct val="30000"/>
              </a:spcBef>
            </a:pPr>
            <a:endParaRPr lang="en-US" sz="1200" b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5706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74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14375"/>
            <a:ext cx="4759325" cy="35702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65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14375"/>
            <a:ext cx="4759325" cy="35702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5706">
              <a:defRPr/>
            </a:pPr>
            <a:r>
              <a:rPr lang="en-US" dirty="0" smtClean="0"/>
              <a:t>IRP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79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466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13CAD-7F03-46C9-B4CF-55E0E369FB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65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13CAD-7F03-46C9-B4CF-55E0E369FB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73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13CAD-7F03-46C9-B4CF-55E0E369FB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73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B597C5-C69A-EC48-B2FB-358FC4742E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5A03AE-BAB7-8046-B0A7-F9F5F31830C9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C69A5-089E-4749-A5F3-D8EA3CB6B3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E8181-995D-3747-895C-41A259FCFD45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B9B71-4461-9342-93E7-09F2711109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06C4C-4A75-7D4E-9D3D-EBE3EA237A9E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8C230-9639-4843-860D-12A96D5F3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94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14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83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55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64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50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9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59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08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52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9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AAFF40-C2D4-4445-8E44-EF150B4869C8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7887B4-4EC2-284B-B747-16ED1654BF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52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51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75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881A-0FC2-4AC0-92E2-0E1E709AE0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F1D2-36E6-4498-8876-3F137AF939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0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9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C1DD4-EBE0-084D-83DB-38D3BEDF24E1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0DF4A-D3BD-3144-8C7A-F96022265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EE4DE0-0FB7-CC44-BB3B-2DEB7561488D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E91DC-DD43-DC4F-8809-915BB59DD0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BCD39E-18E5-364B-A7DF-A9E0DFB627E0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674C4-918F-5441-B7A5-A815A67888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C7B5F7-C1EF-BF41-AD84-BF914331F786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F3B61-893D-E446-8920-C715DED114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17618-4BBA-2A44-877C-3508804B8146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E8124-6CDA-0949-A4A9-7958013FF3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6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053A4-4633-3B49-8F39-114EBFF69BBC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3A3B-5966-6140-9897-84BAEC2CFA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9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6EABB-B91C-8249-9769-1576A930EACC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5F24-FE9E-7549-AFE2-CFCA37BD7B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8" name="Object 17"/>
          <p:cNvGraphicFramePr>
            <a:graphicFrameLocks noChangeAspect="1"/>
          </p:cNvGraphicFramePr>
          <p:nvPr userDrawn="1"/>
        </p:nvGraphicFramePr>
        <p:xfrm>
          <a:off x="152400" y="5791302"/>
          <a:ext cx="11430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0" name="Image" r:id="rId3" imgW="1791772" imgH="1438294" progId="Photoshop.Image.9">
                  <p:embed/>
                </p:oleObj>
              </mc:Choice>
              <mc:Fallback>
                <p:oleObj name="Image" r:id="rId3" imgW="1791772" imgH="1438294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791302"/>
                        <a:ext cx="11430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7C46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7"/>
          <p:cNvGraphicFramePr>
            <a:graphicFrameLocks noChangeAspect="1"/>
          </p:cNvGraphicFramePr>
          <p:nvPr userDrawn="1"/>
        </p:nvGraphicFramePr>
        <p:xfrm>
          <a:off x="152400" y="5791302"/>
          <a:ext cx="11430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1" name="Image" r:id="rId5" imgW="1791772" imgH="1438294" progId="Photoshop.Image.9">
                  <p:embed/>
                </p:oleObj>
              </mc:Choice>
              <mc:Fallback>
                <p:oleObj name="Image" r:id="rId5" imgW="1791772" imgH="1438294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791302"/>
                        <a:ext cx="11430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7C46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 userDrawn="1"/>
        </p:nvGraphicFramePr>
        <p:xfrm>
          <a:off x="152400" y="5791302"/>
          <a:ext cx="11430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42" name="Image" r:id="rId6" imgW="1791772" imgH="1438294" progId="Photoshop.Image.9">
                  <p:embed/>
                </p:oleObj>
              </mc:Choice>
              <mc:Fallback>
                <p:oleObj name="Image" r:id="rId6" imgW="1791772" imgH="1438294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791302"/>
                        <a:ext cx="11430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7C46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15A03AE-BAB7-8046-B0A7-F9F5F31830C9}" type="datetimeFigureOut">
              <a:rPr lang="en-US" smtClean="0"/>
              <a:pPr>
                <a:defRPr/>
              </a:pPr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9C69A5-089E-4749-A5F3-D8EA3CB6B3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4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5A881A-0FC2-4AC0-92E2-0E1E709AE046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6/9/2017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44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44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821F1D2-36E6-4498-8876-3F137AF9398D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02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914400"/>
          </a:xfrm>
        </p:spPr>
        <p:txBody>
          <a:bodyPr>
            <a:noAutofit/>
          </a:bodyPr>
          <a:lstStyle/>
          <a:p>
            <a:r>
              <a:rPr lang="en-US" b="1" dirty="0">
                <a:latin typeface="Calibri Light" panose="020F0302020204030204" pitchFamily="34" charset="0"/>
              </a:rPr>
              <a:t>Geographic Inequality in Social Provision and </a:t>
            </a:r>
            <a:r>
              <a:rPr lang="en-US" b="1" dirty="0" smtClean="0">
                <a:latin typeface="Calibri Light" panose="020F0302020204030204" pitchFamily="34" charset="0"/>
              </a:rPr>
              <a:t>Redistribution</a:t>
            </a:r>
          </a:p>
          <a:p>
            <a:r>
              <a:rPr lang="en-US" b="1" dirty="0" smtClean="0">
                <a:latin typeface="Calibri Light" panose="020F0302020204030204" pitchFamily="34" charset="0"/>
              </a:rPr>
              <a:t>Sarah K. Bruch - University of Iowa</a:t>
            </a:r>
            <a:endParaRPr lang="en-US" b="1" dirty="0">
              <a:latin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1302"/>
            <a:ext cx="7848600" cy="13176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 Light" panose="020F0302020204030204" pitchFamily="34" charset="0"/>
              </a:rPr>
              <a:t>INEQUALITY ACROSS THE US STATES</a:t>
            </a:r>
            <a:endParaRPr lang="en-US" b="1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Calibri Light" panose="020F0302020204030204" pitchFamily="34" charset="0"/>
              </a:rPr>
              <a:t>Inequality Workshop</a:t>
            </a:r>
          </a:p>
          <a:p>
            <a:r>
              <a:rPr lang="en-US" sz="2000" b="0" dirty="0" smtClean="0">
                <a:latin typeface="Calibri Light" panose="020F0302020204030204" pitchFamily="34" charset="0"/>
              </a:rPr>
              <a:t>The Graduate Center, CUNY </a:t>
            </a:r>
          </a:p>
          <a:p>
            <a:r>
              <a:rPr lang="en-US" sz="2000" b="0" dirty="0" smtClean="0">
                <a:latin typeface="Calibri Light" panose="020F0302020204030204" pitchFamily="34" charset="0"/>
              </a:rPr>
              <a:t>June 9, 2017</a:t>
            </a:r>
            <a:endParaRPr lang="en-US" sz="2000" b="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0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INEQUALITY ACROSS STATES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 PROVISION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33400"/>
            <a:ext cx="8102939" cy="1219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Variation: </a:t>
            </a:r>
            <a:br>
              <a:rPr lang="en-US" sz="3600" b="1" dirty="0">
                <a:latin typeface="Calibri Light" panose="020F0302020204030204" pitchFamily="34" charset="0"/>
              </a:rPr>
            </a:br>
            <a:r>
              <a:rPr lang="en-US" sz="3600" b="1" dirty="0">
                <a:latin typeface="Calibri Light" panose="020F0302020204030204" pitchFamily="34" charset="0"/>
              </a:rPr>
              <a:t>Magnitude and State Discretion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119872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</a:rPr>
              <a:t>Q1:  What is the magnitude of cross-state variation in the adequacy of benefits and inclusiveness of receipt in safety net provision?</a:t>
            </a: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</a:rPr>
              <a:t>Q2:  Does the magnitude of cross-state variation correspond to the extent or type of state discretion?</a:t>
            </a:r>
            <a:endParaRPr lang="en-US" sz="3200" b="1" dirty="0">
              <a:latin typeface="Californian FB" pitchFamily="18" charset="0"/>
            </a:endParaRP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 lvl="1"/>
            <a:endParaRPr lang="en-US" b="1" dirty="0">
              <a:latin typeface="Californian FB" pitchFamily="18" charset="0"/>
            </a:endParaRPr>
          </a:p>
          <a:p>
            <a:endParaRPr lang="en-US" b="1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33400"/>
            <a:ext cx="8102939" cy="1219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Variation: </a:t>
            </a:r>
            <a:br>
              <a:rPr lang="en-US" sz="3600" b="1" dirty="0">
                <a:latin typeface="Calibri Light" panose="020F0302020204030204" pitchFamily="34" charset="0"/>
              </a:rPr>
            </a:br>
            <a:r>
              <a:rPr lang="en-US" sz="3600" b="1" dirty="0">
                <a:latin typeface="Calibri Light" panose="020F0302020204030204" pitchFamily="34" charset="0"/>
              </a:rPr>
              <a:t>Magnitude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19873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</a:rPr>
              <a:t>Q1:  What is the extent of cross-state variation in the adequacy of benefits and inclusiveness of receipt in safety net provision?</a:t>
            </a: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 lvl="1"/>
            <a:endParaRPr lang="en-US" b="1" dirty="0">
              <a:latin typeface="Californian FB" pitchFamily="18" charset="0"/>
            </a:endParaRPr>
          </a:p>
          <a:p>
            <a:endParaRPr lang="en-US" b="1" dirty="0">
              <a:latin typeface="Californian FB" pitchFamily="18" charset="0"/>
            </a:endParaRPr>
          </a:p>
        </p:txBody>
      </p:sp>
      <p:pic>
        <p:nvPicPr>
          <p:cNvPr id="1026" name="Picture 2" descr="ttp://study.com/cimages/multimages/16/normal_distribution_nis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0" y="4207897"/>
            <a:ext cx="4605615" cy="218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0836" y="451080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90</a:t>
            </a:r>
            <a:r>
              <a:rPr lang="en-US" baseline="30000"/>
              <a:t>th</a:t>
            </a:r>
            <a:r>
              <a:rPr lang="en-US"/>
              <a:t> percentile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967" y="4495799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1524000" y="4865131"/>
            <a:ext cx="0" cy="1188720"/>
          </a:xfrm>
          <a:prstGeom prst="straightConnector1">
            <a:avLst/>
          </a:prstGeom>
          <a:ln w="6985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3886200" y="4865131"/>
            <a:ext cx="0" cy="1188720"/>
          </a:xfrm>
          <a:prstGeom prst="straightConnector1">
            <a:avLst/>
          </a:prstGeom>
          <a:ln w="63500"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58333" y="3376901"/>
            <a:ext cx="374276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/>
              <a:t>Coefficient of Variation (COV)</a:t>
            </a:r>
          </a:p>
          <a:p>
            <a:pPr algn="ctr"/>
            <a:endParaRPr lang="en-US" dirty="0"/>
          </a:p>
          <a:p>
            <a:pPr algn="ctr"/>
            <a:r>
              <a:rPr lang="en-US" b="0" dirty="0"/>
              <a:t>Standard Deviation </a:t>
            </a:r>
          </a:p>
          <a:p>
            <a:pPr algn="ctr"/>
            <a:r>
              <a:rPr lang="en-US" b="0" dirty="0"/>
              <a:t>/ Mean  </a:t>
            </a:r>
          </a:p>
        </p:txBody>
      </p:sp>
      <p:sp>
        <p:nvSpPr>
          <p:cNvPr id="10" name="Double Bracket 9"/>
          <p:cNvSpPr/>
          <p:nvPr/>
        </p:nvSpPr>
        <p:spPr>
          <a:xfrm>
            <a:off x="5714999" y="4328705"/>
            <a:ext cx="2548216" cy="762000"/>
          </a:xfrm>
          <a:prstGeom prst="bracketPair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1063437" y="321729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/>
              <a:t>Variation in Levels </a:t>
            </a:r>
          </a:p>
        </p:txBody>
      </p:sp>
    </p:spTree>
    <p:extLst>
      <p:ext uri="{BB962C8B-B14F-4D97-AF65-F5344CB8AC3E}">
        <p14:creationId xmlns:p14="http://schemas.microsoft.com/office/powerpoint/2010/main" val="8846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1219200"/>
          <a:ext cx="8229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94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 Light" panose="020F0302020204030204" pitchFamily="34" charset="0"/>
                        </a:rPr>
                        <a:t>Structures that</a:t>
                      </a:r>
                      <a:r>
                        <a:rPr lang="en-US" sz="2400" b="1" baseline="0" dirty="0">
                          <a:latin typeface="Calibri Light" panose="020F0302020204030204" pitchFamily="34" charset="0"/>
                        </a:rPr>
                        <a:t> Modify</a:t>
                      </a:r>
                      <a:endParaRPr lang="en-US" sz="2400" b="1" dirty="0">
                        <a:latin typeface="Calibri Light" panose="020F0302020204030204" pitchFamily="34" charset="0"/>
                      </a:endParaRPr>
                    </a:p>
                    <a:p>
                      <a:pPr algn="ctr"/>
                      <a:r>
                        <a:rPr lang="en-US" sz="2400" b="1" dirty="0">
                          <a:latin typeface="Calibri Light" panose="020F0302020204030204" pitchFamily="34" charset="0"/>
                        </a:rPr>
                        <a:t>State Discretion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 Light" panose="020F0302020204030204" pitchFamily="34" charset="0"/>
                        </a:rPr>
                        <a:t>Implications for Inequality</a:t>
                      </a:r>
                      <a:r>
                        <a:rPr lang="en-US" sz="2400" b="1" baseline="0" dirty="0">
                          <a:latin typeface="Calibri Light" panose="020F03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baseline="0" dirty="0">
                          <a:latin typeface="Calibri Light" panose="020F0302020204030204" pitchFamily="34" charset="0"/>
                        </a:rPr>
                        <a:t>in Social Provision</a:t>
                      </a:r>
                      <a:endParaRPr lang="en-US" sz="2400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9744">
                <a:tc gridSpan="2">
                  <a:txBody>
                    <a:bodyPr/>
                    <a:lstStyle/>
                    <a:p>
                      <a:r>
                        <a:rPr lang="en-US" sz="2000" b="1" dirty="0">
                          <a:latin typeface="Calibri Light" panose="020F0302020204030204" pitchFamily="34" charset="0"/>
                        </a:rPr>
                        <a:t>Program</a:t>
                      </a:r>
                      <a:r>
                        <a:rPr lang="en-US" sz="2000" b="1" baseline="0" dirty="0">
                          <a:latin typeface="Calibri Light" panose="020F0302020204030204" pitchFamily="34" charset="0"/>
                        </a:rPr>
                        <a:t> Financing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9233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 Light" panose="020F0302020204030204" pitchFamily="34" charset="0"/>
                        </a:rPr>
                        <a:t>State</a:t>
                      </a:r>
                      <a:r>
                        <a:rPr lang="en-US" b="0" baseline="0" dirty="0">
                          <a:latin typeface="Calibri Light" panose="020F0302020204030204" pitchFamily="34" charset="0"/>
                        </a:rPr>
                        <a:t> share of financing; options for supplementation; restrictions on use of federal funds; automaticity, incentive &amp; emergency funding </a:t>
                      </a:r>
                      <a:endParaRPr lang="en-US" b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 Light" panose="020F0302020204030204" pitchFamily="34" charset="0"/>
                        </a:rPr>
                        <a:t>Variation in availability</a:t>
                      </a:r>
                      <a:r>
                        <a:rPr lang="en-US" b="0" baseline="0" dirty="0">
                          <a:latin typeface="Calibri Light" panose="020F0302020204030204" pitchFamily="34" charset="0"/>
                        </a:rPr>
                        <a:t> and stability of funding; political and fiscal constraints on funding</a:t>
                      </a:r>
                      <a:endParaRPr lang="en-US" b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9744">
                <a:tc gridSpan="2">
                  <a:txBody>
                    <a:bodyPr/>
                    <a:lstStyle/>
                    <a:p>
                      <a:r>
                        <a:rPr lang="en-US" sz="2000" b="1" dirty="0">
                          <a:latin typeface="Calibri Light" panose="020F0302020204030204" pitchFamily="34" charset="0"/>
                        </a:rPr>
                        <a:t>Policy</a:t>
                      </a:r>
                      <a:r>
                        <a:rPr lang="en-US" sz="2000" b="1" baseline="0" dirty="0">
                          <a:latin typeface="Calibri Light" panose="020F0302020204030204" pitchFamily="34" charset="0"/>
                        </a:rPr>
                        <a:t>making Authority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9233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 Light" panose="020F0302020204030204" pitchFamily="34" charset="0"/>
                        </a:rPr>
                        <a:t>Federal mandates</a:t>
                      </a:r>
                      <a:r>
                        <a:rPr lang="en-US" b="0" baseline="0" dirty="0">
                          <a:latin typeface="Calibri Light" panose="020F0302020204030204" pitchFamily="34" charset="0"/>
                        </a:rPr>
                        <a:t> or individual entitlements; specificity of </a:t>
                      </a:r>
                      <a:r>
                        <a:rPr lang="en-US" b="0" dirty="0">
                          <a:latin typeface="Calibri Light" panose="020F0302020204030204" pitchFamily="34" charset="0"/>
                        </a:rPr>
                        <a:t>rules</a:t>
                      </a:r>
                      <a:r>
                        <a:rPr lang="en-US" b="0" baseline="0" dirty="0">
                          <a:latin typeface="Calibri Light" panose="020F0302020204030204" pitchFamily="34" charset="0"/>
                        </a:rPr>
                        <a:t> and regulations for use of Federal funds &amp; receipt of incentives</a:t>
                      </a:r>
                      <a:endParaRPr lang="en-US" b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latin typeface="Calibri Light" panose="020F0302020204030204" pitchFamily="34" charset="0"/>
                        </a:rPr>
                        <a:t>Variation in eligibility criteria, benefit levels, time limits on receipt,  service content &amp; quality</a:t>
                      </a:r>
                      <a:endParaRPr lang="en-US" b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9744">
                <a:tc gridSpan="2">
                  <a:txBody>
                    <a:bodyPr/>
                    <a:lstStyle/>
                    <a:p>
                      <a:r>
                        <a:rPr lang="en-US" sz="2000" b="1" dirty="0">
                          <a:latin typeface="Calibri Light" panose="020F0302020204030204" pitchFamily="34" charset="0"/>
                        </a:rPr>
                        <a:t>Administrative Authority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69233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 Light" panose="020F0302020204030204" pitchFamily="34" charset="0"/>
                        </a:rPr>
                        <a:t>Delegation</a:t>
                      </a:r>
                      <a:r>
                        <a:rPr lang="en-US" b="0" baseline="0" dirty="0">
                          <a:latin typeface="Calibri Light" panose="020F0302020204030204" pitchFamily="34" charset="0"/>
                        </a:rPr>
                        <a:t> of authority for intake, eligibility certification, benefit determination and service provision; oversight of operations </a:t>
                      </a:r>
                      <a:endParaRPr lang="en-US" b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 Light" panose="020F0302020204030204" pitchFamily="34" charset="0"/>
                        </a:rPr>
                        <a:t>Variation in vigor of outreach, application burden, accuracy of eligibility</a:t>
                      </a:r>
                      <a:r>
                        <a:rPr lang="en-US" b="0" baseline="0" dirty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n-US" b="0" dirty="0">
                          <a:latin typeface="Calibri Light" panose="020F0302020204030204" pitchFamily="34" charset="0"/>
                        </a:rPr>
                        <a:t>determinations, </a:t>
                      </a:r>
                      <a:r>
                        <a:rPr lang="en-US" b="0" baseline="0" dirty="0">
                          <a:latin typeface="Calibri Light" panose="020F0302020204030204" pitchFamily="34" charset="0"/>
                        </a:rPr>
                        <a:t>discretion of front-line workers  </a:t>
                      </a:r>
                      <a:endParaRPr lang="en-US" b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9906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Decentralization Policy Design Features</a:t>
            </a:r>
          </a:p>
        </p:txBody>
      </p:sp>
    </p:spTree>
    <p:extLst>
      <p:ext uri="{BB962C8B-B14F-4D97-AF65-F5344CB8AC3E}">
        <p14:creationId xmlns:p14="http://schemas.microsoft.com/office/powerpoint/2010/main" val="3503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  <a:ea typeface="Calibri" charset="0"/>
                <a:cs typeface="Calibri" charset="0"/>
              </a:rPr>
              <a:t>State Discretion: Program Typology</a:t>
            </a:r>
            <a:r>
              <a:rPr lang="en-US" sz="3600" b="1" dirty="0">
                <a:latin typeface="Calibri Light" panose="020F0302020204030204" pitchFamily="34" charset="0"/>
              </a:rPr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970804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828800"/>
                <a:gridCol w="1600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Financing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Policy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Administration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Low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Low 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Low 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Child</a:t>
                      </a:r>
                      <a:r>
                        <a:rPr lang="en-US" b="1" baseline="0" dirty="0" smtClean="0">
                          <a:latin typeface="Calibri Light" panose="020F0302020204030204" pitchFamily="34" charset="0"/>
                        </a:rPr>
                        <a:t> Support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Low/Medium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Low 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Medium/High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Low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Low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Medium/High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Medium/High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Medium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High</a:t>
                      </a:r>
                      <a:endParaRPr lang="en-US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248400"/>
            <a:ext cx="845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Program categorizations are based on qualitative analysis of current policies.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33400"/>
            <a:ext cx="8102939" cy="1219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Variation: </a:t>
            </a:r>
            <a:br>
              <a:rPr lang="en-US" sz="3600" b="1" dirty="0">
                <a:latin typeface="Calibri Light" panose="020F0302020204030204" pitchFamily="34" charset="0"/>
              </a:rPr>
            </a:br>
            <a:r>
              <a:rPr lang="en-US" sz="3600" b="1" dirty="0">
                <a:latin typeface="Calibri Light" panose="020F0302020204030204" pitchFamily="34" charset="0"/>
              </a:rPr>
              <a:t>Policy Design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119872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Calibri Light" panose="020F0302020204030204" pitchFamily="34" charset="0"/>
              </a:rPr>
              <a:t>Adequacy of benefits:</a:t>
            </a:r>
          </a:p>
          <a:p>
            <a:endParaRPr lang="en-US" dirty="0">
              <a:latin typeface="Calibri Light" panose="020F0302020204030204" pitchFamily="34" charset="0"/>
            </a:endParaRPr>
          </a:p>
          <a:p>
            <a:r>
              <a:rPr lang="en-US" dirty="0">
                <a:latin typeface="Calibri Light" panose="020F0302020204030204" pitchFamily="34" charset="0"/>
              </a:rPr>
              <a:t>Less cross-state variation in programs for which states have low levels of discretion in financing and policy authority</a:t>
            </a:r>
          </a:p>
          <a:p>
            <a:endParaRPr lang="en-US" dirty="0">
              <a:latin typeface="Calibri Light" panose="020F0302020204030204" pitchFamily="34" charset="0"/>
            </a:endParaRPr>
          </a:p>
          <a:p>
            <a:pPr lvl="1"/>
            <a:endParaRPr lang="en-US" b="1" dirty="0">
              <a:latin typeface="Californian FB" pitchFamily="18" charset="0"/>
            </a:endParaRPr>
          </a:p>
          <a:p>
            <a:endParaRPr lang="en-US" b="1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33400"/>
            <a:ext cx="8102939" cy="1219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Variation: </a:t>
            </a:r>
            <a:br>
              <a:rPr lang="en-US" sz="3600" b="1" dirty="0">
                <a:latin typeface="Calibri Light" panose="020F0302020204030204" pitchFamily="34" charset="0"/>
              </a:rPr>
            </a:br>
            <a:r>
              <a:rPr lang="en-US" sz="3600" b="1" dirty="0">
                <a:latin typeface="Calibri Light" panose="020F0302020204030204" pitchFamily="34" charset="0"/>
              </a:rPr>
              <a:t>Policy Design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119872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Calibri Light" panose="020F0302020204030204" pitchFamily="34" charset="0"/>
              </a:rPr>
              <a:t>Inclusiveness of receipt:</a:t>
            </a: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r>
              <a:rPr lang="en-US" dirty="0">
                <a:latin typeface="Calibri Light" panose="020F0302020204030204" pitchFamily="34" charset="0"/>
              </a:rPr>
              <a:t>Greater cross-state variation in programs for which states have high levels of authority for policy and administration</a:t>
            </a:r>
          </a:p>
          <a:p>
            <a:pPr lvl="1"/>
            <a:endParaRPr lang="en-US" b="1" dirty="0">
              <a:latin typeface="Californian FB" pitchFamily="18" charset="0"/>
            </a:endParaRPr>
          </a:p>
          <a:p>
            <a:r>
              <a:rPr lang="en-US" dirty="0">
                <a:latin typeface="Calibri Light" panose="020F0302020204030204" pitchFamily="34" charset="0"/>
              </a:rPr>
              <a:t>More cross-state variation in inclusiveness than adequacy.</a:t>
            </a:r>
          </a:p>
          <a:p>
            <a:endParaRPr lang="en-US" b="1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20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</a:t>
            </a:r>
            <a:r>
              <a:rPr lang="en-US" sz="3600" b="1" dirty="0" smtClean="0">
                <a:latin typeface="Calibri Light" panose="020F0302020204030204" pitchFamily="34" charset="0"/>
              </a:rPr>
              <a:t>Differences in Levels of </a:t>
            </a:r>
            <a:r>
              <a:rPr lang="en-US" sz="3600" b="1" dirty="0">
                <a:latin typeface="Calibri Light" panose="020F0302020204030204" pitchFamily="34" charset="0"/>
              </a:rPr>
              <a:t>Adequacy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688887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002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Mean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90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$3,933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$1,957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$5,811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$11,365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$1,318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$28,953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$3,124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$2,727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$3,438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$4,782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$3,266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$6,247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$7,260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$6,929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$7,462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$241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-$131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$1,019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$6,583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$4,254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$8,897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$5,881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$4,026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$8,026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$2,861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$2,251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$3,677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$2,278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$1,631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$3,055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$6,617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$4,766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$9,663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reported in 2012 constant dollars.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6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</a:t>
            </a:r>
            <a:r>
              <a:rPr lang="en-US" sz="3600" b="1" dirty="0" smtClean="0">
                <a:latin typeface="Calibri Light" panose="020F0302020204030204" pitchFamily="34" charset="0"/>
              </a:rPr>
              <a:t>Differences in Levels of </a:t>
            </a:r>
            <a:r>
              <a:rPr lang="en-US" sz="3600" b="1" dirty="0">
                <a:latin typeface="Calibri Light" panose="020F0302020204030204" pitchFamily="34" charset="0"/>
              </a:rPr>
              <a:t>Adequacy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994913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002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Mean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90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$3,933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$1,957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$5,811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$11,365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$1,318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$28,953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$3,124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$2,727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$3,438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$4,782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$3,266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$6,247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$7,260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$6,929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$7,462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$241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-$131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$1,019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$6,583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$4,254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$8,897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$5,881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$4,026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$8,026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$2,861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$2,251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$3,677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$2,278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$1,631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$3,055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$6,617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$4,766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$9,663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reported in 2012 constant dollars.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</a:t>
            </a:r>
            <a:r>
              <a:rPr lang="en-US" sz="3600" b="1" dirty="0" smtClean="0">
                <a:latin typeface="Calibri Light" panose="020F0302020204030204" pitchFamily="34" charset="0"/>
              </a:rPr>
              <a:t>Differences in Levels of </a:t>
            </a:r>
            <a:r>
              <a:rPr lang="en-US" sz="3600" b="1" dirty="0">
                <a:latin typeface="Calibri Light" panose="020F0302020204030204" pitchFamily="34" charset="0"/>
              </a:rPr>
              <a:t>Adequacy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994913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002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Mean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90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$3,933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$1,957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$5,811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$11,365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$1,318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$28,953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$3,124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$2,727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$3,438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$4,782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$3,266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$6,247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$7,260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$6,929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$7,462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$241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-$131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$1,019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$6,583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$4,254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$8,897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$5,881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$4,026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$8,026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$2,861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$2,251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$3,677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$2,278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$1,631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$3,055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$6,617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$4,766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$9,663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reported in 2012 constant dollars.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9718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457200"/>
            <a:ext cx="7391400" cy="606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27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</a:t>
            </a:r>
            <a:r>
              <a:rPr lang="en-US" sz="3600" b="1" dirty="0" smtClean="0">
                <a:latin typeface="Calibri Light" panose="020F0302020204030204" pitchFamily="34" charset="0"/>
              </a:rPr>
              <a:t>Differences in Levels of </a:t>
            </a:r>
            <a:r>
              <a:rPr lang="en-US" sz="3600" b="1" dirty="0">
                <a:latin typeface="Calibri Light" panose="020F0302020204030204" pitchFamily="34" charset="0"/>
              </a:rPr>
              <a:t>Adequacy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994913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002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Mean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90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$3,933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$1,957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$5,811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$11,365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$1,318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$28,953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$3,124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$2,727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$3,438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$4,782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$3,266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$6,247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$7,260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$6,929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$7,462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$241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-$131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$1,019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$6,583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$4,254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$8,897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$5,881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$4,026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$8,026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$2,861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$2,251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$3,677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$2,278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$1,631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$3,055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$6,617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$4,766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$9,663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reported in 2012 constant dollars.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74904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</a:t>
            </a:r>
            <a:r>
              <a:rPr lang="en-US" sz="3600" b="1" dirty="0" smtClean="0">
                <a:latin typeface="Calibri Light" panose="020F0302020204030204" pitchFamily="34" charset="0"/>
              </a:rPr>
              <a:t>Differences in Levels of </a:t>
            </a:r>
            <a:r>
              <a:rPr lang="en-US" sz="3600" b="1" dirty="0">
                <a:latin typeface="Calibri Light" panose="020F0302020204030204" pitchFamily="34" charset="0"/>
              </a:rPr>
              <a:t>Adequacy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994913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002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Mean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90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$3,933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$1,957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$5,811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$11,365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$1,318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$28,953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$3,124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$2,727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$3,438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$4,782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$3,266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$6,247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$7,260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$6,929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$7,462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$241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-$131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$1,019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$6,583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$4,254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$8,897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$5,881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$4,026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$8,026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$2,861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$2,251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$3,677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$2,278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$1,631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$3,055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$6,617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$4,766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$9,663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reported in 2012 constant dollars.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1148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Cross-State Variation in </a:t>
            </a:r>
            <a:r>
              <a:rPr lang="en-US" sz="3600" b="1" dirty="0">
                <a:latin typeface="Calibri Light" panose="020F0302020204030204" pitchFamily="34" charset="0"/>
              </a:rPr>
              <a:t>Adequacy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381270"/>
              </p:ext>
            </p:extLst>
          </p:nvPr>
        </p:nvGraphicFramePr>
        <p:xfrm>
          <a:off x="453887" y="1320579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0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Cross-State Variation in </a:t>
            </a:r>
            <a:r>
              <a:rPr lang="en-US" sz="3600" b="1" dirty="0">
                <a:latin typeface="Calibri Light" panose="020F0302020204030204" pitchFamily="34" charset="0"/>
              </a:rPr>
              <a:t>Adequacy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381270"/>
              </p:ext>
            </p:extLst>
          </p:nvPr>
        </p:nvGraphicFramePr>
        <p:xfrm>
          <a:off x="453887" y="1320579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1524000"/>
            <a:ext cx="7620000" cy="1905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Cross-State Variation in </a:t>
            </a:r>
            <a:r>
              <a:rPr lang="en-US" sz="3600" b="1" dirty="0">
                <a:latin typeface="Calibri Light" panose="020F0302020204030204" pitchFamily="34" charset="0"/>
              </a:rPr>
              <a:t>Adequacy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381270"/>
              </p:ext>
            </p:extLst>
          </p:nvPr>
        </p:nvGraphicFramePr>
        <p:xfrm>
          <a:off x="453887" y="1320579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5029200"/>
            <a:ext cx="7620000" cy="838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</a:t>
            </a:r>
            <a:r>
              <a:rPr lang="en-US" sz="3600" b="1" dirty="0" smtClean="0">
                <a:latin typeface="Calibri Light" panose="020F0302020204030204" pitchFamily="34" charset="0"/>
              </a:rPr>
              <a:t>Differences in Levels of Inclusion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75977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002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Mean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90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0.93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1.11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1.21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0.68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1.00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proportions of “potentially needy” population receiving assistance.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</a:t>
            </a:r>
            <a:r>
              <a:rPr lang="en-US" sz="3600" b="1" dirty="0" smtClean="0">
                <a:latin typeface="Calibri Light" panose="020F0302020204030204" pitchFamily="34" charset="0"/>
              </a:rPr>
              <a:t>Differences in Levels of Inclusion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75977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002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Mean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90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0.93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1.11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1.21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0.68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1.00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proportions of “potentially needy” population receiving assistance.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</a:t>
            </a:r>
            <a:r>
              <a:rPr lang="en-US" sz="3600" b="1" dirty="0" smtClean="0">
                <a:latin typeface="Calibri Light" panose="020F0302020204030204" pitchFamily="34" charset="0"/>
              </a:rPr>
              <a:t>Differences in Levels of Inclusion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75977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002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Mean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90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0.93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1.11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1.21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0.68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1.00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proportions of “potentially needy” population receiving assistance.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41148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</a:t>
            </a:r>
            <a:r>
              <a:rPr lang="en-US" sz="3600" b="1" dirty="0" smtClean="0">
                <a:latin typeface="Calibri Light" panose="020F0302020204030204" pitchFamily="34" charset="0"/>
              </a:rPr>
              <a:t>Differences in Levels of Inclusion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75977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002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Mean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90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0.93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1.11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1.21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0.68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1.00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proportions of “potentially needy” population receiving assistance.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5908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</a:t>
            </a:r>
            <a:r>
              <a:rPr lang="en-US" sz="3600" b="1" dirty="0" smtClean="0">
                <a:latin typeface="Calibri Light" panose="020F0302020204030204" pitchFamily="34" charset="0"/>
              </a:rPr>
              <a:t>Differences in Levels of Inclusion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75977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6002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Mean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90</a:t>
                      </a:r>
                      <a:r>
                        <a:rPr lang="en-US" sz="2000" b="1" baseline="30000" dirty="0" smtClean="0">
                          <a:latin typeface="Calibri Light" panose="020F0302020204030204" pitchFamily="34" charset="0"/>
                        </a:rPr>
                        <a:t>th</a:t>
                      </a:r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 Percentile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0.93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1.11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1.21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0.68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1.00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proportions of “potentially needy” population receiving assistance.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3340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State Variation in Provision &amp; Redistribution</a:t>
            </a:r>
            <a:endParaRPr lang="en-US" sz="3600" b="1" dirty="0">
              <a:latin typeface="Calibri Light" panose="020F03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libri Light" panose="020F0302020204030204" pitchFamily="34" charset="0"/>
              </a:rPr>
              <a:t>H</a:t>
            </a:r>
            <a:r>
              <a:rPr lang="en-US" sz="2800" dirty="0" smtClean="0">
                <a:latin typeface="Calibri Light" panose="020F0302020204030204" pitchFamily="34" charset="0"/>
              </a:rPr>
              <a:t>ow does social safety net provision vary across US states?</a:t>
            </a:r>
          </a:p>
          <a:p>
            <a:pPr marL="0" indent="0">
              <a:buNone/>
            </a:pPr>
            <a:endParaRPr lang="en-US" sz="28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 Light" panose="020F0302020204030204" pitchFamily="34" charset="0"/>
              </a:rPr>
              <a:t>How does economic redistribution vary across US states?</a:t>
            </a:r>
            <a:endParaRPr lang="en-US" sz="2800" dirty="0">
              <a:latin typeface="Calibri Light" panose="020F03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Cross-State Variation in Inclusion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73024"/>
              </p:ext>
            </p:extLst>
          </p:nvPr>
        </p:nvGraphicFramePr>
        <p:xfrm>
          <a:off x="457200" y="1269558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4928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Cross-State Variation in Inclusion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73024"/>
              </p:ext>
            </p:extLst>
          </p:nvPr>
        </p:nvGraphicFramePr>
        <p:xfrm>
          <a:off x="457200" y="1269558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1752600"/>
            <a:ext cx="7696200" cy="16764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35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Cross-State Variation in Inclusion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73024"/>
              </p:ext>
            </p:extLst>
          </p:nvPr>
        </p:nvGraphicFramePr>
        <p:xfrm>
          <a:off x="457200" y="1269558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3352800"/>
            <a:ext cx="7620000" cy="457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953000"/>
            <a:ext cx="7696200" cy="3967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60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Variation in </a:t>
            </a:r>
            <a:r>
              <a:rPr lang="en-US" sz="3600" b="1" dirty="0" smtClean="0">
                <a:latin typeface="Calibri Light" panose="020F0302020204030204" pitchFamily="34" charset="0"/>
              </a:rPr>
              <a:t>Adequacy &amp; Inclusion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279844"/>
              </p:ext>
            </p:extLst>
          </p:nvPr>
        </p:nvGraphicFramePr>
        <p:xfrm>
          <a:off x="457200" y="124968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83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Variation in </a:t>
            </a:r>
            <a:r>
              <a:rPr lang="en-US" sz="3600" b="1" dirty="0" smtClean="0">
                <a:latin typeface="Calibri Light" panose="020F0302020204030204" pitchFamily="34" charset="0"/>
              </a:rPr>
              <a:t>Adequacy &amp; Inclusion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279844"/>
              </p:ext>
            </p:extLst>
          </p:nvPr>
        </p:nvGraphicFramePr>
        <p:xfrm>
          <a:off x="457200" y="124968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029200"/>
            <a:ext cx="7924800" cy="685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361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Variation in </a:t>
            </a:r>
            <a:r>
              <a:rPr lang="en-US" sz="3600" b="1" dirty="0" smtClean="0">
                <a:latin typeface="Calibri Light" panose="020F0302020204030204" pitchFamily="34" charset="0"/>
              </a:rPr>
              <a:t>Adequacy &amp; Inclusion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164429"/>
              </p:ext>
            </p:extLst>
          </p:nvPr>
        </p:nvGraphicFramePr>
        <p:xfrm>
          <a:off x="457200" y="1376901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76869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Cross-State Variation in </a:t>
            </a:r>
            <a:r>
              <a:rPr lang="en-US" sz="3600" b="1" dirty="0" smtClean="0">
                <a:latin typeface="Calibri Light" panose="020F0302020204030204" pitchFamily="34" charset="0"/>
              </a:rPr>
              <a:t>Adequacy &amp; Inclusion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2,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524330"/>
              </p:ext>
            </p:extLst>
          </p:nvPr>
        </p:nvGraphicFramePr>
        <p:xfrm>
          <a:off x="457200" y="1376901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42449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INEQUALITY ACROSS STATES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533400"/>
            <a:ext cx="8102939" cy="121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Change Over Time:</a:t>
            </a:r>
            <a:r>
              <a:rPr lang="en-US" sz="3600" b="1" dirty="0">
                <a:latin typeface="Calibri Light" panose="020F0302020204030204" pitchFamily="34" charset="0"/>
              </a:rPr>
              <a:t> </a:t>
            </a:r>
            <a:r>
              <a:rPr lang="en-US" sz="3600" b="1" dirty="0" smtClean="0">
                <a:latin typeface="Calibri Light" panose="020F0302020204030204" pitchFamily="34" charset="0"/>
              </a:rPr>
              <a:t>Cross-State Variation</a:t>
            </a:r>
            <a:endParaRPr lang="en-US" sz="3600" b="1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119872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 Light" panose="020F0302020204030204" pitchFamily="34" charset="0"/>
              </a:rPr>
              <a:t>Has there been increasing divergence or convergence in safety net provision across the states? </a:t>
            </a:r>
            <a:endParaRPr lang="en-US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</a:endParaRPr>
          </a:p>
          <a:p>
            <a:pPr lvl="1"/>
            <a:endParaRPr lang="en-US" b="1" dirty="0" smtClean="0">
              <a:latin typeface="Californian FB" pitchFamily="18" charset="0"/>
            </a:endParaRPr>
          </a:p>
          <a:p>
            <a:endParaRPr lang="en-US" b="1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5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Change Over </a:t>
            </a:r>
            <a:r>
              <a:rPr lang="en-US" sz="3600" b="1" dirty="0" smtClean="0">
                <a:latin typeface="Calibri Light" panose="020F0302020204030204" pitchFamily="34" charset="0"/>
              </a:rPr>
              <a:t>Time Adequacy Variation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337979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447800"/>
                <a:gridCol w="1371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1994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2014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Change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0.71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4,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5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2" y="2057407"/>
            <a:ext cx="6335307" cy="32892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106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latin typeface="Calibri Light" panose="020F0302020204030204" pitchFamily="34" charset="0"/>
              </a:rPr>
              <a:t>Unequal by Design: </a:t>
            </a:r>
            <a:br>
              <a:rPr lang="en-US" sz="3600" b="1" dirty="0" smtClean="0">
                <a:latin typeface="Calibri Light" panose="020F0302020204030204" pitchFamily="34" charset="0"/>
              </a:rPr>
            </a:br>
            <a:r>
              <a:rPr lang="en-US" sz="3600" b="1" dirty="0" smtClean="0">
                <a:latin typeface="Calibri Light" panose="020F0302020204030204" pitchFamily="34" charset="0"/>
              </a:rPr>
              <a:t>Social Provision in the US Welfare State  </a:t>
            </a:r>
            <a:endParaRPr lang="en-US" sz="3600" b="1" dirty="0">
              <a:latin typeface="Calibri Light" panose="020F0302020204030204" pitchFamily="34" charset="0"/>
            </a:endParaRPr>
          </a:p>
        </p:txBody>
      </p:sp>
      <p:sp>
        <p:nvSpPr>
          <p:cNvPr id="17412" name="Line 9"/>
          <p:cNvSpPr>
            <a:spLocks noChangeShapeType="1"/>
          </p:cNvSpPr>
          <p:nvPr/>
        </p:nvSpPr>
        <p:spPr bwMode="auto">
          <a:xfrm>
            <a:off x="457200" y="2971800"/>
            <a:ext cx="1905000" cy="31242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13" name="Line 11"/>
          <p:cNvSpPr>
            <a:spLocks noChangeShapeType="1"/>
          </p:cNvSpPr>
          <p:nvPr/>
        </p:nvSpPr>
        <p:spPr bwMode="auto">
          <a:xfrm flipV="1">
            <a:off x="6781800" y="3276600"/>
            <a:ext cx="1600200" cy="29718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 rot="-3671759">
            <a:off x="7135770" y="4454517"/>
            <a:ext cx="19598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Californian FB" panose="0207040306080B030204" pitchFamily="18" charset="0"/>
                <a:cs typeface="+mn-cs"/>
              </a:rPr>
              <a:t>Standardized</a:t>
            </a:r>
          </a:p>
          <a:p>
            <a:pPr eaLnBrk="1" hangingPunct="1">
              <a:defRPr/>
            </a:pPr>
            <a:endParaRPr lang="en-US" dirty="0" smtClean="0">
              <a:latin typeface="Californian FB" panose="0207040306080B030204" pitchFamily="18" charset="0"/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latin typeface="Californian FB" panose="0207040306080B030204" pitchFamily="18" charset="0"/>
                <a:cs typeface="+mn-cs"/>
              </a:rPr>
              <a:t>Broad Coverage</a:t>
            </a:r>
          </a:p>
        </p:txBody>
      </p:sp>
      <p:sp>
        <p:nvSpPr>
          <p:cNvPr id="17415" name="Text Box 12"/>
          <p:cNvSpPr txBox="1">
            <a:spLocks noChangeArrowheads="1"/>
          </p:cNvSpPr>
          <p:nvPr/>
        </p:nvSpPr>
        <p:spPr bwMode="auto">
          <a:xfrm rot="3373686">
            <a:off x="310453" y="4374538"/>
            <a:ext cx="1690404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latin typeface="Californian FB" panose="0207040306080B030204" pitchFamily="18" charset="0"/>
                <a:cs typeface="+mn-cs"/>
              </a:rPr>
              <a:t>Discretionary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latin typeface="Californian FB" panose="0207040306080B030204" pitchFamily="18" charset="0"/>
                <a:cs typeface="+mn-cs"/>
              </a:rPr>
              <a:t>Targeted</a:t>
            </a:r>
          </a:p>
        </p:txBody>
      </p:sp>
    </p:spTree>
    <p:extLst>
      <p:ext uri="{BB962C8B-B14F-4D97-AF65-F5344CB8AC3E}">
        <p14:creationId xmlns:p14="http://schemas.microsoft.com/office/powerpoint/2010/main" val="1599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Change Over </a:t>
            </a:r>
            <a:r>
              <a:rPr lang="en-US" sz="3600" b="1" dirty="0" smtClean="0">
                <a:latin typeface="Calibri Light" panose="020F0302020204030204" pitchFamily="34" charset="0"/>
              </a:rPr>
              <a:t>Time Adequacy Variation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337979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447800"/>
                <a:gridCol w="1371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1994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2014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Change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0.87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0.71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4,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336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3381292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187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Change Over </a:t>
            </a:r>
            <a:r>
              <a:rPr lang="en-US" sz="3600" b="1" dirty="0" smtClean="0">
                <a:latin typeface="Calibri Light" panose="020F0302020204030204" pitchFamily="34" charset="0"/>
              </a:rPr>
              <a:t>Time Inclusion Variation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556100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447800"/>
                <a:gridCol w="1371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1994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2014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Change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0.63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4,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6159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Change Over </a:t>
            </a:r>
            <a:r>
              <a:rPr lang="en-US" sz="3600" b="1" dirty="0" smtClean="0">
                <a:latin typeface="Calibri Light" panose="020F0302020204030204" pitchFamily="34" charset="0"/>
              </a:rPr>
              <a:t>Time Inclusion Variation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556100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447800"/>
                <a:gridCol w="1371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1994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2014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Change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0.63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4,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3765" y="41148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5483" y="45339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516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Change Over </a:t>
            </a:r>
            <a:r>
              <a:rPr lang="en-US" sz="3600" b="1" dirty="0" smtClean="0">
                <a:latin typeface="Calibri Light" panose="020F0302020204030204" pitchFamily="34" charset="0"/>
              </a:rPr>
              <a:t>Time Inclusion Variation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556100"/>
              </p:ext>
            </p:extLst>
          </p:nvPr>
        </p:nvGraphicFramePr>
        <p:xfrm>
          <a:off x="457200" y="1371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447800"/>
                <a:gridCol w="13716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Program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1994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2014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Change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Cash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0.63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Targeted Work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0.37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Food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Unemployment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Supplemental Security Income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-0.02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State Income Taxes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0.24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Preschool/Early Education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0.58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Care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0.49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0.13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Support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-0.10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Child Health Insurance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0.21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0.15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-0.06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Housing Assistance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0.38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0.39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 Light" panose="020F0302020204030204" pitchFamily="34" charset="0"/>
                        </a:rPr>
                        <a:t>0.01</a:t>
                      </a:r>
                      <a:endParaRPr lang="en-US" sz="2000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12648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latin typeface="Calibri Light" panose="020F0302020204030204" pitchFamily="34" charset="0"/>
              </a:rPr>
              <a:t>Note: Values are Coefficient of Variation (COV). </a:t>
            </a:r>
          </a:p>
          <a:p>
            <a:r>
              <a:rPr lang="en-US" sz="1400" b="0" dirty="0" smtClean="0">
                <a:latin typeface="Calibri Light" panose="020F0302020204030204" pitchFamily="34" charset="0"/>
              </a:rPr>
              <a:t>Source: Table 4, Bruch et al. 2016. </a:t>
            </a:r>
            <a:r>
              <a:rPr lang="en-US" sz="1400" b="0" dirty="0">
                <a:latin typeface="Calibri Light" panose="020F0302020204030204" pitchFamily="34" charset="0"/>
              </a:rPr>
              <a:t>Separate and Unequal: The Dimensions and Consequences of Safety Net Decentralization in the US </a:t>
            </a:r>
            <a:r>
              <a:rPr lang="en-US" sz="1400" b="0" dirty="0" smtClean="0">
                <a:latin typeface="Calibri Light" panose="020F0302020204030204" pitchFamily="34" charset="0"/>
              </a:rPr>
              <a:t>1994-2014. IRP Discussion Paper No. 1432-16.</a:t>
            </a:r>
            <a:endParaRPr lang="en-US" sz="1400" b="0" dirty="0">
              <a:latin typeface="Calibri Light" panose="020F03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953000"/>
            <a:ext cx="82296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358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STATE CHANGE OVER TIME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 PROVISION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bri Light" panose="020F0302020204030204" pitchFamily="34" charset="0"/>
              </a:rPr>
              <a:t>State Change Over Time in Safety Net Benefits </a:t>
            </a:r>
            <a:endParaRPr lang="en-US" sz="3200" dirty="0">
              <a:latin typeface="Calibri Light" panose="020F03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05125"/>
            <a:ext cx="7543800" cy="535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7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alibri Light" panose="020F0302020204030204" pitchFamily="34" charset="0"/>
              </a:rPr>
              <a:t>State Change Over Time in Safety Net Benefits </a:t>
            </a:r>
            <a:endParaRPr lang="en-US" sz="3200" dirty="0">
              <a:latin typeface="Calibri Light" panose="020F0302020204030204" pitchFamily="34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848600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03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CURRENT SNAPSHOT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bri Light" panose="020F0302020204030204" pitchFamily="34" charset="0"/>
              </a:rPr>
              <a:t>Data: Annual Social and Economic Supplement (CPS)</a:t>
            </a:r>
            <a:endParaRPr lang="en-US" sz="3200" b="1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Estimate series of Gini coefficients: market income; centralized/federal transfers; decentralized transfers; state taxes; federal taxes</a:t>
            </a:r>
            <a:r>
              <a:rPr lang="en-US" dirty="0" smtClean="0">
                <a:latin typeface="Calibri Light" panose="020F0302020204030204" pitchFamily="34" charset="0"/>
              </a:rPr>
              <a:t>.</a:t>
            </a:r>
            <a:endParaRPr lang="en-US" dirty="0" smtClean="0">
              <a:latin typeface="Calibri Light" panose="020F0302020204030204" pitchFamily="34" charset="0"/>
            </a:endParaRPr>
          </a:p>
          <a:p>
            <a:r>
              <a:rPr lang="en-US" dirty="0" smtClean="0">
                <a:latin typeface="Calibri Light" panose="020F0302020204030204" pitchFamily="34" charset="0"/>
              </a:rPr>
              <a:t>Household </a:t>
            </a:r>
            <a:r>
              <a:rPr lang="en-US" dirty="0">
                <a:latin typeface="Calibri Light" panose="020F0302020204030204" pitchFamily="34" charset="0"/>
              </a:rPr>
              <a:t>level income </a:t>
            </a:r>
            <a:r>
              <a:rPr lang="en-US" dirty="0" smtClean="0">
                <a:latin typeface="Calibri Light" panose="020F0302020204030204" pitchFamily="34" charset="0"/>
              </a:rPr>
              <a:t>measures: adjusted </a:t>
            </a:r>
            <a:r>
              <a:rPr lang="en-US" dirty="0">
                <a:latin typeface="Calibri Light" panose="020F0302020204030204" pitchFamily="34" charset="0"/>
              </a:rPr>
              <a:t>for household </a:t>
            </a:r>
            <a:r>
              <a:rPr lang="en-US" dirty="0" smtClean="0">
                <a:latin typeface="Calibri Light" panose="020F0302020204030204" pitchFamily="34" charset="0"/>
              </a:rPr>
              <a:t>size</a:t>
            </a:r>
            <a:r>
              <a:rPr lang="en-US" dirty="0">
                <a:latin typeface="Calibri Light" panose="020F0302020204030204" pitchFamily="34" charset="0"/>
              </a:rPr>
              <a:t> </a:t>
            </a:r>
            <a:r>
              <a:rPr lang="en-US" dirty="0" smtClean="0">
                <a:latin typeface="Calibri Light" panose="020F0302020204030204" pitchFamily="34" charset="0"/>
              </a:rPr>
              <a:t>(square root of </a:t>
            </a:r>
            <a:r>
              <a:rPr lang="en-US" dirty="0" err="1" smtClean="0">
                <a:latin typeface="Calibri Light" panose="020F0302020204030204" pitchFamily="34" charset="0"/>
              </a:rPr>
              <a:t>hh</a:t>
            </a:r>
            <a:r>
              <a:rPr lang="en-US" dirty="0" smtClean="0">
                <a:latin typeface="Calibri Light" panose="020F0302020204030204" pitchFamily="34" charset="0"/>
              </a:rPr>
              <a:t> size) inflation (CPI-U-RS), and cost of living differences across states (BEA all items RPP).</a:t>
            </a:r>
            <a:endParaRPr lang="en-US" dirty="0">
              <a:latin typeface="Calibri Light" panose="020F0302020204030204" pitchFamily="34" charset="0"/>
            </a:endParaRPr>
          </a:p>
          <a:p>
            <a:r>
              <a:rPr lang="en-US" dirty="0" smtClean="0">
                <a:latin typeface="Calibri Light" panose="020F0302020204030204" pitchFamily="34" charset="0"/>
              </a:rPr>
              <a:t>Dollar </a:t>
            </a:r>
            <a:r>
              <a:rPr lang="en-US" dirty="0">
                <a:latin typeface="Calibri Light" panose="020F0302020204030204" pitchFamily="34" charset="0"/>
              </a:rPr>
              <a:t>figures reported are per </a:t>
            </a:r>
            <a:r>
              <a:rPr lang="en-US" dirty="0" err="1">
                <a:latin typeface="Calibri Light" panose="020F0302020204030204" pitchFamily="34" charset="0"/>
              </a:rPr>
              <a:t>equivalized</a:t>
            </a:r>
            <a:r>
              <a:rPr lang="en-US" dirty="0">
                <a:latin typeface="Calibri Light" panose="020F0302020204030204" pitchFamily="34" charset="0"/>
              </a:rPr>
              <a:t> person in the household in 2012 dollars. </a:t>
            </a:r>
            <a:endParaRPr lang="en-US" dirty="0" smtClean="0">
              <a:latin typeface="Calibri Light" panose="020F0302020204030204" pitchFamily="34" charset="0"/>
            </a:endParaRPr>
          </a:p>
          <a:p>
            <a:r>
              <a:rPr lang="en-US" dirty="0" smtClean="0">
                <a:latin typeface="Calibri Light" panose="020F0302020204030204" pitchFamily="34" charset="0"/>
              </a:rPr>
              <a:t>Household </a:t>
            </a:r>
            <a:r>
              <a:rPr lang="en-US" dirty="0" smtClean="0">
                <a:latin typeface="Calibri Light" panose="020F0302020204030204" pitchFamily="34" charset="0"/>
              </a:rPr>
              <a:t>type: working-aged households (head age 18-64) with </a:t>
            </a:r>
            <a:r>
              <a:rPr lang="en-US" dirty="0" smtClean="0">
                <a:latin typeface="Calibri Light" panose="020F0302020204030204" pitchFamily="34" charset="0"/>
              </a:rPr>
              <a:t>children</a:t>
            </a:r>
          </a:p>
          <a:p>
            <a:r>
              <a:rPr lang="en-US" dirty="0" smtClean="0">
                <a:latin typeface="Calibri Light" panose="020F0302020204030204" pitchFamily="34" charset="0"/>
              </a:rPr>
              <a:t>Use </a:t>
            </a:r>
            <a:r>
              <a:rPr lang="en-US" dirty="0">
                <a:latin typeface="Calibri Light" panose="020F0302020204030204" pitchFamily="34" charset="0"/>
              </a:rPr>
              <a:t>three year moving average estimates at state level</a:t>
            </a:r>
          </a:p>
          <a:p>
            <a:pPr marL="0" indent="0">
              <a:buNone/>
            </a:pPr>
            <a:endParaRPr lang="en-US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Californian FB" panose="0207040306080B030204" pitchFamily="18" charset="0"/>
            </a:endParaRPr>
          </a:p>
          <a:p>
            <a:endParaRPr lang="en-US" b="1" dirty="0" smtClean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76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8660"/>
            <a:ext cx="8839200" cy="630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5498"/>
            <a:ext cx="7922514" cy="9906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Motivation</a:t>
            </a:r>
            <a:r>
              <a:rPr lang="en-US" sz="3600" b="1" dirty="0">
                <a:latin typeface="Californian FB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077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libri Light" panose="020F0302020204030204" pitchFamily="34" charset="0"/>
              </a:rPr>
              <a:t>A decentralized state-based social safety net creates fertile ground for unequal responses to citizen needs.</a:t>
            </a:r>
          </a:p>
          <a:p>
            <a:pPr marL="274320" lvl="1" indent="0">
              <a:buNone/>
            </a:pPr>
            <a:endParaRPr lang="en-US" sz="2400" dirty="0">
              <a:latin typeface="Calibri Light" panose="020F0302020204030204" pitchFamily="34" charset="0"/>
            </a:endParaRPr>
          </a:p>
          <a:p>
            <a:pPr marL="274320" lvl="1" indent="0">
              <a:buNone/>
            </a:pPr>
            <a:r>
              <a:rPr lang="en-US" sz="2400" b="1" i="1" u="sng" dirty="0" smtClean="0">
                <a:latin typeface="Calibri Light" panose="020F0302020204030204" pitchFamily="34" charset="0"/>
              </a:rPr>
              <a:t>Equity </a:t>
            </a:r>
            <a:r>
              <a:rPr lang="en-US" sz="2400" b="1" i="1" u="sng" dirty="0">
                <a:latin typeface="Calibri Light" panose="020F0302020204030204" pitchFamily="34" charset="0"/>
              </a:rPr>
              <a:t>arguments </a:t>
            </a:r>
            <a:r>
              <a:rPr lang="en-US" sz="2400" i="1" dirty="0">
                <a:latin typeface="Calibri Light" panose="020F0302020204030204" pitchFamily="34" charset="0"/>
              </a:rPr>
              <a:t>suggest that all citizens should have access to equivalent public assistance when in need, while </a:t>
            </a:r>
            <a:r>
              <a:rPr lang="en-US" sz="2400" b="1" i="1" u="sng" dirty="0">
                <a:latin typeface="Calibri Light" panose="020F0302020204030204" pitchFamily="34" charset="0"/>
              </a:rPr>
              <a:t>economic rights arguments </a:t>
            </a:r>
            <a:r>
              <a:rPr lang="en-US" sz="2400" i="1" dirty="0">
                <a:latin typeface="Calibri Light" panose="020F0302020204030204" pitchFamily="34" charset="0"/>
              </a:rPr>
              <a:t>claim that access to basic economic resources should have the same standing as citizenship </a:t>
            </a:r>
            <a:r>
              <a:rPr lang="en-US" sz="2400" i="1" dirty="0" smtClean="0">
                <a:latin typeface="Calibri Light" panose="020F0302020204030204" pitchFamily="34" charset="0"/>
              </a:rPr>
              <a:t>rights</a:t>
            </a: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en-US" sz="2400" dirty="0">
                <a:latin typeface="Calibri Light" panose="020F0302020204030204" pitchFamily="34" charset="0"/>
              </a:rPr>
              <a:t>(Blank 1997: 193).</a:t>
            </a:r>
          </a:p>
          <a:p>
            <a:pPr marL="0" indent="0">
              <a:buNone/>
            </a:pPr>
            <a:endParaRPr lang="en-US" sz="2800" dirty="0">
              <a:latin typeface="Californian FB" panose="0207040306080B030204" pitchFamily="18" charset="0"/>
            </a:endParaRPr>
          </a:p>
          <a:p>
            <a:pPr marL="274320" lvl="1" indent="0">
              <a:buNone/>
            </a:pPr>
            <a:endParaRPr lang="en-US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304800"/>
            <a:ext cx="8612346" cy="6302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20362372">
            <a:off x="5433580" y="1394554"/>
            <a:ext cx="2354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fornian FB" panose="0207040306080B030204" pitchFamily="18" charset="0"/>
              </a:rPr>
              <a:t>No inequality reduction</a:t>
            </a:r>
            <a:endParaRPr lang="en-US" sz="1600" dirty="0">
              <a:latin typeface="Californian FB" panose="0207040306080B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358311">
            <a:off x="5771004" y="1794090"/>
            <a:ext cx="2480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fornian FB" panose="0207040306080B030204" pitchFamily="18" charset="0"/>
              </a:rPr>
              <a:t>0.05  inequality reduction</a:t>
            </a:r>
            <a:endParaRPr lang="en-US" sz="1600" dirty="0">
              <a:latin typeface="Californian FB" panose="0207040306080B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358311">
            <a:off x="6342896" y="2179919"/>
            <a:ext cx="2480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fornian FB" panose="0207040306080B030204" pitchFamily="18" charset="0"/>
              </a:rPr>
              <a:t>0.10  inequality reduction</a:t>
            </a:r>
            <a:endParaRPr lang="en-US" sz="1600" dirty="0">
              <a:latin typeface="Californian FB" panose="0207040306080B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358311">
            <a:off x="6409508" y="3094319"/>
            <a:ext cx="2480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fornian FB" panose="0207040306080B030204" pitchFamily="18" charset="0"/>
              </a:rPr>
              <a:t>0.15  inequality reduction</a:t>
            </a:r>
            <a:endParaRPr lang="en-US" sz="16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2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8762019" cy="6641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Brace 2"/>
          <p:cNvSpPr/>
          <p:nvPr/>
        </p:nvSpPr>
        <p:spPr>
          <a:xfrm rot="16200000">
            <a:off x="3886200" y="1238253"/>
            <a:ext cx="685800" cy="3276600"/>
          </a:xfrm>
          <a:prstGeom prst="rightBrace">
            <a:avLst>
              <a:gd name="adj1" fmla="val 38333"/>
              <a:gd name="adj2" fmla="val 47838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71800" y="2089666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verall reduction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3771" y="1887322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</a:rPr>
              <a:t>entralized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transfers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7772400" y="966978"/>
            <a:ext cx="235458" cy="978408"/>
          </a:xfrm>
          <a:prstGeom prst="up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638544" y="1021844"/>
            <a:ext cx="259080" cy="1511809"/>
          </a:xfrm>
          <a:prstGeom prst="up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43625" y="2556132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Decentralized transfers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5410200" y="2458998"/>
            <a:ext cx="239268" cy="1808202"/>
          </a:xfrm>
          <a:prstGeom prst="up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35596" y="42672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State taxes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4748422" y="3048000"/>
            <a:ext cx="267527" cy="2184163"/>
          </a:xfrm>
          <a:prstGeom prst="upArrow">
            <a:avLst/>
          </a:prstGeom>
          <a:solidFill>
            <a:srgbClr val="F2A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3060" y="5232163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F930B"/>
                </a:solidFill>
              </a:rPr>
              <a:t>Federal taxes</a:t>
            </a:r>
            <a:endParaRPr lang="en-US" dirty="0">
              <a:solidFill>
                <a:srgbClr val="DF93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16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15" y="457200"/>
            <a:ext cx="8058150" cy="990600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D2533C"/>
                </a:solidFill>
                <a:latin typeface="Calibri Light" panose="020F0302020204030204" pitchFamily="34" charset="0"/>
              </a:rPr>
              <a:t>Conclusions</a:t>
            </a:r>
            <a:endParaRPr lang="en-US" sz="3600" b="1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615" y="1461247"/>
            <a:ext cx="7886700" cy="4572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 Light" panose="020F0302020204030204" pitchFamily="34" charset="0"/>
              </a:rPr>
              <a:t>The decentralized nature of the social safety net for economically vulnerable families with children</a:t>
            </a: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en-US" sz="2400" dirty="0">
                <a:latin typeface="Calibri Light" panose="020F0302020204030204" pitchFamily="34" charset="0"/>
              </a:rPr>
              <a:t>is one of the most important and least carefully studied structural features of the U.S. welfare state.   </a:t>
            </a:r>
          </a:p>
          <a:p>
            <a:pPr>
              <a:buFont typeface="Wingdings" charset="2"/>
              <a:buChar char="v"/>
            </a:pPr>
            <a:endParaRPr lang="en-US" sz="2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The extent of cross-state variation in safety net provision is substantively large and meaningful for economically needy families. </a:t>
            </a:r>
          </a:p>
          <a:p>
            <a:pPr>
              <a:buFont typeface="Wingdings" charset="2"/>
              <a:buChar char="v"/>
            </a:pPr>
            <a:endParaRPr lang="en-US" sz="2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This represents a form of geographic inequality in the treatment of similar needs and claims.</a:t>
            </a:r>
          </a:p>
          <a:p>
            <a:pPr marL="0" lvl="1" indent="0">
              <a:buNone/>
            </a:pPr>
            <a:endParaRPr lang="en-US" dirty="0">
              <a:latin typeface="Californian FB" panose="0207040306080B030204" pitchFamily="18" charset="0"/>
            </a:endParaRPr>
          </a:p>
          <a:p>
            <a:pPr marL="0" lvl="1" indent="0">
              <a:buNone/>
            </a:pPr>
            <a:endParaRPr lang="en-US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lifornian FB" panose="0207040306080B030204" pitchFamily="18" charset="0"/>
            </a:endParaRPr>
          </a:p>
          <a:p>
            <a:endParaRPr lang="en-US" sz="2000" dirty="0">
              <a:latin typeface="Californian FB" panose="0207040306080B030204" pitchFamily="18" charset="0"/>
            </a:endParaRPr>
          </a:p>
          <a:p>
            <a:pPr marL="274320" lvl="1" indent="0">
              <a:buNone/>
            </a:pPr>
            <a:endParaRPr lang="en-US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0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3400"/>
            <a:ext cx="8058150" cy="990600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D2533C"/>
                </a:solidFill>
                <a:latin typeface="Calibri Light" panose="020F0302020204030204" pitchFamily="34" charset="0"/>
              </a:rPr>
              <a:t>Conclusions</a:t>
            </a:r>
            <a:endParaRPr lang="en-US" sz="3600" b="1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572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Policy design in the 11 major safety net programs shapes the extent the extent to which financing, policy and administrative authority are devolved in each program.</a:t>
            </a:r>
          </a:p>
          <a:p>
            <a:pPr>
              <a:buFont typeface="Wingdings" charset="2"/>
              <a:buChar char="v"/>
            </a:pPr>
            <a:endParaRPr lang="en-US" sz="2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The extent and type of devolved authority is correlated with the magnitude of state </a:t>
            </a:r>
            <a:r>
              <a:rPr lang="en-US" sz="2400" dirty="0" smtClean="0">
                <a:latin typeface="Calibri Light" panose="020F0302020204030204" pitchFamily="34" charset="0"/>
              </a:rPr>
              <a:t>variation. </a:t>
            </a: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Following the devolution of greater authority under PRWORA, states diverged and inequalities increased in several TANF-related programs.</a:t>
            </a:r>
          </a:p>
          <a:p>
            <a:pPr marL="0" indent="0">
              <a:buNone/>
            </a:pPr>
            <a:endParaRPr lang="en-US" sz="2000" dirty="0">
              <a:latin typeface="Californian FB" panose="0207040306080B030204" pitchFamily="18" charset="0"/>
            </a:endParaRPr>
          </a:p>
          <a:p>
            <a:pPr marL="0" lvl="1" indent="0">
              <a:buNone/>
            </a:pPr>
            <a:endParaRPr lang="en-US" sz="1800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Californian FB" panose="0207040306080B030204" pitchFamily="18" charset="0"/>
            </a:endParaRPr>
          </a:p>
          <a:p>
            <a:endParaRPr lang="en-US" sz="2000" dirty="0">
              <a:latin typeface="Californian FB" panose="0207040306080B030204" pitchFamily="18" charset="0"/>
            </a:endParaRPr>
          </a:p>
          <a:p>
            <a:pPr marL="274320" lvl="1" indent="0">
              <a:buNone/>
            </a:pPr>
            <a:endParaRPr lang="en-US" sz="18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5498"/>
            <a:ext cx="7922514" cy="9906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 Light" panose="020F0302020204030204" pitchFamily="34" charset="0"/>
              </a:rPr>
              <a:t>Motivation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077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libri Light" panose="020F0302020204030204" pitchFamily="34" charset="0"/>
              </a:rPr>
              <a:t>A decentralized state-based social safety net creates fertile ground for unequal responses to citizen needs.</a:t>
            </a:r>
          </a:p>
          <a:p>
            <a:pPr marL="274320" lvl="1" indent="0">
              <a:buNone/>
            </a:pPr>
            <a:endParaRPr lang="en-US" sz="2400" dirty="0">
              <a:latin typeface="Calibri Light" panose="020F0302020204030204" pitchFamily="34" charset="0"/>
            </a:endParaRPr>
          </a:p>
          <a:p>
            <a:pPr marL="274320" lvl="1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The most vulnerable victims of the Recession confronted “</a:t>
            </a:r>
            <a:r>
              <a:rPr lang="en-US" sz="2400" i="1" dirty="0">
                <a:latin typeface="Calibri Light" panose="020F0302020204030204" pitchFamily="34" charset="0"/>
              </a:rPr>
              <a:t>a jumble of disconnected programs that reach some and reject others, often for reasons of geography or chance rather than difference in need</a:t>
            </a:r>
            <a:r>
              <a:rPr lang="en-US" sz="2400" dirty="0">
                <a:latin typeface="Calibri Light" panose="020F0302020204030204" pitchFamily="34" charset="0"/>
              </a:rPr>
              <a:t>” (Jason </a:t>
            </a:r>
            <a:r>
              <a:rPr lang="en-US" sz="2400" dirty="0" err="1">
                <a:latin typeface="Calibri Light" panose="020F0302020204030204" pitchFamily="34" charset="0"/>
              </a:rPr>
              <a:t>DeParle</a:t>
            </a:r>
            <a:r>
              <a:rPr lang="en-US" sz="2400" dirty="0">
                <a:latin typeface="Calibri Light" panose="020F0302020204030204" pitchFamily="34" charset="0"/>
              </a:rPr>
              <a:t> 2009). </a:t>
            </a:r>
          </a:p>
          <a:p>
            <a:pPr marL="0" indent="0">
              <a:buNone/>
            </a:pPr>
            <a:endParaRPr lang="en-US" sz="2800" dirty="0">
              <a:latin typeface="Californian FB" panose="0207040306080B030204" pitchFamily="18" charset="0"/>
            </a:endParaRPr>
          </a:p>
          <a:p>
            <a:pPr marL="274320" lvl="1" indent="0">
              <a:buNone/>
            </a:pPr>
            <a:endParaRPr lang="en-US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State-Level Safety Net</a:t>
            </a:r>
            <a:endParaRPr lang="en-US" sz="3600" b="1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295400"/>
            <a:ext cx="850392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 Light" panose="020F0302020204030204" pitchFamily="34" charset="0"/>
              </a:rPr>
              <a:t>11 programs </a:t>
            </a:r>
            <a:r>
              <a:rPr lang="en-US" sz="2400" dirty="0">
                <a:latin typeface="Calibri Light" panose="020F0302020204030204" pitchFamily="34" charset="0"/>
              </a:rPr>
              <a:t>that </a:t>
            </a:r>
            <a:r>
              <a:rPr lang="en-US" sz="2400" dirty="0" smtClean="0">
                <a:latin typeface="Calibri Light" panose="020F0302020204030204" pitchFamily="34" charset="0"/>
              </a:rPr>
              <a:t>provide support </a:t>
            </a:r>
            <a:r>
              <a:rPr lang="en-US" sz="2400" dirty="0">
                <a:latin typeface="Calibri Light" panose="020F0302020204030204" pitchFamily="34" charset="0"/>
              </a:rPr>
              <a:t>for economically vulnerable </a:t>
            </a:r>
            <a:r>
              <a:rPr lang="en-US" sz="2400" dirty="0" smtClean="0">
                <a:latin typeface="Calibri Light" panose="020F0302020204030204" pitchFamily="34" charset="0"/>
              </a:rPr>
              <a:t>families with children.</a:t>
            </a:r>
          </a:p>
          <a:p>
            <a:pPr marL="274320" lvl="1" indent="0">
              <a:buNone/>
            </a:pPr>
            <a:endParaRPr lang="en-US" sz="2000" b="1" dirty="0" smtClean="0">
              <a:latin typeface="Calibri Light" panose="020F0302020204030204" pitchFamily="34" charset="0"/>
            </a:endParaRPr>
          </a:p>
          <a:p>
            <a:pPr marL="274320" lvl="1" indent="0">
              <a:buNone/>
            </a:pPr>
            <a:r>
              <a:rPr lang="en-US" sz="2000" b="1" dirty="0" smtClean="0">
                <a:latin typeface="Calibri Light" panose="020F0302020204030204" pitchFamily="34" charset="0"/>
              </a:rPr>
              <a:t>CA</a:t>
            </a:r>
            <a:r>
              <a:rPr lang="en-US" sz="2000" dirty="0" smtClean="0">
                <a:latin typeface="Calibri Light" panose="020F0302020204030204" pitchFamily="34" charset="0"/>
              </a:rPr>
              <a:t>: cash assistance (AFDC/TANF)</a:t>
            </a:r>
          </a:p>
          <a:p>
            <a:pPr marL="274320" lvl="1" indent="0">
              <a:buNone/>
            </a:pPr>
            <a:r>
              <a:rPr lang="en-US" sz="2000" b="1" dirty="0" smtClean="0">
                <a:latin typeface="Calibri Light" panose="020F0302020204030204" pitchFamily="34" charset="0"/>
              </a:rPr>
              <a:t>FS</a:t>
            </a:r>
            <a:r>
              <a:rPr lang="en-US" sz="2000" dirty="0" smtClean="0">
                <a:latin typeface="Calibri Light" panose="020F0302020204030204" pitchFamily="34" charset="0"/>
              </a:rPr>
              <a:t>: food assistance (Food Stamps/SNAP)</a:t>
            </a:r>
          </a:p>
          <a:p>
            <a:pPr marL="274320" lvl="1" indent="0">
              <a:buNone/>
            </a:pPr>
            <a:r>
              <a:rPr lang="en-US" sz="2000" b="1" dirty="0" smtClean="0">
                <a:latin typeface="Calibri Light" panose="020F0302020204030204" pitchFamily="34" charset="0"/>
              </a:rPr>
              <a:t>HI</a:t>
            </a:r>
            <a:r>
              <a:rPr lang="en-US" sz="2000" dirty="0" smtClean="0">
                <a:latin typeface="Calibri Light" panose="020F0302020204030204" pitchFamily="34" charset="0"/>
              </a:rPr>
              <a:t>: health insurance (Medicaid and SCHIP)</a:t>
            </a:r>
          </a:p>
          <a:p>
            <a:pPr marL="274320" lvl="1" indent="0">
              <a:buNone/>
            </a:pPr>
            <a:r>
              <a:rPr lang="en-US" sz="2000" b="1" dirty="0" smtClean="0">
                <a:latin typeface="Calibri Light" panose="020F0302020204030204" pitchFamily="34" charset="0"/>
              </a:rPr>
              <a:t>CS</a:t>
            </a:r>
            <a:r>
              <a:rPr lang="en-US" sz="2000" dirty="0" smtClean="0">
                <a:latin typeface="Calibri Light" panose="020F0302020204030204" pitchFamily="34" charset="0"/>
              </a:rPr>
              <a:t>: child support (enforcement and collections)</a:t>
            </a:r>
          </a:p>
          <a:p>
            <a:pPr marL="274320" lvl="1" indent="0">
              <a:buNone/>
            </a:pPr>
            <a:r>
              <a:rPr lang="en-US" sz="2000" b="1" dirty="0" smtClean="0">
                <a:latin typeface="Calibri Light" panose="020F0302020204030204" pitchFamily="34" charset="0"/>
              </a:rPr>
              <a:t>CC</a:t>
            </a:r>
            <a:r>
              <a:rPr lang="en-US" sz="2000" dirty="0" smtClean="0">
                <a:latin typeface="Calibri Light" panose="020F0302020204030204" pitchFamily="34" charset="0"/>
              </a:rPr>
              <a:t>: child care (subsidies – CCBG/CCDF and TANF)</a:t>
            </a:r>
          </a:p>
          <a:p>
            <a:pPr marL="274320" lvl="1" indent="0">
              <a:buNone/>
            </a:pPr>
            <a:r>
              <a:rPr lang="en-US" sz="2000" b="1" dirty="0" smtClean="0">
                <a:latin typeface="Calibri Light" panose="020F0302020204030204" pitchFamily="34" charset="0"/>
              </a:rPr>
              <a:t>EE</a:t>
            </a:r>
            <a:r>
              <a:rPr lang="en-US" sz="2000" dirty="0" smtClean="0">
                <a:latin typeface="Calibri Light" panose="020F0302020204030204" pitchFamily="34" charset="0"/>
              </a:rPr>
              <a:t>: early </a:t>
            </a:r>
            <a:r>
              <a:rPr lang="en-US" sz="2000" dirty="0">
                <a:latin typeface="Calibri Light" panose="020F0302020204030204" pitchFamily="34" charset="0"/>
              </a:rPr>
              <a:t>childhood </a:t>
            </a:r>
            <a:r>
              <a:rPr lang="en-US" sz="2000" dirty="0" smtClean="0">
                <a:latin typeface="Calibri Light" panose="020F0302020204030204" pitchFamily="34" charset="0"/>
              </a:rPr>
              <a:t>education (Head Start and public pre-k)</a:t>
            </a:r>
          </a:p>
          <a:p>
            <a:pPr marL="274320" lvl="1" indent="0">
              <a:buNone/>
            </a:pPr>
            <a:r>
              <a:rPr lang="en-US" sz="2000" b="1" dirty="0" smtClean="0">
                <a:latin typeface="Calibri Light" panose="020F0302020204030204" pitchFamily="34" charset="0"/>
              </a:rPr>
              <a:t>UI</a:t>
            </a:r>
            <a:r>
              <a:rPr lang="en-US" sz="2000" dirty="0" smtClean="0">
                <a:latin typeface="Calibri Light" panose="020F0302020204030204" pitchFamily="34" charset="0"/>
              </a:rPr>
              <a:t>: unemployment insurance</a:t>
            </a:r>
          </a:p>
          <a:p>
            <a:pPr marL="274320" lvl="1" indent="0">
              <a:buNone/>
            </a:pPr>
            <a:r>
              <a:rPr lang="en-US" b="1" dirty="0" smtClean="0">
                <a:latin typeface="Calibri Light" panose="020F0302020204030204" pitchFamily="34" charset="0"/>
              </a:rPr>
              <a:t>WA</a:t>
            </a:r>
            <a:r>
              <a:rPr lang="en-US" dirty="0" smtClean="0">
                <a:latin typeface="Calibri Light" panose="020F0302020204030204" pitchFamily="34" charset="0"/>
              </a:rPr>
              <a:t>: </a:t>
            </a:r>
            <a:r>
              <a:rPr lang="en-US" sz="2000" dirty="0" smtClean="0">
                <a:latin typeface="Calibri Light" panose="020F0302020204030204" pitchFamily="34" charset="0"/>
              </a:rPr>
              <a:t>work support (JOBS w/ AFDC and TANF work support)</a:t>
            </a:r>
          </a:p>
          <a:p>
            <a:pPr marL="274320" lvl="1" indent="0">
              <a:buNone/>
            </a:pPr>
            <a:r>
              <a:rPr lang="en-US" sz="2000" b="1" dirty="0" smtClean="0">
                <a:latin typeface="Calibri Light" panose="020F0302020204030204" pitchFamily="34" charset="0"/>
              </a:rPr>
              <a:t>SS</a:t>
            </a:r>
            <a:r>
              <a:rPr lang="en-US" sz="2000" dirty="0" smtClean="0">
                <a:latin typeface="Calibri Light" panose="020F0302020204030204" pitchFamily="34" charset="0"/>
              </a:rPr>
              <a:t>: disability </a:t>
            </a:r>
            <a:r>
              <a:rPr lang="en-US" sz="2000" dirty="0">
                <a:latin typeface="Calibri Light" panose="020F0302020204030204" pitchFamily="34" charset="0"/>
              </a:rPr>
              <a:t>assistance </a:t>
            </a:r>
            <a:r>
              <a:rPr lang="en-US" sz="2000" dirty="0" smtClean="0">
                <a:latin typeface="Calibri Light" panose="020F0302020204030204" pitchFamily="34" charset="0"/>
              </a:rPr>
              <a:t>(SSI for disabled children)</a:t>
            </a:r>
          </a:p>
          <a:p>
            <a:pPr marL="274320" lvl="1" indent="0">
              <a:buNone/>
            </a:pPr>
            <a:r>
              <a:rPr lang="en-US" b="1" dirty="0" smtClean="0">
                <a:latin typeface="Calibri Light" panose="020F0302020204030204" pitchFamily="34" charset="0"/>
              </a:rPr>
              <a:t>HS</a:t>
            </a:r>
            <a:r>
              <a:rPr lang="en-US" dirty="0" smtClean="0">
                <a:latin typeface="Calibri Light" panose="020F0302020204030204" pitchFamily="34" charset="0"/>
              </a:rPr>
              <a:t>: housing assistance (Section 8)</a:t>
            </a:r>
          </a:p>
          <a:p>
            <a:pPr marL="274320" lvl="1" indent="0">
              <a:buNone/>
            </a:pPr>
            <a:r>
              <a:rPr lang="en-US" b="1" dirty="0">
                <a:latin typeface="Calibri Light" panose="020F0302020204030204" pitchFamily="34" charset="0"/>
              </a:rPr>
              <a:t>ST</a:t>
            </a:r>
            <a:r>
              <a:rPr lang="en-US" dirty="0">
                <a:latin typeface="Calibri Light" panose="020F0302020204030204" pitchFamily="34" charset="0"/>
              </a:rPr>
              <a:t>: state income taxes (liability threshold and credits)</a:t>
            </a:r>
          </a:p>
          <a:p>
            <a:pPr marL="274320" lvl="1" indent="0">
              <a:buNone/>
            </a:pPr>
            <a:endParaRPr lang="en-US" sz="2000" dirty="0" smtClean="0">
              <a:latin typeface="Californian FB" pitchFamily="18" charset="0"/>
            </a:endParaRPr>
          </a:p>
          <a:p>
            <a:pPr lvl="1"/>
            <a:endParaRPr lang="en-US" b="1" dirty="0" smtClean="0">
              <a:latin typeface="Californian FB" pitchFamily="18" charset="0"/>
            </a:endParaRPr>
          </a:p>
          <a:p>
            <a:endParaRPr lang="en-US" b="1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Key Dimensions of Safety Net Policies: Adequacy</a:t>
            </a:r>
            <a:endParaRPr lang="en-US" sz="3600" b="1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 smtClean="0">
              <a:latin typeface="Californian FB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 Light" panose="020F0302020204030204" pitchFamily="34" charset="0"/>
              </a:rPr>
              <a:t>Adequacy of benefits </a:t>
            </a:r>
            <a:r>
              <a:rPr lang="en-US" dirty="0">
                <a:latin typeface="Calibri Light" panose="020F0302020204030204" pitchFamily="34" charset="0"/>
              </a:rPr>
              <a:t>= what recipients receive on </a:t>
            </a:r>
            <a:r>
              <a:rPr lang="en-US" dirty="0" smtClean="0">
                <a:latin typeface="Calibri Light" panose="020F0302020204030204" pitchFamily="34" charset="0"/>
              </a:rPr>
              <a:t>average.</a:t>
            </a:r>
            <a:endParaRPr lang="en-US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u="sng" dirty="0" smtClean="0">
                <a:latin typeface="Calibri Light" panose="020F0302020204030204" pitchFamily="34" charset="0"/>
              </a:rPr>
              <a:t>Direct expenditures for recipient benefits</a:t>
            </a:r>
          </a:p>
          <a:p>
            <a:pPr marL="0" indent="0" algn="ctr">
              <a:buNone/>
            </a:pPr>
            <a:r>
              <a:rPr lang="en-US" dirty="0" smtClean="0">
                <a:latin typeface="Calibri Light" panose="020F0302020204030204" pitchFamily="34" charset="0"/>
              </a:rPr>
              <a:t>Program caseload or recipients</a:t>
            </a:r>
            <a:endParaRPr lang="en-US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 Light" panose="020F0302020204030204" pitchFamily="34" charset="0"/>
              </a:rPr>
              <a:t>Adjusted </a:t>
            </a:r>
            <a:r>
              <a:rPr lang="en-US" dirty="0">
                <a:latin typeface="Calibri Light" panose="020F0302020204030204" pitchFamily="34" charset="0"/>
              </a:rPr>
              <a:t>for inflation (in constant $2012)</a:t>
            </a:r>
          </a:p>
          <a:p>
            <a:pPr marL="0" indent="0">
              <a:buNone/>
            </a:pPr>
            <a:endParaRPr lang="en-US" sz="2600" b="1" dirty="0" smtClean="0">
              <a:latin typeface="Californian FB" pitchFamily="18" charset="0"/>
            </a:endParaRPr>
          </a:p>
          <a:p>
            <a:pPr lvl="1"/>
            <a:endParaRPr lang="en-US" b="1" dirty="0" smtClean="0">
              <a:latin typeface="Californian FB" pitchFamily="18" charset="0"/>
            </a:endParaRPr>
          </a:p>
          <a:p>
            <a:endParaRPr lang="en-US" b="1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8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139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 Light" panose="020F0302020204030204" pitchFamily="34" charset="0"/>
              </a:rPr>
              <a:t>Key Dimensions of Safety Net Policies: </a:t>
            </a:r>
            <a:br>
              <a:rPr lang="en-US" sz="3600" b="1" dirty="0" smtClean="0">
                <a:latin typeface="Calibri Light" panose="020F0302020204030204" pitchFamily="34" charset="0"/>
              </a:rPr>
            </a:br>
            <a:r>
              <a:rPr lang="en-US" sz="3600" b="1" dirty="0" smtClean="0">
                <a:latin typeface="Calibri Light" panose="020F0302020204030204" pitchFamily="34" charset="0"/>
              </a:rPr>
              <a:t>Inclusion</a:t>
            </a:r>
            <a:endParaRPr lang="en-US" sz="3600" b="1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119872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 Light" panose="020F0302020204030204" pitchFamily="34" charset="0"/>
              </a:rPr>
              <a:t>Inclusiveness of receipt = </a:t>
            </a:r>
            <a:r>
              <a:rPr lang="en-US" dirty="0">
                <a:latin typeface="Calibri Light" panose="020F0302020204030204" pitchFamily="34" charset="0"/>
              </a:rPr>
              <a:t>proportion of potentially needy that </a:t>
            </a:r>
            <a:r>
              <a:rPr lang="en-US" dirty="0" smtClean="0">
                <a:latin typeface="Calibri Light" panose="020F0302020204030204" pitchFamily="34" charset="0"/>
              </a:rPr>
              <a:t>get assistance.</a:t>
            </a:r>
          </a:p>
          <a:p>
            <a:pPr marL="594360" lvl="2" indent="0">
              <a:buNone/>
            </a:pPr>
            <a:endParaRPr lang="en-US" sz="2400" dirty="0">
              <a:latin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u="sng" dirty="0" smtClean="0">
                <a:latin typeface="Calibri Light" panose="020F0302020204030204" pitchFamily="34" charset="0"/>
              </a:rPr>
              <a:t>Program caseload or recipients </a:t>
            </a:r>
          </a:p>
          <a:p>
            <a:pPr marL="0" indent="0" algn="ctr">
              <a:buNone/>
            </a:pPr>
            <a:r>
              <a:rPr lang="en-US" dirty="0" smtClean="0">
                <a:latin typeface="Calibri Light" panose="020F0302020204030204" pitchFamily="34" charset="0"/>
              </a:rPr>
              <a:t>Potentially needy population</a:t>
            </a:r>
            <a:endParaRPr lang="en-US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 Light" panose="020F0302020204030204" pitchFamily="34" charset="0"/>
              </a:rPr>
              <a:t>Potentially </a:t>
            </a:r>
            <a:r>
              <a:rPr lang="en-US" dirty="0">
                <a:latin typeface="Calibri Light" panose="020F0302020204030204" pitchFamily="34" charset="0"/>
              </a:rPr>
              <a:t>needy population estimated with </a:t>
            </a:r>
            <a:r>
              <a:rPr lang="en-US" dirty="0" smtClean="0">
                <a:latin typeface="Calibri Light" panose="020F0302020204030204" pitchFamily="34" charset="0"/>
              </a:rPr>
              <a:t>Census household survey data (ASEC/March CPS).</a:t>
            </a:r>
            <a:endParaRPr lang="en-US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sz="3200" b="1" dirty="0" smtClean="0">
              <a:latin typeface="Californian FB" pitchFamily="18" charset="0"/>
            </a:endParaRPr>
          </a:p>
          <a:p>
            <a:pPr lvl="1"/>
            <a:endParaRPr lang="en-US" b="1" dirty="0" smtClean="0">
              <a:latin typeface="Californian FB" pitchFamily="18" charset="0"/>
            </a:endParaRPr>
          </a:p>
          <a:p>
            <a:endParaRPr lang="en-US" b="1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13594</TotalTime>
  <Words>3511</Words>
  <Application>Microsoft Office PowerPoint</Application>
  <PresentationFormat>On-screen Show (4:3)</PresentationFormat>
  <Paragraphs>1026</Paragraphs>
  <Slides>53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ＭＳ Ｐゴシック</vt:lpstr>
      <vt:lpstr>Arial</vt:lpstr>
      <vt:lpstr>Calibri</vt:lpstr>
      <vt:lpstr>Calibri Light</vt:lpstr>
      <vt:lpstr>Californian FB</vt:lpstr>
      <vt:lpstr>Wingdings</vt:lpstr>
      <vt:lpstr>Clarity</vt:lpstr>
      <vt:lpstr>2_Office Theme</vt:lpstr>
      <vt:lpstr>Image</vt:lpstr>
      <vt:lpstr>INEQUALITY ACROSS THE US STATES</vt:lpstr>
      <vt:lpstr>PowerPoint Presentation</vt:lpstr>
      <vt:lpstr>State Variation in Provision &amp; Redistribution</vt:lpstr>
      <vt:lpstr>Unequal by Design:  Social Provision in the US Welfare State  </vt:lpstr>
      <vt:lpstr>Motivation </vt:lpstr>
      <vt:lpstr>Motivation </vt:lpstr>
      <vt:lpstr>State-Level Safety Net</vt:lpstr>
      <vt:lpstr>Key Dimensions of Safety Net Policies: Adequacy</vt:lpstr>
      <vt:lpstr>Key Dimensions of Safety Net Policies:  Inclusion</vt:lpstr>
      <vt:lpstr>INEQUALITY ACROSS STATES</vt:lpstr>
      <vt:lpstr>Cross-State Variation:  Magnitude and State Discretion</vt:lpstr>
      <vt:lpstr>Cross-State Variation:  Magnitude</vt:lpstr>
      <vt:lpstr>Decentralization Policy Design Features</vt:lpstr>
      <vt:lpstr>State Discretion: Program Typology </vt:lpstr>
      <vt:lpstr>Cross-State Variation:  Policy Design Expectations</vt:lpstr>
      <vt:lpstr>Cross-State Variation:  Policy Design Expectations</vt:lpstr>
      <vt:lpstr>Cross-State Differences in Levels of Adequacy</vt:lpstr>
      <vt:lpstr>Cross-State Differences in Levels of Adequacy</vt:lpstr>
      <vt:lpstr>Cross-State Differences in Levels of Adequacy</vt:lpstr>
      <vt:lpstr>Cross-State Differences in Levels of Adequacy</vt:lpstr>
      <vt:lpstr>Cross-State Differences in Levels of Adequacy</vt:lpstr>
      <vt:lpstr>Cross-State Variation in Adequacy</vt:lpstr>
      <vt:lpstr>Cross-State Variation in Adequacy</vt:lpstr>
      <vt:lpstr>Cross-State Variation in Adequacy</vt:lpstr>
      <vt:lpstr>Cross-State Differences in Levels of Inclusion</vt:lpstr>
      <vt:lpstr>Cross-State Differences in Levels of Inclusion</vt:lpstr>
      <vt:lpstr>Cross-State Differences in Levels of Inclusion</vt:lpstr>
      <vt:lpstr>Cross-State Differences in Levels of Inclusion</vt:lpstr>
      <vt:lpstr>Cross-State Differences in Levels of Inclusion</vt:lpstr>
      <vt:lpstr>Cross-State Variation in Inclusion</vt:lpstr>
      <vt:lpstr>Cross-State Variation in Inclusion</vt:lpstr>
      <vt:lpstr>Cross-State Variation in Inclusion</vt:lpstr>
      <vt:lpstr>Cross-State Variation in Adequacy &amp; Inclusion</vt:lpstr>
      <vt:lpstr>Cross-State Variation in Adequacy &amp; Inclusion</vt:lpstr>
      <vt:lpstr>Cross-State Variation in Adequacy &amp; Inclusion</vt:lpstr>
      <vt:lpstr>Cross-State Variation in Adequacy &amp; Inclusion</vt:lpstr>
      <vt:lpstr>INEQUALITY ACROSS STATES</vt:lpstr>
      <vt:lpstr>Change Over Time: Cross-State Variation</vt:lpstr>
      <vt:lpstr>Change Over Time Adequacy Variation</vt:lpstr>
      <vt:lpstr>Change Over Time Adequacy Variation</vt:lpstr>
      <vt:lpstr>Change Over Time Inclusion Variation</vt:lpstr>
      <vt:lpstr>Change Over Time Inclusion Variation</vt:lpstr>
      <vt:lpstr>Change Over Time Inclusion Variation</vt:lpstr>
      <vt:lpstr>STATE CHANGE OVER TIME</vt:lpstr>
      <vt:lpstr>State Change Over Time in Safety Net Benefits </vt:lpstr>
      <vt:lpstr>State Change Over Time in Safety Net Benefits </vt:lpstr>
      <vt:lpstr>CURRENT SNAPSHOT</vt:lpstr>
      <vt:lpstr>Data: Annual Social and Economic Supplement (CPS)</vt:lpstr>
      <vt:lpstr>PowerPoint Presentation</vt:lpstr>
      <vt:lpstr>PowerPoint Presentation</vt:lpstr>
      <vt:lpstr>PowerPoint Presentation</vt:lpstr>
      <vt:lpstr>Conclusions</vt:lpstr>
      <vt:lpstr>Conclusions</vt:lpstr>
    </vt:vector>
  </TitlesOfParts>
  <Company>SSW, UofW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Marcia Meyers</dc:creator>
  <cp:lastModifiedBy>Bruch, Sarah K</cp:lastModifiedBy>
  <cp:revision>621</cp:revision>
  <cp:lastPrinted>2017-06-07T20:19:07Z</cp:lastPrinted>
  <dcterms:created xsi:type="dcterms:W3CDTF">2006-10-18T23:29:50Z</dcterms:created>
  <dcterms:modified xsi:type="dcterms:W3CDTF">2017-06-09T15:56:42Z</dcterms:modified>
</cp:coreProperties>
</file>