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84" r:id="rId3"/>
    <p:sldId id="282" r:id="rId4"/>
    <p:sldId id="257" r:id="rId5"/>
    <p:sldId id="258" r:id="rId6"/>
    <p:sldId id="283" r:id="rId7"/>
    <p:sldId id="263" r:id="rId8"/>
    <p:sldId id="259" r:id="rId9"/>
    <p:sldId id="260" r:id="rId10"/>
    <p:sldId id="261" r:id="rId11"/>
    <p:sldId id="264" r:id="rId12"/>
    <p:sldId id="265" r:id="rId13"/>
    <p:sldId id="266" r:id="rId14"/>
    <p:sldId id="269" r:id="rId15"/>
    <p:sldId id="270" r:id="rId16"/>
    <p:sldId id="271" r:id="rId17"/>
    <p:sldId id="273" r:id="rId18"/>
    <p:sldId id="274" r:id="rId19"/>
    <p:sldId id="276" r:id="rId20"/>
    <p:sldId id="279" r:id="rId21"/>
    <p:sldId id="280" r:id="rId22"/>
    <p:sldId id="277" r:id="rId23"/>
    <p:sldId id="278" r:id="rId24"/>
    <p:sldId id="288" r:id="rId25"/>
    <p:sldId id="289" r:id="rId26"/>
    <p:sldId id="291" r:id="rId27"/>
    <p:sldId id="293" r:id="rId28"/>
    <p:sldId id="294" r:id="rId29"/>
    <p:sldId id="285" r:id="rId30"/>
    <p:sldId id="286" r:id="rId31"/>
    <p:sldId id="28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146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work\Immigration\Third%20Panel%20Meeting\MPIDataHub_Number%20of%20Immigrants%20and%20Immigrants%20as%20Percentage%20of%20the%20U.S.%20Population_0.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richardalba:Documents:My%20Documents:Daedulus%20paper:US%202010%202035%20pop%20pyr.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0.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'Number and Percent Imm - Table '!$B$8</c:f>
              <c:strCache>
                <c:ptCount val="1"/>
                <c:pt idx="0">
                  <c:v>Number of immigrants</c:v>
                </c:pt>
              </c:strCache>
            </c:strRef>
          </c:tx>
          <c:spPr>
            <a:gradFill>
              <a:gsLst>
                <a:gs pos="0">
                  <a:srgbClr val="D6B19C"/>
                </a:gs>
                <a:gs pos="30000">
                  <a:srgbClr val="D49E6C"/>
                </a:gs>
                <a:gs pos="70000">
                  <a:srgbClr val="A65528"/>
                </a:gs>
                <a:gs pos="100000">
                  <a:srgbClr val="663012"/>
                </a:gs>
              </a:gsLst>
              <a:lin ang="5400000" scaled="0"/>
            </a:gradFill>
          </c:spPr>
          <c:invertIfNegative val="0"/>
          <c:cat>
            <c:strRef>
              <c:f>'Number and Percent Imm - Table '!$A$9:$A$27</c:f>
              <c:strCache>
                <c:ptCount val="19"/>
                <c:pt idx="0">
                  <c:v>1850</c:v>
                </c:pt>
                <c:pt idx="1">
                  <c:v>1860</c:v>
                </c:pt>
                <c:pt idx="2">
                  <c:v>1870</c:v>
                </c:pt>
                <c:pt idx="3">
                  <c:v>1880</c:v>
                </c:pt>
                <c:pt idx="4">
                  <c:v>1890</c:v>
                </c:pt>
                <c:pt idx="5">
                  <c:v>1900</c:v>
                </c:pt>
                <c:pt idx="6">
                  <c:v>1910</c:v>
                </c:pt>
                <c:pt idx="7">
                  <c:v>1920</c:v>
                </c:pt>
                <c:pt idx="8">
                  <c:v>1930</c:v>
                </c:pt>
                <c:pt idx="9">
                  <c:v>1940</c:v>
                </c:pt>
                <c:pt idx="10">
                  <c:v>1950</c:v>
                </c:pt>
                <c:pt idx="11">
                  <c:v>1960</c:v>
                </c:pt>
                <c:pt idx="12">
                  <c:v>1970</c:v>
                </c:pt>
                <c:pt idx="13">
                  <c:v>1980</c:v>
                </c:pt>
                <c:pt idx="14">
                  <c:v>1990</c:v>
                </c:pt>
                <c:pt idx="15">
                  <c:v>2000</c:v>
                </c:pt>
                <c:pt idx="16">
                  <c:v>2010</c:v>
                </c:pt>
                <c:pt idx="17">
                  <c:v>2011</c:v>
                </c:pt>
                <c:pt idx="18">
                  <c:v>2012</c:v>
                </c:pt>
              </c:strCache>
            </c:strRef>
          </c:cat>
          <c:val>
            <c:numRef>
              <c:f>'Number and Percent Imm - Table '!$B$9:$B$27</c:f>
              <c:numCache>
                <c:formatCode>#,##0</c:formatCode>
                <c:ptCount val="19"/>
                <c:pt idx="0">
                  <c:v>2244600</c:v>
                </c:pt>
                <c:pt idx="1">
                  <c:v>4138700</c:v>
                </c:pt>
                <c:pt idx="2">
                  <c:v>5567200</c:v>
                </c:pt>
                <c:pt idx="3">
                  <c:v>6679900</c:v>
                </c:pt>
                <c:pt idx="4">
                  <c:v>9249500</c:v>
                </c:pt>
                <c:pt idx="5">
                  <c:v>10341300</c:v>
                </c:pt>
                <c:pt idx="6">
                  <c:v>13515900</c:v>
                </c:pt>
                <c:pt idx="7">
                  <c:v>13920700</c:v>
                </c:pt>
                <c:pt idx="8">
                  <c:v>14204100</c:v>
                </c:pt>
                <c:pt idx="9">
                  <c:v>11594900</c:v>
                </c:pt>
                <c:pt idx="10">
                  <c:v>10347400</c:v>
                </c:pt>
                <c:pt idx="11">
                  <c:v>9738100</c:v>
                </c:pt>
                <c:pt idx="12">
                  <c:v>9619300</c:v>
                </c:pt>
                <c:pt idx="13">
                  <c:v>14079900</c:v>
                </c:pt>
                <c:pt idx="14">
                  <c:v>19767300</c:v>
                </c:pt>
                <c:pt idx="15">
                  <c:v>31107900</c:v>
                </c:pt>
                <c:pt idx="16">
                  <c:v>39955900</c:v>
                </c:pt>
                <c:pt idx="17">
                  <c:v>40377800</c:v>
                </c:pt>
                <c:pt idx="18">
                  <c:v>40824600</c:v>
                </c:pt>
              </c:numCache>
            </c:numRef>
          </c:val>
        </c:ser>
        <c:dLbls>
          <c:showLegendKey val="0"/>
          <c:showVal val="0"/>
          <c:showCatName val="0"/>
          <c:showSerName val="0"/>
          <c:showPercent val="0"/>
          <c:showBubbleSize val="0"/>
        </c:dLbls>
        <c:gapWidth val="150"/>
        <c:axId val="292213888"/>
        <c:axId val="292207224"/>
      </c:barChart>
      <c:lineChart>
        <c:grouping val="standard"/>
        <c:varyColors val="0"/>
        <c:ser>
          <c:idx val="1"/>
          <c:order val="1"/>
          <c:tx>
            <c:strRef>
              <c:f>'Number and Percent Imm - Table '!$C$8</c:f>
              <c:strCache>
                <c:ptCount val="1"/>
                <c:pt idx="0">
                  <c:v>Immigrants as a percentage of the U.S. population</c:v>
                </c:pt>
              </c:strCache>
            </c:strRef>
          </c:tx>
          <c:marker>
            <c:symbol val="none"/>
          </c:marker>
          <c:dLbls>
            <c:dLbl>
              <c:idx val="15"/>
              <c:layout>
                <c:manualLayout>
                  <c:x val="-1.39372822299652E-2"/>
                  <c:y val="4.4742729306487899E-2"/>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4.6457607433217397E-2"/>
                  <c:y val="-2.6845637583892801E-2"/>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3.2520325203252001E-2"/>
                  <c:y val="-2.98284862043251E-2"/>
                </c:manualLayout>
              </c:layout>
              <c:showLegendKey val="0"/>
              <c:showVal val="1"/>
              <c:showCatName val="0"/>
              <c:showSerName val="0"/>
              <c:showPercent val="0"/>
              <c:showBubbleSize val="0"/>
              <c:extLst>
                <c:ext xmlns:c15="http://schemas.microsoft.com/office/drawing/2012/chart" uri="{CE6537A1-D6FC-4f65-9D91-7224C49458BB}"/>
              </c:extLst>
            </c:dLbl>
            <c:dLbl>
              <c:idx val="18"/>
              <c:layout>
                <c:manualLayout>
                  <c:x val="-2.63259775454899E-2"/>
                  <c:y val="-3.281133482475780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'Number and Percent Imm - Table '!$A$9:$A$27</c:f>
              <c:strCache>
                <c:ptCount val="19"/>
                <c:pt idx="0">
                  <c:v>1850</c:v>
                </c:pt>
                <c:pt idx="1">
                  <c:v>1860</c:v>
                </c:pt>
                <c:pt idx="2">
                  <c:v>1870</c:v>
                </c:pt>
                <c:pt idx="3">
                  <c:v>1880</c:v>
                </c:pt>
                <c:pt idx="4">
                  <c:v>1890</c:v>
                </c:pt>
                <c:pt idx="5">
                  <c:v>1900</c:v>
                </c:pt>
                <c:pt idx="6">
                  <c:v>1910</c:v>
                </c:pt>
                <c:pt idx="7">
                  <c:v>1920</c:v>
                </c:pt>
                <c:pt idx="8">
                  <c:v>1930</c:v>
                </c:pt>
                <c:pt idx="9">
                  <c:v>1940</c:v>
                </c:pt>
                <c:pt idx="10">
                  <c:v>1950</c:v>
                </c:pt>
                <c:pt idx="11">
                  <c:v>1960</c:v>
                </c:pt>
                <c:pt idx="12">
                  <c:v>1970</c:v>
                </c:pt>
                <c:pt idx="13">
                  <c:v>1980</c:v>
                </c:pt>
                <c:pt idx="14">
                  <c:v>1990</c:v>
                </c:pt>
                <c:pt idx="15">
                  <c:v>2000</c:v>
                </c:pt>
                <c:pt idx="16">
                  <c:v>2010</c:v>
                </c:pt>
                <c:pt idx="17">
                  <c:v>2011</c:v>
                </c:pt>
                <c:pt idx="18">
                  <c:v>2012</c:v>
                </c:pt>
              </c:strCache>
            </c:strRef>
          </c:cat>
          <c:val>
            <c:numRef>
              <c:f>'Number and Percent Imm - Table '!$C$9:$C$27</c:f>
              <c:numCache>
                <c:formatCode>General</c:formatCode>
                <c:ptCount val="19"/>
                <c:pt idx="0">
                  <c:v>9.7000000000000011</c:v>
                </c:pt>
                <c:pt idx="1">
                  <c:v>13.2</c:v>
                </c:pt>
                <c:pt idx="2">
                  <c:v>14.4</c:v>
                </c:pt>
                <c:pt idx="3">
                  <c:v>13.3</c:v>
                </c:pt>
                <c:pt idx="4">
                  <c:v>14.8</c:v>
                </c:pt>
                <c:pt idx="5">
                  <c:v>13.6</c:v>
                </c:pt>
                <c:pt idx="6">
                  <c:v>14.7</c:v>
                </c:pt>
                <c:pt idx="7">
                  <c:v>13.2</c:v>
                </c:pt>
                <c:pt idx="8">
                  <c:v>11.6</c:v>
                </c:pt>
                <c:pt idx="9">
                  <c:v>8.8000000000000007</c:v>
                </c:pt>
                <c:pt idx="10">
                  <c:v>6.9</c:v>
                </c:pt>
                <c:pt idx="11">
                  <c:v>5.4</c:v>
                </c:pt>
                <c:pt idx="12">
                  <c:v>4.7</c:v>
                </c:pt>
                <c:pt idx="13">
                  <c:v>6.2</c:v>
                </c:pt>
                <c:pt idx="14">
                  <c:v>7.9</c:v>
                </c:pt>
                <c:pt idx="15">
                  <c:v>11.1</c:v>
                </c:pt>
                <c:pt idx="16">
                  <c:v>12.9</c:v>
                </c:pt>
                <c:pt idx="17" formatCode="0.0">
                  <c:v>13</c:v>
                </c:pt>
                <c:pt idx="18" formatCode="0.0">
                  <c:v>13</c:v>
                </c:pt>
              </c:numCache>
            </c:numRef>
          </c:val>
          <c:smooth val="0"/>
        </c:ser>
        <c:dLbls>
          <c:showLegendKey val="0"/>
          <c:showVal val="0"/>
          <c:showCatName val="0"/>
          <c:showSerName val="0"/>
          <c:showPercent val="0"/>
          <c:showBubbleSize val="0"/>
        </c:dLbls>
        <c:marker val="1"/>
        <c:smooth val="0"/>
        <c:axId val="292213104"/>
        <c:axId val="292214280"/>
      </c:lineChart>
      <c:catAx>
        <c:axId val="292213888"/>
        <c:scaling>
          <c:orientation val="minMax"/>
        </c:scaling>
        <c:delete val="0"/>
        <c:axPos val="b"/>
        <c:numFmt formatCode="General" sourceLinked="0"/>
        <c:majorTickMark val="out"/>
        <c:minorTickMark val="none"/>
        <c:tickLblPos val="nextTo"/>
        <c:crossAx val="292207224"/>
        <c:crosses val="autoZero"/>
        <c:auto val="1"/>
        <c:lblAlgn val="ctr"/>
        <c:lblOffset val="100"/>
        <c:noMultiLvlLbl val="0"/>
      </c:catAx>
      <c:valAx>
        <c:axId val="292207224"/>
        <c:scaling>
          <c:orientation val="minMax"/>
        </c:scaling>
        <c:delete val="0"/>
        <c:axPos val="l"/>
        <c:majorGridlines/>
        <c:numFmt formatCode="#,##0" sourceLinked="1"/>
        <c:majorTickMark val="out"/>
        <c:minorTickMark val="none"/>
        <c:tickLblPos val="nextTo"/>
        <c:crossAx val="292213888"/>
        <c:crosses val="autoZero"/>
        <c:crossBetween val="between"/>
      </c:valAx>
      <c:valAx>
        <c:axId val="292214280"/>
        <c:scaling>
          <c:orientation val="minMax"/>
        </c:scaling>
        <c:delete val="0"/>
        <c:axPos val="r"/>
        <c:numFmt formatCode="General" sourceLinked="1"/>
        <c:majorTickMark val="out"/>
        <c:minorTickMark val="none"/>
        <c:tickLblPos val="nextTo"/>
        <c:crossAx val="292213104"/>
        <c:crosses val="max"/>
        <c:crossBetween val="between"/>
      </c:valAx>
      <c:catAx>
        <c:axId val="292213104"/>
        <c:scaling>
          <c:orientation val="minMax"/>
        </c:scaling>
        <c:delete val="1"/>
        <c:axPos val="b"/>
        <c:numFmt formatCode="General" sourceLinked="1"/>
        <c:majorTickMark val="out"/>
        <c:minorTickMark val="none"/>
        <c:tickLblPos val="none"/>
        <c:crossAx val="292214280"/>
        <c:crosses val="autoZero"/>
        <c:auto val="1"/>
        <c:lblAlgn val="ctr"/>
        <c:lblOffset val="100"/>
        <c:noMultiLvlLbl val="0"/>
      </c:cat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stacked"/>
        <c:varyColors val="0"/>
        <c:ser>
          <c:idx val="0"/>
          <c:order val="0"/>
          <c:spPr>
            <a:solidFill>
              <a:srgbClr val="FF0000"/>
            </a:solidFill>
          </c:spPr>
          <c:invertIfNegative val="0"/>
          <c:cat>
            <c:strRef>
              <c:f>'[US 2010 2035 pop pyr.xlsx]Sheet1'!$G$1:$G$39</c:f>
              <c:strCache>
                <c:ptCount val="39"/>
                <c:pt idx="0">
                  <c:v>0-4</c:v>
                </c:pt>
                <c:pt idx="2">
                  <c:v>10-14</c:v>
                </c:pt>
                <c:pt idx="4">
                  <c:v>20-24</c:v>
                </c:pt>
                <c:pt idx="6">
                  <c:v>30-34</c:v>
                </c:pt>
                <c:pt idx="8">
                  <c:v>40-44</c:v>
                </c:pt>
                <c:pt idx="10">
                  <c:v>50-54</c:v>
                </c:pt>
                <c:pt idx="12">
                  <c:v>60-64</c:v>
                </c:pt>
                <c:pt idx="14">
                  <c:v>70-74</c:v>
                </c:pt>
                <c:pt idx="16">
                  <c:v>80-84</c:v>
                </c:pt>
                <c:pt idx="20">
                  <c:v>0-4</c:v>
                </c:pt>
                <c:pt idx="22">
                  <c:v>10-14</c:v>
                </c:pt>
                <c:pt idx="24">
                  <c:v>20-24</c:v>
                </c:pt>
                <c:pt idx="26">
                  <c:v>30-34</c:v>
                </c:pt>
                <c:pt idx="28">
                  <c:v>40-44</c:v>
                </c:pt>
                <c:pt idx="30">
                  <c:v>50-54</c:v>
                </c:pt>
                <c:pt idx="32">
                  <c:v>60-64</c:v>
                </c:pt>
                <c:pt idx="34">
                  <c:v>70-74</c:v>
                </c:pt>
                <c:pt idx="36">
                  <c:v>80-84</c:v>
                </c:pt>
                <c:pt idx="38">
                  <c:v> </c:v>
                </c:pt>
              </c:strCache>
            </c:strRef>
          </c:cat>
          <c:val>
            <c:numRef>
              <c:f>'[US 2010 2035 pop pyr.xlsx]Sheet1'!$K$1:$K$39</c:f>
              <c:numCache>
                <c:formatCode>#,##0</c:formatCode>
                <c:ptCount val="39"/>
                <c:pt idx="0">
                  <c:v>-4652134</c:v>
                </c:pt>
                <c:pt idx="1">
                  <c:v>-4916312</c:v>
                </c:pt>
                <c:pt idx="2">
                  <c:v>-5176946</c:v>
                </c:pt>
                <c:pt idx="3">
                  <c:v>-5344385</c:v>
                </c:pt>
                <c:pt idx="4">
                  <c:v>-5383635</c:v>
                </c:pt>
                <c:pt idx="5">
                  <c:v>-5430403</c:v>
                </c:pt>
                <c:pt idx="6">
                  <c:v>-5739766</c:v>
                </c:pt>
                <c:pt idx="7">
                  <c:v>-6023690</c:v>
                </c:pt>
                <c:pt idx="8">
                  <c:v>-6425551</c:v>
                </c:pt>
                <c:pt idx="9">
                  <c:v>-6345806</c:v>
                </c:pt>
                <c:pt idx="10">
                  <c:v>-6061451</c:v>
                </c:pt>
                <c:pt idx="11">
                  <c:v>-5542514</c:v>
                </c:pt>
                <c:pt idx="12">
                  <c:v>-5439015</c:v>
                </c:pt>
                <c:pt idx="13">
                  <c:v>-5693830</c:v>
                </c:pt>
                <c:pt idx="14">
                  <c:v>-5990285</c:v>
                </c:pt>
                <c:pt idx="15">
                  <c:v>-5393880</c:v>
                </c:pt>
                <c:pt idx="16">
                  <c:v>-3926309</c:v>
                </c:pt>
                <c:pt idx="17">
                  <c:v>-3472271</c:v>
                </c:pt>
                <c:pt idx="20">
                  <c:v>-5347824</c:v>
                </c:pt>
                <c:pt idx="21">
                  <c:v>-5560085</c:v>
                </c:pt>
                <c:pt idx="22">
                  <c:v>-5858708</c:v>
                </c:pt>
                <c:pt idx="23">
                  <c:v>-6331894</c:v>
                </c:pt>
                <c:pt idx="24">
                  <c:v>-6308803</c:v>
                </c:pt>
                <c:pt idx="25">
                  <c:v>-6170575</c:v>
                </c:pt>
                <c:pt idx="26">
                  <c:v>-5799434</c:v>
                </c:pt>
                <c:pt idx="27">
                  <c:v>-6025358</c:v>
                </c:pt>
                <c:pt idx="28">
                  <c:v>-6629996</c:v>
                </c:pt>
                <c:pt idx="29">
                  <c:v>-7640984</c:v>
                </c:pt>
                <c:pt idx="30">
                  <c:v>-7817040</c:v>
                </c:pt>
                <c:pt idx="31">
                  <c:v>-7089529</c:v>
                </c:pt>
                <c:pt idx="32">
                  <c:v>-6244884</c:v>
                </c:pt>
                <c:pt idx="33">
                  <c:v>-4624945</c:v>
                </c:pt>
                <c:pt idx="34">
                  <c:v>-3371204</c:v>
                </c:pt>
                <c:pt idx="35">
                  <c:v>-2591681</c:v>
                </c:pt>
                <c:pt idx="36">
                  <c:v>-1921912</c:v>
                </c:pt>
                <c:pt idx="37">
                  <c:v>-1084703</c:v>
                </c:pt>
                <c:pt idx="38">
                  <c:v>-437422</c:v>
                </c:pt>
              </c:numCache>
            </c:numRef>
          </c:val>
        </c:ser>
        <c:ser>
          <c:idx val="1"/>
          <c:order val="1"/>
          <c:spPr>
            <a:solidFill>
              <a:srgbClr val="0000FF"/>
            </a:solidFill>
          </c:spPr>
          <c:invertIfNegative val="0"/>
          <c:cat>
            <c:strRef>
              <c:f>'[US 2010 2035 pop pyr.xlsx]Sheet1'!$G$1:$G$39</c:f>
              <c:strCache>
                <c:ptCount val="39"/>
                <c:pt idx="0">
                  <c:v>0-4</c:v>
                </c:pt>
                <c:pt idx="2">
                  <c:v>10-14</c:v>
                </c:pt>
                <c:pt idx="4">
                  <c:v>20-24</c:v>
                </c:pt>
                <c:pt idx="6">
                  <c:v>30-34</c:v>
                </c:pt>
                <c:pt idx="8">
                  <c:v>40-44</c:v>
                </c:pt>
                <c:pt idx="10">
                  <c:v>50-54</c:v>
                </c:pt>
                <c:pt idx="12">
                  <c:v>60-64</c:v>
                </c:pt>
                <c:pt idx="14">
                  <c:v>70-74</c:v>
                </c:pt>
                <c:pt idx="16">
                  <c:v>80-84</c:v>
                </c:pt>
                <c:pt idx="20">
                  <c:v>0-4</c:v>
                </c:pt>
                <c:pt idx="22">
                  <c:v>10-14</c:v>
                </c:pt>
                <c:pt idx="24">
                  <c:v>20-24</c:v>
                </c:pt>
                <c:pt idx="26">
                  <c:v>30-34</c:v>
                </c:pt>
                <c:pt idx="28">
                  <c:v>40-44</c:v>
                </c:pt>
                <c:pt idx="30">
                  <c:v>50-54</c:v>
                </c:pt>
                <c:pt idx="32">
                  <c:v>60-64</c:v>
                </c:pt>
                <c:pt idx="34">
                  <c:v>70-74</c:v>
                </c:pt>
                <c:pt idx="36">
                  <c:v>80-84</c:v>
                </c:pt>
                <c:pt idx="38">
                  <c:v> </c:v>
                </c:pt>
              </c:strCache>
            </c:strRef>
          </c:cat>
          <c:val>
            <c:numRef>
              <c:f>'[US 2010 2035 pop pyr.xlsx]Sheet1'!$L$1:$L$39</c:f>
              <c:numCache>
                <c:formatCode>General</c:formatCode>
                <c:ptCount val="39"/>
                <c:pt idx="0">
                  <c:v>-7347000</c:v>
                </c:pt>
                <c:pt idx="1">
                  <c:v>-7132000</c:v>
                </c:pt>
                <c:pt idx="2">
                  <c:v>-7086000</c:v>
                </c:pt>
                <c:pt idx="3">
                  <c:v>-7080000</c:v>
                </c:pt>
                <c:pt idx="4">
                  <c:v>-6846000</c:v>
                </c:pt>
                <c:pt idx="5">
                  <c:v>-6507000</c:v>
                </c:pt>
                <c:pt idx="6">
                  <c:v>-6311000</c:v>
                </c:pt>
                <c:pt idx="7">
                  <c:v>-5915000</c:v>
                </c:pt>
                <c:pt idx="8">
                  <c:v>-5822000</c:v>
                </c:pt>
                <c:pt idx="9">
                  <c:v>-5280000</c:v>
                </c:pt>
                <c:pt idx="10">
                  <c:v>-4873000</c:v>
                </c:pt>
                <c:pt idx="11">
                  <c:v>-4526000</c:v>
                </c:pt>
                <c:pt idx="12">
                  <c:v>-4071000</c:v>
                </c:pt>
                <c:pt idx="13">
                  <c:v>-3466000</c:v>
                </c:pt>
                <c:pt idx="14">
                  <c:v>-2869000</c:v>
                </c:pt>
                <c:pt idx="15">
                  <c:v>-2099000</c:v>
                </c:pt>
                <c:pt idx="16">
                  <c:v>-1297000</c:v>
                </c:pt>
                <c:pt idx="17">
                  <c:v>-993000</c:v>
                </c:pt>
                <c:pt idx="20" formatCode="#,##0">
                  <c:v>-4971603</c:v>
                </c:pt>
                <c:pt idx="21" formatCode="#,##0">
                  <c:v>-4829553</c:v>
                </c:pt>
                <c:pt idx="22" formatCode="#,##0">
                  <c:v>-4721154</c:v>
                </c:pt>
                <c:pt idx="23" formatCode="#,##0">
                  <c:v>-4971772</c:v>
                </c:pt>
                <c:pt idx="24" formatCode="#,##0">
                  <c:v>-4705373</c:v>
                </c:pt>
                <c:pt idx="25" formatCode="#,##0">
                  <c:v>-4465016</c:v>
                </c:pt>
                <c:pt idx="26" formatCode="#,##0">
                  <c:v>-4197066</c:v>
                </c:pt>
                <c:pt idx="27" formatCode="#,##0">
                  <c:v>-4016664</c:v>
                </c:pt>
                <c:pt idx="28" formatCode="#,##0">
                  <c:v>-3763981</c:v>
                </c:pt>
                <c:pt idx="29" formatCode="#,##0">
                  <c:v>-3568101</c:v>
                </c:pt>
                <c:pt idx="30" formatCode="#,##0">
                  <c:v>-3116234</c:v>
                </c:pt>
                <c:pt idx="31" formatCode="#,##0">
                  <c:v>-2434119</c:v>
                </c:pt>
                <c:pt idx="32" formatCode="#,##0">
                  <c:v>-1832616</c:v>
                </c:pt>
                <c:pt idx="33" formatCode="#,##0">
                  <c:v>-1227602</c:v>
                </c:pt>
                <c:pt idx="34" formatCode="#,##0">
                  <c:v>-872768</c:v>
                </c:pt>
                <c:pt idx="35" formatCode="#,##0">
                  <c:v>-590707</c:v>
                </c:pt>
                <c:pt idx="36" formatCode="#,##0">
                  <c:v>-372462</c:v>
                </c:pt>
                <c:pt idx="37" formatCode="#,##0">
                  <c:v>-189164</c:v>
                </c:pt>
                <c:pt idx="38" formatCode="#,##0">
                  <c:v>-78390</c:v>
                </c:pt>
              </c:numCache>
            </c:numRef>
          </c:val>
        </c:ser>
        <c:ser>
          <c:idx val="2"/>
          <c:order val="2"/>
          <c:spPr>
            <a:solidFill>
              <a:srgbClr val="FF0000"/>
            </a:solidFill>
          </c:spPr>
          <c:invertIfNegative val="0"/>
          <c:cat>
            <c:strRef>
              <c:f>'[US 2010 2035 pop pyr.xlsx]Sheet1'!$G$1:$G$39</c:f>
              <c:strCache>
                <c:ptCount val="39"/>
                <c:pt idx="0">
                  <c:v>0-4</c:v>
                </c:pt>
                <c:pt idx="2">
                  <c:v>10-14</c:v>
                </c:pt>
                <c:pt idx="4">
                  <c:v>20-24</c:v>
                </c:pt>
                <c:pt idx="6">
                  <c:v>30-34</c:v>
                </c:pt>
                <c:pt idx="8">
                  <c:v>40-44</c:v>
                </c:pt>
                <c:pt idx="10">
                  <c:v>50-54</c:v>
                </c:pt>
                <c:pt idx="12">
                  <c:v>60-64</c:v>
                </c:pt>
                <c:pt idx="14">
                  <c:v>70-74</c:v>
                </c:pt>
                <c:pt idx="16">
                  <c:v>80-84</c:v>
                </c:pt>
                <c:pt idx="20">
                  <c:v>0-4</c:v>
                </c:pt>
                <c:pt idx="22">
                  <c:v>10-14</c:v>
                </c:pt>
                <c:pt idx="24">
                  <c:v>20-24</c:v>
                </c:pt>
                <c:pt idx="26">
                  <c:v>30-34</c:v>
                </c:pt>
                <c:pt idx="28">
                  <c:v>40-44</c:v>
                </c:pt>
                <c:pt idx="30">
                  <c:v>50-54</c:v>
                </c:pt>
                <c:pt idx="32">
                  <c:v>60-64</c:v>
                </c:pt>
                <c:pt idx="34">
                  <c:v>70-74</c:v>
                </c:pt>
                <c:pt idx="36">
                  <c:v>80-84</c:v>
                </c:pt>
                <c:pt idx="38">
                  <c:v> </c:v>
                </c:pt>
              </c:strCache>
            </c:strRef>
          </c:cat>
          <c:val>
            <c:numRef>
              <c:f>'[US 2010 2035 pop pyr.xlsx]Sheet1'!$M$1:$M$39</c:f>
              <c:numCache>
                <c:formatCode>General</c:formatCode>
                <c:ptCount val="39"/>
                <c:pt idx="0">
                  <c:v>4424190</c:v>
                </c:pt>
                <c:pt idx="1">
                  <c:v>4675593</c:v>
                </c:pt>
                <c:pt idx="2">
                  <c:v>4921538</c:v>
                </c:pt>
                <c:pt idx="3">
                  <c:v>5088926</c:v>
                </c:pt>
                <c:pt idx="4">
                  <c:v>5151637</c:v>
                </c:pt>
                <c:pt idx="5">
                  <c:v>5219146</c:v>
                </c:pt>
                <c:pt idx="6">
                  <c:v>5530379</c:v>
                </c:pt>
                <c:pt idx="7">
                  <c:v>5796368</c:v>
                </c:pt>
                <c:pt idx="8">
                  <c:v>6190521</c:v>
                </c:pt>
                <c:pt idx="9">
                  <c:v>6250360</c:v>
                </c:pt>
                <c:pt idx="10">
                  <c:v>6054721</c:v>
                </c:pt>
                <c:pt idx="11">
                  <c:v>5591188</c:v>
                </c:pt>
                <c:pt idx="12">
                  <c:v>5611301</c:v>
                </c:pt>
                <c:pt idx="13">
                  <c:v>6034630</c:v>
                </c:pt>
                <c:pt idx="14">
                  <c:v>6649363</c:v>
                </c:pt>
                <c:pt idx="15">
                  <c:v>6307001</c:v>
                </c:pt>
                <c:pt idx="16">
                  <c:v>4983222</c:v>
                </c:pt>
                <c:pt idx="17">
                  <c:v>5447295</c:v>
                </c:pt>
                <c:pt idx="20" formatCode="#,##0">
                  <c:v>4996255</c:v>
                </c:pt>
                <c:pt idx="21" formatCode="#,##0">
                  <c:v>5277977</c:v>
                </c:pt>
                <c:pt idx="22" formatCode="#,##0">
                  <c:v>5544675</c:v>
                </c:pt>
                <c:pt idx="23" formatCode="#,##0">
                  <c:v>6009698</c:v>
                </c:pt>
                <c:pt idx="24" formatCode="#,##0">
                  <c:v>6118039</c:v>
                </c:pt>
                <c:pt idx="25" formatCode="#,##0">
                  <c:v>6056355</c:v>
                </c:pt>
                <c:pt idx="26" formatCode="#,##0">
                  <c:v>5696476</c:v>
                </c:pt>
                <c:pt idx="27" formatCode="#,##0">
                  <c:v>5958959</c:v>
                </c:pt>
                <c:pt idx="28" formatCode="#,##0">
                  <c:v>6588308</c:v>
                </c:pt>
                <c:pt idx="29" formatCode="#,##0">
                  <c:v>7714540</c:v>
                </c:pt>
                <c:pt idx="30" formatCode="#,##0">
                  <c:v>7968606</c:v>
                </c:pt>
                <c:pt idx="31" formatCode="#,##0">
                  <c:v>7365270</c:v>
                </c:pt>
                <c:pt idx="32" formatCode="#,##0">
                  <c:v>6577849</c:v>
                </c:pt>
                <c:pt idx="33" formatCode="#,##0">
                  <c:v>5058000</c:v>
                </c:pt>
                <c:pt idx="34" formatCode="#,##0">
                  <c:v>3886674</c:v>
                </c:pt>
                <c:pt idx="35" formatCode="#,##0">
                  <c:v>3269685</c:v>
                </c:pt>
                <c:pt idx="36" formatCode="#,##0">
                  <c:v>2824969</c:v>
                </c:pt>
                <c:pt idx="37" formatCode="#,##0">
                  <c:v>1983521</c:v>
                </c:pt>
                <c:pt idx="38" formatCode="#,##0">
                  <c:v>1154715</c:v>
                </c:pt>
              </c:numCache>
            </c:numRef>
          </c:val>
        </c:ser>
        <c:ser>
          <c:idx val="3"/>
          <c:order val="3"/>
          <c:spPr>
            <a:solidFill>
              <a:srgbClr val="0000FF"/>
            </a:solidFill>
          </c:spPr>
          <c:invertIfNegative val="0"/>
          <c:cat>
            <c:strRef>
              <c:f>'[US 2010 2035 pop pyr.xlsx]Sheet1'!$G$1:$G$39</c:f>
              <c:strCache>
                <c:ptCount val="39"/>
                <c:pt idx="0">
                  <c:v>0-4</c:v>
                </c:pt>
                <c:pt idx="2">
                  <c:v>10-14</c:v>
                </c:pt>
                <c:pt idx="4">
                  <c:v>20-24</c:v>
                </c:pt>
                <c:pt idx="6">
                  <c:v>30-34</c:v>
                </c:pt>
                <c:pt idx="8">
                  <c:v>40-44</c:v>
                </c:pt>
                <c:pt idx="10">
                  <c:v>50-54</c:v>
                </c:pt>
                <c:pt idx="12">
                  <c:v>60-64</c:v>
                </c:pt>
                <c:pt idx="14">
                  <c:v>70-74</c:v>
                </c:pt>
                <c:pt idx="16">
                  <c:v>80-84</c:v>
                </c:pt>
                <c:pt idx="20">
                  <c:v>0-4</c:v>
                </c:pt>
                <c:pt idx="22">
                  <c:v>10-14</c:v>
                </c:pt>
                <c:pt idx="24">
                  <c:v>20-24</c:v>
                </c:pt>
                <c:pt idx="26">
                  <c:v>30-34</c:v>
                </c:pt>
                <c:pt idx="28">
                  <c:v>40-44</c:v>
                </c:pt>
                <c:pt idx="30">
                  <c:v>50-54</c:v>
                </c:pt>
                <c:pt idx="32">
                  <c:v>60-64</c:v>
                </c:pt>
                <c:pt idx="34">
                  <c:v>70-74</c:v>
                </c:pt>
                <c:pt idx="36">
                  <c:v>80-84</c:v>
                </c:pt>
                <c:pt idx="38">
                  <c:v> </c:v>
                </c:pt>
              </c:strCache>
            </c:strRef>
          </c:cat>
          <c:val>
            <c:numRef>
              <c:f>'[US 2010 2035 pop pyr.xlsx]Sheet1'!$N$1:$N$39</c:f>
              <c:numCache>
                <c:formatCode>General</c:formatCode>
                <c:ptCount val="39"/>
                <c:pt idx="0">
                  <c:v>6579469</c:v>
                </c:pt>
                <c:pt idx="1">
                  <c:v>6370879</c:v>
                </c:pt>
                <c:pt idx="2">
                  <c:v>6175893</c:v>
                </c:pt>
                <c:pt idx="3">
                  <c:v>6025857</c:v>
                </c:pt>
                <c:pt idx="4">
                  <c:v>6005260</c:v>
                </c:pt>
                <c:pt idx="5">
                  <c:v>6001941</c:v>
                </c:pt>
                <c:pt idx="6">
                  <c:v>5951547</c:v>
                </c:pt>
                <c:pt idx="7">
                  <c:v>5833838</c:v>
                </c:pt>
                <c:pt idx="8">
                  <c:v>5861596</c:v>
                </c:pt>
                <c:pt idx="9">
                  <c:v>5310581</c:v>
                </c:pt>
                <c:pt idx="10">
                  <c:v>4850867</c:v>
                </c:pt>
                <c:pt idx="11">
                  <c:v>4434328</c:v>
                </c:pt>
                <c:pt idx="12">
                  <c:v>4115769</c:v>
                </c:pt>
                <c:pt idx="13">
                  <c:v>3670227</c:v>
                </c:pt>
                <c:pt idx="14">
                  <c:v>3296452</c:v>
                </c:pt>
                <c:pt idx="15">
                  <c:v>2676325</c:v>
                </c:pt>
                <c:pt idx="16">
                  <c:v>1847532</c:v>
                </c:pt>
                <c:pt idx="17">
                  <c:v>1712930</c:v>
                </c:pt>
                <c:pt idx="20" formatCode="#,##0">
                  <c:v>4885680</c:v>
                </c:pt>
                <c:pt idx="21" formatCode="#,##0">
                  <c:v>4681042</c:v>
                </c:pt>
                <c:pt idx="22" formatCode="#,##0">
                  <c:v>4552657</c:v>
                </c:pt>
                <c:pt idx="23" formatCode="#,##0">
                  <c:v>4726979</c:v>
                </c:pt>
                <c:pt idx="24" formatCode="#,##0">
                  <c:v>4453784</c:v>
                </c:pt>
                <c:pt idx="25" formatCode="#,##0">
                  <c:v>4409903</c:v>
                </c:pt>
                <c:pt idx="26" formatCode="#,##0">
                  <c:v>4269123</c:v>
                </c:pt>
                <c:pt idx="27" formatCode="#,##0">
                  <c:v>4178661</c:v>
                </c:pt>
                <c:pt idx="28" formatCode="#,##0">
                  <c:v>3908679</c:v>
                </c:pt>
                <c:pt idx="29" formatCode="#,##0">
                  <c:v>3784966</c:v>
                </c:pt>
                <c:pt idx="30" formatCode="#,##0">
                  <c:v>3396245</c:v>
                </c:pt>
                <c:pt idx="31" formatCode="#,##0">
                  <c:v>2775887</c:v>
                </c:pt>
                <c:pt idx="32" formatCode="#,##0">
                  <c:v>2162575</c:v>
                </c:pt>
                <c:pt idx="33" formatCode="#,##0">
                  <c:v>1524716</c:v>
                </c:pt>
                <c:pt idx="34" formatCode="#,##0">
                  <c:v>1147520</c:v>
                </c:pt>
                <c:pt idx="35" formatCode="#,##0">
                  <c:v>865722</c:v>
                </c:pt>
                <c:pt idx="36" formatCode="#,##0">
                  <c:v>623984</c:v>
                </c:pt>
                <c:pt idx="37" formatCode="#,##0">
                  <c:v>363071</c:v>
                </c:pt>
                <c:pt idx="38" formatCode="#,##0">
                  <c:v>202447</c:v>
                </c:pt>
              </c:numCache>
            </c:numRef>
          </c:val>
        </c:ser>
        <c:dLbls>
          <c:showLegendKey val="0"/>
          <c:showVal val="0"/>
          <c:showCatName val="0"/>
          <c:showSerName val="0"/>
          <c:showPercent val="0"/>
          <c:showBubbleSize val="0"/>
        </c:dLbls>
        <c:gapWidth val="150"/>
        <c:overlap val="100"/>
        <c:axId val="292210752"/>
        <c:axId val="292209576"/>
      </c:barChart>
      <c:catAx>
        <c:axId val="292210752"/>
        <c:scaling>
          <c:orientation val="minMax"/>
        </c:scaling>
        <c:delete val="0"/>
        <c:axPos val="l"/>
        <c:numFmt formatCode="General" sourceLinked="0"/>
        <c:majorTickMark val="out"/>
        <c:minorTickMark val="none"/>
        <c:tickLblPos val="nextTo"/>
        <c:crossAx val="292209576"/>
        <c:crosses val="autoZero"/>
        <c:auto val="1"/>
        <c:lblAlgn val="ctr"/>
        <c:lblOffset val="100"/>
        <c:noMultiLvlLbl val="0"/>
      </c:catAx>
      <c:valAx>
        <c:axId val="292209576"/>
        <c:scaling>
          <c:orientation val="minMax"/>
        </c:scaling>
        <c:delete val="0"/>
        <c:axPos val="b"/>
        <c:majorGridlines/>
        <c:numFmt formatCode="#,##0;#,##0" sourceLinked="0"/>
        <c:majorTickMark val="out"/>
        <c:minorTickMark val="none"/>
        <c:tickLblPos val="nextTo"/>
        <c:crossAx val="292210752"/>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Lbls>
            <c:dLbl>
              <c:idx val="0"/>
              <c:tx>
                <c:rich>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r>
                      <a:rPr lang="en-US" dirty="0" smtClean="0"/>
                      <a:t>White-Hispanic</a:t>
                    </a:r>
                    <a:r>
                      <a:rPr lang="en-US" dirty="0"/>
                      <a:t>
42%</a:t>
                    </a:r>
                  </a:p>
                </c:rich>
              </c:tx>
              <c:spPr>
                <a:noFill/>
                <a:ln>
                  <a:noFill/>
                </a:ln>
                <a:effectLst/>
              </c:spPr>
              <c:dLblPos val="outEnd"/>
              <c:showLegendKey val="0"/>
              <c:showVal val="0"/>
              <c:showCatName val="1"/>
              <c:showSerName val="0"/>
              <c:showPercent val="1"/>
              <c:showBubbleSize val="0"/>
              <c:extLst>
                <c:ext xmlns:c15="http://schemas.microsoft.com/office/drawing/2012/chart" uri="{CE6537A1-D6FC-4f65-9D91-7224C49458BB}"/>
              </c:extLst>
            </c:dLbl>
            <c:dLbl>
              <c:idx val="1"/>
              <c:layout>
                <c:manualLayout>
                  <c:x val="0.12713675213675199"/>
                  <c:y val="-5.3499777084262097E-3"/>
                </c:manualLayout>
              </c:layout>
              <c:tx>
                <c:rich>
                  <a:bodyPr rot="0" spcFirstLastPara="1" vertOverflow="ellipsis" vert="horz" wrap="square" lIns="38100" tIns="19050" rIns="38100" bIns="19050" anchor="ctr" anchorCtr="1">
                    <a:spAutoFit/>
                  </a:bodyPr>
                  <a:lstStyle/>
                  <a:p>
                    <a:pPr>
                      <a:defRPr sz="2400" b="1" i="0" u="none" strike="noStrike" kern="1200" spc="0" baseline="0">
                        <a:solidFill>
                          <a:schemeClr val="accent2"/>
                        </a:solidFill>
                        <a:latin typeface="+mn-lt"/>
                        <a:ea typeface="+mn-ea"/>
                        <a:cs typeface="+mn-cs"/>
                      </a:defRPr>
                    </a:pPr>
                    <a:r>
                      <a:rPr lang="en-US" dirty="0" smtClean="0"/>
                      <a:t>White-Asian</a:t>
                    </a:r>
                    <a:r>
                      <a:rPr lang="en-US" dirty="0"/>
                      <a:t>
11%</a:t>
                    </a: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extLst>
            </c:dLbl>
            <c:dLbl>
              <c:idx val="2"/>
              <c:tx>
                <c:rich>
                  <a:bodyPr rot="0" spcFirstLastPara="1" vertOverflow="ellipsis" vert="horz" wrap="square" lIns="38100" tIns="19050" rIns="38100" bIns="19050" anchor="ctr" anchorCtr="1">
                    <a:spAutoFit/>
                  </a:bodyPr>
                  <a:lstStyle/>
                  <a:p>
                    <a:pPr>
                      <a:defRPr sz="2400" b="1" i="0" u="none" strike="noStrike" kern="1200" spc="0" baseline="0">
                        <a:solidFill>
                          <a:schemeClr val="accent3"/>
                        </a:solidFill>
                        <a:latin typeface="+mn-lt"/>
                        <a:ea typeface="+mn-ea"/>
                        <a:cs typeface="+mn-cs"/>
                      </a:defRPr>
                    </a:pPr>
                    <a:r>
                      <a:rPr lang="en-US" dirty="0" smtClean="0"/>
                      <a:t>White-Black</a:t>
                    </a:r>
                    <a:r>
                      <a:rPr lang="en-US" dirty="0"/>
                      <a:t>
11%</a:t>
                    </a:r>
                  </a:p>
                </c:rich>
              </c:tx>
              <c:spPr>
                <a:noFill/>
                <a:ln>
                  <a:noFill/>
                </a:ln>
                <a:effectLst/>
              </c:spPr>
              <c:dLblPos val="outEnd"/>
              <c:showLegendKey val="0"/>
              <c:showVal val="0"/>
              <c:showCatName val="1"/>
              <c:showSerName val="0"/>
              <c:showPercent val="1"/>
              <c:showBubbleSize val="0"/>
              <c:extLst>
                <c:ext xmlns:c15="http://schemas.microsoft.com/office/drawing/2012/chart" uri="{CE6537A1-D6FC-4f65-9D91-7224C49458BB}"/>
              </c:extLst>
            </c:dLbl>
            <c:dLbl>
              <c:idx val="3"/>
              <c:tx>
                <c:rich>
                  <a:bodyPr rot="0" spcFirstLastPara="1" vertOverflow="ellipsis" vert="horz" wrap="square" lIns="38100" tIns="19050" rIns="38100" bIns="19050" anchor="ctr" anchorCtr="1">
                    <a:spAutoFit/>
                  </a:bodyPr>
                  <a:lstStyle/>
                  <a:p>
                    <a:pPr>
                      <a:defRPr sz="2400" b="1" i="0" u="none" strike="noStrike" kern="1200" spc="0" baseline="0">
                        <a:solidFill>
                          <a:schemeClr val="accent4"/>
                        </a:solidFill>
                        <a:latin typeface="+mn-lt"/>
                        <a:ea typeface="+mn-ea"/>
                        <a:cs typeface="+mn-cs"/>
                      </a:defRPr>
                    </a:pPr>
                    <a:r>
                      <a:rPr lang="en-US" dirty="0" smtClean="0"/>
                      <a:t>White-Mixed</a:t>
                    </a:r>
                    <a:r>
                      <a:rPr lang="en-US" dirty="0"/>
                      <a:t>
12%</a:t>
                    </a:r>
                  </a:p>
                </c:rich>
              </c:tx>
              <c:spPr>
                <a:noFill/>
                <a:ln>
                  <a:noFill/>
                </a:ln>
                <a:effectLst/>
              </c:spPr>
              <c:dLblPos val="outEnd"/>
              <c:showLegendKey val="0"/>
              <c:showVal val="0"/>
              <c:showCatName val="1"/>
              <c:showSerName val="0"/>
              <c:showPercent val="1"/>
              <c:showBubbleSize val="0"/>
              <c:extLst>
                <c:ext xmlns:c15="http://schemas.microsoft.com/office/drawing/2012/chart" uri="{CE6537A1-D6FC-4f65-9D91-7224C49458BB}"/>
              </c:extLst>
            </c:dLbl>
            <c:dLbl>
              <c:idx val="4"/>
              <c:layout>
                <c:manualLayout>
                  <c:x val="-3.9006093550362497E-2"/>
                  <c:y val="2.4598184171552701E-2"/>
                </c:manualLayout>
              </c:layout>
              <c:tx>
                <c:rich>
                  <a:bodyPr rot="0" spcFirstLastPara="1" vertOverflow="ellipsis" vert="horz" wrap="square" lIns="38100" tIns="19050" rIns="38100" bIns="19050" anchor="ctr" anchorCtr="1">
                    <a:spAutoFit/>
                  </a:bodyPr>
                  <a:lstStyle/>
                  <a:p>
                    <a:pPr>
                      <a:defRPr sz="2400" b="1" i="0" u="none" strike="noStrike" kern="1200" spc="0" baseline="0">
                        <a:solidFill>
                          <a:schemeClr val="accent5"/>
                        </a:solidFill>
                        <a:latin typeface="+mn-lt"/>
                        <a:ea typeface="+mn-ea"/>
                        <a:cs typeface="+mn-cs"/>
                      </a:defRPr>
                    </a:pPr>
                    <a:r>
                      <a:rPr lang="en-US" dirty="0" smtClean="0"/>
                      <a:t>White-Other</a:t>
                    </a:r>
                    <a:r>
                      <a:rPr lang="en-US" dirty="0"/>
                      <a:t>
3%</a:t>
                    </a: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4.0506327917684097E-2"/>
                  <c:y val="-4.6960169782055201E-2"/>
                </c:manualLayout>
              </c:layout>
              <c:tx>
                <c:rich>
                  <a:bodyPr rot="0" spcFirstLastPara="1" vertOverflow="ellipsis" vert="horz" wrap="square" lIns="38100" tIns="19050" rIns="38100" bIns="19050" anchor="ctr" anchorCtr="1">
                    <a:spAutoFit/>
                  </a:bodyPr>
                  <a:lstStyle/>
                  <a:p>
                    <a:pPr>
                      <a:defRPr sz="2400" b="1" i="0" u="none" strike="noStrike" kern="1200" spc="0" baseline="0">
                        <a:solidFill>
                          <a:schemeClr val="accent6"/>
                        </a:solidFill>
                        <a:latin typeface="+mn-lt"/>
                        <a:ea typeface="+mn-ea"/>
                        <a:cs typeface="+mn-cs"/>
                      </a:defRPr>
                    </a:pPr>
                    <a:r>
                      <a:rPr lang="en-US" dirty="0" smtClean="0"/>
                      <a:t>Black-Hispanic</a:t>
                    </a:r>
                    <a:r>
                      <a:rPr lang="en-US" dirty="0"/>
                      <a:t>
5%</a:t>
                    </a: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extLst>
            </c:dLbl>
            <c:dLbl>
              <c:idx val="6"/>
              <c:tx>
                <c:rich>
                  <a:bodyPr rot="0" spcFirstLastPara="1" vertOverflow="ellipsis" vert="horz" wrap="square" lIns="38100" tIns="19050" rIns="38100" bIns="19050" anchor="ctr" anchorCtr="1">
                    <a:spAutoFit/>
                  </a:bodyPr>
                  <a:lstStyle/>
                  <a:p>
                    <a:pPr>
                      <a:defRPr sz="2400" b="1" i="0" u="none" strike="noStrike" kern="1200" spc="0" baseline="0">
                        <a:solidFill>
                          <a:schemeClr val="accent1">
                            <a:lumMod val="60000"/>
                          </a:schemeClr>
                        </a:solidFill>
                        <a:latin typeface="+mn-lt"/>
                        <a:ea typeface="+mn-ea"/>
                        <a:cs typeface="+mn-cs"/>
                      </a:defRPr>
                    </a:pPr>
                    <a:r>
                      <a:rPr lang="en-US" dirty="0" smtClean="0"/>
                      <a:t>Other </a:t>
                    </a:r>
                    <a:r>
                      <a:rPr lang="en-US" dirty="0"/>
                      <a:t>minority mixes
16%</a:t>
                    </a:r>
                  </a:p>
                </c:rich>
              </c:tx>
              <c:spPr>
                <a:noFill/>
                <a:ln>
                  <a:noFill/>
                </a:ln>
                <a:effectLst/>
              </c:spPr>
              <c:dLblPos val="outEnd"/>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2400"/>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Sheet1!$A$24:$A$30</c:f>
              <c:strCache>
                <c:ptCount val="7"/>
                <c:pt idx="0">
                  <c:v>white-Hispanic</c:v>
                </c:pt>
                <c:pt idx="1">
                  <c:v>white-Asian</c:v>
                </c:pt>
                <c:pt idx="2">
                  <c:v>white-black</c:v>
                </c:pt>
                <c:pt idx="3">
                  <c:v>white-mixed</c:v>
                </c:pt>
                <c:pt idx="4">
                  <c:v>white-other</c:v>
                </c:pt>
                <c:pt idx="5">
                  <c:v>black-Hispanic</c:v>
                </c:pt>
                <c:pt idx="6">
                  <c:v>other minority mixes</c:v>
                </c:pt>
              </c:strCache>
            </c:strRef>
          </c:cat>
          <c:val>
            <c:numRef>
              <c:f>Sheet1!$C$24:$C$30</c:f>
              <c:numCache>
                <c:formatCode>0.0</c:formatCode>
                <c:ptCount val="7"/>
                <c:pt idx="0">
                  <c:v>42.371759139311997</c:v>
                </c:pt>
                <c:pt idx="1">
                  <c:v>11.275722103147499</c:v>
                </c:pt>
                <c:pt idx="2">
                  <c:v>10.7847678566288</c:v>
                </c:pt>
                <c:pt idx="3">
                  <c:v>11.827653076445969</c:v>
                </c:pt>
                <c:pt idx="4">
                  <c:v>3.3008560294991161</c:v>
                </c:pt>
                <c:pt idx="5">
                  <c:v>4.6004715882474256</c:v>
                </c:pt>
                <c:pt idx="6">
                  <c:v>15.83877020671896</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0.19565</cdr:x>
      <cdr:y>0.0512</cdr:y>
    </cdr:from>
    <cdr:to>
      <cdr:x>0.34783</cdr:x>
      <cdr:y>0.15964</cdr:y>
    </cdr:to>
    <cdr:sp macro="" textlink="">
      <cdr:nvSpPr>
        <cdr:cNvPr id="2" name="Text Box 1"/>
        <cdr:cNvSpPr txBox="1"/>
      </cdr:nvSpPr>
      <cdr:spPr>
        <a:xfrm xmlns:a="http://schemas.openxmlformats.org/drawingml/2006/main">
          <a:off x="1028700" y="215900"/>
          <a:ext cx="8001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a:t>Men</a:t>
          </a:r>
        </a:p>
      </cdr:txBody>
    </cdr:sp>
  </cdr:relSizeAnchor>
  <cdr:relSizeAnchor xmlns:cdr="http://schemas.openxmlformats.org/drawingml/2006/chartDrawing">
    <cdr:from>
      <cdr:x>0.71739</cdr:x>
      <cdr:y>0.0512</cdr:y>
    </cdr:from>
    <cdr:to>
      <cdr:x>0.8913</cdr:x>
      <cdr:y>0.18675</cdr:y>
    </cdr:to>
    <cdr:sp macro="" textlink="">
      <cdr:nvSpPr>
        <cdr:cNvPr id="3" name="Text Box 2"/>
        <cdr:cNvSpPr txBox="1"/>
      </cdr:nvSpPr>
      <cdr:spPr>
        <a:xfrm xmlns:a="http://schemas.openxmlformats.org/drawingml/2006/main">
          <a:off x="3771900" y="215900"/>
          <a:ext cx="914400" cy="571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Women</a:t>
          </a:r>
        </a:p>
      </cdr:txBody>
    </cdr:sp>
  </cdr:relSizeAnchor>
  <cdr:relSizeAnchor xmlns:cdr="http://schemas.openxmlformats.org/drawingml/2006/chartDrawing">
    <cdr:from>
      <cdr:x>0.82609</cdr:x>
      <cdr:y>0.18675</cdr:y>
    </cdr:from>
    <cdr:to>
      <cdr:x>1</cdr:x>
      <cdr:y>0.40361</cdr:y>
    </cdr:to>
    <cdr:sp macro="" textlink="">
      <cdr:nvSpPr>
        <cdr:cNvPr id="4" name="Text Box 3"/>
        <cdr:cNvSpPr txBox="1"/>
      </cdr:nvSpPr>
      <cdr:spPr>
        <a:xfrm xmlns:a="http://schemas.openxmlformats.org/drawingml/2006/main">
          <a:off x="4457700" y="787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a:t>2010</a:t>
          </a:r>
        </a:p>
      </cdr:txBody>
    </cdr:sp>
  </cdr:relSizeAnchor>
  <cdr:relSizeAnchor xmlns:cdr="http://schemas.openxmlformats.org/drawingml/2006/chartDrawing">
    <cdr:from>
      <cdr:x>0.82609</cdr:x>
      <cdr:y>0.59337</cdr:y>
    </cdr:from>
    <cdr:to>
      <cdr:x>1</cdr:x>
      <cdr:y>0.81024</cdr:y>
    </cdr:to>
    <cdr:sp macro="" textlink="">
      <cdr:nvSpPr>
        <cdr:cNvPr id="5" name="Text Box 4"/>
        <cdr:cNvSpPr txBox="1"/>
      </cdr:nvSpPr>
      <cdr:spPr>
        <a:xfrm xmlns:a="http://schemas.openxmlformats.org/drawingml/2006/main">
          <a:off x="4457700" y="25019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0.82609</cdr:x>
      <cdr:y>0.56627</cdr:y>
    </cdr:from>
    <cdr:to>
      <cdr:x>1</cdr:x>
      <cdr:y>0.78313</cdr:y>
    </cdr:to>
    <cdr:sp macro="" textlink="">
      <cdr:nvSpPr>
        <cdr:cNvPr id="6" name="Text Box 5"/>
        <cdr:cNvSpPr txBox="1"/>
      </cdr:nvSpPr>
      <cdr:spPr>
        <a:xfrm xmlns:a="http://schemas.openxmlformats.org/drawingml/2006/main">
          <a:off x="4343400" y="2387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0.82609</cdr:x>
      <cdr:y>0.59337</cdr:y>
    </cdr:from>
    <cdr:to>
      <cdr:x>1</cdr:x>
      <cdr:y>0.78313</cdr:y>
    </cdr:to>
    <cdr:sp macro="" textlink="">
      <cdr:nvSpPr>
        <cdr:cNvPr id="7" name="Text Box 6"/>
        <cdr:cNvSpPr txBox="1"/>
      </cdr:nvSpPr>
      <cdr:spPr>
        <a:xfrm xmlns:a="http://schemas.openxmlformats.org/drawingml/2006/main">
          <a:off x="4343400" y="2501900"/>
          <a:ext cx="914400" cy="8001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a:t>2035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B578C8-20D3-8749-8C9D-2C6B2A6BA12C}" type="datetimeFigureOut">
              <a:rPr lang="en-US" smtClean="0"/>
              <a:t>6/7/2017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7BE7C4-7C34-BC40-AC34-0154E367200F}" type="slidenum">
              <a:rPr lang="en-US" smtClean="0"/>
              <a:t>‹#›</a:t>
            </a:fld>
            <a:endParaRPr lang="en-US"/>
          </a:p>
        </p:txBody>
      </p:sp>
    </p:spTree>
    <p:extLst>
      <p:ext uri="{BB962C8B-B14F-4D97-AF65-F5344CB8AC3E}">
        <p14:creationId xmlns:p14="http://schemas.microsoft.com/office/powerpoint/2010/main" val="3766960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there are 41 million immigrants living in the United States. Although higher in overall numbers, this is a slightly lower proportion of the US population than at the turn of the 20</a:t>
            </a:r>
            <a:r>
              <a:rPr lang="en-US" baseline="30000" dirty="0" smtClean="0"/>
              <a:t>th</a:t>
            </a:r>
            <a:r>
              <a:rPr lang="en-US" baseline="0" dirty="0" smtClean="0"/>
              <a:t> Century.</a:t>
            </a:r>
          </a:p>
          <a:p>
            <a:endParaRPr lang="en-US" baseline="0" dirty="0" smtClean="0"/>
          </a:p>
          <a:p>
            <a:r>
              <a:rPr lang="en-US" baseline="0" dirty="0" smtClean="0"/>
              <a:t>An additional 37.1 million Americans are second-generation; hence, immigrants and their children represent 1 in 4 members of the U.S. population</a:t>
            </a:r>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3</a:t>
            </a:fld>
            <a:endParaRPr lang="en-US" altLang="en-US"/>
          </a:p>
        </p:txBody>
      </p:sp>
    </p:spTree>
    <p:extLst>
      <p:ext uri="{BB962C8B-B14F-4D97-AF65-F5344CB8AC3E}">
        <p14:creationId xmlns:p14="http://schemas.microsoft.com/office/powerpoint/2010/main" val="216256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smtClean="0"/>
          </a:p>
        </p:txBody>
      </p:sp>
      <p:sp>
        <p:nvSpPr>
          <p:cNvPr id="4" name="Slide Number Placeholder 3"/>
          <p:cNvSpPr>
            <a:spLocks noGrp="1"/>
          </p:cNvSpPr>
          <p:nvPr>
            <p:ph type="sldNum" sz="quarter" idx="10"/>
          </p:nvPr>
        </p:nvSpPr>
        <p:spPr/>
        <p:txBody>
          <a:bodyPr/>
          <a:lstStyle/>
          <a:p>
            <a:fld id="{32966BC9-75A9-4FB0-B0B2-A244A01721BA}" type="slidenum">
              <a:rPr lang="en-US" smtClean="0"/>
              <a:t>26</a:t>
            </a:fld>
            <a:endParaRPr lang="en-US"/>
          </a:p>
        </p:txBody>
      </p:sp>
    </p:spTree>
    <p:extLst>
      <p:ext uri="{BB962C8B-B14F-4D97-AF65-F5344CB8AC3E}">
        <p14:creationId xmlns:p14="http://schemas.microsoft.com/office/powerpoint/2010/main" val="931428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2966BC9-75A9-4FB0-B0B2-A244A01721BA}" type="slidenum">
              <a:rPr lang="en-US" smtClean="0"/>
              <a:t>27</a:t>
            </a:fld>
            <a:endParaRPr lang="en-US"/>
          </a:p>
        </p:txBody>
      </p:sp>
    </p:spTree>
    <p:extLst>
      <p:ext uri="{BB962C8B-B14F-4D97-AF65-F5344CB8AC3E}">
        <p14:creationId xmlns:p14="http://schemas.microsoft.com/office/powerpoint/2010/main" val="3234797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08CF0A-666C-8540-B32D-E76473A310AA}"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AEBB9-CE42-C646-8367-449AC850A62C}" type="slidenum">
              <a:rPr lang="en-US" smtClean="0"/>
              <a:t>‹#›</a:t>
            </a:fld>
            <a:endParaRPr lang="en-US"/>
          </a:p>
        </p:txBody>
      </p:sp>
    </p:spTree>
    <p:extLst>
      <p:ext uri="{BB962C8B-B14F-4D97-AF65-F5344CB8AC3E}">
        <p14:creationId xmlns:p14="http://schemas.microsoft.com/office/powerpoint/2010/main" val="352709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8CF0A-666C-8540-B32D-E76473A310AA}"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AEBB9-CE42-C646-8367-449AC850A62C}" type="slidenum">
              <a:rPr lang="en-US" smtClean="0"/>
              <a:t>‹#›</a:t>
            </a:fld>
            <a:endParaRPr lang="en-US"/>
          </a:p>
        </p:txBody>
      </p:sp>
    </p:spTree>
    <p:extLst>
      <p:ext uri="{BB962C8B-B14F-4D97-AF65-F5344CB8AC3E}">
        <p14:creationId xmlns:p14="http://schemas.microsoft.com/office/powerpoint/2010/main" val="157994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8CF0A-666C-8540-B32D-E76473A310AA}"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AEBB9-CE42-C646-8367-449AC850A62C}" type="slidenum">
              <a:rPr lang="en-US" smtClean="0"/>
              <a:t>‹#›</a:t>
            </a:fld>
            <a:endParaRPr lang="en-US"/>
          </a:p>
        </p:txBody>
      </p:sp>
    </p:spTree>
    <p:extLst>
      <p:ext uri="{BB962C8B-B14F-4D97-AF65-F5344CB8AC3E}">
        <p14:creationId xmlns:p14="http://schemas.microsoft.com/office/powerpoint/2010/main" val="26845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8CF0A-666C-8540-B32D-E76473A310AA}"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AEBB9-CE42-C646-8367-449AC850A62C}" type="slidenum">
              <a:rPr lang="en-US" smtClean="0"/>
              <a:t>‹#›</a:t>
            </a:fld>
            <a:endParaRPr lang="en-US"/>
          </a:p>
        </p:txBody>
      </p:sp>
    </p:spTree>
    <p:extLst>
      <p:ext uri="{BB962C8B-B14F-4D97-AF65-F5344CB8AC3E}">
        <p14:creationId xmlns:p14="http://schemas.microsoft.com/office/powerpoint/2010/main" val="118291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08CF0A-666C-8540-B32D-E76473A310AA}"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AEBB9-CE42-C646-8367-449AC850A62C}" type="slidenum">
              <a:rPr lang="en-US" smtClean="0"/>
              <a:t>‹#›</a:t>
            </a:fld>
            <a:endParaRPr lang="en-US"/>
          </a:p>
        </p:txBody>
      </p:sp>
    </p:spTree>
    <p:extLst>
      <p:ext uri="{BB962C8B-B14F-4D97-AF65-F5344CB8AC3E}">
        <p14:creationId xmlns:p14="http://schemas.microsoft.com/office/powerpoint/2010/main" val="3143746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08CF0A-666C-8540-B32D-E76473A310AA}"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AEBB9-CE42-C646-8367-449AC850A62C}" type="slidenum">
              <a:rPr lang="en-US" smtClean="0"/>
              <a:t>‹#›</a:t>
            </a:fld>
            <a:endParaRPr lang="en-US"/>
          </a:p>
        </p:txBody>
      </p:sp>
    </p:spTree>
    <p:extLst>
      <p:ext uri="{BB962C8B-B14F-4D97-AF65-F5344CB8AC3E}">
        <p14:creationId xmlns:p14="http://schemas.microsoft.com/office/powerpoint/2010/main" val="2927395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08CF0A-666C-8540-B32D-E76473A310AA}" type="datetimeFigureOut">
              <a:rPr lang="en-US" smtClean="0"/>
              <a:t>6/7/2017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DAEBB9-CE42-C646-8367-449AC850A62C}" type="slidenum">
              <a:rPr lang="en-US" smtClean="0"/>
              <a:t>‹#›</a:t>
            </a:fld>
            <a:endParaRPr lang="en-US"/>
          </a:p>
        </p:txBody>
      </p:sp>
    </p:spTree>
    <p:extLst>
      <p:ext uri="{BB962C8B-B14F-4D97-AF65-F5344CB8AC3E}">
        <p14:creationId xmlns:p14="http://schemas.microsoft.com/office/powerpoint/2010/main" val="383688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08CF0A-666C-8540-B32D-E76473A310AA}" type="datetimeFigureOut">
              <a:rPr lang="en-US" smtClean="0"/>
              <a:t>6/7/2017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DAEBB9-CE42-C646-8367-449AC850A62C}" type="slidenum">
              <a:rPr lang="en-US" smtClean="0"/>
              <a:t>‹#›</a:t>
            </a:fld>
            <a:endParaRPr lang="en-US"/>
          </a:p>
        </p:txBody>
      </p:sp>
    </p:spTree>
    <p:extLst>
      <p:ext uri="{BB962C8B-B14F-4D97-AF65-F5344CB8AC3E}">
        <p14:creationId xmlns:p14="http://schemas.microsoft.com/office/powerpoint/2010/main" val="387587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8CF0A-666C-8540-B32D-E76473A310AA}" type="datetimeFigureOut">
              <a:rPr lang="en-US" smtClean="0"/>
              <a:t>6/7/2017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DAEBB9-CE42-C646-8367-449AC850A62C}" type="slidenum">
              <a:rPr lang="en-US" smtClean="0"/>
              <a:t>‹#›</a:t>
            </a:fld>
            <a:endParaRPr lang="en-US"/>
          </a:p>
        </p:txBody>
      </p:sp>
    </p:spTree>
    <p:extLst>
      <p:ext uri="{BB962C8B-B14F-4D97-AF65-F5344CB8AC3E}">
        <p14:creationId xmlns:p14="http://schemas.microsoft.com/office/powerpoint/2010/main" val="186347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8CF0A-666C-8540-B32D-E76473A310AA}"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AEBB9-CE42-C646-8367-449AC850A62C}" type="slidenum">
              <a:rPr lang="en-US" smtClean="0"/>
              <a:t>‹#›</a:t>
            </a:fld>
            <a:endParaRPr lang="en-US"/>
          </a:p>
        </p:txBody>
      </p:sp>
    </p:spTree>
    <p:extLst>
      <p:ext uri="{BB962C8B-B14F-4D97-AF65-F5344CB8AC3E}">
        <p14:creationId xmlns:p14="http://schemas.microsoft.com/office/powerpoint/2010/main" val="96112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8CF0A-666C-8540-B32D-E76473A310AA}"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AEBB9-CE42-C646-8367-449AC850A62C}" type="slidenum">
              <a:rPr lang="en-US" smtClean="0"/>
              <a:t>‹#›</a:t>
            </a:fld>
            <a:endParaRPr lang="en-US"/>
          </a:p>
        </p:txBody>
      </p:sp>
    </p:spTree>
    <p:extLst>
      <p:ext uri="{BB962C8B-B14F-4D97-AF65-F5344CB8AC3E}">
        <p14:creationId xmlns:p14="http://schemas.microsoft.com/office/powerpoint/2010/main" val="376522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8CF0A-666C-8540-B32D-E76473A310AA}" type="datetimeFigureOut">
              <a:rPr lang="en-US" smtClean="0"/>
              <a:t>6/7/2017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AEBB9-CE42-C646-8367-449AC850A62C}" type="slidenum">
              <a:rPr lang="en-US" smtClean="0"/>
              <a:t>‹#›</a:t>
            </a:fld>
            <a:endParaRPr lang="en-US"/>
          </a:p>
        </p:txBody>
      </p:sp>
    </p:spTree>
    <p:extLst>
      <p:ext uri="{BB962C8B-B14F-4D97-AF65-F5344CB8AC3E}">
        <p14:creationId xmlns:p14="http://schemas.microsoft.com/office/powerpoint/2010/main" val="4227817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package" Target="../embeddings/Microsoft_Word_Document4.docx"/></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5.png"/><Relationship Id="rId4" Type="http://schemas.openxmlformats.org/officeDocument/2006/relationships/package" Target="../embeddings/Microsoft_Excel_Worksheet5.xls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package" Target="../embeddings/Microsoft_Word_Document6.doc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package" Target="../embeddings/Microsoft_Word_Document7.docx"/></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package" Target="../embeddings/Microsoft_Word_Document8.docx"/></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package" Target="../embeddings/Microsoft_Word_Document9.docx"/></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package" Target="../embeddings/Microsoft_Word_Document1.docx"/></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package" Target="../embeddings/Microsoft_Word_Document3.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44879"/>
            <a:ext cx="7772400" cy="1955571"/>
          </a:xfrm>
        </p:spPr>
        <p:txBody>
          <a:bodyPr>
            <a:normAutofit fontScale="90000"/>
          </a:bodyPr>
          <a:lstStyle/>
          <a:p>
            <a:r>
              <a:rPr lang="en-US" dirty="0" smtClean="0"/>
              <a:t>Inequality and Immigration:</a:t>
            </a:r>
            <a:br>
              <a:rPr lang="en-US" dirty="0" smtClean="0"/>
            </a:br>
            <a:r>
              <a:rPr lang="en-US" dirty="0" smtClean="0"/>
              <a:t>Challenges and opportunities arising from low-status immigration in the wealthy West</a:t>
            </a:r>
            <a:endParaRPr lang="en-US" dirty="0"/>
          </a:p>
        </p:txBody>
      </p:sp>
      <p:sp>
        <p:nvSpPr>
          <p:cNvPr id="3" name="Subtitle 2"/>
          <p:cNvSpPr>
            <a:spLocks noGrp="1"/>
          </p:cNvSpPr>
          <p:nvPr>
            <p:ph type="subTitle" idx="1"/>
          </p:nvPr>
        </p:nvSpPr>
        <p:spPr/>
        <p:txBody>
          <a:bodyPr/>
          <a:lstStyle/>
          <a:p>
            <a:r>
              <a:rPr lang="en-US" dirty="0" smtClean="0"/>
              <a:t>Richard Alba</a:t>
            </a:r>
            <a:endParaRPr lang="en-US" dirty="0"/>
          </a:p>
        </p:txBody>
      </p:sp>
    </p:spTree>
    <p:extLst>
      <p:ext uri="{BB962C8B-B14F-4D97-AF65-F5344CB8AC3E}">
        <p14:creationId xmlns:p14="http://schemas.microsoft.com/office/powerpoint/2010/main" val="4187505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Income and poverty risk, 5 countries, 2007-8</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746743286"/>
              </p:ext>
            </p:extLst>
          </p:nvPr>
        </p:nvGraphicFramePr>
        <p:xfrm>
          <a:off x="463550" y="1600200"/>
          <a:ext cx="8216900" cy="4525963"/>
        </p:xfrm>
        <a:graphic>
          <a:graphicData uri="http://schemas.openxmlformats.org/presentationml/2006/ole">
            <mc:AlternateContent xmlns:mc="http://schemas.openxmlformats.org/markup-compatibility/2006">
              <mc:Choice xmlns:v="urn:schemas-microsoft-com:vml" Requires="v">
                <p:oleObj spid="_x0000_s3127" name="Document" r:id="rId4" imgW="5626100" imgH="3098800" progId="Word.Document.12">
                  <p:embed/>
                </p:oleObj>
              </mc:Choice>
              <mc:Fallback>
                <p:oleObj name="Document" r:id="rId4" imgW="5626100" imgH="3098800" progId="Word.Document.12">
                  <p:embed/>
                  <p:pic>
                    <p:nvPicPr>
                      <p:cNvPr id="0" name=""/>
                      <p:cNvPicPr/>
                      <p:nvPr/>
                    </p:nvPicPr>
                    <p:blipFill>
                      <a:blip r:embed="rId5"/>
                      <a:stretch>
                        <a:fillRect/>
                      </a:stretch>
                    </p:blipFill>
                    <p:spPr>
                      <a:xfrm>
                        <a:off x="463550" y="1600200"/>
                        <a:ext cx="8216900" cy="4525963"/>
                      </a:xfrm>
                      <a:prstGeom prst="rect">
                        <a:avLst/>
                      </a:prstGeom>
                    </p:spPr>
                  </p:pic>
                </p:oleObj>
              </mc:Fallback>
            </mc:AlternateContent>
          </a:graphicData>
        </a:graphic>
      </p:graphicFrame>
      <p:sp>
        <p:nvSpPr>
          <p:cNvPr id="3" name="TextBox 2"/>
          <p:cNvSpPr txBox="1"/>
          <p:nvPr/>
        </p:nvSpPr>
        <p:spPr>
          <a:xfrm>
            <a:off x="463550" y="5905640"/>
            <a:ext cx="5805470" cy="369332"/>
          </a:xfrm>
          <a:prstGeom prst="rect">
            <a:avLst/>
          </a:prstGeom>
          <a:noFill/>
        </p:spPr>
        <p:txBody>
          <a:bodyPr wrap="square" rtlCol="0">
            <a:spAutoFit/>
          </a:bodyPr>
          <a:lstStyle/>
          <a:p>
            <a:r>
              <a:rPr lang="en-US" dirty="0" smtClean="0"/>
              <a:t>Source:  Eurostat report (2011);  CPS calculations.</a:t>
            </a:r>
            <a:endParaRPr lang="en-US" dirty="0"/>
          </a:p>
        </p:txBody>
      </p:sp>
    </p:spTree>
    <p:extLst>
      <p:ext uri="{BB962C8B-B14F-4D97-AF65-F5344CB8AC3E}">
        <p14:creationId xmlns:p14="http://schemas.microsoft.com/office/powerpoint/2010/main" val="1906202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106" charset="-128"/>
              </a:rPr>
              <a:t>An historic transition underway</a:t>
            </a:r>
            <a:endParaRPr lang="en-US" dirty="0"/>
          </a:p>
        </p:txBody>
      </p:sp>
      <p:sp>
        <p:nvSpPr>
          <p:cNvPr id="3" name="Content Placeholder 2"/>
          <p:cNvSpPr>
            <a:spLocks noGrp="1"/>
          </p:cNvSpPr>
          <p:nvPr>
            <p:ph idx="1"/>
          </p:nvPr>
        </p:nvSpPr>
        <p:spPr/>
        <p:txBody>
          <a:bodyPr>
            <a:normAutofit fontScale="92500" lnSpcReduction="10000"/>
          </a:bodyPr>
          <a:lstStyle/>
          <a:p>
            <a:pPr>
              <a:lnSpc>
                <a:spcPct val="80000"/>
              </a:lnSpc>
            </a:pPr>
            <a:r>
              <a:rPr lang="en-US" sz="2800" dirty="0">
                <a:ea typeface="ＭＳ Ｐゴシック" pitchFamily="-106" charset="-128"/>
              </a:rPr>
              <a:t>Because of immigration, all western societies are facing a demographic transition to a much more diverse working-age population.</a:t>
            </a:r>
          </a:p>
          <a:p>
            <a:pPr>
              <a:lnSpc>
                <a:spcPct val="80000"/>
              </a:lnSpc>
            </a:pPr>
            <a:r>
              <a:rPr lang="en-US" sz="2800" dirty="0">
                <a:ea typeface="ＭＳ Ｐゴシック" pitchFamily="-106" charset="-128"/>
              </a:rPr>
              <a:t>During the next quarter century, this transition will result from a conjunction of two forces:</a:t>
            </a:r>
          </a:p>
          <a:p>
            <a:pPr lvl="1">
              <a:lnSpc>
                <a:spcPct val="80000"/>
              </a:lnSpc>
            </a:pPr>
            <a:r>
              <a:rPr lang="en-US" dirty="0">
                <a:ea typeface="ＭＳ Ｐゴシック" pitchFamily="-106" charset="-128"/>
              </a:rPr>
              <a:t>The exit from the work force of the large, heavily native, baby-boom cohorts born after World War II.</a:t>
            </a:r>
          </a:p>
          <a:p>
            <a:pPr lvl="1">
              <a:lnSpc>
                <a:spcPct val="80000"/>
              </a:lnSpc>
            </a:pPr>
            <a:r>
              <a:rPr lang="en-US" dirty="0">
                <a:ea typeface="ＭＳ Ｐゴシック" pitchFamily="-106" charset="-128"/>
              </a:rPr>
              <a:t>The maturation of very diverse youth cohorts, containing many who have grown up in immigrant homes.</a:t>
            </a:r>
          </a:p>
          <a:p>
            <a:pPr>
              <a:lnSpc>
                <a:spcPct val="80000"/>
              </a:lnSpc>
            </a:pPr>
            <a:r>
              <a:rPr lang="en-US" sz="2800" dirty="0">
                <a:ea typeface="ＭＳ Ｐゴシック" pitchFamily="-106" charset="-128"/>
              </a:rPr>
              <a:t>Historically, the U.S. mostly has recruited its most highly skilled workers and its leadership from white men.  What will these changes mean?</a:t>
            </a:r>
          </a:p>
          <a:p>
            <a:endParaRPr lang="en-US" dirty="0"/>
          </a:p>
        </p:txBody>
      </p:sp>
    </p:spTree>
    <p:extLst>
      <p:ext uri="{BB962C8B-B14F-4D97-AF65-F5344CB8AC3E}">
        <p14:creationId xmlns:p14="http://schemas.microsoft.com/office/powerpoint/2010/main" val="1817690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47342735"/>
              </p:ext>
            </p:extLst>
          </p:nvPr>
        </p:nvGraphicFramePr>
        <p:xfrm>
          <a:off x="2971800" y="1371600"/>
          <a:ext cx="5257800" cy="4622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62000" y="457200"/>
            <a:ext cx="7315200" cy="830997"/>
          </a:xfrm>
          <a:prstGeom prst="rect">
            <a:avLst/>
          </a:prstGeom>
          <a:noFill/>
        </p:spPr>
        <p:txBody>
          <a:bodyPr wrap="square" rtlCol="0">
            <a:spAutoFit/>
          </a:bodyPr>
          <a:lstStyle/>
          <a:p>
            <a:r>
              <a:rPr lang="en-US" sz="2400" dirty="0" smtClean="0"/>
              <a:t>US population, as counted in 2010 and projected (by the Census Bureau) in 2035</a:t>
            </a:r>
            <a:endParaRPr lang="en-US" sz="2400" dirty="0"/>
          </a:p>
        </p:txBody>
      </p:sp>
      <p:sp>
        <p:nvSpPr>
          <p:cNvPr id="4" name="TextBox 3"/>
          <p:cNvSpPr txBox="1"/>
          <p:nvPr/>
        </p:nvSpPr>
        <p:spPr>
          <a:xfrm>
            <a:off x="381000" y="1752600"/>
            <a:ext cx="2514600" cy="2308324"/>
          </a:xfrm>
          <a:prstGeom prst="rect">
            <a:avLst/>
          </a:prstGeom>
          <a:noFill/>
        </p:spPr>
        <p:txBody>
          <a:bodyPr wrap="square" rtlCol="0">
            <a:spAutoFit/>
          </a:bodyPr>
          <a:lstStyle/>
          <a:p>
            <a:r>
              <a:rPr lang="en-US" sz="2400" dirty="0" smtClean="0"/>
              <a:t>Note:</a:t>
            </a:r>
          </a:p>
          <a:p>
            <a:endParaRPr lang="en-US" sz="2400" dirty="0" smtClean="0"/>
          </a:p>
          <a:p>
            <a:r>
              <a:rPr lang="en-US" sz="2400" dirty="0" smtClean="0"/>
              <a:t>Red=non-Hispanic whites</a:t>
            </a:r>
          </a:p>
          <a:p>
            <a:endParaRPr lang="en-US" sz="2400" dirty="0" smtClean="0"/>
          </a:p>
          <a:p>
            <a:r>
              <a:rPr lang="en-US" sz="2400" dirty="0" smtClean="0"/>
              <a:t>Blue=minorities</a:t>
            </a:r>
            <a:endParaRPr lang="en-US" sz="2400" dirty="0"/>
          </a:p>
        </p:txBody>
      </p:sp>
      <p:sp>
        <p:nvSpPr>
          <p:cNvPr id="5" name="TextBox 4"/>
          <p:cNvSpPr txBox="1"/>
          <p:nvPr/>
        </p:nvSpPr>
        <p:spPr>
          <a:xfrm>
            <a:off x="762000" y="5994400"/>
            <a:ext cx="4156459" cy="369332"/>
          </a:xfrm>
          <a:prstGeom prst="rect">
            <a:avLst/>
          </a:prstGeom>
          <a:noFill/>
        </p:spPr>
        <p:txBody>
          <a:bodyPr wrap="square" rtlCol="0">
            <a:spAutoFit/>
          </a:bodyPr>
          <a:lstStyle/>
          <a:p>
            <a:r>
              <a:rPr lang="en-US" dirty="0" smtClean="0"/>
              <a:t>Source:  Alba and </a:t>
            </a:r>
            <a:r>
              <a:rPr lang="en-US" dirty="0" err="1" smtClean="0"/>
              <a:t>Foner</a:t>
            </a:r>
            <a:r>
              <a:rPr lang="en-US" dirty="0" smtClean="0"/>
              <a:t> (2015).</a:t>
            </a:r>
            <a:endParaRPr lang="en-US" dirty="0"/>
          </a:p>
        </p:txBody>
      </p:sp>
    </p:spTree>
    <p:extLst>
      <p:ext uri="{BB962C8B-B14F-4D97-AF65-F5344CB8AC3E}">
        <p14:creationId xmlns:p14="http://schemas.microsoft.com/office/powerpoint/2010/main" val="87443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6" name="Object 4"/>
          <p:cNvGraphicFramePr>
            <a:graphicFrameLocks noChangeAspect="1"/>
          </p:cNvGraphicFramePr>
          <p:nvPr/>
        </p:nvGraphicFramePr>
        <p:xfrm>
          <a:off x="1115169" y="2029131"/>
          <a:ext cx="7357019" cy="4337075"/>
        </p:xfrm>
        <a:graphic>
          <a:graphicData uri="http://schemas.openxmlformats.org/presentationml/2006/ole">
            <mc:AlternateContent xmlns:mc="http://schemas.openxmlformats.org/markup-compatibility/2006">
              <mc:Choice xmlns:v="urn:schemas-microsoft-com:vml" Requires="v">
                <p:oleObj spid="_x0000_s4143" name="Worksheet" r:id="rId4" imgW="5270500" imgH="2032000" progId="Excel.Sheet.12">
                  <p:embed/>
                </p:oleObj>
              </mc:Choice>
              <mc:Fallback>
                <p:oleObj name="Worksheet" r:id="rId4" imgW="5270500" imgH="2032000"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169" y="2029131"/>
                        <a:ext cx="7357019" cy="4337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5" name="TextBox 4"/>
          <p:cNvSpPr txBox="1"/>
          <p:nvPr/>
        </p:nvSpPr>
        <p:spPr>
          <a:xfrm>
            <a:off x="1115169" y="650560"/>
            <a:ext cx="7357019" cy="461665"/>
          </a:xfrm>
          <a:prstGeom prst="rect">
            <a:avLst/>
          </a:prstGeom>
          <a:noFill/>
        </p:spPr>
        <p:txBody>
          <a:bodyPr wrap="square" rtlCol="0">
            <a:spAutoFit/>
          </a:bodyPr>
          <a:lstStyle/>
          <a:p>
            <a:pPr algn="ctr"/>
            <a:r>
              <a:rPr lang="en-US" sz="2400" dirty="0" smtClean="0"/>
              <a:t>Dutch population pyramid, 2010</a:t>
            </a:r>
            <a:endParaRPr lang="en-US" sz="2400" dirty="0"/>
          </a:p>
        </p:txBody>
      </p:sp>
      <p:sp>
        <p:nvSpPr>
          <p:cNvPr id="6" name="TextBox 5"/>
          <p:cNvSpPr txBox="1"/>
          <p:nvPr/>
        </p:nvSpPr>
        <p:spPr>
          <a:xfrm>
            <a:off x="6691015" y="2292454"/>
            <a:ext cx="1146146" cy="369332"/>
          </a:xfrm>
          <a:prstGeom prst="rect">
            <a:avLst/>
          </a:prstGeom>
          <a:noFill/>
        </p:spPr>
        <p:txBody>
          <a:bodyPr wrap="square" rtlCol="0">
            <a:spAutoFit/>
          </a:bodyPr>
          <a:lstStyle/>
          <a:p>
            <a:r>
              <a:rPr lang="en-US" dirty="0" smtClean="0"/>
              <a:t>Men</a:t>
            </a:r>
            <a:endParaRPr lang="en-US" dirty="0"/>
          </a:p>
        </p:txBody>
      </p:sp>
      <p:sp>
        <p:nvSpPr>
          <p:cNvPr id="8" name="TextBox 7"/>
          <p:cNvSpPr txBox="1"/>
          <p:nvPr/>
        </p:nvSpPr>
        <p:spPr>
          <a:xfrm>
            <a:off x="1998011" y="2292454"/>
            <a:ext cx="1270054" cy="369332"/>
          </a:xfrm>
          <a:prstGeom prst="rect">
            <a:avLst/>
          </a:prstGeom>
          <a:noFill/>
        </p:spPr>
        <p:txBody>
          <a:bodyPr wrap="square" rtlCol="0">
            <a:spAutoFit/>
          </a:bodyPr>
          <a:lstStyle/>
          <a:p>
            <a:r>
              <a:rPr lang="en-US" dirty="0" smtClean="0"/>
              <a:t>Women</a:t>
            </a:r>
            <a:endParaRPr lang="en-US" dirty="0"/>
          </a:p>
        </p:txBody>
      </p:sp>
      <p:sp>
        <p:nvSpPr>
          <p:cNvPr id="9" name="TextBox 8"/>
          <p:cNvSpPr txBox="1"/>
          <p:nvPr/>
        </p:nvSpPr>
        <p:spPr>
          <a:xfrm>
            <a:off x="495631" y="1112225"/>
            <a:ext cx="7976557" cy="646331"/>
          </a:xfrm>
          <a:prstGeom prst="rect">
            <a:avLst/>
          </a:prstGeom>
          <a:noFill/>
        </p:spPr>
        <p:txBody>
          <a:bodyPr wrap="square" rtlCol="0">
            <a:spAutoFit/>
          </a:bodyPr>
          <a:lstStyle/>
          <a:p>
            <a:r>
              <a:rPr lang="en-US" dirty="0" smtClean="0"/>
              <a:t>Orange=native Dutch; blue=Western immigrant origins; green=non-Western immigrant origins (1</a:t>
            </a:r>
            <a:r>
              <a:rPr lang="en-US" baseline="30000" dirty="0" smtClean="0"/>
              <a:t>st</a:t>
            </a:r>
            <a:r>
              <a:rPr lang="en-US" dirty="0" smtClean="0"/>
              <a:t> and 2</a:t>
            </a:r>
            <a:r>
              <a:rPr lang="en-US" baseline="30000" dirty="0" smtClean="0"/>
              <a:t>nd</a:t>
            </a:r>
            <a:r>
              <a:rPr lang="en-US" dirty="0" smtClean="0"/>
              <a:t> gens.)</a:t>
            </a:r>
            <a:endParaRPr lang="en-US" dirty="0"/>
          </a:p>
        </p:txBody>
      </p:sp>
      <p:sp>
        <p:nvSpPr>
          <p:cNvPr id="2" name="TextBox 1"/>
          <p:cNvSpPr txBox="1"/>
          <p:nvPr/>
        </p:nvSpPr>
        <p:spPr>
          <a:xfrm>
            <a:off x="685359" y="6366206"/>
            <a:ext cx="3971051" cy="369332"/>
          </a:xfrm>
          <a:prstGeom prst="rect">
            <a:avLst/>
          </a:prstGeom>
          <a:noFill/>
        </p:spPr>
        <p:txBody>
          <a:bodyPr wrap="square" rtlCol="0">
            <a:spAutoFit/>
          </a:bodyPr>
          <a:lstStyle/>
          <a:p>
            <a:r>
              <a:rPr lang="en-US" dirty="0" smtClean="0"/>
              <a:t>Source:  Alba and </a:t>
            </a:r>
            <a:r>
              <a:rPr lang="en-US" dirty="0" err="1" smtClean="0"/>
              <a:t>Foner</a:t>
            </a:r>
            <a:r>
              <a:rPr lang="en-US" dirty="0" smtClean="0"/>
              <a:t> (2015).</a:t>
            </a:r>
            <a:endParaRPr lang="en-US" dirty="0"/>
          </a:p>
        </p:txBody>
      </p:sp>
    </p:spTree>
    <p:extLst>
      <p:ext uri="{BB962C8B-B14F-4D97-AF65-F5344CB8AC3E}">
        <p14:creationId xmlns:p14="http://schemas.microsoft.com/office/powerpoint/2010/main" val="2404176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quarter century is crucial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departure from the baby boom (born between 1946 and 1964 in the U.S.) will create fluidity.</a:t>
            </a:r>
          </a:p>
          <a:p>
            <a:r>
              <a:rPr lang="en-US" dirty="0" smtClean="0"/>
              <a:t>Generally, this group is made up largely of the native majority; and it was the first to experience mass higher education,</a:t>
            </a:r>
          </a:p>
          <a:p>
            <a:r>
              <a:rPr lang="en-US" dirty="0"/>
              <a:t>Highly placed in labor market, in numerous positions of civic </a:t>
            </a:r>
            <a:r>
              <a:rPr lang="en-US" dirty="0" smtClean="0"/>
              <a:t>leadership.</a:t>
            </a:r>
          </a:p>
          <a:p>
            <a:r>
              <a:rPr lang="en-US" dirty="0" smtClean="0"/>
              <a:t>The native majority group is youthful cohorts is much smaller--</a:t>
            </a:r>
            <a:r>
              <a:rPr lang="en-US" dirty="0"/>
              <a:t>Who will replace the baby </a:t>
            </a:r>
            <a:r>
              <a:rPr lang="en-US" dirty="0" smtClean="0"/>
              <a:t>boomers?</a:t>
            </a:r>
            <a:endParaRPr lang="en-US" dirty="0"/>
          </a:p>
          <a:p>
            <a:endParaRPr lang="en-US" dirty="0"/>
          </a:p>
          <a:p>
            <a:endParaRPr lang="en-US" dirty="0"/>
          </a:p>
        </p:txBody>
      </p:sp>
    </p:spTree>
    <p:extLst>
      <p:ext uri="{BB962C8B-B14F-4D97-AF65-F5344CB8AC3E}">
        <p14:creationId xmlns:p14="http://schemas.microsoft.com/office/powerpoint/2010/main" val="2019297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Immigrant-origin youth</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U.S., about a quarter of children are growing up in immigrant homes.</a:t>
            </a:r>
          </a:p>
          <a:p>
            <a:pPr>
              <a:lnSpc>
                <a:spcPct val="80000"/>
              </a:lnSpc>
            </a:pPr>
            <a:r>
              <a:rPr lang="en-US" dirty="0">
                <a:ea typeface="ＭＳ Ｐゴシック" charset="-128"/>
                <a:cs typeface="ＭＳ Ｐゴシック" charset="-128"/>
              </a:rPr>
              <a:t>In the Netherlands, young people of immigrant origins account for almost a quarter (22.5 percent) of youth under the age of </a:t>
            </a:r>
            <a:r>
              <a:rPr lang="en-US" dirty="0" smtClean="0">
                <a:ea typeface="ＭＳ Ｐゴシック" charset="-128"/>
                <a:cs typeface="ＭＳ Ｐゴシック" charset="-128"/>
              </a:rPr>
              <a:t>21.</a:t>
            </a:r>
            <a:endParaRPr lang="en-US" dirty="0">
              <a:ea typeface="ＭＳ Ｐゴシック" charset="-128"/>
              <a:cs typeface="ＭＳ Ｐゴシック" charset="-128"/>
            </a:endParaRPr>
          </a:p>
          <a:p>
            <a:pPr>
              <a:lnSpc>
                <a:spcPct val="80000"/>
              </a:lnSpc>
            </a:pPr>
            <a:r>
              <a:rPr lang="en-US" dirty="0">
                <a:ea typeface="ＭＳ Ｐゴシック" charset="-128"/>
                <a:cs typeface="ＭＳ Ｐゴシック" charset="-128"/>
              </a:rPr>
              <a:t>In France, about one-sixth (17 percent) of all children are growing up in immigrant homes. </a:t>
            </a:r>
          </a:p>
          <a:p>
            <a:pPr>
              <a:lnSpc>
                <a:spcPct val="80000"/>
              </a:lnSpc>
            </a:pPr>
            <a:r>
              <a:rPr lang="en-US" dirty="0">
                <a:ea typeface="ＭＳ Ｐゴシック" charset="-128"/>
                <a:cs typeface="ＭＳ Ｐゴシック" charset="-128"/>
              </a:rPr>
              <a:t>In the United Kingdom, </a:t>
            </a:r>
            <a:r>
              <a:rPr lang="en-US" dirty="0" smtClean="0">
                <a:ea typeface="ＭＳ Ｐゴシック" charset="-128"/>
                <a:cs typeface="ＭＳ Ｐゴシック" charset="-128"/>
              </a:rPr>
              <a:t>about a quarter of all children are now members of ethnic minority groups, mostly of post-1950 immigrant origin.</a:t>
            </a:r>
            <a:endParaRPr lang="en-US" dirty="0">
              <a:ea typeface="ＭＳ Ｐゴシック" charset="-128"/>
              <a:cs typeface="ＭＳ Ｐゴシック" charset="-128"/>
            </a:endParaRPr>
          </a:p>
          <a:p>
            <a:endParaRPr lang="en-US" dirty="0"/>
          </a:p>
        </p:txBody>
      </p:sp>
    </p:spTree>
    <p:extLst>
      <p:ext uri="{BB962C8B-B14F-4D97-AF65-F5344CB8AC3E}">
        <p14:creationId xmlns:p14="http://schemas.microsoft.com/office/powerpoint/2010/main" val="807284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dirty="0" smtClean="0">
                <a:ea typeface="ＭＳ Ｐゴシック" charset="-128"/>
                <a:cs typeface="ＭＳ Ｐゴシック" charset="-128"/>
              </a:rPr>
              <a:t>Low-status immigrations &amp; the second generation</a:t>
            </a:r>
          </a:p>
        </p:txBody>
      </p:sp>
      <p:sp>
        <p:nvSpPr>
          <p:cNvPr id="20483" name="Content Placeholder 2"/>
          <p:cNvSpPr>
            <a:spLocks noGrp="1"/>
          </p:cNvSpPr>
          <p:nvPr>
            <p:ph idx="1"/>
          </p:nvPr>
        </p:nvSpPr>
        <p:spPr/>
        <p:txBody>
          <a:bodyPr/>
          <a:lstStyle/>
          <a:p>
            <a:r>
              <a:rPr lang="en-US" smtClean="0">
                <a:ea typeface="ＭＳ Ｐゴシック" charset="-128"/>
                <a:cs typeface="ＭＳ Ｐゴシック" charset="-128"/>
              </a:rPr>
              <a:t>Two-thirds of immigrant-origin children in the Netherlands have non-western origins, most are in families that come from former colonies or Morocco or Turkey.</a:t>
            </a:r>
          </a:p>
          <a:p>
            <a:r>
              <a:rPr lang="en-US" smtClean="0">
                <a:ea typeface="ＭＳ Ｐゴシック" charset="-128"/>
                <a:cs typeface="ＭＳ Ｐゴシック" charset="-128"/>
              </a:rPr>
              <a:t>Sixty percent of such children in the US have Latin American or Caribbean origins.</a:t>
            </a:r>
          </a:p>
          <a:p>
            <a:r>
              <a:rPr lang="en-US" smtClean="0">
                <a:ea typeface="ＭＳ Ｐゴシック" charset="-128"/>
                <a:cs typeface="ＭＳ Ｐゴシック" charset="-128"/>
              </a:rPr>
              <a:t>Half of immigrant-origin children in France have African backgrounds.</a:t>
            </a:r>
          </a:p>
        </p:txBody>
      </p:sp>
    </p:spTree>
    <p:extLst>
      <p:ext uri="{BB962C8B-B14F-4D97-AF65-F5344CB8AC3E}">
        <p14:creationId xmlns:p14="http://schemas.microsoft.com/office/powerpoint/2010/main" val="64359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9138"/>
            <a:ext cx="8229600" cy="888500"/>
          </a:xfrm>
        </p:spPr>
        <p:txBody>
          <a:bodyPr>
            <a:noAutofit/>
          </a:bodyPr>
          <a:lstStyle/>
          <a:p>
            <a:r>
              <a:rPr lang="en-US" sz="3200" dirty="0" smtClean="0">
                <a:ea typeface="ＭＳ Ｐゴシック" charset="-128"/>
                <a:cs typeface="ＭＳ Ｐゴシック" charset="-128"/>
              </a:rPr>
              <a:t>Educational credentials </a:t>
            </a:r>
            <a:r>
              <a:rPr lang="en-US" sz="3200" dirty="0">
                <a:ea typeface="ＭＳ Ｐゴシック" charset="-128"/>
                <a:cs typeface="ＭＳ Ｐゴシック" charset="-128"/>
              </a:rPr>
              <a:t>of native and second-generation youth in selected countries</a:t>
            </a:r>
            <a:br>
              <a:rPr lang="en-US" sz="3200" dirty="0">
                <a:ea typeface="ＭＳ Ｐゴシック" charset="-128"/>
                <a:cs typeface="ＭＳ Ｐゴシック" charset="-128"/>
              </a:rPr>
            </a:br>
            <a:endParaRPr lang="en-US" sz="32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065591859"/>
              </p:ext>
            </p:extLst>
          </p:nvPr>
        </p:nvGraphicFramePr>
        <p:xfrm>
          <a:off x="1906588" y="1300166"/>
          <a:ext cx="5318125" cy="5557834"/>
        </p:xfrm>
        <a:graphic>
          <a:graphicData uri="http://schemas.openxmlformats.org/presentationml/2006/ole">
            <mc:AlternateContent xmlns:mc="http://schemas.openxmlformats.org/markup-compatibility/2006">
              <mc:Choice xmlns:v="urn:schemas-microsoft-com:vml" Requires="v">
                <p:oleObj spid="_x0000_s5161" name="Document" r:id="rId4" imgW="5626100" imgH="5321300" progId="Word.Document.12">
                  <p:embed/>
                </p:oleObj>
              </mc:Choice>
              <mc:Fallback>
                <p:oleObj name="Document" r:id="rId4" imgW="5626100" imgH="5321300" progId="Word.Document.12">
                  <p:embed/>
                  <p:pic>
                    <p:nvPicPr>
                      <p:cNvPr id="0" name=""/>
                      <p:cNvPicPr/>
                      <p:nvPr/>
                    </p:nvPicPr>
                    <p:blipFill>
                      <a:blip r:embed="rId5"/>
                      <a:stretch>
                        <a:fillRect/>
                      </a:stretch>
                    </p:blipFill>
                    <p:spPr>
                      <a:xfrm>
                        <a:off x="1906588" y="1300166"/>
                        <a:ext cx="5318125" cy="5557834"/>
                      </a:xfrm>
                      <a:prstGeom prst="rect">
                        <a:avLst/>
                      </a:prstGeom>
                    </p:spPr>
                  </p:pic>
                </p:oleObj>
              </mc:Fallback>
            </mc:AlternateContent>
          </a:graphicData>
        </a:graphic>
      </p:graphicFrame>
      <p:sp>
        <p:nvSpPr>
          <p:cNvPr id="3" name="TextBox 2"/>
          <p:cNvSpPr txBox="1"/>
          <p:nvPr/>
        </p:nvSpPr>
        <p:spPr>
          <a:xfrm>
            <a:off x="7760683" y="4676138"/>
            <a:ext cx="1128827" cy="1200329"/>
          </a:xfrm>
          <a:prstGeom prst="rect">
            <a:avLst/>
          </a:prstGeom>
          <a:noFill/>
        </p:spPr>
        <p:txBody>
          <a:bodyPr wrap="square" rtlCol="0">
            <a:spAutoFit/>
          </a:bodyPr>
          <a:lstStyle/>
          <a:p>
            <a:r>
              <a:rPr lang="en-US" dirty="0" err="1" smtClean="0"/>
              <a:t>Souce</a:t>
            </a:r>
            <a:r>
              <a:rPr lang="en-US" dirty="0" smtClean="0"/>
              <a:t>:  Alba and </a:t>
            </a:r>
            <a:r>
              <a:rPr lang="en-US" dirty="0" err="1" smtClean="0"/>
              <a:t>Foner</a:t>
            </a:r>
            <a:r>
              <a:rPr lang="en-US" dirty="0" smtClean="0"/>
              <a:t> (2015).</a:t>
            </a:r>
            <a:endParaRPr lang="en-US" dirty="0"/>
          </a:p>
        </p:txBody>
      </p:sp>
    </p:spTree>
    <p:extLst>
      <p:ext uri="{BB962C8B-B14F-4D97-AF65-F5344CB8AC3E}">
        <p14:creationId xmlns:p14="http://schemas.microsoft.com/office/powerpoint/2010/main" val="1212999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generation in labor market</a:t>
            </a:r>
            <a:endParaRPr lang="en-US" dirty="0"/>
          </a:p>
        </p:txBody>
      </p:sp>
      <p:sp>
        <p:nvSpPr>
          <p:cNvPr id="3" name="Content Placeholder 2"/>
          <p:cNvSpPr>
            <a:spLocks noGrp="1"/>
          </p:cNvSpPr>
          <p:nvPr>
            <p:ph idx="1"/>
          </p:nvPr>
        </p:nvSpPr>
        <p:spPr>
          <a:xfrm>
            <a:off x="457200" y="1417638"/>
            <a:ext cx="8229600" cy="5234376"/>
          </a:xfrm>
        </p:spPr>
        <p:txBody>
          <a:bodyPr>
            <a:normAutofit fontScale="85000" lnSpcReduction="20000"/>
          </a:bodyPr>
          <a:lstStyle/>
          <a:p>
            <a:r>
              <a:rPr lang="en-US" dirty="0" smtClean="0"/>
              <a:t>Inadequate evidence, but:</a:t>
            </a:r>
          </a:p>
          <a:p>
            <a:r>
              <a:rPr lang="en-US" dirty="0" smtClean="0"/>
              <a:t>In Britain, Bangladeshi and Pakistani second generations have higher unemployment, as well as relatively high employment by minority bosses (Sin Yi Cheung 2014).</a:t>
            </a:r>
          </a:p>
          <a:p>
            <a:r>
              <a:rPr lang="en-US" dirty="0" smtClean="0"/>
              <a:t>In France, African and Turkish second generations also have high rates of unemployment and of employment in jobs below their qualifications (</a:t>
            </a:r>
            <a:r>
              <a:rPr lang="en-US" dirty="0" err="1" smtClean="0"/>
              <a:t>Silberman</a:t>
            </a:r>
            <a:r>
              <a:rPr lang="en-US" dirty="0" smtClean="0"/>
              <a:t> and Fournier, 2007).</a:t>
            </a:r>
          </a:p>
          <a:p>
            <a:r>
              <a:rPr lang="en-US" dirty="0" smtClean="0"/>
              <a:t>In the U.S., employment is less the issue than the quality of jobs.  </a:t>
            </a:r>
            <a:r>
              <a:rPr lang="en-US" dirty="0" err="1" smtClean="0"/>
              <a:t>Luthra</a:t>
            </a:r>
            <a:r>
              <a:rPr lang="en-US" dirty="0" smtClean="0"/>
              <a:t> and </a:t>
            </a:r>
            <a:r>
              <a:rPr lang="en-US" dirty="0" err="1" smtClean="0"/>
              <a:t>Waldinger</a:t>
            </a:r>
            <a:r>
              <a:rPr lang="en-US" dirty="0" smtClean="0"/>
              <a:t> (2010) found that second-generation Mexicans are more likely to hold jobs with health and retirement benefits and to receive lower pay.</a:t>
            </a:r>
            <a:endParaRPr lang="en-US" dirty="0"/>
          </a:p>
        </p:txBody>
      </p:sp>
    </p:spTree>
    <p:extLst>
      <p:ext uri="{BB962C8B-B14F-4D97-AF65-F5344CB8AC3E}">
        <p14:creationId xmlns:p14="http://schemas.microsoft.com/office/powerpoint/2010/main" val="3433681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p:txBody>
          <a:bodyPr/>
          <a:lstStyle/>
          <a:p>
            <a:r>
              <a:rPr lang="en-US" sz="4000" dirty="0" smtClean="0">
                <a:ea typeface="ＭＳ Ｐゴシック" charset="-128"/>
                <a:cs typeface="ＭＳ Ｐゴシック" charset="-128"/>
              </a:rPr>
              <a:t>Period of ethno-racial fluidity?</a:t>
            </a:r>
          </a:p>
        </p:txBody>
      </p:sp>
      <p:sp>
        <p:nvSpPr>
          <p:cNvPr id="27651" name="Content Placeholder 3"/>
          <p:cNvSpPr>
            <a:spLocks noGrp="1"/>
          </p:cNvSpPr>
          <p:nvPr>
            <p:ph idx="1"/>
          </p:nvPr>
        </p:nvSpPr>
        <p:spPr/>
        <p:txBody>
          <a:bodyPr/>
          <a:lstStyle/>
          <a:p>
            <a:pPr>
              <a:lnSpc>
                <a:spcPct val="90000"/>
              </a:lnSpc>
            </a:pPr>
            <a:r>
              <a:rPr lang="en-US" sz="2400" dirty="0" smtClean="0">
                <a:ea typeface="ＭＳ Ｐゴシック" charset="-128"/>
                <a:cs typeface="ＭＳ Ｐゴシック" charset="-128"/>
              </a:rPr>
              <a:t>Change = alteration to ethno-racial boundaries, not simply enhanced opportunities for some minority individuals</a:t>
            </a:r>
          </a:p>
          <a:p>
            <a:pPr lvl="1">
              <a:lnSpc>
                <a:spcPct val="90000"/>
              </a:lnSpc>
            </a:pPr>
            <a:r>
              <a:rPr lang="en-US" sz="2400" dirty="0" smtClean="0"/>
              <a:t>Example:  mid-20</a:t>
            </a:r>
            <a:r>
              <a:rPr lang="en-US" sz="2400" baseline="30000" dirty="0" smtClean="0"/>
              <a:t>th</a:t>
            </a:r>
            <a:r>
              <a:rPr lang="en-US" sz="2400" dirty="0" smtClean="0"/>
              <a:t> century assimilation of white ethnics in the U.S.</a:t>
            </a:r>
          </a:p>
          <a:p>
            <a:pPr>
              <a:lnSpc>
                <a:spcPct val="90000"/>
              </a:lnSpc>
            </a:pPr>
            <a:r>
              <a:rPr lang="en-US" sz="2400" dirty="0" smtClean="0">
                <a:ea typeface="ＭＳ Ｐゴシック" charset="-128"/>
                <a:cs typeface="ＭＳ Ｐゴシック" charset="-128"/>
              </a:rPr>
              <a:t>My claim:  Key is non-zero-sum mobility, a lessening of competition, which allows minorities to rise without threat to life chances of majority</a:t>
            </a:r>
          </a:p>
          <a:p>
            <a:pPr>
              <a:lnSpc>
                <a:spcPct val="90000"/>
              </a:lnSpc>
            </a:pPr>
            <a:r>
              <a:rPr lang="en-US" sz="2400" dirty="0" smtClean="0">
                <a:ea typeface="ＭＳ Ｐゴシック" charset="-128"/>
                <a:cs typeface="ＭＳ Ｐゴシック" charset="-128"/>
              </a:rPr>
              <a:t>Exodus of the baby boom from the labor market creates the prospect of non-zero-sum mobility during the next 25-30 years, into the 2030s</a:t>
            </a:r>
          </a:p>
          <a:p>
            <a:pPr>
              <a:lnSpc>
                <a:spcPct val="90000"/>
              </a:lnSpc>
            </a:pPr>
            <a:endParaRPr lang="en-US" sz="2800" dirty="0" smtClean="0">
              <a:ea typeface="ＭＳ Ｐゴシック" charset="-128"/>
              <a:cs typeface="ＭＳ Ｐゴシック" charset="-128"/>
            </a:endParaRPr>
          </a:p>
          <a:p>
            <a:pPr>
              <a:lnSpc>
                <a:spcPct val="90000"/>
              </a:lnSpc>
            </a:pPr>
            <a:endParaRPr lang="en-US" sz="2800" dirty="0" smtClean="0">
              <a:ea typeface="ＭＳ Ｐゴシック" charset="-128"/>
              <a:cs typeface="ＭＳ Ｐゴシック" charset="-128"/>
            </a:endParaRPr>
          </a:p>
          <a:p>
            <a:endParaRPr lang="en-US" dirty="0" smtClean="0">
              <a:ea typeface="ＭＳ Ｐゴシック" charset="-128"/>
              <a:cs typeface="ＭＳ Ｐゴシック" charset="-128"/>
            </a:endParaRPr>
          </a:p>
        </p:txBody>
      </p:sp>
    </p:spTree>
    <p:extLst>
      <p:ext uri="{BB962C8B-B14F-4D97-AF65-F5344CB8AC3E}">
        <p14:creationId xmlns:p14="http://schemas.microsoft.com/office/powerpoint/2010/main" val="1133967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of talk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Overview of immigration in the U.S., Canada, and four Western European countries.</a:t>
            </a:r>
          </a:p>
          <a:p>
            <a:r>
              <a:rPr lang="en-US" dirty="0" smtClean="0"/>
              <a:t>Immigrants in the labor market.</a:t>
            </a:r>
          </a:p>
          <a:p>
            <a:r>
              <a:rPr lang="en-US" dirty="0" smtClean="0"/>
              <a:t>The demographic transition to immigration-fueled diversity and its near-future labor-market  significance.</a:t>
            </a:r>
          </a:p>
          <a:p>
            <a:r>
              <a:rPr lang="en-US" dirty="0" smtClean="0"/>
              <a:t>The second generation in schools and the labor market.</a:t>
            </a:r>
          </a:p>
          <a:p>
            <a:r>
              <a:rPr lang="en-US" dirty="0" smtClean="0"/>
              <a:t>Signs of change, as seen in the U.S.</a:t>
            </a:r>
          </a:p>
          <a:p>
            <a:r>
              <a:rPr lang="en-US" dirty="0" smtClean="0"/>
              <a:t>Summing up:  Achieving a balanced view.</a:t>
            </a:r>
          </a:p>
          <a:p>
            <a:endParaRPr lang="en-US" dirty="0"/>
          </a:p>
        </p:txBody>
      </p:sp>
    </p:spTree>
    <p:extLst>
      <p:ext uri="{BB962C8B-B14F-4D97-AF65-F5344CB8AC3E}">
        <p14:creationId xmlns:p14="http://schemas.microsoft.com/office/powerpoint/2010/main" val="858663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Changes in employment by occupational percentile</a:t>
            </a:r>
            <a:endParaRPr lang="en-US" dirty="0"/>
          </a:p>
        </p:txBody>
      </p:sp>
      <p:pic>
        <p:nvPicPr>
          <p:cNvPr id="4" name="Content Placeholder 3"/>
          <p:cNvPicPr>
            <a:picLocks noGrp="1" noChangeAspect="1"/>
          </p:cNvPicPr>
          <p:nvPr>
            <p:ph idx="1"/>
          </p:nvPr>
        </p:nvPicPr>
        <p:blipFill>
          <a:blip r:embed="rId2"/>
          <a:srcRect l="-16042" r="-16042"/>
          <a:stretch>
            <a:fillRect/>
          </a:stretch>
        </p:blipFill>
        <p:spPr>
          <a:xfrm>
            <a:off x="457200" y="1600200"/>
            <a:ext cx="8229600" cy="4833864"/>
          </a:xfrm>
        </p:spPr>
      </p:pic>
      <p:sp>
        <p:nvSpPr>
          <p:cNvPr id="6" name="TextBox 5"/>
          <p:cNvSpPr txBox="1"/>
          <p:nvPr/>
        </p:nvSpPr>
        <p:spPr>
          <a:xfrm>
            <a:off x="5239920" y="6036819"/>
            <a:ext cx="3446880" cy="369332"/>
          </a:xfrm>
          <a:prstGeom prst="rect">
            <a:avLst/>
          </a:prstGeom>
          <a:noFill/>
        </p:spPr>
        <p:txBody>
          <a:bodyPr wrap="square" rtlCol="0">
            <a:spAutoFit/>
          </a:bodyPr>
          <a:lstStyle/>
          <a:p>
            <a:r>
              <a:rPr lang="en-US" dirty="0" smtClean="0"/>
              <a:t>Source:  </a:t>
            </a:r>
            <a:r>
              <a:rPr lang="en-US" dirty="0" err="1" smtClean="0"/>
              <a:t>Autor</a:t>
            </a:r>
            <a:r>
              <a:rPr lang="en-US" dirty="0" smtClean="0"/>
              <a:t> &amp; Dorn (2013)</a:t>
            </a:r>
            <a:endParaRPr lang="en-US" dirty="0"/>
          </a:p>
        </p:txBody>
      </p:sp>
    </p:spTree>
    <p:extLst>
      <p:ext uri="{BB962C8B-B14F-4D97-AF65-F5344CB8AC3E}">
        <p14:creationId xmlns:p14="http://schemas.microsoft.com/office/powerpoint/2010/main" val="2094802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a:xfrm>
            <a:off x="457200" y="1270000"/>
            <a:ext cx="8229600" cy="4856163"/>
          </a:xfrm>
        </p:spPr>
        <p:txBody>
          <a:bodyPr>
            <a:normAutofit lnSpcReduction="10000"/>
          </a:bodyPr>
          <a:lstStyle/>
          <a:p>
            <a:r>
              <a:rPr lang="en-US" dirty="0" smtClean="0"/>
              <a:t>Start with occupations scored by median incomes of full-time workers</a:t>
            </a:r>
          </a:p>
          <a:p>
            <a:r>
              <a:rPr lang="en-US" dirty="0" smtClean="0"/>
              <a:t>Identify top quartile as the most highly paid occupations that account for one quarter of the full-time work force</a:t>
            </a:r>
          </a:p>
          <a:p>
            <a:r>
              <a:rPr lang="en-US" dirty="0" smtClean="0"/>
              <a:t>Use 2000 PUMS and 2009-11 ACS to analyze changes in the top quartile across a decade</a:t>
            </a:r>
          </a:p>
          <a:p>
            <a:r>
              <a:rPr lang="en-US" dirty="0" smtClean="0"/>
              <a:t>Questions:  Has increase in ethno-racial diversity at the top of the work force relented?  Has white advantage intensified?</a:t>
            </a:r>
          </a:p>
          <a:p>
            <a:endParaRPr lang="en-US" dirty="0"/>
          </a:p>
        </p:txBody>
      </p:sp>
    </p:spTree>
    <p:extLst>
      <p:ext uri="{BB962C8B-B14F-4D97-AF65-F5344CB8AC3E}">
        <p14:creationId xmlns:p14="http://schemas.microsoft.com/office/powerpoint/2010/main" val="2884562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7870"/>
          </a:xfrm>
        </p:spPr>
        <p:txBody>
          <a:bodyPr>
            <a:noAutofit/>
          </a:bodyPr>
          <a:lstStyle/>
          <a:p>
            <a:r>
              <a:rPr lang="en-US" sz="3200" dirty="0" smtClean="0"/>
              <a:t>Growing diversity at top of U.S. workforce: white majority percent of top occupational quartile, by cohort </a:t>
            </a:r>
            <a:endParaRPr lang="en-US" sz="32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53586106"/>
              </p:ext>
            </p:extLst>
          </p:nvPr>
        </p:nvGraphicFramePr>
        <p:xfrm>
          <a:off x="1004296" y="274638"/>
          <a:ext cx="7897813" cy="5508626"/>
        </p:xfrm>
        <a:graphic>
          <a:graphicData uri="http://schemas.openxmlformats.org/presentationml/2006/ole">
            <mc:AlternateContent xmlns:mc="http://schemas.openxmlformats.org/markup-compatibility/2006">
              <mc:Choice xmlns:v="urn:schemas-microsoft-com:vml" Requires="v">
                <p:oleObj spid="_x0000_s6183" name="Document" r:id="rId4" imgW="5600700" imgH="1917700" progId="Word.Document.12">
                  <p:embed/>
                </p:oleObj>
              </mc:Choice>
              <mc:Fallback>
                <p:oleObj name="Document" r:id="rId4" imgW="5600700" imgH="1917700" progId="Word.Document.12">
                  <p:embed/>
                  <p:pic>
                    <p:nvPicPr>
                      <p:cNvPr id="0" name=""/>
                      <p:cNvPicPr/>
                      <p:nvPr/>
                    </p:nvPicPr>
                    <p:blipFill>
                      <a:blip r:embed="rId5"/>
                      <a:stretch>
                        <a:fillRect/>
                      </a:stretch>
                    </p:blipFill>
                    <p:spPr>
                      <a:xfrm>
                        <a:off x="1004296" y="274638"/>
                        <a:ext cx="7897813" cy="5508626"/>
                      </a:xfrm>
                      <a:prstGeom prst="rect">
                        <a:avLst/>
                      </a:prstGeom>
                    </p:spPr>
                  </p:pic>
                </p:oleObj>
              </mc:Fallback>
            </mc:AlternateContent>
          </a:graphicData>
        </a:graphic>
      </p:graphicFrame>
      <p:sp>
        <p:nvSpPr>
          <p:cNvPr id="3" name="TextBox 2"/>
          <p:cNvSpPr txBox="1"/>
          <p:nvPr/>
        </p:nvSpPr>
        <p:spPr>
          <a:xfrm>
            <a:off x="457200" y="6110843"/>
            <a:ext cx="5791662" cy="369332"/>
          </a:xfrm>
          <a:prstGeom prst="rect">
            <a:avLst/>
          </a:prstGeom>
          <a:noFill/>
        </p:spPr>
        <p:txBody>
          <a:bodyPr wrap="square" rtlCol="0">
            <a:spAutoFit/>
          </a:bodyPr>
          <a:lstStyle/>
          <a:p>
            <a:r>
              <a:rPr lang="en-US" dirty="0" smtClean="0"/>
              <a:t>Source:  2000 Census PUMS and 2010 ACS </a:t>
            </a:r>
            <a:endParaRPr lang="en-US" dirty="0"/>
          </a:p>
        </p:txBody>
      </p:sp>
    </p:spTree>
    <p:extLst>
      <p:ext uri="{BB962C8B-B14F-4D97-AF65-F5344CB8AC3E}">
        <p14:creationId xmlns:p14="http://schemas.microsoft.com/office/powerpoint/2010/main" val="1453769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Minority composition</a:t>
            </a:r>
            <a:r>
              <a:rPr lang="en-US" sz="3600" smtClean="0"/>
              <a:t>, top </a:t>
            </a:r>
            <a:r>
              <a:rPr lang="en-US" sz="3600" dirty="0" smtClean="0"/>
              <a:t>quartile jobs, 2000 &amp; 2010, by age</a:t>
            </a:r>
            <a:endParaRPr lang="en-US" sz="36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303243322"/>
              </p:ext>
            </p:extLst>
          </p:nvPr>
        </p:nvGraphicFramePr>
        <p:xfrm>
          <a:off x="1079500" y="1508125"/>
          <a:ext cx="8064500" cy="4699852"/>
        </p:xfrm>
        <a:graphic>
          <a:graphicData uri="http://schemas.openxmlformats.org/presentationml/2006/ole">
            <mc:AlternateContent xmlns:mc="http://schemas.openxmlformats.org/markup-compatibility/2006">
              <mc:Choice xmlns:v="urn:schemas-microsoft-com:vml" Requires="v">
                <p:oleObj spid="_x0000_s7207" name="Document" r:id="rId4" imgW="5486400" imgH="3124200" progId="Word.Document.12">
                  <p:embed/>
                </p:oleObj>
              </mc:Choice>
              <mc:Fallback>
                <p:oleObj name="Document" r:id="rId4" imgW="5486400" imgH="3124200" progId="Word.Document.12">
                  <p:embed/>
                  <p:pic>
                    <p:nvPicPr>
                      <p:cNvPr id="0" name=""/>
                      <p:cNvPicPr/>
                      <p:nvPr/>
                    </p:nvPicPr>
                    <p:blipFill>
                      <a:blip r:embed="rId5"/>
                      <a:stretch>
                        <a:fillRect/>
                      </a:stretch>
                    </p:blipFill>
                    <p:spPr>
                      <a:xfrm>
                        <a:off x="1079500" y="1508125"/>
                        <a:ext cx="8064500" cy="4699852"/>
                      </a:xfrm>
                      <a:prstGeom prst="rect">
                        <a:avLst/>
                      </a:prstGeom>
                    </p:spPr>
                  </p:pic>
                </p:oleObj>
              </mc:Fallback>
            </mc:AlternateContent>
          </a:graphicData>
        </a:graphic>
      </p:graphicFrame>
      <p:sp>
        <p:nvSpPr>
          <p:cNvPr id="3" name="TextBox 2"/>
          <p:cNvSpPr txBox="1"/>
          <p:nvPr/>
        </p:nvSpPr>
        <p:spPr>
          <a:xfrm>
            <a:off x="624886" y="6349067"/>
            <a:ext cx="6107759" cy="369332"/>
          </a:xfrm>
          <a:prstGeom prst="rect">
            <a:avLst/>
          </a:prstGeom>
          <a:noFill/>
        </p:spPr>
        <p:txBody>
          <a:bodyPr wrap="square" rtlCol="0">
            <a:spAutoFit/>
          </a:bodyPr>
          <a:lstStyle/>
          <a:p>
            <a:r>
              <a:rPr lang="en-US" dirty="0" smtClean="0"/>
              <a:t>Source:  2000 Census PUMS and 2010 ACS.</a:t>
            </a:r>
            <a:endParaRPr lang="en-US" dirty="0"/>
          </a:p>
        </p:txBody>
      </p:sp>
    </p:spTree>
    <p:extLst>
      <p:ext uri="{BB962C8B-B14F-4D97-AF65-F5344CB8AC3E}">
        <p14:creationId xmlns:p14="http://schemas.microsoft.com/office/powerpoint/2010/main" val="3187023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“Knock-on” effects of immigration-fueled diversity in the U.S.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Social mobility by minorities brings about greater equal-status contact between them and members of the white majority in schools (esp. colleges &amp; universities), workplaces, and neighborhoods.</a:t>
            </a:r>
          </a:p>
          <a:p>
            <a:r>
              <a:rPr lang="en-US" dirty="0" smtClean="0"/>
              <a:t>Greater equal-status contact makes for socially more intimate relationships, including the formation of families.</a:t>
            </a:r>
          </a:p>
          <a:p>
            <a:r>
              <a:rPr lang="en-US" dirty="0" smtClean="0"/>
              <a:t>The children of these families give us insight into the social significance of this integration.</a:t>
            </a:r>
            <a:endParaRPr lang="en-US" dirty="0"/>
          </a:p>
        </p:txBody>
      </p:sp>
    </p:spTree>
    <p:extLst>
      <p:ext uri="{BB962C8B-B14F-4D97-AF65-F5344CB8AC3E}">
        <p14:creationId xmlns:p14="http://schemas.microsoft.com/office/powerpoint/2010/main" val="764290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Rise of intermarriage </a:t>
            </a:r>
            <a:br>
              <a:rPr lang="en-US" dirty="0" smtClean="0"/>
            </a:br>
            <a:r>
              <a:rPr lang="en-US" dirty="0" smtClean="0"/>
              <a:t>(marriage across major lines of race and Hispanic origin)</a:t>
            </a:r>
            <a:endParaRPr lang="en-US" dirty="0"/>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1424044497"/>
              </p:ext>
            </p:extLst>
          </p:nvPr>
        </p:nvGraphicFramePr>
        <p:xfrm>
          <a:off x="2460400" y="2052638"/>
          <a:ext cx="8229600" cy="3619500"/>
        </p:xfrm>
        <a:graphic>
          <a:graphicData uri="http://schemas.openxmlformats.org/presentationml/2006/ole">
            <mc:AlternateContent xmlns:mc="http://schemas.openxmlformats.org/markup-compatibility/2006">
              <mc:Choice xmlns:v="urn:schemas-microsoft-com:vml" Requires="v">
                <p:oleObj spid="_x0000_s9232" name="Document" r:id="rId4" imgW="5486400" imgH="2413000" progId="Word.Document.12">
                  <p:embed/>
                </p:oleObj>
              </mc:Choice>
              <mc:Fallback>
                <p:oleObj name="Document" r:id="rId4" imgW="5486400" imgH="2413000" progId="Word.Document.12">
                  <p:embed/>
                  <p:pic>
                    <p:nvPicPr>
                      <p:cNvPr id="0" name=""/>
                      <p:cNvPicPr/>
                      <p:nvPr/>
                    </p:nvPicPr>
                    <p:blipFill>
                      <a:blip r:embed="rId5"/>
                      <a:stretch>
                        <a:fillRect/>
                      </a:stretch>
                    </p:blipFill>
                    <p:spPr>
                      <a:xfrm>
                        <a:off x="2460400" y="2052638"/>
                        <a:ext cx="8229600" cy="3619500"/>
                      </a:xfrm>
                      <a:prstGeom prst="rect">
                        <a:avLst/>
                      </a:prstGeom>
                    </p:spPr>
                  </p:pic>
                </p:oleObj>
              </mc:Fallback>
            </mc:AlternateContent>
          </a:graphicData>
        </a:graphic>
      </p:graphicFrame>
      <p:sp>
        <p:nvSpPr>
          <p:cNvPr id="3" name="TextBox 2"/>
          <p:cNvSpPr txBox="1"/>
          <p:nvPr/>
        </p:nvSpPr>
        <p:spPr>
          <a:xfrm>
            <a:off x="1888634" y="5958523"/>
            <a:ext cx="5535651" cy="369332"/>
          </a:xfrm>
          <a:prstGeom prst="rect">
            <a:avLst/>
          </a:prstGeom>
          <a:noFill/>
        </p:spPr>
        <p:txBody>
          <a:bodyPr wrap="square" rtlCol="0">
            <a:spAutoFit/>
          </a:bodyPr>
          <a:lstStyle/>
          <a:p>
            <a:r>
              <a:rPr lang="en-US" dirty="0" smtClean="0"/>
              <a:t>Source:  Pew Research Center (2017).</a:t>
            </a:r>
            <a:endParaRPr lang="en-US" dirty="0"/>
          </a:p>
        </p:txBody>
      </p:sp>
    </p:spTree>
    <p:extLst>
      <p:ext uri="{BB962C8B-B14F-4D97-AF65-F5344CB8AC3E}">
        <p14:creationId xmlns:p14="http://schemas.microsoft.com/office/powerpoint/2010/main" val="18697096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63" y="0"/>
            <a:ext cx="8228707" cy="801900"/>
          </a:xfrm>
        </p:spPr>
        <p:txBody>
          <a:bodyPr>
            <a:normAutofit/>
          </a:bodyPr>
          <a:lstStyle/>
          <a:p>
            <a:r>
              <a:rPr lang="en-US" sz="3500" dirty="0"/>
              <a:t>Ethno-racial mixes among 2013 infants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25896618"/>
              </p:ext>
            </p:extLst>
          </p:nvPr>
        </p:nvGraphicFramePr>
        <p:xfrm>
          <a:off x="500062" y="801900"/>
          <a:ext cx="8465344" cy="567928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60797" y="6490111"/>
            <a:ext cx="8304609" cy="557362"/>
          </a:xfrm>
          <a:prstGeom prst="rect">
            <a:avLst/>
          </a:prstGeom>
          <a:noFill/>
        </p:spPr>
        <p:txBody>
          <a:bodyPr wrap="square" lIns="64291" tIns="32146" rIns="64291" bIns="32146" rtlCol="0">
            <a:spAutoFit/>
          </a:bodyPr>
          <a:lstStyle/>
          <a:p>
            <a:pPr algn="r"/>
            <a:r>
              <a:rPr lang="en-US" sz="1400" dirty="0"/>
              <a:t>Source:  Our analysis of the 2013 American Community Survey Public Use Microdata</a:t>
            </a:r>
          </a:p>
          <a:p>
            <a:pPr algn="r"/>
            <a:endParaRPr lang="en-US" dirty="0"/>
          </a:p>
        </p:txBody>
      </p:sp>
    </p:spTree>
    <p:extLst>
      <p:ext uri="{BB962C8B-B14F-4D97-AF65-F5344CB8AC3E}">
        <p14:creationId xmlns:p14="http://schemas.microsoft.com/office/powerpoint/2010/main" val="1386045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6484" y="150403"/>
            <a:ext cx="8228707" cy="1403361"/>
          </a:xfrm>
        </p:spPr>
        <p:txBody>
          <a:bodyPr>
            <a:normAutofit fontScale="90000"/>
          </a:bodyPr>
          <a:lstStyle/>
          <a:p>
            <a:r>
              <a:rPr lang="en-US" sz="2800" dirty="0"/>
              <a:t>Median family incomes for infants with different </a:t>
            </a:r>
            <a:r>
              <a:rPr lang="en-US" sz="2800" dirty="0" smtClean="0"/>
              <a:t>parent combinations, </a:t>
            </a:r>
            <a:r>
              <a:rPr lang="en-US" sz="2800" dirty="0"/>
              <a:t>2013</a:t>
            </a:r>
            <a:br>
              <a:rPr lang="en-US" sz="2800" dirty="0"/>
            </a:br>
            <a:r>
              <a:rPr lang="en-US" sz="2800" dirty="0"/>
              <a:t> </a:t>
            </a:r>
            <a:br>
              <a:rPr lang="en-US" sz="2800" dirty="0"/>
            </a:br>
            <a:endParaRPr lang="en-US" sz="2800" dirty="0"/>
          </a:p>
        </p:txBody>
      </p:sp>
      <p:sp>
        <p:nvSpPr>
          <p:cNvPr id="7" name="TextBox 6"/>
          <p:cNvSpPr txBox="1"/>
          <p:nvPr/>
        </p:nvSpPr>
        <p:spPr>
          <a:xfrm>
            <a:off x="3071813" y="6557326"/>
            <a:ext cx="5679281" cy="238046"/>
          </a:xfrm>
          <a:prstGeom prst="rect">
            <a:avLst/>
          </a:prstGeom>
          <a:noFill/>
        </p:spPr>
        <p:txBody>
          <a:bodyPr wrap="square" lIns="64291" tIns="32146" rIns="64291" bIns="32146" rtlCol="0">
            <a:spAutoFit/>
          </a:bodyPr>
          <a:lstStyle/>
          <a:p>
            <a:pPr algn="l"/>
            <a:r>
              <a:rPr lang="en-US" sz="1100" dirty="0"/>
              <a:t>Source:  Our analysis of the 2013 American Community Survey Public Use Microdata</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15679777"/>
              </p:ext>
            </p:extLst>
          </p:nvPr>
        </p:nvGraphicFramePr>
        <p:xfrm>
          <a:off x="607218" y="964406"/>
          <a:ext cx="8304610" cy="5518561"/>
        </p:xfrm>
        <a:graphic>
          <a:graphicData uri="http://schemas.openxmlformats.org/drawingml/2006/table">
            <a:tbl>
              <a:tblPr firstRow="1" firstCol="1" bandRow="1"/>
              <a:tblGrid>
                <a:gridCol w="2204599"/>
                <a:gridCol w="2258177"/>
                <a:gridCol w="2170196"/>
                <a:gridCol w="1671638"/>
              </a:tblGrid>
              <a:tr h="275020">
                <a:tc>
                  <a:txBody>
                    <a:bodyPr/>
                    <a:lstStyle/>
                    <a:p>
                      <a:pPr algn="l" fontAlgn="b"/>
                      <a:r>
                        <a:rPr lang="en-US" sz="1700" b="1" i="0" u="none" strike="noStrike" dirty="0">
                          <a:solidFill>
                            <a:srgbClr val="000000"/>
                          </a:solidFill>
                          <a:effectLst/>
                          <a:latin typeface="Calibri"/>
                        </a:rPr>
                        <a:t>Father</a:t>
                      </a:r>
                    </a:p>
                  </a:txBody>
                  <a:tcPr marL="5358" marR="5358" marT="5358"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700" b="1" i="0" u="none" strike="noStrike" dirty="0">
                          <a:solidFill>
                            <a:srgbClr val="000000"/>
                          </a:solidFill>
                          <a:effectLst/>
                          <a:latin typeface="Calibri"/>
                        </a:rPr>
                        <a:t>Mother</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1" i="0" u="none" strike="noStrike" dirty="0">
                          <a:solidFill>
                            <a:srgbClr val="000000"/>
                          </a:solidFill>
                          <a:effectLst/>
                          <a:latin typeface="Calibri"/>
                        </a:rPr>
                        <a:t>Median Income</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1" i="0" u="none" strike="noStrike" dirty="0">
                          <a:solidFill>
                            <a:srgbClr val="000000"/>
                          </a:solidFill>
                          <a:effectLst/>
                          <a:latin typeface="Calibri"/>
                        </a:rPr>
                        <a:t>%</a:t>
                      </a:r>
                    </a:p>
                  </a:txBody>
                  <a:tcPr marL="5358" marR="5358" marT="535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020">
                <a:tc gridSpan="2">
                  <a:txBody>
                    <a:bodyPr/>
                    <a:lstStyle/>
                    <a:p>
                      <a:pPr algn="l" fontAlgn="b"/>
                      <a:r>
                        <a:rPr lang="en-US" sz="1700" b="1" i="0" u="none" strike="noStrike" dirty="0">
                          <a:solidFill>
                            <a:srgbClr val="000000"/>
                          </a:solidFill>
                          <a:effectLst/>
                          <a:latin typeface="Calibri"/>
                        </a:rPr>
                        <a:t> Unmixed Couples</a:t>
                      </a:r>
                    </a:p>
                  </a:txBody>
                  <a:tcPr marL="5358" marR="5358" marT="5358"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endParaRPr lang="en-US" sz="1700" b="1" i="0" u="none" strike="noStrike">
                        <a:solidFill>
                          <a:srgbClr val="000000"/>
                        </a:solidFill>
                        <a:effectLst/>
                        <a:latin typeface="Calibri"/>
                      </a:endParaRP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700" b="1" i="0" u="none" strike="noStrike">
                        <a:solidFill>
                          <a:srgbClr val="000000"/>
                        </a:solidFill>
                        <a:effectLst/>
                        <a:latin typeface="Calibri"/>
                      </a:endParaRPr>
                    </a:p>
                  </a:txBody>
                  <a:tcPr marL="5358" marR="5358" marT="535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020">
                <a:tc>
                  <a:txBody>
                    <a:bodyPr/>
                    <a:lstStyle/>
                    <a:p>
                      <a:pPr algn="l" fontAlgn="b"/>
                      <a:r>
                        <a:rPr lang="en-US" sz="1700" b="0" i="0" u="none" strike="noStrike" dirty="0">
                          <a:solidFill>
                            <a:srgbClr val="000000"/>
                          </a:solidFill>
                          <a:effectLst/>
                          <a:latin typeface="Calibri"/>
                        </a:rPr>
                        <a:t>   White</a:t>
                      </a:r>
                    </a:p>
                  </a:txBody>
                  <a:tcPr marL="5358" marR="5358" marT="5358"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700" b="0" i="0" u="none" strike="noStrike" dirty="0">
                          <a:solidFill>
                            <a:srgbClr val="000000"/>
                          </a:solidFill>
                          <a:effectLst/>
                          <a:latin typeface="Calibri"/>
                        </a:rPr>
                        <a:t>White</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72,800</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a:solidFill>
                            <a:srgbClr val="000000"/>
                          </a:solidFill>
                          <a:effectLst/>
                          <a:latin typeface="Calibri"/>
                        </a:rPr>
                        <a:t>56.40</a:t>
                      </a:r>
                    </a:p>
                  </a:txBody>
                  <a:tcPr marL="5358" marR="5358" marT="535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020">
                <a:tc>
                  <a:txBody>
                    <a:bodyPr/>
                    <a:lstStyle/>
                    <a:p>
                      <a:pPr algn="l" fontAlgn="b"/>
                      <a:r>
                        <a:rPr lang="en-US" sz="1700" b="0" i="0" u="none" strike="noStrike" dirty="0">
                          <a:solidFill>
                            <a:srgbClr val="000000"/>
                          </a:solidFill>
                          <a:effectLst/>
                          <a:latin typeface="Calibri"/>
                        </a:rPr>
                        <a:t>   Asian</a:t>
                      </a:r>
                    </a:p>
                  </a:txBody>
                  <a:tcPr marL="5358" marR="5358" marT="5358"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700" b="0" i="0" u="none" strike="noStrike" dirty="0">
                          <a:solidFill>
                            <a:srgbClr val="000000"/>
                          </a:solidFill>
                          <a:effectLst/>
                          <a:latin typeface="Calibri"/>
                        </a:rPr>
                        <a:t>Asian</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90,000</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a:solidFill>
                            <a:srgbClr val="000000"/>
                          </a:solidFill>
                          <a:effectLst/>
                          <a:latin typeface="Calibri"/>
                        </a:rPr>
                        <a:t>5.30</a:t>
                      </a:r>
                    </a:p>
                  </a:txBody>
                  <a:tcPr marL="5358" marR="5358" marT="535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020">
                <a:tc>
                  <a:txBody>
                    <a:bodyPr/>
                    <a:lstStyle/>
                    <a:p>
                      <a:pPr algn="l" fontAlgn="b"/>
                      <a:r>
                        <a:rPr lang="en-US" sz="1700" b="0" i="0" u="none" strike="noStrike" dirty="0">
                          <a:solidFill>
                            <a:srgbClr val="000000"/>
                          </a:solidFill>
                          <a:effectLst/>
                          <a:latin typeface="Calibri"/>
                        </a:rPr>
                        <a:t>   Black</a:t>
                      </a:r>
                    </a:p>
                  </a:txBody>
                  <a:tcPr marL="5358" marR="5358" marT="5358"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700" b="0" i="0" u="none" strike="noStrike" dirty="0">
                          <a:solidFill>
                            <a:srgbClr val="000000"/>
                          </a:solidFill>
                          <a:effectLst/>
                          <a:latin typeface="Calibri"/>
                        </a:rPr>
                        <a:t>Black</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40,000</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a:solidFill>
                            <a:srgbClr val="000000"/>
                          </a:solidFill>
                          <a:effectLst/>
                          <a:latin typeface="Calibri"/>
                        </a:rPr>
                        <a:t>6.40</a:t>
                      </a:r>
                    </a:p>
                  </a:txBody>
                  <a:tcPr marL="5358" marR="5358" marT="535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020">
                <a:tc>
                  <a:txBody>
                    <a:bodyPr/>
                    <a:lstStyle/>
                    <a:p>
                      <a:pPr algn="l" fontAlgn="b"/>
                      <a:r>
                        <a:rPr lang="en-US" sz="1700" b="0" i="0" u="none" strike="noStrike" dirty="0">
                          <a:solidFill>
                            <a:srgbClr val="000000"/>
                          </a:solidFill>
                          <a:effectLst/>
                          <a:latin typeface="Calibri"/>
                        </a:rPr>
                        <a:t>   Hispanic</a:t>
                      </a:r>
                    </a:p>
                  </a:txBody>
                  <a:tcPr marL="5358" marR="5358" marT="5358"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700" b="0" i="0" u="none" strike="noStrike" dirty="0">
                          <a:solidFill>
                            <a:srgbClr val="000000"/>
                          </a:solidFill>
                          <a:effectLst/>
                          <a:latin typeface="Calibri"/>
                        </a:rPr>
                        <a:t>Hispanic</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34,800</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a:solidFill>
                            <a:srgbClr val="000000"/>
                          </a:solidFill>
                          <a:effectLst/>
                          <a:latin typeface="Calibri"/>
                        </a:rPr>
                        <a:t>17.00</a:t>
                      </a:r>
                    </a:p>
                  </a:txBody>
                  <a:tcPr marL="5358" marR="5358" marT="535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5776">
                <a:tc>
                  <a:txBody>
                    <a:bodyPr/>
                    <a:lstStyle/>
                    <a:p>
                      <a:pPr algn="l" fontAlgn="b"/>
                      <a:r>
                        <a:rPr lang="en-US" sz="1700" b="0" i="0" u="none" strike="noStrike" baseline="0" dirty="0" smtClean="0">
                          <a:solidFill>
                            <a:srgbClr val="000000"/>
                          </a:solidFill>
                          <a:effectLst/>
                          <a:latin typeface="Calibri"/>
                        </a:rPr>
                        <a:t>   </a:t>
                      </a:r>
                      <a:r>
                        <a:rPr lang="en-US" sz="1700" b="0" i="0" u="none" strike="noStrike" dirty="0" smtClean="0">
                          <a:solidFill>
                            <a:srgbClr val="000000"/>
                          </a:solidFill>
                          <a:effectLst/>
                          <a:latin typeface="Calibri"/>
                        </a:rPr>
                        <a:t>American </a:t>
                      </a:r>
                      <a:r>
                        <a:rPr lang="en-US" sz="1700" b="0" i="0" u="none" strike="noStrike" dirty="0">
                          <a:solidFill>
                            <a:srgbClr val="000000"/>
                          </a:solidFill>
                          <a:effectLst/>
                          <a:latin typeface="Calibri"/>
                        </a:rPr>
                        <a:t>Indian</a:t>
                      </a:r>
                    </a:p>
                  </a:txBody>
                  <a:tcPr marL="5358" marR="5358" marT="5358"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700" b="0" i="0" u="none" strike="noStrike" dirty="0">
                          <a:solidFill>
                            <a:srgbClr val="000000"/>
                          </a:solidFill>
                          <a:effectLst/>
                          <a:latin typeface="Calibri"/>
                        </a:rPr>
                        <a:t>American Indian</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22,900</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a:solidFill>
                            <a:srgbClr val="000000"/>
                          </a:solidFill>
                          <a:effectLst/>
                          <a:latin typeface="Calibri"/>
                        </a:rPr>
                        <a:t>0.30</a:t>
                      </a:r>
                    </a:p>
                  </a:txBody>
                  <a:tcPr marL="5358" marR="5358" marT="535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020">
                <a:tc>
                  <a:txBody>
                    <a:bodyPr/>
                    <a:lstStyle/>
                    <a:p>
                      <a:pPr algn="l" fontAlgn="b"/>
                      <a:r>
                        <a:rPr lang="en-US" sz="1700" b="1" i="0" u="none" strike="noStrike" dirty="0" smtClean="0">
                          <a:solidFill>
                            <a:srgbClr val="000000"/>
                          </a:solidFill>
                          <a:effectLst/>
                          <a:latin typeface="Calibri"/>
                        </a:rPr>
                        <a:t> Mixed </a:t>
                      </a:r>
                      <a:r>
                        <a:rPr lang="en-US" sz="1700" b="1" i="0" u="none" strike="noStrike" dirty="0">
                          <a:solidFill>
                            <a:srgbClr val="000000"/>
                          </a:solidFill>
                          <a:effectLst/>
                          <a:latin typeface="Calibri"/>
                        </a:rPr>
                        <a:t>Couples</a:t>
                      </a:r>
                    </a:p>
                  </a:txBody>
                  <a:tcPr marL="5358" marR="5358" marT="5358"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700" b="0" i="0" u="none" strike="noStrike" dirty="0">
                        <a:solidFill>
                          <a:srgbClr val="000000"/>
                        </a:solidFill>
                        <a:effectLst/>
                        <a:latin typeface="Calibri"/>
                      </a:endParaRP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700" b="0" i="0" u="none" strike="noStrike" dirty="0">
                        <a:solidFill>
                          <a:srgbClr val="000000"/>
                        </a:solidFill>
                        <a:effectLst/>
                        <a:latin typeface="Calibri"/>
                      </a:endParaRP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700" b="0" i="0" u="none" strike="noStrike">
                        <a:solidFill>
                          <a:srgbClr val="000000"/>
                        </a:solidFill>
                        <a:effectLst/>
                        <a:latin typeface="Calibri"/>
                      </a:endParaRPr>
                    </a:p>
                  </a:txBody>
                  <a:tcPr marL="5358" marR="5358" marT="535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020">
                <a:tc>
                  <a:txBody>
                    <a:bodyPr/>
                    <a:lstStyle/>
                    <a:p>
                      <a:pPr algn="l" fontAlgn="b"/>
                      <a:r>
                        <a:rPr lang="en-US" sz="1700" b="0" i="0" u="none" strike="noStrike">
                          <a:solidFill>
                            <a:srgbClr val="000000"/>
                          </a:solidFill>
                          <a:effectLst/>
                          <a:latin typeface="Calibri"/>
                        </a:rPr>
                        <a:t>   White</a:t>
                      </a:r>
                    </a:p>
                  </a:txBody>
                  <a:tcPr marL="5358" marR="5358" marT="5358"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700" b="0" i="0" u="none" strike="noStrike" dirty="0">
                          <a:solidFill>
                            <a:srgbClr val="000000"/>
                          </a:solidFill>
                          <a:effectLst/>
                          <a:latin typeface="Calibri"/>
                        </a:rPr>
                        <a:t>Hispanic</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70,000</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a:solidFill>
                            <a:srgbClr val="000000"/>
                          </a:solidFill>
                          <a:effectLst/>
                          <a:latin typeface="Calibri"/>
                        </a:rPr>
                        <a:t>2.90</a:t>
                      </a:r>
                    </a:p>
                  </a:txBody>
                  <a:tcPr marL="5358" marR="5358" marT="535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020">
                <a:tc>
                  <a:txBody>
                    <a:bodyPr/>
                    <a:lstStyle/>
                    <a:p>
                      <a:pPr algn="l" fontAlgn="b"/>
                      <a:r>
                        <a:rPr lang="en-US" sz="1700" b="0" i="0" u="none" strike="noStrike">
                          <a:solidFill>
                            <a:srgbClr val="000000"/>
                          </a:solidFill>
                          <a:effectLst/>
                          <a:latin typeface="Calibri"/>
                        </a:rPr>
                        <a:t>   Hispanic</a:t>
                      </a:r>
                    </a:p>
                  </a:txBody>
                  <a:tcPr marL="5358" marR="5358" marT="5358"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700" b="0" i="0" u="none" strike="noStrike" dirty="0">
                          <a:solidFill>
                            <a:srgbClr val="000000"/>
                          </a:solidFill>
                          <a:effectLst/>
                          <a:latin typeface="Calibri"/>
                        </a:rPr>
                        <a:t>White</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57,600</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a:solidFill>
                            <a:srgbClr val="000000"/>
                          </a:solidFill>
                          <a:effectLst/>
                          <a:latin typeface="Calibri"/>
                        </a:rPr>
                        <a:t>3.30</a:t>
                      </a:r>
                    </a:p>
                  </a:txBody>
                  <a:tcPr marL="5358" marR="5358" marT="535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020">
                <a:tc>
                  <a:txBody>
                    <a:bodyPr/>
                    <a:lstStyle/>
                    <a:p>
                      <a:pPr algn="l" fontAlgn="b"/>
                      <a:r>
                        <a:rPr lang="en-US" sz="1700" b="0" i="0" u="none" strike="noStrike" dirty="0">
                          <a:solidFill>
                            <a:srgbClr val="000000"/>
                          </a:solidFill>
                          <a:effectLst/>
                          <a:latin typeface="Calibri"/>
                        </a:rPr>
                        <a:t>   White</a:t>
                      </a:r>
                    </a:p>
                  </a:txBody>
                  <a:tcPr marL="5358" marR="5358" marT="5358"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700" b="0" i="0" u="none" strike="noStrike" dirty="0">
                          <a:solidFill>
                            <a:srgbClr val="000000"/>
                          </a:solidFill>
                          <a:effectLst/>
                          <a:latin typeface="Calibri"/>
                        </a:rPr>
                        <a:t>Black</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78,500</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a:solidFill>
                            <a:srgbClr val="000000"/>
                          </a:solidFill>
                          <a:effectLst/>
                          <a:latin typeface="Calibri"/>
                        </a:rPr>
                        <a:t>0.30</a:t>
                      </a:r>
                    </a:p>
                  </a:txBody>
                  <a:tcPr marL="5358" marR="5358" marT="535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020">
                <a:tc>
                  <a:txBody>
                    <a:bodyPr/>
                    <a:lstStyle/>
                    <a:p>
                      <a:pPr algn="l" fontAlgn="b"/>
                      <a:r>
                        <a:rPr lang="en-US" sz="1700" b="0" i="0" u="none" strike="noStrike">
                          <a:solidFill>
                            <a:srgbClr val="000000"/>
                          </a:solidFill>
                          <a:effectLst/>
                          <a:latin typeface="Calibri"/>
                        </a:rPr>
                        <a:t>   Black</a:t>
                      </a:r>
                    </a:p>
                  </a:txBody>
                  <a:tcPr marL="5358" marR="5358" marT="5358"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700" b="0" i="0" u="none" strike="noStrike" dirty="0">
                          <a:solidFill>
                            <a:srgbClr val="000000"/>
                          </a:solidFill>
                          <a:effectLst/>
                          <a:latin typeface="Calibri"/>
                        </a:rPr>
                        <a:t>White</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45,000</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a:solidFill>
                            <a:srgbClr val="000000"/>
                          </a:solidFill>
                          <a:effectLst/>
                          <a:latin typeface="Calibri"/>
                        </a:rPr>
                        <a:t>1.20</a:t>
                      </a:r>
                    </a:p>
                  </a:txBody>
                  <a:tcPr marL="5358" marR="5358" marT="535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020">
                <a:tc>
                  <a:txBody>
                    <a:bodyPr/>
                    <a:lstStyle/>
                    <a:p>
                      <a:pPr algn="l" fontAlgn="b"/>
                      <a:r>
                        <a:rPr lang="en-US" sz="1700" b="0" i="0" u="none" strike="noStrike">
                          <a:solidFill>
                            <a:srgbClr val="000000"/>
                          </a:solidFill>
                          <a:effectLst/>
                          <a:latin typeface="Calibri"/>
                        </a:rPr>
                        <a:t>   White</a:t>
                      </a:r>
                    </a:p>
                  </a:txBody>
                  <a:tcPr marL="5358" marR="5358" marT="5358"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700" b="0" i="0" u="none" strike="noStrike" dirty="0">
                          <a:solidFill>
                            <a:srgbClr val="000000"/>
                          </a:solidFill>
                          <a:effectLst/>
                          <a:latin typeface="Calibri"/>
                        </a:rPr>
                        <a:t>Asian</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105,900</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1.10</a:t>
                      </a:r>
                    </a:p>
                  </a:txBody>
                  <a:tcPr marL="5358" marR="5358" marT="535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020">
                <a:tc>
                  <a:txBody>
                    <a:bodyPr/>
                    <a:lstStyle/>
                    <a:p>
                      <a:pPr algn="l" fontAlgn="b"/>
                      <a:r>
                        <a:rPr lang="en-US" sz="1700" b="0" i="0" u="none" strike="noStrike">
                          <a:solidFill>
                            <a:srgbClr val="000000"/>
                          </a:solidFill>
                          <a:effectLst/>
                          <a:latin typeface="Calibri"/>
                        </a:rPr>
                        <a:t>   Asian</a:t>
                      </a:r>
                    </a:p>
                  </a:txBody>
                  <a:tcPr marL="5358" marR="5358" marT="5358"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700" b="0" i="0" u="none" strike="noStrike" dirty="0">
                          <a:solidFill>
                            <a:srgbClr val="000000"/>
                          </a:solidFill>
                          <a:effectLst/>
                          <a:latin typeface="Calibri"/>
                        </a:rPr>
                        <a:t>White</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108,000</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0.50</a:t>
                      </a:r>
                    </a:p>
                  </a:txBody>
                  <a:tcPr marL="5358" marR="5358" marT="535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020">
                <a:tc>
                  <a:txBody>
                    <a:bodyPr/>
                    <a:lstStyle/>
                    <a:p>
                      <a:pPr algn="l" fontAlgn="b"/>
                      <a:r>
                        <a:rPr lang="en-US" sz="1700" b="0" i="0" u="none" strike="noStrike">
                          <a:solidFill>
                            <a:srgbClr val="000000"/>
                          </a:solidFill>
                          <a:effectLst/>
                          <a:latin typeface="Calibri"/>
                        </a:rPr>
                        <a:t>   White</a:t>
                      </a:r>
                    </a:p>
                  </a:txBody>
                  <a:tcPr marL="5358" marR="5358" marT="5358"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700" b="0" i="0" u="none" strike="noStrike" dirty="0">
                          <a:solidFill>
                            <a:srgbClr val="000000"/>
                          </a:solidFill>
                          <a:effectLst/>
                          <a:latin typeface="Calibri"/>
                        </a:rPr>
                        <a:t>American Indian</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47,500</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0.20</a:t>
                      </a:r>
                    </a:p>
                  </a:txBody>
                  <a:tcPr marL="5358" marR="5358" marT="535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2425">
                <a:tc>
                  <a:txBody>
                    <a:bodyPr/>
                    <a:lstStyle/>
                    <a:p>
                      <a:pPr algn="l" fontAlgn="b"/>
                      <a:r>
                        <a:rPr lang="en-US" sz="1700" b="0" i="0" u="none" strike="noStrike" baseline="0" dirty="0" smtClean="0">
                          <a:solidFill>
                            <a:srgbClr val="000000"/>
                          </a:solidFill>
                          <a:effectLst/>
                          <a:latin typeface="Calibri"/>
                        </a:rPr>
                        <a:t>   </a:t>
                      </a:r>
                      <a:r>
                        <a:rPr lang="en-US" sz="1700" b="0" i="0" u="none" strike="noStrike" dirty="0" smtClean="0">
                          <a:solidFill>
                            <a:srgbClr val="000000"/>
                          </a:solidFill>
                          <a:effectLst/>
                          <a:latin typeface="Calibri"/>
                        </a:rPr>
                        <a:t>American </a:t>
                      </a:r>
                      <a:r>
                        <a:rPr lang="en-US" sz="1700" b="0" i="0" u="none" strike="noStrike" dirty="0">
                          <a:solidFill>
                            <a:srgbClr val="000000"/>
                          </a:solidFill>
                          <a:effectLst/>
                          <a:latin typeface="Calibri"/>
                        </a:rPr>
                        <a:t>Indian</a:t>
                      </a:r>
                    </a:p>
                  </a:txBody>
                  <a:tcPr marL="5358" marR="5358" marT="5358"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700" b="0" i="0" u="none" strike="noStrike" dirty="0">
                          <a:solidFill>
                            <a:srgbClr val="000000"/>
                          </a:solidFill>
                          <a:effectLst/>
                          <a:latin typeface="Calibri"/>
                        </a:rPr>
                        <a:t>White</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47,500</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0.30</a:t>
                      </a:r>
                    </a:p>
                  </a:txBody>
                  <a:tcPr marL="5358" marR="5358" marT="535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020">
                <a:tc>
                  <a:txBody>
                    <a:bodyPr/>
                    <a:lstStyle/>
                    <a:p>
                      <a:pPr algn="l" fontAlgn="b"/>
                      <a:r>
                        <a:rPr lang="en-US" sz="1700" b="0" i="0" u="none" strike="noStrike">
                          <a:solidFill>
                            <a:srgbClr val="000000"/>
                          </a:solidFill>
                          <a:effectLst/>
                          <a:latin typeface="Calibri"/>
                        </a:rPr>
                        <a:t>   White</a:t>
                      </a:r>
                    </a:p>
                  </a:txBody>
                  <a:tcPr marL="5358" marR="5358" marT="5358"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700" b="0" i="0" u="none" strike="noStrike" dirty="0">
                          <a:solidFill>
                            <a:srgbClr val="000000"/>
                          </a:solidFill>
                          <a:effectLst/>
                          <a:latin typeface="Calibri"/>
                        </a:rPr>
                        <a:t>Mixed</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77,000</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0.90</a:t>
                      </a:r>
                    </a:p>
                  </a:txBody>
                  <a:tcPr marL="5358" marR="5358" marT="535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020">
                <a:tc>
                  <a:txBody>
                    <a:bodyPr/>
                    <a:lstStyle/>
                    <a:p>
                      <a:pPr algn="l" fontAlgn="b"/>
                      <a:r>
                        <a:rPr lang="en-US" sz="1700" b="0" i="0" u="none" strike="noStrike">
                          <a:solidFill>
                            <a:srgbClr val="000000"/>
                          </a:solidFill>
                          <a:effectLst/>
                          <a:latin typeface="Calibri"/>
                        </a:rPr>
                        <a:t>   Mixed</a:t>
                      </a:r>
                    </a:p>
                  </a:txBody>
                  <a:tcPr marL="5358" marR="5358" marT="5358"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700" b="0" i="0" u="none" strike="noStrike" dirty="0">
                          <a:solidFill>
                            <a:srgbClr val="000000"/>
                          </a:solidFill>
                          <a:effectLst/>
                          <a:latin typeface="Calibri"/>
                        </a:rPr>
                        <a:t>White</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68,000</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0.90</a:t>
                      </a:r>
                    </a:p>
                  </a:txBody>
                  <a:tcPr marL="5358" marR="5358" marT="535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020">
                <a:tc>
                  <a:txBody>
                    <a:bodyPr/>
                    <a:lstStyle/>
                    <a:p>
                      <a:pPr algn="l" fontAlgn="b"/>
                      <a:r>
                        <a:rPr lang="en-US" sz="1700" b="0" i="0" u="none" strike="noStrike">
                          <a:solidFill>
                            <a:srgbClr val="000000"/>
                          </a:solidFill>
                          <a:effectLst/>
                          <a:latin typeface="Calibri"/>
                        </a:rPr>
                        <a:t>   Black</a:t>
                      </a:r>
                    </a:p>
                  </a:txBody>
                  <a:tcPr marL="5358" marR="5358" marT="5358"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700" b="0" i="0" u="none" strike="noStrike" dirty="0">
                          <a:solidFill>
                            <a:srgbClr val="000000"/>
                          </a:solidFill>
                          <a:effectLst/>
                          <a:latin typeface="Calibri"/>
                        </a:rPr>
                        <a:t>Hispanic</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30,000</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0.50</a:t>
                      </a:r>
                    </a:p>
                  </a:txBody>
                  <a:tcPr marL="5358" marR="5358" marT="535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020">
                <a:tc>
                  <a:txBody>
                    <a:bodyPr/>
                    <a:lstStyle/>
                    <a:p>
                      <a:pPr algn="l" fontAlgn="b"/>
                      <a:r>
                        <a:rPr lang="en-US" sz="1700" b="0" i="0" u="none" strike="noStrike" dirty="0">
                          <a:solidFill>
                            <a:srgbClr val="000000"/>
                          </a:solidFill>
                          <a:effectLst/>
                          <a:latin typeface="Calibri"/>
                        </a:rPr>
                        <a:t> </a:t>
                      </a:r>
                      <a:r>
                        <a:rPr lang="en-US" sz="1700" b="0" i="0" u="none" strike="noStrike" dirty="0" smtClean="0">
                          <a:solidFill>
                            <a:srgbClr val="000000"/>
                          </a:solidFill>
                          <a:effectLst/>
                          <a:latin typeface="Calibri"/>
                        </a:rPr>
                        <a:t>  All </a:t>
                      </a:r>
                      <a:r>
                        <a:rPr lang="en-US" sz="1700" b="0" i="0" u="none" strike="noStrike" dirty="0">
                          <a:solidFill>
                            <a:srgbClr val="000000"/>
                          </a:solidFill>
                          <a:effectLst/>
                          <a:latin typeface="Calibri"/>
                        </a:rPr>
                        <a:t>Other</a:t>
                      </a:r>
                    </a:p>
                  </a:txBody>
                  <a:tcPr marL="5358" marR="5358" marT="5358"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700" b="0" i="0" u="none" strike="noStrike" dirty="0">
                        <a:solidFill>
                          <a:srgbClr val="000000"/>
                        </a:solidFill>
                        <a:effectLst/>
                        <a:latin typeface="Calibri"/>
                      </a:endParaRP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55,000</a:t>
                      </a:r>
                    </a:p>
                  </a:txBody>
                  <a:tcPr marL="5358" marR="5358" marT="535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700" b="0" i="0" u="none" strike="noStrike" dirty="0">
                          <a:solidFill>
                            <a:srgbClr val="000000"/>
                          </a:solidFill>
                          <a:effectLst/>
                          <a:latin typeface="Calibri"/>
                        </a:rPr>
                        <a:t>2.60</a:t>
                      </a:r>
                    </a:p>
                  </a:txBody>
                  <a:tcPr marL="5358" marR="5358" marT="535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Rectangle 8"/>
          <p:cNvSpPr/>
          <p:nvPr/>
        </p:nvSpPr>
        <p:spPr bwMode="auto">
          <a:xfrm>
            <a:off x="5697141" y="3214688"/>
            <a:ext cx="964406" cy="535781"/>
          </a:xfrm>
          <a:prstGeom prst="rect">
            <a:avLst/>
          </a:prstGeom>
          <a:noFill/>
          <a:ln w="44450" cap="flat" cmpd="sng" algn="ctr">
            <a:solidFill>
              <a:srgbClr val="FF0000"/>
            </a:solidFill>
            <a:prstDash val="solid"/>
            <a:round/>
            <a:headEnd type="none" w="med" len="med"/>
            <a:tailEnd type="none" w="med" len="med"/>
          </a:ln>
          <a:effectLst/>
          <a:ex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a:solidFill>
                <a:srgbClr val="000000"/>
              </a:solidFill>
              <a:latin typeface="Gill Sans" charset="0"/>
              <a:ea typeface="ヒラギノ角ゴ ProN W3" charset="0"/>
              <a:cs typeface="ヒラギノ角ゴ ProN W3" charset="0"/>
              <a:sym typeface="Gill Sans" charset="0"/>
            </a:endParaRPr>
          </a:p>
        </p:txBody>
      </p:sp>
      <p:sp>
        <p:nvSpPr>
          <p:cNvPr id="10" name="Rectangle 9"/>
          <p:cNvSpPr/>
          <p:nvPr/>
        </p:nvSpPr>
        <p:spPr bwMode="auto">
          <a:xfrm>
            <a:off x="5697141" y="1553765"/>
            <a:ext cx="964406" cy="267891"/>
          </a:xfrm>
          <a:prstGeom prst="rect">
            <a:avLst/>
          </a:prstGeom>
          <a:noFill/>
          <a:ln w="44450" cap="flat" cmpd="sng" algn="ctr">
            <a:solidFill>
              <a:srgbClr val="FF0000"/>
            </a:solidFill>
            <a:prstDash val="solid"/>
            <a:round/>
            <a:headEnd type="none" w="med" len="med"/>
            <a:tailEnd type="none" w="med" len="med"/>
          </a:ln>
          <a:effectLst/>
          <a:ex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a:solidFill>
                <a:srgbClr val="000000"/>
              </a:solidFill>
              <a:latin typeface="Gill Sans" charset="0"/>
              <a:ea typeface="ヒラギノ角ゴ ProN W3" charset="0"/>
              <a:cs typeface="ヒラギノ角ゴ ProN W3" charset="0"/>
              <a:sym typeface="Gill Sans" charset="0"/>
            </a:endParaRPr>
          </a:p>
        </p:txBody>
      </p:sp>
      <p:sp>
        <p:nvSpPr>
          <p:cNvPr id="13" name="Rectangle 12"/>
          <p:cNvSpPr/>
          <p:nvPr/>
        </p:nvSpPr>
        <p:spPr bwMode="auto">
          <a:xfrm>
            <a:off x="5697141" y="2357437"/>
            <a:ext cx="964406" cy="267891"/>
          </a:xfrm>
          <a:prstGeom prst="rect">
            <a:avLst/>
          </a:prstGeom>
          <a:noFill/>
          <a:ln w="44450" cap="flat" cmpd="sng" algn="ctr">
            <a:solidFill>
              <a:srgbClr val="FF0000"/>
            </a:solidFill>
            <a:prstDash val="solid"/>
            <a:round/>
            <a:headEnd type="none" w="med" len="med"/>
            <a:tailEnd type="none" w="med" len="med"/>
          </a:ln>
          <a:effectLst/>
          <a:ex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a:solidFill>
                <a:srgbClr val="000000"/>
              </a:solidFill>
              <a:latin typeface="Gill Sans" charset="0"/>
              <a:ea typeface="ヒラギノ角ゴ ProN W3" charset="0"/>
              <a:cs typeface="ヒラギノ角ゴ ProN W3" charset="0"/>
              <a:sym typeface="Gill Sans" charset="0"/>
            </a:endParaRPr>
          </a:p>
        </p:txBody>
      </p:sp>
      <p:sp>
        <p:nvSpPr>
          <p:cNvPr id="14" name="Rectangle 13"/>
          <p:cNvSpPr/>
          <p:nvPr/>
        </p:nvSpPr>
        <p:spPr bwMode="auto">
          <a:xfrm>
            <a:off x="5697141" y="4018359"/>
            <a:ext cx="964406" cy="267891"/>
          </a:xfrm>
          <a:prstGeom prst="rect">
            <a:avLst/>
          </a:prstGeom>
          <a:noFill/>
          <a:ln w="44450" cap="flat" cmpd="sng" algn="ctr">
            <a:solidFill>
              <a:srgbClr val="00B050"/>
            </a:solidFill>
            <a:prstDash val="solid"/>
            <a:round/>
            <a:headEnd type="none" w="med" len="med"/>
            <a:tailEnd type="none" w="med" len="med"/>
          </a:ln>
          <a:effectLst/>
          <a:ex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a:solidFill>
                <a:srgbClr val="000000"/>
              </a:solidFill>
              <a:latin typeface="Gill Sans" charset="0"/>
              <a:ea typeface="ヒラギノ角ゴ ProN W3" charset="0"/>
              <a:cs typeface="ヒラギノ角ゴ ProN W3" charset="0"/>
              <a:sym typeface="Gill Sans" charset="0"/>
            </a:endParaRPr>
          </a:p>
        </p:txBody>
      </p:sp>
      <p:sp>
        <p:nvSpPr>
          <p:cNvPr id="15" name="Rectangle 14"/>
          <p:cNvSpPr/>
          <p:nvPr/>
        </p:nvSpPr>
        <p:spPr bwMode="auto">
          <a:xfrm>
            <a:off x="5697141" y="2078267"/>
            <a:ext cx="964406" cy="267891"/>
          </a:xfrm>
          <a:prstGeom prst="rect">
            <a:avLst/>
          </a:prstGeom>
          <a:noFill/>
          <a:ln w="44450" cap="flat" cmpd="sng" algn="ctr">
            <a:solidFill>
              <a:srgbClr val="00B050"/>
            </a:solidFill>
            <a:prstDash val="solid"/>
            <a:round/>
            <a:headEnd type="none" w="med" len="med"/>
            <a:tailEnd type="none" w="med" len="med"/>
          </a:ln>
          <a:effectLst/>
          <a:ex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a:solidFill>
                <a:srgbClr val="000000"/>
              </a:solidFill>
              <a:latin typeface="Gill Sans" charset="0"/>
              <a:ea typeface="ヒラギノ角ゴ ProN W3" charset="0"/>
              <a:cs typeface="ヒラギノ角ゴ ProN W3" charset="0"/>
              <a:sym typeface="Gill Sans" charset="0"/>
            </a:endParaRPr>
          </a:p>
        </p:txBody>
      </p:sp>
      <p:sp>
        <p:nvSpPr>
          <p:cNvPr id="16" name="Rectangle 15"/>
          <p:cNvSpPr/>
          <p:nvPr/>
        </p:nvSpPr>
        <p:spPr bwMode="auto">
          <a:xfrm>
            <a:off x="5683981" y="4286250"/>
            <a:ext cx="977566" cy="535781"/>
          </a:xfrm>
          <a:prstGeom prst="rect">
            <a:avLst/>
          </a:prstGeom>
          <a:noFill/>
          <a:ln w="44450" cap="flat" cmpd="sng" algn="ctr">
            <a:solidFill>
              <a:srgbClr val="7030A0"/>
            </a:solidFill>
            <a:prstDash val="solid"/>
            <a:round/>
            <a:headEnd type="none" w="med" len="med"/>
            <a:tailEnd type="none" w="med" len="med"/>
          </a:ln>
          <a:effectLst/>
          <a:ex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a:solidFill>
                <a:srgbClr val="000000"/>
              </a:solidFill>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2841157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Evidence of social integration of individuals from mixed majority-minority families</a:t>
            </a:r>
            <a:endParaRPr lang="en-US" dirty="0"/>
          </a:p>
        </p:txBody>
      </p:sp>
      <p:sp>
        <p:nvSpPr>
          <p:cNvPr id="6" name="Content Placeholder 5"/>
          <p:cNvSpPr>
            <a:spLocks noGrp="1"/>
          </p:cNvSpPr>
          <p:nvPr>
            <p:ph idx="1"/>
          </p:nvPr>
        </p:nvSpPr>
        <p:spPr/>
        <p:txBody>
          <a:bodyPr>
            <a:normAutofit fontScale="92500" lnSpcReduction="20000"/>
          </a:bodyPr>
          <a:lstStyle/>
          <a:p>
            <a:endParaRPr lang="en-US" dirty="0" smtClean="0"/>
          </a:p>
          <a:p>
            <a:r>
              <a:rPr lang="en-US" dirty="0" smtClean="0"/>
              <a:t>Identity fluidity that “leans white” (Lee and Bean, 2010;  Pew, 2015; </a:t>
            </a:r>
            <a:r>
              <a:rPr lang="en-US" dirty="0" err="1" smtClean="0"/>
              <a:t>Liebler</a:t>
            </a:r>
            <a:r>
              <a:rPr lang="en-US" dirty="0" smtClean="0"/>
              <a:t> et al., 2017)</a:t>
            </a:r>
          </a:p>
          <a:p>
            <a:r>
              <a:rPr lang="en-US" dirty="0" smtClean="0"/>
              <a:t>Social relations more common with whites than with persons of same minority origin (Pew, 2015)</a:t>
            </a:r>
          </a:p>
          <a:p>
            <a:r>
              <a:rPr lang="en-US" dirty="0" smtClean="0"/>
              <a:t>Marriage with whites the predominant pattern (</a:t>
            </a:r>
            <a:r>
              <a:rPr lang="en-US" dirty="0" err="1" smtClean="0"/>
              <a:t>Miyawaki</a:t>
            </a:r>
            <a:r>
              <a:rPr lang="en-US" dirty="0" smtClean="0"/>
              <a:t>, 2015)</a:t>
            </a:r>
          </a:p>
          <a:p>
            <a:r>
              <a:rPr lang="en-US" dirty="0" smtClean="0"/>
              <a:t>However, those with one black parent are an exception and have some experiences—police contacts--similar to those of African Americans (Pew, 2015).</a:t>
            </a:r>
            <a:endParaRPr lang="en-US" dirty="0"/>
          </a:p>
        </p:txBody>
      </p:sp>
    </p:spTree>
    <p:extLst>
      <p:ext uri="{BB962C8B-B14F-4D97-AF65-F5344CB8AC3E}">
        <p14:creationId xmlns:p14="http://schemas.microsoft.com/office/powerpoint/2010/main" val="2222867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paradoxical future:  A changing mainstream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top tier of workers in the U.S. gives insight into the mainstream:  An inescapable shift appears underway from a top tier dominated by the native majority to one that is more diverse.  This is likely happening elsewhere as well.</a:t>
            </a:r>
          </a:p>
          <a:p>
            <a:r>
              <a:rPr lang="en-US" dirty="0" smtClean="0"/>
              <a:t>The occurrence of change is validated by the rising level of intermarriage and the social integration of the children from these families with whites.</a:t>
            </a:r>
          </a:p>
          <a:p>
            <a:r>
              <a:rPr lang="en-US" dirty="0" smtClean="0"/>
              <a:t>In the U.S., the growing mainstream diversity is especially associated with immigrant-origin groups, Asians above all, but also Latinos and immigrant-origin blacks.  The African-American presence is not changing as much.</a:t>
            </a:r>
          </a:p>
          <a:p>
            <a:r>
              <a:rPr lang="en-US" dirty="0" smtClean="0"/>
              <a:t>Limited economic growth does not appear able to prevent some degree of shift, though the magnitude of the shift will be larger if growth accelerates.</a:t>
            </a:r>
            <a:endParaRPr lang="en-US" dirty="0"/>
          </a:p>
        </p:txBody>
      </p:sp>
    </p:spTree>
    <p:extLst>
      <p:ext uri="{BB962C8B-B14F-4D97-AF65-F5344CB8AC3E}">
        <p14:creationId xmlns:p14="http://schemas.microsoft.com/office/powerpoint/2010/main" val="3630211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378"/>
          </a:xfrm>
        </p:spPr>
        <p:txBody>
          <a:bodyPr/>
          <a:lstStyle/>
          <a:p>
            <a:r>
              <a:rPr lang="en-US" sz="2800" dirty="0" smtClean="0"/>
              <a:t>Immigrants in the U.S.</a:t>
            </a:r>
            <a:endParaRPr lang="en-US" sz="2800" dirty="0"/>
          </a:p>
        </p:txBody>
      </p:sp>
      <p:graphicFrame>
        <p:nvGraphicFramePr>
          <p:cNvPr id="3" name="Chart 2"/>
          <p:cNvGraphicFramePr/>
          <p:nvPr>
            <p:extLst>
              <p:ext uri="{D42A27DB-BD31-4B8C-83A1-F6EECF244321}">
                <p14:modId xmlns:p14="http://schemas.microsoft.com/office/powerpoint/2010/main" val="526517904"/>
              </p:ext>
            </p:extLst>
          </p:nvPr>
        </p:nvGraphicFramePr>
        <p:xfrm>
          <a:off x="1109671" y="1280398"/>
          <a:ext cx="6892292" cy="480664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04729" y="5925796"/>
            <a:ext cx="7841313" cy="369332"/>
          </a:xfrm>
          <a:prstGeom prst="rect">
            <a:avLst/>
          </a:prstGeom>
          <a:noFill/>
        </p:spPr>
        <p:txBody>
          <a:bodyPr wrap="square" rtlCol="0">
            <a:spAutoFit/>
          </a:bodyPr>
          <a:lstStyle/>
          <a:p>
            <a:r>
              <a:rPr lang="en-US" dirty="0" smtClean="0"/>
              <a:t>Source:  National Academy of Sciences 2015 report on immigrant integration </a:t>
            </a:r>
            <a:endParaRPr lang="en-US" dirty="0"/>
          </a:p>
        </p:txBody>
      </p:sp>
    </p:spTree>
    <p:extLst>
      <p:ext uri="{BB962C8B-B14F-4D97-AF65-F5344CB8AC3E}">
        <p14:creationId xmlns:p14="http://schemas.microsoft.com/office/powerpoint/2010/main" val="25945762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The paradox continued: Inequality and white advantage are maintained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Changes to the mainstream do not change the overall extent of economic inequality, but rather the ethno-racial composition of different tiers.</a:t>
            </a:r>
          </a:p>
          <a:p>
            <a:r>
              <a:rPr lang="en-US" dirty="0" smtClean="0"/>
              <a:t>And, ceteris paribus, members of the native white majority are still more likely to land best jobs.</a:t>
            </a:r>
          </a:p>
          <a:p>
            <a:r>
              <a:rPr lang="en-US" dirty="0" smtClean="0"/>
              <a:t>But in the U.S. Asians are close behind and hold educational advantages over whites.</a:t>
            </a:r>
          </a:p>
          <a:p>
            <a:r>
              <a:rPr lang="en-US" dirty="0" smtClean="0"/>
              <a:t>The big story among Latinos and, to a lesser extent, black Americans is the growing heterogeneity within these categories, differentiated by mixed ancestry, generation, education, birth cohort, etc.</a:t>
            </a:r>
          </a:p>
          <a:p>
            <a:pPr marL="0" indent="0">
              <a:buNone/>
            </a:pPr>
            <a:endParaRPr lang="en-US" dirty="0" smtClean="0"/>
          </a:p>
          <a:p>
            <a:endParaRPr lang="en-US" dirty="0"/>
          </a:p>
        </p:txBody>
      </p:sp>
    </p:spTree>
    <p:extLst>
      <p:ext uri="{BB962C8B-B14F-4D97-AF65-F5344CB8AC3E}">
        <p14:creationId xmlns:p14="http://schemas.microsoft.com/office/powerpoint/2010/main" val="4001639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workforce challenges of the next quarter century</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Large shift in ethno-racial composition of the workforce in wealthy Western countries.</a:t>
            </a:r>
          </a:p>
          <a:p>
            <a:r>
              <a:rPr lang="en-US" dirty="0" smtClean="0"/>
              <a:t>Substantial shrinkage in the pool from which most high-level workers have historically been recruited:  college-educated native majority men.</a:t>
            </a:r>
          </a:p>
          <a:p>
            <a:r>
              <a:rPr lang="en-US" smtClean="0"/>
              <a:t>These countries need </a:t>
            </a:r>
            <a:r>
              <a:rPr lang="en-US" dirty="0" smtClean="0"/>
              <a:t>to:</a:t>
            </a:r>
          </a:p>
          <a:p>
            <a:pPr lvl="1"/>
            <a:r>
              <a:rPr lang="en-US" dirty="0" smtClean="0"/>
              <a:t>Do a better job of bringing minority men and women to educational parity.</a:t>
            </a:r>
          </a:p>
          <a:p>
            <a:pPr lvl="1"/>
            <a:r>
              <a:rPr lang="en-US" dirty="0" smtClean="0"/>
              <a:t>Ensure that those who are educationally successful find open pathways to leadership in worlds of work.</a:t>
            </a:r>
          </a:p>
          <a:p>
            <a:r>
              <a:rPr lang="en-US" dirty="0" smtClean="0"/>
              <a:t>Failure means:  declining excellence and innovation.</a:t>
            </a:r>
          </a:p>
          <a:p>
            <a:endParaRPr lang="en-US" dirty="0"/>
          </a:p>
        </p:txBody>
      </p:sp>
    </p:spTree>
    <p:extLst>
      <p:ext uri="{BB962C8B-B14F-4D97-AF65-F5344CB8AC3E}">
        <p14:creationId xmlns:p14="http://schemas.microsoft.com/office/powerpoint/2010/main" val="1012353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immigration data, six countries, 2009-14</a:t>
            </a:r>
            <a:endParaRPr lang="en-US"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948944844"/>
              </p:ext>
            </p:extLst>
          </p:nvPr>
        </p:nvGraphicFramePr>
        <p:xfrm>
          <a:off x="457200" y="3756025"/>
          <a:ext cx="8229600" cy="212725"/>
        </p:xfrm>
        <a:graphic>
          <a:graphicData uri="http://schemas.openxmlformats.org/presentationml/2006/ole">
            <mc:AlternateContent xmlns:mc="http://schemas.openxmlformats.org/markup-compatibility/2006">
              <mc:Choice xmlns:v="urn:schemas-microsoft-com:vml" Requires="v">
                <p:oleObj spid="_x0000_s1123" name="Document" r:id="rId4" imgW="6858000" imgH="177800" progId="Word.Document.12">
                  <p:embed/>
                </p:oleObj>
              </mc:Choice>
              <mc:Fallback>
                <p:oleObj name="Document" r:id="rId4" imgW="6858000" imgH="177800" progId="Word.Document.12">
                  <p:embed/>
                  <p:pic>
                    <p:nvPicPr>
                      <p:cNvPr id="0" name=""/>
                      <p:cNvPicPr/>
                      <p:nvPr/>
                    </p:nvPicPr>
                    <p:blipFill>
                      <a:blip r:embed="rId5"/>
                      <a:stretch>
                        <a:fillRect/>
                      </a:stretch>
                    </p:blipFill>
                    <p:spPr>
                      <a:xfrm>
                        <a:off x="457200" y="3756025"/>
                        <a:ext cx="8229600" cy="2127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36135298"/>
              </p:ext>
            </p:extLst>
          </p:nvPr>
        </p:nvGraphicFramePr>
        <p:xfrm>
          <a:off x="457200" y="1417638"/>
          <a:ext cx="8343900" cy="4689560"/>
        </p:xfrm>
        <a:graphic>
          <a:graphicData uri="http://schemas.openxmlformats.org/presentationml/2006/ole">
            <mc:AlternateContent xmlns:mc="http://schemas.openxmlformats.org/markup-compatibility/2006">
              <mc:Choice xmlns:v="urn:schemas-microsoft-com:vml" Requires="v">
                <p:oleObj spid="_x0000_s1124" name="Document" r:id="rId7" imgW="8343900" imgH="2489200" progId="Word.Document.12">
                  <p:embed/>
                </p:oleObj>
              </mc:Choice>
              <mc:Fallback>
                <p:oleObj name="Document" r:id="rId7" imgW="8343900" imgH="2489200" progId="Word.Document.12">
                  <p:embed/>
                  <p:pic>
                    <p:nvPicPr>
                      <p:cNvPr id="0" name=""/>
                      <p:cNvPicPr/>
                      <p:nvPr/>
                    </p:nvPicPr>
                    <p:blipFill>
                      <a:blip r:embed="rId8"/>
                      <a:stretch>
                        <a:fillRect/>
                      </a:stretch>
                    </p:blipFill>
                    <p:spPr>
                      <a:xfrm>
                        <a:off x="457200" y="1417638"/>
                        <a:ext cx="8343900" cy="4689560"/>
                      </a:xfrm>
                      <a:prstGeom prst="rect">
                        <a:avLst/>
                      </a:prstGeom>
                    </p:spPr>
                  </p:pic>
                </p:oleObj>
              </mc:Fallback>
            </mc:AlternateContent>
          </a:graphicData>
        </a:graphic>
      </p:graphicFrame>
      <p:sp>
        <p:nvSpPr>
          <p:cNvPr id="3" name="TextBox 2"/>
          <p:cNvSpPr txBox="1"/>
          <p:nvPr/>
        </p:nvSpPr>
        <p:spPr>
          <a:xfrm>
            <a:off x="457200" y="6308755"/>
            <a:ext cx="5731189" cy="369332"/>
          </a:xfrm>
          <a:prstGeom prst="rect">
            <a:avLst/>
          </a:prstGeom>
          <a:noFill/>
        </p:spPr>
        <p:txBody>
          <a:bodyPr wrap="square" rtlCol="0">
            <a:spAutoFit/>
          </a:bodyPr>
          <a:lstStyle/>
          <a:p>
            <a:r>
              <a:rPr lang="en-US" dirty="0" smtClean="0"/>
              <a:t>Alba and </a:t>
            </a:r>
            <a:r>
              <a:rPr lang="en-US" dirty="0" err="1" smtClean="0"/>
              <a:t>Foner</a:t>
            </a:r>
            <a:r>
              <a:rPr lang="en-US" dirty="0" smtClean="0"/>
              <a:t>, </a:t>
            </a:r>
            <a:r>
              <a:rPr lang="en-US" i="1" dirty="0" smtClean="0"/>
              <a:t>Strangers No More </a:t>
            </a:r>
            <a:r>
              <a:rPr lang="en-US" dirty="0" smtClean="0"/>
              <a:t>(2015)</a:t>
            </a:r>
            <a:endParaRPr lang="en-US" dirty="0"/>
          </a:p>
        </p:txBody>
      </p:sp>
    </p:spTree>
    <p:extLst>
      <p:ext uri="{BB962C8B-B14F-4D97-AF65-F5344CB8AC3E}">
        <p14:creationId xmlns:p14="http://schemas.microsoft.com/office/powerpoint/2010/main" val="743606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Multimodality of immigration</a:t>
            </a:r>
            <a:endParaRPr lang="en-US" dirty="0"/>
          </a:p>
        </p:txBody>
      </p:sp>
      <p:sp>
        <p:nvSpPr>
          <p:cNvPr id="3" name="Content Placeholder 2"/>
          <p:cNvSpPr>
            <a:spLocks noGrp="1"/>
          </p:cNvSpPr>
          <p:nvPr>
            <p:ph idx="1"/>
          </p:nvPr>
        </p:nvSpPr>
        <p:spPr>
          <a:xfrm>
            <a:off x="457200" y="1600200"/>
            <a:ext cx="8229600" cy="5010892"/>
          </a:xfrm>
        </p:spPr>
        <p:txBody>
          <a:bodyPr>
            <a:normAutofit fontScale="85000" lnSpcReduction="20000"/>
          </a:bodyPr>
          <a:lstStyle/>
          <a:p>
            <a:r>
              <a:rPr lang="en-US" dirty="0" smtClean="0"/>
              <a:t>Immigration is a major force for population change in almost all the wealthy countries of the world.</a:t>
            </a:r>
          </a:p>
          <a:p>
            <a:r>
              <a:rPr lang="en-US" dirty="0" smtClean="0"/>
              <a:t>Immigration is internally heterogeneous, differentiated by legal conditions of entry, human capital, ethno-racial distance from the native population.</a:t>
            </a:r>
          </a:p>
          <a:p>
            <a:r>
              <a:rPr lang="en-US" dirty="0" smtClean="0"/>
              <a:t>Some major types of immigrations:</a:t>
            </a:r>
          </a:p>
          <a:p>
            <a:pPr lvl="1"/>
            <a:r>
              <a:rPr lang="en-US" dirty="0" smtClean="0"/>
              <a:t>Labor-seeking, e.g., Mexicans in U.S.</a:t>
            </a:r>
          </a:p>
          <a:p>
            <a:pPr lvl="1"/>
            <a:r>
              <a:rPr lang="en-US" dirty="0" smtClean="0"/>
              <a:t>High human capital, e.g., Indians in U.S.</a:t>
            </a:r>
          </a:p>
          <a:p>
            <a:pPr lvl="1"/>
            <a:r>
              <a:rPr lang="en-US" dirty="0" smtClean="0"/>
              <a:t>Post-colonial, e.g., North Africans in France</a:t>
            </a:r>
          </a:p>
          <a:p>
            <a:pPr lvl="1"/>
            <a:r>
              <a:rPr lang="en-US" dirty="0" smtClean="0"/>
              <a:t>Refugees, Cubans in U.S., Syrians in Europe</a:t>
            </a:r>
          </a:p>
          <a:p>
            <a:pPr lvl="1"/>
            <a:r>
              <a:rPr lang="en-US" dirty="0" smtClean="0"/>
              <a:t>Family reunification, e.g., Home-country marriage partners in Europe</a:t>
            </a:r>
          </a:p>
          <a:p>
            <a:pPr lvl="1"/>
            <a:r>
              <a:rPr lang="en-US" dirty="0" smtClean="0"/>
              <a:t>Temporary, H-1B workers in U.S.</a:t>
            </a:r>
          </a:p>
          <a:p>
            <a:endParaRPr lang="en-US" dirty="0" smtClean="0"/>
          </a:p>
        </p:txBody>
      </p:sp>
    </p:spTree>
    <p:extLst>
      <p:ext uri="{BB962C8B-B14F-4D97-AF65-F5344CB8AC3E}">
        <p14:creationId xmlns:p14="http://schemas.microsoft.com/office/powerpoint/2010/main" val="483922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Low-status immigrations </a:t>
            </a:r>
            <a:endParaRPr lang="en-US" dirty="0"/>
          </a:p>
        </p:txBody>
      </p:sp>
      <p:sp>
        <p:nvSpPr>
          <p:cNvPr id="3" name="Content Placeholder 2"/>
          <p:cNvSpPr>
            <a:spLocks noGrp="1"/>
          </p:cNvSpPr>
          <p:nvPr>
            <p:ph idx="1"/>
          </p:nvPr>
        </p:nvSpPr>
        <p:spPr>
          <a:xfrm>
            <a:off x="457200" y="1600200"/>
            <a:ext cx="8229600" cy="4950725"/>
          </a:xfrm>
        </p:spPr>
        <p:txBody>
          <a:bodyPr>
            <a:normAutofit fontScale="77500" lnSpcReduction="20000"/>
          </a:bodyPr>
          <a:lstStyle/>
          <a:p>
            <a:r>
              <a:rPr lang="en-US" dirty="0"/>
              <a:t>Some immigrant groups arrive with considerable human capital, whose members often take well-paid and prestigious positions, for example, in medicine and engineering.   </a:t>
            </a:r>
          </a:p>
          <a:p>
            <a:r>
              <a:rPr lang="en-US" dirty="0"/>
              <a:t>Focus here is on “low-status” immigrants: groups  dominated by individuals g with low levels of education, who typically end up in poorly paid, sometimes off the books, jobs that are frequently dirty and sometimes dangerous and demeaning.  These immigrants are also stigmatized because of their ethno-racial backgrounds.</a:t>
            </a:r>
          </a:p>
          <a:p>
            <a:r>
              <a:rPr lang="en-US" dirty="0"/>
              <a:t>The labor of low-status groups is still very much wanted because of the expansion “low skill” jobs, especially in service work, that most natives shun. </a:t>
            </a:r>
          </a:p>
          <a:p>
            <a:r>
              <a:rPr lang="en-US" dirty="0"/>
              <a:t>Yet they are also at the core of ethno-racial distinctions that are emerging or growing in the wealthy west.</a:t>
            </a:r>
          </a:p>
          <a:p>
            <a:endParaRPr lang="en-US" dirty="0"/>
          </a:p>
        </p:txBody>
      </p:sp>
    </p:spTree>
    <p:extLst>
      <p:ext uri="{BB962C8B-B14F-4D97-AF65-F5344CB8AC3E}">
        <p14:creationId xmlns:p14="http://schemas.microsoft.com/office/powerpoint/2010/main" val="1039968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modes of entry of low-status immigrants</a:t>
            </a:r>
          </a:p>
        </p:txBody>
      </p:sp>
      <p:sp>
        <p:nvSpPr>
          <p:cNvPr id="3" name="Content Placeholder 2"/>
          <p:cNvSpPr>
            <a:spLocks noGrp="1"/>
          </p:cNvSpPr>
          <p:nvPr>
            <p:ph idx="1"/>
          </p:nvPr>
        </p:nvSpPr>
        <p:spPr/>
        <p:txBody>
          <a:bodyPr>
            <a:normAutofit lnSpcReduction="10000"/>
          </a:bodyPr>
          <a:lstStyle/>
          <a:p>
            <a:r>
              <a:rPr lang="en-US" dirty="0" smtClean="0"/>
              <a:t>Often not desired as permanent settlers.</a:t>
            </a:r>
          </a:p>
          <a:p>
            <a:r>
              <a:rPr lang="en-US" dirty="0" smtClean="0"/>
              <a:t>In continental Europe, they often entered initially as “</a:t>
            </a:r>
            <a:r>
              <a:rPr lang="en-US" dirty="0" err="1" smtClean="0"/>
              <a:t>guestworkers</a:t>
            </a:r>
            <a:r>
              <a:rPr lang="en-US" dirty="0" smtClean="0"/>
              <a:t>,” who were expected to go home—e.g., Turks in Germany and the Netherlands.</a:t>
            </a:r>
          </a:p>
          <a:p>
            <a:r>
              <a:rPr lang="en-US" dirty="0" smtClean="0"/>
              <a:t>Also came from former colonies—Algerians in France—and treated as outsiders therefore.</a:t>
            </a:r>
          </a:p>
          <a:p>
            <a:r>
              <a:rPr lang="en-US" dirty="0" smtClean="0"/>
              <a:t>In the U.S., often disadvantaged by defective legal status—unauthorized or TPS.</a:t>
            </a:r>
            <a:endParaRPr lang="en-US" dirty="0"/>
          </a:p>
        </p:txBody>
      </p:sp>
    </p:spTree>
    <p:extLst>
      <p:ext uri="{BB962C8B-B14F-4D97-AF65-F5344CB8AC3E}">
        <p14:creationId xmlns:p14="http://schemas.microsoft.com/office/powerpoint/2010/main" val="3516030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891" y="274638"/>
            <a:ext cx="8667777" cy="1143000"/>
          </a:xfrm>
        </p:spPr>
        <p:txBody>
          <a:bodyPr>
            <a:normAutofit/>
          </a:bodyPr>
          <a:lstStyle/>
          <a:p>
            <a:r>
              <a:rPr lang="en-US" sz="3600" dirty="0" smtClean="0"/>
              <a:t>Low-status immigrants and the labor market</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Low-status immigrants are typically found in low-wage sectors of the labor market;  in some sectors, they have displaced native workers.</a:t>
            </a:r>
          </a:p>
          <a:p>
            <a:r>
              <a:rPr lang="en-US" dirty="0" smtClean="0"/>
              <a:t>In some countries, they suffer higher rates of unemployment than native workers.</a:t>
            </a:r>
          </a:p>
          <a:p>
            <a:r>
              <a:rPr lang="en-US" dirty="0" smtClean="0"/>
              <a:t>Their earnings are lower; their risk of poverty is higher.  But the degree of inequality is variable.</a:t>
            </a:r>
          </a:p>
          <a:p>
            <a:r>
              <a:rPr lang="en-US" dirty="0" smtClean="0"/>
              <a:t>These variations defy facile generalizations about liberal market (U.S., U.K.)/social market economies (France, Germany).</a:t>
            </a:r>
          </a:p>
          <a:p>
            <a:endParaRPr lang="en-US" dirty="0"/>
          </a:p>
        </p:txBody>
      </p:sp>
    </p:spTree>
    <p:extLst>
      <p:ext uri="{BB962C8B-B14F-4D97-AF65-F5344CB8AC3E}">
        <p14:creationId xmlns:p14="http://schemas.microsoft.com/office/powerpoint/2010/main" val="2219936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77"/>
            <a:ext cx="8229600" cy="1143000"/>
          </a:xfrm>
        </p:spPr>
        <p:txBody>
          <a:bodyPr>
            <a:noAutofit/>
          </a:bodyPr>
          <a:lstStyle/>
          <a:p>
            <a:r>
              <a:rPr lang="en-US" sz="3600" dirty="0" smtClean="0"/>
              <a:t>Labor-force characteristics of low-status male immigrants, 5 countries, 2006-8</a:t>
            </a:r>
            <a:endParaRPr lang="en-US" sz="36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449020520"/>
              </p:ext>
            </p:extLst>
          </p:nvPr>
        </p:nvGraphicFramePr>
        <p:xfrm>
          <a:off x="457200" y="1914799"/>
          <a:ext cx="8229600" cy="4051308"/>
        </p:xfrm>
        <a:graphic>
          <a:graphicData uri="http://schemas.openxmlformats.org/presentationml/2006/ole">
            <mc:AlternateContent xmlns:mc="http://schemas.openxmlformats.org/markup-compatibility/2006">
              <mc:Choice xmlns:v="urn:schemas-microsoft-com:vml" Requires="v">
                <p:oleObj spid="_x0000_s2103" name="Document" r:id="rId4" imgW="5626100" imgH="2197100" progId="Word.Document.12">
                  <p:embed/>
                </p:oleObj>
              </mc:Choice>
              <mc:Fallback>
                <p:oleObj name="Document" r:id="rId4" imgW="5626100" imgH="2197100" progId="Word.Document.12">
                  <p:embed/>
                  <p:pic>
                    <p:nvPicPr>
                      <p:cNvPr id="0" name=""/>
                      <p:cNvPicPr/>
                      <p:nvPr/>
                    </p:nvPicPr>
                    <p:blipFill>
                      <a:blip r:embed="rId5"/>
                      <a:stretch>
                        <a:fillRect/>
                      </a:stretch>
                    </p:blipFill>
                    <p:spPr>
                      <a:xfrm>
                        <a:off x="457200" y="1914799"/>
                        <a:ext cx="8229600" cy="4051308"/>
                      </a:xfrm>
                      <a:prstGeom prst="rect">
                        <a:avLst/>
                      </a:prstGeom>
                    </p:spPr>
                  </p:pic>
                </p:oleObj>
              </mc:Fallback>
            </mc:AlternateContent>
          </a:graphicData>
        </a:graphic>
      </p:graphicFrame>
      <p:sp>
        <p:nvSpPr>
          <p:cNvPr id="3" name="TextBox 2"/>
          <p:cNvSpPr txBox="1"/>
          <p:nvPr/>
        </p:nvSpPr>
        <p:spPr>
          <a:xfrm>
            <a:off x="457200" y="5966107"/>
            <a:ext cx="6779385" cy="369332"/>
          </a:xfrm>
          <a:prstGeom prst="rect">
            <a:avLst/>
          </a:prstGeom>
          <a:noFill/>
        </p:spPr>
        <p:txBody>
          <a:bodyPr wrap="square" rtlCol="0">
            <a:spAutoFit/>
          </a:bodyPr>
          <a:lstStyle/>
          <a:p>
            <a:r>
              <a:rPr lang="en-US" dirty="0" smtClean="0"/>
              <a:t>Sources:  Eurostat report (2011); ACS tabulations.</a:t>
            </a:r>
            <a:endParaRPr lang="en-US" dirty="0"/>
          </a:p>
        </p:txBody>
      </p:sp>
    </p:spTree>
    <p:extLst>
      <p:ext uri="{BB962C8B-B14F-4D97-AF65-F5344CB8AC3E}">
        <p14:creationId xmlns:p14="http://schemas.microsoft.com/office/powerpoint/2010/main" val="75328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328</TotalTime>
  <Words>1977</Words>
  <Application>Microsoft Office PowerPoint</Application>
  <PresentationFormat>On-screen Show (4:3)</PresentationFormat>
  <Paragraphs>221</Paragraphs>
  <Slides>31</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9" baseType="lpstr">
      <vt:lpstr>ＭＳ Ｐゴシック</vt:lpstr>
      <vt:lpstr>Arial</vt:lpstr>
      <vt:lpstr>Calibri</vt:lpstr>
      <vt:lpstr>Gill Sans</vt:lpstr>
      <vt:lpstr>ヒラギノ角ゴ ProN W3</vt:lpstr>
      <vt:lpstr>Office Theme</vt:lpstr>
      <vt:lpstr>Document</vt:lpstr>
      <vt:lpstr>Worksheet</vt:lpstr>
      <vt:lpstr>Inequality and Immigration: Challenges and opportunities arising from low-status immigration in the wealthy West</vt:lpstr>
      <vt:lpstr>Plan of talk</vt:lpstr>
      <vt:lpstr>Immigrants in the U.S.</vt:lpstr>
      <vt:lpstr>Basic immigration data, six countries, 2009-14</vt:lpstr>
      <vt:lpstr>Multimodality of immigration</vt:lpstr>
      <vt:lpstr>Low-status immigrations </vt:lpstr>
      <vt:lpstr>The modes of entry of low-status immigrants</vt:lpstr>
      <vt:lpstr>Low-status immigrants and the labor market</vt:lpstr>
      <vt:lpstr>Labor-force characteristics of low-status male immigrants, 5 countries, 2006-8</vt:lpstr>
      <vt:lpstr>Income and poverty risk, 5 countries, 2007-8</vt:lpstr>
      <vt:lpstr>An historic transition underway</vt:lpstr>
      <vt:lpstr>PowerPoint Presentation</vt:lpstr>
      <vt:lpstr>PowerPoint Presentation</vt:lpstr>
      <vt:lpstr>Next quarter century is crucial</vt:lpstr>
      <vt:lpstr>Immigrant-origin youth</vt:lpstr>
      <vt:lpstr>Low-status immigrations &amp; the second generation</vt:lpstr>
      <vt:lpstr>Educational credentials of native and second-generation youth in selected countries </vt:lpstr>
      <vt:lpstr>Second generation in labor market</vt:lpstr>
      <vt:lpstr>Period of ethno-racial fluidity?</vt:lpstr>
      <vt:lpstr>Changes in employment by occupational percentile</vt:lpstr>
      <vt:lpstr>Analysis</vt:lpstr>
      <vt:lpstr>Growing diversity at top of U.S. workforce: white majority percent of top occupational quartile, by cohort </vt:lpstr>
      <vt:lpstr>Minority composition, top quartile jobs, 2000 &amp; 2010, by age</vt:lpstr>
      <vt:lpstr>“Knock-on” effects of immigration-fueled diversity in the U.S.</vt:lpstr>
      <vt:lpstr>Rise of intermarriage  (marriage across major lines of race and Hispanic origin)</vt:lpstr>
      <vt:lpstr>Ethno-racial mixes among 2013 infants</vt:lpstr>
      <vt:lpstr>Median family incomes for infants with different parent combinations, 2013   </vt:lpstr>
      <vt:lpstr>Evidence of social integration of individuals from mixed majority-minority families</vt:lpstr>
      <vt:lpstr>A paradoxical future:  A changing mainstream</vt:lpstr>
      <vt:lpstr>The paradox continued: Inequality and white advantage are maintained</vt:lpstr>
      <vt:lpstr>The workforce challenges of the next quarter century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and opportunities arising from low-status immigration in the wealthy West</dc:title>
  <dc:creator>Richard Alba</dc:creator>
  <cp:lastModifiedBy>Berglind Ragnarsdottir</cp:lastModifiedBy>
  <cp:revision>39</cp:revision>
  <dcterms:created xsi:type="dcterms:W3CDTF">2016-05-28T13:11:47Z</dcterms:created>
  <dcterms:modified xsi:type="dcterms:W3CDTF">2017-06-07T16:20:09Z</dcterms:modified>
</cp:coreProperties>
</file>