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1" r:id="rId1"/>
    <p:sldMasterId id="2147484277" r:id="rId2"/>
  </p:sldMasterIdLst>
  <p:notesMasterIdLst>
    <p:notesMasterId r:id="rId42"/>
  </p:notesMasterIdLst>
  <p:sldIdLst>
    <p:sldId id="408" r:id="rId3"/>
    <p:sldId id="419" r:id="rId4"/>
    <p:sldId id="480" r:id="rId5"/>
    <p:sldId id="508" r:id="rId6"/>
    <p:sldId id="510" r:id="rId7"/>
    <p:sldId id="511" r:id="rId8"/>
    <p:sldId id="509" r:id="rId9"/>
    <p:sldId id="470" r:id="rId10"/>
    <p:sldId id="528" r:id="rId11"/>
    <p:sldId id="471" r:id="rId12"/>
    <p:sldId id="472" r:id="rId13"/>
    <p:sldId id="529" r:id="rId14"/>
    <p:sldId id="512" r:id="rId15"/>
    <p:sldId id="513" r:id="rId16"/>
    <p:sldId id="514" r:id="rId17"/>
    <p:sldId id="515" r:id="rId18"/>
    <p:sldId id="516" r:id="rId19"/>
    <p:sldId id="517" r:id="rId20"/>
    <p:sldId id="531" r:id="rId21"/>
    <p:sldId id="532" r:id="rId22"/>
    <p:sldId id="533" r:id="rId23"/>
    <p:sldId id="534" r:id="rId24"/>
    <p:sldId id="530" r:id="rId25"/>
    <p:sldId id="518" r:id="rId26"/>
    <p:sldId id="524" r:id="rId27"/>
    <p:sldId id="525" r:id="rId28"/>
    <p:sldId id="520" r:id="rId29"/>
    <p:sldId id="526" r:id="rId30"/>
    <p:sldId id="527" r:id="rId31"/>
    <p:sldId id="535" r:id="rId32"/>
    <p:sldId id="455" r:id="rId33"/>
    <p:sldId id="536" r:id="rId34"/>
    <p:sldId id="541" r:id="rId35"/>
    <p:sldId id="538" r:id="rId36"/>
    <p:sldId id="537" r:id="rId37"/>
    <p:sldId id="542" r:id="rId38"/>
    <p:sldId id="540" r:id="rId39"/>
    <p:sldId id="539" r:id="rId40"/>
    <p:sldId id="354" r:id="rId41"/>
  </p:sldIdLst>
  <p:sldSz cx="9144000" cy="6858000" type="screen4x3"/>
  <p:notesSz cx="6858000" cy="9077325"/>
  <p:defaultTextStyle>
    <a:defPPr>
      <a:defRPr lang="en-US"/>
    </a:defPPr>
    <a:lvl1pPr algn="l" rtl="0" fontAlgn="base">
      <a:spcBef>
        <a:spcPct val="0"/>
      </a:spcBef>
      <a:spcAft>
        <a:spcPct val="0"/>
      </a:spcAft>
      <a:defRPr b="1"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b="1"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b="1"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b="1"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b="1" kern="1200">
        <a:solidFill>
          <a:schemeClr val="tx1"/>
        </a:solidFill>
        <a:latin typeface="Arial" charset="0"/>
        <a:ea typeface="ＭＳ Ｐゴシック" charset="0"/>
        <a:cs typeface="ＭＳ Ｐゴシック" charset="0"/>
      </a:defRPr>
    </a:lvl5pPr>
    <a:lvl6pPr marL="2286000" algn="l" defTabSz="457200" rtl="0" eaLnBrk="1" latinLnBrk="0" hangingPunct="1">
      <a:defRPr b="1" kern="1200">
        <a:solidFill>
          <a:schemeClr val="tx1"/>
        </a:solidFill>
        <a:latin typeface="Arial" charset="0"/>
        <a:ea typeface="ＭＳ Ｐゴシック" charset="0"/>
        <a:cs typeface="ＭＳ Ｐゴシック" charset="0"/>
      </a:defRPr>
    </a:lvl6pPr>
    <a:lvl7pPr marL="2743200" algn="l" defTabSz="457200" rtl="0" eaLnBrk="1" latinLnBrk="0" hangingPunct="1">
      <a:defRPr b="1" kern="1200">
        <a:solidFill>
          <a:schemeClr val="tx1"/>
        </a:solidFill>
        <a:latin typeface="Arial" charset="0"/>
        <a:ea typeface="ＭＳ Ｐゴシック" charset="0"/>
        <a:cs typeface="ＭＳ Ｐゴシック" charset="0"/>
      </a:defRPr>
    </a:lvl7pPr>
    <a:lvl8pPr marL="3200400" algn="l" defTabSz="457200" rtl="0" eaLnBrk="1" latinLnBrk="0" hangingPunct="1">
      <a:defRPr b="1" kern="1200">
        <a:solidFill>
          <a:schemeClr val="tx1"/>
        </a:solidFill>
        <a:latin typeface="Arial" charset="0"/>
        <a:ea typeface="ＭＳ Ｐゴシック" charset="0"/>
        <a:cs typeface="ＭＳ Ｐゴシック" charset="0"/>
      </a:defRPr>
    </a:lvl8pPr>
    <a:lvl9pPr marL="3657600" algn="l" defTabSz="457200" rtl="0" eaLnBrk="1" latinLnBrk="0" hangingPunct="1">
      <a:defRPr b="1"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930B"/>
    <a:srgbClr val="F2A00C"/>
    <a:srgbClr val="EAE1A7"/>
    <a:srgbClr val="F0E9C2"/>
    <a:srgbClr val="F7C467"/>
    <a:srgbClr val="EAC896"/>
    <a:srgbClr val="99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78401" autoAdjust="0"/>
  </p:normalViewPr>
  <p:slideViewPr>
    <p:cSldViewPr>
      <p:cViewPr varScale="1">
        <p:scale>
          <a:sx n="65" d="100"/>
          <a:sy n="65" d="100"/>
        </p:scale>
        <p:origin x="65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3056" y="-120"/>
      </p:cViewPr>
      <p:guideLst>
        <p:guide orient="horz" pos="28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ea typeface="+mn-ea"/>
                <a:cs typeface="+mn-cs"/>
              </a:defRPr>
            </a:lvl1pPr>
          </a:lstStyle>
          <a:p>
            <a:pPr>
              <a:defRPr/>
            </a:pPr>
            <a:endParaRPr lang="en-US"/>
          </a:p>
        </p:txBody>
      </p:sp>
      <p:sp>
        <p:nvSpPr>
          <p:cNvPr id="4099" name="Rectangle 3"/>
          <p:cNvSpPr>
            <a:spLocks noGrp="1" noChangeArrowheads="1"/>
          </p:cNvSpPr>
          <p:nvPr>
            <p:ph type="dt" idx="1"/>
          </p:nvPr>
        </p:nvSpPr>
        <p:spPr bwMode="auto">
          <a:xfrm>
            <a:off x="3884613" y="0"/>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ea typeface="+mn-ea"/>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4101" name="Rectangle 5"/>
          <p:cNvSpPr>
            <a:spLocks noGrp="1" noChangeArrowheads="1"/>
          </p:cNvSpPr>
          <p:nvPr>
            <p:ph type="body" sz="quarter" idx="3"/>
          </p:nvPr>
        </p:nvSpPr>
        <p:spPr bwMode="auto">
          <a:xfrm>
            <a:off x="685800" y="4311650"/>
            <a:ext cx="5486400" cy="408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ea typeface="+mn-ea"/>
                <a:cs typeface="+mn-cs"/>
              </a:defRPr>
            </a:lvl1pPr>
          </a:lstStyle>
          <a:p>
            <a:pPr>
              <a:defRPr/>
            </a:pPr>
            <a:endParaRPr lang="en-US"/>
          </a:p>
        </p:txBody>
      </p:sp>
      <p:sp>
        <p:nvSpPr>
          <p:cNvPr id="4103" name="Rectangle 7"/>
          <p:cNvSpPr>
            <a:spLocks noGrp="1" noChangeArrowheads="1"/>
          </p:cNvSpPr>
          <p:nvPr>
            <p:ph type="sldNum" sz="quarter" idx="5"/>
          </p:nvPr>
        </p:nvSpPr>
        <p:spPr bwMode="auto">
          <a:xfrm>
            <a:off x="3884613" y="8621713"/>
            <a:ext cx="2971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cs typeface="+mn-cs"/>
              </a:defRPr>
            </a:lvl1pPr>
          </a:lstStyle>
          <a:p>
            <a:pPr>
              <a:defRPr/>
            </a:pPr>
            <a:fld id="{0EB597C5-C69A-EC48-B2FB-358FC4742ED2}" type="slidenum">
              <a:rPr lang="en-US"/>
              <a:pPr>
                <a:defRPr/>
              </a:pPr>
              <a:t>‹#›</a:t>
            </a:fld>
            <a:endParaRPr lang="en-US"/>
          </a:p>
        </p:txBody>
      </p:sp>
    </p:spTree>
    <p:extLst>
      <p:ext uri="{BB962C8B-B14F-4D97-AF65-F5344CB8AC3E}">
        <p14:creationId xmlns:p14="http://schemas.microsoft.com/office/powerpoint/2010/main" val="11961731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sz="1200" b="1" dirty="0" smtClean="0">
              <a:latin typeface="Californian FB" pitchFamily="18" charset="0"/>
            </a:endParaRPr>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a:t>
            </a:fld>
            <a:endParaRPr lang="en-US"/>
          </a:p>
        </p:txBody>
      </p:sp>
    </p:spTree>
    <p:extLst>
      <p:ext uri="{BB962C8B-B14F-4D97-AF65-F5344CB8AC3E}">
        <p14:creationId xmlns:p14="http://schemas.microsoft.com/office/powerpoint/2010/main" val="21841631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10</a:t>
            </a:fld>
            <a:endParaRPr lang="en-US"/>
          </a:p>
        </p:txBody>
      </p:sp>
    </p:spTree>
    <p:extLst>
      <p:ext uri="{BB962C8B-B14F-4D97-AF65-F5344CB8AC3E}">
        <p14:creationId xmlns:p14="http://schemas.microsoft.com/office/powerpoint/2010/main" val="89469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11</a:t>
            </a:fld>
            <a:endParaRPr lang="en-US"/>
          </a:p>
        </p:txBody>
      </p:sp>
    </p:spTree>
    <p:extLst>
      <p:ext uri="{BB962C8B-B14F-4D97-AF65-F5344CB8AC3E}">
        <p14:creationId xmlns:p14="http://schemas.microsoft.com/office/powerpoint/2010/main" val="2693442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12</a:t>
            </a:fld>
            <a:endParaRPr lang="en-US"/>
          </a:p>
        </p:txBody>
      </p:sp>
    </p:spTree>
    <p:extLst>
      <p:ext uri="{BB962C8B-B14F-4D97-AF65-F5344CB8AC3E}">
        <p14:creationId xmlns:p14="http://schemas.microsoft.com/office/powerpoint/2010/main" val="3514162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13</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a:t>
            </a:r>
            <a:r>
              <a:rPr lang="en-US" baseline="0" dirty="0" smtClean="0"/>
              <a:t> substantive meaning to the levels of inequality in social provision we are talking about across states – if the differences are small, then it doesn’t really matter much, but if they are substantively large, then they are meaningful differences for families. What this table is showing is the adequacy of benefits and inclusiveness of coverage for states at the 25</a:t>
            </a:r>
            <a:r>
              <a:rPr lang="en-US" baseline="30000" dirty="0" smtClean="0"/>
              <a:t>th</a:t>
            </a:r>
            <a:r>
              <a:rPr lang="en-US" baseline="0" dirty="0" smtClean="0"/>
              <a:t>, 50</a:t>
            </a:r>
            <a:r>
              <a:rPr lang="en-US" baseline="30000" dirty="0" smtClean="0"/>
              <a:t>th</a:t>
            </a:r>
            <a:r>
              <a:rPr lang="en-US" baseline="0" dirty="0" smtClean="0"/>
              <a:t> and 75</a:t>
            </a:r>
            <a:r>
              <a:rPr lang="en-US" baseline="30000" dirty="0" smtClean="0"/>
              <a:t>th</a:t>
            </a:r>
            <a:r>
              <a:rPr lang="en-US" baseline="0" dirty="0" smtClean="0"/>
              <a:t> percentiles of the distribution for each program. </a:t>
            </a: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14</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a:t>
            </a:r>
            <a:r>
              <a:rPr lang="en-US" baseline="0" dirty="0" smtClean="0"/>
              <a:t> substantive meaning to the levels of inequality in social provision we are talking about across states – if the differences are small, then it doesn’t really matter much, but if they are substantively large, then they are meaningful differences for families. What this table is showing is the adequacy of benefits and inclusiveness of coverage for states at the 25</a:t>
            </a:r>
            <a:r>
              <a:rPr lang="en-US" baseline="30000" dirty="0" smtClean="0"/>
              <a:t>th</a:t>
            </a:r>
            <a:r>
              <a:rPr lang="en-US" baseline="0" dirty="0" smtClean="0"/>
              <a:t>, 50</a:t>
            </a:r>
            <a:r>
              <a:rPr lang="en-US" baseline="30000" dirty="0" smtClean="0"/>
              <a:t>th</a:t>
            </a:r>
            <a:r>
              <a:rPr lang="en-US" baseline="0" dirty="0" smtClean="0"/>
              <a:t> and 75</a:t>
            </a:r>
            <a:r>
              <a:rPr lang="en-US" baseline="30000" dirty="0" smtClean="0"/>
              <a:t>th</a:t>
            </a:r>
            <a:r>
              <a:rPr lang="en-US" baseline="0" dirty="0" smtClean="0"/>
              <a:t> percentiles of the distribution for each program. </a:t>
            </a: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15</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a:t>
            </a:r>
            <a:r>
              <a:rPr lang="en-US" baseline="0" dirty="0" smtClean="0"/>
              <a:t> substantive meaning to the levels of inequality in social provision we are talking about across states – if the differences are small, then it doesn’t really matter much, but if they are substantively large, then they are meaningful differences for families. What this table is showing is the adequacy of benefits and inclusiveness of coverage for states at the 25</a:t>
            </a:r>
            <a:r>
              <a:rPr lang="en-US" baseline="30000" dirty="0" smtClean="0"/>
              <a:t>th</a:t>
            </a:r>
            <a:r>
              <a:rPr lang="en-US" baseline="0" dirty="0" smtClean="0"/>
              <a:t>, 50</a:t>
            </a:r>
            <a:r>
              <a:rPr lang="en-US" baseline="30000" dirty="0" smtClean="0"/>
              <a:t>th</a:t>
            </a:r>
            <a:r>
              <a:rPr lang="en-US" baseline="0" dirty="0" smtClean="0"/>
              <a:t> and 75</a:t>
            </a:r>
            <a:r>
              <a:rPr lang="en-US" baseline="30000" dirty="0" smtClean="0"/>
              <a:t>th</a:t>
            </a:r>
            <a:r>
              <a:rPr lang="en-US" baseline="0" dirty="0" smtClean="0"/>
              <a:t> percentiles of the distribution for each program. </a:t>
            </a: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16</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a:t>
            </a:r>
            <a:r>
              <a:rPr lang="en-US" baseline="0" dirty="0" smtClean="0"/>
              <a:t> substantive meaning to the levels of inequality in social provision we are talking about across states – if the differences are small, then it doesn’t really matter much, but if they are substantively large, then they are meaningful differences for families. What this table is showing is the adequacy of benefits and inclusiveness of coverage for states at the 25</a:t>
            </a:r>
            <a:r>
              <a:rPr lang="en-US" baseline="30000" dirty="0" smtClean="0"/>
              <a:t>th</a:t>
            </a:r>
            <a:r>
              <a:rPr lang="en-US" baseline="0" dirty="0" smtClean="0"/>
              <a:t>, 50</a:t>
            </a:r>
            <a:r>
              <a:rPr lang="en-US" baseline="30000" dirty="0" smtClean="0"/>
              <a:t>th</a:t>
            </a:r>
            <a:r>
              <a:rPr lang="en-US" baseline="0" dirty="0" smtClean="0"/>
              <a:t> and 75</a:t>
            </a:r>
            <a:r>
              <a:rPr lang="en-US" baseline="30000" dirty="0" smtClean="0"/>
              <a:t>th</a:t>
            </a:r>
            <a:r>
              <a:rPr lang="en-US" baseline="0" dirty="0" smtClean="0"/>
              <a:t> percentiles of the distribution for each program. </a:t>
            </a: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17</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Give</a:t>
            </a:r>
            <a:r>
              <a:rPr lang="en-US" baseline="0" dirty="0" smtClean="0"/>
              <a:t> substantive meaning to the levels of inequality in social provision we are talking about across states – if the differences are small, then it doesn’t really matter much, but if they are substantively large, then they are meaningful differences for families. What this table is showing is the adequacy of benefits and inclusiveness of coverage for states at the 25</a:t>
            </a:r>
            <a:r>
              <a:rPr lang="en-US" baseline="30000" dirty="0" smtClean="0"/>
              <a:t>th</a:t>
            </a:r>
            <a:r>
              <a:rPr lang="en-US" baseline="0" dirty="0" smtClean="0"/>
              <a:t>, 50</a:t>
            </a:r>
            <a:r>
              <a:rPr lang="en-US" baseline="30000" dirty="0" smtClean="0"/>
              <a:t>th</a:t>
            </a:r>
            <a:r>
              <a:rPr lang="en-US" baseline="0" dirty="0" smtClean="0"/>
              <a:t> and 75</a:t>
            </a:r>
            <a:r>
              <a:rPr lang="en-US" baseline="30000" dirty="0" smtClean="0"/>
              <a:t>th</a:t>
            </a:r>
            <a:r>
              <a:rPr lang="en-US" baseline="0" dirty="0" smtClean="0"/>
              <a:t> percentiles of the distribution for each program. </a:t>
            </a: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18</a:t>
            </a:fld>
            <a:endParaRPr lang="en-US"/>
          </a:p>
        </p:txBody>
      </p:sp>
    </p:spTree>
    <p:extLst>
      <p:ext uri="{BB962C8B-B14F-4D97-AF65-F5344CB8AC3E}">
        <p14:creationId xmlns:p14="http://schemas.microsoft.com/office/powerpoint/2010/main" val="1364619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19</a:t>
            </a:fld>
            <a:endParaRPr lang="en-US"/>
          </a:p>
        </p:txBody>
      </p:sp>
    </p:spTree>
    <p:extLst>
      <p:ext uri="{BB962C8B-B14F-4D97-AF65-F5344CB8AC3E}">
        <p14:creationId xmlns:p14="http://schemas.microsoft.com/office/powerpoint/2010/main" val="360691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defTabSz="775147" eaLnBrk="1" hangingPunct="1">
              <a:buClrTx/>
              <a:buFont typeface="Wingdings" pitchFamily="2" charset="2"/>
              <a:buNone/>
              <a:defRPr/>
            </a:pPr>
            <a:endParaRPr lang="en-US" sz="1200" kern="1200" dirty="0" smtClean="0">
              <a:solidFill>
                <a:schemeClr val="tx1"/>
              </a:solidFill>
              <a:effectLst/>
              <a:latin typeface="Arial" pitchFamily="34" charset="0"/>
              <a:ea typeface="ＭＳ Ｐゴシック" charset="0"/>
              <a:cs typeface="Arial" pitchFamily="34" charset="0"/>
            </a:endParaRPr>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a:t>
            </a:fld>
            <a:endParaRPr lang="en-US"/>
          </a:p>
        </p:txBody>
      </p:sp>
    </p:spTree>
    <p:extLst>
      <p:ext uri="{BB962C8B-B14F-4D97-AF65-F5344CB8AC3E}">
        <p14:creationId xmlns:p14="http://schemas.microsoft.com/office/powerpoint/2010/main" val="7637514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20</a:t>
            </a:fld>
            <a:endParaRPr lang="en-US"/>
          </a:p>
        </p:txBody>
      </p:sp>
    </p:spTree>
    <p:extLst>
      <p:ext uri="{BB962C8B-B14F-4D97-AF65-F5344CB8AC3E}">
        <p14:creationId xmlns:p14="http://schemas.microsoft.com/office/powerpoint/2010/main" val="3606917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21</a:t>
            </a:fld>
            <a:endParaRPr lang="en-US"/>
          </a:p>
        </p:txBody>
      </p:sp>
    </p:spTree>
    <p:extLst>
      <p:ext uri="{BB962C8B-B14F-4D97-AF65-F5344CB8AC3E}">
        <p14:creationId xmlns:p14="http://schemas.microsoft.com/office/powerpoint/2010/main" val="36069174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22</a:t>
            </a:fld>
            <a:endParaRPr lang="en-US"/>
          </a:p>
        </p:txBody>
      </p:sp>
    </p:spTree>
    <p:extLst>
      <p:ext uri="{BB962C8B-B14F-4D97-AF65-F5344CB8AC3E}">
        <p14:creationId xmlns:p14="http://schemas.microsoft.com/office/powerpoint/2010/main" val="3606917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23</a:t>
            </a:fld>
            <a:endParaRPr lang="en-US"/>
          </a:p>
        </p:txBody>
      </p:sp>
    </p:spTree>
    <p:extLst>
      <p:ext uri="{BB962C8B-B14F-4D97-AF65-F5344CB8AC3E}">
        <p14:creationId xmlns:p14="http://schemas.microsoft.com/office/powerpoint/2010/main" val="35141620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24</a:t>
            </a:fld>
            <a:endParaRPr lang="en-US"/>
          </a:p>
        </p:txBody>
      </p:sp>
    </p:spTree>
    <p:extLst>
      <p:ext uri="{BB962C8B-B14F-4D97-AF65-F5344CB8AC3E}">
        <p14:creationId xmlns:p14="http://schemas.microsoft.com/office/powerpoint/2010/main" val="28088274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30</a:t>
            </a:fld>
            <a:endParaRPr lang="en-US"/>
          </a:p>
        </p:txBody>
      </p:sp>
    </p:spTree>
    <p:extLst>
      <p:ext uri="{BB962C8B-B14F-4D97-AF65-F5344CB8AC3E}">
        <p14:creationId xmlns:p14="http://schemas.microsoft.com/office/powerpoint/2010/main" val="35141620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742B7F3-FF64-4F39-9206-1CC1382AE463}" type="slidenum">
              <a:rPr lang="en-US" smtClean="0"/>
              <a:pPr/>
              <a:t>31</a:t>
            </a:fld>
            <a:endParaRPr lang="en-US"/>
          </a:p>
        </p:txBody>
      </p:sp>
    </p:spTree>
    <p:extLst>
      <p:ext uri="{BB962C8B-B14F-4D97-AF65-F5344CB8AC3E}">
        <p14:creationId xmlns:p14="http://schemas.microsoft.com/office/powerpoint/2010/main" val="3543335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39</a:t>
            </a:fld>
            <a:endParaRPr lang="en-US"/>
          </a:p>
        </p:txBody>
      </p:sp>
    </p:spTree>
    <p:extLst>
      <p:ext uri="{BB962C8B-B14F-4D97-AF65-F5344CB8AC3E}">
        <p14:creationId xmlns:p14="http://schemas.microsoft.com/office/powerpoint/2010/main" val="394852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Arial"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3</a:t>
            </a:fld>
            <a:endParaRPr lang="en-US"/>
          </a:p>
        </p:txBody>
      </p:sp>
    </p:spTree>
    <p:extLst>
      <p:ext uri="{BB962C8B-B14F-4D97-AF65-F5344CB8AC3E}">
        <p14:creationId xmlns:p14="http://schemas.microsoft.com/office/powerpoint/2010/main" val="2420295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160463" y="681038"/>
            <a:ext cx="4538662" cy="3403600"/>
          </a:xfrm>
          <a:ln/>
        </p:spPr>
      </p:sp>
      <p:sp>
        <p:nvSpPr>
          <p:cNvPr id="40963" name="Slide Number Placeholder 3"/>
          <p:cNvSpPr>
            <a:spLocks noGrp="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defRPr/>
            </a:pPr>
            <a:fld id="{BE9CA88C-0143-5647-8461-23D4F85CBC87}" type="slidenum">
              <a:rPr lang="en-US" b="0" smtClean="0"/>
              <a:pPr eaLnBrk="1" hangingPunct="1">
                <a:defRPr/>
              </a:pPr>
              <a:t>4</a:t>
            </a:fld>
            <a:endParaRPr lang="en-US" b="0" smtClean="0"/>
          </a:p>
        </p:txBody>
      </p:sp>
      <p:sp>
        <p:nvSpPr>
          <p:cNvPr id="37891" name="Notes Placeholder 1"/>
          <p:cNvSpPr>
            <a:spLocks noGrp="1"/>
          </p:cNvSpPr>
          <p:nvPr/>
        </p:nvSpPr>
        <p:spPr bwMode="auto">
          <a:xfrm>
            <a:off x="685800" y="4311650"/>
            <a:ext cx="5486400" cy="408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spcBef>
                <a:spcPct val="30000"/>
              </a:spcBef>
            </a:pPr>
            <a:endParaRPr lang="en-US" sz="1200" b="0"/>
          </a:p>
        </p:txBody>
      </p:sp>
      <p:sp>
        <p:nvSpPr>
          <p:cNvPr id="2" name="Notes Placeholder 1"/>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3442574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6013CAD-7F03-46C9-B4CF-55E0E369FB57}" type="slidenum">
              <a:rPr lang="en-US" smtClean="0"/>
              <a:t>5</a:t>
            </a:fld>
            <a:endParaRPr lang="en-US"/>
          </a:p>
        </p:txBody>
      </p:sp>
    </p:spTree>
    <p:extLst>
      <p:ext uri="{BB962C8B-B14F-4D97-AF65-F5344CB8AC3E}">
        <p14:creationId xmlns:p14="http://schemas.microsoft.com/office/powerpoint/2010/main" val="1430473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013CAD-7F03-46C9-B4CF-55E0E369FB57}" type="slidenum">
              <a:rPr lang="en-US" smtClean="0"/>
              <a:t>6</a:t>
            </a:fld>
            <a:endParaRPr lang="en-US"/>
          </a:p>
        </p:txBody>
      </p:sp>
    </p:spTree>
    <p:extLst>
      <p:ext uri="{BB962C8B-B14F-4D97-AF65-F5344CB8AC3E}">
        <p14:creationId xmlns:p14="http://schemas.microsoft.com/office/powerpoint/2010/main" val="143047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013CAD-7F03-46C9-B4CF-55E0E369FB57}" type="slidenum">
              <a:rPr lang="en-US" smtClean="0"/>
              <a:t>7</a:t>
            </a:fld>
            <a:endParaRPr lang="en-US"/>
          </a:p>
        </p:txBody>
      </p:sp>
    </p:spTree>
    <p:extLst>
      <p:ext uri="{BB962C8B-B14F-4D97-AF65-F5344CB8AC3E}">
        <p14:creationId xmlns:p14="http://schemas.microsoft.com/office/powerpoint/2010/main" val="116325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681038"/>
            <a:ext cx="4538662" cy="34036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6013CAD-7F03-46C9-B4CF-55E0E369FB57}" type="slidenum">
              <a:rPr lang="en-US" smtClean="0"/>
              <a:t>8</a:t>
            </a:fld>
            <a:endParaRPr lang="en-US"/>
          </a:p>
        </p:txBody>
      </p:sp>
    </p:spTree>
    <p:extLst>
      <p:ext uri="{BB962C8B-B14F-4D97-AF65-F5344CB8AC3E}">
        <p14:creationId xmlns:p14="http://schemas.microsoft.com/office/powerpoint/2010/main" val="214896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B597C5-C69A-EC48-B2FB-358FC4742ED2}" type="slidenum">
              <a:rPr lang="en-US" smtClean="0"/>
              <a:pPr>
                <a:defRPr/>
              </a:pPr>
              <a:t>9</a:t>
            </a:fld>
            <a:endParaRPr lang="en-US"/>
          </a:p>
        </p:txBody>
      </p:sp>
    </p:spTree>
    <p:extLst>
      <p:ext uri="{BB962C8B-B14F-4D97-AF65-F5344CB8AC3E}">
        <p14:creationId xmlns:p14="http://schemas.microsoft.com/office/powerpoint/2010/main" val="3514162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pPr>
              <a:defRPr/>
            </a:pPr>
            <a:fld id="{815A03AE-BAB7-8046-B0A7-F9F5F31830C9}" type="datetimeFigureOut">
              <a:rPr lang="en-US" smtClean="0"/>
              <a:pPr>
                <a:defRPr/>
              </a:pPr>
              <a:t>6/15/2015</a:t>
            </a:fld>
            <a:endParaRPr lang="en-US"/>
          </a:p>
        </p:txBody>
      </p:sp>
      <p:sp>
        <p:nvSpPr>
          <p:cNvPr id="12" name="Footer Placeholder 11"/>
          <p:cNvSpPr>
            <a:spLocks noGrp="1"/>
          </p:cNvSpPr>
          <p:nvPr>
            <p:ph type="ftr" sz="quarter" idx="11"/>
          </p:nvPr>
        </p:nvSpPr>
        <p:spPr/>
        <p:txBody>
          <a:bodyPr/>
          <a:lstStyle/>
          <a:p>
            <a:pPr>
              <a:defRPr/>
            </a:pPr>
            <a:endParaRPr lang="en-US"/>
          </a:p>
        </p:txBody>
      </p:sp>
      <p:sp>
        <p:nvSpPr>
          <p:cNvPr id="13" name="Slide Number Placeholder 12"/>
          <p:cNvSpPr>
            <a:spLocks noGrp="1"/>
          </p:cNvSpPr>
          <p:nvPr>
            <p:ph type="sldNum" sz="quarter" idx="12"/>
          </p:nvPr>
        </p:nvSpPr>
        <p:spPr/>
        <p:txBody>
          <a:bodyPr/>
          <a:lstStyle/>
          <a:p>
            <a:pPr>
              <a:defRPr/>
            </a:pPr>
            <a:fld id="{419C69A5-089E-4749-A5F3-D8EA3CB6B38A}" type="slidenum">
              <a:rPr lang="en-US" smtClean="0"/>
              <a:pPr>
                <a:defRPr/>
              </a:pPr>
              <a:t>‹#›</a:t>
            </a:fld>
            <a:endParaRPr lang="en-US"/>
          </a:p>
        </p:txBody>
      </p:sp>
      <p:sp>
        <p:nvSpPr>
          <p:cNvPr id="14" name="Title 1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D0EE8181-995D-3747-895C-41A259FCFD45}" type="datetimeFigureOut">
              <a:rPr lang="en-US" smtClean="0"/>
              <a:pPr>
                <a:defRPr/>
              </a:pPr>
              <a:t>6/15/2015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86B9B71-4461-9342-93E7-09F2711109A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AB06C4C-4A75-7D4E-9D3D-EBE3EA237A9E}" type="datetimeFigureOut">
              <a:rPr lang="en-US" smtClean="0"/>
              <a:pPr>
                <a:defRPr/>
              </a:pPr>
              <a:t>6/15/2015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B98C230-9639-4843-860D-12A96D5F3FA7}"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4919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1114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833"/>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55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4264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0750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4994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5959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88087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52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4899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E9AAFF40-C2D4-4445-8E44-EF150B4869C8}" type="datetimeFigureOut">
              <a:rPr lang="en-US" smtClean="0"/>
              <a:pPr>
                <a:defRPr/>
              </a:pPr>
              <a:t>6/15/2015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C7887B4-4EC2-284B-B747-16ED1654BF82}"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52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7451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4037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5A881A-0FC2-4AC0-92E2-0E1E709AE046}" type="datetimeFigureOut">
              <a:rPr lang="en-US" smtClean="0">
                <a:solidFill>
                  <a:prstClr val="black">
                    <a:tint val="75000"/>
                  </a:prstClr>
                </a:solidFill>
              </a:rPr>
              <a:pPr/>
              <a:t>6/15/2015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821F1D2-36E6-4498-8876-3F137AF939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2905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9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D3C1DD4-EBE0-084D-83DB-38D3BEDF24E1}" type="datetimeFigureOut">
              <a:rPr lang="en-US" smtClean="0"/>
              <a:pPr>
                <a:defRPr/>
              </a:pPr>
              <a:t>6/15/2015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C30DF4A-D3BD-3144-8C7A-F96022265930}" type="slidenum">
              <a:rPr lang="en-US" smtClean="0"/>
              <a:pPr>
                <a:defRPr/>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92EE4DE0-0FB7-CC44-BB3B-2DEB7561488D}" type="datetimeFigureOut">
              <a:rPr lang="en-US" smtClean="0"/>
              <a:pPr>
                <a:defRPr/>
              </a:pPr>
              <a:t>6/15/2015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7CE91DC-DD43-DC4F-8809-915BB59DD0FE}"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64BCD39E-18E5-364B-A7DF-A9E0DFB627E0}" type="datetimeFigureOut">
              <a:rPr lang="en-US" smtClean="0"/>
              <a:pPr>
                <a:defRPr/>
              </a:pPr>
              <a:t>6/15/2015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D7674C4-918F-5441-B7A5-A815A678882D}" type="slidenum">
              <a:rPr lang="en-US" smtClean="0"/>
              <a:pPr>
                <a:defRPr/>
              </a:pPr>
              <a:t>‹#›</a:t>
            </a:fld>
            <a:endParaRPr lang="en-US"/>
          </a:p>
        </p:txBody>
      </p:sp>
      <p:cxnSp>
        <p:nvCxnSpPr>
          <p:cNvPr id="11" name="Straight Connector 10"/>
          <p:cNvCxnSpPr/>
          <p:nvPr/>
        </p:nvCxnSpPr>
        <p:spPr>
          <a:xfrm rot="5400000">
            <a:off x="2217817" y="4045824"/>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4C7B5F7-C1EF-BF41-AD84-BF914331F786}" type="datetimeFigureOut">
              <a:rPr lang="en-US" smtClean="0"/>
              <a:pPr>
                <a:defRPr/>
              </a:pPr>
              <a:t>6/15/2015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E3F3B61-893D-E446-8920-C715DED1146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F717618-4BBA-2A44-877C-3508804B8146}" type="datetimeFigureOut">
              <a:rPr lang="en-US" smtClean="0"/>
              <a:pPr>
                <a:defRPr/>
              </a:pPr>
              <a:t>6/15/2015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DAE8124-6CDA-0949-A4A9-7958013FF32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6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68053A4-4633-3B49-8F39-114EBFF69BBC}" type="datetimeFigureOut">
              <a:rPr lang="en-US" smtClean="0"/>
              <a:pPr>
                <a:defRPr/>
              </a:pPr>
              <a:t>6/15/2015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DA43A3B-5966-6140-9897-84BAEC2CFA67}" type="slidenum">
              <a:rPr lang="en-US" smtClean="0"/>
              <a:pPr>
                <a:defRPr/>
              </a:pPr>
              <a:t>‹#›</a:t>
            </a:fld>
            <a:endParaRPr lang="en-US"/>
          </a:p>
        </p:txBody>
      </p:sp>
      <p:cxnSp>
        <p:nvCxnSpPr>
          <p:cNvPr id="9" name="Straight Connector 8"/>
          <p:cNvCxnSpPr/>
          <p:nvPr/>
        </p:nvCxnSpPr>
        <p:spPr>
          <a:xfrm rot="5400000">
            <a:off x="-13116" y="3580209"/>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126EABB-B91C-8249-9769-1576A930EACC}" type="datetimeFigureOut">
              <a:rPr lang="en-US" smtClean="0"/>
              <a:pPr>
                <a:defRPr/>
              </a:pPr>
              <a:t>6/15/2015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FC55F24-FE9E-7549-AFE2-CFCA37BD7B7F}" type="slidenum">
              <a:rPr lang="en-US" smtClean="0"/>
              <a:pPr>
                <a:defRPr/>
              </a:pPr>
              <a:t>‹#›</a:t>
            </a:fld>
            <a:endParaRPr lang="en-US"/>
          </a:p>
        </p:txBody>
      </p:sp>
      <p:graphicFrame>
        <p:nvGraphicFramePr>
          <p:cNvPr id="8" name="Object 17"/>
          <p:cNvGraphicFramePr>
            <a:graphicFrameLocks noChangeAspect="1"/>
          </p:cNvGraphicFramePr>
          <p:nvPr userDrawn="1"/>
        </p:nvGraphicFramePr>
        <p:xfrm>
          <a:off x="152400" y="5791302"/>
          <a:ext cx="1143000" cy="917575"/>
        </p:xfrm>
        <a:graphic>
          <a:graphicData uri="http://schemas.openxmlformats.org/presentationml/2006/ole">
            <mc:AlternateContent xmlns:mc="http://schemas.openxmlformats.org/markup-compatibility/2006">
              <mc:Choice xmlns:v="urn:schemas-microsoft-com:vml" Requires="v">
                <p:oleObj spid="_x0000_s196136" name="Image" r:id="rId3" imgW="1791772" imgH="1438294" progId="Photoshop.Image.9">
                  <p:embed/>
                </p:oleObj>
              </mc:Choice>
              <mc:Fallback>
                <p:oleObj name="Image" r:id="rId3" imgW="1791772" imgH="1438294" progId="Photoshop.Image.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791302"/>
                        <a:ext cx="1143000" cy="917575"/>
                      </a:xfrm>
                      <a:prstGeom prst="rect">
                        <a:avLst/>
                      </a:prstGeom>
                      <a:noFill/>
                      <a:ln>
                        <a:noFill/>
                      </a:ln>
                      <a:effectLst/>
                      <a:extLst>
                        <a:ext uri="{909E8E84-426E-40DD-AFC4-6F175D3DCCD1}">
                          <a14:hiddenFill xmlns:a14="http://schemas.microsoft.com/office/drawing/2010/main">
                            <a:solidFill>
                              <a:srgbClr val="F7C46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9" name="Object 17"/>
          <p:cNvGraphicFramePr>
            <a:graphicFrameLocks noChangeAspect="1"/>
          </p:cNvGraphicFramePr>
          <p:nvPr userDrawn="1"/>
        </p:nvGraphicFramePr>
        <p:xfrm>
          <a:off x="152400" y="5791302"/>
          <a:ext cx="1143000" cy="917575"/>
        </p:xfrm>
        <a:graphic>
          <a:graphicData uri="http://schemas.openxmlformats.org/presentationml/2006/ole">
            <mc:AlternateContent xmlns:mc="http://schemas.openxmlformats.org/markup-compatibility/2006">
              <mc:Choice xmlns:v="urn:schemas-microsoft-com:vml" Requires="v">
                <p:oleObj spid="_x0000_s196137" name="Image" r:id="rId5" imgW="1791772" imgH="1438294" progId="Photoshop.Image.9">
                  <p:embed/>
                </p:oleObj>
              </mc:Choice>
              <mc:Fallback>
                <p:oleObj name="Image" r:id="rId5" imgW="1791772" imgH="1438294" progId="Photoshop.Image.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791302"/>
                        <a:ext cx="1143000" cy="917575"/>
                      </a:xfrm>
                      <a:prstGeom prst="rect">
                        <a:avLst/>
                      </a:prstGeom>
                      <a:noFill/>
                      <a:ln>
                        <a:noFill/>
                      </a:ln>
                      <a:effectLst/>
                      <a:extLst>
                        <a:ext uri="{909E8E84-426E-40DD-AFC4-6F175D3DCCD1}">
                          <a14:hiddenFill xmlns:a14="http://schemas.microsoft.com/office/drawing/2010/main">
                            <a:solidFill>
                              <a:srgbClr val="F7C46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graphicFrame>
        <p:nvGraphicFramePr>
          <p:cNvPr id="10" name="Object 17"/>
          <p:cNvGraphicFramePr>
            <a:graphicFrameLocks noChangeAspect="1"/>
          </p:cNvGraphicFramePr>
          <p:nvPr userDrawn="1"/>
        </p:nvGraphicFramePr>
        <p:xfrm>
          <a:off x="152400" y="5791302"/>
          <a:ext cx="1143000" cy="917575"/>
        </p:xfrm>
        <a:graphic>
          <a:graphicData uri="http://schemas.openxmlformats.org/presentationml/2006/ole">
            <mc:AlternateContent xmlns:mc="http://schemas.openxmlformats.org/markup-compatibility/2006">
              <mc:Choice xmlns:v="urn:schemas-microsoft-com:vml" Requires="v">
                <p:oleObj spid="_x0000_s196138" name="Image" r:id="rId6" imgW="1791772" imgH="1438294" progId="Photoshop.Image.9">
                  <p:embed/>
                </p:oleObj>
              </mc:Choice>
              <mc:Fallback>
                <p:oleObj name="Image" r:id="rId6" imgW="1791772" imgH="1438294" progId="Photoshop.Image.9">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791302"/>
                        <a:ext cx="1143000" cy="917575"/>
                      </a:xfrm>
                      <a:prstGeom prst="rect">
                        <a:avLst/>
                      </a:prstGeom>
                      <a:noFill/>
                      <a:ln>
                        <a:noFill/>
                      </a:ln>
                      <a:effectLst/>
                      <a:extLst>
                        <a:ext uri="{909E8E84-426E-40DD-AFC4-6F175D3DCCD1}">
                          <a14:hiddenFill xmlns:a14="http://schemas.microsoft.com/office/drawing/2010/main">
                            <a:solidFill>
                              <a:srgbClr val="F7C467"/>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815A03AE-BAB7-8046-B0A7-F9F5F31830C9}" type="datetimeFigureOut">
              <a:rPr lang="en-US" smtClean="0"/>
              <a:pPr>
                <a:defRPr/>
              </a:pPr>
              <a:t>6/15/2015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419C69A5-089E-4749-A5F3-D8EA3CB6B38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42" r:id="rId1"/>
    <p:sldLayoutId id="2147484243" r:id="rId2"/>
    <p:sldLayoutId id="2147484244" r:id="rId3"/>
    <p:sldLayoutId id="2147484245" r:id="rId4"/>
    <p:sldLayoutId id="2147484246" r:id="rId5"/>
    <p:sldLayoutId id="2147484247" r:id="rId6"/>
    <p:sldLayoutId id="2147484248" r:id="rId7"/>
    <p:sldLayoutId id="2147484249" r:id="rId8"/>
    <p:sldLayoutId id="2147484250" r:id="rId9"/>
    <p:sldLayoutId id="2147484251" r:id="rId10"/>
    <p:sldLayoutId id="214748425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44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A5A881A-0FC2-4AC0-92E2-0E1E709AE046}" type="datetimeFigureOut">
              <a:rPr lang="en-US" b="0" smtClean="0">
                <a:solidFill>
                  <a:prstClr val="black">
                    <a:tint val="75000"/>
                  </a:prstClr>
                </a:solidFill>
                <a:latin typeface="Calibri" panose="020F0502020204030204"/>
                <a:ea typeface="+mn-ea"/>
                <a:cs typeface="+mn-cs"/>
              </a:rPr>
              <a:pPr fontAlgn="auto">
                <a:spcBef>
                  <a:spcPts val="0"/>
                </a:spcBef>
                <a:spcAft>
                  <a:spcPts val="0"/>
                </a:spcAft>
              </a:pPr>
              <a:t>6/15/2015</a:t>
            </a:fld>
            <a:endParaRPr lang="en-US" b="0">
              <a:solidFill>
                <a:prstClr val="black">
                  <a:tint val="75000"/>
                </a:prstClr>
              </a:solidFill>
              <a:latin typeface="Calibri" panose="020F0502020204030204"/>
              <a:ea typeface="+mn-ea"/>
              <a:cs typeface="+mn-cs"/>
            </a:endParaRPr>
          </a:p>
        </p:txBody>
      </p:sp>
      <p:sp>
        <p:nvSpPr>
          <p:cNvPr id="5" name="Footer Placeholder 4"/>
          <p:cNvSpPr>
            <a:spLocks noGrp="1"/>
          </p:cNvSpPr>
          <p:nvPr>
            <p:ph type="ftr" sz="quarter" idx="3"/>
          </p:nvPr>
        </p:nvSpPr>
        <p:spPr>
          <a:xfrm>
            <a:off x="3028950" y="635644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b="0">
              <a:solidFill>
                <a:prstClr val="black">
                  <a:tint val="75000"/>
                </a:prstClr>
              </a:solidFill>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44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821F1D2-36E6-4498-8876-3F137AF9398D}" type="slidenum">
              <a:rPr lang="en-US" b="0" smtClean="0">
                <a:solidFill>
                  <a:prstClr val="black">
                    <a:tint val="75000"/>
                  </a:prstClr>
                </a:solidFill>
                <a:latin typeface="Calibri" panose="020F0502020204030204"/>
                <a:ea typeface="+mn-ea"/>
                <a:cs typeface="+mn-cs"/>
              </a:rPr>
              <a:pPr fontAlgn="auto">
                <a:spcBef>
                  <a:spcPts val="0"/>
                </a:spcBef>
                <a:spcAft>
                  <a:spcPts val="0"/>
                </a:spcAft>
              </a:pPr>
              <a:t>‹#›</a:t>
            </a:fld>
            <a:endParaRPr lang="en-US" b="0">
              <a:solidFill>
                <a:prstClr val="black">
                  <a:tint val="75000"/>
                </a:prstClr>
              </a:solidFill>
              <a:latin typeface="Calibri" panose="020F0502020204030204"/>
              <a:ea typeface="+mn-ea"/>
              <a:cs typeface="+mn-cs"/>
            </a:endParaRPr>
          </a:p>
        </p:txBody>
      </p:sp>
    </p:spTree>
    <p:extLst>
      <p:ext uri="{BB962C8B-B14F-4D97-AF65-F5344CB8AC3E}">
        <p14:creationId xmlns:p14="http://schemas.microsoft.com/office/powerpoint/2010/main" val="1382020207"/>
      </p:ext>
    </p:extLst>
  </p:cSld>
  <p:clrMap bg1="lt1" tx1="dk1" bg2="lt2" tx2="dk2" accent1="accent1" accent2="accent2" accent3="accent3" accent4="accent4" accent5="accent5" accent6="accent6" hlink="hlink" folHlink="folHlink"/>
  <p:sldLayoutIdLst>
    <p:sldLayoutId id="2147484278" r:id="rId1"/>
    <p:sldLayoutId id="2147484279" r:id="rId2"/>
    <p:sldLayoutId id="2147484280" r:id="rId3"/>
    <p:sldLayoutId id="2147484281" r:id="rId4"/>
    <p:sldLayoutId id="2147484282" r:id="rId5"/>
    <p:sldLayoutId id="2147484283" r:id="rId6"/>
    <p:sldLayoutId id="2147484284" r:id="rId7"/>
    <p:sldLayoutId id="2147484285" r:id="rId8"/>
    <p:sldLayoutId id="2147484286" r:id="rId9"/>
    <p:sldLayoutId id="2147484287" r:id="rId10"/>
    <p:sldLayoutId id="21474842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7924800" cy="914400"/>
          </a:xfrm>
        </p:spPr>
        <p:txBody>
          <a:bodyPr>
            <a:normAutofit fontScale="85000" lnSpcReduction="20000"/>
          </a:bodyPr>
          <a:lstStyle/>
          <a:p>
            <a:r>
              <a:rPr lang="en-US" sz="2200" dirty="0"/>
              <a:t>Geographic Inequality in Social Provision and Redistribution</a:t>
            </a:r>
          </a:p>
          <a:p>
            <a:endParaRPr lang="en-US" sz="2200" dirty="0" smtClean="0"/>
          </a:p>
          <a:p>
            <a:r>
              <a:rPr lang="en-US" sz="2200" dirty="0" smtClean="0"/>
              <a:t>Sarah K. Bruch - University of Iowa</a:t>
            </a:r>
            <a:endParaRPr lang="en-US" sz="2200" dirty="0"/>
          </a:p>
        </p:txBody>
      </p:sp>
      <p:sp>
        <p:nvSpPr>
          <p:cNvPr id="2" name="Title 1"/>
          <p:cNvSpPr>
            <a:spLocks noGrp="1"/>
          </p:cNvSpPr>
          <p:nvPr>
            <p:ph type="title"/>
          </p:nvPr>
        </p:nvSpPr>
        <p:spPr>
          <a:xfrm>
            <a:off x="685800" y="1981302"/>
            <a:ext cx="7848600" cy="1317625"/>
          </a:xfrm>
        </p:spPr>
        <p:txBody>
          <a:bodyPr>
            <a:normAutofit/>
          </a:bodyPr>
          <a:lstStyle/>
          <a:p>
            <a:r>
              <a:rPr lang="en-US" sz="3600" dirty="0" smtClean="0"/>
              <a:t>INEQUALITY ACROSS THE US STATES</a:t>
            </a:r>
            <a:endParaRPr lang="en-US" sz="3600" dirty="0"/>
          </a:p>
        </p:txBody>
      </p:sp>
      <p:sp>
        <p:nvSpPr>
          <p:cNvPr id="7" name="TextBox 6"/>
          <p:cNvSpPr txBox="1"/>
          <p:nvPr/>
        </p:nvSpPr>
        <p:spPr>
          <a:xfrm>
            <a:off x="914400" y="5867400"/>
            <a:ext cx="7010400" cy="923330"/>
          </a:xfrm>
          <a:prstGeom prst="rect">
            <a:avLst/>
          </a:prstGeom>
          <a:noFill/>
        </p:spPr>
        <p:txBody>
          <a:bodyPr wrap="square" rtlCol="0">
            <a:spAutoFit/>
          </a:bodyPr>
          <a:lstStyle/>
          <a:p>
            <a:r>
              <a:rPr lang="en-US" b="0" dirty="0" smtClean="0">
                <a:latin typeface="+mj-lt"/>
              </a:rPr>
              <a:t>Inequality Workshop</a:t>
            </a:r>
          </a:p>
          <a:p>
            <a:r>
              <a:rPr lang="en-US" b="0" dirty="0" smtClean="0">
                <a:latin typeface="+mj-lt"/>
              </a:rPr>
              <a:t>The Graduate Center, CUNY </a:t>
            </a:r>
          </a:p>
          <a:p>
            <a:r>
              <a:rPr lang="en-US" b="0" dirty="0" smtClean="0">
                <a:latin typeface="+mj-lt"/>
              </a:rPr>
              <a:t>June 5, 2015</a:t>
            </a:r>
            <a:endParaRPr lang="en-US" b="0" dirty="0">
              <a:latin typeface="+mj-lt"/>
            </a:endParaRPr>
          </a:p>
        </p:txBody>
      </p:sp>
    </p:spTree>
    <p:extLst>
      <p:ext uri="{BB962C8B-B14F-4D97-AF65-F5344CB8AC3E}">
        <p14:creationId xmlns:p14="http://schemas.microsoft.com/office/powerpoint/2010/main" val="1204035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Adequacy of Safety Net Benefits (2013)</a:t>
            </a:r>
            <a:endParaRPr lang="en-US" sz="3200" dirty="0"/>
          </a:p>
        </p:txBody>
      </p:sp>
      <p:pic>
        <p:nvPicPr>
          <p:cNvPr id="196610"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1219200"/>
            <a:ext cx="7467600" cy="5466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010400" y="1752600"/>
            <a:ext cx="1828800" cy="1323439"/>
          </a:xfrm>
          <a:prstGeom prst="rect">
            <a:avLst/>
          </a:prstGeom>
          <a:solidFill>
            <a:schemeClr val="bg2"/>
          </a:solidFill>
          <a:ln w="19050">
            <a:solidFill>
              <a:schemeClr val="tx1"/>
            </a:solidFill>
          </a:ln>
        </p:spPr>
        <p:txBody>
          <a:bodyPr wrap="square" rtlCol="0">
            <a:spAutoFit/>
          </a:bodyPr>
          <a:lstStyle/>
          <a:p>
            <a:r>
              <a:rPr lang="en-US" sz="1600" b="1" dirty="0" smtClean="0">
                <a:latin typeface="Californian FB" panose="0207040306080B030204" pitchFamily="18" charset="0"/>
              </a:rPr>
              <a:t>2013 Poverty thresholds:</a:t>
            </a:r>
          </a:p>
          <a:p>
            <a:r>
              <a:rPr lang="en-US" sz="1600" b="1" dirty="0" smtClean="0">
                <a:latin typeface="Californian FB" panose="0207040306080B030204" pitchFamily="18" charset="0"/>
              </a:rPr>
              <a:t>2p/1k = $16,057</a:t>
            </a:r>
          </a:p>
          <a:p>
            <a:r>
              <a:rPr lang="en-US" sz="1600" b="1" dirty="0" smtClean="0">
                <a:latin typeface="Californian FB" panose="0207040306080B030204" pitchFamily="18" charset="0"/>
              </a:rPr>
              <a:t>3p/2k = $</a:t>
            </a:r>
            <a:r>
              <a:rPr lang="en-US" sz="1600" dirty="0" smtClean="0">
                <a:latin typeface="Californian FB" panose="0207040306080B030204" pitchFamily="18" charset="0"/>
              </a:rPr>
              <a:t>18,769</a:t>
            </a:r>
            <a:endParaRPr lang="en-US" sz="1600" b="1" dirty="0" smtClean="0">
              <a:latin typeface="Californian FB" panose="0207040306080B030204" pitchFamily="18" charset="0"/>
            </a:endParaRPr>
          </a:p>
          <a:p>
            <a:r>
              <a:rPr lang="en-US" sz="1600" b="1" dirty="0" smtClean="0">
                <a:latin typeface="Californian FB" panose="0207040306080B030204" pitchFamily="18" charset="0"/>
              </a:rPr>
              <a:t>4p/2k = $</a:t>
            </a:r>
            <a:r>
              <a:rPr lang="en-US" sz="1600" dirty="0" smtClean="0">
                <a:latin typeface="Californian FB" panose="0207040306080B030204" pitchFamily="18" charset="0"/>
              </a:rPr>
              <a:t>23,624</a:t>
            </a:r>
            <a:endParaRPr lang="en-US" sz="1600" b="1" dirty="0">
              <a:latin typeface="Californian FB" panose="0207040306080B030204" pitchFamily="18" charset="0"/>
            </a:endParaRPr>
          </a:p>
        </p:txBody>
      </p:sp>
    </p:spTree>
    <p:extLst>
      <p:ext uri="{BB962C8B-B14F-4D97-AF65-F5344CB8AC3E}">
        <p14:creationId xmlns:p14="http://schemas.microsoft.com/office/powerpoint/2010/main" val="2763421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Inclusiveness of Safety Net Benefits (2013)</a:t>
            </a:r>
            <a:endParaRPr lang="en-US" sz="3200" dirty="0"/>
          </a:p>
        </p:txBody>
      </p:sp>
      <p:pic>
        <p:nvPicPr>
          <p:cNvPr id="197634"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346204"/>
            <a:ext cx="7549929" cy="5359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810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INEQUALITY ACROSS STATES</a:t>
            </a:r>
            <a:endParaRPr lang="en-US" sz="4000" dirty="0"/>
          </a:p>
        </p:txBody>
      </p:sp>
      <p:sp>
        <p:nvSpPr>
          <p:cNvPr id="3" name="Text Placeholder 2"/>
          <p:cNvSpPr>
            <a:spLocks noGrp="1"/>
          </p:cNvSpPr>
          <p:nvPr>
            <p:ph type="body" idx="1"/>
          </p:nvPr>
        </p:nvSpPr>
        <p:spPr/>
        <p:txBody>
          <a:bodyPr/>
          <a:lstStyle/>
          <a:p>
            <a:r>
              <a:rPr lang="en-US" dirty="0" smtClean="0"/>
              <a:t>SOCIAL PROVISION</a:t>
            </a:r>
            <a:endParaRPr lang="en-US" dirty="0"/>
          </a:p>
        </p:txBody>
      </p:sp>
    </p:spTree>
    <p:extLst>
      <p:ext uri="{BB962C8B-B14F-4D97-AF65-F5344CB8AC3E}">
        <p14:creationId xmlns:p14="http://schemas.microsoft.com/office/powerpoint/2010/main" val="3610709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Californian FB" panose="0207040306080B030204" pitchFamily="18" charset="0"/>
              </a:rPr>
              <a:t>Inequality 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Tree>
    <p:extLst>
      <p:ext uri="{BB962C8B-B14F-4D97-AF65-F5344CB8AC3E}">
        <p14:creationId xmlns:p14="http://schemas.microsoft.com/office/powerpoint/2010/main" val="2298359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fornian FB" panose="0207040306080B030204" pitchFamily="18" charset="0"/>
              </a:rPr>
              <a:t>Inequality </a:t>
            </a:r>
            <a:r>
              <a:rPr lang="en-US" sz="3200" b="1" dirty="0" smtClean="0">
                <a:latin typeface="Californian FB" panose="0207040306080B030204" pitchFamily="18" charset="0"/>
              </a:rPr>
              <a:t>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6" name="TextBox 5"/>
          <p:cNvSpPr txBox="1"/>
          <p:nvPr/>
        </p:nvSpPr>
        <p:spPr>
          <a:xfrm>
            <a:off x="1447800" y="2057400"/>
            <a:ext cx="1524000" cy="738664"/>
          </a:xfrm>
          <a:prstGeom prst="rect">
            <a:avLst/>
          </a:prstGeom>
          <a:solidFill>
            <a:schemeClr val="bg1">
              <a:lumMod val="85000"/>
            </a:schemeClr>
          </a:solidFill>
          <a:ln w="19050">
            <a:solidFill>
              <a:schemeClr val="tx1"/>
            </a:solidFill>
          </a:ln>
        </p:spPr>
        <p:txBody>
          <a:bodyPr wrap="square" rtlCol="0">
            <a:spAutoFit/>
          </a:bodyPr>
          <a:lstStyle/>
          <a:p>
            <a:r>
              <a:rPr lang="en-US" sz="1400" b="1" dirty="0" smtClean="0">
                <a:latin typeface="Californian FB" pitchFamily="18" charset="0"/>
              </a:rPr>
              <a:t>Cash Assistance</a:t>
            </a: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$3,162</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$5,020</a:t>
            </a:r>
            <a:endParaRPr lang="en-US" sz="1400" b="1" dirty="0">
              <a:latin typeface="Californian FB" pitchFamily="18" charset="0"/>
            </a:endParaRPr>
          </a:p>
        </p:txBody>
      </p:sp>
    </p:spTree>
    <p:extLst>
      <p:ext uri="{BB962C8B-B14F-4D97-AF65-F5344CB8AC3E}">
        <p14:creationId xmlns:p14="http://schemas.microsoft.com/office/powerpoint/2010/main" val="689502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fornian FB" panose="0207040306080B030204" pitchFamily="18" charset="0"/>
              </a:rPr>
              <a:t>Inequality </a:t>
            </a:r>
            <a:r>
              <a:rPr lang="en-US" sz="3200" b="1" dirty="0" smtClean="0">
                <a:latin typeface="Californian FB" panose="0207040306080B030204" pitchFamily="18" charset="0"/>
              </a:rPr>
              <a:t>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6" name="TextBox 5"/>
          <p:cNvSpPr txBox="1"/>
          <p:nvPr/>
        </p:nvSpPr>
        <p:spPr>
          <a:xfrm>
            <a:off x="1981200" y="2057400"/>
            <a:ext cx="15240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smtClean="0">
                <a:latin typeface="Californian FB" pitchFamily="18" charset="0"/>
              </a:rPr>
              <a:t>Food</a:t>
            </a:r>
            <a:r>
              <a:rPr lang="en-US" sz="1400" b="1" dirty="0" smtClean="0">
                <a:latin typeface="Californian FB" pitchFamily="18" charset="0"/>
              </a:rPr>
              <a:t> Assistance</a:t>
            </a: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$3,071</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$3,728</a:t>
            </a:r>
            <a:endParaRPr lang="en-US" sz="1400" b="1" dirty="0">
              <a:latin typeface="Californian FB" pitchFamily="18" charset="0"/>
            </a:endParaRPr>
          </a:p>
        </p:txBody>
      </p:sp>
    </p:spTree>
    <p:extLst>
      <p:ext uri="{BB962C8B-B14F-4D97-AF65-F5344CB8AC3E}">
        <p14:creationId xmlns:p14="http://schemas.microsoft.com/office/powerpoint/2010/main" val="2402541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fornian FB" panose="0207040306080B030204" pitchFamily="18" charset="0"/>
              </a:rPr>
              <a:t>Inequality </a:t>
            </a:r>
            <a:r>
              <a:rPr lang="en-US" sz="3200" b="1" dirty="0" smtClean="0">
                <a:latin typeface="Californian FB" panose="0207040306080B030204" pitchFamily="18" charset="0"/>
              </a:rPr>
              <a:t>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6" name="TextBox 5"/>
          <p:cNvSpPr txBox="1"/>
          <p:nvPr/>
        </p:nvSpPr>
        <p:spPr>
          <a:xfrm>
            <a:off x="2819400" y="2057400"/>
            <a:ext cx="12954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err="1" smtClean="0">
                <a:latin typeface="Californian FB" pitchFamily="18" charset="0"/>
              </a:rPr>
              <a:t>Unempl</a:t>
            </a:r>
            <a:r>
              <a:rPr lang="en-US" sz="1400" dirty="0" smtClean="0">
                <a:latin typeface="Californian FB" pitchFamily="18" charset="0"/>
              </a:rPr>
              <a:t>. Ins.</a:t>
            </a:r>
            <a:endParaRPr lang="en-US" sz="1400" b="1" dirty="0" smtClean="0">
              <a:latin typeface="Californian FB" pitchFamily="18" charset="0"/>
            </a:endParaRP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$4,131</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$5,758</a:t>
            </a:r>
            <a:endParaRPr lang="en-US" sz="1400" b="1" dirty="0">
              <a:latin typeface="Californian FB" pitchFamily="18" charset="0"/>
            </a:endParaRPr>
          </a:p>
        </p:txBody>
      </p:sp>
    </p:spTree>
    <p:extLst>
      <p:ext uri="{BB962C8B-B14F-4D97-AF65-F5344CB8AC3E}">
        <p14:creationId xmlns:p14="http://schemas.microsoft.com/office/powerpoint/2010/main" val="27995748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fornian FB" panose="0207040306080B030204" pitchFamily="18" charset="0"/>
              </a:rPr>
              <a:t>Inequality </a:t>
            </a:r>
            <a:r>
              <a:rPr lang="en-US" sz="3200" b="1" dirty="0" smtClean="0">
                <a:latin typeface="Californian FB" panose="0207040306080B030204" pitchFamily="18" charset="0"/>
              </a:rPr>
              <a:t>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6" name="TextBox 5"/>
          <p:cNvSpPr txBox="1"/>
          <p:nvPr/>
        </p:nvSpPr>
        <p:spPr>
          <a:xfrm>
            <a:off x="5410200" y="5257800"/>
            <a:ext cx="12954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smtClean="0">
                <a:latin typeface="Californian FB" pitchFamily="18" charset="0"/>
              </a:rPr>
              <a:t>State </a:t>
            </a:r>
            <a:r>
              <a:rPr lang="en-US" sz="1400" dirty="0" err="1" smtClean="0">
                <a:latin typeface="Californian FB" pitchFamily="18" charset="0"/>
              </a:rPr>
              <a:t>Prek</a:t>
            </a:r>
            <a:r>
              <a:rPr lang="en-US" sz="1400" dirty="0" smtClean="0">
                <a:latin typeface="Californian FB" pitchFamily="18" charset="0"/>
              </a:rPr>
              <a:t>/HS</a:t>
            </a:r>
            <a:endParaRPr lang="en-US" sz="1400" b="1" dirty="0" smtClean="0">
              <a:latin typeface="Californian FB" pitchFamily="18" charset="0"/>
            </a:endParaRP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$6,124</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$8,143</a:t>
            </a:r>
            <a:endParaRPr lang="en-US" sz="1400" b="1" dirty="0">
              <a:latin typeface="Californian FB" pitchFamily="18" charset="0"/>
            </a:endParaRPr>
          </a:p>
        </p:txBody>
      </p:sp>
    </p:spTree>
    <p:extLst>
      <p:ext uri="{BB962C8B-B14F-4D97-AF65-F5344CB8AC3E}">
        <p14:creationId xmlns:p14="http://schemas.microsoft.com/office/powerpoint/2010/main" val="1595644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fornian FB" panose="0207040306080B030204" pitchFamily="18" charset="0"/>
              </a:rPr>
              <a:t>Inequality </a:t>
            </a:r>
            <a:r>
              <a:rPr lang="en-US" sz="3200" b="1" dirty="0" smtClean="0">
                <a:latin typeface="Californian FB" panose="0207040306080B030204" pitchFamily="18" charset="0"/>
              </a:rPr>
              <a:t>in the Adequacy </a:t>
            </a:r>
            <a:r>
              <a:rPr lang="en-US" sz="3200" b="1" dirty="0">
                <a:latin typeface="Californian FB" panose="0207040306080B030204" pitchFamily="18" charset="0"/>
              </a:rPr>
              <a:t>of Safety Net </a:t>
            </a:r>
            <a:r>
              <a:rPr lang="en-US" sz="3200" b="1" dirty="0" smtClean="0">
                <a:latin typeface="Californian FB" panose="0207040306080B030204" pitchFamily="18" charset="0"/>
              </a:rPr>
              <a:t>Benefits</a:t>
            </a:r>
            <a:endParaRPr lang="en-US" sz="3200" dirty="0"/>
          </a:p>
        </p:txBody>
      </p:sp>
      <p:pic>
        <p:nvPicPr>
          <p:cNvPr id="198658"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295400"/>
            <a:ext cx="7924800" cy="5212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6" name="TextBox 5"/>
          <p:cNvSpPr txBox="1"/>
          <p:nvPr/>
        </p:nvSpPr>
        <p:spPr>
          <a:xfrm>
            <a:off x="6362700" y="5248275"/>
            <a:ext cx="12954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smtClean="0">
                <a:latin typeface="Californian FB" pitchFamily="18" charset="0"/>
              </a:rPr>
              <a:t>Child Care</a:t>
            </a:r>
            <a:endParaRPr lang="en-US" sz="1400" b="1" dirty="0" smtClean="0">
              <a:latin typeface="Californian FB" pitchFamily="18" charset="0"/>
            </a:endParaRP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$4,620</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$6,752</a:t>
            </a:r>
            <a:endParaRPr lang="en-US" sz="1400" b="1" dirty="0">
              <a:latin typeface="Californian FB" pitchFamily="18" charset="0"/>
            </a:endParaRPr>
          </a:p>
        </p:txBody>
      </p:sp>
    </p:spTree>
    <p:extLst>
      <p:ext uri="{BB962C8B-B14F-4D97-AF65-F5344CB8AC3E}">
        <p14:creationId xmlns:p14="http://schemas.microsoft.com/office/powerpoint/2010/main" val="536159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Californian FB" panose="0207040306080B030204" pitchFamily="18" charset="0"/>
              </a:rPr>
              <a:t>Inequality </a:t>
            </a:r>
            <a:r>
              <a:rPr lang="en-US" sz="2800" b="1" dirty="0" smtClean="0">
                <a:latin typeface="Californian FB" panose="0207040306080B030204" pitchFamily="18" charset="0"/>
              </a:rPr>
              <a:t>in the Inclusiveness </a:t>
            </a:r>
            <a:r>
              <a:rPr lang="en-US" sz="2800" b="1" dirty="0">
                <a:latin typeface="Californian FB" panose="0207040306080B030204" pitchFamily="18" charset="0"/>
              </a:rPr>
              <a:t>of Safety Net </a:t>
            </a:r>
            <a:r>
              <a:rPr lang="en-US" sz="2800" b="1" dirty="0" smtClean="0">
                <a:latin typeface="Californian FB" panose="0207040306080B030204" pitchFamily="18" charset="0"/>
              </a:rPr>
              <a:t>Benefits</a:t>
            </a:r>
            <a:endParaRPr lang="en-US" sz="2800" dirty="0"/>
          </a:p>
        </p:txBody>
      </p:sp>
      <p:pic>
        <p:nvPicPr>
          <p:cNvPr id="199682"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219200"/>
            <a:ext cx="8001000" cy="528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Tree>
    <p:extLst>
      <p:ext uri="{BB962C8B-B14F-4D97-AF65-F5344CB8AC3E}">
        <p14:creationId xmlns:p14="http://schemas.microsoft.com/office/powerpoint/2010/main" val="2393191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Californian FB" pitchFamily="18" charset="0"/>
              </a:rPr>
              <a:t>Motivation</a:t>
            </a:r>
            <a:endParaRPr lang="en-US" sz="3600" b="1" dirty="0">
              <a:latin typeface="Californian FB" pitchFamily="18" charset="0"/>
            </a:endParaRPr>
          </a:p>
        </p:txBody>
      </p:sp>
      <p:sp>
        <p:nvSpPr>
          <p:cNvPr id="3" name="Content Placeholder 2"/>
          <p:cNvSpPr>
            <a:spLocks noGrp="1"/>
          </p:cNvSpPr>
          <p:nvPr>
            <p:ph sz="quarter" idx="1"/>
          </p:nvPr>
        </p:nvSpPr>
        <p:spPr>
          <a:xfrm>
            <a:off x="301752" y="1527048"/>
            <a:ext cx="8503920" cy="5330952"/>
          </a:xfrm>
        </p:spPr>
        <p:txBody>
          <a:bodyPr>
            <a:normAutofit fontScale="92500"/>
          </a:bodyPr>
          <a:lstStyle/>
          <a:p>
            <a:pPr marL="0" indent="0">
              <a:buNone/>
            </a:pPr>
            <a:r>
              <a:rPr lang="en-US" sz="2800" dirty="0" smtClean="0">
                <a:latin typeface="Californian FB" panose="0207040306080B030204" pitchFamily="18" charset="0"/>
              </a:rPr>
              <a:t>Leveraging variation but also normative concerns.</a:t>
            </a:r>
          </a:p>
          <a:p>
            <a:pPr marL="0" indent="0">
              <a:buNone/>
            </a:pPr>
            <a:endParaRPr lang="en-US" sz="2800" dirty="0">
              <a:latin typeface="Californian FB" panose="0207040306080B030204" pitchFamily="18" charset="0"/>
            </a:endParaRPr>
          </a:p>
          <a:p>
            <a:pPr marL="0" indent="0">
              <a:buNone/>
            </a:pPr>
            <a:r>
              <a:rPr lang="en-US" sz="2800" dirty="0" smtClean="0">
                <a:latin typeface="Californian FB" panose="0207040306080B030204" pitchFamily="18" charset="0"/>
              </a:rPr>
              <a:t>Subnational variation </a:t>
            </a:r>
            <a:r>
              <a:rPr lang="en-US" sz="2800" dirty="0">
                <a:latin typeface="Californian FB" panose="0207040306080B030204" pitchFamily="18" charset="0"/>
              </a:rPr>
              <a:t>in social provision and redistribution </a:t>
            </a:r>
            <a:r>
              <a:rPr lang="en-US" sz="2800" dirty="0" smtClean="0">
                <a:latin typeface="Californian FB" panose="0207040306080B030204" pitchFamily="18" charset="0"/>
              </a:rPr>
              <a:t>is a form of inequality. </a:t>
            </a:r>
          </a:p>
          <a:p>
            <a:pPr marL="0" indent="0">
              <a:buNone/>
            </a:pPr>
            <a:endParaRPr lang="en-US" sz="2800" dirty="0">
              <a:latin typeface="Californian FB" panose="0207040306080B030204" pitchFamily="18" charset="0"/>
            </a:endParaRPr>
          </a:p>
          <a:p>
            <a:pPr marL="0" indent="0">
              <a:buNone/>
            </a:pPr>
            <a:r>
              <a:rPr lang="en-US" sz="2800" dirty="0" smtClean="0">
                <a:latin typeface="Californian FB" panose="0207040306080B030204" pitchFamily="18" charset="0"/>
              </a:rPr>
              <a:t>State inequalities in social provision results in unacceptably different social contracts for economically vulnerable families.</a:t>
            </a:r>
          </a:p>
          <a:p>
            <a:pPr marL="0" indent="0">
              <a:buNone/>
            </a:pPr>
            <a:endParaRPr lang="en-US" sz="2800" dirty="0" smtClean="0">
              <a:latin typeface="Californian FB" panose="0207040306080B030204" pitchFamily="18" charset="0"/>
            </a:endParaRPr>
          </a:p>
          <a:p>
            <a:pPr marL="0" indent="0">
              <a:buNone/>
            </a:pPr>
            <a:endParaRPr lang="en-US" sz="2800" dirty="0">
              <a:latin typeface="Californian FB" panose="0207040306080B030204" pitchFamily="18" charset="0"/>
            </a:endParaRPr>
          </a:p>
          <a:p>
            <a:pPr marL="0" indent="0">
              <a:buNone/>
            </a:pPr>
            <a:endParaRPr lang="en-US" sz="2800" dirty="0" smtClean="0">
              <a:latin typeface="Californian FB" panose="0207040306080B030204" pitchFamily="18" charset="0"/>
            </a:endParaRPr>
          </a:p>
          <a:p>
            <a:pPr marL="0" indent="0">
              <a:buNone/>
            </a:pPr>
            <a:r>
              <a:rPr lang="en-US" sz="2800" dirty="0">
                <a:latin typeface="Californian FB" panose="0207040306080B030204" pitchFamily="18" charset="0"/>
              </a:rPr>
              <a:t>	</a:t>
            </a:r>
            <a:endParaRPr lang="en-US" sz="2800" dirty="0" smtClean="0">
              <a:latin typeface="Californian FB" panose="0207040306080B030204" pitchFamily="18" charset="0"/>
            </a:endParaRPr>
          </a:p>
          <a:p>
            <a:pPr marL="0" indent="0">
              <a:buNone/>
            </a:pPr>
            <a:endParaRPr lang="en-US" sz="2600" b="1" dirty="0" smtClean="0">
              <a:latin typeface="Californian FB" pitchFamily="18" charset="0"/>
            </a:endParaRPr>
          </a:p>
        </p:txBody>
      </p:sp>
    </p:spTree>
    <p:extLst>
      <p:ext uri="{BB962C8B-B14F-4D97-AF65-F5344CB8AC3E}">
        <p14:creationId xmlns:p14="http://schemas.microsoft.com/office/powerpoint/2010/main" val="1086366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Californian FB" panose="0207040306080B030204" pitchFamily="18" charset="0"/>
              </a:rPr>
              <a:t>Inequality in the Inclusiveness of Safety Net Benefits</a:t>
            </a:r>
            <a:endParaRPr lang="en-US" sz="2800" dirty="0"/>
          </a:p>
        </p:txBody>
      </p:sp>
      <p:pic>
        <p:nvPicPr>
          <p:cNvPr id="199682"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219200"/>
            <a:ext cx="8001000" cy="528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5" name="TextBox 4"/>
          <p:cNvSpPr txBox="1"/>
          <p:nvPr/>
        </p:nvSpPr>
        <p:spPr>
          <a:xfrm>
            <a:off x="2057400" y="5181600"/>
            <a:ext cx="1447800" cy="738664"/>
          </a:xfrm>
          <a:prstGeom prst="rect">
            <a:avLst/>
          </a:prstGeom>
          <a:solidFill>
            <a:schemeClr val="bg1">
              <a:lumMod val="85000"/>
            </a:schemeClr>
          </a:solidFill>
          <a:ln w="19050">
            <a:solidFill>
              <a:schemeClr val="tx1"/>
            </a:solidFill>
          </a:ln>
        </p:spPr>
        <p:txBody>
          <a:bodyPr wrap="square" rtlCol="0">
            <a:spAutoFit/>
          </a:bodyPr>
          <a:lstStyle/>
          <a:p>
            <a:r>
              <a:rPr lang="en-US" sz="1400" b="1" dirty="0" smtClean="0">
                <a:latin typeface="Californian FB" pitchFamily="18" charset="0"/>
              </a:rPr>
              <a:t>Cash Assistance</a:t>
            </a: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0.10</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0.25</a:t>
            </a:r>
            <a:endParaRPr lang="en-US" sz="1400" b="1" dirty="0">
              <a:latin typeface="Californian FB" pitchFamily="18" charset="0"/>
            </a:endParaRPr>
          </a:p>
        </p:txBody>
      </p:sp>
    </p:spTree>
    <p:extLst>
      <p:ext uri="{BB962C8B-B14F-4D97-AF65-F5344CB8AC3E}">
        <p14:creationId xmlns:p14="http://schemas.microsoft.com/office/powerpoint/2010/main" val="8136891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latin typeface="Californian FB" panose="0207040306080B030204" pitchFamily="18" charset="0"/>
              </a:rPr>
              <a:t>Inequality in the Inclusiveness of Safety Net Benefits</a:t>
            </a:r>
            <a:endParaRPr lang="en-US" sz="2800" dirty="0"/>
          </a:p>
        </p:txBody>
      </p:sp>
      <p:pic>
        <p:nvPicPr>
          <p:cNvPr id="199682"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219200"/>
            <a:ext cx="8001000" cy="528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5" name="TextBox 4"/>
          <p:cNvSpPr txBox="1"/>
          <p:nvPr/>
        </p:nvSpPr>
        <p:spPr>
          <a:xfrm>
            <a:off x="3657600" y="5191125"/>
            <a:ext cx="14478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err="1" smtClean="0">
                <a:latin typeface="Californian FB" pitchFamily="18" charset="0"/>
              </a:rPr>
              <a:t>Unempl</a:t>
            </a:r>
            <a:r>
              <a:rPr lang="en-US" sz="1400" dirty="0" smtClean="0">
                <a:latin typeface="Californian FB" pitchFamily="18" charset="0"/>
              </a:rPr>
              <a:t>. Ins.</a:t>
            </a:r>
            <a:endParaRPr lang="en-US" sz="1400" b="1" dirty="0" smtClean="0">
              <a:latin typeface="Californian FB" pitchFamily="18" charset="0"/>
            </a:endParaRP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0.36</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0.49</a:t>
            </a:r>
            <a:endParaRPr lang="en-US" sz="1400" b="1" dirty="0">
              <a:latin typeface="Californian FB" pitchFamily="18" charset="0"/>
            </a:endParaRPr>
          </a:p>
        </p:txBody>
      </p:sp>
    </p:spTree>
    <p:extLst>
      <p:ext uri="{BB962C8B-B14F-4D97-AF65-F5344CB8AC3E}">
        <p14:creationId xmlns:p14="http://schemas.microsoft.com/office/powerpoint/2010/main" val="42373949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Californian FB" panose="0207040306080B030204" pitchFamily="18" charset="0"/>
              </a:rPr>
              <a:t>Variation in the Inclusiveness </a:t>
            </a:r>
            <a:r>
              <a:rPr lang="en-US" sz="2800" b="1" dirty="0">
                <a:latin typeface="Californian FB" panose="0207040306080B030204" pitchFamily="18" charset="0"/>
              </a:rPr>
              <a:t>of Safety Net </a:t>
            </a:r>
            <a:r>
              <a:rPr lang="en-US" sz="2800" b="1" dirty="0" smtClean="0">
                <a:latin typeface="Californian FB" panose="0207040306080B030204" pitchFamily="18" charset="0"/>
              </a:rPr>
              <a:t>Benefits</a:t>
            </a:r>
            <a:endParaRPr lang="en-US" sz="2800" dirty="0"/>
          </a:p>
        </p:txBody>
      </p:sp>
      <p:pic>
        <p:nvPicPr>
          <p:cNvPr id="199682"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219200"/>
            <a:ext cx="8001000" cy="5283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800" y="6374100"/>
            <a:ext cx="8534400" cy="461665"/>
          </a:xfrm>
          <a:prstGeom prst="rect">
            <a:avLst/>
          </a:prstGeom>
          <a:solidFill>
            <a:schemeClr val="bg1"/>
          </a:solidFill>
        </p:spPr>
        <p:txBody>
          <a:bodyPr wrap="square" rtlCol="0">
            <a:spAutoFit/>
          </a:bodyPr>
          <a:lstStyle/>
          <a:p>
            <a:r>
              <a:rPr lang="en-US" sz="1200" b="0" dirty="0" smtClean="0"/>
              <a:t>Note: Colored box indicates IQR (25</a:t>
            </a:r>
            <a:r>
              <a:rPr lang="en-US" sz="1200" b="0" baseline="30000" dirty="0" smtClean="0"/>
              <a:t>th</a:t>
            </a:r>
            <a:r>
              <a:rPr lang="en-US" sz="1200" b="0" dirty="0" smtClean="0"/>
              <a:t> &amp; 75</a:t>
            </a:r>
            <a:r>
              <a:rPr lang="en-US" sz="1200" b="0" baseline="30000" dirty="0" smtClean="0"/>
              <a:t>th</a:t>
            </a:r>
            <a:r>
              <a:rPr lang="en-US" sz="1200" b="0" dirty="0" smtClean="0"/>
              <a:t> percentiles), w/ median highlighted; the length of the whiskers are at 1.5 times the IQR; values outside of that range are represented by dots.</a:t>
            </a:r>
            <a:endParaRPr lang="en-US" sz="1200" b="0" dirty="0"/>
          </a:p>
        </p:txBody>
      </p:sp>
      <p:sp>
        <p:nvSpPr>
          <p:cNvPr id="5" name="TextBox 4"/>
          <p:cNvSpPr txBox="1"/>
          <p:nvPr/>
        </p:nvSpPr>
        <p:spPr>
          <a:xfrm>
            <a:off x="6400800" y="3810000"/>
            <a:ext cx="1447800" cy="738664"/>
          </a:xfrm>
          <a:prstGeom prst="rect">
            <a:avLst/>
          </a:prstGeom>
          <a:solidFill>
            <a:schemeClr val="bg1">
              <a:lumMod val="85000"/>
            </a:schemeClr>
          </a:solidFill>
          <a:ln w="19050">
            <a:solidFill>
              <a:schemeClr val="tx1"/>
            </a:solidFill>
          </a:ln>
        </p:spPr>
        <p:txBody>
          <a:bodyPr wrap="square" rtlCol="0">
            <a:spAutoFit/>
          </a:bodyPr>
          <a:lstStyle/>
          <a:p>
            <a:r>
              <a:rPr lang="en-US" sz="1400" dirty="0" smtClean="0">
                <a:latin typeface="Californian FB" pitchFamily="18" charset="0"/>
              </a:rPr>
              <a:t>Child Care</a:t>
            </a:r>
            <a:endParaRPr lang="en-US" sz="1400" b="1" dirty="0" smtClean="0">
              <a:latin typeface="Californian FB" pitchFamily="18" charset="0"/>
            </a:endParaRPr>
          </a:p>
          <a:p>
            <a:r>
              <a:rPr lang="en-US" sz="1400" b="1" dirty="0" smtClean="0">
                <a:latin typeface="Californian FB" pitchFamily="18" charset="0"/>
              </a:rPr>
              <a:t>25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0.11</a:t>
            </a:r>
            <a:endParaRPr lang="en-US" sz="1400" b="1" dirty="0" smtClean="0">
              <a:latin typeface="Californian FB" pitchFamily="18" charset="0"/>
            </a:endParaRPr>
          </a:p>
          <a:p>
            <a:r>
              <a:rPr lang="en-US" sz="1400" b="1" dirty="0" smtClean="0">
                <a:latin typeface="Californian FB" pitchFamily="18" charset="0"/>
              </a:rPr>
              <a:t>75</a:t>
            </a:r>
            <a:r>
              <a:rPr lang="en-US" sz="1400" b="1" baseline="30000" dirty="0" smtClean="0">
                <a:latin typeface="Californian FB" pitchFamily="18" charset="0"/>
              </a:rPr>
              <a:t>th</a:t>
            </a:r>
            <a:r>
              <a:rPr lang="en-US" sz="1400" b="1" dirty="0" smtClean="0">
                <a:latin typeface="Californian FB" pitchFamily="18" charset="0"/>
              </a:rPr>
              <a:t> = </a:t>
            </a:r>
            <a:r>
              <a:rPr lang="en-US" sz="1400" dirty="0" smtClean="0">
                <a:latin typeface="Californian FB" pitchFamily="18" charset="0"/>
              </a:rPr>
              <a:t>0.21</a:t>
            </a:r>
            <a:endParaRPr lang="en-US" sz="1400" b="1" dirty="0">
              <a:latin typeface="Californian FB" pitchFamily="18" charset="0"/>
            </a:endParaRPr>
          </a:p>
        </p:txBody>
      </p:sp>
    </p:spTree>
    <p:extLst>
      <p:ext uri="{BB962C8B-B14F-4D97-AF65-F5344CB8AC3E}">
        <p14:creationId xmlns:p14="http://schemas.microsoft.com/office/powerpoint/2010/main" val="345477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STATE CHANGE OVER TIME</a:t>
            </a:r>
            <a:endParaRPr lang="en-US" sz="4000" dirty="0"/>
          </a:p>
        </p:txBody>
      </p:sp>
      <p:sp>
        <p:nvSpPr>
          <p:cNvPr id="3" name="Text Placeholder 2"/>
          <p:cNvSpPr>
            <a:spLocks noGrp="1"/>
          </p:cNvSpPr>
          <p:nvPr>
            <p:ph type="body" idx="1"/>
          </p:nvPr>
        </p:nvSpPr>
        <p:spPr/>
        <p:txBody>
          <a:bodyPr/>
          <a:lstStyle/>
          <a:p>
            <a:r>
              <a:rPr lang="en-US" dirty="0" smtClean="0"/>
              <a:t>SOCIAL PROVISION</a:t>
            </a:r>
            <a:endParaRPr lang="en-US" dirty="0"/>
          </a:p>
        </p:txBody>
      </p:sp>
    </p:spTree>
    <p:extLst>
      <p:ext uri="{BB962C8B-B14F-4D97-AF65-F5344CB8AC3E}">
        <p14:creationId xmlns:p14="http://schemas.microsoft.com/office/powerpoint/2010/main" val="29296331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fornian FB" panose="0207040306080B030204" pitchFamily="18" charset="0"/>
              </a:rPr>
              <a:t>State Change Over Time in Safety Net Benefits </a:t>
            </a:r>
            <a:endParaRPr lang="en-US" sz="3200" dirty="0"/>
          </a:p>
        </p:txBody>
      </p:sp>
      <p:pic>
        <p:nvPicPr>
          <p:cNvPr id="200706" name="Picture 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533400" y="1371600"/>
            <a:ext cx="7772400" cy="5416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64583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State Change Over Time in Safety Net Benefits </a:t>
            </a:r>
            <a:endParaRPr lang="en-US" sz="3200" dirty="0"/>
          </a:p>
        </p:txBody>
      </p:sp>
      <p:pic>
        <p:nvPicPr>
          <p:cNvPr id="206850"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81001" y="1371600"/>
            <a:ext cx="7834316" cy="5344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7922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State Change Over Time in Safety Net Benefits </a:t>
            </a:r>
            <a:endParaRPr lang="en-US" sz="3200" dirty="0"/>
          </a:p>
        </p:txBody>
      </p:sp>
      <p:pic>
        <p:nvPicPr>
          <p:cNvPr id="207874"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1384578"/>
            <a:ext cx="8077200" cy="524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3732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State Change Over Time in Safety Net Benefits </a:t>
            </a:r>
            <a:endParaRPr lang="en-US" sz="3200" dirty="0"/>
          </a:p>
        </p:txBody>
      </p:sp>
      <p:pic>
        <p:nvPicPr>
          <p:cNvPr id="201730"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1264526"/>
            <a:ext cx="7696199" cy="5466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4344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State Change Over Time in Safety Net Benefits </a:t>
            </a:r>
            <a:endParaRPr lang="en-US" sz="3200" dirty="0"/>
          </a:p>
        </p:txBody>
      </p:sp>
      <p:pic>
        <p:nvPicPr>
          <p:cNvPr id="208898"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457200" y="1416926"/>
            <a:ext cx="7772400" cy="5299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35535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fornian FB" panose="0207040306080B030204" pitchFamily="18" charset="0"/>
              </a:rPr>
              <a:t>State Change Over Time in Safety Net Benefits </a:t>
            </a:r>
            <a:endParaRPr lang="en-US" sz="3200" dirty="0"/>
          </a:p>
        </p:txBody>
      </p:sp>
      <p:pic>
        <p:nvPicPr>
          <p:cNvPr id="209922"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1249584"/>
            <a:ext cx="8077200" cy="5466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994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Californian FB" panose="0207040306080B030204" pitchFamily="18" charset="0"/>
              </a:rPr>
              <a:t>Why do we have subnational variation in provision and redistribution? </a:t>
            </a:r>
            <a:endParaRPr lang="en-US" sz="3200" b="1" dirty="0">
              <a:latin typeface="Californian FB" panose="0207040306080B030204" pitchFamily="18" charset="0"/>
            </a:endParaRPr>
          </a:p>
        </p:txBody>
      </p:sp>
      <p:sp>
        <p:nvSpPr>
          <p:cNvPr id="3" name="Content Placeholder 2"/>
          <p:cNvSpPr>
            <a:spLocks noGrp="1"/>
          </p:cNvSpPr>
          <p:nvPr>
            <p:ph idx="1"/>
          </p:nvPr>
        </p:nvSpPr>
        <p:spPr>
          <a:xfrm>
            <a:off x="457200" y="1524000"/>
            <a:ext cx="8229600" cy="4724400"/>
          </a:xfrm>
        </p:spPr>
        <p:txBody>
          <a:bodyPr>
            <a:normAutofit/>
          </a:bodyPr>
          <a:lstStyle/>
          <a:p>
            <a:pPr marL="0" indent="0">
              <a:buNone/>
            </a:pPr>
            <a:endParaRPr lang="en-US" dirty="0" smtClean="0">
              <a:latin typeface="Californian FB" panose="0207040306080B030204" pitchFamily="18" charset="0"/>
            </a:endParaRPr>
          </a:p>
          <a:p>
            <a:pPr marL="0" indent="0">
              <a:buNone/>
            </a:pPr>
            <a:r>
              <a:rPr lang="en-US" sz="2800" dirty="0" smtClean="0">
                <a:latin typeface="Californian FB" panose="0207040306080B030204" pitchFamily="18" charset="0"/>
              </a:rPr>
              <a:t>Part </a:t>
            </a:r>
            <a:r>
              <a:rPr lang="en-US" sz="2800" dirty="0">
                <a:latin typeface="Californian FB" panose="0207040306080B030204" pitchFamily="18" charset="0"/>
              </a:rPr>
              <a:t>of the answer </a:t>
            </a:r>
            <a:r>
              <a:rPr lang="en-US" sz="2800" dirty="0" smtClean="0">
                <a:latin typeface="Californian FB" panose="0207040306080B030204" pitchFamily="18" charset="0"/>
              </a:rPr>
              <a:t>is about policy design – the </a:t>
            </a:r>
            <a:r>
              <a:rPr lang="en-US" sz="2800" dirty="0">
                <a:latin typeface="Californian FB" panose="0207040306080B030204" pitchFamily="18" charset="0"/>
              </a:rPr>
              <a:t>d</a:t>
            </a:r>
            <a:r>
              <a:rPr lang="en-US" sz="2800" dirty="0" smtClean="0">
                <a:latin typeface="Californian FB" panose="0207040306080B030204" pitchFamily="18" charset="0"/>
              </a:rPr>
              <a:t>egree of decentralization.</a:t>
            </a:r>
          </a:p>
          <a:p>
            <a:pPr marL="0" indent="0">
              <a:buNone/>
            </a:pPr>
            <a:endParaRPr lang="en-US" dirty="0">
              <a:latin typeface="Californian FB" panose="0207040306080B030204" pitchFamily="18" charset="0"/>
            </a:endParaRPr>
          </a:p>
          <a:p>
            <a:pPr marL="0" indent="0">
              <a:buNone/>
            </a:pPr>
            <a:endParaRPr lang="en-US" dirty="0">
              <a:latin typeface="Californian FB" panose="0207040306080B030204" pitchFamily="18" charset="0"/>
            </a:endParaRPr>
          </a:p>
        </p:txBody>
      </p:sp>
    </p:spTree>
    <p:extLst>
      <p:ext uri="{BB962C8B-B14F-4D97-AF65-F5344CB8AC3E}">
        <p14:creationId xmlns:p14="http://schemas.microsoft.com/office/powerpoint/2010/main" val="3529085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CURRENT SNAPSHOT</a:t>
            </a:r>
            <a:endParaRPr lang="en-US" sz="4000" dirty="0"/>
          </a:p>
        </p:txBody>
      </p:sp>
      <p:sp>
        <p:nvSpPr>
          <p:cNvPr id="3" name="Text Placeholder 2"/>
          <p:cNvSpPr>
            <a:spLocks noGrp="1"/>
          </p:cNvSpPr>
          <p:nvPr>
            <p:ph type="body" idx="1"/>
          </p:nvPr>
        </p:nvSpPr>
        <p:spPr/>
        <p:txBody>
          <a:bodyPr/>
          <a:lstStyle/>
          <a:p>
            <a:r>
              <a:rPr lang="en-US" dirty="0" smtClean="0"/>
              <a:t>REDISTRIBUTION</a:t>
            </a:r>
            <a:endParaRPr lang="en-US" dirty="0"/>
          </a:p>
        </p:txBody>
      </p:sp>
    </p:spTree>
    <p:extLst>
      <p:ext uri="{BB962C8B-B14F-4D97-AF65-F5344CB8AC3E}">
        <p14:creationId xmlns:p14="http://schemas.microsoft.com/office/powerpoint/2010/main" val="2175368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Californian FB" panose="0207040306080B030204" pitchFamily="18" charset="0"/>
              </a:rPr>
              <a:t>Data</a:t>
            </a:r>
            <a:endParaRPr lang="en-US" sz="3200" b="1" dirty="0">
              <a:latin typeface="Californian FB" panose="0207040306080B030204" pitchFamily="18" charset="0"/>
            </a:endParaRPr>
          </a:p>
        </p:txBody>
      </p:sp>
      <p:sp>
        <p:nvSpPr>
          <p:cNvPr id="3" name="Content Placeholder 2"/>
          <p:cNvSpPr>
            <a:spLocks noGrp="1"/>
          </p:cNvSpPr>
          <p:nvPr>
            <p:ph sz="quarter" idx="1"/>
          </p:nvPr>
        </p:nvSpPr>
        <p:spPr/>
        <p:txBody>
          <a:bodyPr>
            <a:normAutofit/>
          </a:bodyPr>
          <a:lstStyle/>
          <a:p>
            <a:pPr marL="0" indent="0">
              <a:buNone/>
            </a:pPr>
            <a:r>
              <a:rPr lang="en-US" b="1" dirty="0" smtClean="0">
                <a:latin typeface="Californian FB" panose="0207040306080B030204" pitchFamily="18" charset="0"/>
              </a:rPr>
              <a:t>Annual Social and Economic Supplement (March CPS) </a:t>
            </a:r>
          </a:p>
          <a:p>
            <a:pPr marL="0" indent="0">
              <a:buNone/>
            </a:pPr>
            <a:endParaRPr lang="en-US" b="1" dirty="0" smtClean="0">
              <a:latin typeface="Californian FB" panose="0207040306080B030204" pitchFamily="18" charset="0"/>
            </a:endParaRPr>
          </a:p>
          <a:p>
            <a:pPr marL="0" indent="0">
              <a:buNone/>
            </a:pPr>
            <a:r>
              <a:rPr lang="en-US" b="1" dirty="0" smtClean="0">
                <a:latin typeface="Californian FB" panose="0207040306080B030204" pitchFamily="18" charset="0"/>
              </a:rPr>
              <a:t>Household </a:t>
            </a:r>
            <a:r>
              <a:rPr lang="en-US" b="1" dirty="0">
                <a:latin typeface="Californian FB" panose="0207040306080B030204" pitchFamily="18" charset="0"/>
              </a:rPr>
              <a:t>level income </a:t>
            </a:r>
            <a:r>
              <a:rPr lang="en-US" b="1" dirty="0" smtClean="0">
                <a:latin typeface="Californian FB" panose="0207040306080B030204" pitchFamily="18" charset="0"/>
              </a:rPr>
              <a:t>measures: adjusted </a:t>
            </a:r>
            <a:r>
              <a:rPr lang="en-US" b="1" dirty="0">
                <a:latin typeface="Californian FB" panose="0207040306080B030204" pitchFamily="18" charset="0"/>
              </a:rPr>
              <a:t>for household </a:t>
            </a:r>
            <a:r>
              <a:rPr lang="en-US" b="1" dirty="0" smtClean="0">
                <a:latin typeface="Californian FB" panose="0207040306080B030204" pitchFamily="18" charset="0"/>
              </a:rPr>
              <a:t>size</a:t>
            </a:r>
            <a:r>
              <a:rPr lang="en-US" b="1" dirty="0">
                <a:latin typeface="Californian FB" panose="0207040306080B030204" pitchFamily="18" charset="0"/>
              </a:rPr>
              <a:t> </a:t>
            </a:r>
            <a:r>
              <a:rPr lang="en-US" b="1" dirty="0" smtClean="0">
                <a:latin typeface="Californian FB" panose="0207040306080B030204" pitchFamily="18" charset="0"/>
              </a:rPr>
              <a:t>(square root of </a:t>
            </a:r>
            <a:r>
              <a:rPr lang="en-US" b="1" dirty="0" err="1" smtClean="0">
                <a:latin typeface="Californian FB" panose="0207040306080B030204" pitchFamily="18" charset="0"/>
              </a:rPr>
              <a:t>hh</a:t>
            </a:r>
            <a:r>
              <a:rPr lang="en-US" b="1" dirty="0" smtClean="0">
                <a:latin typeface="Californian FB" panose="0207040306080B030204" pitchFamily="18" charset="0"/>
              </a:rPr>
              <a:t> size) inflation (CPI-U-RS), and cost of living differences across states (BEA all items RPP).</a:t>
            </a:r>
            <a:endParaRPr lang="en-US" b="1" dirty="0">
              <a:latin typeface="Californian FB" panose="0207040306080B030204" pitchFamily="18" charset="0"/>
            </a:endParaRPr>
          </a:p>
          <a:p>
            <a:pPr marL="0" indent="0">
              <a:buNone/>
            </a:pPr>
            <a:endParaRPr lang="en-US" b="1" dirty="0">
              <a:latin typeface="Californian FB" panose="0207040306080B030204" pitchFamily="18" charset="0"/>
            </a:endParaRPr>
          </a:p>
          <a:p>
            <a:pPr marL="0" indent="0">
              <a:buNone/>
            </a:pPr>
            <a:r>
              <a:rPr lang="en-US" b="1" dirty="0">
                <a:latin typeface="Californian FB" panose="0207040306080B030204" pitchFamily="18" charset="0"/>
              </a:rPr>
              <a:t>Dollar figures reported are per </a:t>
            </a:r>
            <a:r>
              <a:rPr lang="en-US" b="1" dirty="0" err="1">
                <a:latin typeface="Californian FB" panose="0207040306080B030204" pitchFamily="18" charset="0"/>
              </a:rPr>
              <a:t>equivalized</a:t>
            </a:r>
            <a:r>
              <a:rPr lang="en-US" b="1" dirty="0">
                <a:latin typeface="Californian FB" panose="0207040306080B030204" pitchFamily="18" charset="0"/>
              </a:rPr>
              <a:t> person in the household in 2012 dollars. </a:t>
            </a:r>
          </a:p>
          <a:p>
            <a:pPr marL="0" indent="0">
              <a:buNone/>
            </a:pPr>
            <a:endParaRPr lang="en-US" b="1" dirty="0" smtClean="0">
              <a:latin typeface="Californian FB" panose="0207040306080B030204" pitchFamily="18" charset="0"/>
            </a:endParaRPr>
          </a:p>
          <a:p>
            <a:pPr marL="0" indent="0">
              <a:buNone/>
            </a:pPr>
            <a:r>
              <a:rPr lang="en-US" b="1" dirty="0" smtClean="0">
                <a:latin typeface="Californian FB" panose="0207040306080B030204" pitchFamily="18" charset="0"/>
              </a:rPr>
              <a:t>Household type: working-aged households (head age 18-64) with children</a:t>
            </a:r>
          </a:p>
          <a:p>
            <a:pPr marL="0" indent="0">
              <a:buNone/>
            </a:pPr>
            <a:endParaRPr lang="en-US" b="1" dirty="0" smtClean="0">
              <a:latin typeface="Californian FB" panose="0207040306080B030204" pitchFamily="18" charset="0"/>
            </a:endParaRPr>
          </a:p>
          <a:p>
            <a:pPr marL="0" indent="0">
              <a:buNone/>
            </a:pPr>
            <a:endParaRPr lang="en-US" b="1" dirty="0" smtClean="0">
              <a:latin typeface="Californian FB" panose="0207040306080B030204" pitchFamily="18" charset="0"/>
            </a:endParaRPr>
          </a:p>
          <a:p>
            <a:endParaRPr lang="en-US" b="1" dirty="0" smtClean="0">
              <a:latin typeface="Californian FB" panose="0207040306080B030204" pitchFamily="18" charset="0"/>
            </a:endParaRPr>
          </a:p>
        </p:txBody>
      </p:sp>
    </p:spTree>
    <p:extLst>
      <p:ext uri="{BB962C8B-B14F-4D97-AF65-F5344CB8AC3E}">
        <p14:creationId xmlns:p14="http://schemas.microsoft.com/office/powerpoint/2010/main" val="40590338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97634"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468660"/>
            <a:ext cx="8839200" cy="630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7494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75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1" y="304800"/>
            <a:ext cx="8612346" cy="6302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rot="20362372">
            <a:off x="5433580" y="1394554"/>
            <a:ext cx="2354952" cy="338554"/>
          </a:xfrm>
          <a:prstGeom prst="rect">
            <a:avLst/>
          </a:prstGeom>
          <a:noFill/>
        </p:spPr>
        <p:txBody>
          <a:bodyPr wrap="square" rtlCol="0">
            <a:spAutoFit/>
          </a:bodyPr>
          <a:lstStyle/>
          <a:p>
            <a:r>
              <a:rPr lang="en-US" sz="1600" dirty="0" smtClean="0">
                <a:latin typeface="Californian FB" panose="0207040306080B030204" pitchFamily="18" charset="0"/>
              </a:rPr>
              <a:t>No inequality reduction</a:t>
            </a:r>
            <a:endParaRPr lang="en-US" sz="1600" dirty="0">
              <a:latin typeface="Californian FB" panose="0207040306080B030204" pitchFamily="18" charset="0"/>
            </a:endParaRPr>
          </a:p>
        </p:txBody>
      </p:sp>
      <p:sp>
        <p:nvSpPr>
          <p:cNvPr id="4" name="TextBox 3"/>
          <p:cNvSpPr txBox="1"/>
          <p:nvPr/>
        </p:nvSpPr>
        <p:spPr>
          <a:xfrm rot="20358311">
            <a:off x="5771004" y="1794090"/>
            <a:ext cx="2480210" cy="338554"/>
          </a:xfrm>
          <a:prstGeom prst="rect">
            <a:avLst/>
          </a:prstGeom>
          <a:noFill/>
        </p:spPr>
        <p:txBody>
          <a:bodyPr wrap="square" rtlCol="0">
            <a:spAutoFit/>
          </a:bodyPr>
          <a:lstStyle/>
          <a:p>
            <a:r>
              <a:rPr lang="en-US" sz="1600" dirty="0" smtClean="0">
                <a:latin typeface="Californian FB" panose="0207040306080B030204" pitchFamily="18" charset="0"/>
              </a:rPr>
              <a:t>0.05  inequality reduction</a:t>
            </a:r>
            <a:endParaRPr lang="en-US" sz="1600" dirty="0">
              <a:latin typeface="Californian FB" panose="0207040306080B030204" pitchFamily="18" charset="0"/>
            </a:endParaRPr>
          </a:p>
        </p:txBody>
      </p:sp>
      <p:sp>
        <p:nvSpPr>
          <p:cNvPr id="5" name="TextBox 4"/>
          <p:cNvSpPr txBox="1"/>
          <p:nvPr/>
        </p:nvSpPr>
        <p:spPr>
          <a:xfrm rot="20358311">
            <a:off x="6342896" y="2179919"/>
            <a:ext cx="2480210" cy="338554"/>
          </a:xfrm>
          <a:prstGeom prst="rect">
            <a:avLst/>
          </a:prstGeom>
          <a:noFill/>
        </p:spPr>
        <p:txBody>
          <a:bodyPr wrap="square" rtlCol="0">
            <a:spAutoFit/>
          </a:bodyPr>
          <a:lstStyle/>
          <a:p>
            <a:r>
              <a:rPr lang="en-US" sz="1600" dirty="0" smtClean="0">
                <a:latin typeface="Californian FB" panose="0207040306080B030204" pitchFamily="18" charset="0"/>
              </a:rPr>
              <a:t>0.10  inequality reduction</a:t>
            </a:r>
            <a:endParaRPr lang="en-US" sz="1600" dirty="0">
              <a:latin typeface="Californian FB" panose="0207040306080B030204" pitchFamily="18" charset="0"/>
            </a:endParaRPr>
          </a:p>
        </p:txBody>
      </p:sp>
      <p:sp>
        <p:nvSpPr>
          <p:cNvPr id="6" name="TextBox 5"/>
          <p:cNvSpPr txBox="1"/>
          <p:nvPr/>
        </p:nvSpPr>
        <p:spPr>
          <a:xfrm rot="20358311">
            <a:off x="6409508" y="3094319"/>
            <a:ext cx="2480210" cy="338554"/>
          </a:xfrm>
          <a:prstGeom prst="rect">
            <a:avLst/>
          </a:prstGeom>
          <a:noFill/>
        </p:spPr>
        <p:txBody>
          <a:bodyPr wrap="square" rtlCol="0">
            <a:spAutoFit/>
          </a:bodyPr>
          <a:lstStyle/>
          <a:p>
            <a:r>
              <a:rPr lang="en-US" sz="1600" dirty="0" smtClean="0">
                <a:latin typeface="Californian FB" panose="0207040306080B030204" pitchFamily="18" charset="0"/>
              </a:rPr>
              <a:t>0.15  inequality reduction</a:t>
            </a:r>
            <a:endParaRPr lang="en-US" sz="1600" dirty="0">
              <a:latin typeface="Californian FB" panose="0207040306080B030204" pitchFamily="18" charset="0"/>
            </a:endParaRPr>
          </a:p>
        </p:txBody>
      </p:sp>
    </p:spTree>
    <p:extLst>
      <p:ext uri="{BB962C8B-B14F-4D97-AF65-F5344CB8AC3E}">
        <p14:creationId xmlns:p14="http://schemas.microsoft.com/office/powerpoint/2010/main" val="24927213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68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28600" y="76200"/>
            <a:ext cx="8762019" cy="6641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Brace 2"/>
          <p:cNvSpPr/>
          <p:nvPr/>
        </p:nvSpPr>
        <p:spPr>
          <a:xfrm rot="16200000">
            <a:off x="3886200" y="1238253"/>
            <a:ext cx="685800" cy="3276600"/>
          </a:xfrm>
          <a:prstGeom prst="rightBrace">
            <a:avLst>
              <a:gd name="adj1" fmla="val 38333"/>
              <a:gd name="adj2" fmla="val 47838"/>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2971800" y="2089666"/>
            <a:ext cx="2044149" cy="369332"/>
          </a:xfrm>
          <a:prstGeom prst="rect">
            <a:avLst/>
          </a:prstGeom>
          <a:noFill/>
        </p:spPr>
        <p:txBody>
          <a:bodyPr wrap="none" rtlCol="0">
            <a:spAutoFit/>
          </a:bodyPr>
          <a:lstStyle/>
          <a:p>
            <a:r>
              <a:rPr lang="en-US" dirty="0"/>
              <a:t>o</a:t>
            </a:r>
            <a:r>
              <a:rPr lang="en-US" dirty="0" smtClean="0"/>
              <a:t>verall reduction</a:t>
            </a:r>
            <a:endParaRPr lang="en-US" dirty="0"/>
          </a:p>
        </p:txBody>
      </p:sp>
      <p:sp>
        <p:nvSpPr>
          <p:cNvPr id="5" name="TextBox 4"/>
          <p:cNvSpPr txBox="1"/>
          <p:nvPr/>
        </p:nvSpPr>
        <p:spPr>
          <a:xfrm>
            <a:off x="7143771" y="1887322"/>
            <a:ext cx="1492716" cy="646331"/>
          </a:xfrm>
          <a:prstGeom prst="rect">
            <a:avLst/>
          </a:prstGeom>
          <a:noFill/>
        </p:spPr>
        <p:txBody>
          <a:bodyPr wrap="none" rtlCol="0">
            <a:spAutoFit/>
          </a:bodyPr>
          <a:lstStyle/>
          <a:p>
            <a:r>
              <a:rPr lang="en-US" dirty="0">
                <a:solidFill>
                  <a:srgbClr val="002060"/>
                </a:solidFill>
              </a:rPr>
              <a:t>C</a:t>
            </a:r>
            <a:r>
              <a:rPr lang="en-US" dirty="0" smtClean="0">
                <a:solidFill>
                  <a:srgbClr val="002060"/>
                </a:solidFill>
              </a:rPr>
              <a:t>entralized </a:t>
            </a:r>
            <a:endParaRPr lang="en-US" dirty="0">
              <a:solidFill>
                <a:srgbClr val="002060"/>
              </a:solidFill>
            </a:endParaRPr>
          </a:p>
          <a:p>
            <a:r>
              <a:rPr lang="en-US" dirty="0" smtClean="0">
                <a:solidFill>
                  <a:srgbClr val="002060"/>
                </a:solidFill>
              </a:rPr>
              <a:t>transfers</a:t>
            </a:r>
            <a:endParaRPr lang="en-US" dirty="0">
              <a:solidFill>
                <a:srgbClr val="002060"/>
              </a:solidFill>
            </a:endParaRPr>
          </a:p>
        </p:txBody>
      </p:sp>
      <p:sp>
        <p:nvSpPr>
          <p:cNvPr id="6" name="Up Arrow 5"/>
          <p:cNvSpPr/>
          <p:nvPr/>
        </p:nvSpPr>
        <p:spPr>
          <a:xfrm>
            <a:off x="7772400" y="966978"/>
            <a:ext cx="235458" cy="978408"/>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6638544" y="1021844"/>
            <a:ext cx="259080" cy="1511809"/>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143625" y="2556132"/>
            <a:ext cx="2736647" cy="369332"/>
          </a:xfrm>
          <a:prstGeom prst="rect">
            <a:avLst/>
          </a:prstGeom>
          <a:noFill/>
        </p:spPr>
        <p:txBody>
          <a:bodyPr wrap="none" rtlCol="0">
            <a:spAutoFit/>
          </a:bodyPr>
          <a:lstStyle/>
          <a:p>
            <a:r>
              <a:rPr lang="en-US" dirty="0" smtClean="0">
                <a:solidFill>
                  <a:schemeClr val="accent2">
                    <a:lumMod val="50000"/>
                  </a:schemeClr>
                </a:solidFill>
              </a:rPr>
              <a:t>Decentralized transfers</a:t>
            </a:r>
            <a:endParaRPr lang="en-US" dirty="0">
              <a:solidFill>
                <a:schemeClr val="accent2">
                  <a:lumMod val="50000"/>
                </a:schemeClr>
              </a:solidFill>
            </a:endParaRPr>
          </a:p>
        </p:txBody>
      </p:sp>
      <p:sp>
        <p:nvSpPr>
          <p:cNvPr id="9" name="Up Arrow 8"/>
          <p:cNvSpPr/>
          <p:nvPr/>
        </p:nvSpPr>
        <p:spPr>
          <a:xfrm>
            <a:off x="5410200" y="2458998"/>
            <a:ext cx="239268" cy="1808202"/>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235596" y="4267200"/>
            <a:ext cx="1402948" cy="369332"/>
          </a:xfrm>
          <a:prstGeom prst="rect">
            <a:avLst/>
          </a:prstGeom>
          <a:noFill/>
        </p:spPr>
        <p:txBody>
          <a:bodyPr wrap="none" rtlCol="0">
            <a:spAutoFit/>
          </a:bodyPr>
          <a:lstStyle/>
          <a:p>
            <a:r>
              <a:rPr lang="en-US" dirty="0" smtClean="0">
                <a:solidFill>
                  <a:schemeClr val="accent6">
                    <a:lumMod val="75000"/>
                  </a:schemeClr>
                </a:solidFill>
              </a:rPr>
              <a:t>State taxes</a:t>
            </a:r>
            <a:endParaRPr lang="en-US" dirty="0">
              <a:solidFill>
                <a:schemeClr val="accent6">
                  <a:lumMod val="75000"/>
                </a:schemeClr>
              </a:solidFill>
            </a:endParaRPr>
          </a:p>
        </p:txBody>
      </p:sp>
      <p:sp>
        <p:nvSpPr>
          <p:cNvPr id="11" name="Up Arrow 10"/>
          <p:cNvSpPr/>
          <p:nvPr/>
        </p:nvSpPr>
        <p:spPr>
          <a:xfrm>
            <a:off x="4748422" y="3048000"/>
            <a:ext cx="267527" cy="2184163"/>
          </a:xfrm>
          <a:prstGeom prst="upArrow">
            <a:avLst/>
          </a:prstGeom>
          <a:solidFill>
            <a:srgbClr val="F2A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263060" y="5232163"/>
            <a:ext cx="1659429" cy="369332"/>
          </a:xfrm>
          <a:prstGeom prst="rect">
            <a:avLst/>
          </a:prstGeom>
          <a:noFill/>
        </p:spPr>
        <p:txBody>
          <a:bodyPr wrap="none" rtlCol="0">
            <a:spAutoFit/>
          </a:bodyPr>
          <a:lstStyle/>
          <a:p>
            <a:r>
              <a:rPr lang="en-US" dirty="0" smtClean="0">
                <a:solidFill>
                  <a:srgbClr val="DF930B"/>
                </a:solidFill>
              </a:rPr>
              <a:t>Federal taxes</a:t>
            </a:r>
            <a:endParaRPr lang="en-US" dirty="0">
              <a:solidFill>
                <a:srgbClr val="DF930B"/>
              </a:solidFill>
            </a:endParaRPr>
          </a:p>
        </p:txBody>
      </p:sp>
    </p:spTree>
    <p:extLst>
      <p:ext uri="{BB962C8B-B14F-4D97-AF65-F5344CB8AC3E}">
        <p14:creationId xmlns:p14="http://schemas.microsoft.com/office/powerpoint/2010/main" val="203916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par>
                                <p:cTn id="10" presetID="2" presetClass="entr" presetSubtype="4"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animBg="1"/>
      <p:bldP spid="8" grpId="0"/>
      <p:bldP spid="9" grpId="0" animBg="1"/>
      <p:bldP spid="10" grpId="0"/>
      <p:bldP spid="11" grpId="0" animBg="1"/>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98658" name="Picture 2"/>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406898"/>
            <a:ext cx="8699089" cy="6367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17744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3779"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399" y="228600"/>
            <a:ext cx="8792667" cy="6434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rot="20344934">
            <a:off x="5353647" y="1446866"/>
            <a:ext cx="2354952" cy="338554"/>
          </a:xfrm>
          <a:prstGeom prst="rect">
            <a:avLst/>
          </a:prstGeom>
          <a:noFill/>
        </p:spPr>
        <p:txBody>
          <a:bodyPr wrap="square" rtlCol="0">
            <a:spAutoFit/>
          </a:bodyPr>
          <a:lstStyle/>
          <a:p>
            <a:r>
              <a:rPr lang="en-US" sz="1600" dirty="0" smtClean="0">
                <a:latin typeface="Californian FB" panose="0207040306080B030204" pitchFamily="18" charset="0"/>
              </a:rPr>
              <a:t>No poverty reduction</a:t>
            </a:r>
            <a:endParaRPr lang="en-US" sz="1600" dirty="0">
              <a:latin typeface="Californian FB" panose="0207040306080B030204" pitchFamily="18" charset="0"/>
            </a:endParaRPr>
          </a:p>
        </p:txBody>
      </p:sp>
      <p:sp>
        <p:nvSpPr>
          <p:cNvPr id="5" name="TextBox 4"/>
          <p:cNvSpPr txBox="1"/>
          <p:nvPr/>
        </p:nvSpPr>
        <p:spPr>
          <a:xfrm rot="20344934">
            <a:off x="5850234" y="1704636"/>
            <a:ext cx="2354952" cy="338554"/>
          </a:xfrm>
          <a:prstGeom prst="rect">
            <a:avLst/>
          </a:prstGeom>
          <a:noFill/>
        </p:spPr>
        <p:txBody>
          <a:bodyPr wrap="square" rtlCol="0">
            <a:spAutoFit/>
          </a:bodyPr>
          <a:lstStyle/>
          <a:p>
            <a:r>
              <a:rPr lang="en-US" sz="1600" dirty="0" smtClean="0">
                <a:latin typeface="Californian FB" panose="0207040306080B030204" pitchFamily="18" charset="0"/>
              </a:rPr>
              <a:t>0.05 poverty reduction</a:t>
            </a:r>
            <a:endParaRPr lang="en-US" sz="1600" dirty="0">
              <a:latin typeface="Californian FB" panose="0207040306080B030204" pitchFamily="18" charset="0"/>
            </a:endParaRPr>
          </a:p>
        </p:txBody>
      </p:sp>
      <p:sp>
        <p:nvSpPr>
          <p:cNvPr id="6" name="TextBox 5"/>
          <p:cNvSpPr txBox="1"/>
          <p:nvPr/>
        </p:nvSpPr>
        <p:spPr>
          <a:xfrm rot="20344934">
            <a:off x="6806214" y="1761784"/>
            <a:ext cx="2354952" cy="338554"/>
          </a:xfrm>
          <a:prstGeom prst="rect">
            <a:avLst/>
          </a:prstGeom>
          <a:noFill/>
        </p:spPr>
        <p:txBody>
          <a:bodyPr wrap="square" rtlCol="0">
            <a:spAutoFit/>
          </a:bodyPr>
          <a:lstStyle/>
          <a:p>
            <a:r>
              <a:rPr lang="en-US" sz="1600" dirty="0" smtClean="0">
                <a:latin typeface="Californian FB" panose="0207040306080B030204" pitchFamily="18" charset="0"/>
              </a:rPr>
              <a:t>0.10 poverty reduction</a:t>
            </a:r>
            <a:endParaRPr lang="en-US" sz="1600" dirty="0">
              <a:latin typeface="Californian FB" panose="0207040306080B030204" pitchFamily="18" charset="0"/>
            </a:endParaRPr>
          </a:p>
        </p:txBody>
      </p:sp>
      <p:sp>
        <p:nvSpPr>
          <p:cNvPr id="7" name="TextBox 6"/>
          <p:cNvSpPr txBox="1"/>
          <p:nvPr/>
        </p:nvSpPr>
        <p:spPr>
          <a:xfrm rot="20344934">
            <a:off x="6806215" y="2584841"/>
            <a:ext cx="2354952" cy="338554"/>
          </a:xfrm>
          <a:prstGeom prst="rect">
            <a:avLst/>
          </a:prstGeom>
          <a:noFill/>
        </p:spPr>
        <p:txBody>
          <a:bodyPr wrap="square" rtlCol="0">
            <a:spAutoFit/>
          </a:bodyPr>
          <a:lstStyle/>
          <a:p>
            <a:r>
              <a:rPr lang="en-US" sz="1600" dirty="0" smtClean="0">
                <a:latin typeface="Californian FB" panose="0207040306080B030204" pitchFamily="18" charset="0"/>
              </a:rPr>
              <a:t>0.15 poverty reduction</a:t>
            </a:r>
            <a:endParaRPr lang="en-US" sz="1600" dirty="0">
              <a:latin typeface="Californian FB" panose="0207040306080B030204" pitchFamily="18" charset="0"/>
            </a:endParaRPr>
          </a:p>
        </p:txBody>
      </p:sp>
    </p:spTree>
    <p:extLst>
      <p:ext uri="{BB962C8B-B14F-4D97-AF65-F5344CB8AC3E}">
        <p14:creationId xmlns:p14="http://schemas.microsoft.com/office/powerpoint/2010/main" val="18107022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8936" y="152400"/>
            <a:ext cx="8746131"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ight Brace 2"/>
          <p:cNvSpPr/>
          <p:nvPr/>
        </p:nvSpPr>
        <p:spPr>
          <a:xfrm rot="16200000">
            <a:off x="4000499" y="1333500"/>
            <a:ext cx="685801" cy="3200400"/>
          </a:xfrm>
          <a:prstGeom prst="rightBrace">
            <a:avLst>
              <a:gd name="adj1" fmla="val 38333"/>
              <a:gd name="adj2" fmla="val 47838"/>
            </a:avLst>
          </a:prstGeom>
          <a:noFill/>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TextBox 3"/>
          <p:cNvSpPr txBox="1"/>
          <p:nvPr/>
        </p:nvSpPr>
        <p:spPr>
          <a:xfrm>
            <a:off x="3321324" y="2119789"/>
            <a:ext cx="2044149" cy="369332"/>
          </a:xfrm>
          <a:prstGeom prst="rect">
            <a:avLst/>
          </a:prstGeom>
          <a:noFill/>
        </p:spPr>
        <p:txBody>
          <a:bodyPr wrap="none" rtlCol="0">
            <a:spAutoFit/>
          </a:bodyPr>
          <a:lstStyle/>
          <a:p>
            <a:r>
              <a:rPr lang="en-US" dirty="0"/>
              <a:t>o</a:t>
            </a:r>
            <a:r>
              <a:rPr lang="en-US" dirty="0" smtClean="0"/>
              <a:t>verall reduction</a:t>
            </a:r>
            <a:endParaRPr lang="en-US" dirty="0"/>
          </a:p>
        </p:txBody>
      </p:sp>
      <p:sp>
        <p:nvSpPr>
          <p:cNvPr id="5" name="Up Arrow 4"/>
          <p:cNvSpPr/>
          <p:nvPr/>
        </p:nvSpPr>
        <p:spPr>
          <a:xfrm>
            <a:off x="7848600" y="1122331"/>
            <a:ext cx="235458" cy="978408"/>
          </a:xfrm>
          <a:prstGeom prst="up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219971" y="2119041"/>
            <a:ext cx="1492716" cy="646331"/>
          </a:xfrm>
          <a:prstGeom prst="rect">
            <a:avLst/>
          </a:prstGeom>
          <a:noFill/>
        </p:spPr>
        <p:txBody>
          <a:bodyPr wrap="none" rtlCol="0">
            <a:spAutoFit/>
          </a:bodyPr>
          <a:lstStyle/>
          <a:p>
            <a:r>
              <a:rPr lang="en-US" dirty="0">
                <a:solidFill>
                  <a:srgbClr val="002060"/>
                </a:solidFill>
              </a:rPr>
              <a:t>C</a:t>
            </a:r>
            <a:r>
              <a:rPr lang="en-US" dirty="0" smtClean="0">
                <a:solidFill>
                  <a:srgbClr val="002060"/>
                </a:solidFill>
              </a:rPr>
              <a:t>entralized </a:t>
            </a:r>
            <a:endParaRPr lang="en-US" dirty="0">
              <a:solidFill>
                <a:srgbClr val="002060"/>
              </a:solidFill>
            </a:endParaRPr>
          </a:p>
          <a:p>
            <a:r>
              <a:rPr lang="en-US" dirty="0" smtClean="0">
                <a:solidFill>
                  <a:srgbClr val="002060"/>
                </a:solidFill>
              </a:rPr>
              <a:t>transfers</a:t>
            </a:r>
            <a:endParaRPr lang="en-US" dirty="0">
              <a:solidFill>
                <a:srgbClr val="002060"/>
              </a:solidFill>
            </a:endParaRPr>
          </a:p>
        </p:txBody>
      </p:sp>
      <p:sp>
        <p:nvSpPr>
          <p:cNvPr id="7" name="Up Arrow 6"/>
          <p:cNvSpPr/>
          <p:nvPr/>
        </p:nvSpPr>
        <p:spPr>
          <a:xfrm>
            <a:off x="6466713" y="1611535"/>
            <a:ext cx="259080" cy="1511809"/>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208420" y="3108605"/>
            <a:ext cx="2736647" cy="369332"/>
          </a:xfrm>
          <a:prstGeom prst="rect">
            <a:avLst/>
          </a:prstGeom>
          <a:noFill/>
        </p:spPr>
        <p:txBody>
          <a:bodyPr wrap="none" rtlCol="0">
            <a:spAutoFit/>
          </a:bodyPr>
          <a:lstStyle/>
          <a:p>
            <a:r>
              <a:rPr lang="en-US" dirty="0" smtClean="0">
                <a:solidFill>
                  <a:schemeClr val="accent2">
                    <a:lumMod val="50000"/>
                  </a:schemeClr>
                </a:solidFill>
              </a:rPr>
              <a:t>Decentralized transfers</a:t>
            </a:r>
            <a:endParaRPr lang="en-US" dirty="0">
              <a:solidFill>
                <a:schemeClr val="accent2">
                  <a:lumMod val="50000"/>
                </a:schemeClr>
              </a:solidFill>
            </a:endParaRPr>
          </a:p>
        </p:txBody>
      </p:sp>
      <p:sp>
        <p:nvSpPr>
          <p:cNvPr id="9" name="Up Arrow 8"/>
          <p:cNvSpPr/>
          <p:nvPr/>
        </p:nvSpPr>
        <p:spPr>
          <a:xfrm>
            <a:off x="4933950" y="2896912"/>
            <a:ext cx="239268" cy="1885950"/>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471744" y="4782862"/>
            <a:ext cx="1402948" cy="369332"/>
          </a:xfrm>
          <a:prstGeom prst="rect">
            <a:avLst/>
          </a:prstGeom>
          <a:noFill/>
        </p:spPr>
        <p:txBody>
          <a:bodyPr wrap="none" rtlCol="0">
            <a:spAutoFit/>
          </a:bodyPr>
          <a:lstStyle/>
          <a:p>
            <a:r>
              <a:rPr lang="en-US" dirty="0" smtClean="0">
                <a:solidFill>
                  <a:schemeClr val="accent6">
                    <a:lumMod val="75000"/>
                  </a:schemeClr>
                </a:solidFill>
              </a:rPr>
              <a:t>State taxes</a:t>
            </a:r>
            <a:endParaRPr lang="en-US" dirty="0">
              <a:solidFill>
                <a:schemeClr val="accent6">
                  <a:lumMod val="75000"/>
                </a:schemeClr>
              </a:solidFill>
            </a:endParaRPr>
          </a:p>
        </p:txBody>
      </p:sp>
      <p:sp>
        <p:nvSpPr>
          <p:cNvPr id="11" name="Up Arrow 10"/>
          <p:cNvSpPr/>
          <p:nvPr/>
        </p:nvSpPr>
        <p:spPr>
          <a:xfrm>
            <a:off x="4209635" y="3733800"/>
            <a:ext cx="267527" cy="1570794"/>
          </a:xfrm>
          <a:prstGeom prst="upArrow">
            <a:avLst/>
          </a:prstGeom>
          <a:solidFill>
            <a:srgbClr val="F2A0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742286" y="5308642"/>
            <a:ext cx="1659429" cy="369332"/>
          </a:xfrm>
          <a:prstGeom prst="rect">
            <a:avLst/>
          </a:prstGeom>
          <a:noFill/>
        </p:spPr>
        <p:txBody>
          <a:bodyPr wrap="none" rtlCol="0">
            <a:spAutoFit/>
          </a:bodyPr>
          <a:lstStyle/>
          <a:p>
            <a:r>
              <a:rPr lang="en-US" dirty="0" smtClean="0">
                <a:solidFill>
                  <a:srgbClr val="DF930B"/>
                </a:solidFill>
              </a:rPr>
              <a:t>Federal taxes</a:t>
            </a:r>
            <a:endParaRPr lang="en-US" dirty="0">
              <a:solidFill>
                <a:srgbClr val="DF930B"/>
              </a:solidFill>
            </a:endParaRPr>
          </a:p>
        </p:txBody>
      </p:sp>
    </p:spTree>
    <p:extLst>
      <p:ext uri="{BB962C8B-B14F-4D97-AF65-F5344CB8AC3E}">
        <p14:creationId xmlns:p14="http://schemas.microsoft.com/office/powerpoint/2010/main" val="286718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par>
                                <p:cTn id="16" presetID="2" presetClass="entr" presetSubtype="4"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 calcmode="lin" valueType="num">
                                      <p:cBhvr additive="base">
                                        <p:cTn id="48" dur="500" fill="hold"/>
                                        <p:tgtEl>
                                          <p:spTgt spid="12"/>
                                        </p:tgtEl>
                                        <p:attrNameLst>
                                          <p:attrName>ppt_x</p:attrName>
                                        </p:attrNameLst>
                                      </p:cBhvr>
                                      <p:tavLst>
                                        <p:tav tm="0">
                                          <p:val>
                                            <p:strVal val="#ppt_x"/>
                                          </p:val>
                                        </p:tav>
                                        <p:tav tm="100000">
                                          <p:val>
                                            <p:strVal val="#ppt_x"/>
                                          </p:val>
                                        </p:tav>
                                      </p:tavLst>
                                    </p:anim>
                                    <p:anim calcmode="lin" valueType="num">
                                      <p:cBhvr additive="base">
                                        <p:cTn id="4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P spid="6" grpId="0"/>
      <p:bldP spid="7" grpId="0" animBg="1"/>
      <p:bldP spid="8" grpId="0"/>
      <p:bldP spid="9" grpId="0" animBg="1"/>
      <p:bldP spid="10" grpId="0"/>
      <p:bldP spid="11" grpId="0" animBg="1"/>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070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98935" y="152400"/>
            <a:ext cx="8746131"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84931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fornian FB" panose="0207040306080B030204" pitchFamily="18" charset="0"/>
              </a:rPr>
              <a:t>Conclusions</a:t>
            </a:r>
            <a:endParaRPr lang="en-US" b="1" dirty="0">
              <a:latin typeface="Californian FB" panose="0207040306080B030204" pitchFamily="18" charset="0"/>
            </a:endParaRPr>
          </a:p>
        </p:txBody>
      </p:sp>
      <p:sp>
        <p:nvSpPr>
          <p:cNvPr id="3" name="Content Placeholder 2"/>
          <p:cNvSpPr>
            <a:spLocks noGrp="1"/>
          </p:cNvSpPr>
          <p:nvPr>
            <p:ph idx="1"/>
          </p:nvPr>
        </p:nvSpPr>
        <p:spPr/>
        <p:txBody>
          <a:bodyPr>
            <a:normAutofit fontScale="92500"/>
          </a:bodyPr>
          <a:lstStyle/>
          <a:p>
            <a:pPr marL="0" indent="0">
              <a:buNone/>
            </a:pPr>
            <a:r>
              <a:rPr lang="en-US" dirty="0">
                <a:latin typeface="Californian FB" panose="0207040306080B030204" pitchFamily="18" charset="0"/>
              </a:rPr>
              <a:t>Social provision in the US is inadequate in terms of benefit levels and the inclusiveness, and that this varies substantially across states.</a:t>
            </a:r>
          </a:p>
          <a:p>
            <a:pPr marL="0" indent="0">
              <a:buNone/>
            </a:pPr>
            <a:endParaRPr lang="en-US" dirty="0" smtClean="0">
              <a:latin typeface="Californian FB" panose="0207040306080B030204" pitchFamily="18" charset="0"/>
            </a:endParaRPr>
          </a:p>
          <a:p>
            <a:pPr marL="0" indent="0">
              <a:buNone/>
            </a:pPr>
            <a:r>
              <a:rPr lang="en-US" dirty="0" smtClean="0">
                <a:latin typeface="Californian FB" panose="0207040306080B030204" pitchFamily="18" charset="0"/>
              </a:rPr>
              <a:t>States start out and end up in different places in terms of levels of poverty and inequality – and these in part reflect policy choices. </a:t>
            </a:r>
          </a:p>
          <a:p>
            <a:pPr marL="0" indent="0">
              <a:buNone/>
            </a:pPr>
            <a:r>
              <a:rPr lang="en-US" dirty="0" smtClean="0">
                <a:latin typeface="Californian FB" panose="0207040306080B030204" pitchFamily="18" charset="0"/>
              </a:rPr>
              <a:t> </a:t>
            </a:r>
          </a:p>
          <a:p>
            <a:pPr marL="0" indent="0">
              <a:buNone/>
            </a:pPr>
            <a:r>
              <a:rPr lang="en-US" dirty="0" smtClean="0">
                <a:latin typeface="Californian FB" panose="0207040306080B030204" pitchFamily="18" charset="0"/>
              </a:rPr>
              <a:t>The </a:t>
            </a:r>
            <a:r>
              <a:rPr lang="en-US" dirty="0">
                <a:latin typeface="Californian FB" panose="0207040306080B030204" pitchFamily="18" charset="0"/>
              </a:rPr>
              <a:t>d</a:t>
            </a:r>
            <a:r>
              <a:rPr lang="en-US" dirty="0" smtClean="0">
                <a:latin typeface="Californian FB" panose="0207040306080B030204" pitchFamily="18" charset="0"/>
              </a:rPr>
              <a:t>ecentralized </a:t>
            </a:r>
            <a:r>
              <a:rPr lang="en-US" dirty="0">
                <a:latin typeface="Californian FB" panose="0207040306080B030204" pitchFamily="18" charset="0"/>
              </a:rPr>
              <a:t>structure of the safety net is one of most crucial and least carefully studied </a:t>
            </a:r>
            <a:r>
              <a:rPr lang="en-US" dirty="0" smtClean="0">
                <a:latin typeface="Californian FB" panose="0207040306080B030204" pitchFamily="18" charset="0"/>
              </a:rPr>
              <a:t>structural features </a:t>
            </a:r>
            <a:r>
              <a:rPr lang="en-US" dirty="0">
                <a:latin typeface="Californian FB" panose="0207040306080B030204" pitchFamily="18" charset="0"/>
              </a:rPr>
              <a:t>of the U.S. welfare state. </a:t>
            </a:r>
            <a:endParaRPr lang="en-US" dirty="0" smtClean="0">
              <a:latin typeface="Californian FB" panose="0207040306080B030204" pitchFamily="18" charset="0"/>
            </a:endParaRPr>
          </a:p>
          <a:p>
            <a:pPr marL="0" indent="0">
              <a:buNone/>
            </a:pPr>
            <a:endParaRPr lang="en-US" dirty="0">
              <a:latin typeface="Californian FB" panose="0207040306080B030204" pitchFamily="18" charset="0"/>
            </a:endParaRPr>
          </a:p>
          <a:p>
            <a:pPr marL="0" lvl="1" indent="0">
              <a:buNone/>
            </a:pPr>
            <a:r>
              <a:rPr lang="en-US" sz="2400" dirty="0">
                <a:latin typeface="Californian FB" panose="0207040306080B030204" pitchFamily="18" charset="0"/>
              </a:rPr>
              <a:t>Social provision that is inadequate and unequal hampers our ability to address high and rising levels of inequality, insecurity, and poverty.</a:t>
            </a:r>
          </a:p>
          <a:p>
            <a:pPr marL="0" indent="0">
              <a:buNone/>
            </a:pPr>
            <a:r>
              <a:rPr lang="en-US" dirty="0" smtClean="0">
                <a:latin typeface="Californian FB" panose="0207040306080B030204" pitchFamily="18" charset="0"/>
              </a:rPr>
              <a:t>  </a:t>
            </a:r>
          </a:p>
          <a:p>
            <a:pPr marL="0" indent="0">
              <a:buNone/>
            </a:pPr>
            <a:endParaRPr lang="en-US" dirty="0">
              <a:latin typeface="Californian FB" panose="0207040306080B030204" pitchFamily="18" charset="0"/>
            </a:endParaRPr>
          </a:p>
          <a:p>
            <a:pPr marL="0" indent="0">
              <a:buNone/>
            </a:pPr>
            <a:endParaRPr lang="en-US" dirty="0">
              <a:latin typeface="Californian FB" panose="0207040306080B030204" pitchFamily="18" charset="0"/>
            </a:endParaRPr>
          </a:p>
          <a:p>
            <a:endParaRPr lang="en-US" dirty="0" smtClean="0">
              <a:latin typeface="Californian FB" panose="0207040306080B030204" pitchFamily="18" charset="0"/>
            </a:endParaRPr>
          </a:p>
          <a:p>
            <a:pPr marL="274320" lvl="1" indent="0">
              <a:buNone/>
            </a:pPr>
            <a:endParaRPr lang="en-US" dirty="0">
              <a:latin typeface="Californian FB" panose="0207040306080B030204" pitchFamily="18" charset="0"/>
            </a:endParaRPr>
          </a:p>
        </p:txBody>
      </p:sp>
    </p:spTree>
    <p:extLst>
      <p:ext uri="{BB962C8B-B14F-4D97-AF65-F5344CB8AC3E}">
        <p14:creationId xmlns:p14="http://schemas.microsoft.com/office/powerpoint/2010/main" val="2874072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600202" y="2057407"/>
            <a:ext cx="6335307" cy="3289299"/>
          </a:xfrm>
          <a:prstGeom prst="rect">
            <a:avLst/>
          </a:prstGeom>
        </p:spPr>
      </p:pic>
      <p:sp>
        <p:nvSpPr>
          <p:cNvPr id="2" name="Title 1"/>
          <p:cNvSpPr>
            <a:spLocks noGrp="1"/>
          </p:cNvSpPr>
          <p:nvPr>
            <p:ph type="title"/>
          </p:nvPr>
        </p:nvSpPr>
        <p:spPr>
          <a:xfrm>
            <a:off x="76200" y="533400"/>
            <a:ext cx="8991600" cy="990600"/>
          </a:xfrm>
        </p:spPr>
        <p:txBody>
          <a:bodyPr>
            <a:normAutofit fontScale="90000"/>
          </a:bodyPr>
          <a:lstStyle/>
          <a:p>
            <a:pPr>
              <a:defRPr/>
            </a:pPr>
            <a:r>
              <a:rPr lang="en-US" sz="3200" b="1" dirty="0" smtClean="0">
                <a:latin typeface="Californian FB" panose="0207040306080B030204" pitchFamily="18" charset="0"/>
              </a:rPr>
              <a:t>Unequal by Design: Social Provision in the US Welfare State  </a:t>
            </a:r>
            <a:endParaRPr lang="en-US" sz="3200" b="1" dirty="0">
              <a:latin typeface="Californian FB" panose="0207040306080B030204" pitchFamily="18" charset="0"/>
            </a:endParaRPr>
          </a:p>
        </p:txBody>
      </p:sp>
      <p:sp>
        <p:nvSpPr>
          <p:cNvPr id="17412" name="Line 9"/>
          <p:cNvSpPr>
            <a:spLocks noChangeShapeType="1"/>
          </p:cNvSpPr>
          <p:nvPr/>
        </p:nvSpPr>
        <p:spPr bwMode="auto">
          <a:xfrm>
            <a:off x="457200" y="2971800"/>
            <a:ext cx="1905000" cy="3124200"/>
          </a:xfrm>
          <a:prstGeom prst="line">
            <a:avLst/>
          </a:prstGeom>
          <a:noFill/>
          <a:ln w="38100">
            <a:solidFill>
              <a:srgbClr val="8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7413" name="Line 11"/>
          <p:cNvSpPr>
            <a:spLocks noChangeShapeType="1"/>
          </p:cNvSpPr>
          <p:nvPr/>
        </p:nvSpPr>
        <p:spPr bwMode="auto">
          <a:xfrm flipV="1">
            <a:off x="6781800" y="3276600"/>
            <a:ext cx="1600200" cy="2971800"/>
          </a:xfrm>
          <a:prstGeom prst="line">
            <a:avLst/>
          </a:prstGeom>
          <a:noFill/>
          <a:ln w="38100">
            <a:solidFill>
              <a:srgbClr val="80008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17414" name="Text Box 10"/>
          <p:cNvSpPr txBox="1">
            <a:spLocks noChangeArrowheads="1"/>
          </p:cNvSpPr>
          <p:nvPr/>
        </p:nvSpPr>
        <p:spPr bwMode="auto">
          <a:xfrm rot="-3671759">
            <a:off x="7135770" y="4454517"/>
            <a:ext cx="195982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defRPr/>
            </a:pPr>
            <a:r>
              <a:rPr lang="en-US" dirty="0" smtClean="0">
                <a:latin typeface="Californian FB" panose="0207040306080B030204" pitchFamily="18" charset="0"/>
                <a:cs typeface="+mn-cs"/>
              </a:rPr>
              <a:t>Standardized</a:t>
            </a:r>
          </a:p>
          <a:p>
            <a:pPr eaLnBrk="1" hangingPunct="1">
              <a:defRPr/>
            </a:pPr>
            <a:endParaRPr lang="en-US" dirty="0" smtClean="0">
              <a:latin typeface="Californian FB" panose="0207040306080B030204" pitchFamily="18" charset="0"/>
              <a:cs typeface="+mn-cs"/>
            </a:endParaRPr>
          </a:p>
          <a:p>
            <a:pPr eaLnBrk="1" hangingPunct="1">
              <a:defRPr/>
            </a:pPr>
            <a:r>
              <a:rPr lang="en-US" dirty="0" smtClean="0">
                <a:latin typeface="Californian FB" panose="0207040306080B030204" pitchFamily="18" charset="0"/>
                <a:cs typeface="+mn-cs"/>
              </a:rPr>
              <a:t>Broad Coverage</a:t>
            </a:r>
          </a:p>
        </p:txBody>
      </p:sp>
      <p:sp>
        <p:nvSpPr>
          <p:cNvPr id="17415" name="Text Box 12"/>
          <p:cNvSpPr txBox="1">
            <a:spLocks noChangeArrowheads="1"/>
          </p:cNvSpPr>
          <p:nvPr/>
        </p:nvSpPr>
        <p:spPr bwMode="auto">
          <a:xfrm rot="3373686">
            <a:off x="310453" y="4374538"/>
            <a:ext cx="1690404"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spcBef>
                <a:spcPct val="50000"/>
              </a:spcBef>
              <a:defRPr/>
            </a:pPr>
            <a:r>
              <a:rPr lang="en-US" dirty="0" smtClean="0">
                <a:latin typeface="Californian FB" panose="0207040306080B030204" pitchFamily="18" charset="0"/>
                <a:cs typeface="+mn-cs"/>
              </a:rPr>
              <a:t>Discretionary</a:t>
            </a:r>
          </a:p>
          <a:p>
            <a:pPr eaLnBrk="1" hangingPunct="1">
              <a:spcBef>
                <a:spcPct val="50000"/>
              </a:spcBef>
              <a:defRPr/>
            </a:pPr>
            <a:r>
              <a:rPr lang="en-US" dirty="0" smtClean="0">
                <a:latin typeface="Californian FB" panose="0207040306080B030204" pitchFamily="18" charset="0"/>
                <a:cs typeface="+mn-cs"/>
              </a:rPr>
              <a:t>Targeted</a:t>
            </a:r>
          </a:p>
        </p:txBody>
      </p:sp>
    </p:spTree>
    <p:extLst>
      <p:ext uri="{BB962C8B-B14F-4D97-AF65-F5344CB8AC3E}">
        <p14:creationId xmlns:p14="http://schemas.microsoft.com/office/powerpoint/2010/main" val="1599911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2800" b="1" dirty="0" smtClean="0">
                <a:latin typeface="Californian FB" pitchFamily="18" charset="0"/>
              </a:rPr>
              <a:t>Key Dimensions of Safety Net Policies</a:t>
            </a:r>
            <a:endParaRPr lang="en-US" sz="2800" b="1" dirty="0">
              <a:latin typeface="Californian FB"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0" indent="0">
              <a:buNone/>
            </a:pPr>
            <a:endParaRPr lang="en-US" sz="2800" b="1" dirty="0" smtClean="0">
              <a:latin typeface="Californian FB" pitchFamily="18" charset="0"/>
            </a:endParaRPr>
          </a:p>
          <a:p>
            <a:pPr marL="0" indent="0">
              <a:buNone/>
            </a:pPr>
            <a:r>
              <a:rPr lang="en-US" sz="2800" b="1" dirty="0" smtClean="0">
                <a:latin typeface="Californian FB" pitchFamily="18" charset="0"/>
              </a:rPr>
              <a:t>Adequacy of benefits </a:t>
            </a:r>
            <a:r>
              <a:rPr lang="en-US" sz="2400" b="1" dirty="0">
                <a:latin typeface="Californian FB" pitchFamily="18" charset="0"/>
              </a:rPr>
              <a:t>= what recipients receive on </a:t>
            </a:r>
            <a:r>
              <a:rPr lang="en-US" sz="2400" b="1" dirty="0" smtClean="0">
                <a:latin typeface="Californian FB" pitchFamily="18" charset="0"/>
              </a:rPr>
              <a:t>average.</a:t>
            </a:r>
            <a:endParaRPr lang="en-US" sz="2400" b="1" dirty="0">
              <a:latin typeface="Californian FB" pitchFamily="18" charset="0"/>
            </a:endParaRPr>
          </a:p>
          <a:p>
            <a:pPr marL="594360" lvl="2" indent="0">
              <a:buNone/>
            </a:pPr>
            <a:endParaRPr lang="en-US" sz="1800" b="1" dirty="0">
              <a:latin typeface="Californian FB" pitchFamily="18" charset="0"/>
            </a:endParaRPr>
          </a:p>
          <a:p>
            <a:pPr marL="594360" lvl="2" indent="0">
              <a:buNone/>
            </a:pPr>
            <a:endParaRPr lang="en-US" sz="1800" b="1" dirty="0">
              <a:latin typeface="Californian FB" pitchFamily="18" charset="0"/>
            </a:endParaRPr>
          </a:p>
          <a:p>
            <a:pPr marL="0" indent="0" algn="ctr">
              <a:buNone/>
            </a:pPr>
            <a:r>
              <a:rPr lang="en-US" sz="2400" b="1" u="sng" dirty="0" smtClean="0">
                <a:latin typeface="Californian FB" pitchFamily="18" charset="0"/>
              </a:rPr>
              <a:t>Direct expenditures for recipient benefits</a:t>
            </a:r>
          </a:p>
          <a:p>
            <a:pPr marL="0" indent="0" algn="ctr">
              <a:buNone/>
            </a:pPr>
            <a:r>
              <a:rPr lang="en-US" sz="2400" b="1" dirty="0" smtClean="0">
                <a:latin typeface="Californian FB" pitchFamily="18" charset="0"/>
              </a:rPr>
              <a:t>Program caseload or recipients</a:t>
            </a:r>
            <a:endParaRPr lang="en-US" sz="2400" b="1" dirty="0">
              <a:latin typeface="Californian FB" pitchFamily="18" charset="0"/>
            </a:endParaRPr>
          </a:p>
          <a:p>
            <a:endParaRPr lang="en-US" sz="2400" b="1" dirty="0">
              <a:latin typeface="Californian FB" pitchFamily="18" charset="0"/>
            </a:endParaRPr>
          </a:p>
          <a:p>
            <a:endParaRPr lang="en-US" sz="2400" b="1" dirty="0" smtClean="0">
              <a:latin typeface="Californian FB" pitchFamily="18" charset="0"/>
            </a:endParaRPr>
          </a:p>
          <a:p>
            <a:pPr marL="914400" lvl="2" indent="0">
              <a:buNone/>
            </a:pPr>
            <a:r>
              <a:rPr lang="en-US" sz="2000" b="1" dirty="0" smtClean="0">
                <a:latin typeface="Californian FB" pitchFamily="18" charset="0"/>
              </a:rPr>
              <a:t>Adjusted for inflation (in constant $2012)</a:t>
            </a:r>
          </a:p>
          <a:p>
            <a:pPr lvl="2"/>
            <a:endParaRPr lang="en-US" sz="2000" b="1" dirty="0" smtClean="0">
              <a:latin typeface="Californian FB" pitchFamily="18" charset="0"/>
            </a:endParaRPr>
          </a:p>
          <a:p>
            <a:pPr marL="914400" lvl="2" indent="0">
              <a:buNone/>
            </a:pPr>
            <a:r>
              <a:rPr lang="en-US" sz="2000" b="1" dirty="0">
                <a:latin typeface="Californian FB" pitchFamily="18" charset="0"/>
              </a:rPr>
              <a:t>A</a:t>
            </a:r>
            <a:r>
              <a:rPr lang="en-US" sz="2000" b="1" dirty="0" smtClean="0">
                <a:latin typeface="Californian FB" pitchFamily="18" charset="0"/>
              </a:rPr>
              <a:t>djusted for cost-of-living differences across states.</a:t>
            </a:r>
          </a:p>
          <a:p>
            <a:pPr marL="914400" lvl="2" indent="0">
              <a:buNone/>
            </a:pPr>
            <a:endParaRPr lang="en-US" sz="2000" b="1" dirty="0" smtClean="0">
              <a:latin typeface="Californian FB" pitchFamily="18" charset="0"/>
            </a:endParaRPr>
          </a:p>
          <a:p>
            <a:pPr marL="914400" lvl="2" indent="0">
              <a:buNone/>
            </a:pPr>
            <a:r>
              <a:rPr lang="en-US" sz="2000" b="1" dirty="0" smtClean="0">
                <a:latin typeface="Californian FB" pitchFamily="18" charset="0"/>
              </a:rPr>
              <a:t>Value </a:t>
            </a:r>
            <a:r>
              <a:rPr lang="en-US" sz="2000" b="1" dirty="0">
                <a:latin typeface="Californian FB" pitchFamily="18" charset="0"/>
              </a:rPr>
              <a:t>add of measure: vs. max benefit or aggregate spending</a:t>
            </a:r>
          </a:p>
          <a:p>
            <a:pPr marL="914400" lvl="2" indent="0">
              <a:buNone/>
            </a:pPr>
            <a:endParaRPr lang="en-US" sz="2600" b="1" dirty="0" smtClean="0">
              <a:latin typeface="Californian FB" pitchFamily="18" charset="0"/>
            </a:endParaRPr>
          </a:p>
          <a:p>
            <a:pPr lvl="1"/>
            <a:endParaRPr lang="en-US" b="1" dirty="0" smtClean="0">
              <a:latin typeface="Californian FB" pitchFamily="18" charset="0"/>
            </a:endParaRPr>
          </a:p>
          <a:p>
            <a:endParaRPr lang="en-US" b="1" dirty="0">
              <a:latin typeface="Californian FB" pitchFamily="18" charset="0"/>
            </a:endParaRPr>
          </a:p>
        </p:txBody>
      </p:sp>
    </p:spTree>
    <p:extLst>
      <p:ext uri="{BB962C8B-B14F-4D97-AF65-F5344CB8AC3E}">
        <p14:creationId xmlns:p14="http://schemas.microsoft.com/office/powerpoint/2010/main" val="3320878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r>
              <a:rPr lang="en-US" sz="2800" b="1" dirty="0" smtClean="0">
                <a:latin typeface="Californian FB" pitchFamily="18" charset="0"/>
              </a:rPr>
              <a:t>Key Dimensions of Safety Net Policies</a:t>
            </a:r>
            <a:endParaRPr lang="en-US" sz="2800" b="1" dirty="0">
              <a:latin typeface="Californian FB" pitchFamily="18" charset="0"/>
            </a:endParaRPr>
          </a:p>
        </p:txBody>
      </p:sp>
      <p:sp>
        <p:nvSpPr>
          <p:cNvPr id="3" name="Content Placeholder 2"/>
          <p:cNvSpPr>
            <a:spLocks noGrp="1"/>
          </p:cNvSpPr>
          <p:nvPr>
            <p:ph idx="1"/>
          </p:nvPr>
        </p:nvSpPr>
        <p:spPr>
          <a:xfrm>
            <a:off x="301752" y="1295400"/>
            <a:ext cx="8503920" cy="5029200"/>
          </a:xfrm>
        </p:spPr>
        <p:txBody>
          <a:bodyPr>
            <a:normAutofit fontScale="92500" lnSpcReduction="10000"/>
          </a:bodyPr>
          <a:lstStyle/>
          <a:p>
            <a:pPr marL="0" indent="0">
              <a:buNone/>
            </a:pPr>
            <a:endParaRPr lang="en-US" sz="2800" b="1" dirty="0" smtClean="0">
              <a:latin typeface="Californian FB" pitchFamily="18" charset="0"/>
            </a:endParaRPr>
          </a:p>
          <a:p>
            <a:pPr marL="0" indent="0">
              <a:buNone/>
            </a:pPr>
            <a:r>
              <a:rPr lang="en-US" sz="2800" b="1" dirty="0" smtClean="0">
                <a:latin typeface="Californian FB" pitchFamily="18" charset="0"/>
              </a:rPr>
              <a:t>Inclusiveness of receipt </a:t>
            </a:r>
            <a:r>
              <a:rPr lang="en-US" sz="2400" b="1" dirty="0" smtClean="0">
                <a:latin typeface="Californian FB" pitchFamily="18" charset="0"/>
              </a:rPr>
              <a:t>= </a:t>
            </a:r>
            <a:r>
              <a:rPr lang="en-US" sz="2400" b="1" dirty="0">
                <a:latin typeface="Californian FB" pitchFamily="18" charset="0"/>
              </a:rPr>
              <a:t>proportion of potentially needy that </a:t>
            </a:r>
            <a:r>
              <a:rPr lang="en-US" sz="2400" b="1" dirty="0" smtClean="0">
                <a:latin typeface="Californian FB" pitchFamily="18" charset="0"/>
              </a:rPr>
              <a:t>get </a:t>
            </a:r>
            <a:r>
              <a:rPr lang="en-US" sz="2400" b="1" dirty="0">
                <a:latin typeface="Californian FB" pitchFamily="18" charset="0"/>
              </a:rPr>
              <a:t>assistance.</a:t>
            </a:r>
          </a:p>
          <a:p>
            <a:pPr marL="594360" lvl="2" indent="0">
              <a:buNone/>
            </a:pPr>
            <a:endParaRPr lang="en-US" sz="1800" b="1" dirty="0">
              <a:latin typeface="Californian FB" pitchFamily="18" charset="0"/>
            </a:endParaRPr>
          </a:p>
          <a:p>
            <a:pPr marL="594360" lvl="2" indent="0">
              <a:buNone/>
            </a:pPr>
            <a:endParaRPr lang="en-US" b="1" dirty="0">
              <a:latin typeface="Californian FB" pitchFamily="18" charset="0"/>
            </a:endParaRPr>
          </a:p>
          <a:p>
            <a:pPr marL="0" indent="0" algn="ctr">
              <a:buNone/>
            </a:pPr>
            <a:r>
              <a:rPr lang="en-US" sz="2400" b="1" u="sng" dirty="0" smtClean="0">
                <a:latin typeface="Californian FB" pitchFamily="18" charset="0"/>
              </a:rPr>
              <a:t>Program caseload or recipients </a:t>
            </a:r>
          </a:p>
          <a:p>
            <a:pPr marL="0" indent="0" algn="ctr">
              <a:buNone/>
            </a:pPr>
            <a:r>
              <a:rPr lang="en-US" sz="2400" b="1" dirty="0" smtClean="0">
                <a:latin typeface="Californian FB" pitchFamily="18" charset="0"/>
              </a:rPr>
              <a:t>Potentially needy population</a:t>
            </a:r>
            <a:endParaRPr lang="en-US" sz="2400" b="1" dirty="0">
              <a:latin typeface="Californian FB" pitchFamily="18" charset="0"/>
            </a:endParaRPr>
          </a:p>
          <a:p>
            <a:endParaRPr lang="en-US" sz="1800" b="1" dirty="0">
              <a:latin typeface="Californian FB" pitchFamily="18" charset="0"/>
            </a:endParaRPr>
          </a:p>
          <a:p>
            <a:endParaRPr lang="en-US" sz="1800" b="1" dirty="0" smtClean="0">
              <a:latin typeface="Californian FB" pitchFamily="18" charset="0"/>
            </a:endParaRPr>
          </a:p>
          <a:p>
            <a:pPr marL="914400" lvl="2" indent="0">
              <a:buNone/>
            </a:pPr>
            <a:r>
              <a:rPr lang="en-US" sz="2000" b="1" dirty="0" smtClean="0">
                <a:latin typeface="Californian FB" pitchFamily="18" charset="0"/>
              </a:rPr>
              <a:t>Potentially needy population estimated with the Annual Social and Economic Supplement (March CPS).</a:t>
            </a:r>
          </a:p>
          <a:p>
            <a:pPr lvl="2"/>
            <a:endParaRPr lang="en-US" sz="2000" b="1" dirty="0">
              <a:latin typeface="Californian FB" pitchFamily="18" charset="0"/>
            </a:endParaRPr>
          </a:p>
          <a:p>
            <a:pPr marL="914400" lvl="2" indent="0">
              <a:buNone/>
            </a:pPr>
            <a:r>
              <a:rPr lang="en-US" sz="2000" b="1" dirty="0" smtClean="0">
                <a:latin typeface="Californian FB" pitchFamily="18" charset="0"/>
              </a:rPr>
              <a:t>Adjusted for cost of living differences across states. </a:t>
            </a:r>
          </a:p>
          <a:p>
            <a:pPr marL="914400" lvl="2" indent="0">
              <a:buNone/>
            </a:pPr>
            <a:endParaRPr lang="en-US" sz="2000" b="1" dirty="0" smtClean="0">
              <a:latin typeface="Californian FB" pitchFamily="18" charset="0"/>
            </a:endParaRPr>
          </a:p>
          <a:p>
            <a:pPr marL="914400" lvl="2" indent="0">
              <a:buNone/>
            </a:pPr>
            <a:r>
              <a:rPr lang="en-US" sz="2000" b="1" dirty="0" smtClean="0">
                <a:latin typeface="Californian FB" pitchFamily="18" charset="0"/>
              </a:rPr>
              <a:t>Value </a:t>
            </a:r>
            <a:r>
              <a:rPr lang="en-US" sz="2000" b="1" dirty="0">
                <a:latin typeface="Californian FB" pitchFamily="18" charset="0"/>
              </a:rPr>
              <a:t>add of measure: vs. caseloads </a:t>
            </a:r>
            <a:endParaRPr lang="en-US" sz="2000" b="1" dirty="0" smtClean="0">
              <a:latin typeface="Californian FB" pitchFamily="18" charset="0"/>
            </a:endParaRPr>
          </a:p>
          <a:p>
            <a:pPr marL="914400" lvl="2" indent="0">
              <a:buNone/>
            </a:pPr>
            <a:endParaRPr lang="en-US" sz="3200" b="1" dirty="0" smtClean="0">
              <a:latin typeface="Californian FB" pitchFamily="18" charset="0"/>
            </a:endParaRPr>
          </a:p>
          <a:p>
            <a:pPr lvl="1"/>
            <a:endParaRPr lang="en-US" b="1" dirty="0" smtClean="0">
              <a:latin typeface="Californian FB" pitchFamily="18" charset="0"/>
            </a:endParaRPr>
          </a:p>
          <a:p>
            <a:endParaRPr lang="en-US" b="1" dirty="0">
              <a:latin typeface="Californian FB" pitchFamily="18" charset="0"/>
            </a:endParaRPr>
          </a:p>
        </p:txBody>
      </p:sp>
    </p:spTree>
    <p:extLst>
      <p:ext uri="{BB962C8B-B14F-4D97-AF65-F5344CB8AC3E}">
        <p14:creationId xmlns:p14="http://schemas.microsoft.com/office/powerpoint/2010/main" val="1301268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90600"/>
          </a:xfrm>
        </p:spPr>
        <p:txBody>
          <a:bodyPr>
            <a:normAutofit/>
          </a:bodyPr>
          <a:lstStyle/>
          <a:p>
            <a:r>
              <a:rPr lang="en-US" sz="2800" b="1" dirty="0" smtClean="0">
                <a:latin typeface="Californian FB" pitchFamily="18" charset="0"/>
              </a:rPr>
              <a:t>Defining the State-Level Safety Nets</a:t>
            </a:r>
            <a:endParaRPr lang="en-US" sz="2800" b="1" dirty="0">
              <a:latin typeface="Californian FB" pitchFamily="18" charset="0"/>
            </a:endParaRPr>
          </a:p>
        </p:txBody>
      </p:sp>
      <p:sp>
        <p:nvSpPr>
          <p:cNvPr id="3" name="Content Placeholder 2"/>
          <p:cNvSpPr>
            <a:spLocks noGrp="1"/>
          </p:cNvSpPr>
          <p:nvPr>
            <p:ph idx="1"/>
          </p:nvPr>
        </p:nvSpPr>
        <p:spPr>
          <a:xfrm>
            <a:off x="301752" y="1219200"/>
            <a:ext cx="8503920" cy="5486400"/>
          </a:xfrm>
        </p:spPr>
        <p:txBody>
          <a:bodyPr>
            <a:normAutofit/>
          </a:bodyPr>
          <a:lstStyle/>
          <a:p>
            <a:pPr marL="0" indent="0">
              <a:buNone/>
            </a:pPr>
            <a:r>
              <a:rPr lang="en-US" sz="2400" b="1" dirty="0" smtClean="0">
                <a:latin typeface="Californian FB" pitchFamily="18" charset="0"/>
              </a:rPr>
              <a:t>Include programs in which states </a:t>
            </a:r>
            <a:r>
              <a:rPr lang="en-US" sz="2400" b="1" dirty="0">
                <a:latin typeface="Californian FB" pitchFamily="18" charset="0"/>
              </a:rPr>
              <a:t>have some </a:t>
            </a:r>
            <a:r>
              <a:rPr lang="en-US" sz="2400" b="1" dirty="0" smtClean="0">
                <a:latin typeface="Californian FB" pitchFamily="18" charset="0"/>
              </a:rPr>
              <a:t>policymaking </a:t>
            </a:r>
            <a:r>
              <a:rPr lang="en-US" sz="2400" b="1" dirty="0">
                <a:latin typeface="Californian FB" pitchFamily="18" charset="0"/>
              </a:rPr>
              <a:t>authority, or financial or administrative responsibility.</a:t>
            </a:r>
          </a:p>
          <a:p>
            <a:endParaRPr lang="en-US" sz="2400" b="1" dirty="0" smtClean="0">
              <a:latin typeface="Californian FB" pitchFamily="18" charset="0"/>
            </a:endParaRPr>
          </a:p>
          <a:p>
            <a:pPr marL="400050" lvl="1" indent="0">
              <a:buNone/>
            </a:pPr>
            <a:r>
              <a:rPr lang="en-US" sz="2000" b="1" u="sng" dirty="0" smtClean="0">
                <a:latin typeface="Californian FB" pitchFamily="18" charset="0"/>
              </a:rPr>
              <a:t>Program Funding</a:t>
            </a:r>
          </a:p>
          <a:p>
            <a:pPr lvl="2"/>
            <a:r>
              <a:rPr lang="en-US" sz="2000" b="1" dirty="0" smtClean="0">
                <a:latin typeface="Californian FB" pitchFamily="18" charset="0"/>
              </a:rPr>
              <a:t>Partial/joint </a:t>
            </a:r>
            <a:r>
              <a:rPr lang="en-US" sz="2000" b="1" dirty="0">
                <a:latin typeface="Californian FB" pitchFamily="18" charset="0"/>
              </a:rPr>
              <a:t>funding of </a:t>
            </a:r>
            <a:r>
              <a:rPr lang="en-US" sz="2000" b="1" dirty="0" smtClean="0">
                <a:latin typeface="Californian FB" pitchFamily="18" charset="0"/>
              </a:rPr>
              <a:t>programs &amp; block grant structure </a:t>
            </a:r>
          </a:p>
          <a:p>
            <a:pPr lvl="2"/>
            <a:r>
              <a:rPr lang="en-US" sz="2000" b="1" dirty="0">
                <a:latin typeface="Californian FB" pitchFamily="18" charset="0"/>
              </a:rPr>
              <a:t>Implication = Variation in availability and stability of </a:t>
            </a:r>
            <a:r>
              <a:rPr lang="en-US" sz="2000" b="1" dirty="0" smtClean="0">
                <a:latin typeface="Californian FB" pitchFamily="18" charset="0"/>
              </a:rPr>
              <a:t>funding</a:t>
            </a:r>
          </a:p>
          <a:p>
            <a:pPr lvl="2"/>
            <a:endParaRPr lang="en-US" sz="2000" b="1" u="sng" dirty="0" smtClean="0">
              <a:latin typeface="Californian FB" pitchFamily="18" charset="0"/>
            </a:endParaRPr>
          </a:p>
          <a:p>
            <a:pPr marL="400050" lvl="1" indent="0">
              <a:buNone/>
            </a:pPr>
            <a:r>
              <a:rPr lang="en-US" sz="2000" b="1" u="sng" dirty="0" smtClean="0">
                <a:latin typeface="Californian FB" pitchFamily="18" charset="0"/>
              </a:rPr>
              <a:t>Program Administration</a:t>
            </a:r>
          </a:p>
          <a:p>
            <a:pPr lvl="2"/>
            <a:r>
              <a:rPr lang="en-US" sz="2000" b="1" dirty="0" smtClean="0">
                <a:latin typeface="Californian FB" pitchFamily="18" charset="0"/>
              </a:rPr>
              <a:t>Flexibility </a:t>
            </a:r>
            <a:r>
              <a:rPr lang="en-US" sz="2000" b="1" dirty="0">
                <a:latin typeface="Californian FB" pitchFamily="18" charset="0"/>
              </a:rPr>
              <a:t>in </a:t>
            </a:r>
            <a:r>
              <a:rPr lang="en-US" sz="2000" b="1" dirty="0" smtClean="0">
                <a:latin typeface="Californian FB" pitchFamily="18" charset="0"/>
              </a:rPr>
              <a:t>administering program</a:t>
            </a:r>
            <a:r>
              <a:rPr lang="en-US" sz="2000" b="1" dirty="0">
                <a:latin typeface="Californian FB" pitchFamily="18" charset="0"/>
              </a:rPr>
              <a:t>s</a:t>
            </a:r>
            <a:r>
              <a:rPr lang="en-US" sz="2000" b="1" dirty="0" smtClean="0">
                <a:latin typeface="Californian FB" pitchFamily="18" charset="0"/>
              </a:rPr>
              <a:t> </a:t>
            </a:r>
          </a:p>
          <a:p>
            <a:pPr lvl="2"/>
            <a:r>
              <a:rPr lang="en-US" sz="2000" b="1" dirty="0">
                <a:latin typeface="Californian FB" pitchFamily="18" charset="0"/>
              </a:rPr>
              <a:t>Implication = Variation in </a:t>
            </a:r>
            <a:r>
              <a:rPr lang="en-US" sz="2000" b="1" dirty="0" smtClean="0">
                <a:latin typeface="Californian FB" pitchFamily="18" charset="0"/>
              </a:rPr>
              <a:t>outreach</a:t>
            </a:r>
            <a:r>
              <a:rPr lang="en-US" sz="2000" b="1" dirty="0">
                <a:latin typeface="Californian FB" pitchFamily="18" charset="0"/>
              </a:rPr>
              <a:t>, </a:t>
            </a:r>
            <a:r>
              <a:rPr lang="en-US" sz="2000" b="1" dirty="0" smtClean="0">
                <a:latin typeface="Californian FB" pitchFamily="18" charset="0"/>
              </a:rPr>
              <a:t>application, and accessibility. </a:t>
            </a:r>
          </a:p>
          <a:p>
            <a:pPr lvl="2"/>
            <a:endParaRPr lang="en-US" sz="2000" b="1" u="sng" dirty="0" smtClean="0">
              <a:latin typeface="Californian FB" pitchFamily="18" charset="0"/>
            </a:endParaRPr>
          </a:p>
          <a:p>
            <a:pPr marL="400050" lvl="1" indent="0">
              <a:buNone/>
            </a:pPr>
            <a:r>
              <a:rPr lang="en-US" sz="2000" b="1" u="sng" dirty="0" smtClean="0">
                <a:latin typeface="Californian FB" pitchFamily="18" charset="0"/>
              </a:rPr>
              <a:t>Policymaking Authority</a:t>
            </a:r>
            <a:endParaRPr lang="en-US" sz="2000" b="1" u="sng" dirty="0">
              <a:latin typeface="Californian FB" pitchFamily="18" charset="0"/>
            </a:endParaRPr>
          </a:p>
          <a:p>
            <a:pPr lvl="2"/>
            <a:r>
              <a:rPr lang="en-US" sz="2000" b="1" dirty="0" smtClean="0">
                <a:latin typeface="Californian FB" pitchFamily="18" charset="0"/>
              </a:rPr>
              <a:t>Authority to </a:t>
            </a:r>
            <a:r>
              <a:rPr lang="en-US" sz="2000" b="1" dirty="0">
                <a:latin typeface="Californian FB" pitchFamily="18" charset="0"/>
              </a:rPr>
              <a:t>make rules regarding eligibility and </a:t>
            </a:r>
            <a:r>
              <a:rPr lang="en-US" sz="2000" b="1" dirty="0" smtClean="0">
                <a:latin typeface="Californian FB" pitchFamily="18" charset="0"/>
              </a:rPr>
              <a:t>benefits </a:t>
            </a:r>
          </a:p>
          <a:p>
            <a:pPr lvl="2"/>
            <a:r>
              <a:rPr lang="en-US" sz="2000" b="1" dirty="0">
                <a:latin typeface="Californian FB" pitchFamily="18" charset="0"/>
              </a:rPr>
              <a:t>Implication = Variation in eligibility </a:t>
            </a:r>
            <a:r>
              <a:rPr lang="en-US" sz="2000" b="1" dirty="0" smtClean="0">
                <a:latin typeface="Californian FB" pitchFamily="18" charset="0"/>
              </a:rPr>
              <a:t>criteria and </a:t>
            </a:r>
            <a:r>
              <a:rPr lang="en-US" sz="2000" b="1" dirty="0">
                <a:latin typeface="Californian FB" pitchFamily="18" charset="0"/>
              </a:rPr>
              <a:t>benefit </a:t>
            </a:r>
            <a:r>
              <a:rPr lang="en-US" sz="2000" b="1" dirty="0" smtClean="0">
                <a:latin typeface="Californian FB" pitchFamily="18" charset="0"/>
              </a:rPr>
              <a:t>levels</a:t>
            </a:r>
            <a:r>
              <a:rPr lang="en-US" sz="2000" b="1" dirty="0">
                <a:latin typeface="Californian FB" pitchFamily="18" charset="0"/>
              </a:rPr>
              <a:t>.</a:t>
            </a:r>
          </a:p>
          <a:p>
            <a:endParaRPr lang="en-US" b="1" dirty="0" smtClean="0">
              <a:latin typeface="Californian FB" pitchFamily="18" charset="0"/>
            </a:endParaRPr>
          </a:p>
          <a:p>
            <a:pPr lvl="1"/>
            <a:endParaRPr lang="en-US" b="1" dirty="0">
              <a:latin typeface="Californian FB" pitchFamily="18" charset="0"/>
            </a:endParaRPr>
          </a:p>
          <a:p>
            <a:pPr marL="274320" lvl="1" indent="0">
              <a:buNone/>
            </a:pPr>
            <a:endParaRPr lang="en-US" b="1" dirty="0" smtClean="0">
              <a:latin typeface="Californian FB" pitchFamily="18" charset="0"/>
            </a:endParaRPr>
          </a:p>
          <a:p>
            <a:pPr lvl="2"/>
            <a:endParaRPr lang="en-US" b="1" dirty="0">
              <a:latin typeface="Californian FB" pitchFamily="18" charset="0"/>
            </a:endParaRPr>
          </a:p>
        </p:txBody>
      </p:sp>
    </p:spTree>
    <p:extLst>
      <p:ext uri="{BB962C8B-B14F-4D97-AF65-F5344CB8AC3E}">
        <p14:creationId xmlns:p14="http://schemas.microsoft.com/office/powerpoint/2010/main" val="4513774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en-US" sz="3200" b="1" dirty="0" smtClean="0">
                <a:latin typeface="Californian FB" pitchFamily="18" charset="0"/>
              </a:rPr>
              <a:t>State-Level Safety Net</a:t>
            </a:r>
            <a:endParaRPr lang="en-US" sz="3200" b="1" dirty="0">
              <a:latin typeface="Californian FB" pitchFamily="18" charset="0"/>
            </a:endParaRPr>
          </a:p>
        </p:txBody>
      </p:sp>
      <p:sp>
        <p:nvSpPr>
          <p:cNvPr id="3" name="Content Placeholder 2"/>
          <p:cNvSpPr>
            <a:spLocks noGrp="1"/>
          </p:cNvSpPr>
          <p:nvPr>
            <p:ph idx="1"/>
          </p:nvPr>
        </p:nvSpPr>
        <p:spPr>
          <a:xfrm>
            <a:off x="301752" y="1143000"/>
            <a:ext cx="8503920" cy="5562600"/>
          </a:xfrm>
        </p:spPr>
        <p:txBody>
          <a:bodyPr>
            <a:normAutofit/>
          </a:bodyPr>
          <a:lstStyle/>
          <a:p>
            <a:pPr marL="0" indent="0">
              <a:buNone/>
            </a:pPr>
            <a:r>
              <a:rPr lang="en-US" sz="2400" dirty="0" smtClean="0">
                <a:latin typeface="Californian FB" pitchFamily="18" charset="0"/>
              </a:rPr>
              <a:t>11 programs </a:t>
            </a:r>
            <a:r>
              <a:rPr lang="en-US" sz="2400" dirty="0">
                <a:latin typeface="Californian FB" pitchFamily="18" charset="0"/>
              </a:rPr>
              <a:t>that </a:t>
            </a:r>
            <a:r>
              <a:rPr lang="en-US" sz="2400" dirty="0" smtClean="0">
                <a:latin typeface="Californian FB" pitchFamily="18" charset="0"/>
              </a:rPr>
              <a:t>provide support </a:t>
            </a:r>
            <a:r>
              <a:rPr lang="en-US" sz="2400" dirty="0">
                <a:latin typeface="Californian FB" pitchFamily="18" charset="0"/>
              </a:rPr>
              <a:t>for economically vulnerable </a:t>
            </a:r>
            <a:r>
              <a:rPr lang="en-US" sz="2400" dirty="0" smtClean="0">
                <a:latin typeface="Californian FB" pitchFamily="18" charset="0"/>
              </a:rPr>
              <a:t>families with children.</a:t>
            </a:r>
          </a:p>
          <a:p>
            <a:pPr marL="274320" lvl="1" indent="0">
              <a:buNone/>
            </a:pPr>
            <a:endParaRPr lang="en-US" sz="2000" b="1" dirty="0" smtClean="0">
              <a:latin typeface="Californian FB" pitchFamily="18" charset="0"/>
            </a:endParaRPr>
          </a:p>
          <a:p>
            <a:pPr marL="274320" lvl="1" indent="0">
              <a:buNone/>
            </a:pPr>
            <a:r>
              <a:rPr lang="en-US" sz="2000" b="1" dirty="0" smtClean="0">
                <a:latin typeface="Californian FB" pitchFamily="18" charset="0"/>
              </a:rPr>
              <a:t>CA</a:t>
            </a:r>
            <a:r>
              <a:rPr lang="en-US" sz="2000" dirty="0" smtClean="0">
                <a:latin typeface="Californian FB" pitchFamily="18" charset="0"/>
              </a:rPr>
              <a:t>: cash assistance (AFDC/TANF)</a:t>
            </a:r>
          </a:p>
          <a:p>
            <a:pPr marL="274320" lvl="1" indent="0">
              <a:buNone/>
            </a:pPr>
            <a:r>
              <a:rPr lang="en-US" sz="2000" b="1" dirty="0" smtClean="0">
                <a:latin typeface="Californian FB" pitchFamily="18" charset="0"/>
              </a:rPr>
              <a:t>FS</a:t>
            </a:r>
            <a:r>
              <a:rPr lang="en-US" sz="2000" dirty="0" smtClean="0">
                <a:latin typeface="Californian FB" pitchFamily="18" charset="0"/>
              </a:rPr>
              <a:t>: food assistance (Food Stamps/SNAP)</a:t>
            </a:r>
          </a:p>
          <a:p>
            <a:pPr marL="274320" lvl="1" indent="0">
              <a:buNone/>
            </a:pPr>
            <a:r>
              <a:rPr lang="en-US" sz="2000" b="1" dirty="0" smtClean="0">
                <a:latin typeface="Californian FB" pitchFamily="18" charset="0"/>
              </a:rPr>
              <a:t>HI</a:t>
            </a:r>
            <a:r>
              <a:rPr lang="en-US" sz="2000" dirty="0" smtClean="0">
                <a:latin typeface="Californian FB" pitchFamily="18" charset="0"/>
              </a:rPr>
              <a:t>: health insurance (Medicaid and SCHIP)</a:t>
            </a:r>
          </a:p>
          <a:p>
            <a:pPr marL="274320" lvl="1" indent="0">
              <a:buNone/>
            </a:pPr>
            <a:r>
              <a:rPr lang="en-US" sz="2000" b="1" dirty="0" smtClean="0">
                <a:latin typeface="Californian FB" pitchFamily="18" charset="0"/>
              </a:rPr>
              <a:t>CS</a:t>
            </a:r>
            <a:r>
              <a:rPr lang="en-US" sz="2000" dirty="0" smtClean="0">
                <a:latin typeface="Californian FB" pitchFamily="18" charset="0"/>
              </a:rPr>
              <a:t>: child support (enforcement and collections)</a:t>
            </a:r>
          </a:p>
          <a:p>
            <a:pPr marL="274320" lvl="1" indent="0">
              <a:buNone/>
            </a:pPr>
            <a:r>
              <a:rPr lang="en-US" sz="2000" b="1" dirty="0" smtClean="0">
                <a:latin typeface="Californian FB" pitchFamily="18" charset="0"/>
              </a:rPr>
              <a:t>CC</a:t>
            </a:r>
            <a:r>
              <a:rPr lang="en-US" sz="2000" dirty="0" smtClean="0">
                <a:latin typeface="Californian FB" pitchFamily="18" charset="0"/>
              </a:rPr>
              <a:t>: child care (subsidies – CCBG/CCDF and TANF)</a:t>
            </a:r>
          </a:p>
          <a:p>
            <a:pPr marL="274320" lvl="1" indent="0">
              <a:buNone/>
            </a:pPr>
            <a:r>
              <a:rPr lang="en-US" sz="2000" b="1" dirty="0" smtClean="0">
                <a:latin typeface="Californian FB" pitchFamily="18" charset="0"/>
              </a:rPr>
              <a:t>ECE</a:t>
            </a:r>
            <a:r>
              <a:rPr lang="en-US" sz="2000" dirty="0" smtClean="0">
                <a:latin typeface="Californian FB" pitchFamily="18" charset="0"/>
              </a:rPr>
              <a:t>: early </a:t>
            </a:r>
            <a:r>
              <a:rPr lang="en-US" sz="2000" dirty="0">
                <a:latin typeface="Californian FB" pitchFamily="18" charset="0"/>
              </a:rPr>
              <a:t>childhood </a:t>
            </a:r>
            <a:r>
              <a:rPr lang="en-US" sz="2000" dirty="0" smtClean="0">
                <a:latin typeface="Californian FB" pitchFamily="18" charset="0"/>
              </a:rPr>
              <a:t>education (Head Start and public pre-k)</a:t>
            </a:r>
          </a:p>
          <a:p>
            <a:pPr marL="274320" lvl="1" indent="0">
              <a:buNone/>
            </a:pPr>
            <a:r>
              <a:rPr lang="en-US" sz="2000" b="1" dirty="0" smtClean="0">
                <a:latin typeface="Californian FB" pitchFamily="18" charset="0"/>
              </a:rPr>
              <a:t>UI</a:t>
            </a:r>
            <a:r>
              <a:rPr lang="en-US" sz="2000" dirty="0" smtClean="0">
                <a:latin typeface="Californian FB" pitchFamily="18" charset="0"/>
              </a:rPr>
              <a:t>: unemployment insurance</a:t>
            </a:r>
          </a:p>
          <a:p>
            <a:pPr marL="274320" lvl="1" indent="0">
              <a:buNone/>
            </a:pPr>
            <a:r>
              <a:rPr lang="en-US" b="1" dirty="0" smtClean="0">
                <a:latin typeface="Californian FB" pitchFamily="18" charset="0"/>
              </a:rPr>
              <a:t>WA</a:t>
            </a:r>
            <a:r>
              <a:rPr lang="en-US" dirty="0" smtClean="0">
                <a:latin typeface="Californian FB" pitchFamily="18" charset="0"/>
              </a:rPr>
              <a:t>: </a:t>
            </a:r>
            <a:r>
              <a:rPr lang="en-US" sz="2000" dirty="0" smtClean="0">
                <a:latin typeface="Californian FB" pitchFamily="18" charset="0"/>
              </a:rPr>
              <a:t>work support (JOBS w/ AFDC and TANF work support)</a:t>
            </a:r>
          </a:p>
          <a:p>
            <a:pPr marL="274320" lvl="1" indent="0">
              <a:buNone/>
            </a:pPr>
            <a:r>
              <a:rPr lang="en-US" sz="2000" b="1" dirty="0" smtClean="0">
                <a:latin typeface="Californian FB" pitchFamily="18" charset="0"/>
              </a:rPr>
              <a:t>SS</a:t>
            </a:r>
            <a:r>
              <a:rPr lang="en-US" sz="2000" dirty="0" smtClean="0">
                <a:latin typeface="Californian FB" pitchFamily="18" charset="0"/>
              </a:rPr>
              <a:t>: disability </a:t>
            </a:r>
            <a:r>
              <a:rPr lang="en-US" sz="2000" dirty="0">
                <a:latin typeface="Californian FB" pitchFamily="18" charset="0"/>
              </a:rPr>
              <a:t>assistance </a:t>
            </a:r>
            <a:r>
              <a:rPr lang="en-US" sz="2000" dirty="0" smtClean="0">
                <a:latin typeface="Californian FB" pitchFamily="18" charset="0"/>
              </a:rPr>
              <a:t>(SSI for disabled children)</a:t>
            </a:r>
          </a:p>
          <a:p>
            <a:pPr marL="274320" lvl="1" indent="0">
              <a:buNone/>
            </a:pPr>
            <a:r>
              <a:rPr lang="en-US" b="1" dirty="0" smtClean="0">
                <a:latin typeface="Californian FB" pitchFamily="18" charset="0"/>
              </a:rPr>
              <a:t>HS</a:t>
            </a:r>
            <a:r>
              <a:rPr lang="en-US" dirty="0" smtClean="0">
                <a:latin typeface="Californian FB" pitchFamily="18" charset="0"/>
              </a:rPr>
              <a:t>: housing assistance (Section 8)</a:t>
            </a:r>
          </a:p>
          <a:p>
            <a:pPr marL="274320" lvl="1" indent="0">
              <a:buNone/>
            </a:pPr>
            <a:r>
              <a:rPr lang="en-US" b="1" dirty="0">
                <a:latin typeface="Californian FB" pitchFamily="18" charset="0"/>
              </a:rPr>
              <a:t>ST</a:t>
            </a:r>
            <a:r>
              <a:rPr lang="en-US" dirty="0">
                <a:latin typeface="Californian FB" pitchFamily="18" charset="0"/>
              </a:rPr>
              <a:t>: state income taxes (liability threshold and credits)</a:t>
            </a:r>
          </a:p>
          <a:p>
            <a:pPr marL="274320" lvl="1" indent="0">
              <a:buNone/>
            </a:pPr>
            <a:endParaRPr lang="en-US" sz="2000" dirty="0" smtClean="0">
              <a:latin typeface="Californian FB" pitchFamily="18" charset="0"/>
            </a:endParaRPr>
          </a:p>
          <a:p>
            <a:pPr lvl="1"/>
            <a:endParaRPr lang="en-US" b="1" dirty="0" smtClean="0">
              <a:latin typeface="Californian FB" pitchFamily="18" charset="0"/>
            </a:endParaRPr>
          </a:p>
          <a:p>
            <a:endParaRPr lang="en-US" b="1" dirty="0">
              <a:latin typeface="Californian FB" pitchFamily="18" charset="0"/>
            </a:endParaRPr>
          </a:p>
        </p:txBody>
      </p:sp>
    </p:spTree>
    <p:extLst>
      <p:ext uri="{BB962C8B-B14F-4D97-AF65-F5344CB8AC3E}">
        <p14:creationId xmlns:p14="http://schemas.microsoft.com/office/powerpoint/2010/main" val="2093863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Snapshot of current</a:t>
            </a:r>
            <a:endParaRPr lang="en-US" sz="4400" dirty="0"/>
          </a:p>
        </p:txBody>
      </p:sp>
      <p:sp>
        <p:nvSpPr>
          <p:cNvPr id="3" name="Text Placeholder 2"/>
          <p:cNvSpPr>
            <a:spLocks noGrp="1"/>
          </p:cNvSpPr>
          <p:nvPr>
            <p:ph type="body" idx="1"/>
          </p:nvPr>
        </p:nvSpPr>
        <p:spPr/>
        <p:txBody>
          <a:bodyPr/>
          <a:lstStyle/>
          <a:p>
            <a:r>
              <a:rPr lang="en-US" dirty="0" smtClean="0"/>
              <a:t>SOCIAL PROVISION</a:t>
            </a:r>
            <a:endParaRPr lang="en-US" dirty="0"/>
          </a:p>
        </p:txBody>
      </p:sp>
    </p:spTree>
    <p:extLst>
      <p:ext uri="{BB962C8B-B14F-4D97-AF65-F5344CB8AC3E}">
        <p14:creationId xmlns:p14="http://schemas.microsoft.com/office/powerpoint/2010/main" val="9546931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9085</TotalTime>
  <Words>1688</Words>
  <Application>Microsoft Office PowerPoint</Application>
  <PresentationFormat>On-screen Show (4:3)</PresentationFormat>
  <Paragraphs>225</Paragraphs>
  <Slides>39</Slides>
  <Notes>27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48" baseType="lpstr">
      <vt:lpstr>ＭＳ Ｐゴシック</vt:lpstr>
      <vt:lpstr>Arial</vt:lpstr>
      <vt:lpstr>Calibri</vt:lpstr>
      <vt:lpstr>Calibri Light</vt:lpstr>
      <vt:lpstr>Californian FB</vt:lpstr>
      <vt:lpstr>Wingdings</vt:lpstr>
      <vt:lpstr>Clarity</vt:lpstr>
      <vt:lpstr>2_Office Theme</vt:lpstr>
      <vt:lpstr>Image</vt:lpstr>
      <vt:lpstr>INEQUALITY ACROSS THE US STATES</vt:lpstr>
      <vt:lpstr>Motivation</vt:lpstr>
      <vt:lpstr>Why do we have subnational variation in provision and redistribution? </vt:lpstr>
      <vt:lpstr>Unequal by Design: Social Provision in the US Welfare State  </vt:lpstr>
      <vt:lpstr>Key Dimensions of Safety Net Policies</vt:lpstr>
      <vt:lpstr>Key Dimensions of Safety Net Policies</vt:lpstr>
      <vt:lpstr>Defining the State-Level Safety Nets</vt:lpstr>
      <vt:lpstr>State-Level Safety Net</vt:lpstr>
      <vt:lpstr>Snapshot of current</vt:lpstr>
      <vt:lpstr>Adequacy of Safety Net Benefits (2013)</vt:lpstr>
      <vt:lpstr>Inclusiveness of Safety Net Benefits (2013)</vt:lpstr>
      <vt:lpstr>INEQUALITY ACROSS STATES</vt:lpstr>
      <vt:lpstr>Inequality in the Adequacy of Safety Net Benefits</vt:lpstr>
      <vt:lpstr>Inequality in the Adequacy of Safety Net Benefits</vt:lpstr>
      <vt:lpstr>Inequality in the Adequacy of Safety Net Benefits</vt:lpstr>
      <vt:lpstr>Inequality in the Adequacy of Safety Net Benefits</vt:lpstr>
      <vt:lpstr>Inequality in the Adequacy of Safety Net Benefits</vt:lpstr>
      <vt:lpstr>Inequality in the Adequacy of Safety Net Benefits</vt:lpstr>
      <vt:lpstr>Inequality in the Inclusiveness of Safety Net Benefits</vt:lpstr>
      <vt:lpstr>Inequality in the Inclusiveness of Safety Net Benefits</vt:lpstr>
      <vt:lpstr>Inequality in the Inclusiveness of Safety Net Benefits</vt:lpstr>
      <vt:lpstr>Variation in the Inclusiveness of Safety Net Benefits</vt:lpstr>
      <vt:lpstr>STATE CHANGE OVER TIME</vt:lpstr>
      <vt:lpstr>State Change Over Time in Safety Net Benefits </vt:lpstr>
      <vt:lpstr>State Change Over Time in Safety Net Benefits </vt:lpstr>
      <vt:lpstr>State Change Over Time in Safety Net Benefits </vt:lpstr>
      <vt:lpstr>State Change Over Time in Safety Net Benefits </vt:lpstr>
      <vt:lpstr>State Change Over Time in Safety Net Benefits </vt:lpstr>
      <vt:lpstr>State Change Over Time in Safety Net Benefits </vt:lpstr>
      <vt:lpstr>CURRENT SNAPSHOT</vt:lpstr>
      <vt:lpstr>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vector>
  </TitlesOfParts>
  <Company>SSW, UofW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Marcia Meyers</dc:creator>
  <cp:lastModifiedBy>Ragnarsdottir, Berglind</cp:lastModifiedBy>
  <cp:revision>523</cp:revision>
  <dcterms:created xsi:type="dcterms:W3CDTF">2006-10-18T23:29:50Z</dcterms:created>
  <dcterms:modified xsi:type="dcterms:W3CDTF">2015-06-15T14:50:23Z</dcterms:modified>
</cp:coreProperties>
</file>