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1" r:id="rId1"/>
    <p:sldMasterId id="2147484277" r:id="rId2"/>
  </p:sldMasterIdLst>
  <p:notesMasterIdLst>
    <p:notesMasterId r:id="rId48"/>
  </p:notesMasterIdLst>
  <p:sldIdLst>
    <p:sldId id="408" r:id="rId3"/>
    <p:sldId id="548" r:id="rId4"/>
    <p:sldId id="549" r:id="rId5"/>
    <p:sldId id="557" r:id="rId6"/>
    <p:sldId id="551" r:id="rId7"/>
    <p:sldId id="553" r:id="rId8"/>
    <p:sldId id="555" r:id="rId9"/>
    <p:sldId id="556" r:id="rId10"/>
    <p:sldId id="419" r:id="rId11"/>
    <p:sldId id="480" r:id="rId12"/>
    <p:sldId id="508" r:id="rId13"/>
    <p:sldId id="510" r:id="rId14"/>
    <p:sldId id="511" r:id="rId15"/>
    <p:sldId id="509" r:id="rId16"/>
    <p:sldId id="470" r:id="rId17"/>
    <p:sldId id="529" r:id="rId18"/>
    <p:sldId id="558" r:id="rId19"/>
    <p:sldId id="512" r:id="rId20"/>
    <p:sldId id="559" r:id="rId21"/>
    <p:sldId id="561" r:id="rId22"/>
    <p:sldId id="531" r:id="rId23"/>
    <p:sldId id="562" r:id="rId24"/>
    <p:sldId id="563" r:id="rId25"/>
    <p:sldId id="564" r:id="rId26"/>
    <p:sldId id="565" r:id="rId27"/>
    <p:sldId id="566" r:id="rId28"/>
    <p:sldId id="568" r:id="rId29"/>
    <p:sldId id="570" r:id="rId30"/>
    <p:sldId id="567" r:id="rId31"/>
    <p:sldId id="569" r:id="rId32"/>
    <p:sldId id="571" r:id="rId33"/>
    <p:sldId id="572" r:id="rId34"/>
    <p:sldId id="577" r:id="rId35"/>
    <p:sldId id="575" r:id="rId36"/>
    <p:sldId id="576" r:id="rId37"/>
    <p:sldId id="530" r:id="rId38"/>
    <p:sldId id="524" r:id="rId39"/>
    <p:sldId id="525" r:id="rId40"/>
    <p:sldId id="535" r:id="rId41"/>
    <p:sldId id="455" r:id="rId42"/>
    <p:sldId id="536" r:id="rId43"/>
    <p:sldId id="541" r:id="rId44"/>
    <p:sldId id="538" r:id="rId45"/>
    <p:sldId id="354" r:id="rId46"/>
    <p:sldId id="574" r:id="rId47"/>
  </p:sldIdLst>
  <p:sldSz cx="9144000" cy="6858000" type="screen4x3"/>
  <p:notesSz cx="6858000" cy="90773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30B"/>
    <a:srgbClr val="F2A00C"/>
    <a:srgbClr val="EAE1A7"/>
    <a:srgbClr val="F0E9C2"/>
    <a:srgbClr val="F7C467"/>
    <a:srgbClr val="EAC896"/>
    <a:srgbClr val="99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5197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3056" y="-120"/>
      </p:cViewPr>
      <p:guideLst>
        <p:guide orient="horz" pos="285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81038"/>
            <a:ext cx="4538662" cy="340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1650"/>
            <a:ext cx="5486400" cy="40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17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cs typeface="+mn-cs"/>
              </a:defRPr>
            </a:lvl1pPr>
          </a:lstStyle>
          <a:p>
            <a:pPr>
              <a:defRPr/>
            </a:pPr>
            <a:fld id="{0EB597C5-C69A-EC48-B2FB-358FC4742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73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681038"/>
            <a:ext cx="4538662" cy="3403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 smtClean="0">
              <a:latin typeface="Californian FB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597C5-C69A-EC48-B2FB-358FC4742ED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63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681038"/>
            <a:ext cx="4538662" cy="3403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13CAD-7F03-46C9-B4CF-55E0E369FB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65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597C5-C69A-EC48-B2FB-358FC4742ED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2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681038"/>
            <a:ext cx="4538662" cy="3403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597C5-C69A-EC48-B2FB-358FC4742ED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46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681038"/>
            <a:ext cx="4538662" cy="3403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597C5-C69A-EC48-B2FB-358FC4742ED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19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681038"/>
            <a:ext cx="4538662" cy="3403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597C5-C69A-EC48-B2FB-358FC4742ED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04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681038"/>
            <a:ext cx="4538662" cy="3403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597C5-C69A-EC48-B2FB-358FC4742ED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26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597C5-C69A-EC48-B2FB-358FC4742ED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17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597C5-C69A-EC48-B2FB-358FC4742ED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33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597C5-C69A-EC48-B2FB-358FC4742ED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34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597C5-C69A-EC48-B2FB-358FC4742ED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45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use income shares, then south does not stand out as having high inequality… whereas if you use the Gini then the south looks worse.</a:t>
            </a:r>
          </a:p>
          <a:p>
            <a:endParaRPr lang="en-US" dirty="0" smtClean="0"/>
          </a:p>
          <a:p>
            <a:r>
              <a:rPr lang="en-US" dirty="0" smtClean="0"/>
              <a:t>This difference is based on differences in the shape of the income distribution - the south does not have very high top incomes, has low median incomes, and high poverty rates… </a:t>
            </a:r>
          </a:p>
          <a:p>
            <a:endParaRPr lang="en-US" dirty="0" smtClean="0"/>
          </a:p>
          <a:p>
            <a:r>
              <a:rPr lang="en-US" dirty="0" smtClean="0"/>
              <a:t>so the distribution that is causing the high inequality in the south looks different than the distribution that is causing high inequality in states like NY or CT. </a:t>
            </a:r>
          </a:p>
          <a:p>
            <a:r>
              <a:rPr lang="en-US" dirty="0" smtClean="0"/>
              <a:t>South</a:t>
            </a:r>
            <a:r>
              <a:rPr lang="en-US" baseline="0" dirty="0" smtClean="0"/>
              <a:t> has high inequality because of bottom of distribution; NE has high inequality because of top of distribution.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597C5-C69A-EC48-B2FB-358FC4742ED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0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597C5-C69A-EC48-B2FB-358FC4742ED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05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597C5-C69A-EC48-B2FB-358FC4742ED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411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597C5-C69A-EC48-B2FB-358FC4742ED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21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597C5-C69A-EC48-B2FB-358FC4742ED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74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597C5-C69A-EC48-B2FB-358FC4742ED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702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597C5-C69A-EC48-B2FB-358FC4742ED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155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597C5-C69A-EC48-B2FB-358FC4742ED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515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597C5-C69A-EC48-B2FB-358FC4742ED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02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597C5-C69A-EC48-B2FB-358FC4742ED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239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597C5-C69A-EC48-B2FB-358FC4742ED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49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tend to point to the same types of factors that are examined</a:t>
            </a:r>
            <a:r>
              <a:rPr lang="en-US" baseline="0" dirty="0" smtClean="0"/>
              <a:t> at the national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597C5-C69A-EC48-B2FB-358FC4742ED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434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597C5-C69A-EC48-B2FB-358FC4742ED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236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597C5-C69A-EC48-B2FB-358FC4742ED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20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597C5-C69A-EC48-B2FB-358FC4742ED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20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681038"/>
            <a:ext cx="4538662" cy="3403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2B7F3-FF64-4F39-9206-1CC1382AE46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357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681038"/>
            <a:ext cx="4538662" cy="3403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597C5-C69A-EC48-B2FB-358FC4742ED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268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597C5-C69A-EC48-B2FB-358FC4742ED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13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681038"/>
            <a:ext cx="4538662" cy="3403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75147" eaLnBrk="1" hangingPunct="1">
              <a:buClrTx/>
              <a:buFont typeface="Wingdings" pitchFamily="2" charset="2"/>
              <a:buNone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597C5-C69A-EC48-B2FB-358FC4742ED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51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681038"/>
            <a:ext cx="4538662" cy="3403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597C5-C69A-EC48-B2FB-358FC4742ED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95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BE9CA88C-0143-5647-8461-23D4F85CBC87}" type="slidenum">
              <a:rPr lang="en-US" b="0" smtClean="0"/>
              <a:pPr eaLnBrk="1" hangingPunct="1">
                <a:defRPr/>
              </a:pPr>
              <a:t>11</a:t>
            </a:fld>
            <a:endParaRPr lang="en-US" b="0" smtClean="0"/>
          </a:p>
        </p:txBody>
      </p:sp>
      <p:sp>
        <p:nvSpPr>
          <p:cNvPr id="37891" name="Notes Placeholder 1"/>
          <p:cNvSpPr>
            <a:spLocks noGrp="1"/>
          </p:cNvSpPr>
          <p:nvPr/>
        </p:nvSpPr>
        <p:spPr bwMode="auto">
          <a:xfrm>
            <a:off x="685800" y="4311650"/>
            <a:ext cx="5486400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 b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74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13CAD-7F03-46C9-B4CF-55E0E369FB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73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13CAD-7F03-46C9-B4CF-55E0E369FB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73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13CAD-7F03-46C9-B4CF-55E0E369FB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5A03AE-BAB7-8046-B0A7-F9F5F31830C9}" type="datetimeFigureOut">
              <a:rPr lang="en-US" smtClean="0"/>
              <a:pPr>
                <a:defRPr/>
              </a:pPr>
              <a:t>6/21/2016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C69A5-089E-4749-A5F3-D8EA3CB6B3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E8181-995D-3747-895C-41A259FCFD45}" type="datetimeFigureOut">
              <a:rPr lang="en-US" smtClean="0"/>
              <a:pPr>
                <a:defRPr/>
              </a:pPr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B9B71-4461-9342-93E7-09F2711109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B06C4C-4A75-7D4E-9D3D-EBE3EA237A9E}" type="datetimeFigureOut">
              <a:rPr lang="en-US" smtClean="0"/>
              <a:pPr>
                <a:defRPr/>
              </a:pPr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8C230-9639-4843-860D-12A96D5F3F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881A-0FC2-4AC0-92E2-0E1E709AE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F1D2-36E6-4498-8876-3F137AF9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94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881A-0FC2-4AC0-92E2-0E1E709AE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F1D2-36E6-4498-8876-3F137AF9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14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3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5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881A-0FC2-4AC0-92E2-0E1E709AE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F1D2-36E6-4498-8876-3F137AF9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64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881A-0FC2-4AC0-92E2-0E1E709AE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F1D2-36E6-4498-8876-3F137AF9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50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881A-0FC2-4AC0-92E2-0E1E709AE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F1D2-36E6-4498-8876-3F137AF9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9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881A-0FC2-4AC0-92E2-0E1E709AE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F1D2-36E6-4498-8876-3F137AF9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59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881A-0FC2-4AC0-92E2-0E1E709AE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F1D2-36E6-4498-8876-3F137AF9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08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2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881A-0FC2-4AC0-92E2-0E1E709AE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F1D2-36E6-4498-8876-3F137AF9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9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AAFF40-C2D4-4445-8E44-EF150B4869C8}" type="datetimeFigureOut">
              <a:rPr lang="en-US" smtClean="0"/>
              <a:pPr>
                <a:defRPr/>
              </a:pPr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887B4-4EC2-284B-B747-16ED1654BF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2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881A-0FC2-4AC0-92E2-0E1E709AE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F1D2-36E6-4498-8876-3F137AF9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51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881A-0FC2-4AC0-92E2-0E1E709AE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F1D2-36E6-4498-8876-3F137AF9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75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881A-0FC2-4AC0-92E2-0E1E709AE0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F1D2-36E6-4498-8876-3F137AF93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0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9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3C1DD4-EBE0-084D-83DB-38D3BEDF24E1}" type="datetimeFigureOut">
              <a:rPr lang="en-US" smtClean="0"/>
              <a:pPr>
                <a:defRPr/>
              </a:pPr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0DF4A-D3BD-3144-8C7A-F960222659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EE4DE0-0FB7-CC44-BB3B-2DEB7561488D}" type="datetimeFigureOut">
              <a:rPr lang="en-US" smtClean="0"/>
              <a:pPr>
                <a:defRPr/>
              </a:pPr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E91DC-DD43-DC4F-8809-915BB59DD0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CD39E-18E5-364B-A7DF-A9E0DFB627E0}" type="datetimeFigureOut">
              <a:rPr lang="en-US" smtClean="0"/>
              <a:pPr>
                <a:defRPr/>
              </a:pPr>
              <a:t>6/21/2016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674C4-918F-5441-B7A5-A815A67888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C7B5F7-C1EF-BF41-AD84-BF914331F786}" type="datetimeFigureOut">
              <a:rPr lang="en-US" smtClean="0"/>
              <a:pPr>
                <a:defRPr/>
              </a:pPr>
              <a:t>6/21/2016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F3B61-893D-E446-8920-C715DED114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717618-4BBA-2A44-877C-3508804B8146}" type="datetimeFigureOut">
              <a:rPr lang="en-US" smtClean="0"/>
              <a:pPr>
                <a:defRPr/>
              </a:pPr>
              <a:t>6/21/2016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E8124-6CDA-0949-A4A9-7958013FF3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6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8053A4-4633-3B49-8F39-114EBFF69BBC}" type="datetimeFigureOut">
              <a:rPr lang="en-US" smtClean="0"/>
              <a:pPr>
                <a:defRPr/>
              </a:pPr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43A3B-5966-6140-9897-84BAEC2CFA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9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26EABB-B91C-8249-9769-1576A930EACC}" type="datetimeFigureOut">
              <a:rPr lang="en-US" smtClean="0"/>
              <a:pPr>
                <a:defRPr/>
              </a:pPr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5F24-FE9E-7549-AFE2-CFCA37BD7B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8" name="Object 17"/>
          <p:cNvGraphicFramePr>
            <a:graphicFrameLocks noChangeAspect="1"/>
          </p:cNvGraphicFramePr>
          <p:nvPr userDrawn="1"/>
        </p:nvGraphicFramePr>
        <p:xfrm>
          <a:off x="152400" y="5791302"/>
          <a:ext cx="11430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26" name="Image" r:id="rId3" imgW="1791772" imgH="1438294" progId="Photoshop.Image.9">
                  <p:embed/>
                </p:oleObj>
              </mc:Choice>
              <mc:Fallback>
                <p:oleObj name="Image" r:id="rId3" imgW="1791772" imgH="1438294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791302"/>
                        <a:ext cx="11430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7C46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7"/>
          <p:cNvGraphicFramePr>
            <a:graphicFrameLocks noChangeAspect="1"/>
          </p:cNvGraphicFramePr>
          <p:nvPr userDrawn="1"/>
        </p:nvGraphicFramePr>
        <p:xfrm>
          <a:off x="152400" y="5791302"/>
          <a:ext cx="11430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27" name="Image" r:id="rId5" imgW="1791772" imgH="1438294" progId="Photoshop.Image.9">
                  <p:embed/>
                </p:oleObj>
              </mc:Choice>
              <mc:Fallback>
                <p:oleObj name="Image" r:id="rId5" imgW="1791772" imgH="1438294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791302"/>
                        <a:ext cx="11430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7C46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7"/>
          <p:cNvGraphicFramePr>
            <a:graphicFrameLocks noChangeAspect="1"/>
          </p:cNvGraphicFramePr>
          <p:nvPr userDrawn="1"/>
        </p:nvGraphicFramePr>
        <p:xfrm>
          <a:off x="152400" y="5791302"/>
          <a:ext cx="11430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28" name="Image" r:id="rId6" imgW="1791772" imgH="1438294" progId="Photoshop.Image.9">
                  <p:embed/>
                </p:oleObj>
              </mc:Choice>
              <mc:Fallback>
                <p:oleObj name="Image" r:id="rId6" imgW="1791772" imgH="1438294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791302"/>
                        <a:ext cx="11430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7C46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5A03AE-BAB7-8046-B0A7-F9F5F31830C9}" type="datetimeFigureOut">
              <a:rPr lang="en-US" smtClean="0"/>
              <a:pPr>
                <a:defRPr/>
              </a:pPr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9C69A5-089E-4749-A5F3-D8EA3CB6B3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A5A881A-0FC2-4AC0-92E2-0E1E709AE046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6/21/2016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4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821F1D2-36E6-4498-8876-3F137AF9398D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02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content/dam/Census/library/publications/2014/acs/acsbr13-01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conomicsecurityindex.org/assets/state_reports/ESI_cross_state.pdf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i.org/files/2014/IncreasinglyUnequalStatesofAmerica1917to2012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nsus.gov/content/dam/Census/library/publications/2014/acs/acsbr13-02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914400"/>
          </a:xfrm>
        </p:spPr>
        <p:txBody>
          <a:bodyPr>
            <a:noAutofit/>
          </a:bodyPr>
          <a:lstStyle/>
          <a:p>
            <a:r>
              <a:rPr lang="en-US" b="1" dirty="0">
                <a:latin typeface="Calibri Light" panose="020F0302020204030204" pitchFamily="34" charset="0"/>
              </a:rPr>
              <a:t>Geographic Inequality in Social Provision and </a:t>
            </a:r>
            <a:r>
              <a:rPr lang="en-US" b="1" dirty="0" smtClean="0">
                <a:latin typeface="Calibri Light" panose="020F0302020204030204" pitchFamily="34" charset="0"/>
              </a:rPr>
              <a:t>Redistribution</a:t>
            </a:r>
          </a:p>
          <a:p>
            <a:r>
              <a:rPr lang="en-US" b="1" dirty="0" smtClean="0">
                <a:latin typeface="Calibri Light" panose="020F0302020204030204" pitchFamily="34" charset="0"/>
              </a:rPr>
              <a:t>Sarah K. Bruch - University of Iowa</a:t>
            </a:r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302"/>
            <a:ext cx="7848600" cy="131762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 Light" panose="020F0302020204030204" pitchFamily="34" charset="0"/>
              </a:rPr>
              <a:t>INEQUALITY ACROSS THE US STATES</a:t>
            </a:r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2578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 Light" panose="020F0302020204030204" pitchFamily="34" charset="0"/>
              </a:rPr>
              <a:t>Inequality Workshop</a:t>
            </a:r>
          </a:p>
          <a:p>
            <a:r>
              <a:rPr lang="en-US" sz="2000" b="0" dirty="0" smtClean="0">
                <a:latin typeface="Calibri Light" panose="020F0302020204030204" pitchFamily="34" charset="0"/>
              </a:rPr>
              <a:t>The Graduate Center, CUNY </a:t>
            </a:r>
          </a:p>
          <a:p>
            <a:r>
              <a:rPr lang="en-US" sz="2000" b="0" dirty="0" smtClean="0">
                <a:latin typeface="Calibri Light" panose="020F0302020204030204" pitchFamily="34" charset="0"/>
              </a:rPr>
              <a:t>June 9, 2016</a:t>
            </a:r>
            <a:endParaRPr lang="en-US" sz="2000" b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0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Calibri Light" panose="020F0302020204030204" pitchFamily="34" charset="0"/>
              </a:rPr>
              <a:t>Why is there State </a:t>
            </a:r>
            <a:r>
              <a:rPr lang="en-US" sz="3600" b="1" dirty="0">
                <a:latin typeface="Calibri Light" panose="020F0302020204030204" pitchFamily="34" charset="0"/>
              </a:rPr>
              <a:t>V</a:t>
            </a:r>
            <a:r>
              <a:rPr lang="en-US" sz="3600" b="1" dirty="0" smtClean="0">
                <a:latin typeface="Calibri Light" panose="020F0302020204030204" pitchFamily="34" charset="0"/>
              </a:rPr>
              <a:t>ariation in Provision and Redistribution? </a:t>
            </a:r>
            <a:endParaRPr lang="en-US" sz="3600" b="1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>
              <a:latin typeface="Californian FB" panose="0207040306080B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A big part </a:t>
            </a:r>
            <a:r>
              <a:rPr lang="en-US" dirty="0">
                <a:latin typeface="Calibri Light" panose="020F0302020204030204" pitchFamily="34" charset="0"/>
              </a:rPr>
              <a:t>of the answer </a:t>
            </a:r>
            <a:r>
              <a:rPr lang="en-US" dirty="0" smtClean="0">
                <a:latin typeface="Calibri Light" panose="020F0302020204030204" pitchFamily="34" charset="0"/>
              </a:rPr>
              <a:t>is about how the US welfare state is structured, and in particular, the </a:t>
            </a:r>
            <a:r>
              <a:rPr lang="en-US" dirty="0">
                <a:latin typeface="Calibri Light" panose="020F0302020204030204" pitchFamily="34" charset="0"/>
              </a:rPr>
              <a:t>d</a:t>
            </a:r>
            <a:r>
              <a:rPr lang="en-US" dirty="0" smtClean="0">
                <a:latin typeface="Calibri Light" panose="020F0302020204030204" pitchFamily="34" charset="0"/>
              </a:rPr>
              <a:t>egree of decentralization in transfer and tax policies.</a:t>
            </a:r>
          </a:p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u="sng" dirty="0" smtClean="0">
                <a:latin typeface="Calibri Light" panose="020F0302020204030204" pitchFamily="34" charset="0"/>
              </a:rPr>
              <a:t>Tiered Transfer Provision</a:t>
            </a:r>
            <a:endParaRPr lang="en-US" u="sng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Transfers and services for different target populations are managed</a:t>
            </a:r>
            <a:r>
              <a:rPr lang="en-US" dirty="0">
                <a:latin typeface="Calibri Light" panose="020F0302020204030204" pitchFamily="34" charset="0"/>
              </a:rPr>
              <a:t>, delivered and </a:t>
            </a:r>
            <a:r>
              <a:rPr lang="en-US" dirty="0" smtClean="0">
                <a:latin typeface="Calibri Light" panose="020F0302020204030204" pitchFamily="34" charset="0"/>
              </a:rPr>
              <a:t>financed </a:t>
            </a:r>
            <a:r>
              <a:rPr lang="en-US" dirty="0">
                <a:latin typeface="Calibri Light" panose="020F0302020204030204" pitchFamily="34" charset="0"/>
              </a:rPr>
              <a:t>by </a:t>
            </a:r>
            <a:r>
              <a:rPr lang="en-US" dirty="0" smtClean="0">
                <a:latin typeface="Calibri Light" panose="020F0302020204030204" pitchFamily="34" charset="0"/>
              </a:rPr>
              <a:t>national, state, and/or local governments. </a:t>
            </a:r>
          </a:p>
          <a:p>
            <a:pPr marL="0" indent="0">
              <a:buNone/>
            </a:pPr>
            <a:endParaRPr lang="en-US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u="sng" dirty="0" smtClean="0">
                <a:latin typeface="Calibri Light" panose="020F0302020204030204" pitchFamily="34" charset="0"/>
              </a:rPr>
              <a:t>Taxes</a:t>
            </a:r>
          </a:p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Are collected and distributed at national, state, and local levels.</a:t>
            </a:r>
            <a:endParaRPr lang="en-US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8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2" y="2057407"/>
            <a:ext cx="6335307" cy="32892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106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smtClean="0">
                <a:latin typeface="Calibri Light" panose="020F0302020204030204" pitchFamily="34" charset="0"/>
              </a:rPr>
              <a:t>Unequal by Design: </a:t>
            </a:r>
            <a:br>
              <a:rPr lang="en-US" sz="3600" b="1" dirty="0" smtClean="0">
                <a:latin typeface="Calibri Light" panose="020F0302020204030204" pitchFamily="34" charset="0"/>
              </a:rPr>
            </a:br>
            <a:r>
              <a:rPr lang="en-US" sz="3600" b="1" dirty="0" smtClean="0">
                <a:latin typeface="Calibri Light" panose="020F0302020204030204" pitchFamily="34" charset="0"/>
              </a:rPr>
              <a:t>Social Provision in the US Welfare State  </a:t>
            </a:r>
            <a:endParaRPr lang="en-US" sz="3600" b="1" dirty="0">
              <a:latin typeface="Calibri Light" panose="020F0302020204030204" pitchFamily="34" charset="0"/>
            </a:endParaRPr>
          </a:p>
        </p:txBody>
      </p:sp>
      <p:sp>
        <p:nvSpPr>
          <p:cNvPr id="17412" name="Line 9"/>
          <p:cNvSpPr>
            <a:spLocks noChangeShapeType="1"/>
          </p:cNvSpPr>
          <p:nvPr/>
        </p:nvSpPr>
        <p:spPr bwMode="auto">
          <a:xfrm>
            <a:off x="457200" y="2971800"/>
            <a:ext cx="1905000" cy="3124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13" name="Line 11"/>
          <p:cNvSpPr>
            <a:spLocks noChangeShapeType="1"/>
          </p:cNvSpPr>
          <p:nvPr/>
        </p:nvSpPr>
        <p:spPr bwMode="auto">
          <a:xfrm flipV="1">
            <a:off x="6781800" y="3276600"/>
            <a:ext cx="1600200" cy="2971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 rot="-3671759">
            <a:off x="7135770" y="4454517"/>
            <a:ext cx="19598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Californian FB" panose="0207040306080B030204" pitchFamily="18" charset="0"/>
                <a:cs typeface="+mn-cs"/>
              </a:rPr>
              <a:t>Standardized</a:t>
            </a:r>
          </a:p>
          <a:p>
            <a:pPr eaLnBrk="1" hangingPunct="1">
              <a:defRPr/>
            </a:pPr>
            <a:endParaRPr lang="en-US" dirty="0" smtClean="0">
              <a:latin typeface="Californian FB" panose="0207040306080B030204" pitchFamily="18" charset="0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latin typeface="Californian FB" panose="0207040306080B030204" pitchFamily="18" charset="0"/>
                <a:cs typeface="+mn-cs"/>
              </a:rPr>
              <a:t>Broad Coverage</a:t>
            </a:r>
          </a:p>
        </p:txBody>
      </p:sp>
      <p:sp>
        <p:nvSpPr>
          <p:cNvPr id="17415" name="Text Box 12"/>
          <p:cNvSpPr txBox="1">
            <a:spLocks noChangeArrowheads="1"/>
          </p:cNvSpPr>
          <p:nvPr/>
        </p:nvSpPr>
        <p:spPr bwMode="auto">
          <a:xfrm rot="3373686">
            <a:off x="310453" y="4374538"/>
            <a:ext cx="169040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latin typeface="Californian FB" panose="0207040306080B030204" pitchFamily="18" charset="0"/>
                <a:cs typeface="+mn-cs"/>
              </a:rPr>
              <a:t>Discretionary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latin typeface="Californian FB" panose="0207040306080B030204" pitchFamily="18" charset="0"/>
                <a:cs typeface="+mn-cs"/>
              </a:rPr>
              <a:t>Targeted</a:t>
            </a:r>
          </a:p>
        </p:txBody>
      </p:sp>
    </p:spTree>
    <p:extLst>
      <p:ext uri="{BB962C8B-B14F-4D97-AF65-F5344CB8AC3E}">
        <p14:creationId xmlns:p14="http://schemas.microsoft.com/office/powerpoint/2010/main" val="1599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alibri Light" panose="020F0302020204030204" pitchFamily="34" charset="0"/>
              </a:rPr>
              <a:t>Key Dimensions of Safety Net Policies: Adequacy</a:t>
            </a:r>
            <a:endParaRPr lang="en-US" sz="3600" b="1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 smtClean="0">
              <a:latin typeface="Californian FB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Adequacy of benefits </a:t>
            </a:r>
            <a:r>
              <a:rPr lang="en-US" dirty="0">
                <a:latin typeface="Calibri Light" panose="020F0302020204030204" pitchFamily="34" charset="0"/>
              </a:rPr>
              <a:t>= what recipients receive on </a:t>
            </a:r>
            <a:r>
              <a:rPr lang="en-US" dirty="0" smtClean="0">
                <a:latin typeface="Calibri Light" panose="020F0302020204030204" pitchFamily="34" charset="0"/>
              </a:rPr>
              <a:t>average.</a:t>
            </a:r>
            <a:endParaRPr lang="en-US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u="sng" dirty="0" smtClean="0">
                <a:latin typeface="Calibri Light" panose="020F0302020204030204" pitchFamily="34" charset="0"/>
              </a:rPr>
              <a:t>Direct expenditures for recipient benefits</a:t>
            </a:r>
          </a:p>
          <a:p>
            <a:pPr marL="0" indent="0" algn="ctr">
              <a:buNone/>
            </a:pPr>
            <a:r>
              <a:rPr lang="en-US" dirty="0" smtClean="0">
                <a:latin typeface="Calibri Light" panose="020F0302020204030204" pitchFamily="34" charset="0"/>
              </a:rPr>
              <a:t>Program caseload or recipients</a:t>
            </a:r>
            <a:endParaRPr lang="en-US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Adjusted </a:t>
            </a:r>
            <a:r>
              <a:rPr lang="en-US" dirty="0">
                <a:latin typeface="Calibri Light" panose="020F0302020204030204" pitchFamily="34" charset="0"/>
              </a:rPr>
              <a:t>for inflation (in constant $2012)</a:t>
            </a:r>
          </a:p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</a:rPr>
              <a:t>Adjusted for cost-of-living differences across </a:t>
            </a:r>
            <a:r>
              <a:rPr lang="en-US" dirty="0" smtClean="0">
                <a:latin typeface="Calibri Light" panose="020F0302020204030204" pitchFamily="34" charset="0"/>
              </a:rPr>
              <a:t>states (BEA RPPs).</a:t>
            </a:r>
            <a:endParaRPr lang="en-US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</a:rPr>
              <a:t>Value add of measure: vs. max benefit or aggregate spending</a:t>
            </a:r>
          </a:p>
          <a:p>
            <a:pPr marL="0" indent="0">
              <a:buNone/>
            </a:pPr>
            <a:endParaRPr lang="en-US" sz="2600" b="1" dirty="0" smtClean="0">
              <a:latin typeface="Californian FB" pitchFamily="18" charset="0"/>
            </a:endParaRPr>
          </a:p>
          <a:p>
            <a:pPr lvl="1"/>
            <a:endParaRPr lang="en-US" b="1" dirty="0" smtClean="0">
              <a:latin typeface="Californian FB" pitchFamily="18" charset="0"/>
            </a:endParaRPr>
          </a:p>
          <a:p>
            <a:endParaRPr lang="en-US" b="1" dirty="0"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8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139" y="533400"/>
            <a:ext cx="8229600" cy="1219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 Light" panose="020F0302020204030204" pitchFamily="34" charset="0"/>
              </a:rPr>
              <a:t>Key Dimensions of Safety Net Policies: </a:t>
            </a:r>
            <a:br>
              <a:rPr lang="en-US" sz="3600" b="1" dirty="0" smtClean="0">
                <a:latin typeface="Calibri Light" panose="020F0302020204030204" pitchFamily="34" charset="0"/>
              </a:rPr>
            </a:br>
            <a:r>
              <a:rPr lang="en-US" sz="3600" b="1" dirty="0" smtClean="0">
                <a:latin typeface="Calibri Light" panose="020F0302020204030204" pitchFamily="34" charset="0"/>
              </a:rPr>
              <a:t>Inclusion</a:t>
            </a:r>
            <a:endParaRPr lang="en-US" sz="3600" b="1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119872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Inclusiveness of receipt = </a:t>
            </a:r>
            <a:r>
              <a:rPr lang="en-US" dirty="0">
                <a:latin typeface="Calibri Light" panose="020F0302020204030204" pitchFamily="34" charset="0"/>
              </a:rPr>
              <a:t>proportion of potentially needy that </a:t>
            </a:r>
            <a:r>
              <a:rPr lang="en-US" dirty="0" smtClean="0">
                <a:latin typeface="Calibri Light" panose="020F0302020204030204" pitchFamily="34" charset="0"/>
              </a:rPr>
              <a:t>get assistance.</a:t>
            </a:r>
          </a:p>
          <a:p>
            <a:pPr marL="594360" lvl="2" indent="0">
              <a:buNone/>
            </a:pPr>
            <a:endParaRPr lang="en-US" sz="24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u="sng" dirty="0" smtClean="0">
                <a:latin typeface="Calibri Light" panose="020F0302020204030204" pitchFamily="34" charset="0"/>
              </a:rPr>
              <a:t>Program caseload or recipients </a:t>
            </a:r>
          </a:p>
          <a:p>
            <a:pPr marL="0" indent="0" algn="ctr">
              <a:buNone/>
            </a:pPr>
            <a:r>
              <a:rPr lang="en-US" dirty="0" smtClean="0">
                <a:latin typeface="Calibri Light" panose="020F0302020204030204" pitchFamily="34" charset="0"/>
              </a:rPr>
              <a:t>Potentially needy population</a:t>
            </a:r>
            <a:endParaRPr lang="en-US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Potentially </a:t>
            </a:r>
            <a:r>
              <a:rPr lang="en-US" dirty="0">
                <a:latin typeface="Calibri Light" panose="020F0302020204030204" pitchFamily="34" charset="0"/>
              </a:rPr>
              <a:t>needy population estimated with </a:t>
            </a:r>
            <a:r>
              <a:rPr lang="en-US" dirty="0" smtClean="0">
                <a:latin typeface="Calibri Light" panose="020F0302020204030204" pitchFamily="34" charset="0"/>
              </a:rPr>
              <a:t>Census household survey data (ASEC/March CPS).</a:t>
            </a:r>
            <a:endParaRPr lang="en-US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</a:rPr>
              <a:t>Adjusted for cost of living differences across states. </a:t>
            </a:r>
          </a:p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</a:rPr>
              <a:t>Value add of measure: vs. caseloads </a:t>
            </a:r>
          </a:p>
          <a:p>
            <a:pPr marL="0" indent="0">
              <a:buNone/>
            </a:pPr>
            <a:endParaRPr lang="en-US" sz="3200" b="1" dirty="0" smtClean="0">
              <a:latin typeface="Californian FB" pitchFamily="18" charset="0"/>
            </a:endParaRPr>
          </a:p>
          <a:p>
            <a:pPr lvl="1"/>
            <a:endParaRPr lang="en-US" b="1" dirty="0" smtClean="0">
              <a:latin typeface="Californian FB" pitchFamily="18" charset="0"/>
            </a:endParaRPr>
          </a:p>
          <a:p>
            <a:endParaRPr lang="en-US" b="1" dirty="0"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alibri Light" panose="020F0302020204030204" pitchFamily="34" charset="0"/>
              </a:rPr>
              <a:t>Defining the Decentralized State-Level </a:t>
            </a:r>
            <a:br>
              <a:rPr lang="en-US" sz="3600" b="1" dirty="0" smtClean="0">
                <a:latin typeface="Calibri Light" panose="020F0302020204030204" pitchFamily="34" charset="0"/>
              </a:rPr>
            </a:br>
            <a:r>
              <a:rPr lang="en-US" sz="3600" b="1" dirty="0" smtClean="0">
                <a:latin typeface="Calibri Light" panose="020F0302020204030204" pitchFamily="34" charset="0"/>
              </a:rPr>
              <a:t>Safety Nets</a:t>
            </a:r>
            <a:endParaRPr lang="en-US" sz="3600" b="1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48472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Calibri Light" panose="020F0302020204030204" pitchFamily="34" charset="0"/>
              </a:rPr>
              <a:t>Include programs in which states </a:t>
            </a:r>
            <a:r>
              <a:rPr lang="en-US" sz="2400" dirty="0">
                <a:latin typeface="Calibri Light" panose="020F0302020204030204" pitchFamily="34" charset="0"/>
              </a:rPr>
              <a:t>have some </a:t>
            </a:r>
            <a:r>
              <a:rPr lang="en-US" sz="2400" dirty="0" smtClean="0">
                <a:latin typeface="Calibri Light" panose="020F0302020204030204" pitchFamily="34" charset="0"/>
              </a:rPr>
              <a:t>policymaking </a:t>
            </a:r>
            <a:r>
              <a:rPr lang="en-US" sz="2400" dirty="0">
                <a:latin typeface="Calibri Light" panose="020F0302020204030204" pitchFamily="34" charset="0"/>
              </a:rPr>
              <a:t>authority, or financial or administrative responsibility.</a:t>
            </a:r>
          </a:p>
          <a:p>
            <a:endParaRPr lang="en-US" sz="2400" dirty="0" smtClean="0">
              <a:latin typeface="Calibri Light" panose="020F0302020204030204" pitchFamily="34" charset="0"/>
            </a:endParaRPr>
          </a:p>
          <a:p>
            <a:pPr marL="400050" lvl="1" indent="0">
              <a:buNone/>
            </a:pPr>
            <a:r>
              <a:rPr lang="en-US" sz="2400" u="sng" dirty="0" smtClean="0">
                <a:latin typeface="Calibri Light" panose="020F0302020204030204" pitchFamily="34" charset="0"/>
              </a:rPr>
              <a:t>Program Funding</a:t>
            </a:r>
          </a:p>
          <a:p>
            <a:pPr lvl="2"/>
            <a:r>
              <a:rPr lang="en-US" sz="2000" dirty="0" smtClean="0">
                <a:latin typeface="Calibri Light" panose="020F0302020204030204" pitchFamily="34" charset="0"/>
              </a:rPr>
              <a:t>Partial/joint </a:t>
            </a:r>
            <a:r>
              <a:rPr lang="en-US" sz="2000" dirty="0">
                <a:latin typeface="Calibri Light" panose="020F0302020204030204" pitchFamily="34" charset="0"/>
              </a:rPr>
              <a:t>funding of </a:t>
            </a:r>
            <a:r>
              <a:rPr lang="en-US" sz="2000" dirty="0" smtClean="0">
                <a:latin typeface="Calibri Light" panose="020F0302020204030204" pitchFamily="34" charset="0"/>
              </a:rPr>
              <a:t>programs &amp; block grant structure </a:t>
            </a:r>
          </a:p>
          <a:p>
            <a:pPr lvl="2"/>
            <a:r>
              <a:rPr lang="en-US" sz="2000" dirty="0">
                <a:latin typeface="Calibri Light" panose="020F0302020204030204" pitchFamily="34" charset="0"/>
              </a:rPr>
              <a:t>Implication = Variation in availability and stability of </a:t>
            </a:r>
            <a:r>
              <a:rPr lang="en-US" sz="2000" dirty="0" smtClean="0">
                <a:latin typeface="Calibri Light" panose="020F0302020204030204" pitchFamily="34" charset="0"/>
              </a:rPr>
              <a:t>funding</a:t>
            </a:r>
          </a:p>
          <a:p>
            <a:pPr lvl="2"/>
            <a:endParaRPr lang="en-US" sz="2000" u="sng" dirty="0" smtClean="0">
              <a:latin typeface="Calibri Light" panose="020F0302020204030204" pitchFamily="34" charset="0"/>
            </a:endParaRPr>
          </a:p>
          <a:p>
            <a:pPr marL="400050" lvl="1" indent="0">
              <a:buNone/>
            </a:pPr>
            <a:r>
              <a:rPr lang="en-US" sz="2400" u="sng" dirty="0" smtClean="0">
                <a:latin typeface="Calibri Light" panose="020F0302020204030204" pitchFamily="34" charset="0"/>
              </a:rPr>
              <a:t>Program Administration</a:t>
            </a:r>
          </a:p>
          <a:p>
            <a:pPr lvl="2"/>
            <a:r>
              <a:rPr lang="en-US" sz="2000" dirty="0" smtClean="0">
                <a:latin typeface="Calibri Light" panose="020F0302020204030204" pitchFamily="34" charset="0"/>
              </a:rPr>
              <a:t>Flexibility </a:t>
            </a:r>
            <a:r>
              <a:rPr lang="en-US" sz="2000" dirty="0">
                <a:latin typeface="Calibri Light" panose="020F0302020204030204" pitchFamily="34" charset="0"/>
              </a:rPr>
              <a:t>in </a:t>
            </a:r>
            <a:r>
              <a:rPr lang="en-US" sz="2000" dirty="0" smtClean="0">
                <a:latin typeface="Calibri Light" panose="020F0302020204030204" pitchFamily="34" charset="0"/>
              </a:rPr>
              <a:t>administering program</a:t>
            </a:r>
            <a:r>
              <a:rPr lang="en-US" sz="2000" dirty="0">
                <a:latin typeface="Calibri Light" panose="020F0302020204030204" pitchFamily="34" charset="0"/>
              </a:rPr>
              <a:t>s</a:t>
            </a:r>
            <a:r>
              <a:rPr lang="en-US" sz="2000" dirty="0" smtClean="0">
                <a:latin typeface="Calibri Light" panose="020F0302020204030204" pitchFamily="34" charset="0"/>
              </a:rPr>
              <a:t> </a:t>
            </a:r>
          </a:p>
          <a:p>
            <a:pPr lvl="2"/>
            <a:r>
              <a:rPr lang="en-US" sz="2000" dirty="0">
                <a:latin typeface="Calibri Light" panose="020F0302020204030204" pitchFamily="34" charset="0"/>
              </a:rPr>
              <a:t>Implication = Variation in </a:t>
            </a:r>
            <a:r>
              <a:rPr lang="en-US" sz="2000" dirty="0" smtClean="0">
                <a:latin typeface="Calibri Light" panose="020F0302020204030204" pitchFamily="34" charset="0"/>
              </a:rPr>
              <a:t>outreach</a:t>
            </a:r>
            <a:r>
              <a:rPr lang="en-US" sz="2000" dirty="0">
                <a:latin typeface="Calibri Light" panose="020F0302020204030204" pitchFamily="34" charset="0"/>
              </a:rPr>
              <a:t>, </a:t>
            </a:r>
            <a:r>
              <a:rPr lang="en-US" sz="2000" dirty="0" smtClean="0">
                <a:latin typeface="Calibri Light" panose="020F0302020204030204" pitchFamily="34" charset="0"/>
              </a:rPr>
              <a:t>application, and accessibility. </a:t>
            </a:r>
          </a:p>
          <a:p>
            <a:pPr lvl="2"/>
            <a:endParaRPr lang="en-US" sz="2000" u="sng" dirty="0" smtClean="0">
              <a:latin typeface="Calibri Light" panose="020F0302020204030204" pitchFamily="34" charset="0"/>
            </a:endParaRPr>
          </a:p>
          <a:p>
            <a:pPr marL="400050" lvl="1" indent="0">
              <a:buNone/>
            </a:pPr>
            <a:r>
              <a:rPr lang="en-US" sz="2400" u="sng" dirty="0" smtClean="0">
                <a:latin typeface="Calibri Light" panose="020F0302020204030204" pitchFamily="34" charset="0"/>
              </a:rPr>
              <a:t>Policymaking Authority</a:t>
            </a:r>
            <a:endParaRPr lang="en-US" sz="2400" u="sng" dirty="0">
              <a:latin typeface="Calibri Light" panose="020F0302020204030204" pitchFamily="34" charset="0"/>
            </a:endParaRPr>
          </a:p>
          <a:p>
            <a:pPr lvl="2"/>
            <a:r>
              <a:rPr lang="en-US" sz="2000" dirty="0" smtClean="0">
                <a:latin typeface="Calibri Light" panose="020F0302020204030204" pitchFamily="34" charset="0"/>
              </a:rPr>
              <a:t>Authority to </a:t>
            </a:r>
            <a:r>
              <a:rPr lang="en-US" sz="2000" dirty="0">
                <a:latin typeface="Calibri Light" panose="020F0302020204030204" pitchFamily="34" charset="0"/>
              </a:rPr>
              <a:t>make rules regarding eligibility and </a:t>
            </a:r>
            <a:r>
              <a:rPr lang="en-US" sz="2000" dirty="0" smtClean="0">
                <a:latin typeface="Calibri Light" panose="020F0302020204030204" pitchFamily="34" charset="0"/>
              </a:rPr>
              <a:t>benefits </a:t>
            </a:r>
          </a:p>
          <a:p>
            <a:pPr lvl="2"/>
            <a:r>
              <a:rPr lang="en-US" sz="2000" dirty="0">
                <a:latin typeface="Calibri Light" panose="020F0302020204030204" pitchFamily="34" charset="0"/>
              </a:rPr>
              <a:t>Implication = Variation in eligibility </a:t>
            </a:r>
            <a:r>
              <a:rPr lang="en-US" sz="2000" dirty="0" smtClean="0">
                <a:latin typeface="Calibri Light" panose="020F0302020204030204" pitchFamily="34" charset="0"/>
              </a:rPr>
              <a:t>criteria and </a:t>
            </a:r>
            <a:r>
              <a:rPr lang="en-US" sz="2000" dirty="0">
                <a:latin typeface="Calibri Light" panose="020F0302020204030204" pitchFamily="34" charset="0"/>
              </a:rPr>
              <a:t>benefit </a:t>
            </a:r>
            <a:r>
              <a:rPr lang="en-US" sz="2000" dirty="0" smtClean="0">
                <a:latin typeface="Calibri Light" panose="020F0302020204030204" pitchFamily="34" charset="0"/>
              </a:rPr>
              <a:t>levels</a:t>
            </a:r>
            <a:r>
              <a:rPr lang="en-US" sz="2000" dirty="0">
                <a:latin typeface="Calibri Light" panose="020F0302020204030204" pitchFamily="34" charset="0"/>
              </a:rPr>
              <a:t>.</a:t>
            </a:r>
          </a:p>
          <a:p>
            <a:endParaRPr lang="en-US" b="1" dirty="0" smtClean="0">
              <a:latin typeface="Californian FB" pitchFamily="18" charset="0"/>
            </a:endParaRPr>
          </a:p>
          <a:p>
            <a:pPr lvl="1"/>
            <a:endParaRPr lang="en-US" b="1" dirty="0">
              <a:latin typeface="Californian FB" pitchFamily="18" charset="0"/>
            </a:endParaRPr>
          </a:p>
          <a:p>
            <a:pPr marL="274320" lvl="1" indent="0">
              <a:buNone/>
            </a:pPr>
            <a:endParaRPr lang="en-US" b="1" dirty="0" smtClean="0">
              <a:latin typeface="Californian FB" pitchFamily="18" charset="0"/>
            </a:endParaRPr>
          </a:p>
          <a:p>
            <a:pPr lvl="2"/>
            <a:endParaRPr lang="en-US" b="1" dirty="0"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37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 Light" panose="020F0302020204030204" pitchFamily="34" charset="0"/>
              </a:rPr>
              <a:t>State-Level Safety Net</a:t>
            </a:r>
            <a:endParaRPr lang="en-US" sz="3600" b="1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95400"/>
            <a:ext cx="850392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alibri Light" panose="020F0302020204030204" pitchFamily="34" charset="0"/>
              </a:rPr>
              <a:t>11 programs </a:t>
            </a:r>
            <a:r>
              <a:rPr lang="en-US" sz="2400" dirty="0">
                <a:latin typeface="Calibri Light" panose="020F0302020204030204" pitchFamily="34" charset="0"/>
              </a:rPr>
              <a:t>that </a:t>
            </a:r>
            <a:r>
              <a:rPr lang="en-US" sz="2400" dirty="0" smtClean="0">
                <a:latin typeface="Calibri Light" panose="020F0302020204030204" pitchFamily="34" charset="0"/>
              </a:rPr>
              <a:t>provide support </a:t>
            </a:r>
            <a:r>
              <a:rPr lang="en-US" sz="2400" dirty="0">
                <a:latin typeface="Calibri Light" panose="020F0302020204030204" pitchFamily="34" charset="0"/>
              </a:rPr>
              <a:t>for economically vulnerable </a:t>
            </a:r>
            <a:r>
              <a:rPr lang="en-US" sz="2400" dirty="0" smtClean="0">
                <a:latin typeface="Calibri Light" panose="020F0302020204030204" pitchFamily="34" charset="0"/>
              </a:rPr>
              <a:t>families with children.</a:t>
            </a:r>
          </a:p>
          <a:p>
            <a:pPr marL="274320" lvl="1" indent="0">
              <a:buNone/>
            </a:pPr>
            <a:endParaRPr lang="en-US" sz="2000" b="1" dirty="0" smtClean="0">
              <a:latin typeface="Calibri Light" panose="020F0302020204030204" pitchFamily="34" charset="0"/>
            </a:endParaRPr>
          </a:p>
          <a:p>
            <a:pPr marL="274320" lvl="1" indent="0">
              <a:buNone/>
            </a:pPr>
            <a:r>
              <a:rPr lang="en-US" sz="2000" b="1" dirty="0" smtClean="0">
                <a:latin typeface="Calibri Light" panose="020F0302020204030204" pitchFamily="34" charset="0"/>
              </a:rPr>
              <a:t>CA</a:t>
            </a:r>
            <a:r>
              <a:rPr lang="en-US" sz="2000" dirty="0" smtClean="0">
                <a:latin typeface="Calibri Light" panose="020F0302020204030204" pitchFamily="34" charset="0"/>
              </a:rPr>
              <a:t>: cash assistance (AFDC/TANF)</a:t>
            </a:r>
          </a:p>
          <a:p>
            <a:pPr marL="274320" lvl="1" indent="0">
              <a:buNone/>
            </a:pPr>
            <a:r>
              <a:rPr lang="en-US" sz="2000" b="1" dirty="0" smtClean="0">
                <a:latin typeface="Calibri Light" panose="020F0302020204030204" pitchFamily="34" charset="0"/>
              </a:rPr>
              <a:t>FS</a:t>
            </a:r>
            <a:r>
              <a:rPr lang="en-US" sz="2000" dirty="0" smtClean="0">
                <a:latin typeface="Calibri Light" panose="020F0302020204030204" pitchFamily="34" charset="0"/>
              </a:rPr>
              <a:t>: food assistance (Food Stamps/SNAP)</a:t>
            </a:r>
          </a:p>
          <a:p>
            <a:pPr marL="274320" lvl="1" indent="0">
              <a:buNone/>
            </a:pPr>
            <a:r>
              <a:rPr lang="en-US" sz="2000" b="1" dirty="0" smtClean="0">
                <a:latin typeface="Calibri Light" panose="020F0302020204030204" pitchFamily="34" charset="0"/>
              </a:rPr>
              <a:t>HI</a:t>
            </a:r>
            <a:r>
              <a:rPr lang="en-US" sz="2000" dirty="0" smtClean="0">
                <a:latin typeface="Calibri Light" panose="020F0302020204030204" pitchFamily="34" charset="0"/>
              </a:rPr>
              <a:t>: health insurance (Medicaid and SCHIP)</a:t>
            </a:r>
          </a:p>
          <a:p>
            <a:pPr marL="274320" lvl="1" indent="0">
              <a:buNone/>
            </a:pPr>
            <a:r>
              <a:rPr lang="en-US" sz="2000" b="1" dirty="0" smtClean="0">
                <a:latin typeface="Calibri Light" panose="020F0302020204030204" pitchFamily="34" charset="0"/>
              </a:rPr>
              <a:t>CS</a:t>
            </a:r>
            <a:r>
              <a:rPr lang="en-US" sz="2000" dirty="0" smtClean="0">
                <a:latin typeface="Calibri Light" panose="020F0302020204030204" pitchFamily="34" charset="0"/>
              </a:rPr>
              <a:t>: child support (enforcement and collections)</a:t>
            </a:r>
          </a:p>
          <a:p>
            <a:pPr marL="274320" lvl="1" indent="0">
              <a:buNone/>
            </a:pPr>
            <a:r>
              <a:rPr lang="en-US" sz="2000" b="1" dirty="0" smtClean="0">
                <a:latin typeface="Calibri Light" panose="020F0302020204030204" pitchFamily="34" charset="0"/>
              </a:rPr>
              <a:t>CC</a:t>
            </a:r>
            <a:r>
              <a:rPr lang="en-US" sz="2000" dirty="0" smtClean="0">
                <a:latin typeface="Calibri Light" panose="020F0302020204030204" pitchFamily="34" charset="0"/>
              </a:rPr>
              <a:t>: child care (subsidies – CCBG/CCDF and TANF)</a:t>
            </a:r>
          </a:p>
          <a:p>
            <a:pPr marL="274320" lvl="1" indent="0">
              <a:buNone/>
            </a:pPr>
            <a:r>
              <a:rPr lang="en-US" sz="2000" b="1" dirty="0" smtClean="0">
                <a:latin typeface="Calibri Light" panose="020F0302020204030204" pitchFamily="34" charset="0"/>
              </a:rPr>
              <a:t>EE</a:t>
            </a:r>
            <a:r>
              <a:rPr lang="en-US" sz="2000" dirty="0" smtClean="0">
                <a:latin typeface="Calibri Light" panose="020F0302020204030204" pitchFamily="34" charset="0"/>
              </a:rPr>
              <a:t>: early </a:t>
            </a:r>
            <a:r>
              <a:rPr lang="en-US" sz="2000" dirty="0">
                <a:latin typeface="Calibri Light" panose="020F0302020204030204" pitchFamily="34" charset="0"/>
              </a:rPr>
              <a:t>childhood </a:t>
            </a:r>
            <a:r>
              <a:rPr lang="en-US" sz="2000" dirty="0" smtClean="0">
                <a:latin typeface="Calibri Light" panose="020F0302020204030204" pitchFamily="34" charset="0"/>
              </a:rPr>
              <a:t>education (Head Start and public pre-k)</a:t>
            </a:r>
          </a:p>
          <a:p>
            <a:pPr marL="274320" lvl="1" indent="0">
              <a:buNone/>
            </a:pPr>
            <a:r>
              <a:rPr lang="en-US" sz="2000" b="1" dirty="0" smtClean="0">
                <a:latin typeface="Calibri Light" panose="020F0302020204030204" pitchFamily="34" charset="0"/>
              </a:rPr>
              <a:t>UI</a:t>
            </a:r>
            <a:r>
              <a:rPr lang="en-US" sz="2000" dirty="0" smtClean="0">
                <a:latin typeface="Calibri Light" panose="020F0302020204030204" pitchFamily="34" charset="0"/>
              </a:rPr>
              <a:t>: unemployment insurance</a:t>
            </a:r>
          </a:p>
          <a:p>
            <a:pPr marL="274320" lvl="1" indent="0">
              <a:buNone/>
            </a:pPr>
            <a:r>
              <a:rPr lang="en-US" b="1" dirty="0" smtClean="0">
                <a:latin typeface="Calibri Light" panose="020F0302020204030204" pitchFamily="34" charset="0"/>
              </a:rPr>
              <a:t>WA</a:t>
            </a:r>
            <a:r>
              <a:rPr lang="en-US" dirty="0" smtClean="0">
                <a:latin typeface="Calibri Light" panose="020F0302020204030204" pitchFamily="34" charset="0"/>
              </a:rPr>
              <a:t>: </a:t>
            </a:r>
            <a:r>
              <a:rPr lang="en-US" sz="2000" dirty="0" smtClean="0">
                <a:latin typeface="Calibri Light" panose="020F0302020204030204" pitchFamily="34" charset="0"/>
              </a:rPr>
              <a:t>work support (JOBS w/ AFDC and TANF work support)</a:t>
            </a:r>
          </a:p>
          <a:p>
            <a:pPr marL="274320" lvl="1" indent="0">
              <a:buNone/>
            </a:pPr>
            <a:r>
              <a:rPr lang="en-US" sz="2000" b="1" dirty="0" smtClean="0">
                <a:latin typeface="Calibri Light" panose="020F0302020204030204" pitchFamily="34" charset="0"/>
              </a:rPr>
              <a:t>SS</a:t>
            </a:r>
            <a:r>
              <a:rPr lang="en-US" sz="2000" dirty="0" smtClean="0">
                <a:latin typeface="Calibri Light" panose="020F0302020204030204" pitchFamily="34" charset="0"/>
              </a:rPr>
              <a:t>: disability </a:t>
            </a:r>
            <a:r>
              <a:rPr lang="en-US" sz="2000" dirty="0">
                <a:latin typeface="Calibri Light" panose="020F0302020204030204" pitchFamily="34" charset="0"/>
              </a:rPr>
              <a:t>assistance </a:t>
            </a:r>
            <a:r>
              <a:rPr lang="en-US" sz="2000" dirty="0" smtClean="0">
                <a:latin typeface="Calibri Light" panose="020F0302020204030204" pitchFamily="34" charset="0"/>
              </a:rPr>
              <a:t>(SSI for disabled children)</a:t>
            </a:r>
          </a:p>
          <a:p>
            <a:pPr marL="274320" lvl="1" indent="0">
              <a:buNone/>
            </a:pPr>
            <a:r>
              <a:rPr lang="en-US" b="1" dirty="0" smtClean="0">
                <a:latin typeface="Calibri Light" panose="020F0302020204030204" pitchFamily="34" charset="0"/>
              </a:rPr>
              <a:t>HS</a:t>
            </a:r>
            <a:r>
              <a:rPr lang="en-US" dirty="0" smtClean="0">
                <a:latin typeface="Calibri Light" panose="020F0302020204030204" pitchFamily="34" charset="0"/>
              </a:rPr>
              <a:t>: housing assistance (Section 8)</a:t>
            </a:r>
          </a:p>
          <a:p>
            <a:pPr marL="274320" lvl="1" indent="0">
              <a:buNone/>
            </a:pPr>
            <a:r>
              <a:rPr lang="en-US" b="1" dirty="0">
                <a:latin typeface="Calibri Light" panose="020F0302020204030204" pitchFamily="34" charset="0"/>
              </a:rPr>
              <a:t>ST</a:t>
            </a:r>
            <a:r>
              <a:rPr lang="en-US" dirty="0">
                <a:latin typeface="Calibri Light" panose="020F0302020204030204" pitchFamily="34" charset="0"/>
              </a:rPr>
              <a:t>: state income taxes (liability threshold and credits)</a:t>
            </a:r>
          </a:p>
          <a:p>
            <a:pPr marL="274320" lvl="1" indent="0">
              <a:buNone/>
            </a:pPr>
            <a:endParaRPr lang="en-US" sz="2000" dirty="0" smtClean="0">
              <a:latin typeface="Californian FB" pitchFamily="18" charset="0"/>
            </a:endParaRPr>
          </a:p>
          <a:p>
            <a:pPr lvl="1"/>
            <a:endParaRPr lang="en-US" b="1" dirty="0" smtClean="0">
              <a:latin typeface="Californian FB" pitchFamily="18" charset="0"/>
            </a:endParaRPr>
          </a:p>
          <a:p>
            <a:endParaRPr lang="en-US" b="1" dirty="0"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INEQUALITY ACROSS STATES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SOCIAL PROVISION DIFFERENCES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0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alibri Light" panose="020F0302020204030204" pitchFamily="34" charset="0"/>
              </a:rPr>
              <a:t>Inequality in the Adequacy </a:t>
            </a:r>
            <a:r>
              <a:rPr lang="en-US" sz="3200" b="1" dirty="0">
                <a:latin typeface="Calibri Light" panose="020F0302020204030204" pitchFamily="34" charset="0"/>
              </a:rPr>
              <a:t>of Safety Net </a:t>
            </a:r>
            <a:r>
              <a:rPr lang="en-US" sz="3200" b="1" dirty="0" smtClean="0">
                <a:latin typeface="Calibri Light" panose="020F0302020204030204" pitchFamily="34" charset="0"/>
              </a:rPr>
              <a:t>Benefits</a:t>
            </a:r>
            <a:endParaRPr lang="en-US" sz="3200" dirty="0"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374100"/>
            <a:ext cx="8534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Note: Colored box indicates IQR (25</a:t>
            </a:r>
            <a:r>
              <a:rPr lang="en-US" sz="1200" b="0" baseline="30000" dirty="0" smtClean="0"/>
              <a:t>th</a:t>
            </a:r>
            <a:r>
              <a:rPr lang="en-US" sz="1200" b="0" dirty="0" smtClean="0"/>
              <a:t> &amp; 75</a:t>
            </a:r>
            <a:r>
              <a:rPr lang="en-US" sz="1200" b="0" baseline="30000" dirty="0" smtClean="0"/>
              <a:t>th</a:t>
            </a:r>
            <a:r>
              <a:rPr lang="en-US" sz="1200" b="0" dirty="0" smtClean="0"/>
              <a:t> percentiles), w/ median highlighted; the length of the whiskers are at 1.5 times the IQR; values outside of that range are represented by dots.</a:t>
            </a:r>
            <a:endParaRPr lang="en-US" sz="1200" b="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391400" cy="500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72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alibri Light" panose="020F0302020204030204" pitchFamily="34" charset="0"/>
              </a:rPr>
              <a:t>Inequality in the Adequacy </a:t>
            </a:r>
            <a:r>
              <a:rPr lang="en-US" sz="3200" b="1" dirty="0">
                <a:latin typeface="Calibri Light" panose="020F0302020204030204" pitchFamily="34" charset="0"/>
              </a:rPr>
              <a:t>of Safety Net </a:t>
            </a:r>
            <a:r>
              <a:rPr lang="en-US" sz="3200" b="1" dirty="0" smtClean="0">
                <a:latin typeface="Calibri Light" panose="020F0302020204030204" pitchFamily="34" charset="0"/>
              </a:rPr>
              <a:t>Benefits</a:t>
            </a:r>
            <a:endParaRPr lang="en-US" sz="3200" dirty="0"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374100"/>
            <a:ext cx="8534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Note: Colored box indicates IQR (25</a:t>
            </a:r>
            <a:r>
              <a:rPr lang="en-US" sz="1200" b="0" baseline="30000" dirty="0" smtClean="0"/>
              <a:t>th</a:t>
            </a:r>
            <a:r>
              <a:rPr lang="en-US" sz="1200" b="0" dirty="0" smtClean="0"/>
              <a:t> &amp; 75</a:t>
            </a:r>
            <a:r>
              <a:rPr lang="en-US" sz="1200" b="0" baseline="30000" dirty="0" smtClean="0"/>
              <a:t>th</a:t>
            </a:r>
            <a:r>
              <a:rPr lang="en-US" sz="1200" b="0" dirty="0" smtClean="0"/>
              <a:t> percentiles), w/ median highlighted; the length of the whiskers are at 1.5 times the IQR; values outside of that range are represented by dots.</a:t>
            </a:r>
            <a:endParaRPr lang="en-US" sz="1200" b="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391400" cy="50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828800" y="2133600"/>
            <a:ext cx="15240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fornian FB" pitchFamily="18" charset="0"/>
              </a:rPr>
              <a:t>Cash Assistance</a:t>
            </a:r>
          </a:p>
          <a:p>
            <a:r>
              <a:rPr lang="en-US" sz="1400" b="1" dirty="0" smtClean="0">
                <a:latin typeface="Californian FB" pitchFamily="18" charset="0"/>
              </a:rPr>
              <a:t>25</a:t>
            </a:r>
            <a:r>
              <a:rPr lang="en-US" sz="1400" b="1" baseline="30000" dirty="0" smtClean="0">
                <a:latin typeface="Californian FB" pitchFamily="18" charset="0"/>
              </a:rPr>
              <a:t>th</a:t>
            </a:r>
            <a:r>
              <a:rPr lang="en-US" sz="1400" b="1" dirty="0" smtClean="0">
                <a:latin typeface="Californian FB" pitchFamily="18" charset="0"/>
              </a:rPr>
              <a:t> = </a:t>
            </a:r>
            <a:r>
              <a:rPr lang="en-US" sz="1400" dirty="0" smtClean="0">
                <a:latin typeface="Californian FB" pitchFamily="18" charset="0"/>
              </a:rPr>
              <a:t>$3,187</a:t>
            </a:r>
            <a:endParaRPr lang="en-US" sz="1400" b="1" dirty="0" smtClean="0">
              <a:latin typeface="Californian FB" pitchFamily="18" charset="0"/>
            </a:endParaRPr>
          </a:p>
          <a:p>
            <a:r>
              <a:rPr lang="en-US" sz="1400" b="1" dirty="0" smtClean="0">
                <a:latin typeface="Californian FB" pitchFamily="18" charset="0"/>
              </a:rPr>
              <a:t>75</a:t>
            </a:r>
            <a:r>
              <a:rPr lang="en-US" sz="1400" b="1" baseline="30000" dirty="0" smtClean="0">
                <a:latin typeface="Californian FB" pitchFamily="18" charset="0"/>
              </a:rPr>
              <a:t>th</a:t>
            </a:r>
            <a:r>
              <a:rPr lang="en-US" sz="1400" b="1" dirty="0" smtClean="0">
                <a:latin typeface="Californian FB" pitchFamily="18" charset="0"/>
              </a:rPr>
              <a:t> = </a:t>
            </a:r>
            <a:r>
              <a:rPr lang="en-US" sz="1400" dirty="0" smtClean="0">
                <a:latin typeface="Californian FB" pitchFamily="18" charset="0"/>
              </a:rPr>
              <a:t>$5,002</a:t>
            </a:r>
            <a:endParaRPr lang="en-US" sz="1400" b="1" dirty="0"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3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alibri Light" panose="020F0302020204030204" pitchFamily="34" charset="0"/>
              </a:rPr>
              <a:t>Inequality in the Adequacy </a:t>
            </a:r>
            <a:r>
              <a:rPr lang="en-US" sz="3200" b="1" dirty="0">
                <a:latin typeface="Calibri Light" panose="020F0302020204030204" pitchFamily="34" charset="0"/>
              </a:rPr>
              <a:t>of Safety Net </a:t>
            </a:r>
            <a:r>
              <a:rPr lang="en-US" sz="3200" b="1" dirty="0" smtClean="0">
                <a:latin typeface="Calibri Light" panose="020F0302020204030204" pitchFamily="34" charset="0"/>
              </a:rPr>
              <a:t>Benefits</a:t>
            </a:r>
            <a:endParaRPr lang="en-US" sz="3200" dirty="0"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374100"/>
            <a:ext cx="8534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Note: Colored box indicates IQR (25</a:t>
            </a:r>
            <a:r>
              <a:rPr lang="en-US" sz="1200" b="0" baseline="30000" dirty="0" smtClean="0"/>
              <a:t>th</a:t>
            </a:r>
            <a:r>
              <a:rPr lang="en-US" sz="1200" b="0" dirty="0" smtClean="0"/>
              <a:t> &amp; 75</a:t>
            </a:r>
            <a:r>
              <a:rPr lang="en-US" sz="1200" b="0" baseline="30000" dirty="0" smtClean="0"/>
              <a:t>th</a:t>
            </a:r>
            <a:r>
              <a:rPr lang="en-US" sz="1200" b="0" dirty="0" smtClean="0"/>
              <a:t> percentiles), w/ median highlighted; the length of the whiskers are at 1.5 times the IQR; values outside of that range are represented by dots.</a:t>
            </a:r>
            <a:endParaRPr lang="en-US" sz="1200" b="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391400" cy="50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133600" y="2743200"/>
            <a:ext cx="15240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fornian FB" pitchFamily="18" charset="0"/>
              </a:rPr>
              <a:t>Food</a:t>
            </a:r>
            <a:r>
              <a:rPr lang="en-US" sz="1400" b="1" dirty="0" smtClean="0">
                <a:latin typeface="Californian FB" pitchFamily="18" charset="0"/>
              </a:rPr>
              <a:t> Assistance</a:t>
            </a:r>
          </a:p>
          <a:p>
            <a:r>
              <a:rPr lang="en-US" sz="1400" b="1" dirty="0" smtClean="0">
                <a:latin typeface="Californian FB" pitchFamily="18" charset="0"/>
              </a:rPr>
              <a:t>25</a:t>
            </a:r>
            <a:r>
              <a:rPr lang="en-US" sz="1400" b="1" baseline="30000" dirty="0" smtClean="0">
                <a:latin typeface="Californian FB" pitchFamily="18" charset="0"/>
              </a:rPr>
              <a:t>th</a:t>
            </a:r>
            <a:r>
              <a:rPr lang="en-US" sz="1400" b="1" dirty="0" smtClean="0">
                <a:latin typeface="Californian FB" pitchFamily="18" charset="0"/>
              </a:rPr>
              <a:t> = </a:t>
            </a:r>
            <a:r>
              <a:rPr lang="en-US" sz="1400" dirty="0" smtClean="0">
                <a:latin typeface="Californian FB" pitchFamily="18" charset="0"/>
              </a:rPr>
              <a:t>$2,930</a:t>
            </a:r>
            <a:endParaRPr lang="en-US" sz="1400" b="1" dirty="0" smtClean="0">
              <a:latin typeface="Californian FB" pitchFamily="18" charset="0"/>
            </a:endParaRPr>
          </a:p>
          <a:p>
            <a:r>
              <a:rPr lang="en-US" sz="1400" b="1" dirty="0" smtClean="0">
                <a:latin typeface="Californian FB" pitchFamily="18" charset="0"/>
              </a:rPr>
              <a:t>75</a:t>
            </a:r>
            <a:r>
              <a:rPr lang="en-US" sz="1400" b="1" baseline="30000" dirty="0" smtClean="0">
                <a:latin typeface="Californian FB" pitchFamily="18" charset="0"/>
              </a:rPr>
              <a:t>th</a:t>
            </a:r>
            <a:r>
              <a:rPr lang="en-US" sz="1400" b="1" dirty="0" smtClean="0">
                <a:latin typeface="Californian FB" pitchFamily="18" charset="0"/>
              </a:rPr>
              <a:t> = </a:t>
            </a:r>
            <a:r>
              <a:rPr lang="en-US" sz="1400" dirty="0" smtClean="0">
                <a:latin typeface="Californian FB" pitchFamily="18" charset="0"/>
              </a:rPr>
              <a:t>$3,523</a:t>
            </a:r>
            <a:endParaRPr lang="en-US" sz="1400" b="1" dirty="0"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alibri Light" panose="020F0302020204030204" pitchFamily="34" charset="0"/>
              </a:rPr>
              <a:t>Economic Inequality in the States</a:t>
            </a:r>
            <a:endParaRPr lang="en-US" sz="3600" b="1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876800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Economic inequality, insecurity, and poverty are not just national issues. </a:t>
            </a:r>
          </a:p>
          <a:p>
            <a:endParaRPr lang="en-US" dirty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There are substantial regional, state, and local variation in the magnitude of and trends in inequality, insecurity, and poverty.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93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alibri Light" panose="020F0302020204030204" pitchFamily="34" charset="0"/>
              </a:rPr>
              <a:t>Inequality in the Adequacy </a:t>
            </a:r>
            <a:r>
              <a:rPr lang="en-US" sz="3200" b="1" dirty="0">
                <a:latin typeface="Calibri Light" panose="020F0302020204030204" pitchFamily="34" charset="0"/>
              </a:rPr>
              <a:t>of Safety Net </a:t>
            </a:r>
            <a:r>
              <a:rPr lang="en-US" sz="3200" b="1" dirty="0" smtClean="0">
                <a:latin typeface="Calibri Light" panose="020F0302020204030204" pitchFamily="34" charset="0"/>
              </a:rPr>
              <a:t>Benefits</a:t>
            </a:r>
            <a:endParaRPr lang="en-US" sz="3200" dirty="0"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374100"/>
            <a:ext cx="8534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Note: Colored box indicates IQR (25</a:t>
            </a:r>
            <a:r>
              <a:rPr lang="en-US" sz="1200" b="0" baseline="30000" dirty="0" smtClean="0"/>
              <a:t>th</a:t>
            </a:r>
            <a:r>
              <a:rPr lang="en-US" sz="1200" b="0" dirty="0" smtClean="0"/>
              <a:t> &amp; 75</a:t>
            </a:r>
            <a:r>
              <a:rPr lang="en-US" sz="1200" b="0" baseline="30000" dirty="0" smtClean="0"/>
              <a:t>th</a:t>
            </a:r>
            <a:r>
              <a:rPr lang="en-US" sz="1200" b="0" dirty="0" smtClean="0"/>
              <a:t> percentiles), w/ median highlighted; the length of the whiskers are at 1.5 times the IQR; values outside of that range are represented by dots.</a:t>
            </a:r>
            <a:endParaRPr lang="en-US" sz="1200" b="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391400" cy="50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114800" y="3599474"/>
            <a:ext cx="12954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fornian FB" pitchFamily="18" charset="0"/>
              </a:rPr>
              <a:t>State </a:t>
            </a:r>
            <a:r>
              <a:rPr lang="en-US" sz="1400" dirty="0" err="1" smtClean="0">
                <a:latin typeface="Californian FB" pitchFamily="18" charset="0"/>
              </a:rPr>
              <a:t>Prek</a:t>
            </a:r>
            <a:r>
              <a:rPr lang="en-US" sz="1400" dirty="0" smtClean="0">
                <a:latin typeface="Californian FB" pitchFamily="18" charset="0"/>
              </a:rPr>
              <a:t>/HS</a:t>
            </a:r>
            <a:endParaRPr lang="en-US" sz="1400" b="1" dirty="0" smtClean="0">
              <a:latin typeface="Californian FB" pitchFamily="18" charset="0"/>
            </a:endParaRPr>
          </a:p>
          <a:p>
            <a:r>
              <a:rPr lang="en-US" sz="1400" b="1" dirty="0" smtClean="0">
                <a:latin typeface="Californian FB" pitchFamily="18" charset="0"/>
              </a:rPr>
              <a:t>25</a:t>
            </a:r>
            <a:r>
              <a:rPr lang="en-US" sz="1400" b="1" baseline="30000" dirty="0" smtClean="0">
                <a:latin typeface="Californian FB" pitchFamily="18" charset="0"/>
              </a:rPr>
              <a:t>th</a:t>
            </a:r>
            <a:r>
              <a:rPr lang="en-US" sz="1400" b="1" dirty="0" smtClean="0">
                <a:latin typeface="Californian FB" pitchFamily="18" charset="0"/>
              </a:rPr>
              <a:t> = </a:t>
            </a:r>
            <a:r>
              <a:rPr lang="en-US" sz="1400" dirty="0" smtClean="0">
                <a:latin typeface="Californian FB" pitchFamily="18" charset="0"/>
              </a:rPr>
              <a:t>$5,686</a:t>
            </a:r>
            <a:endParaRPr lang="en-US" sz="1400" b="1" dirty="0" smtClean="0">
              <a:latin typeface="Californian FB" pitchFamily="18" charset="0"/>
            </a:endParaRPr>
          </a:p>
          <a:p>
            <a:r>
              <a:rPr lang="en-US" sz="1400" b="1" dirty="0" smtClean="0">
                <a:latin typeface="Californian FB" pitchFamily="18" charset="0"/>
              </a:rPr>
              <a:t>75</a:t>
            </a:r>
            <a:r>
              <a:rPr lang="en-US" sz="1400" b="1" baseline="30000" dirty="0" smtClean="0">
                <a:latin typeface="Californian FB" pitchFamily="18" charset="0"/>
              </a:rPr>
              <a:t>th</a:t>
            </a:r>
            <a:r>
              <a:rPr lang="en-US" sz="1400" b="1" dirty="0" smtClean="0">
                <a:latin typeface="Californian FB" pitchFamily="18" charset="0"/>
              </a:rPr>
              <a:t> = </a:t>
            </a:r>
            <a:r>
              <a:rPr lang="en-US" sz="1400" dirty="0" smtClean="0">
                <a:latin typeface="Californian FB" pitchFamily="18" charset="0"/>
              </a:rPr>
              <a:t>$7,836</a:t>
            </a:r>
            <a:endParaRPr lang="en-US" sz="1400" b="1" dirty="0"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1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Calibri Light" panose="020F0302020204030204" pitchFamily="34" charset="0"/>
              </a:rPr>
              <a:t>Inequality </a:t>
            </a:r>
            <a:r>
              <a:rPr lang="en-US" sz="3200" b="1" dirty="0" smtClean="0">
                <a:latin typeface="Calibri Light" panose="020F0302020204030204" pitchFamily="34" charset="0"/>
              </a:rPr>
              <a:t>in the Inclusiveness </a:t>
            </a:r>
            <a:r>
              <a:rPr lang="en-US" sz="3200" b="1" dirty="0">
                <a:latin typeface="Calibri Light" panose="020F0302020204030204" pitchFamily="34" charset="0"/>
              </a:rPr>
              <a:t>of Safety Net </a:t>
            </a:r>
            <a:r>
              <a:rPr lang="en-US" sz="3200" b="1" dirty="0" smtClean="0">
                <a:latin typeface="Calibri Light" panose="020F0302020204030204" pitchFamily="34" charset="0"/>
              </a:rPr>
              <a:t>Benefits</a:t>
            </a:r>
            <a:endParaRPr lang="en-US" sz="3200" dirty="0"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374100"/>
            <a:ext cx="8534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Note: Colored box indicates IQR (25</a:t>
            </a:r>
            <a:r>
              <a:rPr lang="en-US" sz="1200" b="0" baseline="30000" dirty="0" smtClean="0"/>
              <a:t>th</a:t>
            </a:r>
            <a:r>
              <a:rPr lang="en-US" sz="1200" b="0" dirty="0" smtClean="0"/>
              <a:t> &amp; 75</a:t>
            </a:r>
            <a:r>
              <a:rPr lang="en-US" sz="1200" b="0" baseline="30000" dirty="0" smtClean="0"/>
              <a:t>th</a:t>
            </a:r>
            <a:r>
              <a:rPr lang="en-US" sz="1200" b="0" dirty="0" smtClean="0"/>
              <a:t> percentiles), w/ median highlighted; the length of the whiskers are at 1.5 times the IQR; values outside of that range are represented by dots.</a:t>
            </a:r>
            <a:endParaRPr lang="en-US" sz="1200" b="0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391400" cy="500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1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Calibri Light" panose="020F0302020204030204" pitchFamily="34" charset="0"/>
              </a:rPr>
              <a:t>Inequality </a:t>
            </a:r>
            <a:r>
              <a:rPr lang="en-US" sz="3200" b="1" dirty="0" smtClean="0">
                <a:latin typeface="Calibri Light" panose="020F0302020204030204" pitchFamily="34" charset="0"/>
              </a:rPr>
              <a:t>in the Inclusiveness </a:t>
            </a:r>
            <a:r>
              <a:rPr lang="en-US" sz="3200" b="1" dirty="0">
                <a:latin typeface="Calibri Light" panose="020F0302020204030204" pitchFamily="34" charset="0"/>
              </a:rPr>
              <a:t>of Safety Net </a:t>
            </a:r>
            <a:r>
              <a:rPr lang="en-US" sz="3200" b="1" dirty="0" smtClean="0">
                <a:latin typeface="Calibri Light" panose="020F0302020204030204" pitchFamily="34" charset="0"/>
              </a:rPr>
              <a:t>Benefits</a:t>
            </a:r>
            <a:endParaRPr lang="en-US" sz="3200" dirty="0"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374100"/>
            <a:ext cx="8534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Note: Colored box indicates IQR (25</a:t>
            </a:r>
            <a:r>
              <a:rPr lang="en-US" sz="1200" b="0" baseline="30000" dirty="0" smtClean="0"/>
              <a:t>th</a:t>
            </a:r>
            <a:r>
              <a:rPr lang="en-US" sz="1200" b="0" dirty="0" smtClean="0"/>
              <a:t> &amp; 75</a:t>
            </a:r>
            <a:r>
              <a:rPr lang="en-US" sz="1200" b="0" baseline="30000" dirty="0" smtClean="0"/>
              <a:t>th</a:t>
            </a:r>
            <a:r>
              <a:rPr lang="en-US" sz="1200" b="0" dirty="0" smtClean="0"/>
              <a:t> percentiles), w/ median highlighted; the length of the whiskers are at 1.5 times the IQR; values outside of that range are represented by dots.</a:t>
            </a:r>
            <a:endParaRPr lang="en-US" sz="1200" b="0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391400" cy="50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133600" y="5029200"/>
            <a:ext cx="14478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fornian FB" pitchFamily="18" charset="0"/>
              </a:rPr>
              <a:t>Cash Assistance</a:t>
            </a:r>
          </a:p>
          <a:p>
            <a:r>
              <a:rPr lang="en-US" sz="1400" b="1" dirty="0" smtClean="0">
                <a:latin typeface="Californian FB" pitchFamily="18" charset="0"/>
              </a:rPr>
              <a:t>25</a:t>
            </a:r>
            <a:r>
              <a:rPr lang="en-US" sz="1400" b="1" baseline="30000" dirty="0" smtClean="0">
                <a:latin typeface="Californian FB" pitchFamily="18" charset="0"/>
              </a:rPr>
              <a:t>th</a:t>
            </a:r>
            <a:r>
              <a:rPr lang="en-US" sz="1400" b="1" dirty="0" smtClean="0">
                <a:latin typeface="Californian FB" pitchFamily="18" charset="0"/>
              </a:rPr>
              <a:t> = </a:t>
            </a:r>
            <a:r>
              <a:rPr lang="en-US" sz="1400" dirty="0" smtClean="0">
                <a:latin typeface="Californian FB" pitchFamily="18" charset="0"/>
              </a:rPr>
              <a:t>0.10</a:t>
            </a:r>
            <a:endParaRPr lang="en-US" sz="1400" b="1" dirty="0" smtClean="0">
              <a:latin typeface="Californian FB" pitchFamily="18" charset="0"/>
            </a:endParaRPr>
          </a:p>
          <a:p>
            <a:r>
              <a:rPr lang="en-US" sz="1400" b="1" dirty="0" smtClean="0">
                <a:latin typeface="Californian FB" pitchFamily="18" charset="0"/>
              </a:rPr>
              <a:t>75</a:t>
            </a:r>
            <a:r>
              <a:rPr lang="en-US" sz="1400" b="1" baseline="30000" dirty="0" smtClean="0">
                <a:latin typeface="Californian FB" pitchFamily="18" charset="0"/>
              </a:rPr>
              <a:t>th</a:t>
            </a:r>
            <a:r>
              <a:rPr lang="en-US" sz="1400" b="1" dirty="0" smtClean="0">
                <a:latin typeface="Californian FB" pitchFamily="18" charset="0"/>
              </a:rPr>
              <a:t> = </a:t>
            </a:r>
            <a:r>
              <a:rPr lang="en-US" sz="1400" dirty="0" smtClean="0">
                <a:latin typeface="Californian FB" pitchFamily="18" charset="0"/>
              </a:rPr>
              <a:t>0.24</a:t>
            </a:r>
            <a:endParaRPr lang="en-US" sz="1400" b="1" dirty="0"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1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Calibri Light" panose="020F0302020204030204" pitchFamily="34" charset="0"/>
              </a:rPr>
              <a:t>Inequality </a:t>
            </a:r>
            <a:r>
              <a:rPr lang="en-US" sz="3200" b="1" dirty="0" smtClean="0">
                <a:latin typeface="Calibri Light" panose="020F0302020204030204" pitchFamily="34" charset="0"/>
              </a:rPr>
              <a:t>in the Inclusiveness </a:t>
            </a:r>
            <a:r>
              <a:rPr lang="en-US" sz="3200" b="1" dirty="0">
                <a:latin typeface="Calibri Light" panose="020F0302020204030204" pitchFamily="34" charset="0"/>
              </a:rPr>
              <a:t>of Safety Net </a:t>
            </a:r>
            <a:r>
              <a:rPr lang="en-US" sz="3200" b="1" dirty="0" smtClean="0">
                <a:latin typeface="Calibri Light" panose="020F0302020204030204" pitchFamily="34" charset="0"/>
              </a:rPr>
              <a:t>Benefits</a:t>
            </a:r>
            <a:endParaRPr lang="en-US" sz="3200" dirty="0"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374100"/>
            <a:ext cx="8534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Note: Colored box indicates IQR (25</a:t>
            </a:r>
            <a:r>
              <a:rPr lang="en-US" sz="1200" b="0" baseline="30000" dirty="0" smtClean="0"/>
              <a:t>th</a:t>
            </a:r>
            <a:r>
              <a:rPr lang="en-US" sz="1200" b="0" dirty="0" smtClean="0"/>
              <a:t> &amp; 75</a:t>
            </a:r>
            <a:r>
              <a:rPr lang="en-US" sz="1200" b="0" baseline="30000" dirty="0" smtClean="0"/>
              <a:t>th</a:t>
            </a:r>
            <a:r>
              <a:rPr lang="en-US" sz="1200" b="0" dirty="0" smtClean="0"/>
              <a:t> percentiles), w/ median highlighted; the length of the whiskers are at 1.5 times the IQR; values outside of that range are represented by dots.</a:t>
            </a:r>
            <a:endParaRPr lang="en-US" sz="1200" b="0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391400" cy="50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38311" y="2895600"/>
            <a:ext cx="14478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alifornian FB" pitchFamily="18" charset="0"/>
              </a:rPr>
              <a:t>Unempl</a:t>
            </a:r>
            <a:r>
              <a:rPr lang="en-US" sz="1400" dirty="0" smtClean="0">
                <a:latin typeface="Californian FB" pitchFamily="18" charset="0"/>
              </a:rPr>
              <a:t>. Ins.</a:t>
            </a:r>
            <a:endParaRPr lang="en-US" sz="1400" b="1" dirty="0" smtClean="0">
              <a:latin typeface="Californian FB" pitchFamily="18" charset="0"/>
            </a:endParaRPr>
          </a:p>
          <a:p>
            <a:r>
              <a:rPr lang="en-US" sz="1400" b="1" dirty="0" smtClean="0">
                <a:latin typeface="Californian FB" pitchFamily="18" charset="0"/>
              </a:rPr>
              <a:t>25</a:t>
            </a:r>
            <a:r>
              <a:rPr lang="en-US" sz="1400" b="1" baseline="30000" dirty="0" smtClean="0">
                <a:latin typeface="Californian FB" pitchFamily="18" charset="0"/>
              </a:rPr>
              <a:t>th</a:t>
            </a:r>
            <a:r>
              <a:rPr lang="en-US" sz="1400" b="1" dirty="0" smtClean="0">
                <a:latin typeface="Californian FB" pitchFamily="18" charset="0"/>
              </a:rPr>
              <a:t> = </a:t>
            </a:r>
            <a:r>
              <a:rPr lang="en-US" sz="1400" dirty="0" smtClean="0">
                <a:latin typeface="Californian FB" pitchFamily="18" charset="0"/>
              </a:rPr>
              <a:t>0.28</a:t>
            </a:r>
            <a:endParaRPr lang="en-US" sz="1400" b="1" dirty="0" smtClean="0">
              <a:latin typeface="Californian FB" pitchFamily="18" charset="0"/>
            </a:endParaRPr>
          </a:p>
          <a:p>
            <a:r>
              <a:rPr lang="en-US" sz="1400" b="1" dirty="0" smtClean="0">
                <a:latin typeface="Californian FB" pitchFamily="18" charset="0"/>
              </a:rPr>
              <a:t>75</a:t>
            </a:r>
            <a:r>
              <a:rPr lang="en-US" sz="1400" b="1" baseline="30000" dirty="0" smtClean="0">
                <a:latin typeface="Californian FB" pitchFamily="18" charset="0"/>
              </a:rPr>
              <a:t>th</a:t>
            </a:r>
            <a:r>
              <a:rPr lang="en-US" sz="1400" b="1" dirty="0" smtClean="0">
                <a:latin typeface="Californian FB" pitchFamily="18" charset="0"/>
              </a:rPr>
              <a:t> = </a:t>
            </a:r>
            <a:r>
              <a:rPr lang="en-US" sz="1400" dirty="0" smtClean="0">
                <a:latin typeface="Californian FB" pitchFamily="18" charset="0"/>
              </a:rPr>
              <a:t>0.43</a:t>
            </a:r>
            <a:endParaRPr lang="en-US" sz="1400" b="1" dirty="0"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4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Calibri Light" panose="020F0302020204030204" pitchFamily="34" charset="0"/>
              </a:rPr>
              <a:t>Inequality </a:t>
            </a:r>
            <a:r>
              <a:rPr lang="en-US" sz="3200" b="1" dirty="0" smtClean="0">
                <a:latin typeface="Calibri Light" panose="020F0302020204030204" pitchFamily="34" charset="0"/>
              </a:rPr>
              <a:t>in the Inclusiveness </a:t>
            </a:r>
            <a:r>
              <a:rPr lang="en-US" sz="3200" b="1" dirty="0">
                <a:latin typeface="Calibri Light" panose="020F0302020204030204" pitchFamily="34" charset="0"/>
              </a:rPr>
              <a:t>of Safety Net </a:t>
            </a:r>
            <a:r>
              <a:rPr lang="en-US" sz="3200" b="1" dirty="0" smtClean="0">
                <a:latin typeface="Calibri Light" panose="020F0302020204030204" pitchFamily="34" charset="0"/>
              </a:rPr>
              <a:t>Benefits</a:t>
            </a:r>
            <a:endParaRPr lang="en-US" sz="3200" dirty="0"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374100"/>
            <a:ext cx="8534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Note: Colored box indicates IQR (25</a:t>
            </a:r>
            <a:r>
              <a:rPr lang="en-US" sz="1200" b="0" baseline="30000" dirty="0" smtClean="0"/>
              <a:t>th</a:t>
            </a:r>
            <a:r>
              <a:rPr lang="en-US" sz="1200" b="0" dirty="0" smtClean="0"/>
              <a:t> &amp; 75</a:t>
            </a:r>
            <a:r>
              <a:rPr lang="en-US" sz="1200" b="0" baseline="30000" dirty="0" smtClean="0"/>
              <a:t>th</a:t>
            </a:r>
            <a:r>
              <a:rPr lang="en-US" sz="1200" b="0" dirty="0" smtClean="0"/>
              <a:t> percentiles), w/ median highlighted; the length of the whiskers are at 1.5 times the IQR; values outside of that range are represented by dots.</a:t>
            </a:r>
            <a:endParaRPr lang="en-US" sz="1200" b="0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391400" cy="50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943600" y="4038600"/>
            <a:ext cx="14478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fornian FB" pitchFamily="18" charset="0"/>
              </a:rPr>
              <a:t>Child Care</a:t>
            </a:r>
            <a:endParaRPr lang="en-US" sz="1400" b="1" dirty="0" smtClean="0">
              <a:latin typeface="Californian FB" pitchFamily="18" charset="0"/>
            </a:endParaRPr>
          </a:p>
          <a:p>
            <a:r>
              <a:rPr lang="en-US" sz="1400" b="1" dirty="0" smtClean="0">
                <a:latin typeface="Californian FB" pitchFamily="18" charset="0"/>
              </a:rPr>
              <a:t>25</a:t>
            </a:r>
            <a:r>
              <a:rPr lang="en-US" sz="1400" b="1" baseline="30000" dirty="0" smtClean="0">
                <a:latin typeface="Californian FB" pitchFamily="18" charset="0"/>
              </a:rPr>
              <a:t>th</a:t>
            </a:r>
            <a:r>
              <a:rPr lang="en-US" sz="1400" b="1" dirty="0" smtClean="0">
                <a:latin typeface="Californian FB" pitchFamily="18" charset="0"/>
              </a:rPr>
              <a:t> = </a:t>
            </a:r>
            <a:r>
              <a:rPr lang="en-US" sz="1400" dirty="0" smtClean="0">
                <a:latin typeface="Californian FB" pitchFamily="18" charset="0"/>
              </a:rPr>
              <a:t>0.09</a:t>
            </a:r>
            <a:endParaRPr lang="en-US" sz="1400" b="1" dirty="0" smtClean="0">
              <a:latin typeface="Californian FB" pitchFamily="18" charset="0"/>
            </a:endParaRPr>
          </a:p>
          <a:p>
            <a:r>
              <a:rPr lang="en-US" sz="1400" b="1" dirty="0" smtClean="0">
                <a:latin typeface="Californian FB" pitchFamily="18" charset="0"/>
              </a:rPr>
              <a:t>75</a:t>
            </a:r>
            <a:r>
              <a:rPr lang="en-US" sz="1400" b="1" baseline="30000" dirty="0" smtClean="0">
                <a:latin typeface="Californian FB" pitchFamily="18" charset="0"/>
              </a:rPr>
              <a:t>th</a:t>
            </a:r>
            <a:r>
              <a:rPr lang="en-US" sz="1400" b="1" dirty="0" smtClean="0">
                <a:latin typeface="Californian FB" pitchFamily="18" charset="0"/>
              </a:rPr>
              <a:t> = </a:t>
            </a:r>
            <a:r>
              <a:rPr lang="en-US" sz="1400" dirty="0" smtClean="0">
                <a:latin typeface="Californian FB" pitchFamily="18" charset="0"/>
              </a:rPr>
              <a:t>0.21</a:t>
            </a:r>
            <a:endParaRPr lang="en-US" sz="1400" b="1" dirty="0"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36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INEQUALITY ACROSS STATES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CROSS-NATIONAL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6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alibri Light" panose="020F0302020204030204" pitchFamily="34" charset="0"/>
              </a:rPr>
              <a:t>Adequacy of Benefits Comparison</a:t>
            </a:r>
            <a:endParaRPr lang="en-US" sz="3200" dirty="0"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4038600"/>
            <a:ext cx="14478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fornian FB" pitchFamily="18" charset="0"/>
              </a:rPr>
              <a:t>Child Care</a:t>
            </a:r>
            <a:endParaRPr lang="en-US" sz="1400" b="1" dirty="0" smtClean="0">
              <a:latin typeface="Californian FB" pitchFamily="18" charset="0"/>
            </a:endParaRPr>
          </a:p>
          <a:p>
            <a:r>
              <a:rPr lang="en-US" sz="1400" b="1" dirty="0" smtClean="0">
                <a:latin typeface="Californian FB" pitchFamily="18" charset="0"/>
              </a:rPr>
              <a:t>25</a:t>
            </a:r>
            <a:r>
              <a:rPr lang="en-US" sz="1400" b="1" baseline="30000" dirty="0" smtClean="0">
                <a:latin typeface="Californian FB" pitchFamily="18" charset="0"/>
              </a:rPr>
              <a:t>th</a:t>
            </a:r>
            <a:r>
              <a:rPr lang="en-US" sz="1400" b="1" dirty="0" smtClean="0">
                <a:latin typeface="Californian FB" pitchFamily="18" charset="0"/>
              </a:rPr>
              <a:t> = </a:t>
            </a:r>
            <a:r>
              <a:rPr lang="en-US" sz="1400" dirty="0" smtClean="0">
                <a:latin typeface="Californian FB" pitchFamily="18" charset="0"/>
              </a:rPr>
              <a:t>0.09</a:t>
            </a:r>
            <a:endParaRPr lang="en-US" sz="1400" b="1" dirty="0" smtClean="0">
              <a:latin typeface="Californian FB" pitchFamily="18" charset="0"/>
            </a:endParaRPr>
          </a:p>
          <a:p>
            <a:r>
              <a:rPr lang="en-US" sz="1400" b="1" dirty="0" smtClean="0">
                <a:latin typeface="Californian FB" pitchFamily="18" charset="0"/>
              </a:rPr>
              <a:t>75</a:t>
            </a:r>
            <a:r>
              <a:rPr lang="en-US" sz="1400" b="1" baseline="30000" dirty="0" smtClean="0">
                <a:latin typeface="Californian FB" pitchFamily="18" charset="0"/>
              </a:rPr>
              <a:t>th</a:t>
            </a:r>
            <a:r>
              <a:rPr lang="en-US" sz="1400" b="1" dirty="0" smtClean="0">
                <a:latin typeface="Californian FB" pitchFamily="18" charset="0"/>
              </a:rPr>
              <a:t> = </a:t>
            </a:r>
            <a:r>
              <a:rPr lang="en-US" sz="1400" dirty="0" smtClean="0">
                <a:latin typeface="Californian FB" pitchFamily="18" charset="0"/>
              </a:rPr>
              <a:t>0.21</a:t>
            </a:r>
            <a:endParaRPr lang="en-US" sz="1400" b="1" dirty="0">
              <a:latin typeface="Californian FB" pitchFamily="18" charset="0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2" y="1333500"/>
            <a:ext cx="7848600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54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alibri Light" panose="020F0302020204030204" pitchFamily="34" charset="0"/>
              </a:rPr>
              <a:t>Adequacy of Benefits Comparison</a:t>
            </a:r>
            <a:endParaRPr lang="en-US" sz="3200" dirty="0"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4038600"/>
            <a:ext cx="14478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fornian FB" pitchFamily="18" charset="0"/>
              </a:rPr>
              <a:t>Child Care</a:t>
            </a:r>
            <a:endParaRPr lang="en-US" sz="1400" b="1" dirty="0" smtClean="0">
              <a:latin typeface="Californian FB" pitchFamily="18" charset="0"/>
            </a:endParaRPr>
          </a:p>
          <a:p>
            <a:r>
              <a:rPr lang="en-US" sz="1400" b="1" dirty="0" smtClean="0">
                <a:latin typeface="Californian FB" pitchFamily="18" charset="0"/>
              </a:rPr>
              <a:t>25</a:t>
            </a:r>
            <a:r>
              <a:rPr lang="en-US" sz="1400" b="1" baseline="30000" dirty="0" smtClean="0">
                <a:latin typeface="Californian FB" pitchFamily="18" charset="0"/>
              </a:rPr>
              <a:t>th</a:t>
            </a:r>
            <a:r>
              <a:rPr lang="en-US" sz="1400" b="1" dirty="0" smtClean="0">
                <a:latin typeface="Californian FB" pitchFamily="18" charset="0"/>
              </a:rPr>
              <a:t> = </a:t>
            </a:r>
            <a:r>
              <a:rPr lang="en-US" sz="1400" dirty="0" smtClean="0">
                <a:latin typeface="Californian FB" pitchFamily="18" charset="0"/>
              </a:rPr>
              <a:t>0.09</a:t>
            </a:r>
            <a:endParaRPr lang="en-US" sz="1400" b="1" dirty="0" smtClean="0">
              <a:latin typeface="Californian FB" pitchFamily="18" charset="0"/>
            </a:endParaRPr>
          </a:p>
          <a:p>
            <a:r>
              <a:rPr lang="en-US" sz="1400" b="1" dirty="0" smtClean="0">
                <a:latin typeface="Californian FB" pitchFamily="18" charset="0"/>
              </a:rPr>
              <a:t>75</a:t>
            </a:r>
            <a:r>
              <a:rPr lang="en-US" sz="1400" b="1" baseline="30000" dirty="0" smtClean="0">
                <a:latin typeface="Californian FB" pitchFamily="18" charset="0"/>
              </a:rPr>
              <a:t>th</a:t>
            </a:r>
            <a:r>
              <a:rPr lang="en-US" sz="1400" b="1" dirty="0" smtClean="0">
                <a:latin typeface="Californian FB" pitchFamily="18" charset="0"/>
              </a:rPr>
              <a:t> = </a:t>
            </a:r>
            <a:r>
              <a:rPr lang="en-US" sz="1400" dirty="0" smtClean="0">
                <a:latin typeface="Californian FB" pitchFamily="18" charset="0"/>
              </a:rPr>
              <a:t>0.21</a:t>
            </a:r>
            <a:endParaRPr lang="en-US" sz="1400" b="1" dirty="0">
              <a:latin typeface="Californian FB" pitchFamily="18" charset="0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2" y="1333500"/>
            <a:ext cx="78486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85800" y="4419600"/>
            <a:ext cx="3581400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alibri Light" panose="020F0302020204030204" pitchFamily="34" charset="0"/>
              </a:rPr>
              <a:t>Adequacy of Benefits Comparison</a:t>
            </a:r>
            <a:endParaRPr lang="en-US" sz="3200" dirty="0"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4038600"/>
            <a:ext cx="14478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fornian FB" pitchFamily="18" charset="0"/>
              </a:rPr>
              <a:t>Child Care</a:t>
            </a:r>
            <a:endParaRPr lang="en-US" sz="1400" b="1" dirty="0" smtClean="0">
              <a:latin typeface="Californian FB" pitchFamily="18" charset="0"/>
            </a:endParaRPr>
          </a:p>
          <a:p>
            <a:r>
              <a:rPr lang="en-US" sz="1400" b="1" dirty="0" smtClean="0">
                <a:latin typeface="Californian FB" pitchFamily="18" charset="0"/>
              </a:rPr>
              <a:t>25</a:t>
            </a:r>
            <a:r>
              <a:rPr lang="en-US" sz="1400" b="1" baseline="30000" dirty="0" smtClean="0">
                <a:latin typeface="Californian FB" pitchFamily="18" charset="0"/>
              </a:rPr>
              <a:t>th</a:t>
            </a:r>
            <a:r>
              <a:rPr lang="en-US" sz="1400" b="1" dirty="0" smtClean="0">
                <a:latin typeface="Californian FB" pitchFamily="18" charset="0"/>
              </a:rPr>
              <a:t> = </a:t>
            </a:r>
            <a:r>
              <a:rPr lang="en-US" sz="1400" dirty="0" smtClean="0">
                <a:latin typeface="Californian FB" pitchFamily="18" charset="0"/>
              </a:rPr>
              <a:t>0.09</a:t>
            </a:r>
            <a:endParaRPr lang="en-US" sz="1400" b="1" dirty="0" smtClean="0">
              <a:latin typeface="Californian FB" pitchFamily="18" charset="0"/>
            </a:endParaRPr>
          </a:p>
          <a:p>
            <a:r>
              <a:rPr lang="en-US" sz="1400" b="1" dirty="0" smtClean="0">
                <a:latin typeface="Californian FB" pitchFamily="18" charset="0"/>
              </a:rPr>
              <a:t>75</a:t>
            </a:r>
            <a:r>
              <a:rPr lang="en-US" sz="1400" b="1" baseline="30000" dirty="0" smtClean="0">
                <a:latin typeface="Californian FB" pitchFamily="18" charset="0"/>
              </a:rPr>
              <a:t>th</a:t>
            </a:r>
            <a:r>
              <a:rPr lang="en-US" sz="1400" b="1" dirty="0" smtClean="0">
                <a:latin typeface="Californian FB" pitchFamily="18" charset="0"/>
              </a:rPr>
              <a:t> = </a:t>
            </a:r>
            <a:r>
              <a:rPr lang="en-US" sz="1400" dirty="0" smtClean="0">
                <a:latin typeface="Californian FB" pitchFamily="18" charset="0"/>
              </a:rPr>
              <a:t>0.21</a:t>
            </a:r>
            <a:endParaRPr lang="en-US" sz="1400" b="1" dirty="0">
              <a:latin typeface="Californian FB" pitchFamily="18" charset="0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2" y="1333500"/>
            <a:ext cx="78486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85800" y="4495800"/>
            <a:ext cx="35814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2552700"/>
            <a:ext cx="35814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alibri Light" panose="020F0302020204030204" pitchFamily="34" charset="0"/>
              </a:rPr>
              <a:t>Inclusiveness of Receipt Comparison</a:t>
            </a:r>
            <a:endParaRPr lang="en-US" sz="3200" dirty="0"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4038600"/>
            <a:ext cx="14478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fornian FB" pitchFamily="18" charset="0"/>
              </a:rPr>
              <a:t>Child Care</a:t>
            </a:r>
            <a:endParaRPr lang="en-US" sz="1400" b="1" dirty="0" smtClean="0">
              <a:latin typeface="Californian FB" pitchFamily="18" charset="0"/>
            </a:endParaRPr>
          </a:p>
          <a:p>
            <a:r>
              <a:rPr lang="en-US" sz="1400" b="1" dirty="0" smtClean="0">
                <a:latin typeface="Californian FB" pitchFamily="18" charset="0"/>
              </a:rPr>
              <a:t>25</a:t>
            </a:r>
            <a:r>
              <a:rPr lang="en-US" sz="1400" b="1" baseline="30000" dirty="0" smtClean="0">
                <a:latin typeface="Californian FB" pitchFamily="18" charset="0"/>
              </a:rPr>
              <a:t>th</a:t>
            </a:r>
            <a:r>
              <a:rPr lang="en-US" sz="1400" b="1" dirty="0" smtClean="0">
                <a:latin typeface="Californian FB" pitchFamily="18" charset="0"/>
              </a:rPr>
              <a:t> = </a:t>
            </a:r>
            <a:r>
              <a:rPr lang="en-US" sz="1400" dirty="0" smtClean="0">
                <a:latin typeface="Californian FB" pitchFamily="18" charset="0"/>
              </a:rPr>
              <a:t>0.09</a:t>
            </a:r>
            <a:endParaRPr lang="en-US" sz="1400" b="1" dirty="0" smtClean="0">
              <a:latin typeface="Californian FB" pitchFamily="18" charset="0"/>
            </a:endParaRPr>
          </a:p>
          <a:p>
            <a:r>
              <a:rPr lang="en-US" sz="1400" b="1" dirty="0" smtClean="0">
                <a:latin typeface="Californian FB" pitchFamily="18" charset="0"/>
              </a:rPr>
              <a:t>75</a:t>
            </a:r>
            <a:r>
              <a:rPr lang="en-US" sz="1400" b="1" baseline="30000" dirty="0" smtClean="0">
                <a:latin typeface="Californian FB" pitchFamily="18" charset="0"/>
              </a:rPr>
              <a:t>th</a:t>
            </a:r>
            <a:r>
              <a:rPr lang="en-US" sz="1400" b="1" dirty="0" smtClean="0">
                <a:latin typeface="Californian FB" pitchFamily="18" charset="0"/>
              </a:rPr>
              <a:t> = </a:t>
            </a:r>
            <a:r>
              <a:rPr lang="en-US" sz="1400" dirty="0" smtClean="0">
                <a:latin typeface="Californian FB" pitchFamily="18" charset="0"/>
              </a:rPr>
              <a:t>0.21</a:t>
            </a:r>
            <a:endParaRPr lang="en-US" sz="1400" b="1" dirty="0">
              <a:latin typeface="Californian FB" pitchFamily="18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77724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55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alibri Light" panose="020F0302020204030204" pitchFamily="34" charset="0"/>
              </a:rPr>
              <a:t>State Variation in Poverty</a:t>
            </a:r>
            <a:endParaRPr lang="en-US" sz="3600" b="1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79179"/>
            <a:ext cx="7124700" cy="50392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29015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alibri Light" panose="020F0302020204030204" pitchFamily="34" charset="0"/>
              </a:rPr>
              <a:t>Source: </a:t>
            </a:r>
            <a:r>
              <a:rPr lang="en-US" sz="1600" b="0" dirty="0" smtClean="0">
                <a:latin typeface="Calibri Light" panose="020F0302020204030204" pitchFamily="34" charset="0"/>
                <a:hlinkClick r:id="rId3"/>
              </a:rPr>
              <a:t>Bishaw, </a:t>
            </a:r>
            <a:r>
              <a:rPr lang="en-US" sz="1600" b="0" dirty="0" err="1" smtClean="0">
                <a:latin typeface="Calibri Light" panose="020F0302020204030204" pitchFamily="34" charset="0"/>
                <a:hlinkClick r:id="rId3"/>
              </a:rPr>
              <a:t>Alemayehu</a:t>
            </a:r>
            <a:r>
              <a:rPr lang="en-US" sz="1600" b="0" dirty="0" smtClean="0">
                <a:latin typeface="Calibri Light" panose="020F0302020204030204" pitchFamily="34" charset="0"/>
                <a:hlinkClick r:id="rId3"/>
              </a:rPr>
              <a:t> </a:t>
            </a:r>
            <a:r>
              <a:rPr lang="en-US" sz="1600" b="0" dirty="0">
                <a:latin typeface="Calibri Light" panose="020F0302020204030204" pitchFamily="34" charset="0"/>
                <a:hlinkClick r:id="rId3"/>
              </a:rPr>
              <a:t>and Kayla </a:t>
            </a:r>
            <a:r>
              <a:rPr lang="en-US" sz="1600" b="0" dirty="0" err="1" smtClean="0">
                <a:latin typeface="Calibri Light" panose="020F0302020204030204" pitchFamily="34" charset="0"/>
                <a:hlinkClick r:id="rId3"/>
              </a:rPr>
              <a:t>Fonten</a:t>
            </a:r>
            <a:r>
              <a:rPr lang="en-US" sz="1600" b="0" dirty="0" smtClean="0">
                <a:latin typeface="Calibri Light" panose="020F0302020204030204" pitchFamily="34" charset="0"/>
                <a:hlinkClick r:id="rId3"/>
              </a:rPr>
              <a:t>. 2014. “Poverty: 2012 and 2013 American Community Survey Briefs.” US Census Bureau.</a:t>
            </a:r>
            <a:endParaRPr lang="en-US" sz="1600" b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72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alibri Light" panose="020F0302020204030204" pitchFamily="34" charset="0"/>
              </a:rPr>
              <a:t>Inclusiveness of Receipt Comparison</a:t>
            </a:r>
            <a:endParaRPr lang="en-US" sz="3200" dirty="0"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4038600"/>
            <a:ext cx="14478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fornian FB" pitchFamily="18" charset="0"/>
              </a:rPr>
              <a:t>Child Care</a:t>
            </a:r>
            <a:endParaRPr lang="en-US" sz="1400" b="1" dirty="0" smtClean="0">
              <a:latin typeface="Californian FB" pitchFamily="18" charset="0"/>
            </a:endParaRPr>
          </a:p>
          <a:p>
            <a:r>
              <a:rPr lang="en-US" sz="1400" b="1" dirty="0" smtClean="0">
                <a:latin typeface="Californian FB" pitchFamily="18" charset="0"/>
              </a:rPr>
              <a:t>25</a:t>
            </a:r>
            <a:r>
              <a:rPr lang="en-US" sz="1400" b="1" baseline="30000" dirty="0" smtClean="0">
                <a:latin typeface="Californian FB" pitchFamily="18" charset="0"/>
              </a:rPr>
              <a:t>th</a:t>
            </a:r>
            <a:r>
              <a:rPr lang="en-US" sz="1400" b="1" dirty="0" smtClean="0">
                <a:latin typeface="Californian FB" pitchFamily="18" charset="0"/>
              </a:rPr>
              <a:t> = </a:t>
            </a:r>
            <a:r>
              <a:rPr lang="en-US" sz="1400" dirty="0" smtClean="0">
                <a:latin typeface="Californian FB" pitchFamily="18" charset="0"/>
              </a:rPr>
              <a:t>0.09</a:t>
            </a:r>
            <a:endParaRPr lang="en-US" sz="1400" b="1" dirty="0" smtClean="0">
              <a:latin typeface="Californian FB" pitchFamily="18" charset="0"/>
            </a:endParaRPr>
          </a:p>
          <a:p>
            <a:r>
              <a:rPr lang="en-US" sz="1400" b="1" dirty="0" smtClean="0">
                <a:latin typeface="Californian FB" pitchFamily="18" charset="0"/>
              </a:rPr>
              <a:t>75</a:t>
            </a:r>
            <a:r>
              <a:rPr lang="en-US" sz="1400" b="1" baseline="30000" dirty="0" smtClean="0">
                <a:latin typeface="Californian FB" pitchFamily="18" charset="0"/>
              </a:rPr>
              <a:t>th</a:t>
            </a:r>
            <a:r>
              <a:rPr lang="en-US" sz="1400" b="1" dirty="0" smtClean="0">
                <a:latin typeface="Californian FB" pitchFamily="18" charset="0"/>
              </a:rPr>
              <a:t> = </a:t>
            </a:r>
            <a:r>
              <a:rPr lang="en-US" sz="1400" dirty="0" smtClean="0">
                <a:latin typeface="Californian FB" pitchFamily="18" charset="0"/>
              </a:rPr>
              <a:t>0.21</a:t>
            </a:r>
            <a:endParaRPr lang="en-US" sz="1400" b="1" dirty="0">
              <a:latin typeface="Californian FB" pitchFamily="18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7724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33400" y="4777264"/>
            <a:ext cx="3581400" cy="8615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7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alibri Light" panose="020F0302020204030204" pitchFamily="34" charset="0"/>
              </a:rPr>
              <a:t>Inclusiveness of Receipt Comparison</a:t>
            </a:r>
            <a:endParaRPr lang="en-US" sz="3200" dirty="0"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4038600"/>
            <a:ext cx="14478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fornian FB" pitchFamily="18" charset="0"/>
              </a:rPr>
              <a:t>Child Care</a:t>
            </a:r>
            <a:endParaRPr lang="en-US" sz="1400" b="1" dirty="0" smtClean="0">
              <a:latin typeface="Californian FB" pitchFamily="18" charset="0"/>
            </a:endParaRPr>
          </a:p>
          <a:p>
            <a:r>
              <a:rPr lang="en-US" sz="1400" b="1" dirty="0" smtClean="0">
                <a:latin typeface="Californian FB" pitchFamily="18" charset="0"/>
              </a:rPr>
              <a:t>25</a:t>
            </a:r>
            <a:r>
              <a:rPr lang="en-US" sz="1400" b="1" baseline="30000" dirty="0" smtClean="0">
                <a:latin typeface="Californian FB" pitchFamily="18" charset="0"/>
              </a:rPr>
              <a:t>th</a:t>
            </a:r>
            <a:r>
              <a:rPr lang="en-US" sz="1400" b="1" dirty="0" smtClean="0">
                <a:latin typeface="Californian FB" pitchFamily="18" charset="0"/>
              </a:rPr>
              <a:t> = </a:t>
            </a:r>
            <a:r>
              <a:rPr lang="en-US" sz="1400" dirty="0" smtClean="0">
                <a:latin typeface="Californian FB" pitchFamily="18" charset="0"/>
              </a:rPr>
              <a:t>0.09</a:t>
            </a:r>
            <a:endParaRPr lang="en-US" sz="1400" b="1" dirty="0" smtClean="0">
              <a:latin typeface="Californian FB" pitchFamily="18" charset="0"/>
            </a:endParaRPr>
          </a:p>
          <a:p>
            <a:r>
              <a:rPr lang="en-US" sz="1400" b="1" dirty="0" smtClean="0">
                <a:latin typeface="Californian FB" pitchFamily="18" charset="0"/>
              </a:rPr>
              <a:t>75</a:t>
            </a:r>
            <a:r>
              <a:rPr lang="en-US" sz="1400" b="1" baseline="30000" dirty="0" smtClean="0">
                <a:latin typeface="Californian FB" pitchFamily="18" charset="0"/>
              </a:rPr>
              <a:t>th</a:t>
            </a:r>
            <a:r>
              <a:rPr lang="en-US" sz="1400" b="1" dirty="0" smtClean="0">
                <a:latin typeface="Californian FB" pitchFamily="18" charset="0"/>
              </a:rPr>
              <a:t> = </a:t>
            </a:r>
            <a:r>
              <a:rPr lang="en-US" sz="1400" dirty="0" smtClean="0">
                <a:latin typeface="Californian FB" pitchFamily="18" charset="0"/>
              </a:rPr>
              <a:t>0.21</a:t>
            </a:r>
            <a:endParaRPr lang="en-US" sz="1400" b="1" dirty="0">
              <a:latin typeface="Californian FB" pitchFamily="18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7724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04800" y="4876800"/>
            <a:ext cx="35814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7378" y="2438400"/>
            <a:ext cx="35814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INEQUALITY ACROSS STATES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alibri Light" panose="020F0302020204030204" pitchFamily="34" charset="0"/>
              </a:rPr>
              <a:t>Social Provision Divergence &amp; Convergence </a:t>
            </a:r>
            <a:br>
              <a:rPr lang="en-US" sz="3200" b="1" dirty="0" smtClean="0">
                <a:latin typeface="Calibri Light" panose="020F0302020204030204" pitchFamily="34" charset="0"/>
              </a:rPr>
            </a:br>
            <a:r>
              <a:rPr lang="en-US" sz="3200" b="1" dirty="0" smtClean="0">
                <a:latin typeface="Calibri Light" panose="020F0302020204030204" pitchFamily="34" charset="0"/>
              </a:rPr>
              <a:t>1994-2014 using COV</a:t>
            </a:r>
            <a:endParaRPr lang="en-US" sz="3200" dirty="0"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4038600"/>
            <a:ext cx="14478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fornian FB" pitchFamily="18" charset="0"/>
              </a:rPr>
              <a:t>Child Care</a:t>
            </a:r>
            <a:endParaRPr lang="en-US" sz="1400" b="1" dirty="0" smtClean="0">
              <a:latin typeface="Californian FB" pitchFamily="18" charset="0"/>
            </a:endParaRPr>
          </a:p>
          <a:p>
            <a:r>
              <a:rPr lang="en-US" sz="1400" b="1" dirty="0" smtClean="0">
                <a:latin typeface="Californian FB" pitchFamily="18" charset="0"/>
              </a:rPr>
              <a:t>25</a:t>
            </a:r>
            <a:r>
              <a:rPr lang="en-US" sz="1400" b="1" baseline="30000" dirty="0" smtClean="0">
                <a:latin typeface="Californian FB" pitchFamily="18" charset="0"/>
              </a:rPr>
              <a:t>th</a:t>
            </a:r>
            <a:r>
              <a:rPr lang="en-US" sz="1400" b="1" dirty="0" smtClean="0">
                <a:latin typeface="Californian FB" pitchFamily="18" charset="0"/>
              </a:rPr>
              <a:t> = </a:t>
            </a:r>
            <a:r>
              <a:rPr lang="en-US" sz="1400" dirty="0" smtClean="0">
                <a:latin typeface="Californian FB" pitchFamily="18" charset="0"/>
              </a:rPr>
              <a:t>0.09</a:t>
            </a:r>
            <a:endParaRPr lang="en-US" sz="1400" b="1" dirty="0" smtClean="0">
              <a:latin typeface="Californian FB" pitchFamily="18" charset="0"/>
            </a:endParaRPr>
          </a:p>
          <a:p>
            <a:r>
              <a:rPr lang="en-US" sz="1400" b="1" dirty="0" smtClean="0">
                <a:latin typeface="Californian FB" pitchFamily="18" charset="0"/>
              </a:rPr>
              <a:t>75</a:t>
            </a:r>
            <a:r>
              <a:rPr lang="en-US" sz="1400" b="1" baseline="30000" dirty="0" smtClean="0">
                <a:latin typeface="Californian FB" pitchFamily="18" charset="0"/>
              </a:rPr>
              <a:t>th</a:t>
            </a:r>
            <a:r>
              <a:rPr lang="en-US" sz="1400" b="1" dirty="0" smtClean="0">
                <a:latin typeface="Californian FB" pitchFamily="18" charset="0"/>
              </a:rPr>
              <a:t> = </a:t>
            </a:r>
            <a:r>
              <a:rPr lang="en-US" sz="1400" dirty="0" smtClean="0">
                <a:latin typeface="Californian FB" pitchFamily="18" charset="0"/>
              </a:rPr>
              <a:t>0.21</a:t>
            </a:r>
            <a:endParaRPr lang="en-US" sz="1400" b="1" dirty="0">
              <a:latin typeface="Californian FB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08849688"/>
                  </p:ext>
                </p:extLst>
              </p:nvPr>
            </p:nvGraphicFramePr>
            <p:xfrm>
              <a:off x="304800" y="1676400"/>
              <a:ext cx="8610600" cy="4572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xmlns="" val="3022687085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xmlns="" val="3758076979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xmlns="" val="883256300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xmlns="" val="850226166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xmlns="" val="2227182585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xmlns="" val="3320445885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xmlns="" val="380730304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1994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1999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2004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2009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2014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Absolute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oMath>
                          </a14:m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1994-2014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48120647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Adequacy</a:t>
                          </a:r>
                          <a:endParaRPr lang="en-US" sz="2000" i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44417437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Targeted Work Assistance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0.46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0.83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0.83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0.83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0.85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0.39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73229718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Inclusion</a:t>
                          </a:r>
                          <a:endParaRPr lang="en-US" sz="2000" i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47439902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Cash Assistance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0.25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0.42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0.43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0.49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0.59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0.34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90266595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Child Care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0.35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0.35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0.37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0.41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0.47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0.12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98325708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Targeted Work Assistance</a:t>
                          </a:r>
                          <a:r>
                            <a:rPr lang="en-US" sz="2000" baseline="30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 </a:t>
                          </a: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0.47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0.40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0.40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0.34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0.34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-0.13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80487174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Preschool &amp; Early Education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0.38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0.39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0.46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0.52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0.58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0.20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1460731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Child Support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0.39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0.31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0.31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0.28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0.28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-0.11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733300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08849688"/>
                  </p:ext>
                </p:extLst>
              </p:nvPr>
            </p:nvGraphicFramePr>
            <p:xfrm>
              <a:off x="304800" y="1676400"/>
              <a:ext cx="8610600" cy="4572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3022687085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val="3758076979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val="883256300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val="850226166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val="2227182585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val="3320445885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val="3807303045"/>
                        </a:ext>
                      </a:extLst>
                    </a:gridCol>
                  </a:tblGrid>
                  <a:tr h="12192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1994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1999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2004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2009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2014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717919" t="-6500" r="-2312" b="-28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120647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Adequacy</a:t>
                          </a:r>
                          <a:endParaRPr lang="en-US" sz="2000" i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44174377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Targeted Work Assistance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0.46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0.83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0.83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0.83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0.85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0.39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3229718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Inclusion</a:t>
                          </a:r>
                          <a:endParaRPr lang="en-US" sz="2000" i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7439902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Cash Assistance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0.25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0.42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0.43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0.49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0.59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0.34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0266595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Child Care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0.35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0.35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0.37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0.41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0.47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0.12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8325708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Targeted Work Assistance</a:t>
                          </a:r>
                          <a:r>
                            <a:rPr lang="en-US" sz="2000" baseline="30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 </a:t>
                          </a: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0.47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0.40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0.40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0.34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0.34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-0.13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4871748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Preschool &amp; Early Education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0.38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0.39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0.46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0.52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0.58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0.20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460731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Child Support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0.39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0.31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0.31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0.28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0.28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-0.11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333004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306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alibri Light" panose="020F0302020204030204" pitchFamily="34" charset="0"/>
              </a:rPr>
              <a:t>Social Provision Divergence 1994-2014 using COV</a:t>
            </a:r>
            <a:endParaRPr lang="en-US" sz="3200" dirty="0"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4038600"/>
            <a:ext cx="14478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fornian FB" pitchFamily="18" charset="0"/>
              </a:rPr>
              <a:t>Child Care</a:t>
            </a:r>
            <a:endParaRPr lang="en-US" sz="1400" b="1" dirty="0" smtClean="0">
              <a:latin typeface="Californian FB" pitchFamily="18" charset="0"/>
            </a:endParaRPr>
          </a:p>
          <a:p>
            <a:r>
              <a:rPr lang="en-US" sz="1400" b="1" dirty="0" smtClean="0">
                <a:latin typeface="Californian FB" pitchFamily="18" charset="0"/>
              </a:rPr>
              <a:t>25</a:t>
            </a:r>
            <a:r>
              <a:rPr lang="en-US" sz="1400" b="1" baseline="30000" dirty="0" smtClean="0">
                <a:latin typeface="Californian FB" pitchFamily="18" charset="0"/>
              </a:rPr>
              <a:t>th</a:t>
            </a:r>
            <a:r>
              <a:rPr lang="en-US" sz="1400" b="1" dirty="0" smtClean="0">
                <a:latin typeface="Californian FB" pitchFamily="18" charset="0"/>
              </a:rPr>
              <a:t> = </a:t>
            </a:r>
            <a:r>
              <a:rPr lang="en-US" sz="1400" dirty="0" smtClean="0">
                <a:latin typeface="Californian FB" pitchFamily="18" charset="0"/>
              </a:rPr>
              <a:t>0.09</a:t>
            </a:r>
            <a:endParaRPr lang="en-US" sz="1400" b="1" dirty="0" smtClean="0">
              <a:latin typeface="Californian FB" pitchFamily="18" charset="0"/>
            </a:endParaRPr>
          </a:p>
          <a:p>
            <a:r>
              <a:rPr lang="en-US" sz="1400" b="1" dirty="0" smtClean="0">
                <a:latin typeface="Californian FB" pitchFamily="18" charset="0"/>
              </a:rPr>
              <a:t>75</a:t>
            </a:r>
            <a:r>
              <a:rPr lang="en-US" sz="1400" b="1" baseline="30000" dirty="0" smtClean="0">
                <a:latin typeface="Californian FB" pitchFamily="18" charset="0"/>
              </a:rPr>
              <a:t>th</a:t>
            </a:r>
            <a:r>
              <a:rPr lang="en-US" sz="1400" b="1" dirty="0" smtClean="0">
                <a:latin typeface="Californian FB" pitchFamily="18" charset="0"/>
              </a:rPr>
              <a:t> = </a:t>
            </a:r>
            <a:r>
              <a:rPr lang="en-US" sz="1400" dirty="0" smtClean="0">
                <a:latin typeface="Californian FB" pitchFamily="18" charset="0"/>
              </a:rPr>
              <a:t>0.21</a:t>
            </a:r>
            <a:endParaRPr lang="en-US" sz="1400" b="1" dirty="0">
              <a:latin typeface="Californian FB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80198030"/>
                  </p:ext>
                </p:extLst>
              </p:nvPr>
            </p:nvGraphicFramePr>
            <p:xfrm>
              <a:off x="304800" y="1676400"/>
              <a:ext cx="8610600" cy="4572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xmlns="" val="3022687085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xmlns="" val="3758076979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xmlns="" val="883256300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xmlns="" val="850226166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xmlns="" val="2227182585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xmlns="" val="3320445885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xmlns="" val="380730304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1994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1999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2004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2009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2014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Absolute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oMath>
                          </a14:m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1994-2014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48120647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Adequacy</a:t>
                          </a:r>
                          <a:endParaRPr lang="en-US" sz="2000" i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44417437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Targeted Work Assistance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0.46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0.83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0.83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0.83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0.85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0.39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73229718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Inclusion</a:t>
                          </a:r>
                          <a:endParaRPr lang="en-US" sz="2000" i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47439902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Cash Assistance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0.25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0.42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0.43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0.49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0.59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0.34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0266595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Child Care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0.35</a:t>
                          </a:r>
                          <a:endParaRPr lang="en-US" sz="2000" b="1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0.37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0.41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0.47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0.12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8325708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Targeted Work Assistance</a:t>
                          </a:r>
                          <a:r>
                            <a:rPr lang="en-US" sz="2000" baseline="30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 </a:t>
                          </a: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0.47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0.34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0.34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-0.13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80487174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Preschool &amp; Early Education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0.38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0.39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0.46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0.52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0.58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0.20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60731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Child Support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0.39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0.31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0.31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0.28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0.28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-0.11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733300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80198030"/>
                  </p:ext>
                </p:extLst>
              </p:nvPr>
            </p:nvGraphicFramePr>
            <p:xfrm>
              <a:off x="304800" y="1676400"/>
              <a:ext cx="8610600" cy="4572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3022687085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val="3758076979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val="883256300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val="850226166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val="2227182585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val="3320445885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val="3807303045"/>
                        </a:ext>
                      </a:extLst>
                    </a:gridCol>
                  </a:tblGrid>
                  <a:tr h="12192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1994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1999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2004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2009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2014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717919" t="-6500" r="-2312" b="-28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120647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Adequacy</a:t>
                          </a:r>
                          <a:endParaRPr lang="en-US" sz="2000" i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44174377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Targeted Work Assistance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0.46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0.83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0.83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0.83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0.85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0.39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229718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Inclusion</a:t>
                          </a:r>
                          <a:endParaRPr lang="en-US" sz="2000" i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7439902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Cash Assistance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0.25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0.42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0.43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0.49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0.59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0.34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266595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Child Care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0.35</a:t>
                          </a:r>
                          <a:endParaRPr lang="en-US" sz="2000" b="1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0.35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0.37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0.41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0.47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0.12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325708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Targeted Work Assistance</a:t>
                          </a:r>
                          <a:r>
                            <a:rPr lang="en-US" sz="2000" baseline="30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 </a:t>
                          </a: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0.47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0.34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0.34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-0.13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04871748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Preschool &amp; Early Education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0.38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0.39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0.46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0.52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0.58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0.20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60731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Child Support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0.39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0.31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0.31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0.28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0.28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-0.11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33300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304800" y="3200400"/>
            <a:ext cx="8610600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4103511"/>
            <a:ext cx="8610600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5311422"/>
            <a:ext cx="8610600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alibri Light" panose="020F0302020204030204" pitchFamily="34" charset="0"/>
              </a:rPr>
              <a:t>Social Provision Convergence 1994-2014 using COV</a:t>
            </a:r>
            <a:endParaRPr lang="en-US" sz="3200" dirty="0"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4038600"/>
            <a:ext cx="14478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fornian FB" pitchFamily="18" charset="0"/>
              </a:rPr>
              <a:t>Child Care</a:t>
            </a:r>
            <a:endParaRPr lang="en-US" sz="1400" b="1" dirty="0" smtClean="0">
              <a:latin typeface="Californian FB" pitchFamily="18" charset="0"/>
            </a:endParaRPr>
          </a:p>
          <a:p>
            <a:r>
              <a:rPr lang="en-US" sz="1400" b="1" dirty="0" smtClean="0">
                <a:latin typeface="Californian FB" pitchFamily="18" charset="0"/>
              </a:rPr>
              <a:t>25</a:t>
            </a:r>
            <a:r>
              <a:rPr lang="en-US" sz="1400" b="1" baseline="30000" dirty="0" smtClean="0">
                <a:latin typeface="Californian FB" pitchFamily="18" charset="0"/>
              </a:rPr>
              <a:t>th</a:t>
            </a:r>
            <a:r>
              <a:rPr lang="en-US" sz="1400" b="1" dirty="0" smtClean="0">
                <a:latin typeface="Californian FB" pitchFamily="18" charset="0"/>
              </a:rPr>
              <a:t> = </a:t>
            </a:r>
            <a:r>
              <a:rPr lang="en-US" sz="1400" dirty="0" smtClean="0">
                <a:latin typeface="Californian FB" pitchFamily="18" charset="0"/>
              </a:rPr>
              <a:t>0.09</a:t>
            </a:r>
            <a:endParaRPr lang="en-US" sz="1400" b="1" dirty="0" smtClean="0">
              <a:latin typeface="Californian FB" pitchFamily="18" charset="0"/>
            </a:endParaRPr>
          </a:p>
          <a:p>
            <a:r>
              <a:rPr lang="en-US" sz="1400" b="1" dirty="0" smtClean="0">
                <a:latin typeface="Californian FB" pitchFamily="18" charset="0"/>
              </a:rPr>
              <a:t>75</a:t>
            </a:r>
            <a:r>
              <a:rPr lang="en-US" sz="1400" b="1" baseline="30000" dirty="0" smtClean="0">
                <a:latin typeface="Californian FB" pitchFamily="18" charset="0"/>
              </a:rPr>
              <a:t>th</a:t>
            </a:r>
            <a:r>
              <a:rPr lang="en-US" sz="1400" b="1" dirty="0" smtClean="0">
                <a:latin typeface="Californian FB" pitchFamily="18" charset="0"/>
              </a:rPr>
              <a:t> = </a:t>
            </a:r>
            <a:r>
              <a:rPr lang="en-US" sz="1400" dirty="0" smtClean="0">
                <a:latin typeface="Californian FB" pitchFamily="18" charset="0"/>
              </a:rPr>
              <a:t>0.21</a:t>
            </a:r>
            <a:endParaRPr lang="en-US" sz="1400" b="1" dirty="0">
              <a:latin typeface="Californian FB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21282727"/>
                  </p:ext>
                </p:extLst>
              </p:nvPr>
            </p:nvGraphicFramePr>
            <p:xfrm>
              <a:off x="304800" y="1676400"/>
              <a:ext cx="8610600" cy="4572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xmlns="" val="3022687085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xmlns="" val="3758076979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xmlns="" val="883256300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xmlns="" val="850226166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xmlns="" val="2227182585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xmlns="" val="3320445885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xmlns="" val="380730304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1994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1999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2004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2009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2014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Absolute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oMath>
                          </a14:m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1994-2014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48120647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Adequacy</a:t>
                          </a:r>
                          <a:endParaRPr lang="en-US" sz="2000" i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44417437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Targeted Work Assistance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0.46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0.83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0.83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0.83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0.85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0.39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73229718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Inclusion</a:t>
                          </a:r>
                          <a:endParaRPr lang="en-US" sz="2000" i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47439902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Cash Assistance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0.25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0.42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0.43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0.49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0.59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0.34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90266595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Child Care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0.35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0.35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0.37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0.41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0.47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0.12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98325708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Targeted Work Assistance</a:t>
                          </a:r>
                          <a:r>
                            <a:rPr lang="en-US" sz="2000" baseline="30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 </a:t>
                          </a: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0.47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0.40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0.40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0.34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0.34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-0.13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80487174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Preschool &amp; Early Education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0.38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0.39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0.46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0.52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0.58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0.20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1460731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Child Support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0.39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0.31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0.31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0.28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0.28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-0.11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33300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21282727"/>
                  </p:ext>
                </p:extLst>
              </p:nvPr>
            </p:nvGraphicFramePr>
            <p:xfrm>
              <a:off x="304800" y="1676400"/>
              <a:ext cx="8610600" cy="4572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86000">
                      <a:extLst>
                        <a:ext uri="{9D8B030D-6E8A-4147-A177-3AD203B41FA5}">
                          <a16:colId xmlns:a16="http://schemas.microsoft.com/office/drawing/2014/main" val="3022687085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val="3758076979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val="883256300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val="850226166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val="2227182585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val="3320445885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val="3807303045"/>
                        </a:ext>
                      </a:extLst>
                    </a:gridCol>
                  </a:tblGrid>
                  <a:tr h="12192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1994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1999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2004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2009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2014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717919" t="-6500" r="-2312" b="-28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120647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Adequacy</a:t>
                          </a:r>
                          <a:endParaRPr lang="en-US" sz="2000" i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44174377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Targeted Work Assistance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0.46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0.83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0.83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0.83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0.85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0.39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3229718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Inclusion</a:t>
                          </a:r>
                          <a:endParaRPr lang="en-US" sz="2000" i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 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7439902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Cash Assistance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0.25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0.42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0.43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0.49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0.59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0.34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0266595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Child Care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0.35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0.35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0.37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0.41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0.47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0.12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8325708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Targeted Work Assistance</a:t>
                          </a:r>
                          <a:r>
                            <a:rPr lang="en-US" sz="2000" baseline="30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 </a:t>
                          </a: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0.47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0.40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0.40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0.34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0.34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-0.13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4871748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Preschool &amp; Early Education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0.38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0.39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0.46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0.52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0.58</a:t>
                          </a:r>
                          <a:endParaRPr lang="en-US" sz="200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0.20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460731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Child Support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0.39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0.31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0.31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0.28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0.28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effectLst/>
                              <a:latin typeface="Calibri Light" panose="020F0302020204030204" pitchFamily="34" charset="0"/>
                            </a:rPr>
                            <a:t>-0.11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effectLst/>
                            <a:latin typeface="Calibri Light" panose="020F03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3300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>
          <a:xfrm>
            <a:off x="304800" y="4724400"/>
            <a:ext cx="8610600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5917168"/>
            <a:ext cx="8610600" cy="3312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STATE CHANGE OVER TIME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SOCIAL PROVISION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6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libri Light" panose="020F0302020204030204" pitchFamily="34" charset="0"/>
              </a:rPr>
              <a:t>State Change Over Time in Safety Net Benefits </a:t>
            </a:r>
            <a:endParaRPr lang="en-US" sz="3200" dirty="0">
              <a:latin typeface="Calibri Light" panose="020F03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305125"/>
            <a:ext cx="7543800" cy="53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libri Light" panose="020F0302020204030204" pitchFamily="34" charset="0"/>
              </a:rPr>
              <a:t>State Change Over Time in Safety Net Benefits </a:t>
            </a:r>
            <a:endParaRPr lang="en-US" sz="3200" dirty="0">
              <a:latin typeface="Calibri Light" panose="020F0302020204030204" pitchFamily="34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848600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37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CURRENT SNAPSHOT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36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581400" cy="1371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 Light" panose="020F0302020204030204" pitchFamily="34" charset="0"/>
              </a:rPr>
              <a:t>State Variation in </a:t>
            </a:r>
            <a:br>
              <a:rPr lang="en-US" sz="3600" b="1" dirty="0" smtClean="0">
                <a:latin typeface="Calibri Light" panose="020F0302020204030204" pitchFamily="34" charset="0"/>
              </a:rPr>
            </a:br>
            <a:r>
              <a:rPr lang="en-US" sz="3600" b="1" dirty="0" smtClean="0">
                <a:latin typeface="Calibri Light" panose="020F0302020204030204" pitchFamily="34" charset="0"/>
              </a:rPr>
              <a:t>Economic Insecurity</a:t>
            </a:r>
            <a:endParaRPr lang="en-US" sz="3600" b="1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133" y="51054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alibri Light" panose="020F0302020204030204" pitchFamily="34" charset="0"/>
              </a:rPr>
              <a:t>Source</a:t>
            </a:r>
            <a:r>
              <a:rPr lang="en-US" sz="1600" b="0" dirty="0" smtClean="0">
                <a:latin typeface="Calibri Light" panose="020F0302020204030204" pitchFamily="34" charset="0"/>
              </a:rPr>
              <a:t>: </a:t>
            </a:r>
            <a:r>
              <a:rPr lang="en-US" sz="1600" b="0" dirty="0" smtClean="0">
                <a:latin typeface="Calibri Light" panose="020F0302020204030204" pitchFamily="34" charset="0"/>
                <a:hlinkClick r:id="rId2"/>
              </a:rPr>
              <a:t>Hacker, Jacob, Gregory A. Huber, Austin Nichols, Phillip </a:t>
            </a:r>
            <a:r>
              <a:rPr lang="en-US" sz="1600" b="0" dirty="0" err="1" smtClean="0">
                <a:latin typeface="Calibri Light" panose="020F0302020204030204" pitchFamily="34" charset="0"/>
                <a:hlinkClick r:id="rId2"/>
              </a:rPr>
              <a:t>Rehm</a:t>
            </a:r>
            <a:r>
              <a:rPr lang="en-US" sz="1600" b="0" dirty="0" smtClean="0">
                <a:latin typeface="Calibri Light" panose="020F0302020204030204" pitchFamily="34" charset="0"/>
                <a:hlinkClick r:id="rId2"/>
              </a:rPr>
              <a:t>, and Stuart Craig. 2012. “Economic Insecurity Across the American States: New State Estimates from the Economic Security Index.” </a:t>
            </a:r>
            <a:endParaRPr lang="en-US" sz="1600" b="0" dirty="0"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10475"/>
            <a:ext cx="4852843" cy="643341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 flipV="1">
            <a:off x="4114800" y="4267194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 Light" panose="020F0302020204030204" pitchFamily="34" charset="0"/>
              </a:rPr>
              <a:t>Data: Annual Social and Economic Supplement (CPS)</a:t>
            </a:r>
            <a:endParaRPr lang="en-US" sz="3200" b="1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Use three year moving average estimates</a:t>
            </a:r>
            <a:endParaRPr lang="en-US" dirty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Household </a:t>
            </a:r>
            <a:r>
              <a:rPr lang="en-US" dirty="0">
                <a:latin typeface="Calibri Light" panose="020F0302020204030204" pitchFamily="34" charset="0"/>
              </a:rPr>
              <a:t>level income </a:t>
            </a:r>
            <a:r>
              <a:rPr lang="en-US" dirty="0" smtClean="0">
                <a:latin typeface="Calibri Light" panose="020F0302020204030204" pitchFamily="34" charset="0"/>
              </a:rPr>
              <a:t>measures: adjusted </a:t>
            </a:r>
            <a:r>
              <a:rPr lang="en-US" dirty="0">
                <a:latin typeface="Calibri Light" panose="020F0302020204030204" pitchFamily="34" charset="0"/>
              </a:rPr>
              <a:t>for household </a:t>
            </a:r>
            <a:r>
              <a:rPr lang="en-US" dirty="0" smtClean="0">
                <a:latin typeface="Calibri Light" panose="020F0302020204030204" pitchFamily="34" charset="0"/>
              </a:rPr>
              <a:t>size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smtClean="0">
                <a:latin typeface="Calibri Light" panose="020F0302020204030204" pitchFamily="34" charset="0"/>
              </a:rPr>
              <a:t>(square root of </a:t>
            </a:r>
            <a:r>
              <a:rPr lang="en-US" dirty="0" err="1" smtClean="0">
                <a:latin typeface="Calibri Light" panose="020F0302020204030204" pitchFamily="34" charset="0"/>
              </a:rPr>
              <a:t>hh</a:t>
            </a:r>
            <a:r>
              <a:rPr lang="en-US" dirty="0" smtClean="0">
                <a:latin typeface="Calibri Light" panose="020F0302020204030204" pitchFamily="34" charset="0"/>
              </a:rPr>
              <a:t> size) inflation (CPI-U-RS), and cost of living differences across states (BEA all items RPP).</a:t>
            </a:r>
            <a:endParaRPr lang="en-US" dirty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Dollar </a:t>
            </a:r>
            <a:r>
              <a:rPr lang="en-US" dirty="0">
                <a:latin typeface="Calibri Light" panose="020F0302020204030204" pitchFamily="34" charset="0"/>
              </a:rPr>
              <a:t>figures reported are per </a:t>
            </a:r>
            <a:r>
              <a:rPr lang="en-US" dirty="0" err="1">
                <a:latin typeface="Calibri Light" panose="020F0302020204030204" pitchFamily="34" charset="0"/>
              </a:rPr>
              <a:t>equivalized</a:t>
            </a:r>
            <a:r>
              <a:rPr lang="en-US" dirty="0">
                <a:latin typeface="Calibri Light" panose="020F0302020204030204" pitchFamily="34" charset="0"/>
              </a:rPr>
              <a:t> person in the household in 2012 dollars. </a:t>
            </a:r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Estimate series of Gini coefficients: market income; centralized/federal transfers; decentralized transfers; state taxes; federal taxes.</a:t>
            </a:r>
            <a:endParaRPr lang="en-US" dirty="0">
              <a:latin typeface="Calibri Light" panose="020F0302020204030204" pitchFamily="34" charset="0"/>
            </a:endParaRPr>
          </a:p>
          <a:p>
            <a:r>
              <a:rPr lang="en-US" dirty="0" smtClean="0">
                <a:latin typeface="Calibri Light" panose="020F0302020204030204" pitchFamily="34" charset="0"/>
              </a:rPr>
              <a:t>Household type: working-aged households (head age 18-64) with children</a:t>
            </a:r>
          </a:p>
          <a:p>
            <a:pPr marL="0" indent="0">
              <a:buNone/>
            </a:pPr>
            <a:endParaRPr lang="en-US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Californian FB" panose="0207040306080B030204" pitchFamily="18" charset="0"/>
            </a:endParaRPr>
          </a:p>
          <a:p>
            <a:endParaRPr lang="en-US" b="1" dirty="0" smtClean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03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7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8660"/>
            <a:ext cx="8839200" cy="630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04800"/>
            <a:ext cx="8612346" cy="630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20362372">
            <a:off x="5433580" y="1394554"/>
            <a:ext cx="2354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fornian FB" panose="0207040306080B030204" pitchFamily="18" charset="0"/>
              </a:rPr>
              <a:t>No inequality reduction</a:t>
            </a:r>
            <a:endParaRPr lang="en-US" sz="1600" dirty="0">
              <a:latin typeface="Californian FB" panose="0207040306080B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358311">
            <a:off x="5771004" y="1794090"/>
            <a:ext cx="2480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fornian FB" panose="0207040306080B030204" pitchFamily="18" charset="0"/>
              </a:rPr>
              <a:t>0.05  inequality reduction</a:t>
            </a:r>
            <a:endParaRPr lang="en-US" sz="1600" dirty="0">
              <a:latin typeface="Californian FB" panose="0207040306080B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358311">
            <a:off x="6342896" y="2179919"/>
            <a:ext cx="2480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fornian FB" panose="0207040306080B030204" pitchFamily="18" charset="0"/>
              </a:rPr>
              <a:t>0.10  inequality reduction</a:t>
            </a:r>
            <a:endParaRPr lang="en-US" sz="1600" dirty="0">
              <a:latin typeface="Californian FB" panose="0207040306080B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358311">
            <a:off x="6409508" y="3094319"/>
            <a:ext cx="2480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fornian FB" panose="0207040306080B030204" pitchFamily="18" charset="0"/>
              </a:rPr>
              <a:t>0.15  inequality reduction</a:t>
            </a:r>
            <a:endParaRPr lang="en-US" sz="16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7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762019" cy="664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Brace 2"/>
          <p:cNvSpPr/>
          <p:nvPr/>
        </p:nvSpPr>
        <p:spPr>
          <a:xfrm rot="16200000">
            <a:off x="3886200" y="1238253"/>
            <a:ext cx="685800" cy="3276600"/>
          </a:xfrm>
          <a:prstGeom prst="rightBrace">
            <a:avLst>
              <a:gd name="adj1" fmla="val 38333"/>
              <a:gd name="adj2" fmla="val 47838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1800" y="2089666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verall reduction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43771" y="1887322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</a:t>
            </a:r>
            <a:r>
              <a:rPr lang="en-US" dirty="0" smtClean="0">
                <a:solidFill>
                  <a:srgbClr val="002060"/>
                </a:solidFill>
              </a:rPr>
              <a:t>entralized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transfers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7772400" y="966978"/>
            <a:ext cx="235458" cy="978408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6638544" y="1021844"/>
            <a:ext cx="259080" cy="1511809"/>
          </a:xfrm>
          <a:prstGeom prst="up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43625" y="2556132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Decentralized transfers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5410200" y="2458998"/>
            <a:ext cx="239268" cy="1808202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35596" y="426720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State taxes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4748422" y="3048000"/>
            <a:ext cx="267527" cy="2184163"/>
          </a:xfrm>
          <a:prstGeom prst="upArrow">
            <a:avLst/>
          </a:prstGeom>
          <a:solidFill>
            <a:srgbClr val="F2A0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63060" y="5232163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F930B"/>
                </a:solidFill>
              </a:rPr>
              <a:t>Federal taxes</a:t>
            </a:r>
            <a:endParaRPr lang="en-US" dirty="0">
              <a:solidFill>
                <a:srgbClr val="DF93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6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 Light" panose="020F0302020204030204" pitchFamily="34" charset="0"/>
              </a:rPr>
              <a:t>Conclusions</a:t>
            </a:r>
            <a:endParaRPr lang="en-US" sz="3200" b="1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dirty="0" smtClean="0">
                <a:latin typeface="Calibri Light" panose="020F0302020204030204" pitchFamily="34" charset="0"/>
              </a:rPr>
              <a:t>Economic inequality, social provision and redistribution vary across the US states.</a:t>
            </a:r>
          </a:p>
          <a:p>
            <a:pPr marL="0" indent="0">
              <a:buNone/>
            </a:pPr>
            <a:endParaRPr lang="en-US" sz="29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900" dirty="0" smtClean="0">
                <a:latin typeface="Calibri Light" panose="020F0302020204030204" pitchFamily="34" charset="0"/>
              </a:rPr>
              <a:t>The magnitude of this variation is substantively large in terms of the: </a:t>
            </a:r>
          </a:p>
          <a:p>
            <a:r>
              <a:rPr lang="en-US" sz="2900" dirty="0">
                <a:latin typeface="Calibri Light" panose="020F0302020204030204" pitchFamily="34" charset="0"/>
              </a:rPr>
              <a:t>D</a:t>
            </a:r>
            <a:r>
              <a:rPr lang="en-US" sz="2900" dirty="0" smtClean="0">
                <a:latin typeface="Calibri Light" panose="020F0302020204030204" pitchFamily="34" charset="0"/>
              </a:rPr>
              <a:t>ifferences in absolute levels of assistance received by economically vulnerable families. </a:t>
            </a:r>
          </a:p>
          <a:p>
            <a:r>
              <a:rPr lang="en-US" sz="2900" dirty="0" smtClean="0">
                <a:latin typeface="Calibri Light" panose="020F0302020204030204" pitchFamily="34" charset="0"/>
              </a:rPr>
              <a:t>Comparison to a similar set of European countries’ social policies.</a:t>
            </a:r>
          </a:p>
          <a:p>
            <a:pPr marL="0" indent="0">
              <a:buNone/>
            </a:pPr>
            <a:endParaRPr lang="en-US" sz="29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900" dirty="0" smtClean="0">
                <a:latin typeface="Calibri Light" panose="020F0302020204030204" pitchFamily="34" charset="0"/>
              </a:rPr>
              <a:t>States start out and end up in different places in terms of levels of inequality – and these in part reflect policy choices. </a:t>
            </a:r>
          </a:p>
          <a:p>
            <a:pPr marL="0" indent="0">
              <a:buNone/>
            </a:pPr>
            <a:r>
              <a:rPr lang="en-US" sz="2900" dirty="0" smtClean="0">
                <a:latin typeface="Calibri Light" panose="020F03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900" dirty="0" smtClean="0">
                <a:latin typeface="Calibri Light" panose="020F0302020204030204" pitchFamily="34" charset="0"/>
              </a:rPr>
              <a:t>The </a:t>
            </a:r>
            <a:r>
              <a:rPr lang="en-US" sz="2900" dirty="0">
                <a:latin typeface="Calibri Light" panose="020F0302020204030204" pitchFamily="34" charset="0"/>
              </a:rPr>
              <a:t>d</a:t>
            </a:r>
            <a:r>
              <a:rPr lang="en-US" sz="2900" dirty="0" smtClean="0">
                <a:latin typeface="Calibri Light" panose="020F0302020204030204" pitchFamily="34" charset="0"/>
              </a:rPr>
              <a:t>ecentralized </a:t>
            </a:r>
            <a:r>
              <a:rPr lang="en-US" sz="2900" dirty="0">
                <a:latin typeface="Calibri Light" panose="020F0302020204030204" pitchFamily="34" charset="0"/>
              </a:rPr>
              <a:t>structure of the safety net is one of most crucial and least carefully studied </a:t>
            </a:r>
            <a:r>
              <a:rPr lang="en-US" sz="2900" dirty="0" smtClean="0">
                <a:latin typeface="Calibri Light" panose="020F0302020204030204" pitchFamily="34" charset="0"/>
              </a:rPr>
              <a:t>structural features </a:t>
            </a:r>
            <a:r>
              <a:rPr lang="en-US" sz="2900" dirty="0">
                <a:latin typeface="Calibri Light" panose="020F0302020204030204" pitchFamily="34" charset="0"/>
              </a:rPr>
              <a:t>of the U.S. welfare state. </a:t>
            </a:r>
            <a:endParaRPr lang="en-US" sz="29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2900" dirty="0">
              <a:latin typeface="Calibri Light" panose="020F0302020204030204" pitchFamily="34" charset="0"/>
            </a:endParaRPr>
          </a:p>
          <a:p>
            <a:pPr marL="0" lvl="1" indent="0">
              <a:buNone/>
            </a:pPr>
            <a:r>
              <a:rPr lang="en-US" sz="2900" dirty="0">
                <a:latin typeface="Calibri Light" panose="020F0302020204030204" pitchFamily="34" charset="0"/>
              </a:rPr>
              <a:t>Social provision that is inadequate and unequal hampers our ability to address high and rising levels of inequality, insecurity, and poverty.</a:t>
            </a:r>
          </a:p>
          <a:p>
            <a:pPr marL="0" indent="0">
              <a:buNone/>
            </a:pPr>
            <a:endParaRPr lang="en-US" dirty="0">
              <a:latin typeface="Californian FB" panose="0207040306080B030204" pitchFamily="18" charset="0"/>
            </a:endParaRPr>
          </a:p>
          <a:p>
            <a:endParaRPr lang="en-US" dirty="0" smtClean="0">
              <a:latin typeface="Californian FB" panose="0207040306080B030204" pitchFamily="18" charset="0"/>
            </a:endParaRPr>
          </a:p>
          <a:p>
            <a:pPr marL="274320" lvl="1" indent="0">
              <a:buNone/>
            </a:pPr>
            <a:endParaRPr lang="en-US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0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latin typeface="Californian FB" panose="0207040306080B030204" pitchFamily="18" charset="0"/>
              </a:rPr>
              <a:t>Social Provision Change 1994-2014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4038600"/>
            <a:ext cx="14478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fornian FB" pitchFamily="18" charset="0"/>
              </a:rPr>
              <a:t>Child Care</a:t>
            </a:r>
            <a:endParaRPr lang="en-US" sz="1400" b="1" dirty="0" smtClean="0">
              <a:latin typeface="Californian FB" pitchFamily="18" charset="0"/>
            </a:endParaRPr>
          </a:p>
          <a:p>
            <a:r>
              <a:rPr lang="en-US" sz="1400" b="1" dirty="0" smtClean="0">
                <a:latin typeface="Californian FB" pitchFamily="18" charset="0"/>
              </a:rPr>
              <a:t>25</a:t>
            </a:r>
            <a:r>
              <a:rPr lang="en-US" sz="1400" b="1" baseline="30000" dirty="0" smtClean="0">
                <a:latin typeface="Californian FB" pitchFamily="18" charset="0"/>
              </a:rPr>
              <a:t>th</a:t>
            </a:r>
            <a:r>
              <a:rPr lang="en-US" sz="1400" b="1" dirty="0" smtClean="0">
                <a:latin typeface="Californian FB" pitchFamily="18" charset="0"/>
              </a:rPr>
              <a:t> = </a:t>
            </a:r>
            <a:r>
              <a:rPr lang="en-US" sz="1400" dirty="0" smtClean="0">
                <a:latin typeface="Californian FB" pitchFamily="18" charset="0"/>
              </a:rPr>
              <a:t>0.09</a:t>
            </a:r>
            <a:endParaRPr lang="en-US" sz="1400" b="1" dirty="0" smtClean="0">
              <a:latin typeface="Californian FB" pitchFamily="18" charset="0"/>
            </a:endParaRPr>
          </a:p>
          <a:p>
            <a:r>
              <a:rPr lang="en-US" sz="1400" b="1" dirty="0" smtClean="0">
                <a:latin typeface="Californian FB" pitchFamily="18" charset="0"/>
              </a:rPr>
              <a:t>75</a:t>
            </a:r>
            <a:r>
              <a:rPr lang="en-US" sz="1400" b="1" baseline="30000" dirty="0" smtClean="0">
                <a:latin typeface="Californian FB" pitchFamily="18" charset="0"/>
              </a:rPr>
              <a:t>th</a:t>
            </a:r>
            <a:r>
              <a:rPr lang="en-US" sz="1400" b="1" dirty="0" smtClean="0">
                <a:latin typeface="Californian FB" pitchFamily="18" charset="0"/>
              </a:rPr>
              <a:t> = </a:t>
            </a:r>
            <a:r>
              <a:rPr lang="en-US" sz="1400" dirty="0" smtClean="0">
                <a:latin typeface="Californian FB" pitchFamily="18" charset="0"/>
              </a:rPr>
              <a:t>0.21</a:t>
            </a:r>
            <a:endParaRPr lang="en-US" sz="1400" b="1" dirty="0">
              <a:latin typeface="Californian FB" pitchFamily="18" charset="0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3500"/>
            <a:ext cx="8839200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0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alibri Light" panose="020F0302020204030204" pitchFamily="34" charset="0"/>
              </a:rPr>
              <a:t>State Variation in Inequality</a:t>
            </a:r>
            <a:endParaRPr lang="en-US" sz="3600" b="1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Two most used measures and data to calculate income inequality at state level:</a:t>
            </a:r>
          </a:p>
          <a:p>
            <a:pPr lvl="1"/>
            <a:r>
              <a:rPr lang="en-US" sz="2400" dirty="0" smtClean="0">
                <a:latin typeface="Calibri Light" panose="020F0302020204030204" pitchFamily="34" charset="0"/>
              </a:rPr>
              <a:t>Top income shares using income tax data</a:t>
            </a:r>
          </a:p>
          <a:p>
            <a:pPr lvl="1"/>
            <a:r>
              <a:rPr lang="en-US" sz="2400" dirty="0" smtClean="0">
                <a:latin typeface="Calibri Light" panose="020F0302020204030204" pitchFamily="34" charset="0"/>
              </a:rPr>
              <a:t>Summary inequality measures such as Gini coefficient using Census-based household surveys</a:t>
            </a:r>
          </a:p>
          <a:p>
            <a:endParaRPr lang="en-US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This matters not just as a data and measurement issue, but more substantively because the ranking of states is different.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6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alibri Light" panose="020F0302020204030204" pitchFamily="34" charset="0"/>
              </a:rPr>
              <a:t>State Variation in Inequality: Income Shares</a:t>
            </a:r>
            <a:endParaRPr lang="en-US" sz="3600" b="1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6477000" cy="4784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444" y="6273225"/>
            <a:ext cx="8529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Calibri Light" panose="020F0302020204030204" pitchFamily="34" charset="0"/>
              </a:rPr>
              <a:t>Source: </a:t>
            </a:r>
            <a:r>
              <a:rPr lang="en-US" sz="1600" b="0" dirty="0" smtClean="0">
                <a:latin typeface="Calibri Light" panose="020F0302020204030204" pitchFamily="34" charset="0"/>
                <a:hlinkClick r:id="rId3"/>
              </a:rPr>
              <a:t>Sommeiller, Estelle and Mark Price. 2015. “The Increasingly Unequal States of America: Income Inequality by State, 1917 to 2012.” EPI EARN Report.</a:t>
            </a:r>
            <a:endParaRPr lang="en-US" sz="1600" b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alibri Light" panose="020F0302020204030204" pitchFamily="34" charset="0"/>
              </a:rPr>
              <a:t>State Variation in Inequality: Gini Index</a:t>
            </a:r>
            <a:endParaRPr lang="en-US" sz="3600" b="1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5400"/>
            <a:ext cx="7278512" cy="50810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1556" y="6329428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Calibri Light" panose="020F0302020204030204" pitchFamily="34" charset="0"/>
              </a:rPr>
              <a:t>Source: </a:t>
            </a:r>
            <a:r>
              <a:rPr lang="en-US" sz="1600" b="0" dirty="0" smtClean="0">
                <a:latin typeface="Calibri Light" panose="020F0302020204030204" pitchFamily="34" charset="0"/>
                <a:hlinkClick r:id="rId4"/>
              </a:rPr>
              <a:t>Noss, Amanda. 2014. “Household Income: 2013.” American Community Survey Briefs. US Census Bureau.</a:t>
            </a:r>
            <a:endParaRPr lang="en-US" sz="1600" b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4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Calibri Light" panose="020F0302020204030204" pitchFamily="34" charset="0"/>
              </a:rPr>
              <a:t>What Explains State Variation in Inequality?</a:t>
            </a:r>
            <a:endParaRPr lang="en-US" sz="3600" b="1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 smtClean="0">
                <a:latin typeface="Calibri Light" panose="020F0302020204030204" pitchFamily="34" charset="0"/>
              </a:rPr>
              <a:t>Economic factors </a:t>
            </a:r>
          </a:p>
          <a:p>
            <a:pPr lvl="1"/>
            <a:r>
              <a:rPr lang="en-US" sz="2400" dirty="0">
                <a:latin typeface="Calibri Light" panose="020F0302020204030204" pitchFamily="34" charset="0"/>
              </a:rPr>
              <a:t>M</a:t>
            </a:r>
            <a:r>
              <a:rPr lang="en-US" sz="2400" dirty="0" smtClean="0">
                <a:latin typeface="Calibri Light" panose="020F0302020204030204" pitchFamily="34" charset="0"/>
              </a:rPr>
              <a:t>acro-economic conditions</a:t>
            </a:r>
          </a:p>
          <a:p>
            <a:pPr lvl="1"/>
            <a:r>
              <a:rPr lang="en-US" sz="2400" dirty="0" smtClean="0">
                <a:latin typeface="Calibri Light" panose="020F0302020204030204" pitchFamily="34" charset="0"/>
              </a:rPr>
              <a:t>Employment conditions, industry mix, etc.</a:t>
            </a:r>
          </a:p>
          <a:p>
            <a:pPr marL="0" indent="0">
              <a:buNone/>
            </a:pPr>
            <a:r>
              <a:rPr lang="en-US" u="sng" dirty="0" smtClean="0">
                <a:latin typeface="Calibri Light" panose="020F0302020204030204" pitchFamily="34" charset="0"/>
              </a:rPr>
              <a:t>Demographic factors</a:t>
            </a:r>
          </a:p>
          <a:p>
            <a:pPr lvl="1"/>
            <a:r>
              <a:rPr lang="en-US" sz="2400" dirty="0" smtClean="0">
                <a:latin typeface="Calibri Light" panose="020F0302020204030204" pitchFamily="34" charset="0"/>
              </a:rPr>
              <a:t>Age and family profiles </a:t>
            </a:r>
          </a:p>
          <a:p>
            <a:pPr marL="0" indent="0">
              <a:buNone/>
            </a:pPr>
            <a:r>
              <a:rPr lang="en-US" b="1" u="sng" dirty="0" smtClean="0">
                <a:latin typeface="Calibri Light" panose="020F0302020204030204" pitchFamily="34" charset="0"/>
              </a:rPr>
              <a:t>Political and policy factors</a:t>
            </a:r>
            <a:endParaRPr lang="en-US" b="1" u="sng" dirty="0">
              <a:latin typeface="Calibri Light" panose="020F0302020204030204" pitchFamily="34" charset="0"/>
            </a:endParaRPr>
          </a:p>
          <a:p>
            <a:pPr lvl="1"/>
            <a:r>
              <a:rPr lang="en-US" sz="2400" dirty="0">
                <a:latin typeface="Calibri Light" panose="020F0302020204030204" pitchFamily="34" charset="0"/>
              </a:rPr>
              <a:t>P</a:t>
            </a:r>
            <a:r>
              <a:rPr lang="en-US" sz="2400" dirty="0" smtClean="0">
                <a:latin typeface="Calibri Light" panose="020F0302020204030204" pitchFamily="34" charset="0"/>
              </a:rPr>
              <a:t>olicies condition </a:t>
            </a:r>
            <a:r>
              <a:rPr lang="en-US" sz="2400" dirty="0">
                <a:latin typeface="Calibri Light" panose="020F0302020204030204" pitchFamily="34" charset="0"/>
              </a:rPr>
              <a:t>the effects of </a:t>
            </a:r>
            <a:r>
              <a:rPr lang="en-US" sz="2400" dirty="0" smtClean="0">
                <a:latin typeface="Calibri Light" panose="020F0302020204030204" pitchFamily="34" charset="0"/>
              </a:rPr>
              <a:t>other factors.</a:t>
            </a:r>
          </a:p>
          <a:p>
            <a:pPr lvl="2"/>
            <a:r>
              <a:rPr lang="en-US" sz="2000" dirty="0" smtClean="0">
                <a:latin typeface="Calibri Light" panose="020F0302020204030204" pitchFamily="34" charset="0"/>
              </a:rPr>
              <a:t>“inequality as policy” (John Schmitt 2009)</a:t>
            </a:r>
          </a:p>
          <a:p>
            <a:pPr lvl="2"/>
            <a:r>
              <a:rPr lang="en-US" sz="2000" dirty="0" smtClean="0">
                <a:latin typeface="Calibri Light" panose="020F0302020204030204" pitchFamily="34" charset="0"/>
              </a:rPr>
              <a:t>“inequality is a choice” (Joseph Stiglitz 2015)</a:t>
            </a:r>
          </a:p>
          <a:p>
            <a:pPr lvl="2"/>
            <a:r>
              <a:rPr lang="en-US" sz="2000" dirty="0" smtClean="0">
                <a:latin typeface="Calibri Light" panose="020F0302020204030204" pitchFamily="34" charset="0"/>
              </a:rPr>
              <a:t>“inequality reflects political decisions” (Robert Reich 2015)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Calibri Light" panose="020F0302020204030204" pitchFamily="34" charset="0"/>
              </a:rPr>
              <a:t>Focus in particular on the </a:t>
            </a:r>
            <a:r>
              <a:rPr lang="en-US" dirty="0">
                <a:latin typeface="Calibri Light" panose="020F0302020204030204" pitchFamily="34" charset="0"/>
              </a:rPr>
              <a:t>role of </a:t>
            </a:r>
            <a:r>
              <a:rPr lang="en-US" dirty="0" smtClean="0">
                <a:latin typeface="Calibri Light" panose="020F0302020204030204" pitchFamily="34" charset="0"/>
              </a:rPr>
              <a:t>the social </a:t>
            </a:r>
            <a:r>
              <a:rPr lang="en-US" dirty="0">
                <a:latin typeface="Calibri Light" panose="020F0302020204030204" pitchFamily="34" charset="0"/>
              </a:rPr>
              <a:t>safety net and redistributive policies</a:t>
            </a:r>
            <a:r>
              <a:rPr lang="en-US" dirty="0" smtClean="0">
                <a:latin typeface="Calibri Light" panose="020F0302020204030204" pitchFamily="34" charset="0"/>
              </a:rPr>
              <a:t>.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59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alibri Light" panose="020F0302020204030204" pitchFamily="34" charset="0"/>
              </a:rPr>
              <a:t>Motivation: Why Care about State Variation?</a:t>
            </a:r>
            <a:endParaRPr lang="en-US" sz="3600" b="1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27048"/>
            <a:ext cx="7620000" cy="5330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latin typeface="Calibri Light" panose="020F0302020204030204" pitchFamily="34" charset="0"/>
              </a:rPr>
              <a:t>Instrumental concerns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Potential negative consequences. 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Gain leverage variation to examine causes and consequences.</a:t>
            </a:r>
          </a:p>
          <a:p>
            <a:pPr marL="0" indent="0">
              <a:buNone/>
            </a:pPr>
            <a:r>
              <a:rPr lang="en-US" u="sng" dirty="0" smtClean="0">
                <a:latin typeface="Calibri Light" panose="020F0302020204030204" pitchFamily="34" charset="0"/>
              </a:rPr>
              <a:t>Normative concerns 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Differential access to policies and programs that provide economic security. 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Variation in redistribution between and within social demographic groups. </a:t>
            </a:r>
          </a:p>
          <a:p>
            <a:pPr marL="274320" lvl="1" indent="0">
              <a:buNone/>
            </a:pPr>
            <a:r>
              <a:rPr lang="en-US" sz="1800" i="1" dirty="0">
                <a:latin typeface="Calibri Light" panose="020F0302020204030204" pitchFamily="34" charset="0"/>
              </a:rPr>
              <a:t>A more basic question, it seems, is what kind of stratification system is promoted by social policy. The welfare state is not just a mechanism that intervenes in, and possibly corrects, the structure of inequality; it is, in its own right, a system of stratification. It is an active force in the ordering of social relations (</a:t>
            </a:r>
            <a:r>
              <a:rPr lang="en-US" sz="1800" i="1" dirty="0" err="1">
                <a:latin typeface="Calibri Light" panose="020F0302020204030204" pitchFamily="34" charset="0"/>
              </a:rPr>
              <a:t>Esping</a:t>
            </a:r>
            <a:r>
              <a:rPr lang="en-US" sz="1800" i="1" dirty="0">
                <a:latin typeface="Calibri Light" panose="020F0302020204030204" pitchFamily="34" charset="0"/>
              </a:rPr>
              <a:t>-Andersen 1990: 23).</a:t>
            </a:r>
          </a:p>
          <a:p>
            <a:pPr marL="0" indent="0">
              <a:buNone/>
            </a:pPr>
            <a:endParaRPr lang="en-US" sz="2800" dirty="0"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sz="2800" dirty="0">
              <a:latin typeface="Californian FB" panose="0207040306080B030204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6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13252</TotalTime>
  <Words>2067</Words>
  <Application>Microsoft Office PowerPoint</Application>
  <PresentationFormat>On-screen Show (4:3)</PresentationFormat>
  <Paragraphs>465</Paragraphs>
  <Slides>45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ＭＳ Ｐゴシック</vt:lpstr>
      <vt:lpstr>Arial</vt:lpstr>
      <vt:lpstr>Calibri</vt:lpstr>
      <vt:lpstr>Calibri Light</vt:lpstr>
      <vt:lpstr>Californian FB</vt:lpstr>
      <vt:lpstr>Cambria Math</vt:lpstr>
      <vt:lpstr>Times New Roman</vt:lpstr>
      <vt:lpstr>Wingdings</vt:lpstr>
      <vt:lpstr>Clarity</vt:lpstr>
      <vt:lpstr>2_Office Theme</vt:lpstr>
      <vt:lpstr>Image</vt:lpstr>
      <vt:lpstr>INEQUALITY ACROSS THE US STATES</vt:lpstr>
      <vt:lpstr>Economic Inequality in the States</vt:lpstr>
      <vt:lpstr>State Variation in Poverty</vt:lpstr>
      <vt:lpstr>State Variation in  Economic Insecurity</vt:lpstr>
      <vt:lpstr>State Variation in Inequality</vt:lpstr>
      <vt:lpstr>State Variation in Inequality: Income Shares</vt:lpstr>
      <vt:lpstr>State Variation in Inequality: Gini Index</vt:lpstr>
      <vt:lpstr>What Explains State Variation in Inequality?</vt:lpstr>
      <vt:lpstr>Motivation: Why Care about State Variation?</vt:lpstr>
      <vt:lpstr>Why is there State Variation in Provision and Redistribution? </vt:lpstr>
      <vt:lpstr>Unequal by Design:  Social Provision in the US Welfare State  </vt:lpstr>
      <vt:lpstr>Key Dimensions of Safety Net Policies: Adequacy</vt:lpstr>
      <vt:lpstr>Key Dimensions of Safety Net Policies:  Inclusion</vt:lpstr>
      <vt:lpstr>Defining the Decentralized State-Level  Safety Nets</vt:lpstr>
      <vt:lpstr>State-Level Safety Net</vt:lpstr>
      <vt:lpstr>INEQUALITY ACROSS STATES</vt:lpstr>
      <vt:lpstr>Inequality in the Adequacy of Safety Net Benefits</vt:lpstr>
      <vt:lpstr>Inequality in the Adequacy of Safety Net Benefits</vt:lpstr>
      <vt:lpstr>Inequality in the Adequacy of Safety Net Benefits</vt:lpstr>
      <vt:lpstr>Inequality in the Adequacy of Safety Net Benefits</vt:lpstr>
      <vt:lpstr>Inequality in the Inclusiveness of Safety Net Benefits</vt:lpstr>
      <vt:lpstr>Inequality in the Inclusiveness of Safety Net Benefits</vt:lpstr>
      <vt:lpstr>Inequality in the Inclusiveness of Safety Net Benefits</vt:lpstr>
      <vt:lpstr>Inequality in the Inclusiveness of Safety Net Benefits</vt:lpstr>
      <vt:lpstr>INEQUALITY ACROSS STATES</vt:lpstr>
      <vt:lpstr>Adequacy of Benefits Comparison</vt:lpstr>
      <vt:lpstr>Adequacy of Benefits Comparison</vt:lpstr>
      <vt:lpstr>Adequacy of Benefits Comparison</vt:lpstr>
      <vt:lpstr>Inclusiveness of Receipt Comparison</vt:lpstr>
      <vt:lpstr>Inclusiveness of Receipt Comparison</vt:lpstr>
      <vt:lpstr>Inclusiveness of Receipt Comparison</vt:lpstr>
      <vt:lpstr>INEQUALITY ACROSS STATES</vt:lpstr>
      <vt:lpstr>Social Provision Divergence &amp; Convergence  1994-2014 using COV</vt:lpstr>
      <vt:lpstr>Social Provision Divergence 1994-2014 using COV</vt:lpstr>
      <vt:lpstr>Social Provision Convergence 1994-2014 using COV</vt:lpstr>
      <vt:lpstr>STATE CHANGE OVER TIME</vt:lpstr>
      <vt:lpstr>State Change Over Time in Safety Net Benefits </vt:lpstr>
      <vt:lpstr>State Change Over Time in Safety Net Benefits </vt:lpstr>
      <vt:lpstr>CURRENT SNAPSHOT</vt:lpstr>
      <vt:lpstr>Data: Annual Social and Economic Supplement (CPS)</vt:lpstr>
      <vt:lpstr>PowerPoint Presentation</vt:lpstr>
      <vt:lpstr>PowerPoint Presentation</vt:lpstr>
      <vt:lpstr>PowerPoint Presentation</vt:lpstr>
      <vt:lpstr>Conclusions</vt:lpstr>
      <vt:lpstr>Social Provision Change 1994-2014</vt:lpstr>
    </vt:vector>
  </TitlesOfParts>
  <Company>SSW, UofW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Marcia Meyers</dc:creator>
  <cp:lastModifiedBy>Clayton Fordahl</cp:lastModifiedBy>
  <cp:revision>577</cp:revision>
  <dcterms:created xsi:type="dcterms:W3CDTF">2006-10-18T23:29:50Z</dcterms:created>
  <dcterms:modified xsi:type="dcterms:W3CDTF">2016-06-21T13:42:10Z</dcterms:modified>
</cp:coreProperties>
</file>