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6"/>
  </p:notesMasterIdLst>
  <p:sldIdLst>
    <p:sldId id="256" r:id="rId2"/>
    <p:sldId id="282" r:id="rId3"/>
    <p:sldId id="272" r:id="rId4"/>
    <p:sldId id="264" r:id="rId5"/>
    <p:sldId id="284" r:id="rId6"/>
    <p:sldId id="286" r:id="rId7"/>
    <p:sldId id="285" r:id="rId8"/>
    <p:sldId id="287" r:id="rId9"/>
    <p:sldId id="288" r:id="rId10"/>
    <p:sldId id="289" r:id="rId11"/>
    <p:sldId id="291" r:id="rId12"/>
    <p:sldId id="290" r:id="rId13"/>
    <p:sldId id="275" r:id="rId14"/>
    <p:sldId id="293" r:id="rId15"/>
    <p:sldId id="292" r:id="rId16"/>
    <p:sldId id="294" r:id="rId17"/>
    <p:sldId id="296" r:id="rId18"/>
    <p:sldId id="297" r:id="rId19"/>
    <p:sldId id="298" r:id="rId20"/>
    <p:sldId id="299" r:id="rId21"/>
    <p:sldId id="300" r:id="rId22"/>
    <p:sldId id="274" r:id="rId23"/>
    <p:sldId id="295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292EE-82E2-604D-BD75-D2E07C1881C5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E31C-8DFC-BC4C-97B6-1914A8939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6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Disregard</a:t>
            </a:r>
            <a:r>
              <a:rPr lang="en-US" baseline="0" dirty="0" smtClean="0"/>
              <a:t> for unpaid work is the most poignant example of a care penalty</a:t>
            </a:r>
            <a:r>
              <a:rPr lang="is-IS" baseline="0" dirty="0" smtClean="0"/>
              <a:t>….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7E31C-8DFC-BC4C-97B6-1914A89398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64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48E16-B7A8-4736-BB9E-80412408CD30}" type="datetimeFigureOut">
              <a:rPr lang="en-US" smtClean="0"/>
              <a:pPr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55B9-0221-4704-837D-A4BB9007D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olbre@econs.umass.edu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066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Nancy Folbre</a:t>
            </a:r>
          </a:p>
          <a:p>
            <a:r>
              <a:rPr lang="en-US" sz="1800" dirty="0" smtClean="0"/>
              <a:t>Political Economy Research Institute </a:t>
            </a:r>
          </a:p>
          <a:p>
            <a:r>
              <a:rPr lang="en-US" sz="1800" dirty="0" smtClean="0"/>
              <a:t>University of Massachusetts Amherst</a:t>
            </a:r>
          </a:p>
          <a:p>
            <a:r>
              <a:rPr lang="en-US" sz="1800" dirty="0" smtClean="0">
                <a:hlinkClick r:id="rId2"/>
              </a:rPr>
              <a:t>folbre@econs.umass.edu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June 8, 2017</a:t>
            </a:r>
            <a:endParaRPr lang="en-US" sz="1800" dirty="0"/>
          </a:p>
        </p:txBody>
      </p:sp>
      <p:pic>
        <p:nvPicPr>
          <p:cNvPr id="4" name="Picture 4" descr="logo3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838200"/>
            <a:ext cx="27622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5271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/>
              </a:rPr>
              <a:t>Inequality, Gender, Work, and Care</a:t>
            </a:r>
            <a:endParaRPr lang="en-US" b="1" dirty="0">
              <a:latin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1000"/>
            <a:ext cx="4019049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mbria"/>
              </a:rPr>
              <a:t>Why Care Penalties?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3886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Like environmental assets and ecological services,</a:t>
            </a:r>
          </a:p>
          <a:p>
            <a:r>
              <a:rPr lang="en-US" sz="2400" dirty="0" smtClean="0"/>
              <a:t> the supply of care is significantly shaped by non-market factors and </a:t>
            </a:r>
            <a:endParaRPr lang="en-US" sz="2400" dirty="0"/>
          </a:p>
          <a:p>
            <a:r>
              <a:rPr lang="en-US" sz="2400" dirty="0" smtClean="0"/>
              <a:t>easily taken for granted.</a:t>
            </a:r>
          </a:p>
          <a:p>
            <a:endParaRPr lang="en-US" sz="2400" dirty="0"/>
          </a:p>
          <a:p>
            <a:r>
              <a:rPr lang="en-US" sz="2400" dirty="0" smtClean="0"/>
              <a:t>A long history of patriarchal</a:t>
            </a:r>
          </a:p>
          <a:p>
            <a:r>
              <a:rPr lang="en-US" sz="2400" dirty="0" smtClean="0"/>
              <a:t>institutions has increased the supply of care and lowered its cost to men. </a:t>
            </a:r>
          </a:p>
        </p:txBody>
      </p:sp>
      <p:pic>
        <p:nvPicPr>
          <p:cNvPr id="4" name="Picture 2" descr="http://www.motherknowssomething.com/wordpress/wp-content/uploads/2012/05/mom-humor-by-anne-tainto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24000"/>
            <a:ext cx="4133850" cy="4133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746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533400" y="1066800"/>
            <a:ext cx="45704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Cambria" charset="0"/>
              </a:rPr>
              <a:t>1 </a:t>
            </a:r>
            <a:r>
              <a:rPr lang="en-US" sz="2800" b="1" dirty="0">
                <a:solidFill>
                  <a:srgbClr val="FF0000"/>
                </a:solidFill>
                <a:latin typeface="Cambria" charset="0"/>
              </a:rPr>
              <a:t>. Relational vulnerability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0" y="2133600"/>
            <a:ext cx="3506088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2800" dirty="0">
              <a:latin typeface="Cambria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>
                <a:latin typeface="Calibri"/>
              </a:rPr>
              <a:t>Care and femininity</a:t>
            </a:r>
          </a:p>
          <a:p>
            <a:pPr marL="457200" indent="-457200">
              <a:buFont typeface="Arial"/>
              <a:buChar char="•"/>
              <a:defRPr/>
            </a:pPr>
            <a:endParaRPr lang="en-US" sz="2800" dirty="0">
              <a:latin typeface="Calibri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>
                <a:latin typeface="Calibri"/>
              </a:rPr>
              <a:t>Prisoner of Love</a:t>
            </a:r>
          </a:p>
          <a:p>
            <a:pPr marL="457200" indent="-457200">
              <a:buFont typeface="Arial"/>
              <a:buChar char="•"/>
              <a:defRPr/>
            </a:pPr>
            <a:endParaRPr lang="en-US" sz="2800" dirty="0">
              <a:latin typeface="Calibri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>
                <a:latin typeface="Calibri"/>
              </a:rPr>
              <a:t>Chicken games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914400" y="5410200"/>
            <a:ext cx="342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Cambria" charset="0"/>
              </a:rPr>
              <a:t>“I love them. That’s all. </a:t>
            </a:r>
          </a:p>
          <a:p>
            <a:pPr eaLnBrk="1" hangingPunct="1"/>
            <a:r>
              <a:rPr lang="en-US" dirty="0">
                <a:latin typeface="Cambria" charset="0"/>
              </a:rPr>
              <a:t>You can’t help it.” </a:t>
            </a:r>
          </a:p>
        </p:txBody>
      </p:sp>
      <p:pic>
        <p:nvPicPr>
          <p:cNvPr id="5" name="Picture 9" descr="caregirls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743450" cy="380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39574" y="304800"/>
            <a:ext cx="525175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Cambria" charset="0"/>
              </a:rPr>
              <a:t>Five More Specific Reasons</a:t>
            </a:r>
            <a:endParaRPr lang="en-US" sz="3200" b="1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3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0" y="381000"/>
            <a:ext cx="658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Cambria" charset="0"/>
              </a:rPr>
              <a:t>2. Weak formal bargaining power 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295400"/>
            <a:ext cx="8610600" cy="526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457200" indent="-457200" eaLnBrk="1" hangingPunct="1">
              <a:buFont typeface="Arial"/>
              <a:buChar char="•"/>
            </a:pPr>
            <a:r>
              <a:rPr lang="en-US" sz="2800" dirty="0" smtClean="0">
                <a:latin typeface="Calibri"/>
              </a:rPr>
              <a:t>Asymmetric contracts (“to honor and obey”)</a:t>
            </a:r>
          </a:p>
          <a:p>
            <a:pPr eaLnBrk="1" hangingPunct="1"/>
            <a:r>
              <a:rPr lang="en-US" sz="2800" dirty="0" smtClean="0">
                <a:latin typeface="Calibri"/>
              </a:rPr>
              <a:t> 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US" sz="2800" dirty="0" smtClean="0">
                <a:latin typeface="Calibri"/>
              </a:rPr>
              <a:t>No private contracting allowed other than “mutual </a:t>
            </a:r>
          </a:p>
          <a:p>
            <a:pPr eaLnBrk="1" hangingPunct="1"/>
            <a:r>
              <a:rPr lang="en-US" sz="2800" dirty="0">
                <a:latin typeface="Calibri"/>
              </a:rPr>
              <a:t>s</a:t>
            </a:r>
            <a:r>
              <a:rPr lang="en-US" sz="2800" dirty="0" smtClean="0">
                <a:latin typeface="Calibri"/>
              </a:rPr>
              <a:t>upport” and pre-nuptial agreements re property. </a:t>
            </a:r>
            <a:endParaRPr lang="en-US" sz="2800" dirty="0">
              <a:latin typeface="Calibri"/>
            </a:endParaRPr>
          </a:p>
          <a:p>
            <a:pPr marL="457200" indent="-457200" eaLnBrk="1" hangingPunct="1">
              <a:buFont typeface="Arial"/>
              <a:buChar char="•"/>
            </a:pPr>
            <a:endParaRPr lang="en-US" sz="2800" dirty="0" smtClean="0">
              <a:latin typeface="Calibri"/>
            </a:endParaRPr>
          </a:p>
          <a:p>
            <a:pPr marL="457200" indent="-457200" eaLnBrk="1" hangingPunct="1">
              <a:buFont typeface="Arial"/>
              <a:buChar char="•"/>
            </a:pPr>
            <a:r>
              <a:rPr lang="en-US" sz="2800" dirty="0" smtClean="0">
                <a:latin typeface="Calibri"/>
              </a:rPr>
              <a:t>Poor </a:t>
            </a:r>
            <a:r>
              <a:rPr lang="en-US" sz="2800" dirty="0">
                <a:latin typeface="Calibri"/>
              </a:rPr>
              <a:t>enforcement of child </a:t>
            </a:r>
            <a:r>
              <a:rPr lang="en-US" sz="2800" dirty="0" smtClean="0">
                <a:latin typeface="Calibri"/>
              </a:rPr>
              <a:t>support</a:t>
            </a:r>
          </a:p>
          <a:p>
            <a:pPr marL="457200" indent="-457200" eaLnBrk="1" hangingPunct="1">
              <a:buFont typeface="Arial"/>
              <a:buChar char="•"/>
            </a:pPr>
            <a:endParaRPr lang="en-US" sz="2800" dirty="0">
              <a:latin typeface="Calibri"/>
            </a:endParaRPr>
          </a:p>
          <a:p>
            <a:pPr marL="457200" indent="-457200" eaLnBrk="1" hangingPunct="1">
              <a:buFont typeface="Arial"/>
              <a:buChar char="•"/>
            </a:pPr>
            <a:r>
              <a:rPr lang="en-US" sz="2800" dirty="0">
                <a:latin typeface="Calibri"/>
              </a:rPr>
              <a:t>Poor provision of public care services. </a:t>
            </a:r>
          </a:p>
          <a:p>
            <a:pPr marL="457200" indent="-457200" eaLnBrk="1" hangingPunct="1">
              <a:buFont typeface="Arial"/>
              <a:buChar char="•"/>
            </a:pPr>
            <a:endParaRPr lang="en-US" sz="2800" dirty="0" smtClean="0">
              <a:latin typeface="Calibri"/>
            </a:endParaRPr>
          </a:p>
          <a:p>
            <a:pPr marL="457200" indent="-457200" eaLnBrk="1" hangingPunct="1">
              <a:buFont typeface="Arial"/>
              <a:buChar char="•"/>
            </a:pPr>
            <a:r>
              <a:rPr lang="en-US" sz="2800" dirty="0" smtClean="0">
                <a:latin typeface="Calibri"/>
              </a:rPr>
              <a:t>Low </a:t>
            </a:r>
            <a:r>
              <a:rPr lang="en-US" sz="2800" dirty="0">
                <a:latin typeface="Calibri"/>
              </a:rPr>
              <a:t>levels of </a:t>
            </a:r>
            <a:r>
              <a:rPr lang="en-US" sz="2800" dirty="0" smtClean="0">
                <a:latin typeface="Calibri"/>
              </a:rPr>
              <a:t>unionization</a:t>
            </a:r>
            <a:r>
              <a:rPr lang="en-US" sz="2800" dirty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and occupational licensing</a:t>
            </a:r>
          </a:p>
          <a:p>
            <a:pPr eaLnBrk="1" hangingPunct="1"/>
            <a:r>
              <a:rPr lang="en-US" sz="2800" dirty="0" smtClean="0">
                <a:latin typeface="Calibri"/>
              </a:rPr>
              <a:t>(except for nurses and teachers).  </a:t>
            </a:r>
            <a:endParaRPr lang="en-US" sz="2800" dirty="0">
              <a:latin typeface="Calibri"/>
            </a:endParaRPr>
          </a:p>
          <a:p>
            <a:pPr marL="457200" indent="-457200" eaLnBrk="1" hangingPunct="1">
              <a:buFont typeface="Arial"/>
              <a:buChar char="•"/>
            </a:pPr>
            <a:endParaRPr lang="en-US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19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533400" y="1828800"/>
            <a:ext cx="8382000" cy="353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/>
              </a:rPr>
              <a:t>Paid care </a:t>
            </a:r>
            <a:r>
              <a:rPr lang="en-US" sz="2800" dirty="0">
                <a:latin typeface="Calibri"/>
              </a:rPr>
              <a:t>providers are often </a:t>
            </a:r>
            <a:r>
              <a:rPr lang="en-US" sz="2800" dirty="0" smtClean="0">
                <a:latin typeface="Calibri"/>
              </a:rPr>
              <a:t>women of color and immigrants with little bargaining power (</a:t>
            </a:r>
            <a:r>
              <a:rPr lang="en-US" sz="2800" dirty="0">
                <a:latin typeface="Calibri"/>
              </a:rPr>
              <a:t>exacerbated by social policy)</a:t>
            </a:r>
          </a:p>
          <a:p>
            <a:pPr eaLnBrk="1" hangingPunct="1"/>
            <a:endParaRPr lang="en-US" sz="2800" dirty="0">
              <a:latin typeface="Calibri"/>
            </a:endParaRPr>
          </a:p>
          <a:p>
            <a:pPr eaLnBrk="1" hangingPunct="1"/>
            <a:r>
              <a:rPr lang="en-US" sz="2800" dirty="0">
                <a:latin typeface="Calibri"/>
              </a:rPr>
              <a:t>Many are single parents. </a:t>
            </a:r>
          </a:p>
          <a:p>
            <a:pPr eaLnBrk="1" hangingPunct="1"/>
            <a:endParaRPr lang="en-US" sz="2800" dirty="0">
              <a:latin typeface="Calibri"/>
            </a:endParaRPr>
          </a:p>
          <a:p>
            <a:pPr eaLnBrk="1" hangingPunct="1"/>
            <a:r>
              <a:rPr lang="en-US" sz="2800" dirty="0">
                <a:latin typeface="Calibri"/>
              </a:rPr>
              <a:t>Intersectionality means that affluent women can benefit from purchasing low-cost care services.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762000"/>
            <a:ext cx="757430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Cambria" charset="0"/>
              </a:rPr>
              <a:t>3. </a:t>
            </a:r>
            <a:r>
              <a:rPr lang="en-US" sz="3200" b="1" dirty="0">
                <a:solidFill>
                  <a:srgbClr val="FF0000"/>
                </a:solidFill>
                <a:latin typeface="Cambria" charset="0"/>
              </a:rPr>
              <a:t>Personal characteristics </a:t>
            </a:r>
            <a:r>
              <a:rPr lang="en-US" sz="3200" b="1" dirty="0" smtClean="0">
                <a:solidFill>
                  <a:srgbClr val="FF0000"/>
                </a:solidFill>
                <a:latin typeface="Cambria" charset="0"/>
              </a:rPr>
              <a:t>of providers</a:t>
            </a:r>
            <a:endParaRPr lang="en-US" sz="3200" b="1" dirty="0">
              <a:solidFill>
                <a:srgbClr val="FF0000"/>
              </a:solidFill>
              <a:latin typeface="Cambria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457200"/>
            <a:ext cx="6107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Cambria" charset="0"/>
              </a:rPr>
              <a:t>4. Characteristics of Consumers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2296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Calibri"/>
                <a:ea typeface="+mn-ea"/>
                <a:cs typeface="+mn-cs"/>
              </a:rPr>
              <a:t>They are often dependents and lack </a:t>
            </a:r>
            <a:r>
              <a:rPr lang="en-US" sz="2800" dirty="0">
                <a:latin typeface="Calibri"/>
                <a:ea typeface="+mn-ea"/>
                <a:cs typeface="+mn-cs"/>
              </a:rPr>
              <a:t>agency (ability to choose). </a:t>
            </a:r>
            <a:endParaRPr lang="en-US" sz="2800" dirty="0">
              <a:latin typeface="Calibri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latin typeface="Calibri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Calibri"/>
                <a:ea typeface="+mn-ea"/>
                <a:cs typeface="+mn-cs"/>
              </a:rPr>
              <a:t>Even if they have agency, it is difficult to obtain perfect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alibri"/>
                <a:ea typeface="+mn-ea"/>
                <a:cs typeface="+mn-cs"/>
              </a:rPr>
              <a:t>     information</a:t>
            </a:r>
            <a:r>
              <a:rPr lang="en-US" sz="2800" dirty="0">
                <a:latin typeface="Calibri"/>
                <a:ea typeface="+mn-ea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latin typeface="Calibri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Calibri"/>
                <a:ea typeface="+mn-ea"/>
                <a:cs typeface="+mn-cs"/>
              </a:rPr>
              <a:t>Even if they have agency and information they lack money. 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62000" y="5715000"/>
            <a:ext cx="699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latin typeface="Cambria" charset="0"/>
              </a:rPr>
              <a:t>In other words: Little consumer sovereignty</a:t>
            </a:r>
            <a:r>
              <a:rPr 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5261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762000" y="533400"/>
            <a:ext cx="714811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Cambria" charset="0"/>
              </a:rPr>
              <a:t>5. Characteristics of the Service Itself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1534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Calibri"/>
              </a:rPr>
              <a:t>Social spillovers/externalities. The marginal social product of labor far greater than marginal private product.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Calibri"/>
              </a:rPr>
              <a:t>Team production (especially over time)  makes it difficult to </a:t>
            </a:r>
            <a:r>
              <a:rPr lang="en-US" sz="2800" i="1" dirty="0">
                <a:latin typeface="Calibri"/>
              </a:rPr>
              <a:t>identify</a:t>
            </a:r>
            <a:r>
              <a:rPr lang="en-US" sz="2800" dirty="0">
                <a:latin typeface="Calibri"/>
              </a:rPr>
              <a:t> individual contributions.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latin typeface="Calibri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Calibri"/>
              </a:rPr>
              <a:t>Person-specific </a:t>
            </a:r>
            <a:r>
              <a:rPr lang="en-US" sz="2800" dirty="0">
                <a:latin typeface="Calibri"/>
              </a:rPr>
              <a:t>effects </a:t>
            </a:r>
            <a:r>
              <a:rPr lang="en-US" sz="2800" dirty="0">
                <a:latin typeface="Calibri"/>
              </a:rPr>
              <a:t>and lack of standardized quality measures make it difficult for providers to </a:t>
            </a:r>
            <a:r>
              <a:rPr lang="en-US" sz="2800" i="1" dirty="0">
                <a:latin typeface="Calibri"/>
              </a:rPr>
              <a:t>claim the actual value </a:t>
            </a:r>
            <a:r>
              <a:rPr lang="en-US" sz="2800" dirty="0">
                <a:latin typeface="Calibri"/>
              </a:rPr>
              <a:t>of their contribution. </a:t>
            </a:r>
          </a:p>
          <a:p>
            <a:pPr>
              <a:defRPr/>
            </a:pPr>
            <a:endParaRPr lang="en-US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9368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60396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mbria"/>
              </a:rPr>
              <a:t>Measurement of Care Penalties </a:t>
            </a:r>
            <a:endParaRPr lang="en-US" sz="3200" b="1" dirty="0">
              <a:latin typeface="Cambr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839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much longer is women’s total work day in the home (bargaining models with time-use data)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much does time out of paid employment or scheduling constraints affect women’s  earnings relative to men? 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does explicit discrimination against caregivers (e.g. mothers of young children) affect women’s wages? 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does employment in a care job (defined by occupation or occupation/industry affect earnings? 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does employment in a care industry affect earnings?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53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1676400"/>
            <a:ext cx="83820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 eaLnBrk="1" hangingPunct="1">
              <a:buFont typeface="Arial"/>
              <a:buChar char="•"/>
              <a:defRPr/>
            </a:pPr>
            <a:r>
              <a:rPr lang="en-US" dirty="0" smtClean="0">
                <a:latin typeface="Calibri"/>
              </a:rPr>
              <a:t>Workers in occupations that entail care for others earn lower pay, net of other personal and job characteristics. 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endParaRPr lang="en-US" dirty="0" smtClean="0">
              <a:latin typeface="Calibri"/>
            </a:endParaRPr>
          </a:p>
          <a:p>
            <a:pPr indent="-342900" eaLnBrk="1" hangingPunct="1">
              <a:buFont typeface="Arial"/>
              <a:buChar char="•"/>
              <a:defRPr/>
            </a:pPr>
            <a:r>
              <a:rPr lang="en-US" dirty="0" smtClean="0">
                <a:latin typeface="Calibri"/>
              </a:rPr>
              <a:t>Best evidence: fixed-effects analysis of longitudinal data</a:t>
            </a:r>
          </a:p>
          <a:p>
            <a:pPr eaLnBrk="1" hangingPunct="1">
              <a:defRPr/>
            </a:pPr>
            <a:r>
              <a:rPr lang="en-US" dirty="0" smtClean="0">
                <a:latin typeface="Calibri"/>
              </a:rPr>
              <a:t>     from the NLSY in the US on entry into care occupations.</a:t>
            </a:r>
          </a:p>
          <a:p>
            <a:pPr eaLnBrk="1" hangingPunct="1">
              <a:defRPr/>
            </a:pPr>
            <a:r>
              <a:rPr lang="en-US" dirty="0">
                <a:latin typeface="Calibri"/>
              </a:rPr>
              <a:t>	</a:t>
            </a:r>
            <a:r>
              <a:rPr lang="en-US" dirty="0" smtClean="0">
                <a:latin typeface="Calibri"/>
              </a:rPr>
              <a:t>			</a:t>
            </a:r>
            <a:r>
              <a:rPr lang="en-US" sz="2000" dirty="0" smtClean="0">
                <a:latin typeface="Calibri"/>
              </a:rPr>
              <a:t>(Budig, Hodges, England, 2017). </a:t>
            </a:r>
          </a:p>
          <a:p>
            <a:pPr eaLnBrk="1" hangingPunct="1">
              <a:defRPr/>
            </a:pPr>
            <a:endParaRPr lang="en-US" dirty="0" smtClean="0">
              <a:latin typeface="Calibri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US" dirty="0" smtClean="0">
                <a:latin typeface="Calibri"/>
              </a:rPr>
              <a:t>Also, workers in care INDUSTRIES (health, education and social services) pay a </a:t>
            </a:r>
            <a:r>
              <a:rPr lang="en-US" dirty="0" smtClean="0">
                <a:latin typeface="Calibri"/>
              </a:rPr>
              <a:t>penalty—especially professionals and managers. </a:t>
            </a:r>
            <a:endParaRPr lang="en-US" dirty="0" smtClean="0">
              <a:latin typeface="Calibri"/>
            </a:endParaRPr>
          </a:p>
          <a:p>
            <a:pPr lvl="7" indent="0" eaLnBrk="1" hangingPunct="1">
              <a:defRPr/>
            </a:pPr>
            <a:r>
              <a:rPr lang="en-US" sz="2000" dirty="0" smtClean="0">
                <a:latin typeface="Calibri"/>
              </a:rPr>
              <a:t>	(Folbre and Smith, 2017). </a:t>
            </a:r>
          </a:p>
          <a:p>
            <a:pPr eaLnBrk="1" hangingPunct="1">
              <a:defRPr/>
            </a:pPr>
            <a:endParaRPr lang="en-US" dirty="0" smtClean="0">
              <a:latin typeface="Cambria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743200" y="609600"/>
            <a:ext cx="399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>
                <a:latin typeface="Cambria" charset="0"/>
              </a:rPr>
              <a:t>In Paid Employment </a:t>
            </a:r>
          </a:p>
        </p:txBody>
      </p:sp>
    </p:spTree>
    <p:extLst>
      <p:ext uri="{BB962C8B-B14F-4D97-AF65-F5344CB8AC3E}">
        <p14:creationId xmlns:p14="http://schemas.microsoft.com/office/powerpoint/2010/main" val="974100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"/>
            <a:ext cx="65828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Cambria"/>
              </a:rPr>
              <a:t>Employment in Health, Education</a:t>
            </a:r>
            <a:r>
              <a:rPr lang="en-US" sz="3200" b="1" dirty="0" smtClean="0">
                <a:latin typeface="Cambria"/>
              </a:rPr>
              <a:t>,</a:t>
            </a:r>
          </a:p>
          <a:p>
            <a:pPr algn="ctr"/>
            <a:r>
              <a:rPr lang="en-US" sz="3200" b="1" dirty="0" smtClean="0">
                <a:latin typeface="Cambria"/>
              </a:rPr>
              <a:t> </a:t>
            </a:r>
            <a:r>
              <a:rPr lang="en-US" sz="3200" b="1" dirty="0" smtClean="0">
                <a:latin typeface="Cambria"/>
              </a:rPr>
              <a:t>Social Services </a:t>
            </a:r>
            <a:r>
              <a:rPr lang="en-US" sz="3200" b="1" dirty="0" smtClean="0">
                <a:latin typeface="Cambria"/>
              </a:rPr>
              <a:t> in </a:t>
            </a:r>
            <a:r>
              <a:rPr lang="en-US" sz="3200" b="1" dirty="0" smtClean="0">
                <a:latin typeface="Cambria"/>
              </a:rPr>
              <a:t>the U.S. in 2015 </a:t>
            </a:r>
            <a:endParaRPr lang="en-US" sz="3200" b="1" dirty="0">
              <a:latin typeface="Cambria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779967"/>
              </p:ext>
            </p:extLst>
          </p:nvPr>
        </p:nvGraphicFramePr>
        <p:xfrm>
          <a:off x="1752600" y="1905000"/>
          <a:ext cx="5791200" cy="403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15"/>
                <a:gridCol w="2227385"/>
              </a:tblGrid>
              <a:tr h="931985"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Care Industries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</a:tr>
              <a:tr h="51776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Total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25%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</a:tr>
              <a:tr h="51776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   Women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38%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</a:tr>
              <a:tr h="51776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Private For-Profit 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16%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</a:tr>
              <a:tr h="51776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   Women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28%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</a:tr>
              <a:tr h="517769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Cambria"/>
                        </a:rPr>
                        <a:t>Public </a:t>
                      </a:r>
                      <a:endParaRPr lang="en-US" sz="2400">
                        <a:latin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50%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</a:tr>
              <a:tr h="517769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Cambria"/>
                        </a:rPr>
                        <a:t>    Women 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63%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6172200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Author’s calculations,  March Current Population Survey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21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981200"/>
          <a:ext cx="8458200" cy="399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371600"/>
                <a:gridCol w="1600200"/>
                <a:gridCol w="1752600"/>
                <a:gridCol w="1066800"/>
                <a:gridCol w="1066800"/>
              </a:tblGrid>
              <a:tr h="1523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 gridSpan="3">
                  <a:txBody>
                    <a:bodyPr/>
                    <a:lstStyle/>
                    <a:p>
                      <a:r>
                        <a:rPr lang="en-US" sz="2800" dirty="0" smtClean="0">
                          <a:latin typeface="Cambria"/>
                        </a:rPr>
                        <a:t>Earnings </a:t>
                      </a:r>
                      <a:endParaRPr lang="en-US" sz="2800" dirty="0">
                        <a:latin typeface="Cambria"/>
                      </a:endParaRP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latin typeface="Cambria"/>
                        </a:rPr>
                        <a:t>Earnings</a:t>
                      </a:r>
                      <a:r>
                        <a:rPr lang="en-US" sz="2800" baseline="0" dirty="0" smtClean="0">
                          <a:latin typeface="Cambria"/>
                        </a:rPr>
                        <a:t> Ratios</a:t>
                      </a:r>
                      <a:endParaRPr lang="en-US" sz="2800" dirty="0">
                        <a:latin typeface="Cambria"/>
                      </a:endParaRP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2917">
                <a:tc>
                  <a:txBody>
                    <a:bodyPr/>
                    <a:lstStyle/>
                    <a:p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P10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P50 (Median)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P90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P10/P50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P50/P90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</a:tr>
              <a:tr h="822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Care industries 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$10,000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$37,000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$82,000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27%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45%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</a:tr>
              <a:tr h="822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Other industries</a:t>
                      </a:r>
                      <a:r>
                        <a:rPr lang="en-US" sz="2400" baseline="0" dirty="0" smtClean="0">
                          <a:latin typeface="Cambria"/>
                        </a:rPr>
                        <a:t> 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$8,000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$35,000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$100,000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23%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</a:rPr>
                        <a:t>35%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85800" y="304800"/>
            <a:ext cx="7975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Cambria" charset="0"/>
              </a:rPr>
              <a:t>Annual Earnings at the 10</a:t>
            </a:r>
            <a:r>
              <a:rPr lang="en-US" sz="3200" b="1" baseline="30000" dirty="0">
                <a:latin typeface="Cambria" charset="0"/>
              </a:rPr>
              <a:t>th</a:t>
            </a:r>
            <a:r>
              <a:rPr lang="en-US" sz="3200" b="1" dirty="0">
                <a:latin typeface="Cambria" charset="0"/>
              </a:rPr>
              <a:t>, 50</a:t>
            </a:r>
            <a:r>
              <a:rPr lang="en-US" sz="3200" b="1" baseline="30000" dirty="0">
                <a:latin typeface="Cambria" charset="0"/>
              </a:rPr>
              <a:t>th</a:t>
            </a:r>
            <a:r>
              <a:rPr lang="en-US" sz="3200" b="1" dirty="0">
                <a:latin typeface="Cambria" charset="0"/>
              </a:rPr>
              <a:t>, and 90</a:t>
            </a:r>
            <a:r>
              <a:rPr lang="en-US" sz="3200" b="1" baseline="30000" dirty="0">
                <a:latin typeface="Cambria" charset="0"/>
              </a:rPr>
              <a:t>th</a:t>
            </a:r>
            <a:r>
              <a:rPr lang="en-US" sz="3200" b="1" dirty="0">
                <a:latin typeface="Cambria" charset="0"/>
              </a:rPr>
              <a:t> </a:t>
            </a:r>
          </a:p>
          <a:p>
            <a:pPr algn="ctr" eaLnBrk="1" hangingPunct="1"/>
            <a:r>
              <a:rPr lang="en-US" sz="3200" b="1" dirty="0">
                <a:latin typeface="Cambria" charset="0"/>
              </a:rPr>
              <a:t>Percentiles by Type of Industry </a:t>
            </a:r>
          </a:p>
          <a:p>
            <a:pPr algn="ctr" eaLnBrk="1" hangingPunct="1"/>
            <a:r>
              <a:rPr lang="en-US" dirty="0">
                <a:latin typeface="Cambria" charset="0"/>
              </a:rPr>
              <a:t>(based on Table 2)</a:t>
            </a:r>
          </a:p>
        </p:txBody>
      </p:sp>
    </p:spTree>
    <p:extLst>
      <p:ext uri="{BB962C8B-B14F-4D97-AF65-F5344CB8AC3E}">
        <p14:creationId xmlns:p14="http://schemas.microsoft.com/office/powerpoint/2010/main" val="206153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7620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ambria"/>
              </a:rPr>
              <a:t>Theory</a:t>
            </a:r>
            <a:r>
              <a:rPr lang="en-US" sz="4000" b="1" dirty="0" smtClean="0"/>
              <a:t> 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/>
              <a:t>Why is unpaid work relevant to inequality?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Why is a “care penalty” evident in  both paid </a:t>
            </a:r>
            <a:r>
              <a:rPr lang="en-US" sz="3200" dirty="0"/>
              <a:t>and unpaid </a:t>
            </a:r>
            <a:r>
              <a:rPr lang="en-US" sz="3200" dirty="0" smtClean="0"/>
              <a:t>work?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8931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43200" y="609600"/>
            <a:ext cx="467307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Cambria" charset="0"/>
              </a:rPr>
              <a:t>Educational Attainment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752600"/>
          <a:ext cx="8153400" cy="361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535"/>
                <a:gridCol w="1332767"/>
                <a:gridCol w="1254369"/>
                <a:gridCol w="1270049"/>
                <a:gridCol w="1630680"/>
              </a:tblGrid>
              <a:tr h="94469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6" marB="45716"/>
                </a:tc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latin typeface="Cambria"/>
                        </a:rPr>
                        <a:t>Care Industries </a:t>
                      </a:r>
                      <a:endParaRPr lang="en-US" sz="2800" dirty="0">
                        <a:latin typeface="Cambria"/>
                      </a:endParaRPr>
                    </a:p>
                  </a:txBody>
                  <a:tcPr marT="45716" marB="4571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800" dirty="0" smtClean="0">
                          <a:latin typeface="Cambria"/>
                        </a:rPr>
                        <a:t>Other Industries </a:t>
                      </a:r>
                      <a:endParaRPr lang="en-US" sz="2800" dirty="0">
                        <a:latin typeface="Cambria"/>
                      </a:endParaRPr>
                    </a:p>
                  </a:txBody>
                  <a:tcPr marT="45716" marB="4571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886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Women 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Women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</a:t>
                      </a:r>
                      <a:endParaRPr lang="en-US" sz="2400" dirty="0"/>
                    </a:p>
                  </a:txBody>
                  <a:tcPr marT="45716" marB="45716"/>
                </a:tc>
              </a:tr>
              <a:tr h="94479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mbria"/>
                        </a:rPr>
                        <a:t>High school degree or less</a:t>
                      </a:r>
                      <a:endParaRPr lang="en-US" sz="2800" dirty="0">
                        <a:latin typeface="Cambri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20%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17%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37%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42%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6" marB="45716"/>
                </a:tc>
              </a:tr>
              <a:tr h="94479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mbria"/>
                        </a:rPr>
                        <a:t>College degree or more </a:t>
                      </a:r>
                      <a:endParaRPr lang="en-US" sz="2800" dirty="0">
                        <a:latin typeface="Cambri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50%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60%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31%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mbria"/>
                        </a:rPr>
                        <a:t>30%</a:t>
                      </a:r>
                      <a:endParaRPr lang="en-US" sz="2400" dirty="0">
                        <a:latin typeface="Cambria"/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062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846138" y="1447800"/>
            <a:ext cx="6282974" cy="735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latin typeface="Cambria" charset="0"/>
              </a:rPr>
              <a:t>Penalties for Working in a Care Industry</a:t>
            </a:r>
          </a:p>
          <a:p>
            <a:pPr eaLnBrk="1" hangingPunct="1"/>
            <a:r>
              <a:rPr lang="en-US" dirty="0">
                <a:latin typeface="Cambria" charset="0"/>
              </a:rPr>
              <a:t>Managers: </a:t>
            </a:r>
            <a:r>
              <a:rPr lang="en-US" dirty="0">
                <a:solidFill>
                  <a:srgbClr val="FF0000"/>
                </a:solidFill>
                <a:latin typeface="Cambria" charset="0"/>
              </a:rPr>
              <a:t>-14% </a:t>
            </a:r>
          </a:p>
          <a:p>
            <a:pPr eaLnBrk="1" hangingPunct="1"/>
            <a:r>
              <a:rPr lang="en-US" dirty="0">
                <a:latin typeface="Cambria" charset="0"/>
              </a:rPr>
              <a:t>Professionals in non-care occupations: </a:t>
            </a:r>
            <a:r>
              <a:rPr lang="en-US" dirty="0">
                <a:solidFill>
                  <a:srgbClr val="FF0000"/>
                </a:solidFill>
                <a:latin typeface="Cambria" charset="0"/>
              </a:rPr>
              <a:t>-20%</a:t>
            </a:r>
          </a:p>
          <a:p>
            <a:pPr eaLnBrk="1" hangingPunct="1"/>
            <a:r>
              <a:rPr lang="en-US" dirty="0">
                <a:latin typeface="Cambria" charset="0"/>
              </a:rPr>
              <a:t>Professionals in care industries: </a:t>
            </a:r>
            <a:r>
              <a:rPr lang="en-US" dirty="0">
                <a:solidFill>
                  <a:srgbClr val="FF0000"/>
                </a:solidFill>
                <a:latin typeface="Cambria" charset="0"/>
              </a:rPr>
              <a:t>-22%</a:t>
            </a:r>
          </a:p>
          <a:p>
            <a:pPr eaLnBrk="1" hangingPunct="1"/>
            <a:endParaRPr lang="en-US" sz="2000" dirty="0">
              <a:latin typeface="Cambria" charset="0"/>
            </a:endParaRPr>
          </a:p>
          <a:p>
            <a:pPr eaLnBrk="1" hangingPunct="1"/>
            <a:r>
              <a:rPr lang="en-US" sz="2800" i="1" dirty="0">
                <a:latin typeface="Cambria" charset="0"/>
              </a:rPr>
              <a:t>Premia for Managers</a:t>
            </a:r>
          </a:p>
          <a:p>
            <a:pPr eaLnBrk="1" hangingPunct="1"/>
            <a:r>
              <a:rPr lang="en-US" dirty="0">
                <a:latin typeface="Cambria" charset="0"/>
              </a:rPr>
              <a:t>In care industries: </a:t>
            </a:r>
            <a:r>
              <a:rPr lang="en-US" dirty="0">
                <a:solidFill>
                  <a:srgbClr val="0000FF"/>
                </a:solidFill>
                <a:latin typeface="Cambria" charset="0"/>
              </a:rPr>
              <a:t>26%</a:t>
            </a:r>
          </a:p>
          <a:p>
            <a:pPr eaLnBrk="1" hangingPunct="1"/>
            <a:r>
              <a:rPr lang="en-US" dirty="0">
                <a:latin typeface="Cambria" charset="0"/>
              </a:rPr>
              <a:t>In other industries: </a:t>
            </a:r>
            <a:r>
              <a:rPr lang="en-US" dirty="0">
                <a:solidFill>
                  <a:srgbClr val="0000FF"/>
                </a:solidFill>
                <a:latin typeface="Cambria" charset="0"/>
              </a:rPr>
              <a:t>37%</a:t>
            </a:r>
          </a:p>
          <a:p>
            <a:pPr eaLnBrk="1" hangingPunct="1"/>
            <a:endParaRPr lang="en-US" sz="2000" dirty="0">
              <a:latin typeface="Cambria" charset="0"/>
            </a:endParaRPr>
          </a:p>
          <a:p>
            <a:pPr eaLnBrk="1" hangingPunct="1"/>
            <a:r>
              <a:rPr lang="en-US" sz="2800" i="1" dirty="0">
                <a:latin typeface="Cambria" charset="0"/>
              </a:rPr>
              <a:t>Premia  for Professionals </a:t>
            </a:r>
          </a:p>
          <a:p>
            <a:pPr eaLnBrk="1" hangingPunct="1"/>
            <a:r>
              <a:rPr lang="en-US" dirty="0">
                <a:latin typeface="Cambria" charset="0"/>
              </a:rPr>
              <a:t>In care industries: </a:t>
            </a:r>
            <a:r>
              <a:rPr lang="en-US" dirty="0">
                <a:solidFill>
                  <a:srgbClr val="0000FF"/>
                </a:solidFill>
                <a:latin typeface="Cambria" charset="0"/>
              </a:rPr>
              <a:t>16% </a:t>
            </a:r>
          </a:p>
          <a:p>
            <a:pPr eaLnBrk="1" hangingPunct="1"/>
            <a:r>
              <a:rPr lang="en-US" dirty="0">
                <a:latin typeface="Cambria" charset="0"/>
              </a:rPr>
              <a:t>In other industries:  </a:t>
            </a:r>
            <a:r>
              <a:rPr lang="en-US" dirty="0">
                <a:solidFill>
                  <a:srgbClr val="0000FF"/>
                </a:solidFill>
                <a:latin typeface="Cambria" charset="0"/>
              </a:rPr>
              <a:t>31% </a:t>
            </a:r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447938" y="228600"/>
            <a:ext cx="664817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Cambria" charset="0"/>
              </a:rPr>
              <a:t>Occupation/ Industry Interactions</a:t>
            </a:r>
          </a:p>
          <a:p>
            <a:pPr algn="ctr" eaLnBrk="1" hangingPunct="1"/>
            <a:r>
              <a:rPr lang="en-US" sz="2000" dirty="0" smtClean="0">
                <a:latin typeface="Cambria" charset="0"/>
              </a:rPr>
              <a:t>(controlling </a:t>
            </a:r>
            <a:r>
              <a:rPr lang="en-US" sz="2000" dirty="0">
                <a:latin typeface="Cambria" charset="0"/>
              </a:rPr>
              <a:t>for other individual and job characteristics) </a:t>
            </a:r>
          </a:p>
        </p:txBody>
      </p:sp>
    </p:spTree>
    <p:extLst>
      <p:ext uri="{BB962C8B-B14F-4D97-AF65-F5344CB8AC3E}">
        <p14:creationId xmlns:p14="http://schemas.microsoft.com/office/powerpoint/2010/main" val="2261669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230313" y="304800"/>
            <a:ext cx="69262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Cambria" charset="0"/>
              </a:rPr>
              <a:t>Workers with High </a:t>
            </a:r>
          </a:p>
          <a:p>
            <a:pPr algn="ctr" eaLnBrk="1" hangingPunct="1"/>
            <a:r>
              <a:rPr lang="en-US" sz="3200" b="1" dirty="0">
                <a:latin typeface="Cambria" charset="0"/>
              </a:rPr>
              <a:t>Bargaining Power May be  Overpaid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594201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95400" y="5181600"/>
            <a:ext cx="6781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Cambria" charset="0"/>
              </a:rPr>
              <a:t>A large share  of the top 10% of earners in the U.S. work in the industry known as financial services.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7800"/>
            <a:ext cx="7924800" cy="49552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latin typeface="Cambria"/>
              </a:rPr>
              <a:t>Unencumbered by relational concerns</a:t>
            </a:r>
            <a:r>
              <a:rPr lang="en-US" sz="2800" dirty="0" smtClean="0">
                <a:latin typeface="Cambria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 smtClean="0">
                <a:latin typeface="Cambria"/>
              </a:rPr>
              <a:t>Some formal </a:t>
            </a:r>
            <a:r>
              <a:rPr lang="en-US" sz="2800" dirty="0">
                <a:latin typeface="Cambria"/>
              </a:rPr>
              <a:t>bargaining power in terms of </a:t>
            </a:r>
            <a:r>
              <a:rPr lang="en-US" sz="2800" dirty="0" smtClean="0">
                <a:latin typeface="Cambria"/>
              </a:rPr>
              <a:t>licensing</a:t>
            </a:r>
            <a:r>
              <a:rPr lang="en-US" sz="2800" dirty="0">
                <a:latin typeface="Cambria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 smtClean="0">
                <a:latin typeface="Cambria"/>
              </a:rPr>
              <a:t>Predominantly </a:t>
            </a:r>
            <a:r>
              <a:rPr lang="en-US" sz="2800" dirty="0">
                <a:latin typeface="Cambria"/>
              </a:rPr>
              <a:t>white, native-born men.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 smtClean="0">
                <a:latin typeface="Cambria"/>
              </a:rPr>
              <a:t>Relatively </a:t>
            </a:r>
            <a:r>
              <a:rPr lang="en-US" sz="2800" dirty="0">
                <a:latin typeface="Cambria"/>
              </a:rPr>
              <a:t>rich consumers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latin typeface="Cambria"/>
              </a:rPr>
              <a:t>Standardized measure of success (dollars!) and performance pay; social value lower than private value</a:t>
            </a:r>
          </a:p>
          <a:p>
            <a:pPr>
              <a:defRPr/>
            </a:pPr>
            <a:endParaRPr lang="en-US" dirty="0">
              <a:latin typeface="Cambria"/>
            </a:endParaRPr>
          </a:p>
          <a:p>
            <a:pPr>
              <a:defRPr/>
            </a:pPr>
            <a:r>
              <a:rPr lang="en-US" sz="2800" dirty="0">
                <a:latin typeface="Cambria"/>
              </a:rPr>
              <a:t>PLUS, considerable industry-level market power (oligopoly)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>
              <a:latin typeface="Cambria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43000" y="457200"/>
            <a:ext cx="725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>
                <a:latin typeface="Cambria" charset="0"/>
              </a:rPr>
              <a:t>Let’s Go Down the Same List for Them </a:t>
            </a:r>
          </a:p>
        </p:txBody>
      </p:sp>
    </p:spTree>
    <p:extLst>
      <p:ext uri="{BB962C8B-B14F-4D97-AF65-F5344CB8AC3E}">
        <p14:creationId xmlns:p14="http://schemas.microsoft.com/office/powerpoint/2010/main" val="2481736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1371600"/>
            <a:ext cx="419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sz="2800" dirty="0"/>
              <a:t>B</a:t>
            </a:r>
            <a:r>
              <a:rPr lang="en-US" sz="2800" dirty="0" smtClean="0"/>
              <a:t>argaining power exerts an effect on earnings inequality independent 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f “marginal productivity”  </a:t>
            </a:r>
          </a:p>
          <a:p>
            <a:r>
              <a:rPr lang="en-US" sz="2800" dirty="0" smtClean="0"/>
              <a:t>and “human capital.” </a:t>
            </a:r>
            <a:endParaRPr lang="en-US" sz="2800" dirty="0"/>
          </a:p>
        </p:txBody>
      </p:sp>
      <p:pic>
        <p:nvPicPr>
          <p:cNvPr id="6" name="Picture 4" descr="caregirls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3862366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657600" y="381000"/>
            <a:ext cx="14871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mbria"/>
              </a:rPr>
              <a:t>In Sum </a:t>
            </a:r>
            <a:endParaRPr lang="en-US" sz="3200" b="1" dirty="0">
              <a:latin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543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mbria"/>
              </a:rPr>
              <a:t>Empirical Research</a:t>
            </a:r>
            <a:r>
              <a:rPr lang="en-US" sz="4000" b="1" dirty="0" smtClean="0">
                <a:latin typeface="Cambria"/>
              </a:rPr>
              <a:t> </a:t>
            </a:r>
          </a:p>
          <a:p>
            <a:pPr algn="ctr"/>
            <a:endParaRPr lang="en-US" sz="3600" dirty="0"/>
          </a:p>
          <a:p>
            <a:pPr algn="ctr"/>
            <a:r>
              <a:rPr lang="en-US" sz="3200" dirty="0" smtClean="0"/>
              <a:t>How can “care penalties” be measured? 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Why does industry and sector</a:t>
            </a:r>
          </a:p>
          <a:p>
            <a:pPr algn="ctr"/>
            <a:r>
              <a:rPr lang="en-US" sz="3200" dirty="0" smtClean="0"/>
              <a:t> (public, private not-for-profit, vs. private for-profit) matter? </a:t>
            </a:r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8980" y="4876800"/>
            <a:ext cx="1892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457200"/>
            <a:ext cx="54500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Cambria"/>
              </a:rPr>
              <a:t>Unpaid </a:t>
            </a:r>
            <a:r>
              <a:rPr lang="en-US" sz="3600" b="1" dirty="0">
                <a:latin typeface="Cambria"/>
              </a:rPr>
              <a:t>W</a:t>
            </a:r>
            <a:r>
              <a:rPr lang="en-US" sz="3600" b="1" dirty="0" smtClean="0">
                <a:latin typeface="Cambria"/>
              </a:rPr>
              <a:t>ork Influences:  </a:t>
            </a:r>
            <a:endParaRPr lang="en-US" sz="3600" b="1" dirty="0">
              <a:latin typeface="Cambria"/>
            </a:endParaRPr>
          </a:p>
          <a:p>
            <a:pPr algn="ctr"/>
            <a:endParaRPr lang="en-US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" y="152400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Gender differences in labor market attachment, experience and earnings. 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Gender differences in leisure time (especially among parents).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Cultural norms that shape gender segregation in paid work.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8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Family living standards.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8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Human capabilities. </a:t>
            </a:r>
            <a:endParaRPr lang="en-US" sz="2400" dirty="0">
              <a:solidFill>
                <a:srgbClr val="008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8763000" cy="5478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According to the American Time Use Survey, </a:t>
            </a:r>
          </a:p>
          <a:p>
            <a:r>
              <a:rPr lang="en-US" sz="2800" dirty="0" smtClean="0"/>
              <a:t>unpaid work represents about </a:t>
            </a:r>
            <a:r>
              <a:rPr lang="en-US" sz="3600" b="1" dirty="0" smtClean="0">
                <a:solidFill>
                  <a:srgbClr val="FF0000"/>
                </a:solidFill>
              </a:rPr>
              <a:t>one-half </a:t>
            </a:r>
          </a:p>
          <a:p>
            <a:r>
              <a:rPr lang="en-US" sz="2800" dirty="0" smtClean="0"/>
              <a:t>of all work performed in the U.S. today.</a:t>
            </a:r>
          </a:p>
          <a:p>
            <a:endParaRPr lang="en-US" sz="2800" dirty="0"/>
          </a:p>
          <a:p>
            <a:r>
              <a:rPr lang="en-US" sz="2800" dirty="0" smtClean="0"/>
              <a:t>(Work is defined as an activity that someone </a:t>
            </a:r>
          </a:p>
          <a:p>
            <a:r>
              <a:rPr lang="en-US" sz="2800" dirty="0" smtClean="0"/>
              <a:t>else could, in principle, be paid to perform).</a:t>
            </a:r>
          </a:p>
          <a:p>
            <a:endParaRPr lang="en-US" sz="2800" dirty="0"/>
          </a:p>
          <a:p>
            <a:r>
              <a:rPr lang="en-US" sz="2800" dirty="0" smtClean="0"/>
              <a:t>This is an under-estimate, because it ignores</a:t>
            </a:r>
          </a:p>
          <a:p>
            <a:r>
              <a:rPr lang="en-US" sz="2800" dirty="0" smtClean="0"/>
              <a:t> supervisory or “on-call” care for dependents.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3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raph_F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8915400" cy="636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76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38400" y="457200"/>
            <a:ext cx="449674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tx1"/>
                </a:solidFill>
                <a:latin typeface="Cambria"/>
                <a:cs typeface="Times New Roman" charset="0"/>
              </a:rPr>
              <a:t>Compare Two Families </a:t>
            </a:r>
            <a:endParaRPr lang="en-US" sz="3200" b="1" dirty="0">
              <a:solidFill>
                <a:schemeClr val="tx1"/>
              </a:solidFill>
              <a:latin typeface="Cambria"/>
              <a:cs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447800"/>
            <a:ext cx="81534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MS Gothic" charset="0"/>
                <a:cs typeface="MS Gothic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/>
                <a:cs typeface="Times New Roman" charset="0"/>
              </a:rPr>
              <a:t>Each includes two </a:t>
            </a:r>
            <a:r>
              <a:rPr lang="en-US" dirty="0">
                <a:solidFill>
                  <a:schemeClr val="tx1"/>
                </a:solidFill>
                <a:latin typeface="Calibri"/>
                <a:cs typeface="Times New Roman" charset="0"/>
              </a:rPr>
              <a:t>married adults and two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Times New Roman" charset="0"/>
              </a:rPr>
              <a:t>children under 5 and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/>
                <a:cs typeface="Times New Roman" charset="0"/>
              </a:rPr>
              <a:t>total family income of $50,000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latin typeface="Calibri"/>
              <a:cs typeface="Times New Roman" charset="0"/>
            </a:endParaRPr>
          </a:p>
          <a:p>
            <a:pPr eaLnBrk="1" hangingPunct="1"/>
            <a:r>
              <a:rPr lang="en-US" b="1" dirty="0">
                <a:solidFill>
                  <a:schemeClr val="tx1"/>
                </a:solidFill>
                <a:latin typeface="Calibri"/>
                <a:cs typeface="Times New Roman" charset="0"/>
              </a:rPr>
              <a:t>Family A</a:t>
            </a:r>
            <a:r>
              <a:rPr lang="en-US" dirty="0">
                <a:solidFill>
                  <a:schemeClr val="tx1"/>
                </a:solidFill>
                <a:latin typeface="Calibri"/>
                <a:cs typeface="Times New Roman" charset="0"/>
              </a:rPr>
              <a:t>: One adult works 40 hours a week in paid employment 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Calibri"/>
                <a:cs typeface="Times New Roman" charset="0"/>
              </a:rPr>
              <a:t>(earning $50,000); the other adult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Times New Roman" charset="0"/>
              </a:rPr>
              <a:t>devotes 40 </a:t>
            </a:r>
            <a:r>
              <a:rPr lang="en-US" dirty="0">
                <a:solidFill>
                  <a:schemeClr val="tx1"/>
                </a:solidFill>
                <a:latin typeface="Calibri"/>
                <a:cs typeface="Times New Roman" charset="0"/>
              </a:rPr>
              <a:t>hours a week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Times New Roman" charset="0"/>
              </a:rPr>
              <a:t>to  </a:t>
            </a:r>
            <a:r>
              <a:rPr lang="en-US" dirty="0">
                <a:solidFill>
                  <a:schemeClr val="tx1"/>
                </a:solidFill>
                <a:latin typeface="Calibri"/>
                <a:cs typeface="Times New Roman" charset="0"/>
              </a:rPr>
              <a:t>unpaid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Times New Roman" charset="0"/>
              </a:rPr>
              <a:t>work including child care. </a:t>
            </a:r>
          </a:p>
          <a:p>
            <a:pPr eaLnBrk="1" hangingPunct="1"/>
            <a:endParaRPr lang="en-US" dirty="0">
              <a:solidFill>
                <a:schemeClr val="tx1"/>
              </a:solidFill>
              <a:latin typeface="Calibri"/>
              <a:cs typeface="Times New Roman" charset="0"/>
            </a:endParaRPr>
          </a:p>
          <a:p>
            <a:pPr eaLnBrk="1" hangingPunct="1"/>
            <a:r>
              <a:rPr lang="en-US" b="1" dirty="0">
                <a:solidFill>
                  <a:schemeClr val="tx1"/>
                </a:solidFill>
                <a:latin typeface="Calibri"/>
                <a:cs typeface="Times New Roman" charset="0"/>
              </a:rPr>
              <a:t>Family B</a:t>
            </a:r>
            <a:r>
              <a:rPr lang="en-US" dirty="0">
                <a:solidFill>
                  <a:schemeClr val="tx1"/>
                </a:solidFill>
                <a:latin typeface="Calibri"/>
                <a:cs typeface="Times New Roman" charset="0"/>
              </a:rPr>
              <a:t>: Two adults both work 40 hours a week in paid employment (earning  $25,000 each); they each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Times New Roman" charset="0"/>
              </a:rPr>
              <a:t>devote </a:t>
            </a:r>
            <a:r>
              <a:rPr lang="en-US" dirty="0">
                <a:solidFill>
                  <a:schemeClr val="tx1"/>
                </a:solidFill>
                <a:latin typeface="Calibri"/>
                <a:cs typeface="Times New Roman" charset="0"/>
              </a:rPr>
              <a:t>10 hours a week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Times New Roman" charset="0"/>
              </a:rPr>
              <a:t>to unpaid </a:t>
            </a:r>
            <a:r>
              <a:rPr lang="en-US" dirty="0">
                <a:solidFill>
                  <a:schemeClr val="tx1"/>
                </a:solidFill>
                <a:latin typeface="Calibri"/>
                <a:cs typeface="Times New Roman" charset="0"/>
              </a:rPr>
              <a:t>work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Times New Roman" charset="0"/>
              </a:rPr>
              <a:t>but must purchase child care. </a:t>
            </a:r>
          </a:p>
          <a:p>
            <a:pPr eaLnBrk="1" hangingPunct="1"/>
            <a:endParaRPr lang="en-US" sz="2800" dirty="0">
              <a:solidFill>
                <a:schemeClr val="tx1"/>
              </a:solidFill>
              <a:latin typeface="Calibri"/>
              <a:cs typeface="Times New Roman" charset="0"/>
            </a:endParaRP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Calibri"/>
                <a:cs typeface="Times New Roman" charset="0"/>
              </a:rPr>
              <a:t>Which has the higher standard of living?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38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59811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ambria"/>
              </a:rPr>
              <a:t>Valuation of Non-Market Work </a:t>
            </a:r>
            <a:endParaRPr lang="en-US" sz="3200" b="1" dirty="0">
              <a:latin typeface="Cambr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305800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Multiply number of hours of work times a replacement cost estimate such as the federal minimum wage.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Far less variation across both individuals and families than in market income.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Therefore, valuation of non-market work typically has an equalizing effect on the distribution of “extended income.” 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18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8001000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The greater the relative value of non-market work, the greater the equalizing effect.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The relative value of non-market work in the U.S. has declined substantially over time.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Hence, its “invisible” equalizing effect has diminished over time. 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Trends in the distribution of family market income </a:t>
            </a:r>
          </a:p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	in the U.S since 1950 understate increases in 		inequality. 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1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1197</Words>
  <Application>Microsoft Macintosh PowerPoint</Application>
  <PresentationFormat>On-screen Show (4:3)</PresentationFormat>
  <Paragraphs>232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Inequality, Gender, Work, and Care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folbre</dc:creator>
  <cp:lastModifiedBy>Nancy Folbre</cp:lastModifiedBy>
  <cp:revision>43</cp:revision>
  <dcterms:created xsi:type="dcterms:W3CDTF">2014-12-31T20:58:59Z</dcterms:created>
  <dcterms:modified xsi:type="dcterms:W3CDTF">2017-06-08T13:09:28Z</dcterms:modified>
</cp:coreProperties>
</file>