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4"/>
  </p:notesMasterIdLst>
  <p:handoutMasterIdLst>
    <p:handoutMasterId r:id="rId65"/>
  </p:handoutMasterIdLst>
  <p:sldIdLst>
    <p:sldId id="711" r:id="rId2"/>
    <p:sldId id="258" r:id="rId3"/>
    <p:sldId id="650" r:id="rId4"/>
    <p:sldId id="705" r:id="rId5"/>
    <p:sldId id="654" r:id="rId6"/>
    <p:sldId id="591" r:id="rId7"/>
    <p:sldId id="716" r:id="rId8"/>
    <p:sldId id="717" r:id="rId9"/>
    <p:sldId id="592" r:id="rId10"/>
    <p:sldId id="718" r:id="rId11"/>
    <p:sldId id="638" r:id="rId12"/>
    <p:sldId id="639" r:id="rId13"/>
    <p:sldId id="563" r:id="rId14"/>
    <p:sldId id="595" r:id="rId15"/>
    <p:sldId id="651" r:id="rId16"/>
    <p:sldId id="596" r:id="rId17"/>
    <p:sldId id="719" r:id="rId18"/>
    <p:sldId id="597" r:id="rId19"/>
    <p:sldId id="598" r:id="rId20"/>
    <p:sldId id="706" r:id="rId21"/>
    <p:sldId id="600" r:id="rId22"/>
    <p:sldId id="601" r:id="rId23"/>
    <p:sldId id="703" r:id="rId24"/>
    <p:sldId id="603" r:id="rId25"/>
    <p:sldId id="649" r:id="rId26"/>
    <p:sldId id="704" r:id="rId27"/>
    <p:sldId id="655" r:id="rId28"/>
    <p:sldId id="652" r:id="rId29"/>
    <p:sldId id="653" r:id="rId30"/>
    <p:sldId id="604" r:id="rId31"/>
    <p:sldId id="641" r:id="rId32"/>
    <p:sldId id="642" r:id="rId33"/>
    <p:sldId id="720" r:id="rId34"/>
    <p:sldId id="648" r:id="rId35"/>
    <p:sldId id="605" r:id="rId36"/>
    <p:sldId id="607" r:id="rId37"/>
    <p:sldId id="608" r:id="rId38"/>
    <p:sldId id="712" r:id="rId39"/>
    <p:sldId id="713" r:id="rId40"/>
    <p:sldId id="714" r:id="rId41"/>
    <p:sldId id="609" r:id="rId42"/>
    <p:sldId id="606" r:id="rId43"/>
    <p:sldId id="640" r:id="rId44"/>
    <p:sldId id="611" r:id="rId45"/>
    <p:sldId id="620" r:id="rId46"/>
    <p:sldId id="622" r:id="rId47"/>
    <p:sldId id="629" r:id="rId48"/>
    <p:sldId id="630" r:id="rId49"/>
    <p:sldId id="656" r:id="rId50"/>
    <p:sldId id="676" r:id="rId51"/>
    <p:sldId id="658" r:id="rId52"/>
    <p:sldId id="659" r:id="rId53"/>
    <p:sldId id="665" r:id="rId54"/>
    <p:sldId id="692" r:id="rId55"/>
    <p:sldId id="679" r:id="rId56"/>
    <p:sldId id="667" r:id="rId57"/>
    <p:sldId id="723" r:id="rId58"/>
    <p:sldId id="722" r:id="rId59"/>
    <p:sldId id="721" r:id="rId60"/>
    <p:sldId id="674" r:id="rId61"/>
    <p:sldId id="715" r:id="rId62"/>
    <p:sldId id="710" r:id="rId63"/>
  </p:sldIdLst>
  <p:sldSz cx="9906000" cy="6858000" type="A4"/>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073D9"/>
    <a:srgbClr val="3399FF"/>
    <a:srgbClr val="009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6213" autoAdjust="0"/>
  </p:normalViewPr>
  <p:slideViewPr>
    <p:cSldViewPr>
      <p:cViewPr varScale="1">
        <p:scale>
          <a:sx n="38" d="100"/>
          <a:sy n="38" d="100"/>
        </p:scale>
        <p:origin x="197" y="53"/>
      </p:cViewPr>
      <p:guideLst>
        <p:guide orient="horz" pos="-3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RL\Documents\deputes%201981%201982%202012%20graph%20liv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Sheet1!$Z$25</c:f>
              <c:strCache>
                <c:ptCount val="1"/>
                <c:pt idx="0">
                  <c:v>1982</c:v>
                </c:pt>
              </c:strCache>
            </c:strRef>
          </c:tx>
          <c:spPr>
            <a:ln w="44450" cap="rnd">
              <a:solidFill>
                <a:schemeClr val="accent1"/>
              </a:solidFill>
              <a:round/>
            </a:ln>
            <a:effectLst/>
          </c:spPr>
          <c:marker>
            <c:symbol val="circle"/>
            <c:size val="5"/>
            <c:spPr>
              <a:solidFill>
                <a:schemeClr val="accent1"/>
              </a:solidFill>
              <a:ln w="9525">
                <a:solidFill>
                  <a:schemeClr val="accent1"/>
                </a:solidFill>
              </a:ln>
              <a:effectLst/>
            </c:spPr>
          </c:marker>
          <c:xVal>
            <c:numRef>
              <c:f>Sheet1!$Y$26:$Y$34</c:f>
              <c:numCache>
                <c:formatCode>General</c:formatCode>
                <c:ptCount val="9"/>
                <c:pt idx="0">
                  <c:v>32</c:v>
                </c:pt>
                <c:pt idx="1">
                  <c:v>37</c:v>
                </c:pt>
                <c:pt idx="2">
                  <c:v>42</c:v>
                </c:pt>
                <c:pt idx="3">
                  <c:v>47</c:v>
                </c:pt>
                <c:pt idx="4">
                  <c:v>52</c:v>
                </c:pt>
                <c:pt idx="5">
                  <c:v>57</c:v>
                </c:pt>
                <c:pt idx="6">
                  <c:v>62</c:v>
                </c:pt>
                <c:pt idx="7">
                  <c:v>67</c:v>
                </c:pt>
                <c:pt idx="8">
                  <c:v>72</c:v>
                </c:pt>
              </c:numCache>
            </c:numRef>
          </c:xVal>
          <c:yVal>
            <c:numRef>
              <c:f>Sheet1!$Z$26:$Z$34</c:f>
              <c:numCache>
                <c:formatCode>General</c:formatCode>
                <c:ptCount val="9"/>
                <c:pt idx="0">
                  <c:v>0.54610080000000005</c:v>
                </c:pt>
                <c:pt idx="1">
                  <c:v>2.3693914</c:v>
                </c:pt>
                <c:pt idx="2">
                  <c:v>2.9111722000000002</c:v>
                </c:pt>
                <c:pt idx="3">
                  <c:v>2.3506800999999999</c:v>
                </c:pt>
                <c:pt idx="4">
                  <c:v>1.9467348</c:v>
                </c:pt>
                <c:pt idx="5">
                  <c:v>2.3238764000000001</c:v>
                </c:pt>
                <c:pt idx="6">
                  <c:v>2.6543462</c:v>
                </c:pt>
                <c:pt idx="7">
                  <c:v>1.4867892</c:v>
                </c:pt>
                <c:pt idx="8">
                  <c:v>0.38338873000000001</c:v>
                </c:pt>
              </c:numCache>
            </c:numRef>
          </c:yVal>
          <c:smooth val="0"/>
        </c:ser>
        <c:ser>
          <c:idx val="1"/>
          <c:order val="1"/>
          <c:tx>
            <c:strRef>
              <c:f>Sheet1!$AA$25</c:f>
              <c:strCache>
                <c:ptCount val="1"/>
                <c:pt idx="0">
                  <c:v>1987</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Sheet1!$Y$26:$Y$34</c:f>
              <c:numCache>
                <c:formatCode>General</c:formatCode>
                <c:ptCount val="9"/>
                <c:pt idx="0">
                  <c:v>32</c:v>
                </c:pt>
                <c:pt idx="1">
                  <c:v>37</c:v>
                </c:pt>
                <c:pt idx="2">
                  <c:v>42</c:v>
                </c:pt>
                <c:pt idx="3">
                  <c:v>47</c:v>
                </c:pt>
                <c:pt idx="4">
                  <c:v>52</c:v>
                </c:pt>
                <c:pt idx="5">
                  <c:v>57</c:v>
                </c:pt>
                <c:pt idx="6">
                  <c:v>62</c:v>
                </c:pt>
                <c:pt idx="7">
                  <c:v>67</c:v>
                </c:pt>
                <c:pt idx="8">
                  <c:v>72</c:v>
                </c:pt>
              </c:numCache>
            </c:numRef>
          </c:xVal>
          <c:yVal>
            <c:numRef>
              <c:f>Sheet1!$AA$26:$AA$34</c:f>
              <c:numCache>
                <c:formatCode>General</c:formatCode>
                <c:ptCount val="9"/>
                <c:pt idx="0">
                  <c:v>0.30552067999999999</c:v>
                </c:pt>
                <c:pt idx="1">
                  <c:v>1.0505530999999999</c:v>
                </c:pt>
                <c:pt idx="2">
                  <c:v>3.2278495</c:v>
                </c:pt>
                <c:pt idx="3">
                  <c:v>4.2577968000000004</c:v>
                </c:pt>
                <c:pt idx="4">
                  <c:v>3.0491543000000001</c:v>
                </c:pt>
                <c:pt idx="5">
                  <c:v>2.3659487000000001</c:v>
                </c:pt>
                <c:pt idx="6">
                  <c:v>1.9860869999999999</c:v>
                </c:pt>
                <c:pt idx="7">
                  <c:v>1.9075407</c:v>
                </c:pt>
                <c:pt idx="8">
                  <c:v>0.63499278000000003</c:v>
                </c:pt>
              </c:numCache>
            </c:numRef>
          </c:yVal>
          <c:smooth val="0"/>
        </c:ser>
        <c:ser>
          <c:idx val="2"/>
          <c:order val="2"/>
          <c:tx>
            <c:strRef>
              <c:f>Sheet1!$AB$25</c:f>
              <c:strCache>
                <c:ptCount val="1"/>
                <c:pt idx="0">
                  <c:v>1992</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Sheet1!$Y$26:$Y$34</c:f>
              <c:numCache>
                <c:formatCode>General</c:formatCode>
                <c:ptCount val="9"/>
                <c:pt idx="0">
                  <c:v>32</c:v>
                </c:pt>
                <c:pt idx="1">
                  <c:v>37</c:v>
                </c:pt>
                <c:pt idx="2">
                  <c:v>42</c:v>
                </c:pt>
                <c:pt idx="3">
                  <c:v>47</c:v>
                </c:pt>
                <c:pt idx="4">
                  <c:v>52</c:v>
                </c:pt>
                <c:pt idx="5">
                  <c:v>57</c:v>
                </c:pt>
                <c:pt idx="6">
                  <c:v>62</c:v>
                </c:pt>
                <c:pt idx="7">
                  <c:v>67</c:v>
                </c:pt>
                <c:pt idx="8">
                  <c:v>72</c:v>
                </c:pt>
              </c:numCache>
            </c:numRef>
          </c:xVal>
          <c:yVal>
            <c:numRef>
              <c:f>Sheet1!$AB$26:$AB$34</c:f>
              <c:numCache>
                <c:formatCode>General</c:formatCode>
                <c:ptCount val="9"/>
                <c:pt idx="0">
                  <c:v>0.27846259000000001</c:v>
                </c:pt>
                <c:pt idx="1">
                  <c:v>0.65676897999999995</c:v>
                </c:pt>
                <c:pt idx="2">
                  <c:v>1.7932386</c:v>
                </c:pt>
                <c:pt idx="3">
                  <c:v>3.6981966000000002</c:v>
                </c:pt>
                <c:pt idx="4">
                  <c:v>4.2059144999999996</c:v>
                </c:pt>
                <c:pt idx="5">
                  <c:v>2.4202778</c:v>
                </c:pt>
                <c:pt idx="6">
                  <c:v>2.2095322999999998</c:v>
                </c:pt>
                <c:pt idx="7">
                  <c:v>1.9417447000000001</c:v>
                </c:pt>
                <c:pt idx="8">
                  <c:v>0.86323397999999996</c:v>
                </c:pt>
              </c:numCache>
            </c:numRef>
          </c:yVal>
          <c:smooth val="0"/>
        </c:ser>
        <c:ser>
          <c:idx val="3"/>
          <c:order val="3"/>
          <c:tx>
            <c:strRef>
              <c:f>Sheet1!$AC$25</c:f>
              <c:strCache>
                <c:ptCount val="1"/>
                <c:pt idx="0">
                  <c:v>1997</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Sheet1!$Y$26:$Y$34</c:f>
              <c:numCache>
                <c:formatCode>General</c:formatCode>
                <c:ptCount val="9"/>
                <c:pt idx="0">
                  <c:v>32</c:v>
                </c:pt>
                <c:pt idx="1">
                  <c:v>37</c:v>
                </c:pt>
                <c:pt idx="2">
                  <c:v>42</c:v>
                </c:pt>
                <c:pt idx="3">
                  <c:v>47</c:v>
                </c:pt>
                <c:pt idx="4">
                  <c:v>52</c:v>
                </c:pt>
                <c:pt idx="5">
                  <c:v>57</c:v>
                </c:pt>
                <c:pt idx="6">
                  <c:v>62</c:v>
                </c:pt>
                <c:pt idx="7">
                  <c:v>67</c:v>
                </c:pt>
                <c:pt idx="8">
                  <c:v>72</c:v>
                </c:pt>
              </c:numCache>
            </c:numRef>
          </c:xVal>
          <c:yVal>
            <c:numRef>
              <c:f>Sheet1!$AC$26:$AC$34</c:f>
              <c:numCache>
                <c:formatCode>General</c:formatCode>
                <c:ptCount val="9"/>
                <c:pt idx="0">
                  <c:v>0.25249939999999998</c:v>
                </c:pt>
                <c:pt idx="1">
                  <c:v>0.79127365000000005</c:v>
                </c:pt>
                <c:pt idx="2">
                  <c:v>1.0860331999999999</c:v>
                </c:pt>
                <c:pt idx="3">
                  <c:v>2.4685039999999998</c:v>
                </c:pt>
                <c:pt idx="4">
                  <c:v>5.0182319</c:v>
                </c:pt>
                <c:pt idx="5">
                  <c:v>3.8210473</c:v>
                </c:pt>
                <c:pt idx="6">
                  <c:v>1.9526091000000001</c:v>
                </c:pt>
                <c:pt idx="7">
                  <c:v>1.5015911</c:v>
                </c:pt>
                <c:pt idx="8">
                  <c:v>0.49498927999999998</c:v>
                </c:pt>
              </c:numCache>
            </c:numRef>
          </c:yVal>
          <c:smooth val="0"/>
        </c:ser>
        <c:ser>
          <c:idx val="4"/>
          <c:order val="4"/>
          <c:tx>
            <c:strRef>
              <c:f>Sheet1!$AD$25</c:f>
              <c:strCache>
                <c:ptCount val="1"/>
                <c:pt idx="0">
                  <c:v>2002</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Sheet1!$Y$26:$Y$34</c:f>
              <c:numCache>
                <c:formatCode>General</c:formatCode>
                <c:ptCount val="9"/>
                <c:pt idx="0">
                  <c:v>32</c:v>
                </c:pt>
                <c:pt idx="1">
                  <c:v>37</c:v>
                </c:pt>
                <c:pt idx="2">
                  <c:v>42</c:v>
                </c:pt>
                <c:pt idx="3">
                  <c:v>47</c:v>
                </c:pt>
                <c:pt idx="4">
                  <c:v>52</c:v>
                </c:pt>
                <c:pt idx="5">
                  <c:v>57</c:v>
                </c:pt>
                <c:pt idx="6">
                  <c:v>62</c:v>
                </c:pt>
                <c:pt idx="7">
                  <c:v>67</c:v>
                </c:pt>
                <c:pt idx="8">
                  <c:v>72</c:v>
                </c:pt>
              </c:numCache>
            </c:numRef>
          </c:xVal>
          <c:yVal>
            <c:numRef>
              <c:f>Sheet1!$AD$26:$AD$34</c:f>
              <c:numCache>
                <c:formatCode>General</c:formatCode>
                <c:ptCount val="9"/>
                <c:pt idx="0">
                  <c:v>7.0327559999999997E-2</c:v>
                </c:pt>
                <c:pt idx="1">
                  <c:v>0.70722342000000005</c:v>
                </c:pt>
                <c:pt idx="2">
                  <c:v>1.212985</c:v>
                </c:pt>
                <c:pt idx="3">
                  <c:v>1.6922558999999999</c:v>
                </c:pt>
                <c:pt idx="4">
                  <c:v>3.2646852000000002</c:v>
                </c:pt>
                <c:pt idx="5">
                  <c:v>4.8037510000000001</c:v>
                </c:pt>
                <c:pt idx="6">
                  <c:v>3.0709995999999999</c:v>
                </c:pt>
                <c:pt idx="7">
                  <c:v>1.2408861</c:v>
                </c:pt>
                <c:pt idx="8">
                  <c:v>0.60168666000000004</c:v>
                </c:pt>
              </c:numCache>
            </c:numRef>
          </c:yVal>
          <c:smooth val="0"/>
        </c:ser>
        <c:ser>
          <c:idx val="5"/>
          <c:order val="5"/>
          <c:tx>
            <c:strRef>
              <c:f>Sheet1!$AE$25</c:f>
              <c:strCache>
                <c:ptCount val="1"/>
                <c:pt idx="0">
                  <c:v>2007</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Sheet1!$Y$26:$Y$34</c:f>
              <c:numCache>
                <c:formatCode>General</c:formatCode>
                <c:ptCount val="9"/>
                <c:pt idx="0">
                  <c:v>32</c:v>
                </c:pt>
                <c:pt idx="1">
                  <c:v>37</c:v>
                </c:pt>
                <c:pt idx="2">
                  <c:v>42</c:v>
                </c:pt>
                <c:pt idx="3">
                  <c:v>47</c:v>
                </c:pt>
                <c:pt idx="4">
                  <c:v>52</c:v>
                </c:pt>
                <c:pt idx="5">
                  <c:v>57</c:v>
                </c:pt>
                <c:pt idx="6">
                  <c:v>62</c:v>
                </c:pt>
                <c:pt idx="7">
                  <c:v>67</c:v>
                </c:pt>
                <c:pt idx="8">
                  <c:v>72</c:v>
                </c:pt>
              </c:numCache>
            </c:numRef>
          </c:xVal>
          <c:yVal>
            <c:numRef>
              <c:f>Sheet1!$AE$26:$AE$34</c:f>
              <c:numCache>
                <c:formatCode>General</c:formatCode>
                <c:ptCount val="9"/>
                <c:pt idx="0">
                  <c:v>0.21737166999999999</c:v>
                </c:pt>
                <c:pt idx="1">
                  <c:v>0.25442313999999999</c:v>
                </c:pt>
                <c:pt idx="2">
                  <c:v>1.0919399000000001</c:v>
                </c:pt>
                <c:pt idx="3">
                  <c:v>1.9025217999999999</c:v>
                </c:pt>
                <c:pt idx="4">
                  <c:v>2.1231575</c:v>
                </c:pt>
                <c:pt idx="5">
                  <c:v>3.5244281000000002</c:v>
                </c:pt>
                <c:pt idx="6">
                  <c:v>4.5216713000000004</c:v>
                </c:pt>
                <c:pt idx="7">
                  <c:v>1.9414514</c:v>
                </c:pt>
                <c:pt idx="8">
                  <c:v>0.48201135000000001</c:v>
                </c:pt>
              </c:numCache>
            </c:numRef>
          </c:yVal>
          <c:smooth val="0"/>
        </c:ser>
        <c:ser>
          <c:idx val="6"/>
          <c:order val="6"/>
          <c:tx>
            <c:strRef>
              <c:f>Sheet1!$AF$25</c:f>
              <c:strCache>
                <c:ptCount val="1"/>
                <c:pt idx="0">
                  <c:v>2012</c:v>
                </c:pt>
              </c:strCache>
            </c:strRef>
          </c:tx>
          <c:spPr>
            <a:ln w="44450" cap="rnd">
              <a:solidFill>
                <a:srgbClr val="FF0000"/>
              </a:solidFill>
              <a:prstDash val="sysDash"/>
              <a:round/>
            </a:ln>
            <a:effectLst/>
          </c:spPr>
          <c:marker>
            <c:symbol val="circle"/>
            <c:size val="5"/>
            <c:spPr>
              <a:solidFill>
                <a:srgbClr val="FF0000"/>
              </a:solidFill>
              <a:ln w="9525">
                <a:solidFill>
                  <a:schemeClr val="accent1">
                    <a:lumMod val="60000"/>
                  </a:schemeClr>
                </a:solidFill>
              </a:ln>
              <a:effectLst/>
            </c:spPr>
          </c:marker>
          <c:xVal>
            <c:numRef>
              <c:f>Sheet1!$Y$26:$Y$34</c:f>
              <c:numCache>
                <c:formatCode>General</c:formatCode>
                <c:ptCount val="9"/>
                <c:pt idx="0">
                  <c:v>32</c:v>
                </c:pt>
                <c:pt idx="1">
                  <c:v>37</c:v>
                </c:pt>
                <c:pt idx="2">
                  <c:v>42</c:v>
                </c:pt>
                <c:pt idx="3">
                  <c:v>47</c:v>
                </c:pt>
                <c:pt idx="4">
                  <c:v>52</c:v>
                </c:pt>
                <c:pt idx="5">
                  <c:v>57</c:v>
                </c:pt>
                <c:pt idx="6">
                  <c:v>62</c:v>
                </c:pt>
                <c:pt idx="7">
                  <c:v>67</c:v>
                </c:pt>
                <c:pt idx="8">
                  <c:v>72</c:v>
                </c:pt>
              </c:numCache>
            </c:numRef>
          </c:xVal>
          <c:yVal>
            <c:numRef>
              <c:f>Sheet1!$AF$26:$AF$34</c:f>
              <c:numCache>
                <c:formatCode>General</c:formatCode>
                <c:ptCount val="9"/>
                <c:pt idx="0">
                  <c:v>0.27051314999999998</c:v>
                </c:pt>
                <c:pt idx="1">
                  <c:v>0.93390804999999999</c:v>
                </c:pt>
                <c:pt idx="2">
                  <c:v>0.99629067999999998</c:v>
                </c:pt>
                <c:pt idx="3">
                  <c:v>1.7365904000000001</c:v>
                </c:pt>
                <c:pt idx="4">
                  <c:v>2.3227277000000002</c:v>
                </c:pt>
                <c:pt idx="5">
                  <c:v>2.1527531</c:v>
                </c:pt>
                <c:pt idx="6">
                  <c:v>2.4750416</c:v>
                </c:pt>
                <c:pt idx="7">
                  <c:v>3.0336769000000001</c:v>
                </c:pt>
                <c:pt idx="8">
                  <c:v>0.63267647999999999</c:v>
                </c:pt>
              </c:numCache>
            </c:numRef>
          </c:yVal>
          <c:smooth val="0"/>
        </c:ser>
        <c:dLbls>
          <c:showLegendKey val="0"/>
          <c:showVal val="0"/>
          <c:showCatName val="0"/>
          <c:showSerName val="0"/>
          <c:showPercent val="0"/>
          <c:showBubbleSize val="0"/>
        </c:dLbls>
        <c:axId val="297172928"/>
        <c:axId val="300744264"/>
      </c:scatterChart>
      <c:valAx>
        <c:axId val="297172928"/>
        <c:scaling>
          <c:orientation val="minMax"/>
          <c:min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0744264"/>
        <c:crosses val="autoZero"/>
        <c:crossBetween val="midCat"/>
      </c:valAx>
      <c:valAx>
        <c:axId val="300744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71729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71683" name="Rectangle 3"/>
          <p:cNvSpPr>
            <a:spLocks noGrp="1" noChangeArrowheads="1"/>
          </p:cNvSpPr>
          <p:nvPr>
            <p:ph type="dt" sz="quarter"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71684"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71685" name="Rectangle 5"/>
          <p:cNvSpPr>
            <a:spLocks noGrp="1" noChangeArrowheads="1"/>
          </p:cNvSpPr>
          <p:nvPr>
            <p:ph type="sldNum" sz="quarter" idx="3"/>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9301FDC-9341-48FA-B511-40F6E7C3C39C}" type="slidenum">
              <a:rPr lang="fr-FR"/>
              <a:pPr>
                <a:defRPr/>
              </a:pPr>
              <a:t>‹#›</a:t>
            </a:fld>
            <a:endParaRPr lang="fr-FR"/>
          </a:p>
        </p:txBody>
      </p:sp>
    </p:spTree>
    <p:extLst>
      <p:ext uri="{BB962C8B-B14F-4D97-AF65-F5344CB8AC3E}">
        <p14:creationId xmlns:p14="http://schemas.microsoft.com/office/powerpoint/2010/main" val="253120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075" name="Rectangle 3"/>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17412" name="Rectangle 4"/>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889000" y="4714875"/>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3079" name="Rectangle 7"/>
          <p:cNvSpPr>
            <a:spLocks noGrp="1" noChangeArrowheads="1"/>
          </p:cNvSpPr>
          <p:nvPr>
            <p:ph type="sldNum" sz="quarter" idx="5"/>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EA117A-97DB-4C2D-B471-6CC49C24E15A}" type="slidenum">
              <a:rPr lang="fr-FR"/>
              <a:pPr>
                <a:defRPr/>
              </a:pPr>
              <a:t>‹#›</a:t>
            </a:fld>
            <a:endParaRPr lang="fr-FR"/>
          </a:p>
        </p:txBody>
      </p:sp>
    </p:spTree>
    <p:extLst>
      <p:ext uri="{BB962C8B-B14F-4D97-AF65-F5344CB8AC3E}">
        <p14:creationId xmlns:p14="http://schemas.microsoft.com/office/powerpoint/2010/main" val="842906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1</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77624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71B508-824A-4C3E-B859-AC05E5708260}" type="slidenum">
              <a:rPr lang="fr-FR" sz="1200"/>
              <a:pPr/>
              <a:t>13</a:t>
            </a:fld>
            <a:endParaRPr lang="fr-FR"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42564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C7BD4E73-50B4-4C2A-B46D-121E914CA5B3}" type="slidenum">
              <a:rPr lang="fr-FR" sz="1200"/>
              <a:pPr/>
              <a:t>14</a:t>
            </a:fld>
            <a:endParaRPr lang="fr-FR" sz="1200"/>
          </a:p>
        </p:txBody>
      </p:sp>
      <p:sp>
        <p:nvSpPr>
          <p:cNvPr id="33795" name="Rectangle 2"/>
          <p:cNvSpPr>
            <a:spLocks noGrp="1" noRot="1" noChangeAspect="1" noChangeArrowheads="1" noTextEdit="1"/>
          </p:cNvSpPr>
          <p:nvPr>
            <p:ph type="sldImg"/>
          </p:nvPr>
        </p:nvSpPr>
        <p:spPr>
          <a:xfrm>
            <a:off x="646113" y="744538"/>
            <a:ext cx="5376862" cy="3722687"/>
          </a:xfrm>
          <a:ln/>
        </p:spPr>
      </p:sp>
      <p:sp>
        <p:nvSpPr>
          <p:cNvPr id="3379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249084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15</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A8A8A09-9628-48C8-B374-D78300EB9EB2}" type="slidenum">
              <a:rPr lang="fr-FR" sz="1200"/>
              <a:pPr/>
              <a:t>16</a:t>
            </a:fld>
            <a:endParaRPr lang="fr-FR" sz="1200"/>
          </a:p>
        </p:txBody>
      </p:sp>
      <p:sp>
        <p:nvSpPr>
          <p:cNvPr id="49155" name="Rectangle 2"/>
          <p:cNvSpPr>
            <a:spLocks noGrp="1" noRot="1" noChangeAspect="1" noChangeArrowheads="1" noTextEdit="1"/>
          </p:cNvSpPr>
          <p:nvPr>
            <p:ph type="sldImg"/>
          </p:nvPr>
        </p:nvSpPr>
        <p:spPr>
          <a:xfrm>
            <a:off x="646113" y="744538"/>
            <a:ext cx="5376862" cy="3722687"/>
          </a:xfrm>
          <a:ln/>
        </p:spPr>
      </p:sp>
      <p:sp>
        <p:nvSpPr>
          <p:cNvPr id="4915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76586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A8A8A09-9628-48C8-B374-D78300EB9EB2}" type="slidenum">
              <a:rPr lang="fr-FR" sz="1200"/>
              <a:pPr/>
              <a:t>17</a:t>
            </a:fld>
            <a:endParaRPr lang="fr-FR" sz="1200"/>
          </a:p>
        </p:txBody>
      </p:sp>
      <p:sp>
        <p:nvSpPr>
          <p:cNvPr id="49155" name="Rectangle 2"/>
          <p:cNvSpPr>
            <a:spLocks noGrp="1" noRot="1" noChangeAspect="1" noChangeArrowheads="1" noTextEdit="1"/>
          </p:cNvSpPr>
          <p:nvPr>
            <p:ph type="sldImg"/>
          </p:nvPr>
        </p:nvSpPr>
        <p:spPr>
          <a:xfrm>
            <a:off x="646113" y="744538"/>
            <a:ext cx="5376862" cy="3722687"/>
          </a:xfrm>
          <a:ln/>
        </p:spPr>
      </p:sp>
      <p:sp>
        <p:nvSpPr>
          <p:cNvPr id="4915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6978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F67C31D5-7E86-4720-95EE-84A88F39FEF9}" type="slidenum">
              <a:rPr lang="fr-FR" sz="1200"/>
              <a:pPr/>
              <a:t>18</a:t>
            </a:fld>
            <a:endParaRPr lang="fr-FR" sz="1200"/>
          </a:p>
        </p:txBody>
      </p:sp>
      <p:sp>
        <p:nvSpPr>
          <p:cNvPr id="37891" name="Rectangle 2"/>
          <p:cNvSpPr>
            <a:spLocks noGrp="1" noRot="1" noChangeAspect="1" noChangeArrowheads="1" noTextEdit="1"/>
          </p:cNvSpPr>
          <p:nvPr>
            <p:ph type="sldImg"/>
          </p:nvPr>
        </p:nvSpPr>
        <p:spPr>
          <a:xfrm>
            <a:off x="646113" y="744538"/>
            <a:ext cx="5376862" cy="3722687"/>
          </a:xfrm>
          <a:ln/>
        </p:spPr>
      </p:sp>
      <p:sp>
        <p:nvSpPr>
          <p:cNvPr id="3789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721469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646CD285-8C7E-4A82-B755-EDF135B038A3}" type="slidenum">
              <a:rPr lang="fr-FR" sz="1200"/>
              <a:pPr/>
              <a:t>19</a:t>
            </a:fld>
            <a:endParaRPr lang="fr-FR" sz="1200"/>
          </a:p>
        </p:txBody>
      </p:sp>
      <p:sp>
        <p:nvSpPr>
          <p:cNvPr id="38915" name="Rectangle 2"/>
          <p:cNvSpPr>
            <a:spLocks noGrp="1" noRot="1" noChangeAspect="1" noChangeArrowheads="1" noTextEdit="1"/>
          </p:cNvSpPr>
          <p:nvPr>
            <p:ph type="sldImg"/>
          </p:nvPr>
        </p:nvSpPr>
        <p:spPr>
          <a:xfrm>
            <a:off x="646113" y="744538"/>
            <a:ext cx="5376862" cy="3722687"/>
          </a:xfrm>
          <a:ln/>
        </p:spPr>
      </p:sp>
      <p:sp>
        <p:nvSpPr>
          <p:cNvPr id="3891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149371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646CD285-8C7E-4A82-B755-EDF135B038A3}" type="slidenum">
              <a:rPr lang="fr-FR" sz="1200"/>
              <a:pPr/>
              <a:t>20</a:t>
            </a:fld>
            <a:endParaRPr lang="fr-FR" sz="1200"/>
          </a:p>
        </p:txBody>
      </p:sp>
      <p:sp>
        <p:nvSpPr>
          <p:cNvPr id="38915" name="Rectangle 2"/>
          <p:cNvSpPr>
            <a:spLocks noGrp="1" noRot="1" noChangeAspect="1" noChangeArrowheads="1" noTextEdit="1"/>
          </p:cNvSpPr>
          <p:nvPr>
            <p:ph type="sldImg"/>
          </p:nvPr>
        </p:nvSpPr>
        <p:spPr>
          <a:xfrm>
            <a:off x="646113" y="744538"/>
            <a:ext cx="5376862" cy="3722687"/>
          </a:xfrm>
          <a:ln/>
        </p:spPr>
      </p:sp>
      <p:sp>
        <p:nvSpPr>
          <p:cNvPr id="3891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0594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4EF941B-FF4A-4942-9D27-57055C99F55D}" type="slidenum">
              <a:rPr lang="fr-FR" sz="1200"/>
              <a:pPr/>
              <a:t>21</a:t>
            </a:fld>
            <a:endParaRPr lang="fr-FR" sz="1200"/>
          </a:p>
        </p:txBody>
      </p:sp>
      <p:sp>
        <p:nvSpPr>
          <p:cNvPr id="39939" name="Rectangle 2"/>
          <p:cNvSpPr>
            <a:spLocks noGrp="1" noRot="1" noChangeAspect="1" noChangeArrowheads="1" noTextEdit="1"/>
          </p:cNvSpPr>
          <p:nvPr>
            <p:ph type="sldImg"/>
          </p:nvPr>
        </p:nvSpPr>
        <p:spPr>
          <a:xfrm>
            <a:off x="646113" y="744538"/>
            <a:ext cx="5376862" cy="3722687"/>
          </a:xfrm>
          <a:ln/>
        </p:spPr>
      </p:sp>
      <p:sp>
        <p:nvSpPr>
          <p:cNvPr id="39940" name="Rectangle 3"/>
          <p:cNvSpPr>
            <a:spLocks noGrp="1" noChangeArrowheads="1"/>
          </p:cNvSpPr>
          <p:nvPr>
            <p:ph type="body" idx="1"/>
          </p:nvPr>
        </p:nvSpPr>
        <p:spPr>
          <a:xfrm>
            <a:off x="889317" y="4714876"/>
            <a:ext cx="4890456" cy="4467225"/>
          </a:xfrm>
          <a:noFill/>
        </p:spPr>
        <p:txBody>
          <a:bodyPr/>
          <a:lstStyle/>
          <a:p>
            <a:endParaRPr lang="fr-FR" smtClean="0"/>
          </a:p>
        </p:txBody>
      </p:sp>
    </p:spTree>
    <p:extLst>
      <p:ext uri="{BB962C8B-B14F-4D97-AF65-F5344CB8AC3E}">
        <p14:creationId xmlns:p14="http://schemas.microsoft.com/office/powerpoint/2010/main" val="268550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22</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78993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2</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048046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23</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099952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B5455651-FBF0-451F-B2E8-1968019B4AF3}" type="slidenum">
              <a:rPr lang="fr-FR" sz="1200"/>
              <a:pPr/>
              <a:t>24</a:t>
            </a:fld>
            <a:endParaRPr lang="fr-FR" sz="1200"/>
          </a:p>
        </p:txBody>
      </p:sp>
      <p:sp>
        <p:nvSpPr>
          <p:cNvPr id="46083" name="Rectangle 2"/>
          <p:cNvSpPr>
            <a:spLocks noGrp="1" noRot="1" noChangeAspect="1" noChangeArrowheads="1" noTextEdit="1"/>
          </p:cNvSpPr>
          <p:nvPr>
            <p:ph type="sldImg"/>
          </p:nvPr>
        </p:nvSpPr>
        <p:spPr>
          <a:xfrm>
            <a:off x="646113" y="744538"/>
            <a:ext cx="5376862" cy="3722687"/>
          </a:xfrm>
          <a:ln/>
        </p:spPr>
      </p:sp>
      <p:sp>
        <p:nvSpPr>
          <p:cNvPr id="460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435886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B5455651-FBF0-451F-B2E8-1968019B4AF3}" type="slidenum">
              <a:rPr lang="fr-FR" sz="1200"/>
              <a:pPr/>
              <a:t>25</a:t>
            </a:fld>
            <a:endParaRPr lang="fr-FR" sz="1200"/>
          </a:p>
        </p:txBody>
      </p:sp>
      <p:sp>
        <p:nvSpPr>
          <p:cNvPr id="46083" name="Rectangle 2"/>
          <p:cNvSpPr>
            <a:spLocks noGrp="1" noRot="1" noChangeAspect="1" noChangeArrowheads="1" noTextEdit="1"/>
          </p:cNvSpPr>
          <p:nvPr>
            <p:ph type="sldImg"/>
          </p:nvPr>
        </p:nvSpPr>
        <p:spPr>
          <a:xfrm>
            <a:off x="646113" y="744538"/>
            <a:ext cx="5376862" cy="3722687"/>
          </a:xfrm>
          <a:ln/>
        </p:spPr>
      </p:sp>
      <p:sp>
        <p:nvSpPr>
          <p:cNvPr id="460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4082009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26</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27</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852847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29</a:t>
            </a:fld>
            <a:endParaRPr lang="fr-FR" sz="1200"/>
          </a:p>
        </p:txBody>
      </p:sp>
      <p:sp>
        <p:nvSpPr>
          <p:cNvPr id="20483" name="Rectangle 2"/>
          <p:cNvSpPr>
            <a:spLocks noGrp="1" noRot="1" noChangeAspect="1" noChangeArrowheads="1" noTextEdit="1"/>
          </p:cNvSpPr>
          <p:nvPr>
            <p:ph type="sldImg"/>
          </p:nvPr>
        </p:nvSpPr>
        <p:spPr>
          <a:xfrm>
            <a:off x="646113" y="744538"/>
            <a:ext cx="5376862" cy="3722687"/>
          </a:xfrm>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460552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D3F44DB-AB8C-4296-872C-64D77B26322F}" type="slidenum">
              <a:rPr lang="fr-FR" sz="1200"/>
              <a:pPr/>
              <a:t>30</a:t>
            </a:fld>
            <a:endParaRPr lang="fr-FR" sz="1200"/>
          </a:p>
        </p:txBody>
      </p:sp>
      <p:sp>
        <p:nvSpPr>
          <p:cNvPr id="57347" name="Rectangle 2"/>
          <p:cNvSpPr>
            <a:spLocks noGrp="1" noRot="1" noChangeAspect="1" noChangeArrowheads="1" noTextEdit="1"/>
          </p:cNvSpPr>
          <p:nvPr>
            <p:ph type="sldImg"/>
          </p:nvPr>
        </p:nvSpPr>
        <p:spPr>
          <a:xfrm>
            <a:off x="646113" y="744538"/>
            <a:ext cx="5376862" cy="3722687"/>
          </a:xfrm>
          <a:ln/>
        </p:spPr>
      </p:sp>
      <p:sp>
        <p:nvSpPr>
          <p:cNvPr id="57348"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20900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D6F3C737-1035-46C3-B53E-F8625AD73E3F}" type="slidenum">
              <a:rPr lang="fr-FR" altLang="en-US" sz="1100"/>
              <a:pPr/>
              <a:t>31</a:t>
            </a:fld>
            <a:endParaRPr lang="fr-FR" altLang="en-US" sz="1100"/>
          </a:p>
        </p:txBody>
      </p:sp>
      <p:sp>
        <p:nvSpPr>
          <p:cNvPr id="50179" name="Rectangle 2"/>
          <p:cNvSpPr>
            <a:spLocks noGrp="1" noRot="1" noChangeAspect="1" noChangeArrowheads="1" noTextEdit="1"/>
          </p:cNvSpPr>
          <p:nvPr>
            <p:ph type="sldImg"/>
          </p:nvPr>
        </p:nvSpPr>
        <p:spPr>
          <a:xfrm>
            <a:off x="646113" y="744538"/>
            <a:ext cx="5376862" cy="3722687"/>
          </a:xfrm>
          <a:ln/>
        </p:spPr>
      </p:sp>
      <p:sp>
        <p:nvSpPr>
          <p:cNvPr id="50180"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57401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69E2B8DC-F57A-41F4-A620-5345E41E3C66}" type="slidenum">
              <a:rPr lang="fr-FR" altLang="en-US" sz="1100"/>
              <a:pPr/>
              <a:t>32</a:t>
            </a:fld>
            <a:endParaRPr lang="fr-FR" altLang="en-US" sz="1100"/>
          </a:p>
        </p:txBody>
      </p:sp>
      <p:sp>
        <p:nvSpPr>
          <p:cNvPr id="51203" name="Rectangle 2"/>
          <p:cNvSpPr>
            <a:spLocks noGrp="1" noRot="1" noChangeAspect="1" noChangeArrowheads="1" noTextEdit="1"/>
          </p:cNvSpPr>
          <p:nvPr>
            <p:ph type="sldImg"/>
          </p:nvPr>
        </p:nvSpPr>
        <p:spPr>
          <a:xfrm>
            <a:off x="646113" y="744538"/>
            <a:ext cx="5376862" cy="3722687"/>
          </a:xfrm>
          <a:ln/>
        </p:spPr>
      </p:sp>
      <p:sp>
        <p:nvSpPr>
          <p:cNvPr id="51204"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4235616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69E2B8DC-F57A-41F4-A620-5345E41E3C66}" type="slidenum">
              <a:rPr lang="fr-FR" altLang="en-US" sz="1100"/>
              <a:pPr/>
              <a:t>33</a:t>
            </a:fld>
            <a:endParaRPr lang="fr-FR" altLang="en-US" sz="1100"/>
          </a:p>
        </p:txBody>
      </p:sp>
      <p:sp>
        <p:nvSpPr>
          <p:cNvPr id="51203" name="Rectangle 2"/>
          <p:cNvSpPr>
            <a:spLocks noGrp="1" noRot="1" noChangeAspect="1" noChangeArrowheads="1" noTextEdit="1"/>
          </p:cNvSpPr>
          <p:nvPr>
            <p:ph type="sldImg"/>
          </p:nvPr>
        </p:nvSpPr>
        <p:spPr>
          <a:xfrm>
            <a:off x="646113" y="744538"/>
            <a:ext cx="5376862" cy="3722687"/>
          </a:xfrm>
          <a:ln/>
        </p:spPr>
      </p:sp>
      <p:sp>
        <p:nvSpPr>
          <p:cNvPr id="51204"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91759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777461" y="9429305"/>
            <a:ext cx="2890136" cy="495793"/>
          </a:xfrm>
          <a:prstGeom prst="rect">
            <a:avLst/>
          </a:prstGeom>
          <a:noFill/>
        </p:spPr>
        <p:txBody>
          <a:bodyPr lIns="83606" tIns="41803" rIns="83606" bIns="41803"/>
          <a:lstStyle>
            <a:lvl1pPr defTabSz="869449">
              <a:defRPr sz="1300">
                <a:solidFill>
                  <a:schemeClr val="tx1"/>
                </a:solidFill>
                <a:latin typeface="Times New Roman" pitchFamily="18" charset="0"/>
              </a:defRPr>
            </a:lvl1pPr>
            <a:lvl2pPr marL="679302" indent="-261270" defTabSz="869449">
              <a:defRPr sz="1300">
                <a:solidFill>
                  <a:schemeClr val="tx1"/>
                </a:solidFill>
                <a:latin typeface="Times New Roman" pitchFamily="18" charset="0"/>
              </a:defRPr>
            </a:lvl2pPr>
            <a:lvl3pPr marL="1045080" indent="-209016" defTabSz="869449">
              <a:defRPr sz="1300">
                <a:solidFill>
                  <a:schemeClr val="tx1"/>
                </a:solidFill>
                <a:latin typeface="Times New Roman" pitchFamily="18" charset="0"/>
              </a:defRPr>
            </a:lvl3pPr>
            <a:lvl4pPr marL="1463112" indent="-209016" defTabSz="869449">
              <a:defRPr sz="1300">
                <a:solidFill>
                  <a:schemeClr val="tx1"/>
                </a:solidFill>
                <a:latin typeface="Times New Roman" pitchFamily="18" charset="0"/>
              </a:defRPr>
            </a:lvl4pPr>
            <a:lvl5pPr marL="1881144" indent="-209016" defTabSz="869449">
              <a:defRPr sz="1300">
                <a:solidFill>
                  <a:schemeClr val="tx1"/>
                </a:solidFill>
                <a:latin typeface="Times New Roman" pitchFamily="18" charset="0"/>
              </a:defRPr>
            </a:lvl5pPr>
            <a:lvl6pPr marL="2299175" indent="-209016" defTabSz="869449" eaLnBrk="0" fontAlgn="base" hangingPunct="0">
              <a:spcBef>
                <a:spcPct val="0"/>
              </a:spcBef>
              <a:spcAft>
                <a:spcPct val="0"/>
              </a:spcAft>
              <a:defRPr sz="1300">
                <a:solidFill>
                  <a:schemeClr val="tx1"/>
                </a:solidFill>
                <a:latin typeface="Times New Roman" pitchFamily="18" charset="0"/>
              </a:defRPr>
            </a:lvl6pPr>
            <a:lvl7pPr marL="2717208" indent="-209016" defTabSz="869449" eaLnBrk="0" fontAlgn="base" hangingPunct="0">
              <a:spcBef>
                <a:spcPct val="0"/>
              </a:spcBef>
              <a:spcAft>
                <a:spcPct val="0"/>
              </a:spcAft>
              <a:defRPr sz="1300">
                <a:solidFill>
                  <a:schemeClr val="tx1"/>
                </a:solidFill>
                <a:latin typeface="Times New Roman" pitchFamily="18" charset="0"/>
              </a:defRPr>
            </a:lvl7pPr>
            <a:lvl8pPr marL="3135240" indent="-209016" defTabSz="869449" eaLnBrk="0" fontAlgn="base" hangingPunct="0">
              <a:spcBef>
                <a:spcPct val="0"/>
              </a:spcBef>
              <a:spcAft>
                <a:spcPct val="0"/>
              </a:spcAft>
              <a:defRPr sz="1300">
                <a:solidFill>
                  <a:schemeClr val="tx1"/>
                </a:solidFill>
                <a:latin typeface="Times New Roman" pitchFamily="18" charset="0"/>
              </a:defRPr>
            </a:lvl8pPr>
            <a:lvl9pPr marL="3553271" indent="-209016" defTabSz="869449" eaLnBrk="0" fontAlgn="base" hangingPunct="0">
              <a:spcBef>
                <a:spcPct val="0"/>
              </a:spcBef>
              <a:spcAft>
                <a:spcPct val="0"/>
              </a:spcAft>
              <a:defRPr sz="1300">
                <a:solidFill>
                  <a:schemeClr val="tx1"/>
                </a:solidFill>
                <a:latin typeface="Times New Roman" pitchFamily="18" charset="0"/>
              </a:defRPr>
            </a:lvl9pPr>
          </a:lstStyle>
          <a:p>
            <a:fld id="{4EA2A8E0-8C56-4321-83EF-CAE359725385}" type="slidenum">
              <a:rPr lang="fr-FR" altLang="en-US" sz="1100"/>
              <a:pPr/>
              <a:t>3</a:t>
            </a:fld>
            <a:endParaRPr lang="fr-FR" altLang="en-US" sz="1100"/>
          </a:p>
        </p:txBody>
      </p:sp>
      <p:sp>
        <p:nvSpPr>
          <p:cNvPr id="53251" name="Rectangle 2"/>
          <p:cNvSpPr>
            <a:spLocks noGrp="1" noRot="1" noChangeAspect="1" noChangeArrowheads="1" noTextEdit="1"/>
          </p:cNvSpPr>
          <p:nvPr>
            <p:ph type="sldImg"/>
          </p:nvPr>
        </p:nvSpPr>
        <p:spPr>
          <a:xfrm>
            <a:off x="646113" y="744538"/>
            <a:ext cx="5376862" cy="3722687"/>
          </a:xfrm>
          <a:ln/>
        </p:spPr>
      </p:sp>
      <p:sp>
        <p:nvSpPr>
          <p:cNvPr id="53252"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16399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8F56F4F9-4D8C-4E85-B3C3-EA633F8CF945}" type="slidenum">
              <a:rPr lang="fr-FR" altLang="en-US" sz="1100"/>
              <a:pPr/>
              <a:t>34</a:t>
            </a:fld>
            <a:endParaRPr lang="fr-FR" altLang="en-US" sz="11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2453947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2A40B24-4DE6-4FB7-913B-FCDAFC28A2DB}" type="slidenum">
              <a:rPr lang="fr-FR" sz="1200"/>
              <a:pPr/>
              <a:t>35</a:t>
            </a:fld>
            <a:endParaRPr lang="fr-FR" sz="1200"/>
          </a:p>
        </p:txBody>
      </p:sp>
      <p:sp>
        <p:nvSpPr>
          <p:cNvPr id="58371" name="Rectangle 2"/>
          <p:cNvSpPr>
            <a:spLocks noGrp="1" noRot="1" noChangeAspect="1" noChangeArrowheads="1" noTextEdit="1"/>
          </p:cNvSpPr>
          <p:nvPr>
            <p:ph type="sldImg"/>
          </p:nvPr>
        </p:nvSpPr>
        <p:spPr>
          <a:xfrm>
            <a:off x="646113" y="744538"/>
            <a:ext cx="5376862" cy="3722687"/>
          </a:xfrm>
          <a:ln/>
        </p:spPr>
      </p:sp>
      <p:sp>
        <p:nvSpPr>
          <p:cNvPr id="5837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737235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57CB12-352B-4745-9294-3027908C2476}" type="slidenum">
              <a:rPr lang="fr-FR" sz="1200"/>
              <a:pPr/>
              <a:t>36</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40237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37</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41</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Martin</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42</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44</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45</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p>
          <a:p>
            <a:endParaRPr lang="de-DE" dirty="0" smtClean="0"/>
          </a:p>
          <a:p>
            <a:r>
              <a:rPr lang="de-DE" dirty="0" smtClean="0"/>
              <a:t>Controlling for </a:t>
            </a:r>
            <a:r>
              <a:rPr lang="de-DE" dirty="0" err="1" smtClean="0"/>
              <a:t>education</a:t>
            </a:r>
            <a:r>
              <a:rPr lang="de-DE" dirty="0" smtClean="0"/>
              <a:t>,</a:t>
            </a:r>
            <a:r>
              <a:rPr lang="de-DE" baseline="0" dirty="0" smtClean="0"/>
              <a:t> </a:t>
            </a:r>
            <a:r>
              <a:rPr lang="de-DE" baseline="0" dirty="0" err="1" smtClean="0"/>
              <a:t>household</a:t>
            </a:r>
            <a:r>
              <a:rPr lang="de-DE" baseline="0" dirty="0" smtClean="0"/>
              <a:t> </a:t>
            </a:r>
            <a:r>
              <a:rPr lang="de-DE" baseline="0" dirty="0" err="1" smtClean="0"/>
              <a:t>composition</a:t>
            </a:r>
            <a:r>
              <a:rPr lang="de-DE" baseline="0" dirty="0" smtClean="0"/>
              <a:t>, </a:t>
            </a:r>
            <a:r>
              <a:rPr lang="de-DE" baseline="0" dirty="0" err="1" smtClean="0"/>
              <a:t>immigration</a:t>
            </a:r>
            <a:r>
              <a:rPr lang="de-DE" baseline="0" dirty="0" smtClean="0"/>
              <a:t> </a:t>
            </a:r>
            <a:r>
              <a:rPr lang="de-DE" baseline="0" dirty="0" err="1" smtClean="0"/>
              <a:t>status</a:t>
            </a:r>
            <a:r>
              <a:rPr lang="de-DE" baseline="0" dirty="0" smtClean="0"/>
              <a:t> </a:t>
            </a:r>
            <a:r>
              <a:rPr lang="de-DE" baseline="0" dirty="0" err="1" smtClean="0"/>
              <a:t>etc</a:t>
            </a:r>
            <a:r>
              <a:rPr lang="de-DE" baseline="0" dirty="0" smtClean="0"/>
              <a:t>, </a:t>
            </a:r>
            <a:r>
              <a:rPr lang="de-DE" baseline="0" dirty="0" err="1" smtClean="0"/>
              <a:t>we</a:t>
            </a:r>
            <a:r>
              <a:rPr lang="de-DE" baseline="0" dirty="0" smtClean="0"/>
              <a:t> find </a:t>
            </a:r>
            <a:r>
              <a:rPr lang="de-DE" baseline="0" dirty="0" err="1" smtClean="0"/>
              <a:t>that</a:t>
            </a:r>
            <a:r>
              <a:rPr lang="de-DE" baseline="0" dirty="0" smtClean="0"/>
              <a:t> French </a:t>
            </a:r>
            <a:r>
              <a:rPr lang="de-DE" baseline="0" dirty="0" err="1" smtClean="0"/>
              <a:t>cohorts</a:t>
            </a:r>
            <a:r>
              <a:rPr lang="de-DE" baseline="0" dirty="0" smtClean="0"/>
              <a:t> </a:t>
            </a:r>
            <a:r>
              <a:rPr lang="de-DE" baseline="0" dirty="0" err="1" smtClean="0"/>
              <a:t>born</a:t>
            </a:r>
            <a:r>
              <a:rPr lang="de-DE" baseline="0" dirty="0" smtClean="0"/>
              <a:t> </a:t>
            </a:r>
            <a:r>
              <a:rPr lang="de-DE" baseline="0" dirty="0" err="1" smtClean="0"/>
              <a:t>very</a:t>
            </a:r>
            <a:r>
              <a:rPr lang="de-DE" baseline="0" dirty="0" smtClean="0"/>
              <a:t> </a:t>
            </a:r>
            <a:r>
              <a:rPr lang="de-DE" baseline="0" dirty="0" err="1" smtClean="0"/>
              <a:t>early</a:t>
            </a:r>
            <a:r>
              <a:rPr lang="de-DE" baseline="0" dirty="0" smtClean="0"/>
              <a:t> </a:t>
            </a:r>
            <a:r>
              <a:rPr lang="de-DE" baseline="0" dirty="0" err="1" smtClean="0"/>
              <a:t>or</a:t>
            </a:r>
            <a:r>
              <a:rPr lang="de-DE" baseline="0" dirty="0" smtClean="0"/>
              <a:t> </a:t>
            </a:r>
            <a:r>
              <a:rPr lang="de-DE" baseline="0" dirty="0" err="1" smtClean="0"/>
              <a:t>late</a:t>
            </a:r>
            <a:r>
              <a:rPr lang="de-DE" baseline="0" dirty="0" smtClean="0"/>
              <a:t> </a:t>
            </a:r>
            <a:r>
              <a:rPr lang="de-DE" baseline="0" dirty="0" err="1" smtClean="0"/>
              <a:t>or</a:t>
            </a:r>
            <a:r>
              <a:rPr lang="de-DE" baseline="0" dirty="0" smtClean="0"/>
              <a:t> </a:t>
            </a:r>
            <a:r>
              <a:rPr lang="de-DE" baseline="0" dirty="0" err="1" smtClean="0"/>
              <a:t>strongly</a:t>
            </a:r>
            <a:r>
              <a:rPr lang="de-DE" baseline="0" dirty="0" smtClean="0"/>
              <a:t> </a:t>
            </a:r>
            <a:r>
              <a:rPr lang="de-DE" baseline="0" dirty="0" err="1" smtClean="0"/>
              <a:t>disadvantaged</a:t>
            </a:r>
            <a:r>
              <a:rPr lang="de-DE" baseline="0" dirty="0" smtClean="0"/>
              <a:t>. </a:t>
            </a:r>
          </a:p>
          <a:p>
            <a:endParaRPr lang="de-DE" baseline="0" dirty="0" smtClean="0"/>
          </a:p>
          <a:p>
            <a:r>
              <a:rPr lang="de-DE" baseline="0" dirty="0" err="1" smtClean="0"/>
              <a:t>Unsurprising</a:t>
            </a:r>
            <a:r>
              <a:rPr lang="de-DE" baseline="0" dirty="0" smtClean="0"/>
              <a:t> for pre-1930 </a:t>
            </a:r>
            <a:r>
              <a:rPr lang="de-DE" baseline="0" dirty="0" err="1" smtClean="0"/>
              <a:t>cohorts</a:t>
            </a:r>
            <a:r>
              <a:rPr lang="de-DE" baseline="0" dirty="0" smtClean="0"/>
              <a:t> in France: E.g. </a:t>
            </a:r>
            <a:r>
              <a:rPr lang="de-DE" baseline="0" dirty="0" err="1" smtClean="0"/>
              <a:t>entering</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in 1940 </a:t>
            </a:r>
            <a:r>
              <a:rPr lang="de-DE" baseline="0" dirty="0" err="1" smtClean="0"/>
              <a:t>is</a:t>
            </a:r>
            <a:r>
              <a:rPr lang="de-DE" baseline="0" dirty="0" smtClean="0"/>
              <a:t> not a </a:t>
            </a:r>
            <a:r>
              <a:rPr lang="de-DE" baseline="0" dirty="0" err="1" smtClean="0"/>
              <a:t>great</a:t>
            </a:r>
            <a:r>
              <a:rPr lang="de-DE" baseline="0" dirty="0" smtClean="0"/>
              <a:t> </a:t>
            </a:r>
            <a:r>
              <a:rPr lang="de-DE" baseline="0" dirty="0" err="1" smtClean="0"/>
              <a:t>moment</a:t>
            </a:r>
            <a:r>
              <a:rPr lang="de-DE" baseline="0" dirty="0" smtClean="0"/>
              <a:t> </a:t>
            </a:r>
            <a:r>
              <a:rPr lang="de-DE" baseline="0" dirty="0" err="1" smtClean="0"/>
              <a:t>to</a:t>
            </a:r>
            <a:r>
              <a:rPr lang="de-DE" baseline="0" dirty="0" smtClean="0"/>
              <a:t> </a:t>
            </a:r>
            <a:r>
              <a:rPr lang="de-DE" baseline="0" dirty="0" err="1" smtClean="0"/>
              <a:t>enter</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But </a:t>
            </a:r>
            <a:r>
              <a:rPr lang="de-DE" baseline="0" dirty="0" err="1" smtClean="0"/>
              <a:t>more</a:t>
            </a:r>
            <a:r>
              <a:rPr lang="de-DE" baseline="0" dirty="0" smtClean="0"/>
              <a:t> </a:t>
            </a:r>
            <a:r>
              <a:rPr lang="de-DE" baseline="0" dirty="0" err="1" smtClean="0"/>
              <a:t>disquieting</a:t>
            </a:r>
            <a:r>
              <a:rPr lang="de-DE" baseline="0" dirty="0" smtClean="0"/>
              <a:t> </a:t>
            </a:r>
            <a:r>
              <a:rPr lang="de-DE" baseline="0" dirty="0" err="1" smtClean="0"/>
              <a:t>is</a:t>
            </a:r>
            <a:r>
              <a:rPr lang="de-DE" baseline="0" dirty="0" smtClean="0"/>
              <a:t> </a:t>
            </a:r>
            <a:r>
              <a:rPr lang="de-DE" baseline="0" dirty="0" err="1" smtClean="0"/>
              <a:t>our</a:t>
            </a:r>
            <a:r>
              <a:rPr lang="de-DE" baseline="0" dirty="0" smtClean="0"/>
              <a:t> </a:t>
            </a:r>
            <a:r>
              <a:rPr lang="de-DE" baseline="0" dirty="0" err="1" smtClean="0"/>
              <a:t>finding</a:t>
            </a:r>
            <a:r>
              <a:rPr lang="de-DE" baseline="0" dirty="0" smtClean="0"/>
              <a:t> </a:t>
            </a:r>
            <a:r>
              <a:rPr lang="de-DE" baseline="0" dirty="0" err="1" smtClean="0"/>
              <a:t>about</a:t>
            </a:r>
            <a:r>
              <a:rPr lang="de-DE" baseline="0" dirty="0" smtClean="0"/>
              <a:t> </a:t>
            </a:r>
            <a:r>
              <a:rPr lang="de-DE" baseline="0" dirty="0" err="1" smtClean="0"/>
              <a:t>cohorts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born</a:t>
            </a:r>
            <a:r>
              <a:rPr lang="de-DE" baseline="0" dirty="0" smtClean="0"/>
              <a:t> </a:t>
            </a:r>
            <a:r>
              <a:rPr lang="de-DE" baseline="0" dirty="0" err="1" smtClean="0"/>
              <a:t>recently</a:t>
            </a:r>
            <a:r>
              <a:rPr lang="de-DE" baseline="0" dirty="0" smtClean="0"/>
              <a:t>. </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46</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47</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4</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48</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49</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850916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4C2D1694-3243-43BF-A259-E8D00F61C652}" type="slidenum">
              <a:rPr lang="fr-FR" sz="1200"/>
              <a:pPr/>
              <a:t>51</a:t>
            </a:fld>
            <a:endParaRPr lang="fr-FR"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24356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9572" indent="-284451">
              <a:defRPr sz="2400">
                <a:solidFill>
                  <a:schemeClr val="tx1"/>
                </a:solidFill>
                <a:latin typeface="Times New Roman" pitchFamily="18" charset="0"/>
              </a:defRPr>
            </a:lvl2pPr>
            <a:lvl3pPr marL="1137802" indent="-227560">
              <a:defRPr sz="2400">
                <a:solidFill>
                  <a:schemeClr val="tx1"/>
                </a:solidFill>
                <a:latin typeface="Times New Roman" pitchFamily="18" charset="0"/>
              </a:defRPr>
            </a:lvl3pPr>
            <a:lvl4pPr marL="1592923" indent="-227560">
              <a:defRPr sz="2400">
                <a:solidFill>
                  <a:schemeClr val="tx1"/>
                </a:solidFill>
                <a:latin typeface="Times New Roman" pitchFamily="18" charset="0"/>
              </a:defRPr>
            </a:lvl4pPr>
            <a:lvl5pPr marL="2048044" indent="-227560">
              <a:defRPr sz="2400">
                <a:solidFill>
                  <a:schemeClr val="tx1"/>
                </a:solidFill>
                <a:latin typeface="Times New Roman" pitchFamily="18" charset="0"/>
              </a:defRPr>
            </a:lvl5pPr>
            <a:lvl6pPr marL="2503165" indent="-227560" algn="ctr" eaLnBrk="0" fontAlgn="base" hangingPunct="0">
              <a:spcBef>
                <a:spcPct val="0"/>
              </a:spcBef>
              <a:spcAft>
                <a:spcPct val="0"/>
              </a:spcAft>
              <a:defRPr sz="2400">
                <a:solidFill>
                  <a:schemeClr val="tx1"/>
                </a:solidFill>
                <a:latin typeface="Times New Roman" pitchFamily="18" charset="0"/>
              </a:defRPr>
            </a:lvl6pPr>
            <a:lvl7pPr marL="2958286" indent="-227560" algn="ctr" eaLnBrk="0" fontAlgn="base" hangingPunct="0">
              <a:spcBef>
                <a:spcPct val="0"/>
              </a:spcBef>
              <a:spcAft>
                <a:spcPct val="0"/>
              </a:spcAft>
              <a:defRPr sz="2400">
                <a:solidFill>
                  <a:schemeClr val="tx1"/>
                </a:solidFill>
                <a:latin typeface="Times New Roman" pitchFamily="18" charset="0"/>
              </a:defRPr>
            </a:lvl7pPr>
            <a:lvl8pPr marL="3413407" indent="-227560" algn="ctr" eaLnBrk="0" fontAlgn="base" hangingPunct="0">
              <a:spcBef>
                <a:spcPct val="0"/>
              </a:spcBef>
              <a:spcAft>
                <a:spcPct val="0"/>
              </a:spcAft>
              <a:defRPr sz="2400">
                <a:solidFill>
                  <a:schemeClr val="tx1"/>
                </a:solidFill>
                <a:latin typeface="Times New Roman" pitchFamily="18" charset="0"/>
              </a:defRPr>
            </a:lvl8pPr>
            <a:lvl9pPr marL="3868528" indent="-227560" algn="ctr" eaLnBrk="0" fontAlgn="base" hangingPunct="0">
              <a:spcBef>
                <a:spcPct val="0"/>
              </a:spcBef>
              <a:spcAft>
                <a:spcPct val="0"/>
              </a:spcAft>
              <a:defRPr sz="2400">
                <a:solidFill>
                  <a:schemeClr val="tx1"/>
                </a:solidFill>
                <a:latin typeface="Times New Roman" pitchFamily="18" charset="0"/>
              </a:defRPr>
            </a:lvl9pPr>
          </a:lstStyle>
          <a:p>
            <a:fld id="{1E82AA66-B7B1-4EE9-AA75-CC98C7A5C465}" type="slidenum">
              <a:rPr lang="fr-FR" altLang="en-US" sz="1200"/>
              <a:pPr/>
              <a:t>52</a:t>
            </a:fld>
            <a:endParaRPr lang="fr-FR"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1942246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53</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505305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984ABD68-7F7D-49D4-AF3A-60BA196843A9}" type="slidenum">
              <a:rPr lang="fr-FR" altLang="en-US" sz="1100"/>
              <a:pPr/>
              <a:t>54</a:t>
            </a:fld>
            <a:endParaRPr lang="fr-FR" altLang="en-US" sz="11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347388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55</a:t>
            </a:fld>
            <a:endParaRPr lang="fr-FR" sz="1200"/>
          </a:p>
        </p:txBody>
      </p:sp>
      <p:sp>
        <p:nvSpPr>
          <p:cNvPr id="20483" name="Rectangle 2"/>
          <p:cNvSpPr>
            <a:spLocks noGrp="1" noRot="1" noChangeAspect="1" noChangeArrowheads="1" noTextEdit="1"/>
          </p:cNvSpPr>
          <p:nvPr>
            <p:ph type="sldImg"/>
          </p:nvPr>
        </p:nvSpPr>
        <p:spPr>
          <a:xfrm>
            <a:off x="646113" y="744538"/>
            <a:ext cx="5376862" cy="3722687"/>
          </a:xfrm>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517869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56</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9814479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0322">
              <a:defRPr sz="1300">
                <a:solidFill>
                  <a:schemeClr val="tx1"/>
                </a:solidFill>
                <a:latin typeface="Times New Roman" pitchFamily="18" charset="0"/>
              </a:defRPr>
            </a:lvl1pPr>
            <a:lvl2pPr marL="711235" indent="-273552" defTabSz="910322">
              <a:defRPr sz="1300">
                <a:solidFill>
                  <a:schemeClr val="tx1"/>
                </a:solidFill>
                <a:latin typeface="Times New Roman" pitchFamily="18" charset="0"/>
              </a:defRPr>
            </a:lvl2pPr>
            <a:lvl3pPr marL="1094209" indent="-218842" defTabSz="910322">
              <a:defRPr sz="1300">
                <a:solidFill>
                  <a:schemeClr val="tx1"/>
                </a:solidFill>
                <a:latin typeface="Times New Roman" pitchFamily="18" charset="0"/>
              </a:defRPr>
            </a:lvl3pPr>
            <a:lvl4pPr marL="1531892" indent="-218842" defTabSz="910322">
              <a:defRPr sz="1300">
                <a:solidFill>
                  <a:schemeClr val="tx1"/>
                </a:solidFill>
                <a:latin typeface="Times New Roman" pitchFamily="18" charset="0"/>
              </a:defRPr>
            </a:lvl4pPr>
            <a:lvl5pPr marL="1969578" indent="-218842" defTabSz="910322">
              <a:defRPr sz="1300">
                <a:solidFill>
                  <a:schemeClr val="tx1"/>
                </a:solidFill>
                <a:latin typeface="Times New Roman" pitchFamily="18" charset="0"/>
              </a:defRPr>
            </a:lvl5pPr>
            <a:lvl6pPr marL="2407261" indent="-218842" defTabSz="910322" eaLnBrk="0" fontAlgn="base" hangingPunct="0">
              <a:spcBef>
                <a:spcPct val="0"/>
              </a:spcBef>
              <a:spcAft>
                <a:spcPct val="0"/>
              </a:spcAft>
              <a:defRPr sz="1300">
                <a:solidFill>
                  <a:schemeClr val="tx1"/>
                </a:solidFill>
                <a:latin typeface="Times New Roman" pitchFamily="18" charset="0"/>
              </a:defRPr>
            </a:lvl6pPr>
            <a:lvl7pPr marL="2844944" indent="-218842" defTabSz="910322" eaLnBrk="0" fontAlgn="base" hangingPunct="0">
              <a:spcBef>
                <a:spcPct val="0"/>
              </a:spcBef>
              <a:spcAft>
                <a:spcPct val="0"/>
              </a:spcAft>
              <a:defRPr sz="1300">
                <a:solidFill>
                  <a:schemeClr val="tx1"/>
                </a:solidFill>
                <a:latin typeface="Times New Roman" pitchFamily="18" charset="0"/>
              </a:defRPr>
            </a:lvl7pPr>
            <a:lvl8pPr marL="3282629" indent="-218842" defTabSz="910322" eaLnBrk="0" fontAlgn="base" hangingPunct="0">
              <a:spcBef>
                <a:spcPct val="0"/>
              </a:spcBef>
              <a:spcAft>
                <a:spcPct val="0"/>
              </a:spcAft>
              <a:defRPr sz="1300">
                <a:solidFill>
                  <a:schemeClr val="tx1"/>
                </a:solidFill>
                <a:latin typeface="Times New Roman" pitchFamily="18" charset="0"/>
              </a:defRPr>
            </a:lvl8pPr>
            <a:lvl9pPr marL="3720312" indent="-218842" defTabSz="910322" eaLnBrk="0" fontAlgn="base" hangingPunct="0">
              <a:spcBef>
                <a:spcPct val="0"/>
              </a:spcBef>
              <a:spcAft>
                <a:spcPct val="0"/>
              </a:spcAft>
              <a:defRPr sz="1300">
                <a:solidFill>
                  <a:schemeClr val="tx1"/>
                </a:solidFill>
                <a:latin typeface="Times New Roman" pitchFamily="18" charset="0"/>
              </a:defRPr>
            </a:lvl9pPr>
          </a:lstStyle>
          <a:p>
            <a:fld id="{10FC06D6-82B8-49D3-BD35-713AFAE424F0}" type="slidenum">
              <a:rPr lang="fr-FR" sz="1100"/>
              <a:pPr/>
              <a:t>57</a:t>
            </a:fld>
            <a:endParaRPr lang="fr-FR" sz="11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9412058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58</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63058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5</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214086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60</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44824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61</a:t>
            </a:fld>
            <a:endParaRPr lang="lb-LU"/>
          </a:p>
        </p:txBody>
      </p:sp>
    </p:spTree>
    <p:extLst>
      <p:ext uri="{BB962C8B-B14F-4D97-AF65-F5344CB8AC3E}">
        <p14:creationId xmlns:p14="http://schemas.microsoft.com/office/powerpoint/2010/main" val="8445473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p>
          <a:p>
            <a:endParaRPr lang="de-DE" dirty="0" smtClean="0"/>
          </a:p>
          <a:p>
            <a:r>
              <a:rPr lang="de-DE" dirty="0" smtClean="0"/>
              <a:t>Controlling for </a:t>
            </a:r>
            <a:r>
              <a:rPr lang="de-DE" dirty="0" err="1" smtClean="0"/>
              <a:t>education</a:t>
            </a:r>
            <a:r>
              <a:rPr lang="de-DE" dirty="0" smtClean="0"/>
              <a:t>,</a:t>
            </a:r>
            <a:r>
              <a:rPr lang="de-DE" baseline="0" dirty="0" smtClean="0"/>
              <a:t> </a:t>
            </a:r>
            <a:r>
              <a:rPr lang="de-DE" baseline="0" dirty="0" err="1" smtClean="0"/>
              <a:t>household</a:t>
            </a:r>
            <a:r>
              <a:rPr lang="de-DE" baseline="0" dirty="0" smtClean="0"/>
              <a:t> </a:t>
            </a:r>
            <a:r>
              <a:rPr lang="de-DE" baseline="0" dirty="0" err="1" smtClean="0"/>
              <a:t>composition</a:t>
            </a:r>
            <a:r>
              <a:rPr lang="de-DE" baseline="0" dirty="0" smtClean="0"/>
              <a:t>, </a:t>
            </a:r>
            <a:r>
              <a:rPr lang="de-DE" baseline="0" dirty="0" err="1" smtClean="0"/>
              <a:t>immigration</a:t>
            </a:r>
            <a:r>
              <a:rPr lang="de-DE" baseline="0" dirty="0" smtClean="0"/>
              <a:t> </a:t>
            </a:r>
            <a:r>
              <a:rPr lang="de-DE" baseline="0" dirty="0" err="1" smtClean="0"/>
              <a:t>status</a:t>
            </a:r>
            <a:r>
              <a:rPr lang="de-DE" baseline="0" dirty="0" smtClean="0"/>
              <a:t> </a:t>
            </a:r>
            <a:r>
              <a:rPr lang="de-DE" baseline="0" dirty="0" err="1" smtClean="0"/>
              <a:t>etc</a:t>
            </a:r>
            <a:r>
              <a:rPr lang="de-DE" baseline="0" dirty="0" smtClean="0"/>
              <a:t>, </a:t>
            </a:r>
            <a:r>
              <a:rPr lang="de-DE" baseline="0" dirty="0" err="1" smtClean="0"/>
              <a:t>we</a:t>
            </a:r>
            <a:r>
              <a:rPr lang="de-DE" baseline="0" dirty="0" smtClean="0"/>
              <a:t> find </a:t>
            </a:r>
            <a:r>
              <a:rPr lang="de-DE" baseline="0" dirty="0" err="1" smtClean="0"/>
              <a:t>that</a:t>
            </a:r>
            <a:r>
              <a:rPr lang="de-DE" baseline="0" dirty="0" smtClean="0"/>
              <a:t> French </a:t>
            </a:r>
            <a:r>
              <a:rPr lang="de-DE" baseline="0" dirty="0" err="1" smtClean="0"/>
              <a:t>cohorts</a:t>
            </a:r>
            <a:r>
              <a:rPr lang="de-DE" baseline="0" dirty="0" smtClean="0"/>
              <a:t> </a:t>
            </a:r>
            <a:r>
              <a:rPr lang="de-DE" baseline="0" dirty="0" err="1" smtClean="0"/>
              <a:t>born</a:t>
            </a:r>
            <a:r>
              <a:rPr lang="de-DE" baseline="0" dirty="0" smtClean="0"/>
              <a:t> </a:t>
            </a:r>
            <a:r>
              <a:rPr lang="de-DE" baseline="0" dirty="0" err="1" smtClean="0"/>
              <a:t>very</a:t>
            </a:r>
            <a:r>
              <a:rPr lang="de-DE" baseline="0" dirty="0" smtClean="0"/>
              <a:t> </a:t>
            </a:r>
            <a:r>
              <a:rPr lang="de-DE" baseline="0" dirty="0" err="1" smtClean="0"/>
              <a:t>early</a:t>
            </a:r>
            <a:r>
              <a:rPr lang="de-DE" baseline="0" dirty="0" smtClean="0"/>
              <a:t> </a:t>
            </a:r>
            <a:r>
              <a:rPr lang="de-DE" baseline="0" dirty="0" err="1" smtClean="0"/>
              <a:t>or</a:t>
            </a:r>
            <a:r>
              <a:rPr lang="de-DE" baseline="0" dirty="0" smtClean="0"/>
              <a:t> </a:t>
            </a:r>
            <a:r>
              <a:rPr lang="de-DE" baseline="0" dirty="0" err="1" smtClean="0"/>
              <a:t>late</a:t>
            </a:r>
            <a:r>
              <a:rPr lang="de-DE" baseline="0" dirty="0" smtClean="0"/>
              <a:t> </a:t>
            </a:r>
            <a:r>
              <a:rPr lang="de-DE" baseline="0" dirty="0" err="1" smtClean="0"/>
              <a:t>or</a:t>
            </a:r>
            <a:r>
              <a:rPr lang="de-DE" baseline="0" dirty="0" smtClean="0"/>
              <a:t> </a:t>
            </a:r>
            <a:r>
              <a:rPr lang="de-DE" baseline="0" dirty="0" err="1" smtClean="0"/>
              <a:t>strongly</a:t>
            </a:r>
            <a:r>
              <a:rPr lang="de-DE" baseline="0" dirty="0" smtClean="0"/>
              <a:t> </a:t>
            </a:r>
            <a:r>
              <a:rPr lang="de-DE" baseline="0" dirty="0" err="1" smtClean="0"/>
              <a:t>disadvantaged</a:t>
            </a:r>
            <a:r>
              <a:rPr lang="de-DE" baseline="0" dirty="0" smtClean="0"/>
              <a:t>. </a:t>
            </a:r>
          </a:p>
          <a:p>
            <a:endParaRPr lang="de-DE" baseline="0" dirty="0" smtClean="0"/>
          </a:p>
          <a:p>
            <a:r>
              <a:rPr lang="de-DE" baseline="0" dirty="0" err="1" smtClean="0"/>
              <a:t>Unsurprising</a:t>
            </a:r>
            <a:r>
              <a:rPr lang="de-DE" baseline="0" dirty="0" smtClean="0"/>
              <a:t> for pre-1930 </a:t>
            </a:r>
            <a:r>
              <a:rPr lang="de-DE" baseline="0" dirty="0" err="1" smtClean="0"/>
              <a:t>cohorts</a:t>
            </a:r>
            <a:r>
              <a:rPr lang="de-DE" baseline="0" dirty="0" smtClean="0"/>
              <a:t> in France: E.g. </a:t>
            </a:r>
            <a:r>
              <a:rPr lang="de-DE" baseline="0" dirty="0" err="1" smtClean="0"/>
              <a:t>entering</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in 1940 </a:t>
            </a:r>
            <a:r>
              <a:rPr lang="de-DE" baseline="0" dirty="0" err="1" smtClean="0"/>
              <a:t>is</a:t>
            </a:r>
            <a:r>
              <a:rPr lang="de-DE" baseline="0" dirty="0" smtClean="0"/>
              <a:t> not a </a:t>
            </a:r>
            <a:r>
              <a:rPr lang="de-DE" baseline="0" dirty="0" err="1" smtClean="0"/>
              <a:t>great</a:t>
            </a:r>
            <a:r>
              <a:rPr lang="de-DE" baseline="0" dirty="0" smtClean="0"/>
              <a:t> </a:t>
            </a:r>
            <a:r>
              <a:rPr lang="de-DE" baseline="0" dirty="0" err="1" smtClean="0"/>
              <a:t>moment</a:t>
            </a:r>
            <a:r>
              <a:rPr lang="de-DE" baseline="0" dirty="0" smtClean="0"/>
              <a:t> </a:t>
            </a:r>
            <a:r>
              <a:rPr lang="de-DE" baseline="0" dirty="0" err="1" smtClean="0"/>
              <a:t>to</a:t>
            </a:r>
            <a:r>
              <a:rPr lang="de-DE" baseline="0" dirty="0" smtClean="0"/>
              <a:t> </a:t>
            </a:r>
            <a:r>
              <a:rPr lang="de-DE" baseline="0" dirty="0" err="1" smtClean="0"/>
              <a:t>enter</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But </a:t>
            </a:r>
            <a:r>
              <a:rPr lang="de-DE" baseline="0" dirty="0" err="1" smtClean="0"/>
              <a:t>more</a:t>
            </a:r>
            <a:r>
              <a:rPr lang="de-DE" baseline="0" dirty="0" smtClean="0"/>
              <a:t> </a:t>
            </a:r>
            <a:r>
              <a:rPr lang="de-DE" baseline="0" dirty="0" err="1" smtClean="0"/>
              <a:t>disquieting</a:t>
            </a:r>
            <a:r>
              <a:rPr lang="de-DE" baseline="0" dirty="0" smtClean="0"/>
              <a:t> </a:t>
            </a:r>
            <a:r>
              <a:rPr lang="de-DE" baseline="0" dirty="0" err="1" smtClean="0"/>
              <a:t>is</a:t>
            </a:r>
            <a:r>
              <a:rPr lang="de-DE" baseline="0" dirty="0" smtClean="0"/>
              <a:t> </a:t>
            </a:r>
            <a:r>
              <a:rPr lang="de-DE" baseline="0" dirty="0" err="1" smtClean="0"/>
              <a:t>our</a:t>
            </a:r>
            <a:r>
              <a:rPr lang="de-DE" baseline="0" dirty="0" smtClean="0"/>
              <a:t> </a:t>
            </a:r>
            <a:r>
              <a:rPr lang="de-DE" baseline="0" dirty="0" err="1" smtClean="0"/>
              <a:t>finding</a:t>
            </a:r>
            <a:r>
              <a:rPr lang="de-DE" baseline="0" dirty="0" smtClean="0"/>
              <a:t> </a:t>
            </a:r>
            <a:r>
              <a:rPr lang="de-DE" baseline="0" dirty="0" err="1" smtClean="0"/>
              <a:t>about</a:t>
            </a:r>
            <a:r>
              <a:rPr lang="de-DE" baseline="0" dirty="0" smtClean="0"/>
              <a:t> </a:t>
            </a:r>
            <a:r>
              <a:rPr lang="de-DE" baseline="0" dirty="0" err="1" smtClean="0"/>
              <a:t>cohorts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born</a:t>
            </a:r>
            <a:r>
              <a:rPr lang="de-DE" baseline="0" dirty="0" smtClean="0"/>
              <a:t> </a:t>
            </a:r>
            <a:r>
              <a:rPr lang="de-DE" baseline="0" dirty="0" err="1" smtClean="0"/>
              <a:t>recently</a:t>
            </a:r>
            <a:r>
              <a:rPr lang="de-DE" baseline="0" dirty="0" smtClean="0"/>
              <a:t>. </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62</a:t>
            </a:fld>
            <a:endParaRPr lang="lb-LU"/>
          </a:p>
        </p:txBody>
      </p:sp>
    </p:spTree>
    <p:extLst>
      <p:ext uri="{BB962C8B-B14F-4D97-AF65-F5344CB8AC3E}">
        <p14:creationId xmlns:p14="http://schemas.microsoft.com/office/powerpoint/2010/main" val="12238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877788">
              <a:defRPr sz="1300">
                <a:solidFill>
                  <a:schemeClr val="tx1"/>
                </a:solidFill>
                <a:latin typeface="Times New Roman" pitchFamily="18" charset="0"/>
              </a:defRPr>
            </a:lvl1pPr>
            <a:lvl2pPr marL="685817" indent="-263776" defTabSz="877788">
              <a:defRPr sz="1300">
                <a:solidFill>
                  <a:schemeClr val="tx1"/>
                </a:solidFill>
                <a:latin typeface="Times New Roman" pitchFamily="18" charset="0"/>
              </a:defRPr>
            </a:lvl2pPr>
            <a:lvl3pPr marL="1055103" indent="-211021" defTabSz="877788">
              <a:defRPr sz="1300">
                <a:solidFill>
                  <a:schemeClr val="tx1"/>
                </a:solidFill>
                <a:latin typeface="Times New Roman" pitchFamily="18" charset="0"/>
              </a:defRPr>
            </a:lvl3pPr>
            <a:lvl4pPr marL="1477145" indent="-211021" defTabSz="877788">
              <a:defRPr sz="1300">
                <a:solidFill>
                  <a:schemeClr val="tx1"/>
                </a:solidFill>
                <a:latin typeface="Times New Roman" pitchFamily="18" charset="0"/>
              </a:defRPr>
            </a:lvl4pPr>
            <a:lvl5pPr marL="1899186" indent="-211021" defTabSz="877788">
              <a:defRPr sz="1300">
                <a:solidFill>
                  <a:schemeClr val="tx1"/>
                </a:solidFill>
                <a:latin typeface="Times New Roman" pitchFamily="18" charset="0"/>
              </a:defRPr>
            </a:lvl5pPr>
            <a:lvl6pPr marL="2321227" indent="-211021" defTabSz="877788" eaLnBrk="0" fontAlgn="base" hangingPunct="0">
              <a:spcBef>
                <a:spcPct val="0"/>
              </a:spcBef>
              <a:spcAft>
                <a:spcPct val="0"/>
              </a:spcAft>
              <a:defRPr sz="1300">
                <a:solidFill>
                  <a:schemeClr val="tx1"/>
                </a:solidFill>
                <a:latin typeface="Times New Roman" pitchFamily="18" charset="0"/>
              </a:defRPr>
            </a:lvl6pPr>
            <a:lvl7pPr marL="2743269" indent="-211021" defTabSz="877788" eaLnBrk="0" fontAlgn="base" hangingPunct="0">
              <a:spcBef>
                <a:spcPct val="0"/>
              </a:spcBef>
              <a:spcAft>
                <a:spcPct val="0"/>
              </a:spcAft>
              <a:defRPr sz="1300">
                <a:solidFill>
                  <a:schemeClr val="tx1"/>
                </a:solidFill>
                <a:latin typeface="Times New Roman" pitchFamily="18" charset="0"/>
              </a:defRPr>
            </a:lvl7pPr>
            <a:lvl8pPr marL="3165310" indent="-211021" defTabSz="877788" eaLnBrk="0" fontAlgn="base" hangingPunct="0">
              <a:spcBef>
                <a:spcPct val="0"/>
              </a:spcBef>
              <a:spcAft>
                <a:spcPct val="0"/>
              </a:spcAft>
              <a:defRPr sz="1300">
                <a:solidFill>
                  <a:schemeClr val="tx1"/>
                </a:solidFill>
                <a:latin typeface="Times New Roman" pitchFamily="18" charset="0"/>
              </a:defRPr>
            </a:lvl8pPr>
            <a:lvl9pPr marL="3587351" indent="-211021" defTabSz="877788" eaLnBrk="0" fontAlgn="base" hangingPunct="0">
              <a:spcBef>
                <a:spcPct val="0"/>
              </a:spcBef>
              <a:spcAft>
                <a:spcPct val="0"/>
              </a:spcAft>
              <a:defRPr sz="1300">
                <a:solidFill>
                  <a:schemeClr val="tx1"/>
                </a:solidFill>
                <a:latin typeface="Times New Roman" pitchFamily="18" charset="0"/>
              </a:defRPr>
            </a:lvl9pPr>
          </a:lstStyle>
          <a:p>
            <a:fld id="{2187D68B-57CE-4A4B-9E6E-828D0BFC5697}" type="slidenum">
              <a:rPr lang="fr-FR" sz="1100"/>
              <a:pPr/>
              <a:t>6</a:t>
            </a:fld>
            <a:endParaRPr lang="fr-FR" sz="1100"/>
          </a:p>
        </p:txBody>
      </p:sp>
      <p:sp>
        <p:nvSpPr>
          <p:cNvPr id="35843" name="Rectangle 2"/>
          <p:cNvSpPr>
            <a:spLocks noGrp="1" noRot="1" noChangeAspect="1" noChangeArrowheads="1" noTextEdit="1"/>
          </p:cNvSpPr>
          <p:nvPr>
            <p:ph type="sldImg"/>
          </p:nvPr>
        </p:nvSpPr>
        <p:spPr>
          <a:xfrm>
            <a:off x="646113" y="744538"/>
            <a:ext cx="5376862" cy="3722687"/>
          </a:xfrm>
          <a:ln/>
        </p:spPr>
      </p:sp>
      <p:sp>
        <p:nvSpPr>
          <p:cNvPr id="3584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34758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877788">
              <a:defRPr sz="1300">
                <a:solidFill>
                  <a:schemeClr val="tx1"/>
                </a:solidFill>
                <a:latin typeface="Times New Roman" pitchFamily="18" charset="0"/>
              </a:defRPr>
            </a:lvl1pPr>
            <a:lvl2pPr marL="685817" indent="-263776" defTabSz="877788">
              <a:defRPr sz="1300">
                <a:solidFill>
                  <a:schemeClr val="tx1"/>
                </a:solidFill>
                <a:latin typeface="Times New Roman" pitchFamily="18" charset="0"/>
              </a:defRPr>
            </a:lvl2pPr>
            <a:lvl3pPr marL="1055103" indent="-211021" defTabSz="877788">
              <a:defRPr sz="1300">
                <a:solidFill>
                  <a:schemeClr val="tx1"/>
                </a:solidFill>
                <a:latin typeface="Times New Roman" pitchFamily="18" charset="0"/>
              </a:defRPr>
            </a:lvl3pPr>
            <a:lvl4pPr marL="1477145" indent="-211021" defTabSz="877788">
              <a:defRPr sz="1300">
                <a:solidFill>
                  <a:schemeClr val="tx1"/>
                </a:solidFill>
                <a:latin typeface="Times New Roman" pitchFamily="18" charset="0"/>
              </a:defRPr>
            </a:lvl4pPr>
            <a:lvl5pPr marL="1899186" indent="-211021" defTabSz="877788">
              <a:defRPr sz="1300">
                <a:solidFill>
                  <a:schemeClr val="tx1"/>
                </a:solidFill>
                <a:latin typeface="Times New Roman" pitchFamily="18" charset="0"/>
              </a:defRPr>
            </a:lvl5pPr>
            <a:lvl6pPr marL="2321227" indent="-211021" defTabSz="877788" eaLnBrk="0" fontAlgn="base" hangingPunct="0">
              <a:spcBef>
                <a:spcPct val="0"/>
              </a:spcBef>
              <a:spcAft>
                <a:spcPct val="0"/>
              </a:spcAft>
              <a:defRPr sz="1300">
                <a:solidFill>
                  <a:schemeClr val="tx1"/>
                </a:solidFill>
                <a:latin typeface="Times New Roman" pitchFamily="18" charset="0"/>
              </a:defRPr>
            </a:lvl6pPr>
            <a:lvl7pPr marL="2743269" indent="-211021" defTabSz="877788" eaLnBrk="0" fontAlgn="base" hangingPunct="0">
              <a:spcBef>
                <a:spcPct val="0"/>
              </a:spcBef>
              <a:spcAft>
                <a:spcPct val="0"/>
              </a:spcAft>
              <a:defRPr sz="1300">
                <a:solidFill>
                  <a:schemeClr val="tx1"/>
                </a:solidFill>
                <a:latin typeface="Times New Roman" pitchFamily="18" charset="0"/>
              </a:defRPr>
            </a:lvl7pPr>
            <a:lvl8pPr marL="3165310" indent="-211021" defTabSz="877788" eaLnBrk="0" fontAlgn="base" hangingPunct="0">
              <a:spcBef>
                <a:spcPct val="0"/>
              </a:spcBef>
              <a:spcAft>
                <a:spcPct val="0"/>
              </a:spcAft>
              <a:defRPr sz="1300">
                <a:solidFill>
                  <a:schemeClr val="tx1"/>
                </a:solidFill>
                <a:latin typeface="Times New Roman" pitchFamily="18" charset="0"/>
              </a:defRPr>
            </a:lvl8pPr>
            <a:lvl9pPr marL="3587351" indent="-211021" defTabSz="877788" eaLnBrk="0" fontAlgn="base" hangingPunct="0">
              <a:spcBef>
                <a:spcPct val="0"/>
              </a:spcBef>
              <a:spcAft>
                <a:spcPct val="0"/>
              </a:spcAft>
              <a:defRPr sz="1300">
                <a:solidFill>
                  <a:schemeClr val="tx1"/>
                </a:solidFill>
                <a:latin typeface="Times New Roman" pitchFamily="18" charset="0"/>
              </a:defRPr>
            </a:lvl9pPr>
          </a:lstStyle>
          <a:p>
            <a:fld id="{062CD463-B01E-45F4-8B95-2EB535DC0AF0}" type="slidenum">
              <a:rPr lang="fr-FR" sz="1100"/>
              <a:pPr/>
              <a:t>9</a:t>
            </a:fld>
            <a:endParaRPr lang="fr-FR" sz="1100"/>
          </a:p>
        </p:txBody>
      </p:sp>
      <p:sp>
        <p:nvSpPr>
          <p:cNvPr id="36867" name="Rectangle 2"/>
          <p:cNvSpPr>
            <a:spLocks noGrp="1" noRot="1" noChangeAspect="1" noChangeArrowheads="1" noTextEdit="1"/>
          </p:cNvSpPr>
          <p:nvPr>
            <p:ph type="sldImg"/>
          </p:nvPr>
        </p:nvSpPr>
        <p:spPr>
          <a:xfrm>
            <a:off x="646113" y="744538"/>
            <a:ext cx="5376862" cy="3722687"/>
          </a:xfrm>
          <a:ln/>
        </p:spPr>
      </p:sp>
      <p:sp>
        <p:nvSpPr>
          <p:cNvPr id="36868"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410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11</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46616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12</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8221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C2838088-31A5-4A1F-BB4B-0BD907196492}" type="slidenum">
              <a:rPr lang="fr-FR"/>
              <a:pPr>
                <a:defRPr/>
              </a:pPr>
              <a:t>‹#›</a:t>
            </a:fld>
            <a:endParaRPr lang="fr-FR"/>
          </a:p>
        </p:txBody>
      </p:sp>
    </p:spTree>
    <p:extLst>
      <p:ext uri="{BB962C8B-B14F-4D97-AF65-F5344CB8AC3E}">
        <p14:creationId xmlns:p14="http://schemas.microsoft.com/office/powerpoint/2010/main" val="741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63A04E80-2BE0-4E77-A6ED-218C38F34977}" type="slidenum">
              <a:rPr lang="fr-FR"/>
              <a:pPr>
                <a:defRPr/>
              </a:pPr>
              <a:t>‹#›</a:t>
            </a:fld>
            <a:endParaRPr lang="fr-FR"/>
          </a:p>
        </p:txBody>
      </p:sp>
    </p:spTree>
    <p:extLst>
      <p:ext uri="{BB962C8B-B14F-4D97-AF65-F5344CB8AC3E}">
        <p14:creationId xmlns:p14="http://schemas.microsoft.com/office/powerpoint/2010/main" val="44431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3438" y="195263"/>
            <a:ext cx="2000250"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9513" y="195263"/>
            <a:ext cx="58515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51E12296-B39C-4F77-88E0-7E6B0D50F8CE}" type="slidenum">
              <a:rPr lang="fr-FR"/>
              <a:pPr>
                <a:defRPr/>
              </a:pPr>
              <a:t>‹#›</a:t>
            </a:fld>
            <a:endParaRPr lang="fr-FR"/>
          </a:p>
        </p:txBody>
      </p:sp>
    </p:spTree>
    <p:extLst>
      <p:ext uri="{BB962C8B-B14F-4D97-AF65-F5344CB8AC3E}">
        <p14:creationId xmlns:p14="http://schemas.microsoft.com/office/powerpoint/2010/main" val="213966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76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BCC07197-0F9B-45DB-A491-A1DEE5E38614}" type="slidenum">
              <a:rPr lang="fr-FR"/>
              <a:pPr>
                <a:defRPr/>
              </a:pPr>
              <a:t>‹#›</a:t>
            </a:fld>
            <a:endParaRPr lang="fr-FR"/>
          </a:p>
        </p:txBody>
      </p:sp>
    </p:spTree>
    <p:extLst>
      <p:ext uri="{BB962C8B-B14F-4D97-AF65-F5344CB8AC3E}">
        <p14:creationId xmlns:p14="http://schemas.microsoft.com/office/powerpoint/2010/main" val="316169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E951483B-6ED8-42E0-A444-9D3BEED914FC}" type="slidenum">
              <a:rPr lang="fr-FR"/>
              <a:pPr>
                <a:defRPr/>
              </a:pPr>
              <a:t>‹#›</a:t>
            </a:fld>
            <a:endParaRPr lang="fr-FR"/>
          </a:p>
        </p:txBody>
      </p:sp>
    </p:spTree>
    <p:extLst>
      <p:ext uri="{BB962C8B-B14F-4D97-AF65-F5344CB8AC3E}">
        <p14:creationId xmlns:p14="http://schemas.microsoft.com/office/powerpoint/2010/main" val="54109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468C429F-4CCA-4E27-8A46-802F3692F7DE}" type="slidenum">
              <a:rPr lang="fr-FR"/>
              <a:pPr>
                <a:defRPr/>
              </a:pPr>
              <a:t>‹#›</a:t>
            </a:fld>
            <a:endParaRPr lang="fr-FR"/>
          </a:p>
        </p:txBody>
      </p:sp>
    </p:spTree>
    <p:extLst>
      <p:ext uri="{BB962C8B-B14F-4D97-AF65-F5344CB8AC3E}">
        <p14:creationId xmlns:p14="http://schemas.microsoft.com/office/powerpoint/2010/main" val="53934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00150" y="815975"/>
            <a:ext cx="3914775"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7325" y="815975"/>
            <a:ext cx="3916363"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ln/>
        </p:spPr>
        <p:txBody>
          <a:bodyPr/>
          <a:lstStyle>
            <a:lvl1pPr>
              <a:defRPr/>
            </a:lvl1pPr>
          </a:lstStyle>
          <a:p>
            <a:pPr>
              <a:defRPr/>
            </a:pPr>
            <a:fld id="{FE1BC96F-AE4D-4F20-B8B0-5D549A3D7F08}" type="slidenum">
              <a:rPr lang="fr-FR"/>
              <a:pPr>
                <a:defRPr/>
              </a:pPr>
              <a:t>‹#›</a:t>
            </a:fld>
            <a:endParaRPr lang="fr-FR"/>
          </a:p>
        </p:txBody>
      </p:sp>
    </p:spTree>
    <p:extLst>
      <p:ext uri="{BB962C8B-B14F-4D97-AF65-F5344CB8AC3E}">
        <p14:creationId xmlns:p14="http://schemas.microsoft.com/office/powerpoint/2010/main" val="318622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pPr>
              <a:defRPr/>
            </a:pPr>
            <a:fld id="{9E214572-860A-4A9F-B86F-FC78ED1DF106}" type="slidenum">
              <a:rPr lang="fr-FR"/>
              <a:pPr>
                <a:defRPr/>
              </a:pPr>
              <a:t>‹#›</a:t>
            </a:fld>
            <a:endParaRPr lang="fr-FR"/>
          </a:p>
        </p:txBody>
      </p:sp>
    </p:spTree>
    <p:extLst>
      <p:ext uri="{BB962C8B-B14F-4D97-AF65-F5344CB8AC3E}">
        <p14:creationId xmlns:p14="http://schemas.microsoft.com/office/powerpoint/2010/main" val="239981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38983932-414C-4245-98A3-3565DA29DE3D}" type="slidenum">
              <a:rPr lang="fr-FR"/>
              <a:pPr>
                <a:defRPr/>
              </a:pPr>
              <a:t>‹#›</a:t>
            </a:fld>
            <a:endParaRPr lang="fr-FR"/>
          </a:p>
        </p:txBody>
      </p:sp>
    </p:spTree>
    <p:extLst>
      <p:ext uri="{BB962C8B-B14F-4D97-AF65-F5344CB8AC3E}">
        <p14:creationId xmlns:p14="http://schemas.microsoft.com/office/powerpoint/2010/main" val="381659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69AAD061-6E93-4CFA-B6AF-C9B48B4BCAFC}" type="slidenum">
              <a:rPr lang="fr-FR"/>
              <a:pPr>
                <a:defRPr/>
              </a:pPr>
              <a:t>‹#›</a:t>
            </a:fld>
            <a:endParaRPr lang="fr-FR"/>
          </a:p>
        </p:txBody>
      </p:sp>
    </p:spTree>
    <p:extLst>
      <p:ext uri="{BB962C8B-B14F-4D97-AF65-F5344CB8AC3E}">
        <p14:creationId xmlns:p14="http://schemas.microsoft.com/office/powerpoint/2010/main" val="31334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D7438F3C-BF7B-48D8-B8FB-B57512C3041C}" type="slidenum">
              <a:rPr lang="fr-FR"/>
              <a:pPr>
                <a:defRPr/>
              </a:pPr>
              <a:t>‹#›</a:t>
            </a:fld>
            <a:endParaRPr lang="fr-FR"/>
          </a:p>
        </p:txBody>
      </p:sp>
    </p:spTree>
    <p:extLst>
      <p:ext uri="{BB962C8B-B14F-4D97-AF65-F5344CB8AC3E}">
        <p14:creationId xmlns:p14="http://schemas.microsoft.com/office/powerpoint/2010/main" val="222864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981DD0A9-996C-469E-8A9C-B93B46E11FB7}" type="slidenum">
              <a:rPr lang="fr-FR"/>
              <a:pPr>
                <a:defRPr/>
              </a:pPr>
              <a:t>‹#›</a:t>
            </a:fld>
            <a:endParaRPr lang="fr-FR"/>
          </a:p>
        </p:txBody>
      </p:sp>
    </p:spTree>
    <p:extLst>
      <p:ext uri="{BB962C8B-B14F-4D97-AF65-F5344CB8AC3E}">
        <p14:creationId xmlns:p14="http://schemas.microsoft.com/office/powerpoint/2010/main" val="242894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179513" y="195263"/>
            <a:ext cx="74485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ctr" anchorCtr="0" compatLnSpc="1">
            <a:prstTxWarp prst="textNoShape">
              <a:avLst/>
            </a:prstTxWarp>
          </a:bodyPr>
          <a:lstStyle/>
          <a:p>
            <a:pPr lvl="0"/>
            <a:r>
              <a:rPr lang="fr-FR" smtClean="0"/>
              <a:t>Générations et classes sociales</a:t>
            </a:r>
          </a:p>
        </p:txBody>
      </p:sp>
      <p:sp>
        <p:nvSpPr>
          <p:cNvPr id="1027" name="Rectangle 7"/>
          <p:cNvSpPr>
            <a:spLocks noGrp="1" noChangeArrowheads="1"/>
          </p:cNvSpPr>
          <p:nvPr>
            <p:ph type="body" idx="1"/>
          </p:nvPr>
        </p:nvSpPr>
        <p:spPr bwMode="auto">
          <a:xfrm>
            <a:off x="1200150" y="815975"/>
            <a:ext cx="7983538"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Line 22"/>
          <p:cNvSpPr>
            <a:spLocks noChangeShapeType="1"/>
          </p:cNvSpPr>
          <p:nvPr/>
        </p:nvSpPr>
        <p:spPr bwMode="auto">
          <a:xfrm>
            <a:off x="152400" y="152400"/>
            <a:ext cx="0" cy="655320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Line 23"/>
          <p:cNvSpPr>
            <a:spLocks noChangeShapeType="1"/>
          </p:cNvSpPr>
          <p:nvPr/>
        </p:nvSpPr>
        <p:spPr bwMode="auto">
          <a:xfrm>
            <a:off x="9753600" y="152400"/>
            <a:ext cx="0" cy="655320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Line 24"/>
          <p:cNvSpPr>
            <a:spLocks noChangeShapeType="1"/>
          </p:cNvSpPr>
          <p:nvPr/>
        </p:nvSpPr>
        <p:spPr bwMode="auto">
          <a:xfrm flipH="1" flipV="1">
            <a:off x="152400" y="152400"/>
            <a:ext cx="9601200" cy="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25"/>
          <p:cNvSpPr>
            <a:spLocks noChangeShapeType="1"/>
          </p:cNvSpPr>
          <p:nvPr/>
        </p:nvSpPr>
        <p:spPr bwMode="auto">
          <a:xfrm flipH="1">
            <a:off x="152400" y="6705600"/>
            <a:ext cx="9601200" cy="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2" name="Rectangle 28"/>
          <p:cNvSpPr>
            <a:spLocks noGrp="1" noChangeArrowheads="1"/>
          </p:cNvSpPr>
          <p:nvPr>
            <p:ph type="sldNum" sz="quarter" idx="4"/>
          </p:nvPr>
        </p:nvSpPr>
        <p:spPr bwMode="auto">
          <a:xfrm>
            <a:off x="70866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3CDEE65-08A2-4211-81D6-E9549143CC72}"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957263" rtl="0" eaLnBrk="0" fontAlgn="base" hangingPunct="0">
        <a:spcBef>
          <a:spcPct val="0"/>
        </a:spcBef>
        <a:spcAft>
          <a:spcPct val="0"/>
        </a:spcAft>
        <a:defRPr sz="1300" b="1">
          <a:solidFill>
            <a:schemeClr val="tx2"/>
          </a:solidFill>
          <a:latin typeface="+mj-lt"/>
          <a:ea typeface="+mj-ea"/>
          <a:cs typeface="+mj-cs"/>
        </a:defRPr>
      </a:lvl1pPr>
      <a:lvl2pPr algn="l" defTabSz="957263" rtl="0" eaLnBrk="0" fontAlgn="base" hangingPunct="0">
        <a:spcBef>
          <a:spcPct val="0"/>
        </a:spcBef>
        <a:spcAft>
          <a:spcPct val="0"/>
        </a:spcAft>
        <a:defRPr sz="1300" b="1">
          <a:solidFill>
            <a:schemeClr val="tx2"/>
          </a:solidFill>
          <a:latin typeface="Times New Roman" pitchFamily="18" charset="0"/>
        </a:defRPr>
      </a:lvl2pPr>
      <a:lvl3pPr algn="l" defTabSz="957263" rtl="0" eaLnBrk="0" fontAlgn="base" hangingPunct="0">
        <a:spcBef>
          <a:spcPct val="0"/>
        </a:spcBef>
        <a:spcAft>
          <a:spcPct val="0"/>
        </a:spcAft>
        <a:defRPr sz="1300" b="1">
          <a:solidFill>
            <a:schemeClr val="tx2"/>
          </a:solidFill>
          <a:latin typeface="Times New Roman" pitchFamily="18" charset="0"/>
        </a:defRPr>
      </a:lvl3pPr>
      <a:lvl4pPr algn="l" defTabSz="957263" rtl="0" eaLnBrk="0" fontAlgn="base" hangingPunct="0">
        <a:spcBef>
          <a:spcPct val="0"/>
        </a:spcBef>
        <a:spcAft>
          <a:spcPct val="0"/>
        </a:spcAft>
        <a:defRPr sz="1300" b="1">
          <a:solidFill>
            <a:schemeClr val="tx2"/>
          </a:solidFill>
          <a:latin typeface="Times New Roman" pitchFamily="18" charset="0"/>
        </a:defRPr>
      </a:lvl4pPr>
      <a:lvl5pPr algn="l" defTabSz="957263" rtl="0" eaLnBrk="0" fontAlgn="base" hangingPunct="0">
        <a:spcBef>
          <a:spcPct val="0"/>
        </a:spcBef>
        <a:spcAft>
          <a:spcPct val="0"/>
        </a:spcAft>
        <a:defRPr sz="1300" b="1">
          <a:solidFill>
            <a:schemeClr val="tx2"/>
          </a:solidFill>
          <a:latin typeface="Times New Roman" pitchFamily="18" charset="0"/>
        </a:defRPr>
      </a:lvl5pPr>
      <a:lvl6pPr marL="457200" algn="l" defTabSz="957263" rtl="0" eaLnBrk="0" fontAlgn="base" hangingPunct="0">
        <a:spcBef>
          <a:spcPct val="0"/>
        </a:spcBef>
        <a:spcAft>
          <a:spcPct val="0"/>
        </a:spcAft>
        <a:defRPr sz="1300" b="1">
          <a:solidFill>
            <a:schemeClr val="tx2"/>
          </a:solidFill>
          <a:latin typeface="Times New Roman" pitchFamily="18" charset="0"/>
        </a:defRPr>
      </a:lvl6pPr>
      <a:lvl7pPr marL="914400" algn="l" defTabSz="957263" rtl="0" eaLnBrk="0" fontAlgn="base" hangingPunct="0">
        <a:spcBef>
          <a:spcPct val="0"/>
        </a:spcBef>
        <a:spcAft>
          <a:spcPct val="0"/>
        </a:spcAft>
        <a:defRPr sz="1300" b="1">
          <a:solidFill>
            <a:schemeClr val="tx2"/>
          </a:solidFill>
          <a:latin typeface="Times New Roman" pitchFamily="18" charset="0"/>
        </a:defRPr>
      </a:lvl7pPr>
      <a:lvl8pPr marL="1371600" algn="l" defTabSz="957263" rtl="0" eaLnBrk="0" fontAlgn="base" hangingPunct="0">
        <a:spcBef>
          <a:spcPct val="0"/>
        </a:spcBef>
        <a:spcAft>
          <a:spcPct val="0"/>
        </a:spcAft>
        <a:defRPr sz="1300" b="1">
          <a:solidFill>
            <a:schemeClr val="tx2"/>
          </a:solidFill>
          <a:latin typeface="Times New Roman" pitchFamily="18" charset="0"/>
        </a:defRPr>
      </a:lvl8pPr>
      <a:lvl9pPr marL="1828800" algn="l" defTabSz="957263" rtl="0" eaLnBrk="0" fontAlgn="base" hangingPunct="0">
        <a:spcBef>
          <a:spcPct val="0"/>
        </a:spcBef>
        <a:spcAft>
          <a:spcPct val="0"/>
        </a:spcAft>
        <a:defRPr sz="1300" b="1">
          <a:solidFill>
            <a:schemeClr val="tx2"/>
          </a:solidFill>
          <a:latin typeface="Times New Roman" pitchFamily="18" charset="0"/>
        </a:defRPr>
      </a:lvl9pPr>
    </p:titleStyle>
    <p:body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books-by-isbn.com/links/a-n.co.uk/074560796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9.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louischauvel.org/gendayuji.pdf"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1</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4800" cap="small" dirty="0" smtClean="0"/>
              <a:t/>
            </a:r>
            <a:br>
              <a:rPr lang="en-US" sz="4800" cap="small" dirty="0" smtClean="0"/>
            </a:br>
            <a:r>
              <a:rPr lang="en-US" sz="4800" dirty="0"/>
              <a:t>Inequality Across Cohorts</a:t>
            </a:r>
            <a:r>
              <a:rPr lang="en-US" sz="4800" cap="small" dirty="0" smtClean="0"/>
              <a:t/>
            </a:r>
            <a:br>
              <a:rPr lang="en-US" sz="4800" cap="small" dirty="0" smtClean="0"/>
            </a:br>
            <a:endParaRPr lang="fr-FR" altLang="ja-JP" sz="44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2016</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65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51483B-6ED8-42E0-A444-9D3BEED914FC}" type="slidenum">
              <a:rPr lang="fr-FR" smtClean="0"/>
              <a:pPr>
                <a:defRPr/>
              </a:pPr>
              <a:t>10</a:t>
            </a:fld>
            <a:endParaRPr lang="fr-FR"/>
          </a:p>
        </p:txBody>
      </p:sp>
      <p:pic>
        <p:nvPicPr>
          <p:cNvPr id="5" name="Picture 4"/>
          <p:cNvPicPr>
            <a:picLocks noChangeAspect="1"/>
          </p:cNvPicPr>
          <p:nvPr/>
        </p:nvPicPr>
        <p:blipFill>
          <a:blip r:embed="rId2"/>
          <a:stretch>
            <a:fillRect/>
          </a:stretch>
        </p:blipFill>
        <p:spPr>
          <a:xfrm>
            <a:off x="-1383704" y="-387424"/>
            <a:ext cx="12432704" cy="6993396"/>
          </a:xfrm>
          <a:prstGeom prst="rect">
            <a:avLst/>
          </a:prstGeom>
        </p:spPr>
      </p:pic>
    </p:spTree>
    <p:extLst>
      <p:ext uri="{BB962C8B-B14F-4D97-AF65-F5344CB8AC3E}">
        <p14:creationId xmlns:p14="http://schemas.microsoft.com/office/powerpoint/2010/main" val="2551918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11</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Theory of social generations (Karl Mannheim) </a:t>
            </a:r>
          </a:p>
          <a:p>
            <a:pPr marL="488950" lvl="1" indent="-323850">
              <a:spcBef>
                <a:spcPts val="500"/>
              </a:spcBef>
              <a:spcAft>
                <a:spcPts val="500"/>
              </a:spcAft>
              <a:buFont typeface="Wingdings" pitchFamily="2" charset="2"/>
              <a:buChar char="Ø"/>
            </a:pPr>
            <a:r>
              <a:rPr lang="en-US" sz="2100" b="0" dirty="0" smtClean="0">
                <a:solidFill>
                  <a:srgbClr val="000000"/>
                </a:solidFill>
              </a:rPr>
              <a:t>1968 gap </a:t>
            </a:r>
            <a:r>
              <a:rPr lang="en-US" sz="2100" b="0" dirty="0">
                <a:solidFill>
                  <a:srgbClr val="000000"/>
                </a:solidFill>
              </a:rPr>
              <a:t>of generations (Margaret Mead)</a:t>
            </a:r>
            <a:endParaRPr lang="en-US" sz="1900" b="0" dirty="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Demographic metabolism  (Norman Ryder)</a:t>
            </a:r>
            <a:endParaRPr lang="en-US" sz="19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The methodology of APC analysis (Yang Yang)</a:t>
            </a:r>
          </a:p>
          <a:p>
            <a:pPr marL="488950" lvl="1" indent="-323850">
              <a:spcBef>
                <a:spcPts val="500"/>
              </a:spcBef>
              <a:spcAft>
                <a:spcPts val="500"/>
              </a:spcAft>
              <a:buFont typeface="Wingdings" pitchFamily="2" charset="2"/>
              <a:buChar char="Ø"/>
            </a:pPr>
            <a:r>
              <a:rPr lang="en-US" sz="2100" b="0" dirty="0" smtClean="0">
                <a:solidFill>
                  <a:srgbClr val="000000"/>
                </a:solidFill>
              </a:rPr>
              <a:t>Examples:  </a:t>
            </a:r>
            <a:br>
              <a:rPr lang="en-US" sz="2100" b="0" dirty="0" smtClean="0">
                <a:solidFill>
                  <a:srgbClr val="000000"/>
                </a:solidFill>
              </a:rPr>
            </a:br>
            <a:r>
              <a:rPr lang="en-US" sz="2100" b="0" dirty="0" smtClean="0">
                <a:solidFill>
                  <a:srgbClr val="000000"/>
                </a:solidFill>
              </a:rPr>
              <a:t>* suicide in France </a:t>
            </a:r>
            <a:br>
              <a:rPr lang="en-US" sz="2100" b="0" dirty="0" smtClean="0">
                <a:solidFill>
                  <a:srgbClr val="000000"/>
                </a:solidFill>
              </a:rPr>
            </a:br>
            <a:r>
              <a:rPr lang="en-US" sz="2100" b="0" dirty="0" smtClean="0">
                <a:solidFill>
                  <a:srgbClr val="000000"/>
                </a:solidFill>
              </a:rPr>
              <a:t>* consumption in China</a:t>
            </a:r>
            <a:br>
              <a:rPr lang="en-US" sz="2100" b="0" dirty="0" smtClean="0">
                <a:solidFill>
                  <a:srgbClr val="000000"/>
                </a:solidFill>
              </a:rPr>
            </a:br>
            <a:r>
              <a:rPr lang="en-US" sz="2100" b="0" dirty="0" smtClean="0">
                <a:solidFill>
                  <a:srgbClr val="000000"/>
                </a:solidFill>
              </a:rPr>
              <a:t>* political participation </a:t>
            </a:r>
            <a:br>
              <a:rPr lang="en-US" sz="2100" b="0" dirty="0" smtClean="0">
                <a:solidFill>
                  <a:srgbClr val="000000"/>
                </a:solidFill>
              </a:rPr>
            </a:br>
            <a:r>
              <a:rPr lang="en-US" sz="2100" b="0" dirty="0" smtClean="0">
                <a:solidFill>
                  <a:srgbClr val="000000"/>
                </a:solidFill>
              </a:rPr>
              <a:t>* etc. , etc. , etc. </a:t>
            </a:r>
          </a:p>
        </p:txBody>
      </p:sp>
      <p:sp>
        <p:nvSpPr>
          <p:cNvPr id="4100" name="Rectangle 3"/>
          <p:cNvSpPr>
            <a:spLocks noChangeArrowheads="1"/>
          </p:cNvSpPr>
          <p:nvPr/>
        </p:nvSpPr>
        <p:spPr bwMode="auto">
          <a:xfrm>
            <a:off x="7369175" y="2781300"/>
            <a:ext cx="2120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rgbClr val="000000"/>
                </a:solidFill>
              </a:rPr>
              <a:t>Karl Mannheim</a:t>
            </a:r>
          </a:p>
          <a:p>
            <a:pPr algn="ctr"/>
            <a:r>
              <a:rPr lang="fr-FR">
                <a:solidFill>
                  <a:srgbClr val="000000"/>
                </a:solidFill>
              </a:rPr>
              <a:t>1893-1947</a:t>
            </a:r>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662" y="260350"/>
            <a:ext cx="210185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3730625"/>
            <a:ext cx="155892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Rectangle 6"/>
          <p:cNvSpPr>
            <a:spLocks noChangeArrowheads="1"/>
          </p:cNvSpPr>
          <p:nvPr/>
        </p:nvSpPr>
        <p:spPr bwMode="auto">
          <a:xfrm>
            <a:off x="7835900" y="5846763"/>
            <a:ext cx="1581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rgbClr val="000000"/>
                </a:solidFill>
              </a:rPr>
              <a:t>Yang Yang</a:t>
            </a:r>
          </a:p>
          <a:p>
            <a:pPr algn="ctr"/>
            <a:r>
              <a:rPr lang="en-US">
                <a:solidFill>
                  <a:srgbClr val="000000"/>
                </a:solidFill>
              </a:rPr>
              <a:t>1970?-</a:t>
            </a:r>
            <a:endParaRPr lang="fr-FR">
              <a:solidFill>
                <a:srgbClr val="000000"/>
              </a:solidFill>
            </a:endParaRPr>
          </a:p>
        </p:txBody>
      </p:sp>
      <p:pic>
        <p:nvPicPr>
          <p:cNvPr id="410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638" y="3357563"/>
            <a:ext cx="2454275"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Rectangle 10"/>
          <p:cNvSpPr>
            <a:spLocks noChangeArrowheads="1"/>
          </p:cNvSpPr>
          <p:nvPr/>
        </p:nvSpPr>
        <p:spPr bwMode="auto">
          <a:xfrm>
            <a:off x="4892675" y="5441950"/>
            <a:ext cx="2003425"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000000"/>
                </a:solidFill>
              </a:rPr>
              <a:t>Norman Ryder</a:t>
            </a:r>
            <a:br>
              <a:rPr lang="en-US" dirty="0">
                <a:solidFill>
                  <a:srgbClr val="000000"/>
                </a:solidFill>
              </a:rPr>
            </a:br>
            <a:r>
              <a:rPr lang="fr-FR" dirty="0">
                <a:solidFill>
                  <a:srgbClr val="000000"/>
                </a:solidFill>
              </a:rPr>
              <a:t> 1923-2010</a:t>
            </a:r>
          </a:p>
        </p:txBody>
      </p:sp>
      <p:sp>
        <p:nvSpPr>
          <p:cNvPr id="4106" name="Rectangle 11"/>
          <p:cNvSpPr>
            <a:spLocks noChangeArrowheads="1"/>
          </p:cNvSpPr>
          <p:nvPr/>
        </p:nvSpPr>
        <p:spPr bwMode="auto">
          <a:xfrm>
            <a:off x="-160338" y="161925"/>
            <a:ext cx="77556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a:t>1. </a:t>
            </a:r>
            <a:r>
              <a:rPr lang="en-US" sz="3200" b="1" i="1" dirty="0" smtClean="0"/>
              <a:t>From theory to </a:t>
            </a:r>
            <a:r>
              <a:rPr lang="en-US" sz="3200" b="1" i="1" dirty="0" err="1" smtClean="0"/>
              <a:t>datacrunching</a:t>
            </a:r>
            <a:r>
              <a:rPr lang="en-US" sz="3200" b="1" i="1" dirty="0" smtClean="0"/>
              <a:t>: </a:t>
            </a:r>
            <a:br>
              <a:rPr lang="en-US" sz="3200" b="1" i="1" dirty="0" smtClean="0"/>
            </a:br>
            <a:r>
              <a:rPr lang="en-US" sz="3200" b="1" i="1" dirty="0" smtClean="0"/>
              <a:t>Social generations and cohort </a:t>
            </a:r>
            <a:r>
              <a:rPr lang="en-US" sz="3200" b="1" i="1" dirty="0"/>
              <a:t>analysis</a:t>
            </a:r>
            <a:r>
              <a:rPr lang="en-US" sz="3200" dirty="0"/>
              <a:t> </a:t>
            </a:r>
          </a:p>
        </p:txBody>
      </p:sp>
      <p:sp>
        <p:nvSpPr>
          <p:cNvPr id="2" name="Rectangle 1"/>
          <p:cNvSpPr/>
          <p:nvPr/>
        </p:nvSpPr>
        <p:spPr>
          <a:xfrm>
            <a:off x="416496" y="6207695"/>
            <a:ext cx="5243808" cy="461665"/>
          </a:xfrm>
          <a:prstGeom prst="rect">
            <a:avLst/>
          </a:prstGeom>
        </p:spPr>
        <p:txBody>
          <a:bodyPr wrap="none">
            <a:spAutoFit/>
          </a:bodyPr>
          <a:lstStyle/>
          <a:p>
            <a:r>
              <a:rPr lang="en-US" dirty="0"/>
              <a:t>www.louischauvel.org/ryder2090964.pdf</a:t>
            </a:r>
          </a:p>
        </p:txBody>
      </p:sp>
      <p:pic>
        <p:nvPicPr>
          <p:cNvPr id="17412" name="Picture 4" descr="Résultats de recherche d'images pour « margaret mea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688" y="3701165"/>
            <a:ext cx="2286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p:cNvSpPr>
            <a:spLocks noChangeArrowheads="1"/>
          </p:cNvSpPr>
          <p:nvPr/>
        </p:nvSpPr>
        <p:spPr bwMode="auto">
          <a:xfrm>
            <a:off x="2176682" y="5445224"/>
            <a:ext cx="208345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solidFill>
                  <a:srgbClr val="000000"/>
                </a:solidFill>
              </a:rPr>
              <a:t>Margaret Mead</a:t>
            </a:r>
            <a:r>
              <a:rPr lang="en-US" dirty="0">
                <a:solidFill>
                  <a:srgbClr val="000000"/>
                </a:solidFill>
              </a:rPr>
              <a:t/>
            </a:r>
            <a:br>
              <a:rPr lang="en-US" dirty="0">
                <a:solidFill>
                  <a:srgbClr val="000000"/>
                </a:solidFill>
              </a:rPr>
            </a:br>
            <a:r>
              <a:rPr lang="fr-FR" dirty="0">
                <a:solidFill>
                  <a:srgbClr val="000000"/>
                </a:solidFill>
              </a:rPr>
              <a:t> </a:t>
            </a:r>
            <a:r>
              <a:rPr lang="fr-FR" dirty="0" smtClean="0">
                <a:solidFill>
                  <a:srgbClr val="000000"/>
                </a:solidFill>
              </a:rPr>
              <a:t>1901-1978 </a:t>
            </a:r>
            <a:endParaRPr lang="fr-FR" dirty="0">
              <a:solidFill>
                <a:srgbClr val="000000"/>
              </a:solidFill>
            </a:endParaRPr>
          </a:p>
        </p:txBody>
      </p:sp>
    </p:spTree>
    <p:extLst>
      <p:ext uri="{BB962C8B-B14F-4D97-AF65-F5344CB8AC3E}">
        <p14:creationId xmlns:p14="http://schemas.microsoft.com/office/powerpoint/2010/main" val="3579892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1"/>
          </p:nvPr>
        </p:nvSpPr>
        <p:spPr>
          <a:xfrm>
            <a:off x="200025" y="260350"/>
            <a:ext cx="9705975" cy="6597650"/>
          </a:xfrm>
          <a:noFill/>
        </p:spPr>
        <p:txBody>
          <a:bodyPr/>
          <a:lstStyle/>
          <a:p>
            <a:pPr marL="488950" lvl="1" indent="-323850">
              <a:spcBef>
                <a:spcPts val="500"/>
              </a:spcBef>
              <a:spcAft>
                <a:spcPts val="500"/>
              </a:spcAft>
              <a:buFont typeface="Zapf Dingbats" charset="2"/>
              <a:buNone/>
            </a:pP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www.louischauvel.org/TheMannheim.pdf</a:t>
            </a:r>
            <a:endParaRPr lang="en-US" sz="2100" b="0" dirty="0">
              <a:solidFill>
                <a:srgbClr val="000000"/>
              </a:solidFill>
            </a:endParaRPr>
          </a:p>
          <a:p>
            <a:pPr marL="488950" lvl="1" indent="-323850">
              <a:spcBef>
                <a:spcPts val="500"/>
              </a:spcBef>
              <a:spcAft>
                <a:spcPts val="500"/>
              </a:spcAft>
              <a:buFont typeface="Wingdings" pitchFamily="2" charset="2"/>
              <a:buChar char="Ø"/>
            </a:pPr>
            <a:r>
              <a:rPr lang="en-US" sz="2100" b="0" dirty="0">
                <a:solidFill>
                  <a:srgbClr val="000000"/>
                </a:solidFill>
              </a:rPr>
              <a:t>www.louischauvel.org/TheMead.pdf</a:t>
            </a: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www.louischauvel.org/TheRyder.pdf</a:t>
            </a:r>
          </a:p>
          <a:p>
            <a:pPr marL="488950" lvl="1" indent="-323850">
              <a:spcBef>
                <a:spcPts val="500"/>
              </a:spcBef>
              <a:spcAft>
                <a:spcPts val="500"/>
              </a:spcAft>
              <a:buFont typeface="Wingdings" pitchFamily="2" charset="2"/>
              <a:buChar char="Ø"/>
            </a:pPr>
            <a:r>
              <a:rPr lang="en-US" sz="2100" b="0" dirty="0">
                <a:solidFill>
                  <a:srgbClr val="000000"/>
                </a:solidFill>
              </a:rPr>
              <a:t>http://</a:t>
            </a:r>
            <a:r>
              <a:rPr lang="en-US" sz="2100" b="0" dirty="0" smtClean="0">
                <a:solidFill>
                  <a:srgbClr val="000000"/>
                </a:solidFill>
              </a:rPr>
              <a:t>davidcard.berkeley.edu/papers/vietnam-war-college.pdf</a:t>
            </a: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www.louischauvel.org/TheYANGASR2008.pdf</a:t>
            </a:r>
            <a:endParaRPr lang="en-US" sz="2100" b="0" dirty="0">
              <a:solidFill>
                <a:srgbClr val="000000"/>
              </a:solidFill>
            </a:endParaRPr>
          </a:p>
          <a:p>
            <a:pPr marL="822325" lvl="2" indent="-323850">
              <a:spcBef>
                <a:spcPts val="500"/>
              </a:spcBef>
              <a:spcAft>
                <a:spcPts val="500"/>
              </a:spcAft>
              <a:buFont typeface="Wingdings" pitchFamily="2" charset="2"/>
              <a:buChar char="Ø"/>
            </a:pPr>
            <a:endParaRPr lang="en-US" b="0" dirty="0">
              <a:solidFill>
                <a:srgbClr val="000000"/>
              </a:solidFill>
            </a:endParaRPr>
          </a:p>
        </p:txBody>
      </p:sp>
      <p:sp>
        <p:nvSpPr>
          <p:cNvPr id="4106" name="Rectangle 11"/>
          <p:cNvSpPr>
            <a:spLocks noChangeArrowheads="1"/>
          </p:cNvSpPr>
          <p:nvPr/>
        </p:nvSpPr>
        <p:spPr bwMode="auto">
          <a:xfrm>
            <a:off x="-160338" y="161925"/>
            <a:ext cx="44230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Important references </a:t>
            </a:r>
            <a:r>
              <a:rPr lang="en-US" sz="3200" dirty="0" smtClean="0"/>
              <a:t> </a:t>
            </a:r>
            <a:endParaRPr lang="en-US" sz="3200" dirty="0"/>
          </a:p>
        </p:txBody>
      </p:sp>
      <p:pic>
        <p:nvPicPr>
          <p:cNvPr id="17412" name="Picture 4" descr="Résultats de recherche d'images pour « margaret me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2" y="2975215"/>
            <a:ext cx="4692203" cy="39101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p:cNvSpPr>
            <a:spLocks noChangeArrowheads="1"/>
          </p:cNvSpPr>
          <p:nvPr/>
        </p:nvSpPr>
        <p:spPr bwMode="auto">
          <a:xfrm>
            <a:off x="200471" y="5792196"/>
            <a:ext cx="208345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solidFill>
                  <a:srgbClr val="000000"/>
                </a:solidFill>
              </a:rPr>
              <a:t>Margaret Mead</a:t>
            </a:r>
            <a:r>
              <a:rPr lang="en-US" dirty="0">
                <a:solidFill>
                  <a:srgbClr val="000000"/>
                </a:solidFill>
              </a:rPr>
              <a:t/>
            </a:r>
            <a:br>
              <a:rPr lang="en-US" dirty="0">
                <a:solidFill>
                  <a:srgbClr val="000000"/>
                </a:solidFill>
              </a:rPr>
            </a:br>
            <a:r>
              <a:rPr lang="fr-FR" dirty="0">
                <a:solidFill>
                  <a:srgbClr val="000000"/>
                </a:solidFill>
              </a:rPr>
              <a:t> </a:t>
            </a:r>
            <a:r>
              <a:rPr lang="fr-FR" dirty="0" smtClean="0">
                <a:solidFill>
                  <a:srgbClr val="000000"/>
                </a:solidFill>
              </a:rPr>
              <a:t>1901-1978 </a:t>
            </a:r>
            <a:endParaRPr lang="fr-FR" dirty="0">
              <a:solidFill>
                <a:srgbClr val="000000"/>
              </a:solidFill>
            </a:endParaRPr>
          </a:p>
        </p:txBody>
      </p:sp>
      <p:sp>
        <p:nvSpPr>
          <p:cNvPr id="3" name="Rectangle 2"/>
          <p:cNvSpPr/>
          <p:nvPr/>
        </p:nvSpPr>
        <p:spPr>
          <a:xfrm>
            <a:off x="4232920" y="292586"/>
            <a:ext cx="5688632" cy="400110"/>
          </a:xfrm>
          <a:prstGeom prst="rect">
            <a:avLst/>
          </a:prstGeom>
        </p:spPr>
        <p:txBody>
          <a:bodyPr wrap="square">
            <a:spAutoFit/>
          </a:bodyPr>
          <a:lstStyle/>
          <a:p>
            <a:r>
              <a:rPr lang="en-US" altLang="en-US" sz="2000" u="sng" dirty="0"/>
              <a:t>http://www.louischauvel.org/frenchpolcultsoc.pdf</a:t>
            </a:r>
            <a:endParaRPr lang="en-US" sz="2000" dirty="0"/>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972" y="2996952"/>
            <a:ext cx="4860540" cy="400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902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DD65AD-F45D-4B6E-B6E5-4E91C513E32C}" type="slidenum">
              <a:rPr lang="fr-FR" sz="1400"/>
              <a:pPr/>
              <a:t>13</a:t>
            </a:fld>
            <a:endParaRPr lang="fr-FR" sz="1400"/>
          </a:p>
        </p:txBody>
      </p:sp>
      <p:sp>
        <p:nvSpPr>
          <p:cNvPr id="5123" name="Rectangle 2"/>
          <p:cNvSpPr>
            <a:spLocks noChangeArrowheads="1"/>
          </p:cNvSpPr>
          <p:nvPr/>
        </p:nvSpPr>
        <p:spPr bwMode="auto">
          <a:xfrm>
            <a:off x="838200" y="188913"/>
            <a:ext cx="87233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fr-FR" sz="1000"/>
          </a:p>
          <a:p>
            <a:pPr defTabSz="957263">
              <a:spcBef>
                <a:spcPct val="20000"/>
              </a:spcBef>
              <a:spcAft>
                <a:spcPct val="100000"/>
              </a:spcAft>
              <a:tabLst>
                <a:tab pos="741363" algn="l"/>
              </a:tabLst>
            </a:pPr>
            <a:r>
              <a:rPr lang="fr-FR" sz="2500" b="1"/>
              <a:t>Socialization </a:t>
            </a:r>
            <a:r>
              <a:rPr lang="fr-FR" sz="2500" b="1" i="1"/>
              <a:t>versus </a:t>
            </a:r>
            <a:r>
              <a:rPr lang="fr-FR" sz="2500" b="1"/>
              <a:t>individual and collective history</a:t>
            </a:r>
            <a:endParaRPr lang="fr-FR" sz="3200" b="1"/>
          </a:p>
          <a:p>
            <a:pPr marL="582613" lvl="2" indent="-168275" defTabSz="957263">
              <a:spcBef>
                <a:spcPct val="20000"/>
              </a:spcBef>
              <a:buClr>
                <a:schemeClr val="tx1"/>
              </a:buClr>
              <a:buFontTx/>
              <a:buChar char="•"/>
              <a:tabLst>
                <a:tab pos="741363" algn="l"/>
              </a:tabLst>
            </a:pPr>
            <a:r>
              <a:rPr lang="fr-FR" sz="2000" b="1"/>
              <a:t>Life course and socialization</a:t>
            </a:r>
          </a:p>
          <a:p>
            <a:pPr marL="582613" lvl="2" indent="-168275" defTabSz="957263">
              <a:spcBef>
                <a:spcPct val="20000"/>
              </a:spcBef>
              <a:buClr>
                <a:schemeClr val="tx1"/>
              </a:buClr>
              <a:buFontTx/>
              <a:buChar char="•"/>
              <a:tabLst>
                <a:tab pos="741363" algn="l"/>
              </a:tabLst>
            </a:pPr>
            <a:r>
              <a:rPr lang="fr-FR" sz="2000" b="1"/>
              <a:t>Primary and secondary socialization</a:t>
            </a:r>
          </a:p>
          <a:p>
            <a:pPr marL="582613" lvl="2" indent="-168275" defTabSz="957263">
              <a:spcBef>
                <a:spcPct val="20000"/>
              </a:spcBef>
              <a:buClr>
                <a:schemeClr val="tx1"/>
              </a:buClr>
              <a:buFontTx/>
              <a:buChar char="•"/>
              <a:tabLst>
                <a:tab pos="741363" algn="l"/>
              </a:tabLst>
            </a:pPr>
            <a:r>
              <a:rPr lang="fr-FR" sz="2000" b="1"/>
              <a:t>The « transitionnal socialization »</a:t>
            </a:r>
          </a:p>
          <a:p>
            <a:pPr marL="582613" lvl="2" indent="-168275" defTabSz="957263">
              <a:spcBef>
                <a:spcPct val="20000"/>
              </a:spcBef>
              <a:buClr>
                <a:schemeClr val="tx1"/>
              </a:buClr>
              <a:buFontTx/>
              <a:buChar char="•"/>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Tx/>
              <a:buChar char="•"/>
              <a:tabLst>
                <a:tab pos="741363" algn="l"/>
              </a:tabLst>
            </a:pPr>
            <a:r>
              <a:rPr lang="fr-FR" sz="2000" b="1"/>
              <a:t>Long term impact of the « transitionnal socialization » : </a:t>
            </a:r>
            <a:br>
              <a:rPr lang="fr-FR" sz="2000" b="1"/>
            </a:br>
            <a:r>
              <a:rPr lang="fr-FR" sz="2000" b="1"/>
              <a:t>« scar effect »</a:t>
            </a:r>
          </a:p>
          <a:p>
            <a:pPr marL="582613" lvl="2" indent="-168275" defTabSz="957263">
              <a:spcBef>
                <a:spcPct val="20000"/>
              </a:spcBef>
              <a:buClr>
                <a:schemeClr val="tx1"/>
              </a:buClr>
              <a:buFontTx/>
              <a:buChar char="•"/>
              <a:tabLst>
                <a:tab pos="741363" algn="l"/>
              </a:tabLst>
            </a:pPr>
            <a:r>
              <a:rPr lang="fr-FR" sz="2000" b="1"/>
              <a:t>History  and the constitution of a </a:t>
            </a:r>
            <a:r>
              <a:rPr lang="fr-FR" sz="2000" b="1" i="1"/>
              <a:t>Generationengeist</a:t>
            </a:r>
            <a:r>
              <a:rPr lang="fr-FR" sz="2000" b="1"/>
              <a:t> (spirit of generations) and of a </a:t>
            </a:r>
            <a:r>
              <a:rPr lang="fr-FR" sz="2000" b="1" i="1"/>
              <a:t>Generationenlage </a:t>
            </a:r>
            <a:r>
              <a:rPr lang="fr-FR" sz="2000" b="1"/>
              <a:t>(situation of generation) </a:t>
            </a:r>
          </a:p>
          <a:p>
            <a:pPr defTabSz="957263">
              <a:spcBef>
                <a:spcPct val="20000"/>
              </a:spcBef>
              <a:spcAft>
                <a:spcPct val="100000"/>
              </a:spcAft>
              <a:tabLst>
                <a:tab pos="741363" algn="l"/>
              </a:tabLst>
            </a:pPr>
            <a:endParaRPr lang="fr-FR" sz="1600" b="1"/>
          </a:p>
        </p:txBody>
      </p:sp>
      <p:sp>
        <p:nvSpPr>
          <p:cNvPr id="5124" name="Rectangle 3" descr="noir)"/>
          <p:cNvSpPr>
            <a:spLocks noChangeArrowheads="1"/>
          </p:cNvSpPr>
          <p:nvPr/>
        </p:nvSpPr>
        <p:spPr bwMode="auto">
          <a:xfrm>
            <a:off x="3886200" y="3863975"/>
            <a:ext cx="2057400" cy="304800"/>
          </a:xfrm>
          <a:prstGeom prst="rect">
            <a:avLst/>
          </a:prstGeom>
          <a:pattFill prst="ltUpDiag">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AutoShape 4"/>
          <p:cNvSpPr>
            <a:spLocks noChangeArrowheads="1"/>
          </p:cNvSpPr>
          <p:nvPr/>
        </p:nvSpPr>
        <p:spPr bwMode="auto">
          <a:xfrm>
            <a:off x="3733800" y="3863975"/>
            <a:ext cx="304800" cy="304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AutoShape 5"/>
          <p:cNvSpPr>
            <a:spLocks noChangeArrowheads="1"/>
          </p:cNvSpPr>
          <p:nvPr/>
        </p:nvSpPr>
        <p:spPr bwMode="auto">
          <a:xfrm>
            <a:off x="5791200" y="3863975"/>
            <a:ext cx="304800" cy="304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Rectangle 6"/>
          <p:cNvSpPr>
            <a:spLocks noChangeArrowheads="1"/>
          </p:cNvSpPr>
          <p:nvPr/>
        </p:nvSpPr>
        <p:spPr bwMode="auto">
          <a:xfrm>
            <a:off x="762000" y="2492375"/>
            <a:ext cx="83058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35591" name="Group 7"/>
          <p:cNvGraphicFramePr>
            <a:graphicFrameLocks noGrp="1"/>
          </p:cNvGraphicFramePr>
          <p:nvPr>
            <p:extLst>
              <p:ext uri="{D42A27DB-BD31-4B8C-83A1-F6EECF244321}">
                <p14:modId xmlns:p14="http://schemas.microsoft.com/office/powerpoint/2010/main" val="3779724888"/>
              </p:ext>
            </p:extLst>
          </p:nvPr>
        </p:nvGraphicFramePr>
        <p:xfrm>
          <a:off x="1066800" y="2797175"/>
          <a:ext cx="7756525" cy="1752600"/>
        </p:xfrm>
        <a:graphic>
          <a:graphicData uri="http://schemas.openxmlformats.org/drawingml/2006/table">
            <a:tbl>
              <a:tblPr/>
              <a:tblGrid>
                <a:gridCol w="2574925"/>
                <a:gridCol w="2286000"/>
                <a:gridCol w="2895600"/>
              </a:tblGrid>
              <a:tr h="1752600">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Primary</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socialization</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Until</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end of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compulsory</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secondary</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education</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endParaRPr kumimoji="0" lang="fr-FR" sz="17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smtClean="0">
                          <a:ln>
                            <a:noFill/>
                          </a:ln>
                          <a:solidFill>
                            <a:schemeClr val="tx1"/>
                          </a:solidFill>
                          <a:effectLst/>
                          <a:latin typeface="Times New Roman" pitchFamily="18" charset="0"/>
                          <a:ea typeface="MS PGothic" pitchFamily="34" charset="-128"/>
                        </a:rPr>
                        <a:t>Transitionnal socialization</a:t>
                      </a:r>
                      <a:endParaRPr kumimoji="0" lang="fr-FR" sz="1700" b="0" i="0" u="none" strike="noStrike" cap="none" normalizeH="0" baseline="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sz="1700" b="0" i="0" u="none" strike="noStrike" cap="none" normalizeH="0" baseline="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sz="1700" b="1" i="0" u="none" strike="noStrike" cap="none" normalizeH="0" baseline="0" smtClean="0">
                        <a:ln>
                          <a:noFill/>
                        </a:ln>
                        <a:solidFill>
                          <a:schemeClr val="tx1"/>
                        </a:solidFill>
                        <a:effectLst/>
                        <a:latin typeface="Times New Roman" pitchFamily="18" charset="0"/>
                        <a:ea typeface="MS PGothic" pitchFamily="34"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Secondary</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socialization</a:t>
                      </a:r>
                      <a:endPar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adulthood</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endParaRPr kumimoji="0" lang="fr-FR" sz="17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5132" name="Line 19"/>
          <p:cNvSpPr>
            <a:spLocks noChangeShapeType="1"/>
          </p:cNvSpPr>
          <p:nvPr/>
        </p:nvSpPr>
        <p:spPr bwMode="auto">
          <a:xfrm>
            <a:off x="1295400" y="4016375"/>
            <a:ext cx="7315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Rectangle 20"/>
          <p:cNvSpPr>
            <a:spLocks noChangeArrowheads="1"/>
          </p:cNvSpPr>
          <p:nvPr/>
        </p:nvSpPr>
        <p:spPr bwMode="auto">
          <a:xfrm>
            <a:off x="4648200" y="4200525"/>
            <a:ext cx="19812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r" defTabSz="957263">
              <a:spcBef>
                <a:spcPts val="300"/>
              </a:spcBef>
              <a:spcAft>
                <a:spcPts val="300"/>
              </a:spcAft>
              <a:tabLst>
                <a:tab pos="741363" algn="l"/>
              </a:tabLst>
            </a:pPr>
            <a:r>
              <a:rPr lang="fr-FR" altLang="ja-JP" sz="1600" b="1">
                <a:solidFill>
                  <a:srgbClr val="000000"/>
                </a:solidFill>
                <a:ea typeface="MS PGothic" pitchFamily="34" charset="-128"/>
                <a:cs typeface="Times New Roman" pitchFamily="18" charset="0"/>
              </a:rPr>
              <a:t>25-30 y.o.</a:t>
            </a:r>
            <a:endParaRPr lang="en-US" altLang="ja-JP" sz="1600">
              <a:solidFill>
                <a:srgbClr val="000000"/>
              </a:solidFill>
              <a:ea typeface="MS PGothic" pitchFamily="34" charset="-128"/>
              <a:cs typeface="Times New Roman" pitchFamily="18" charset="0"/>
            </a:endParaRPr>
          </a:p>
        </p:txBody>
      </p:sp>
      <p:sp>
        <p:nvSpPr>
          <p:cNvPr id="5134" name="Rectangle 21"/>
          <p:cNvSpPr>
            <a:spLocks noChangeArrowheads="1"/>
          </p:cNvSpPr>
          <p:nvPr/>
        </p:nvSpPr>
        <p:spPr bwMode="auto">
          <a:xfrm>
            <a:off x="3581400" y="4200525"/>
            <a:ext cx="10668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ts val="300"/>
              </a:spcBef>
              <a:spcAft>
                <a:spcPts val="600"/>
              </a:spcAft>
              <a:tabLst>
                <a:tab pos="741363" algn="l"/>
              </a:tabLst>
            </a:pPr>
            <a:r>
              <a:rPr lang="fr-FR" altLang="ja-JP" sz="1600" b="1">
                <a:solidFill>
                  <a:srgbClr val="000000"/>
                </a:solidFill>
                <a:ea typeface="MS PGothic" pitchFamily="34" charset="-128"/>
                <a:cs typeface="Times New Roman" pitchFamily="18" charset="0"/>
              </a:rPr>
              <a:t>16-18 y.o.</a:t>
            </a:r>
            <a:endParaRPr lang="fr-FR" sz="1600">
              <a:solidFill>
                <a:srgbClr val="000000"/>
              </a:solidFill>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E66F4D6-7A1E-4C0A-A483-BA4B07BD7909}" type="slidenum">
              <a:rPr lang="fr-FR" sz="1400"/>
              <a:pPr/>
              <a:t>14</a:t>
            </a:fld>
            <a:endParaRPr lang="fr-FR" sz="1400"/>
          </a:p>
        </p:txBody>
      </p:sp>
      <p:sp>
        <p:nvSpPr>
          <p:cNvPr id="9219" name="Rectangle 2"/>
          <p:cNvSpPr>
            <a:spLocks noChangeArrowheads="1"/>
          </p:cNvSpPr>
          <p:nvPr/>
        </p:nvSpPr>
        <p:spPr bwMode="auto">
          <a:xfrm>
            <a:off x="838202" y="260350"/>
            <a:ext cx="87233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900" dirty="0"/>
          </a:p>
          <a:p>
            <a:pPr algn="l" defTabSz="957263">
              <a:spcBef>
                <a:spcPct val="20000"/>
              </a:spcBef>
              <a:spcAft>
                <a:spcPct val="100000"/>
              </a:spcAft>
              <a:tabLst>
                <a:tab pos="741363" algn="l"/>
              </a:tabLst>
            </a:pPr>
            <a:r>
              <a:rPr lang="fr-FR" sz="2100" b="1" dirty="0" err="1"/>
              <a:t>Material</a:t>
            </a:r>
            <a:r>
              <a:rPr lang="fr-FR" sz="2100" b="1" dirty="0"/>
              <a:t>-objective or </a:t>
            </a:r>
            <a:r>
              <a:rPr lang="fr-FR" sz="2100" b="1" dirty="0" err="1"/>
              <a:t>political</a:t>
            </a:r>
            <a:r>
              <a:rPr lang="fr-FR" sz="2100" b="1" dirty="0"/>
              <a:t>-cultural </a:t>
            </a:r>
            <a:r>
              <a:rPr lang="fr-FR" sz="2100" b="1" dirty="0" err="1"/>
              <a:t>generations</a:t>
            </a:r>
            <a:r>
              <a:rPr lang="fr-FR" sz="2100" b="1" dirty="0"/>
              <a:t>?... Or all of </a:t>
            </a:r>
            <a:r>
              <a:rPr lang="fr-FR" sz="2100" b="1" dirty="0" err="1"/>
              <a:t>that</a:t>
            </a:r>
            <a:r>
              <a:rPr lang="fr-FR" sz="2100" b="1" dirty="0"/>
              <a:t>  </a:t>
            </a:r>
            <a:endParaRPr lang="fr-FR" sz="2800" b="1" dirty="0"/>
          </a:p>
          <a:p>
            <a:pPr marL="582613" lvl="2" indent="-168275" algn="l" defTabSz="957263">
              <a:spcBef>
                <a:spcPct val="20000"/>
              </a:spcBef>
              <a:buClr>
                <a:schemeClr val="tx1"/>
              </a:buClr>
              <a:buFont typeface="Wingdings" pitchFamily="2" charset="2"/>
              <a:buChar char="Ø"/>
              <a:tabLst>
                <a:tab pos="741363" algn="l"/>
              </a:tabLst>
            </a:pPr>
            <a:r>
              <a:rPr lang="fr-FR" sz="2000" b="1" dirty="0"/>
              <a:t>Karl Mannheim</a:t>
            </a:r>
          </a:p>
          <a:p>
            <a:pPr marL="582613" lvl="2" indent="-168275" algn="l" defTabSz="957263">
              <a:spcBef>
                <a:spcPct val="20000"/>
              </a:spcBef>
              <a:buClr>
                <a:schemeClr val="tx1"/>
              </a:buClr>
              <a:buFont typeface="Zapf Dingbats" charset="2"/>
              <a:buChar char="l"/>
              <a:tabLst>
                <a:tab pos="741363" algn="l"/>
              </a:tabLst>
            </a:pPr>
            <a:r>
              <a:rPr lang="fr-FR" sz="2000" b="1" dirty="0"/>
              <a:t>The impact of new social </a:t>
            </a:r>
            <a:r>
              <a:rPr lang="fr-FR" sz="2000" b="1" dirty="0" err="1"/>
              <a:t>contexts</a:t>
            </a:r>
            <a:r>
              <a:rPr lang="fr-FR" sz="2000" b="1" dirty="0"/>
              <a:t> on the </a:t>
            </a:r>
            <a:r>
              <a:rPr lang="fr-FR" sz="2000" b="1" dirty="0" err="1"/>
              <a:t>young</a:t>
            </a:r>
            <a:r>
              <a:rPr lang="fr-FR" sz="2000" b="1" dirty="0"/>
              <a:t>: </a:t>
            </a:r>
          </a:p>
          <a:p>
            <a:pPr marL="582613" lvl="2" indent="-168275" defTabSz="957263">
              <a:spcBef>
                <a:spcPct val="20000"/>
              </a:spcBef>
              <a:buClr>
                <a:schemeClr val="tx1"/>
              </a:buClr>
              <a:tabLst>
                <a:tab pos="741363" algn="l"/>
              </a:tabLst>
            </a:pPr>
            <a:r>
              <a:rPr lang="fr-FR" sz="2000" b="1" dirty="0" smtClean="0"/>
              <a:t>«</a:t>
            </a:r>
            <a:r>
              <a:rPr lang="en-US" sz="2000" b="1" dirty="0"/>
              <a:t>Mental data are of sociological </a:t>
            </a:r>
            <a:r>
              <a:rPr lang="en-US" sz="2000" b="1" dirty="0" smtClean="0"/>
              <a:t>importance not </a:t>
            </a:r>
            <a:r>
              <a:rPr lang="en-US" sz="2000" b="1" dirty="0"/>
              <a:t>only because of their actual content, but also because they </a:t>
            </a:r>
            <a:r>
              <a:rPr lang="en-US" sz="2000" b="1" dirty="0" smtClean="0"/>
              <a:t>cause the </a:t>
            </a:r>
            <a:r>
              <a:rPr lang="en-US" sz="2000" b="1" dirty="0"/>
              <a:t>individuals sharing them to form one group—they have a socializing </a:t>
            </a:r>
            <a:r>
              <a:rPr lang="en-US" sz="2000" b="1" dirty="0" smtClean="0"/>
              <a:t>effect</a:t>
            </a:r>
            <a:r>
              <a:rPr lang="fr-FR" sz="2000" b="1" dirty="0" smtClean="0"/>
              <a:t>».  (…</a:t>
            </a:r>
            <a:r>
              <a:rPr lang="de-DE" sz="2000" b="1" i="1" dirty="0" smtClean="0"/>
              <a:t>dass sie die Einzelnen zur Gruppe verbinden, „sozialisierend“ wirken</a:t>
            </a:r>
            <a:r>
              <a:rPr lang="de-DE" sz="2000" b="1" dirty="0" smtClean="0"/>
              <a:t> </a:t>
            </a:r>
            <a:r>
              <a:rPr lang="fr-FR" sz="2000" b="1" dirty="0" smtClean="0"/>
              <a:t>) </a:t>
            </a:r>
            <a:br>
              <a:rPr lang="fr-FR" sz="2000" b="1" dirty="0" smtClean="0"/>
            </a:br>
            <a:r>
              <a:rPr lang="de-DE" altLang="ja-JP" sz="1900" dirty="0" smtClean="0">
                <a:solidFill>
                  <a:srgbClr val="000000"/>
                </a:solidFill>
                <a:ea typeface="MS PGothic" pitchFamily="34" charset="-128"/>
              </a:rPr>
              <a:t>(K. Mannheim, </a:t>
            </a:r>
            <a:r>
              <a:rPr lang="de-DE" altLang="ja-JP" sz="1900" i="1" dirty="0" smtClean="0">
                <a:solidFill>
                  <a:srgbClr val="000000"/>
                </a:solidFill>
                <a:ea typeface="MS PGothic" pitchFamily="34" charset="-128"/>
              </a:rPr>
              <a:t>Das Problem der Generationen</a:t>
            </a:r>
            <a:r>
              <a:rPr lang="de-DE" altLang="ja-JP" sz="1900" dirty="0" smtClean="0">
                <a:solidFill>
                  <a:srgbClr val="000000"/>
                </a:solidFill>
                <a:ea typeface="MS PGothic" pitchFamily="34" charset="-128"/>
              </a:rPr>
              <a:t>, 1928)</a:t>
            </a:r>
            <a:endParaRPr lang="fr-FR" sz="2000" b="1" dirty="0" smtClean="0"/>
          </a:p>
          <a:p>
            <a:pPr marL="582613" lvl="2" indent="-168275" algn="l" defTabSz="957263">
              <a:spcBef>
                <a:spcPct val="20000"/>
              </a:spcBef>
              <a:buClr>
                <a:schemeClr val="tx1"/>
              </a:buClr>
              <a:buFont typeface="Wingdings" pitchFamily="2" charset="2"/>
              <a:buChar char="Ø"/>
              <a:tabLst>
                <a:tab pos="741363" algn="l"/>
              </a:tabLst>
            </a:pPr>
            <a:r>
              <a:rPr lang="fr-FR" sz="2000" b="1" dirty="0" smtClean="0"/>
              <a:t>QUESTION </a:t>
            </a:r>
            <a:r>
              <a:rPr lang="fr-FR" sz="2000" b="1" dirty="0"/>
              <a:t>1</a:t>
            </a:r>
            <a:br>
              <a:rPr lang="fr-FR" sz="2000" b="1" dirty="0"/>
            </a:br>
            <a:r>
              <a:rPr lang="fr-FR" sz="2000" b="1" dirty="0" err="1"/>
              <a:t>From</a:t>
            </a:r>
            <a:r>
              <a:rPr lang="fr-FR" sz="2000" b="1" dirty="0"/>
              <a:t> </a:t>
            </a:r>
            <a:r>
              <a:rPr lang="fr-FR" sz="2000" b="1" dirty="0" err="1"/>
              <a:t>cohort</a:t>
            </a:r>
            <a:r>
              <a:rPr lang="fr-FR" sz="2000" b="1" dirty="0"/>
              <a:t> to </a:t>
            </a:r>
            <a:r>
              <a:rPr lang="fr-FR" sz="2000" b="1" dirty="0" err="1"/>
              <a:t>generations</a:t>
            </a:r>
            <a:r>
              <a:rPr lang="fr-FR" sz="2000" b="1" dirty="0"/>
              <a:t> ? How </a:t>
            </a:r>
            <a:r>
              <a:rPr lang="fr-FR" sz="2000" b="1" dirty="0" err="1"/>
              <a:t>generational</a:t>
            </a:r>
            <a:r>
              <a:rPr lang="fr-FR" sz="2000" b="1" dirty="0"/>
              <a:t> </a:t>
            </a:r>
            <a:r>
              <a:rPr lang="fr-FR" sz="2000" b="1" dirty="0" err="1"/>
              <a:t>cristallization</a:t>
            </a:r>
            <a:r>
              <a:rPr lang="fr-FR" sz="2000" b="1" dirty="0"/>
              <a:t> ?</a:t>
            </a:r>
          </a:p>
          <a:p>
            <a:pPr marL="582613" lvl="2" indent="-168275" algn="l" defTabSz="957263">
              <a:spcBef>
                <a:spcPct val="20000"/>
              </a:spcBef>
              <a:buClr>
                <a:schemeClr val="tx1"/>
              </a:buClr>
              <a:buFont typeface="Wingdings" pitchFamily="2" charset="2"/>
              <a:buChar char="Ø"/>
              <a:tabLst>
                <a:tab pos="741363" algn="l"/>
              </a:tabLst>
            </a:pPr>
            <a:r>
              <a:rPr lang="fr-FR" sz="2000" b="1" dirty="0"/>
              <a:t>QUESTION 2</a:t>
            </a:r>
            <a:br>
              <a:rPr lang="fr-FR" sz="2000" b="1" dirty="0"/>
            </a:br>
            <a:r>
              <a:rPr lang="fr-FR" sz="2000" b="1" dirty="0" err="1"/>
              <a:t>Does</a:t>
            </a:r>
            <a:r>
              <a:rPr lang="fr-FR" sz="2000" b="1" dirty="0"/>
              <a:t> the </a:t>
            </a:r>
            <a:r>
              <a:rPr lang="fr-FR" sz="2000" b="1" dirty="0" smtClean="0"/>
              <a:t>national/</a:t>
            </a:r>
            <a:r>
              <a:rPr lang="fr-FR" sz="2000" b="1" dirty="0" err="1" smtClean="0"/>
              <a:t>Welfare</a:t>
            </a:r>
            <a:r>
              <a:rPr lang="fr-FR" sz="2000" b="1" dirty="0" smtClean="0"/>
              <a:t> </a:t>
            </a:r>
            <a:r>
              <a:rPr lang="fr-FR" sz="2000" b="1" dirty="0" err="1" smtClean="0"/>
              <a:t>regime</a:t>
            </a:r>
            <a:r>
              <a:rPr lang="fr-FR" sz="2000" b="1" dirty="0" smtClean="0"/>
              <a:t> </a:t>
            </a:r>
            <a:r>
              <a:rPr lang="fr-FR" sz="2000" b="1" dirty="0" err="1" smtClean="0"/>
              <a:t>context</a:t>
            </a:r>
            <a:r>
              <a:rPr lang="fr-FR" sz="2000" b="1" dirty="0" smtClean="0"/>
              <a:t> </a:t>
            </a:r>
            <a:r>
              <a:rPr lang="fr-FR" sz="2000" b="1" dirty="0"/>
              <a:t>of entry </a:t>
            </a:r>
            <a:r>
              <a:rPr lang="fr-FR" sz="2000" b="1" dirty="0" err="1"/>
              <a:t>into</a:t>
            </a:r>
            <a:r>
              <a:rPr lang="fr-FR" sz="2000" b="1" dirty="0"/>
              <a:t> </a:t>
            </a:r>
            <a:r>
              <a:rPr lang="fr-FR" sz="2000" b="1" dirty="0" err="1"/>
              <a:t>adulthood</a:t>
            </a:r>
            <a:r>
              <a:rPr lang="fr-FR" sz="2000" b="1" dirty="0"/>
              <a:t> has a durable </a:t>
            </a:r>
            <a:r>
              <a:rPr lang="fr-FR" sz="2000" b="1" dirty="0" err="1"/>
              <a:t>effect</a:t>
            </a:r>
            <a:r>
              <a:rPr lang="fr-FR" sz="2000" b="1" dirty="0"/>
              <a:t> on future life chances of </a:t>
            </a:r>
            <a:r>
              <a:rPr lang="fr-FR" sz="2000" b="1" dirty="0" err="1"/>
              <a:t>generations</a:t>
            </a:r>
            <a:r>
              <a:rPr lang="fr-FR" sz="2000" b="1" dirty="0"/>
              <a:t> </a:t>
            </a:r>
            <a:r>
              <a:rPr lang="fr-FR" sz="2000" b="1" dirty="0" smtClean="0"/>
              <a:t>?</a:t>
            </a:r>
            <a:endParaRPr lang="fr-FR" sz="2000" b="1" dirty="0"/>
          </a:p>
        </p:txBody>
      </p:sp>
    </p:spTree>
    <p:extLst>
      <p:ext uri="{BB962C8B-B14F-4D97-AF65-F5344CB8AC3E}">
        <p14:creationId xmlns:p14="http://schemas.microsoft.com/office/powerpoint/2010/main" val="2636378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44488" y="161339"/>
            <a:ext cx="9433047" cy="5139869"/>
          </a:xfrm>
          <a:prstGeom prst="rect">
            <a:avLst/>
          </a:prstGeom>
          <a:noFill/>
        </p:spPr>
        <p:txBody>
          <a:bodyPr wrap="square" rtlCol="0">
            <a:spAutoFit/>
          </a:bodyPr>
          <a:lstStyle/>
          <a:p>
            <a:r>
              <a:rPr lang="en-US" sz="2800" b="1" dirty="0" smtClean="0"/>
              <a:t>General question of research on cohort inequalities:</a:t>
            </a:r>
            <a:br>
              <a:rPr lang="en-US" sz="2800" b="1" dirty="0" smtClean="0"/>
            </a:br>
            <a:r>
              <a:rPr lang="en-US" sz="2800" b="1" dirty="0" smtClean="0"/>
              <a:t>Economic crises and the social integration of new cohorts. </a:t>
            </a:r>
          </a:p>
          <a:p>
            <a:endParaRPr lang="en-US" sz="2400" dirty="0" smtClean="0"/>
          </a:p>
          <a:p>
            <a:pPr marL="342900" indent="-342900">
              <a:spcAft>
                <a:spcPts val="2400"/>
              </a:spcAft>
              <a:buFont typeface="Arial" charset="0"/>
              <a:buChar char="•"/>
            </a:pPr>
            <a:r>
              <a:rPr lang="en-US" sz="2400" dirty="0" smtClean="0"/>
              <a:t>Scarring effects of youth unemployment (Ellwood 1982 / </a:t>
            </a:r>
            <a:r>
              <a:rPr lang="en-US" sz="2400" dirty="0" err="1" smtClean="0"/>
              <a:t>Gangl</a:t>
            </a:r>
            <a:r>
              <a:rPr lang="en-US" sz="2400" dirty="0" smtClean="0"/>
              <a:t> 2004).</a:t>
            </a:r>
          </a:p>
          <a:p>
            <a:pPr marL="342900" indent="-342900">
              <a:spcAft>
                <a:spcPts val="2400"/>
              </a:spcAft>
              <a:buFont typeface="Arial" charset="0"/>
              <a:buChar char="•"/>
            </a:pPr>
            <a:r>
              <a:rPr lang="en-US" dirty="0"/>
              <a:t>Permanence or resilience of initial trauma </a:t>
            </a:r>
            <a:r>
              <a:rPr lang="en-US" dirty="0" smtClean="0"/>
              <a:t>and Cumulative </a:t>
            </a:r>
            <a:r>
              <a:rPr lang="en-US" dirty="0"/>
              <a:t>advantage/disadvantage  (R. Merton 1968, Th. </a:t>
            </a:r>
            <a:r>
              <a:rPr lang="en-US" dirty="0" err="1"/>
              <a:t>DiPrete</a:t>
            </a:r>
            <a:r>
              <a:rPr lang="en-US" dirty="0"/>
              <a:t> 2006)</a:t>
            </a:r>
          </a:p>
          <a:p>
            <a:pPr marL="342900" indent="-342900">
              <a:spcAft>
                <a:spcPts val="2400"/>
              </a:spcAft>
              <a:buFont typeface="Arial" charset="0"/>
              <a:buChar char="•"/>
            </a:pPr>
            <a:r>
              <a:rPr lang="en-US" dirty="0" smtClean="0"/>
              <a:t>Or </a:t>
            </a:r>
            <a:r>
              <a:rPr lang="en-US" dirty="0"/>
              <a:t>compensation, resilience </a:t>
            </a:r>
            <a:r>
              <a:rPr lang="en-US" dirty="0" smtClean="0"/>
              <a:t>(</a:t>
            </a:r>
            <a:r>
              <a:rPr lang="en-US" dirty="0" err="1" smtClean="0"/>
              <a:t>Luthar</a:t>
            </a:r>
            <a:r>
              <a:rPr lang="en-US" dirty="0" smtClean="0"/>
              <a:t> </a:t>
            </a:r>
            <a:r>
              <a:rPr lang="en-US" dirty="0"/>
              <a:t>&amp; al. 2000, </a:t>
            </a:r>
            <a:r>
              <a:rPr lang="en-US" dirty="0" err="1" smtClean="0"/>
              <a:t>Bonanno</a:t>
            </a:r>
            <a:r>
              <a:rPr lang="en-US" dirty="0" smtClean="0"/>
              <a:t> </a:t>
            </a:r>
            <a:r>
              <a:rPr lang="en-US" dirty="0"/>
              <a:t>2004</a:t>
            </a:r>
            <a:r>
              <a:rPr lang="en-US" dirty="0" smtClean="0"/>
              <a:t>)</a:t>
            </a:r>
            <a:endParaRPr lang="en-US" dirty="0"/>
          </a:p>
          <a:p>
            <a:pPr marL="342900" indent="-342900">
              <a:spcAft>
                <a:spcPts val="2400"/>
              </a:spcAft>
              <a:buFont typeface="Arial" charset="0"/>
              <a:buChar char="•"/>
            </a:pPr>
            <a:r>
              <a:rPr lang="en-US" sz="2400" dirty="0" smtClean="0"/>
              <a:t>Do states differ in how well they could integrate new cohorts or do we see more pronounced insider-outsider dynamics in some countries?</a:t>
            </a:r>
          </a:p>
          <a:p>
            <a:pPr marL="342900" indent="-342900">
              <a:spcAft>
                <a:spcPts val="2400"/>
              </a:spcAft>
              <a:buFont typeface="Arial" charset="0"/>
              <a:buChar char="•"/>
            </a:pPr>
            <a:r>
              <a:rPr lang="en-US" sz="2400" dirty="0" smtClean="0"/>
              <a:t>Are some generations sacrificed or do cohorts with a bad start catch up?</a:t>
            </a:r>
            <a:endParaRPr lang="en-US" sz="2400"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15</a:t>
            </a:fld>
            <a:endParaRPr lang="fr-CH" dirty="0"/>
          </a:p>
        </p:txBody>
      </p:sp>
      <p:sp>
        <p:nvSpPr>
          <p:cNvPr id="2" name="Rectangle 1"/>
          <p:cNvSpPr/>
          <p:nvPr/>
        </p:nvSpPr>
        <p:spPr>
          <a:xfrm>
            <a:off x="560512" y="5229200"/>
            <a:ext cx="9001000" cy="1200329"/>
          </a:xfrm>
          <a:prstGeom prst="rect">
            <a:avLst/>
          </a:prstGeom>
        </p:spPr>
        <p:txBody>
          <a:bodyPr wrap="square">
            <a:spAutoFit/>
          </a:bodyPr>
          <a:lstStyle/>
          <a:p>
            <a:r>
              <a:rPr lang="en-US" b="1" dirty="0" err="1"/>
              <a:t>Goerres</a:t>
            </a:r>
            <a:r>
              <a:rPr lang="en-US" b="1" dirty="0"/>
              <a:t> and </a:t>
            </a:r>
            <a:r>
              <a:rPr lang="en-US" b="1" dirty="0" err="1"/>
              <a:t>Vanhuysse</a:t>
            </a:r>
            <a:r>
              <a:rPr lang="en-US" b="1" dirty="0"/>
              <a:t> (2012: 1) </a:t>
            </a:r>
            <a:br>
              <a:rPr lang="en-US" b="1" dirty="0"/>
            </a:br>
            <a:r>
              <a:rPr lang="en-US" b="1" dirty="0"/>
              <a:t>‘developing an </a:t>
            </a:r>
            <a:r>
              <a:rPr lang="en-US" b="1" dirty="0" smtClean="0"/>
              <a:t>integrated </a:t>
            </a:r>
            <a:r>
              <a:rPr lang="en-US" b="1" dirty="0"/>
              <a:t>body of knowledge to answer the question of which generations get what, when and how.’ </a:t>
            </a:r>
          </a:p>
        </p:txBody>
      </p:sp>
    </p:spTree>
    <p:extLst>
      <p:ext uri="{BB962C8B-B14F-4D97-AF65-F5344CB8AC3E}">
        <p14:creationId xmlns:p14="http://schemas.microsoft.com/office/powerpoint/2010/main" val="34302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365941C-F8EA-4403-894A-D6E37A4767B0}" type="slidenum">
              <a:rPr lang="fr-FR" sz="1400"/>
              <a:pPr/>
              <a:t>16</a:t>
            </a:fld>
            <a:endParaRPr lang="fr-FR" sz="1400"/>
          </a:p>
        </p:txBody>
      </p:sp>
      <p:sp>
        <p:nvSpPr>
          <p:cNvPr id="17411" name="Rectangle 2"/>
          <p:cNvSpPr>
            <a:spLocks noChangeArrowheads="1"/>
          </p:cNvSpPr>
          <p:nvPr/>
        </p:nvSpPr>
        <p:spPr bwMode="auto">
          <a:xfrm>
            <a:off x="200026" y="260352"/>
            <a:ext cx="9001125"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1600200" lvl="3" indent="-228600">
              <a:spcBef>
                <a:spcPct val="20000"/>
              </a:spcBef>
            </a:pPr>
            <a:endParaRPr lang="fr-FR" sz="800"/>
          </a:p>
          <a:p>
            <a:pPr marL="342900" indent="-342900">
              <a:spcBef>
                <a:spcPct val="20000"/>
              </a:spcBef>
              <a:spcAft>
                <a:spcPct val="100000"/>
              </a:spcAft>
            </a:pPr>
            <a:r>
              <a:rPr lang="fr-FR" sz="1900" b="1"/>
              <a:t>QUESTION : </a:t>
            </a:r>
            <a:br>
              <a:rPr lang="fr-FR" sz="1900" b="1"/>
            </a:br>
            <a:r>
              <a:rPr lang="fr-FR" sz="1900"/>
              <a:t>are there long term consequences of collective difficulties when entering labor market ?</a:t>
            </a:r>
          </a:p>
          <a:p>
            <a:pPr marL="342900" indent="-342900">
              <a:spcBef>
                <a:spcPct val="20000"/>
              </a:spcBef>
              <a:spcAft>
                <a:spcPct val="100000"/>
              </a:spcAft>
            </a:pPr>
            <a:endParaRPr lang="fr-FR" sz="1900"/>
          </a:p>
          <a:p>
            <a:pPr marL="342900" indent="-342900">
              <a:spcBef>
                <a:spcPct val="20000"/>
              </a:spcBef>
              <a:spcAft>
                <a:spcPct val="100000"/>
              </a:spcAft>
            </a:pPr>
            <a:endParaRPr lang="fr-FR" sz="1900" b="1"/>
          </a:p>
          <a:p>
            <a:pPr marL="342900" indent="-342900">
              <a:spcBef>
                <a:spcPct val="20000"/>
              </a:spcBef>
              <a:spcAft>
                <a:spcPct val="100000"/>
              </a:spcAft>
            </a:pPr>
            <a:endParaRPr lang="fr-FR" sz="1200" b="1"/>
          </a:p>
        </p:txBody>
      </p:sp>
      <p:sp>
        <p:nvSpPr>
          <p:cNvPr id="17412" name="Rectangle 3"/>
          <p:cNvSpPr>
            <a:spLocks noChangeArrowheads="1"/>
          </p:cNvSpPr>
          <p:nvPr/>
        </p:nvSpPr>
        <p:spPr bwMode="auto">
          <a:xfrm>
            <a:off x="685801" y="9144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7413" name="Rectangle 4"/>
          <p:cNvSpPr>
            <a:spLocks noChangeArrowheads="1"/>
          </p:cNvSpPr>
          <p:nvPr/>
        </p:nvSpPr>
        <p:spPr bwMode="auto">
          <a:xfrm>
            <a:off x="2513013" y="1550988"/>
            <a:ext cx="431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solidFill>
                  <a:srgbClr val="000000"/>
                </a:solidFill>
                <a:cs typeface="Times New Roman" pitchFamily="18" charset="0"/>
              </a:rPr>
              <a:t>Risks of unemployment </a:t>
            </a:r>
            <a:br>
              <a:rPr lang="fr-FR" sz="1800" b="1">
                <a:solidFill>
                  <a:srgbClr val="000000"/>
                </a:solidFill>
                <a:cs typeface="Times New Roman" pitchFamily="18" charset="0"/>
              </a:rPr>
            </a:br>
            <a:r>
              <a:rPr lang="fr-FR" sz="1800" b="1">
                <a:solidFill>
                  <a:srgbClr val="000000"/>
                </a:solidFill>
                <a:cs typeface="Times New Roman" pitchFamily="18" charset="0"/>
              </a:rPr>
              <a:t>12 months after living school  (%)</a:t>
            </a:r>
            <a:endParaRPr lang="en-GB" sz="2800"/>
          </a:p>
        </p:txBody>
      </p:sp>
      <p:sp>
        <p:nvSpPr>
          <p:cNvPr id="17414" name="Rectangle 200"/>
          <p:cNvSpPr>
            <a:spLocks noChangeArrowheads="1"/>
          </p:cNvSpPr>
          <p:nvPr/>
        </p:nvSpPr>
        <p:spPr bwMode="auto">
          <a:xfrm>
            <a:off x="177800" y="115889"/>
            <a:ext cx="712611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spcAft>
                <a:spcPct val="100000"/>
              </a:spcAft>
            </a:pPr>
            <a:r>
              <a:rPr lang="fr-FR" sz="2800" b="1" dirty="0" smtClean="0"/>
              <a:t>2a. FACTS : </a:t>
            </a:r>
            <a:r>
              <a:rPr lang="fr-FR" sz="2800" b="1" dirty="0" err="1" smtClean="0"/>
              <a:t>Example</a:t>
            </a:r>
            <a:r>
              <a:rPr lang="fr-FR" sz="2800" b="1" dirty="0" smtClean="0"/>
              <a:t> The French crash test  </a:t>
            </a:r>
            <a:endParaRPr lang="en-US" sz="2800" b="1" dirty="0"/>
          </a:p>
        </p:txBody>
      </p:sp>
      <p:sp>
        <p:nvSpPr>
          <p:cNvPr id="9" name="Rectangle 8"/>
          <p:cNvSpPr/>
          <p:nvPr/>
        </p:nvSpPr>
        <p:spPr>
          <a:xfrm>
            <a:off x="1208637" y="514090"/>
            <a:ext cx="7859164" cy="830997"/>
          </a:xfrm>
          <a:prstGeom prst="rect">
            <a:avLst/>
          </a:prstGeom>
          <a:solidFill>
            <a:schemeClr val="bg1"/>
          </a:solidFill>
          <a:ln>
            <a:solidFill>
              <a:schemeClr val="accent1"/>
            </a:solidFill>
          </a:ln>
        </p:spPr>
        <p:txBody>
          <a:bodyPr wrap="square">
            <a:spAutoFit/>
          </a:bodyPr>
          <a:lstStyle/>
          <a:p>
            <a:pPr algn="ctr"/>
            <a:r>
              <a:rPr lang="en-US" dirty="0" smtClean="0"/>
              <a:t>Unemployment rate for the male and female </a:t>
            </a:r>
            <a:br>
              <a:rPr lang="en-US" dirty="0" smtClean="0"/>
            </a:br>
            <a:r>
              <a:rPr lang="en-US" dirty="0" smtClean="0"/>
              <a:t>20 to 24 year old</a:t>
            </a:r>
            <a:endParaRPr lang="en-US" dirty="0"/>
          </a:p>
        </p:txBody>
      </p:sp>
      <p:pic>
        <p:nvPicPr>
          <p:cNvPr id="2" name="Picture 1"/>
          <p:cNvPicPr>
            <a:picLocks noChangeAspect="1"/>
          </p:cNvPicPr>
          <p:nvPr/>
        </p:nvPicPr>
        <p:blipFill>
          <a:blip r:embed="rId3"/>
          <a:stretch>
            <a:fillRect/>
          </a:stretch>
        </p:blipFill>
        <p:spPr>
          <a:xfrm>
            <a:off x="797259" y="1356801"/>
            <a:ext cx="8159084" cy="4891599"/>
          </a:xfrm>
          <a:prstGeom prst="rect">
            <a:avLst/>
          </a:prstGeom>
        </p:spPr>
      </p:pic>
      <p:cxnSp>
        <p:nvCxnSpPr>
          <p:cNvPr id="4" name="Straight Connector 3"/>
          <p:cNvCxnSpPr/>
          <p:nvPr/>
        </p:nvCxnSpPr>
        <p:spPr bwMode="auto">
          <a:xfrm>
            <a:off x="4448944" y="2192338"/>
            <a:ext cx="0" cy="252397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55274102"/>
      </p:ext>
    </p:extLst>
  </p:cSld>
  <p:clrMapOvr>
    <a:masterClrMapping/>
  </p:clrMapOvr>
  <p:transition advTm="8356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365941C-F8EA-4403-894A-D6E37A4767B0}" type="slidenum">
              <a:rPr lang="fr-FR" sz="1400"/>
              <a:pPr/>
              <a:t>17</a:t>
            </a:fld>
            <a:endParaRPr lang="fr-FR" sz="1400"/>
          </a:p>
        </p:txBody>
      </p:sp>
      <p:sp>
        <p:nvSpPr>
          <p:cNvPr id="17411" name="Rectangle 2"/>
          <p:cNvSpPr>
            <a:spLocks noChangeArrowheads="1"/>
          </p:cNvSpPr>
          <p:nvPr/>
        </p:nvSpPr>
        <p:spPr bwMode="auto">
          <a:xfrm>
            <a:off x="200026" y="260352"/>
            <a:ext cx="9001125"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1600200" lvl="3" indent="-228600">
              <a:spcBef>
                <a:spcPct val="20000"/>
              </a:spcBef>
            </a:pPr>
            <a:endParaRPr lang="fr-FR" sz="800"/>
          </a:p>
          <a:p>
            <a:pPr marL="342900" indent="-342900">
              <a:spcBef>
                <a:spcPct val="20000"/>
              </a:spcBef>
              <a:spcAft>
                <a:spcPct val="100000"/>
              </a:spcAft>
            </a:pPr>
            <a:r>
              <a:rPr lang="fr-FR" sz="1900" b="1"/>
              <a:t>QUESTION : </a:t>
            </a:r>
            <a:br>
              <a:rPr lang="fr-FR" sz="1900" b="1"/>
            </a:br>
            <a:r>
              <a:rPr lang="fr-FR" sz="1900"/>
              <a:t>are there long term consequences of collective difficulties when entering labor market ?</a:t>
            </a:r>
          </a:p>
          <a:p>
            <a:pPr marL="342900" indent="-342900">
              <a:spcBef>
                <a:spcPct val="20000"/>
              </a:spcBef>
              <a:spcAft>
                <a:spcPct val="100000"/>
              </a:spcAft>
            </a:pPr>
            <a:endParaRPr lang="fr-FR" sz="1900"/>
          </a:p>
          <a:p>
            <a:pPr marL="342900" indent="-342900">
              <a:spcBef>
                <a:spcPct val="20000"/>
              </a:spcBef>
              <a:spcAft>
                <a:spcPct val="100000"/>
              </a:spcAft>
            </a:pPr>
            <a:endParaRPr lang="fr-FR" sz="1900" b="1"/>
          </a:p>
          <a:p>
            <a:pPr marL="342900" indent="-342900">
              <a:spcBef>
                <a:spcPct val="20000"/>
              </a:spcBef>
              <a:spcAft>
                <a:spcPct val="100000"/>
              </a:spcAft>
            </a:pPr>
            <a:endParaRPr lang="fr-FR" sz="1200" b="1"/>
          </a:p>
        </p:txBody>
      </p:sp>
      <p:sp>
        <p:nvSpPr>
          <p:cNvPr id="17412" name="Rectangle 3"/>
          <p:cNvSpPr>
            <a:spLocks noChangeArrowheads="1"/>
          </p:cNvSpPr>
          <p:nvPr/>
        </p:nvSpPr>
        <p:spPr bwMode="auto">
          <a:xfrm>
            <a:off x="685801" y="9144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7413" name="Rectangle 4"/>
          <p:cNvSpPr>
            <a:spLocks noChangeArrowheads="1"/>
          </p:cNvSpPr>
          <p:nvPr/>
        </p:nvSpPr>
        <p:spPr bwMode="auto">
          <a:xfrm>
            <a:off x="2513013" y="1550988"/>
            <a:ext cx="431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solidFill>
                  <a:srgbClr val="000000"/>
                </a:solidFill>
                <a:cs typeface="Times New Roman" pitchFamily="18" charset="0"/>
              </a:rPr>
              <a:t>Risks of unemployment </a:t>
            </a:r>
            <a:br>
              <a:rPr lang="fr-FR" sz="1800" b="1">
                <a:solidFill>
                  <a:srgbClr val="000000"/>
                </a:solidFill>
                <a:cs typeface="Times New Roman" pitchFamily="18" charset="0"/>
              </a:rPr>
            </a:br>
            <a:r>
              <a:rPr lang="fr-FR" sz="1800" b="1">
                <a:solidFill>
                  <a:srgbClr val="000000"/>
                </a:solidFill>
                <a:cs typeface="Times New Roman" pitchFamily="18" charset="0"/>
              </a:rPr>
              <a:t>12 months after living school  (%)</a:t>
            </a:r>
            <a:endParaRPr lang="en-GB" sz="2800"/>
          </a:p>
        </p:txBody>
      </p:sp>
      <p:sp>
        <p:nvSpPr>
          <p:cNvPr id="17414" name="Rectangle 200"/>
          <p:cNvSpPr>
            <a:spLocks noChangeArrowheads="1"/>
          </p:cNvSpPr>
          <p:nvPr/>
        </p:nvSpPr>
        <p:spPr bwMode="auto">
          <a:xfrm>
            <a:off x="177800" y="115889"/>
            <a:ext cx="712611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spcAft>
                <a:spcPct val="100000"/>
              </a:spcAft>
            </a:pPr>
            <a:r>
              <a:rPr lang="fr-FR" sz="2800" b="1" dirty="0" smtClean="0"/>
              <a:t>2a. FACTS : </a:t>
            </a:r>
            <a:r>
              <a:rPr lang="fr-FR" sz="2800" b="1" dirty="0" err="1" smtClean="0"/>
              <a:t>Example</a:t>
            </a:r>
            <a:r>
              <a:rPr lang="fr-FR" sz="2800" b="1" dirty="0" smtClean="0"/>
              <a:t> The French crash test  </a:t>
            </a:r>
            <a:endParaRPr lang="en-US" sz="2800" b="1" dirty="0"/>
          </a:p>
        </p:txBody>
      </p:sp>
      <p:pic>
        <p:nvPicPr>
          <p:cNvPr id="174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536577"/>
            <a:ext cx="8502650" cy="591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364" y="1820863"/>
            <a:ext cx="3344862"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08637" y="514090"/>
            <a:ext cx="7859164" cy="1200329"/>
          </a:xfrm>
          <a:prstGeom prst="rect">
            <a:avLst/>
          </a:prstGeom>
          <a:solidFill>
            <a:schemeClr val="bg1"/>
          </a:solidFill>
          <a:ln>
            <a:solidFill>
              <a:schemeClr val="accent1"/>
            </a:solidFill>
          </a:ln>
        </p:spPr>
        <p:txBody>
          <a:bodyPr wrap="square">
            <a:spAutoFit/>
          </a:bodyPr>
          <a:lstStyle/>
          <a:p>
            <a:pPr algn="ctr"/>
            <a:r>
              <a:rPr lang="en-US" dirty="0" smtClean="0"/>
              <a:t>Unemployment rate for the male and female </a:t>
            </a:r>
            <a:br>
              <a:rPr lang="en-US" dirty="0" smtClean="0"/>
            </a:br>
            <a:r>
              <a:rPr lang="en-US" dirty="0" smtClean="0"/>
              <a:t>Less than 25 year old, </a:t>
            </a:r>
            <a:br>
              <a:rPr lang="en-US" dirty="0" smtClean="0"/>
            </a:br>
            <a:r>
              <a:rPr lang="en-US" dirty="0" smtClean="0"/>
              <a:t>and for those who left school less than 12 month ago </a:t>
            </a:r>
            <a:endParaRPr lang="en-US" dirty="0"/>
          </a:p>
        </p:txBody>
      </p:sp>
    </p:spTree>
    <p:extLst>
      <p:ext uri="{BB962C8B-B14F-4D97-AF65-F5344CB8AC3E}">
        <p14:creationId xmlns:p14="http://schemas.microsoft.com/office/powerpoint/2010/main" val="2183617766"/>
      </p:ext>
    </p:extLst>
  </p:cSld>
  <p:clrMapOvr>
    <a:masterClrMapping/>
  </p:clrMapOvr>
  <p:transition advTm="8356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8267D2B-96CC-4DE9-90C8-C0C59FC4AF1C}" type="slidenum">
              <a:rPr lang="fr-FR" sz="1400"/>
              <a:pPr/>
              <a:t>18</a:t>
            </a:fld>
            <a:endParaRPr lang="fr-FR" sz="1400"/>
          </a:p>
        </p:txBody>
      </p:sp>
      <p:sp>
        <p:nvSpPr>
          <p:cNvPr id="13315" name="Rectangle 2"/>
          <p:cNvSpPr>
            <a:spLocks noChangeArrowheads="1"/>
          </p:cNvSpPr>
          <p:nvPr/>
        </p:nvSpPr>
        <p:spPr bwMode="auto">
          <a:xfrm>
            <a:off x="990600" y="1500188"/>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995363" lvl="3" indent="-247650" algn="l" defTabSz="957263">
              <a:spcBef>
                <a:spcPct val="20000"/>
              </a:spcBef>
              <a:tabLst>
                <a:tab pos="741363" algn="l"/>
              </a:tabLst>
            </a:pPr>
            <a:endParaRPr lang="en-US" sz="800" dirty="0"/>
          </a:p>
          <a:p>
            <a:pPr marL="361950" indent="-361950" algn="l" defTabSz="957263">
              <a:spcBef>
                <a:spcPct val="20000"/>
              </a:spcBef>
              <a:spcAft>
                <a:spcPct val="100000"/>
              </a:spcAft>
              <a:tabLst>
                <a:tab pos="741363" algn="l"/>
              </a:tabLst>
            </a:pPr>
            <a:r>
              <a:rPr lang="en-US" sz="2500" b="1" dirty="0"/>
              <a:t>Multidimensional generational fractures in France </a:t>
            </a:r>
            <a:endParaRPr lang="en-US" sz="3200" b="1" dirty="0"/>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Relative(?) socio-economic decline</a:t>
            </a:r>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Overeducation and educational </a:t>
            </a:r>
            <a:r>
              <a:rPr lang="en-US" b="1" i="1" dirty="0" err="1">
                <a:solidFill>
                  <a:srgbClr val="000000"/>
                </a:solidFill>
              </a:rPr>
              <a:t>déclassés</a:t>
            </a:r>
            <a:endParaRPr lang="en-US" b="1" i="1" dirty="0">
              <a:solidFill>
                <a:srgbClr val="000000"/>
              </a:solidFill>
            </a:endParaRPr>
          </a:p>
          <a:p>
            <a:pPr marL="361950" indent="-361950" algn="just" defTabSz="957263">
              <a:spcBef>
                <a:spcPts val="300"/>
              </a:spcBef>
              <a:spcAft>
                <a:spcPts val="300"/>
              </a:spcAft>
              <a:buFont typeface="+mj-lt"/>
              <a:buAutoNum type="alphaLcPeriod"/>
              <a:tabLst>
                <a:tab pos="741363" algn="l"/>
              </a:tabLst>
            </a:pPr>
            <a:r>
              <a:rPr lang="en-US" b="1" dirty="0"/>
              <a:t>Risks of downward mobility</a:t>
            </a:r>
            <a:endParaRPr lang="en-US" b="1" dirty="0">
              <a:solidFill>
                <a:srgbClr val="000000"/>
              </a:solidFill>
            </a:endParaRPr>
          </a:p>
          <a:p>
            <a:pPr marL="361950" indent="-361950" algn="just" defTabSz="957263">
              <a:spcBef>
                <a:spcPts val="300"/>
              </a:spcBef>
              <a:spcAft>
                <a:spcPts val="300"/>
              </a:spcAft>
              <a:buFont typeface="+mj-lt"/>
              <a:buAutoNum type="alphaLcPeriod"/>
              <a:tabLst>
                <a:tab pos="741363" algn="l"/>
              </a:tabLst>
            </a:pPr>
            <a:r>
              <a:rPr lang="en-US" b="1" dirty="0" err="1" smtClean="0">
                <a:solidFill>
                  <a:srgbClr val="000000"/>
                </a:solidFill>
              </a:rPr>
              <a:t>Dyssocialisation</a:t>
            </a:r>
            <a:r>
              <a:rPr lang="en-US" b="1" dirty="0" smtClean="0">
                <a:solidFill>
                  <a:srgbClr val="000000"/>
                </a:solidFill>
              </a:rPr>
              <a:t> </a:t>
            </a:r>
          </a:p>
          <a:p>
            <a:pPr marL="361950" indent="-361950" algn="just" defTabSz="957263">
              <a:spcBef>
                <a:spcPts val="300"/>
              </a:spcBef>
              <a:spcAft>
                <a:spcPts val="300"/>
              </a:spcAft>
              <a:buFont typeface="+mj-lt"/>
              <a:buAutoNum type="alphaLcPeriod"/>
              <a:tabLst>
                <a:tab pos="741363" algn="l"/>
              </a:tabLst>
            </a:pPr>
            <a:r>
              <a:rPr lang="en-US" b="1" dirty="0" err="1" smtClean="0">
                <a:solidFill>
                  <a:srgbClr val="000000"/>
                </a:solidFill>
              </a:rPr>
              <a:t>Recomposition</a:t>
            </a:r>
            <a:r>
              <a:rPr lang="en-US" b="1" dirty="0" smtClean="0">
                <a:solidFill>
                  <a:srgbClr val="000000"/>
                </a:solidFill>
              </a:rPr>
              <a:t> </a:t>
            </a:r>
            <a:r>
              <a:rPr lang="en-US" b="1" dirty="0">
                <a:solidFill>
                  <a:srgbClr val="000000"/>
                </a:solidFill>
              </a:rPr>
              <a:t>of risks of suicide</a:t>
            </a:r>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Out of the political arena</a:t>
            </a:r>
          </a:p>
          <a:p>
            <a:pPr marL="661988" lvl="2" indent="-247650" algn="l" defTabSz="957263">
              <a:spcBef>
                <a:spcPct val="20000"/>
              </a:spcBef>
              <a:buClr>
                <a:schemeClr val="tx1"/>
              </a:buClr>
              <a:buFont typeface="Zapf Dingbats" charset="2"/>
              <a:buChar char="l"/>
              <a:tabLst>
                <a:tab pos="741363" algn="l"/>
              </a:tabLst>
            </a:pPr>
            <a:endParaRPr lang="en-US" b="1" dirty="0"/>
          </a:p>
          <a:p>
            <a:pPr marL="361950" indent="-361950" algn="l" defTabSz="957263">
              <a:spcBef>
                <a:spcPct val="20000"/>
              </a:spcBef>
              <a:spcAft>
                <a:spcPct val="100000"/>
              </a:spcAft>
              <a:tabLst>
                <a:tab pos="741363" algn="l"/>
              </a:tabLst>
            </a:pPr>
            <a:endParaRPr lang="en-US" sz="1800" b="1" dirty="0"/>
          </a:p>
        </p:txBody>
      </p:sp>
      <p:sp>
        <p:nvSpPr>
          <p:cNvPr id="13316" name="Rectangle 4"/>
          <p:cNvSpPr>
            <a:spLocks noChangeArrowheads="1"/>
          </p:cNvSpPr>
          <p:nvPr/>
        </p:nvSpPr>
        <p:spPr bwMode="auto">
          <a:xfrm>
            <a:off x="455897" y="581780"/>
            <a:ext cx="62115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sz="2400" b="1" dirty="0" smtClean="0"/>
              <a:t>Young </a:t>
            </a:r>
            <a:r>
              <a:rPr lang="en-AU" sz="2400" b="1" dirty="0"/>
              <a:t>generations as </a:t>
            </a:r>
            <a:r>
              <a:rPr lang="en-AU" sz="2400" b="1" dirty="0" smtClean="0"/>
              <a:t>victims </a:t>
            </a:r>
            <a:r>
              <a:rPr lang="en-AU" sz="2400" b="1" dirty="0"/>
              <a:t>of social change </a:t>
            </a:r>
            <a:r>
              <a:rPr lang="en-AU" sz="2400" b="1" dirty="0" smtClean="0"/>
              <a:t/>
            </a:r>
            <a:br>
              <a:rPr lang="en-AU" sz="2400" b="1" dirty="0" smtClean="0"/>
            </a:br>
            <a:r>
              <a:rPr lang="en-AU" sz="2400" b="1" dirty="0" smtClean="0"/>
              <a:t>France as a crash test </a:t>
            </a:r>
            <a:endParaRPr lang="fr-FR" sz="2400" b="1" dirty="0"/>
          </a:p>
        </p:txBody>
      </p:sp>
      <p:sp>
        <p:nvSpPr>
          <p:cNvPr id="2" name="Rectangle 1"/>
          <p:cNvSpPr/>
          <p:nvPr/>
        </p:nvSpPr>
        <p:spPr>
          <a:xfrm>
            <a:off x="7086600" y="2924944"/>
            <a:ext cx="1315617" cy="461665"/>
          </a:xfrm>
          <a:prstGeom prst="rect">
            <a:avLst/>
          </a:prstGeom>
        </p:spPr>
        <p:txBody>
          <a:bodyPr wrap="none">
            <a:spAutoFit/>
          </a:bodyPr>
          <a:lstStyle/>
          <a:p>
            <a:r>
              <a:rPr lang="en-US" b="1" dirty="0" smtClean="0"/>
              <a:t>Not here</a:t>
            </a:r>
            <a:endParaRPr lang="en-US" dirty="0"/>
          </a:p>
        </p:txBody>
      </p:sp>
      <p:sp>
        <p:nvSpPr>
          <p:cNvPr id="6" name="Rectangle 5"/>
          <p:cNvSpPr/>
          <p:nvPr/>
        </p:nvSpPr>
        <p:spPr>
          <a:xfrm>
            <a:off x="7041232" y="3327375"/>
            <a:ext cx="1315617" cy="461665"/>
          </a:xfrm>
          <a:prstGeom prst="rect">
            <a:avLst/>
          </a:prstGeom>
        </p:spPr>
        <p:txBody>
          <a:bodyPr wrap="none">
            <a:spAutoFit/>
          </a:bodyPr>
          <a:lstStyle/>
          <a:p>
            <a:r>
              <a:rPr lang="en-US" b="1" dirty="0" smtClean="0"/>
              <a:t>Not here</a:t>
            </a:r>
            <a:endParaRPr lang="en-US" dirty="0"/>
          </a:p>
        </p:txBody>
      </p:sp>
      <p:sp>
        <p:nvSpPr>
          <p:cNvPr id="7" name="Rectangle 6"/>
          <p:cNvSpPr/>
          <p:nvPr/>
        </p:nvSpPr>
        <p:spPr>
          <a:xfrm>
            <a:off x="7021759" y="3687415"/>
            <a:ext cx="1315617" cy="461665"/>
          </a:xfrm>
          <a:prstGeom prst="rect">
            <a:avLst/>
          </a:prstGeom>
        </p:spPr>
        <p:txBody>
          <a:bodyPr wrap="none">
            <a:spAutoFit/>
          </a:bodyPr>
          <a:lstStyle/>
          <a:p>
            <a:r>
              <a:rPr lang="en-US" b="1" dirty="0" smtClean="0"/>
              <a:t>Not here</a:t>
            </a:r>
            <a:endParaRPr lang="en-US" dirty="0"/>
          </a:p>
        </p:txBody>
      </p:sp>
    </p:spTree>
    <p:extLst>
      <p:ext uri="{BB962C8B-B14F-4D97-AF65-F5344CB8AC3E}">
        <p14:creationId xmlns:p14="http://schemas.microsoft.com/office/powerpoint/2010/main" val="3092112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20378" y="1485231"/>
            <a:ext cx="8127407" cy="4792974"/>
          </a:xfrm>
          <a:prstGeom prst="rect">
            <a:avLst/>
          </a:prstGeom>
        </p:spPr>
      </p:pic>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29B3BFC-E4B3-4D78-A2F2-536AC9303399}" type="slidenum">
              <a:rPr lang="fr-FR" sz="1400"/>
              <a:pPr/>
              <a:t>19</a:t>
            </a:fld>
            <a:endParaRPr lang="fr-FR" sz="1400"/>
          </a:p>
        </p:txBody>
      </p:sp>
      <p:sp>
        <p:nvSpPr>
          <p:cNvPr id="14339" name="Rectangle 3"/>
          <p:cNvSpPr>
            <a:spLocks noChangeArrowheads="1"/>
          </p:cNvSpPr>
          <p:nvPr/>
        </p:nvSpPr>
        <p:spPr bwMode="auto">
          <a:xfrm>
            <a:off x="685800" y="4445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4340" name="Rectangle 4"/>
          <p:cNvSpPr>
            <a:spLocks noChangeArrowheads="1"/>
          </p:cNvSpPr>
          <p:nvPr/>
        </p:nvSpPr>
        <p:spPr bwMode="auto">
          <a:xfrm>
            <a:off x="2073274" y="681039"/>
            <a:ext cx="5537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dirty="0" err="1" smtClean="0">
                <a:solidFill>
                  <a:srgbClr val="000000"/>
                </a:solidFill>
                <a:cs typeface="Times New Roman" pitchFamily="18" charset="0"/>
              </a:rPr>
              <a:t>Level</a:t>
            </a:r>
            <a:r>
              <a:rPr lang="fr-FR" sz="1800" b="1" dirty="0" smtClean="0">
                <a:solidFill>
                  <a:srgbClr val="000000"/>
                </a:solidFill>
                <a:cs typeface="Times New Roman" pitchFamily="18" charset="0"/>
              </a:rPr>
              <a:t> of living (=</a:t>
            </a:r>
            <a:r>
              <a:rPr lang="fr-FR" sz="1800" b="1" dirty="0" err="1" smtClean="0">
                <a:solidFill>
                  <a:srgbClr val="000000"/>
                </a:solidFill>
                <a:cs typeface="Times New Roman" pitchFamily="18" charset="0"/>
              </a:rPr>
              <a:t>disposable</a:t>
            </a:r>
            <a:r>
              <a:rPr lang="fr-FR" sz="1800" b="1" dirty="0" smtClean="0">
                <a:solidFill>
                  <a:srgbClr val="000000"/>
                </a:solidFill>
                <a:cs typeface="Times New Roman" pitchFamily="18" charset="0"/>
              </a:rPr>
              <a:t> </a:t>
            </a:r>
            <a:r>
              <a:rPr lang="fr-FR" sz="1800" b="1" dirty="0" err="1" smtClean="0">
                <a:solidFill>
                  <a:srgbClr val="000000"/>
                </a:solidFill>
                <a:cs typeface="Times New Roman" pitchFamily="18" charset="0"/>
              </a:rPr>
              <a:t>income</a:t>
            </a:r>
            <a:r>
              <a:rPr lang="fr-FR" sz="1800" b="1" dirty="0" smtClean="0">
                <a:solidFill>
                  <a:srgbClr val="000000"/>
                </a:solidFill>
                <a:cs typeface="Times New Roman" pitchFamily="18" charset="0"/>
              </a:rPr>
              <a:t> in </a:t>
            </a:r>
            <a:r>
              <a:rPr lang="fr-FR" sz="1800" b="1" dirty="0" err="1" smtClean="0">
                <a:solidFill>
                  <a:srgbClr val="000000"/>
                </a:solidFill>
                <a:cs typeface="Times New Roman" pitchFamily="18" charset="0"/>
              </a:rPr>
              <a:t>eur</a:t>
            </a:r>
            <a:r>
              <a:rPr lang="fr-FR" sz="1800" b="1" dirty="0" smtClean="0">
                <a:solidFill>
                  <a:srgbClr val="000000"/>
                </a:solidFill>
                <a:cs typeface="Times New Roman" pitchFamily="18" charset="0"/>
              </a:rPr>
              <a:t> per CU) </a:t>
            </a:r>
            <a:br>
              <a:rPr lang="fr-FR" sz="1800" b="1" dirty="0" smtClean="0">
                <a:solidFill>
                  <a:srgbClr val="000000"/>
                </a:solidFill>
                <a:cs typeface="Times New Roman" pitchFamily="18" charset="0"/>
              </a:rPr>
            </a:br>
            <a:r>
              <a:rPr lang="fr-FR" sz="1800" b="1" dirty="0" smtClean="0">
                <a:solidFill>
                  <a:srgbClr val="000000"/>
                </a:solidFill>
                <a:cs typeface="Times New Roman" pitchFamily="18" charset="0"/>
              </a:rPr>
              <a:t>by </a:t>
            </a:r>
            <a:r>
              <a:rPr lang="fr-FR" sz="1800" b="1" dirty="0" err="1">
                <a:solidFill>
                  <a:srgbClr val="000000"/>
                </a:solidFill>
                <a:cs typeface="Times New Roman" pitchFamily="18" charset="0"/>
              </a:rPr>
              <a:t>age</a:t>
            </a:r>
            <a:r>
              <a:rPr lang="fr-FR" sz="1800" b="1" dirty="0">
                <a:solidFill>
                  <a:srgbClr val="000000"/>
                </a:solidFill>
                <a:cs typeface="Times New Roman" pitchFamily="18" charset="0"/>
              </a:rPr>
              <a:t> group </a:t>
            </a:r>
            <a:r>
              <a:rPr lang="fr-FR" sz="1800" b="1" dirty="0" smtClean="0">
                <a:solidFill>
                  <a:srgbClr val="000000"/>
                </a:solidFill>
                <a:cs typeface="Times New Roman" pitchFamily="18" charset="0"/>
              </a:rPr>
              <a:t>(100</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year</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avarage</a:t>
            </a:r>
            <a:r>
              <a:rPr lang="fr-FR" sz="1800" b="1" dirty="0">
                <a:solidFill>
                  <a:srgbClr val="000000"/>
                </a:solidFill>
                <a:cs typeface="Times New Roman" pitchFamily="18" charset="0"/>
              </a:rPr>
              <a:t>)</a:t>
            </a:r>
            <a:endParaRPr lang="en-GB" sz="2800" dirty="0"/>
          </a:p>
        </p:txBody>
      </p:sp>
      <p:sp>
        <p:nvSpPr>
          <p:cNvPr id="14343" name="Rectangle 13"/>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sp>
        <p:nvSpPr>
          <p:cNvPr id="6" name="Rectangle 5"/>
          <p:cNvSpPr/>
          <p:nvPr/>
        </p:nvSpPr>
        <p:spPr>
          <a:xfrm>
            <a:off x="8115300" y="5226371"/>
            <a:ext cx="628698" cy="461665"/>
          </a:xfrm>
          <a:prstGeom prst="rect">
            <a:avLst/>
          </a:prstGeom>
        </p:spPr>
        <p:txBody>
          <a:bodyPr wrap="none">
            <a:spAutoFit/>
          </a:bodyPr>
          <a:lstStyle/>
          <a:p>
            <a:r>
              <a:rPr lang="en-US" b="1" dirty="0" smtClean="0"/>
              <a:t>age</a:t>
            </a:r>
            <a:endParaRPr lang="en-US" dirty="0"/>
          </a:p>
        </p:txBody>
      </p:sp>
      <p:sp>
        <p:nvSpPr>
          <p:cNvPr id="7" name="Rectangle 6"/>
          <p:cNvSpPr/>
          <p:nvPr/>
        </p:nvSpPr>
        <p:spPr>
          <a:xfrm>
            <a:off x="920552" y="5667979"/>
            <a:ext cx="713657" cy="461665"/>
          </a:xfrm>
          <a:prstGeom prst="rect">
            <a:avLst/>
          </a:prstGeom>
        </p:spPr>
        <p:txBody>
          <a:bodyPr wrap="none">
            <a:spAutoFit/>
          </a:bodyPr>
          <a:lstStyle/>
          <a:p>
            <a:r>
              <a:rPr lang="en-US" dirty="0" smtClean="0"/>
              <a:t>year</a:t>
            </a:r>
            <a:endParaRPr lang="en-US" dirty="0"/>
          </a:p>
        </p:txBody>
      </p:sp>
      <p:sp>
        <p:nvSpPr>
          <p:cNvPr id="11" name="Rectangle 10"/>
          <p:cNvSpPr/>
          <p:nvPr/>
        </p:nvSpPr>
        <p:spPr>
          <a:xfrm>
            <a:off x="7605295" y="140439"/>
            <a:ext cx="2159566" cy="1200329"/>
          </a:xfrm>
          <a:prstGeom prst="rect">
            <a:avLst/>
          </a:prstGeom>
        </p:spPr>
        <p:txBody>
          <a:bodyPr wrap="none">
            <a:spAutoFit/>
          </a:bodyPr>
          <a:lstStyle/>
          <a:p>
            <a:r>
              <a:rPr lang="en-US" b="1" dirty="0" smtClean="0"/>
              <a:t>France </a:t>
            </a:r>
            <a:br>
              <a:rPr lang="en-US" b="1" dirty="0" smtClean="0"/>
            </a:br>
            <a:r>
              <a:rPr lang="en-US" b="1" dirty="0" smtClean="0"/>
              <a:t>Lis 1980-2005  </a:t>
            </a:r>
            <a:br>
              <a:rPr lang="en-US" b="1" dirty="0" smtClean="0"/>
            </a:br>
            <a:r>
              <a:rPr lang="en-US" b="1" dirty="0" err="1" smtClean="0"/>
              <a:t>Silc</a:t>
            </a:r>
            <a:r>
              <a:rPr lang="en-US" b="1" dirty="0" smtClean="0"/>
              <a:t> 2010</a:t>
            </a:r>
            <a:endParaRPr lang="en-US" dirty="0"/>
          </a:p>
        </p:txBody>
      </p:sp>
    </p:spTree>
    <p:extLst>
      <p:ext uri="{BB962C8B-B14F-4D97-AF65-F5344CB8AC3E}">
        <p14:creationId xmlns:p14="http://schemas.microsoft.com/office/powerpoint/2010/main" val="2958833587"/>
      </p:ext>
    </p:extLst>
  </p:cSld>
  <p:clrMapOvr>
    <a:masterClrMapping/>
  </p:clrMapOvr>
  <p:transition advTm="8356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2</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smtClean="0"/>
              <a:t/>
            </a:r>
            <a:br>
              <a:rPr lang="en-US" sz="3600" cap="small" dirty="0" smtClean="0"/>
            </a:br>
            <a:r>
              <a:rPr lang="en-US" sz="3600" cap="small" dirty="0" smtClean="0"/>
              <a:t>inequality across birth cohorts</a:t>
            </a:r>
            <a:br>
              <a:rPr lang="en-US" sz="3600" cap="small" dirty="0" smtClean="0"/>
            </a:br>
            <a:r>
              <a:rPr lang="en-US" sz="3600" cap="small" dirty="0" smtClean="0"/>
              <a:t/>
            </a:r>
            <a:br>
              <a:rPr lang="en-US" sz="3600" cap="small" dirty="0" smtClean="0"/>
            </a:br>
            <a:r>
              <a:rPr lang="en-US" sz="3600" cap="small" dirty="0" smtClean="0"/>
              <a:t>Linking social generations </a:t>
            </a:r>
            <a:br>
              <a:rPr lang="en-US" sz="3600" cap="small" dirty="0" smtClean="0"/>
            </a:br>
            <a:r>
              <a:rPr lang="en-US" sz="3600" cap="small" dirty="0" smtClean="0"/>
              <a:t>and welfare regime dynamics</a:t>
            </a:r>
            <a:br>
              <a:rPr lang="en-US" sz="3600" cap="small" dirty="0" smtClean="0"/>
            </a:b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2016</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0486" y="1029179"/>
            <a:ext cx="9357598" cy="5519721"/>
          </a:xfrm>
          <a:prstGeom prst="rect">
            <a:avLst/>
          </a:prstGeom>
        </p:spPr>
      </p:pic>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29B3BFC-E4B3-4D78-A2F2-536AC9303399}" type="slidenum">
              <a:rPr lang="fr-FR" sz="1400"/>
              <a:pPr/>
              <a:t>20</a:t>
            </a:fld>
            <a:endParaRPr lang="fr-FR" sz="1400"/>
          </a:p>
        </p:txBody>
      </p:sp>
      <p:sp>
        <p:nvSpPr>
          <p:cNvPr id="14339" name="Rectangle 3"/>
          <p:cNvSpPr>
            <a:spLocks noChangeArrowheads="1"/>
          </p:cNvSpPr>
          <p:nvPr/>
        </p:nvSpPr>
        <p:spPr bwMode="auto">
          <a:xfrm>
            <a:off x="685800" y="4445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4340" name="Rectangle 4"/>
          <p:cNvSpPr>
            <a:spLocks noChangeArrowheads="1"/>
          </p:cNvSpPr>
          <p:nvPr/>
        </p:nvSpPr>
        <p:spPr bwMode="auto">
          <a:xfrm>
            <a:off x="2073274" y="681039"/>
            <a:ext cx="5537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dirty="0" smtClean="0">
                <a:solidFill>
                  <a:srgbClr val="000000"/>
                </a:solidFill>
                <a:cs typeface="Times New Roman" pitchFamily="18" charset="0"/>
              </a:rPr>
              <a:t>Log </a:t>
            </a:r>
            <a:r>
              <a:rPr lang="fr-FR" sz="1800" b="1" dirty="0" err="1" smtClean="0">
                <a:solidFill>
                  <a:srgbClr val="000000"/>
                </a:solidFill>
                <a:cs typeface="Times New Roman" pitchFamily="18" charset="0"/>
              </a:rPr>
              <a:t>level</a:t>
            </a:r>
            <a:r>
              <a:rPr lang="fr-FR" sz="1800" b="1" dirty="0" smtClean="0">
                <a:solidFill>
                  <a:srgbClr val="000000"/>
                </a:solidFill>
                <a:cs typeface="Times New Roman" pitchFamily="18" charset="0"/>
              </a:rPr>
              <a:t> of living (=</a:t>
            </a:r>
            <a:r>
              <a:rPr lang="fr-FR" sz="1800" b="1" dirty="0" err="1" smtClean="0">
                <a:solidFill>
                  <a:srgbClr val="000000"/>
                </a:solidFill>
                <a:cs typeface="Times New Roman" pitchFamily="18" charset="0"/>
              </a:rPr>
              <a:t>disposable</a:t>
            </a:r>
            <a:r>
              <a:rPr lang="fr-FR" sz="1800" b="1" dirty="0" smtClean="0">
                <a:solidFill>
                  <a:srgbClr val="000000"/>
                </a:solidFill>
                <a:cs typeface="Times New Roman" pitchFamily="18" charset="0"/>
              </a:rPr>
              <a:t> </a:t>
            </a:r>
            <a:r>
              <a:rPr lang="fr-FR" sz="1800" b="1" dirty="0" err="1" smtClean="0">
                <a:solidFill>
                  <a:srgbClr val="000000"/>
                </a:solidFill>
                <a:cs typeface="Times New Roman" pitchFamily="18" charset="0"/>
              </a:rPr>
              <a:t>income</a:t>
            </a:r>
            <a:r>
              <a:rPr lang="fr-FR" sz="1800" b="1" dirty="0" smtClean="0">
                <a:solidFill>
                  <a:srgbClr val="000000"/>
                </a:solidFill>
                <a:cs typeface="Times New Roman" pitchFamily="18" charset="0"/>
              </a:rPr>
              <a:t> per CU) </a:t>
            </a:r>
            <a:br>
              <a:rPr lang="fr-FR" sz="1800" b="1" dirty="0" smtClean="0">
                <a:solidFill>
                  <a:srgbClr val="000000"/>
                </a:solidFill>
                <a:cs typeface="Times New Roman" pitchFamily="18" charset="0"/>
              </a:rPr>
            </a:br>
            <a:r>
              <a:rPr lang="fr-FR" sz="1800" b="1" dirty="0" smtClean="0">
                <a:solidFill>
                  <a:srgbClr val="000000"/>
                </a:solidFill>
                <a:cs typeface="Times New Roman" pitchFamily="18" charset="0"/>
              </a:rPr>
              <a:t>by </a:t>
            </a:r>
            <a:r>
              <a:rPr lang="fr-FR" sz="1800" b="1" dirty="0" err="1">
                <a:solidFill>
                  <a:srgbClr val="000000"/>
                </a:solidFill>
                <a:cs typeface="Times New Roman" pitchFamily="18" charset="0"/>
              </a:rPr>
              <a:t>age</a:t>
            </a:r>
            <a:r>
              <a:rPr lang="fr-FR" sz="1800" b="1" dirty="0">
                <a:solidFill>
                  <a:srgbClr val="000000"/>
                </a:solidFill>
                <a:cs typeface="Times New Roman" pitchFamily="18" charset="0"/>
              </a:rPr>
              <a:t> group </a:t>
            </a:r>
            <a:r>
              <a:rPr lang="fr-FR" sz="1800" b="1" dirty="0" smtClean="0">
                <a:solidFill>
                  <a:srgbClr val="000000"/>
                </a:solidFill>
                <a:cs typeface="Times New Roman" pitchFamily="18" charset="0"/>
              </a:rPr>
              <a:t>(0</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year</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avarage</a:t>
            </a:r>
            <a:r>
              <a:rPr lang="fr-FR" sz="1800" b="1" dirty="0">
                <a:solidFill>
                  <a:srgbClr val="000000"/>
                </a:solidFill>
                <a:cs typeface="Times New Roman" pitchFamily="18" charset="0"/>
              </a:rPr>
              <a:t>)</a:t>
            </a:r>
            <a:endParaRPr lang="en-GB" sz="2800" dirty="0"/>
          </a:p>
        </p:txBody>
      </p:sp>
      <p:sp>
        <p:nvSpPr>
          <p:cNvPr id="14343" name="Rectangle 13"/>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sp>
        <p:nvSpPr>
          <p:cNvPr id="2" name="Down Arrow 1"/>
          <p:cNvSpPr/>
          <p:nvPr/>
        </p:nvSpPr>
        <p:spPr>
          <a:xfrm>
            <a:off x="2194157" y="3573016"/>
            <a:ext cx="310572" cy="1194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10800000">
            <a:off x="7683303" y="2564904"/>
            <a:ext cx="702078" cy="1284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86011" y="2977803"/>
            <a:ext cx="800219" cy="830997"/>
          </a:xfrm>
          <a:prstGeom prst="rect">
            <a:avLst/>
          </a:prstGeom>
        </p:spPr>
        <p:txBody>
          <a:bodyPr wrap="none">
            <a:spAutoFit/>
          </a:bodyPr>
          <a:lstStyle/>
          <a:p>
            <a:r>
              <a:rPr lang="fr-FR" sz="2400" b="1" dirty="0" smtClean="0">
                <a:solidFill>
                  <a:srgbClr val="000000"/>
                </a:solidFill>
                <a:cs typeface="Times New Roman" pitchFamily="18" charset="0"/>
              </a:rPr>
              <a:t>1980</a:t>
            </a:r>
          </a:p>
          <a:p>
            <a:endParaRPr lang="en-US" sz="2400" dirty="0"/>
          </a:p>
        </p:txBody>
      </p:sp>
      <p:sp>
        <p:nvSpPr>
          <p:cNvPr id="13" name="Rectangle 12"/>
          <p:cNvSpPr/>
          <p:nvPr/>
        </p:nvSpPr>
        <p:spPr>
          <a:xfrm>
            <a:off x="8310823" y="2103239"/>
            <a:ext cx="800219" cy="461665"/>
          </a:xfrm>
          <a:prstGeom prst="rect">
            <a:avLst/>
          </a:prstGeom>
        </p:spPr>
        <p:txBody>
          <a:bodyPr wrap="none">
            <a:spAutoFit/>
          </a:bodyPr>
          <a:lstStyle/>
          <a:p>
            <a:r>
              <a:rPr lang="fr-FR" sz="2400" b="1" dirty="0" smtClean="0">
                <a:solidFill>
                  <a:srgbClr val="000000"/>
                </a:solidFill>
                <a:cs typeface="Times New Roman" pitchFamily="18" charset="0"/>
              </a:rPr>
              <a:t>2010</a:t>
            </a:r>
            <a:endParaRPr lang="en-US" sz="2400" dirty="0"/>
          </a:p>
        </p:txBody>
      </p:sp>
      <p:sp>
        <p:nvSpPr>
          <p:cNvPr id="5" name="Rectangle 4"/>
          <p:cNvSpPr/>
          <p:nvPr/>
        </p:nvSpPr>
        <p:spPr>
          <a:xfrm>
            <a:off x="7605295" y="140439"/>
            <a:ext cx="2159566" cy="1200329"/>
          </a:xfrm>
          <a:prstGeom prst="rect">
            <a:avLst/>
          </a:prstGeom>
        </p:spPr>
        <p:txBody>
          <a:bodyPr wrap="none">
            <a:spAutoFit/>
          </a:bodyPr>
          <a:lstStyle/>
          <a:p>
            <a:r>
              <a:rPr lang="en-US" b="1" dirty="0" smtClean="0"/>
              <a:t>France </a:t>
            </a:r>
            <a:br>
              <a:rPr lang="en-US" b="1" dirty="0" smtClean="0"/>
            </a:br>
            <a:r>
              <a:rPr lang="en-US" b="1" dirty="0" smtClean="0"/>
              <a:t>Lis 1980-2005  </a:t>
            </a:r>
            <a:br>
              <a:rPr lang="en-US" b="1" dirty="0" smtClean="0"/>
            </a:br>
            <a:r>
              <a:rPr lang="en-US" b="1" dirty="0" err="1" smtClean="0"/>
              <a:t>Silc</a:t>
            </a:r>
            <a:r>
              <a:rPr lang="en-US" b="1" dirty="0" smtClean="0"/>
              <a:t> 2010</a:t>
            </a:r>
            <a:endParaRPr lang="en-US" dirty="0"/>
          </a:p>
        </p:txBody>
      </p:sp>
      <p:sp>
        <p:nvSpPr>
          <p:cNvPr id="6" name="Rectangle 5"/>
          <p:cNvSpPr/>
          <p:nvPr/>
        </p:nvSpPr>
        <p:spPr>
          <a:xfrm>
            <a:off x="6957621" y="3849664"/>
            <a:ext cx="628698" cy="461665"/>
          </a:xfrm>
          <a:prstGeom prst="rect">
            <a:avLst/>
          </a:prstGeom>
        </p:spPr>
        <p:txBody>
          <a:bodyPr wrap="none">
            <a:spAutoFit/>
          </a:bodyPr>
          <a:lstStyle/>
          <a:p>
            <a:r>
              <a:rPr lang="en-US" b="1" dirty="0" smtClean="0"/>
              <a:t>age</a:t>
            </a:r>
            <a:endParaRPr lang="en-US" dirty="0"/>
          </a:p>
        </p:txBody>
      </p:sp>
    </p:spTree>
    <p:extLst>
      <p:ext uri="{BB962C8B-B14F-4D97-AF65-F5344CB8AC3E}">
        <p14:creationId xmlns:p14="http://schemas.microsoft.com/office/powerpoint/2010/main" val="2214336731"/>
      </p:ext>
    </p:extLst>
  </p:cSld>
  <p:clrMapOvr>
    <a:masterClrMapping/>
  </p:clrMapOvr>
  <p:transition advTm="8356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09511E0-8A77-4492-99E2-9E06B35ABB56}" type="slidenum">
              <a:rPr lang="fr-FR" sz="1400"/>
              <a:pPr/>
              <a:t>21</a:t>
            </a:fld>
            <a:endParaRPr lang="fr-FR" sz="1400"/>
          </a:p>
        </p:txBody>
      </p:sp>
      <p:sp>
        <p:nvSpPr>
          <p:cNvPr id="15366" name="Rectangle 5"/>
          <p:cNvSpPr>
            <a:spLocks noChangeArrowheads="1"/>
          </p:cNvSpPr>
          <p:nvPr/>
        </p:nvSpPr>
        <p:spPr bwMode="auto">
          <a:xfrm>
            <a:off x="7242331" y="5202934"/>
            <a:ext cx="764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dirty="0" err="1" smtClean="0"/>
              <a:t>year</a:t>
            </a:r>
            <a:endParaRPr lang="fr-FR" b="1" dirty="0"/>
          </a:p>
        </p:txBody>
      </p:sp>
      <p:sp>
        <p:nvSpPr>
          <p:cNvPr id="15367" name="Rectangle 6"/>
          <p:cNvSpPr>
            <a:spLocks noChangeArrowheads="1"/>
          </p:cNvSpPr>
          <p:nvPr/>
        </p:nvSpPr>
        <p:spPr bwMode="auto">
          <a:xfrm>
            <a:off x="4902200" y="3835400"/>
            <a:ext cx="1039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Wages</a:t>
            </a:r>
          </a:p>
        </p:txBody>
      </p:sp>
      <p:sp>
        <p:nvSpPr>
          <p:cNvPr id="15368" name="Rectangle 7"/>
          <p:cNvSpPr>
            <a:spLocks noChangeArrowheads="1"/>
          </p:cNvSpPr>
          <p:nvPr/>
        </p:nvSpPr>
        <p:spPr bwMode="auto">
          <a:xfrm>
            <a:off x="4305300" y="2349500"/>
            <a:ext cx="20746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Housing index</a:t>
            </a:r>
          </a:p>
        </p:txBody>
      </p:sp>
      <p:sp>
        <p:nvSpPr>
          <p:cNvPr id="15369" name="Rectangle 9"/>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sp>
        <p:nvSpPr>
          <p:cNvPr id="3" name="Rectangle 2"/>
          <p:cNvSpPr/>
          <p:nvPr/>
        </p:nvSpPr>
        <p:spPr>
          <a:xfrm>
            <a:off x="149448" y="551682"/>
            <a:ext cx="9505503" cy="461665"/>
          </a:xfrm>
          <a:prstGeom prst="rect">
            <a:avLst/>
          </a:prstGeom>
        </p:spPr>
        <p:txBody>
          <a:bodyPr wrap="square">
            <a:spAutoFit/>
          </a:bodyPr>
          <a:lstStyle/>
          <a:p>
            <a:r>
              <a:rPr lang="en-US" i="1" dirty="0"/>
              <a:t>real housing price index (dotted lines) </a:t>
            </a:r>
            <a:r>
              <a:rPr lang="en-US" i="1" dirty="0" smtClean="0"/>
              <a:t>and </a:t>
            </a:r>
            <a:r>
              <a:rPr lang="en-US" i="1" dirty="0"/>
              <a:t>real household incomes </a:t>
            </a:r>
            <a:r>
              <a:rPr lang="en-US" i="1" dirty="0" smtClean="0"/>
              <a:t>index</a:t>
            </a:r>
            <a:endParaRPr lang="fr-CH" i="1" dirty="0"/>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44" y="981075"/>
            <a:ext cx="8191500" cy="5212795"/>
          </a:xfrm>
          <a:prstGeom prst="rect">
            <a:avLst/>
          </a:prstGeom>
          <a:noFill/>
          <a:ln>
            <a:noFill/>
          </a:ln>
        </p:spPr>
      </p:pic>
      <p:sp>
        <p:nvSpPr>
          <p:cNvPr id="13" name="TextBox 12"/>
          <p:cNvSpPr txBox="1"/>
          <p:nvPr/>
        </p:nvSpPr>
        <p:spPr>
          <a:xfrm>
            <a:off x="1014718" y="6193871"/>
            <a:ext cx="8237940" cy="738664"/>
          </a:xfrm>
          <a:prstGeom prst="rect">
            <a:avLst/>
          </a:prstGeom>
          <a:noFill/>
        </p:spPr>
        <p:txBody>
          <a:bodyPr wrap="none" rtlCol="0">
            <a:spAutoFit/>
          </a:bodyPr>
          <a:lstStyle/>
          <a:p>
            <a:r>
              <a:rPr lang="en-US" sz="1400" dirty="0"/>
              <a:t>Note: y-axis: Housing index and household incomes adjusted for inflation, indexed to year 2000 (y=100). </a:t>
            </a:r>
            <a:endParaRPr lang="en-US" sz="1400" dirty="0" smtClean="0"/>
          </a:p>
          <a:p>
            <a:r>
              <a:rPr lang="en-US" sz="1400" dirty="0" smtClean="0"/>
              <a:t>Source</a:t>
            </a:r>
            <a:r>
              <a:rPr lang="en-US" sz="1400" dirty="0"/>
              <a:t>: International House Price Database, Federal Reserve Bank of Dallas. </a:t>
            </a:r>
            <a:r>
              <a:rPr lang="lb-LU" sz="1400" dirty="0" smtClean="0"/>
              <a:t>Mack </a:t>
            </a:r>
            <a:r>
              <a:rPr lang="lb-LU" sz="1400" dirty="0"/>
              <a:t>and Martínez-García (2011). </a:t>
            </a:r>
            <a:endParaRPr lang="x-none" sz="1400" dirty="0"/>
          </a:p>
          <a:p>
            <a:endParaRPr lang="en-US" sz="1400" dirty="0"/>
          </a:p>
        </p:txBody>
      </p:sp>
    </p:spTree>
    <p:extLst>
      <p:ext uri="{BB962C8B-B14F-4D97-AF65-F5344CB8AC3E}">
        <p14:creationId xmlns:p14="http://schemas.microsoft.com/office/powerpoint/2010/main" val="1932935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64" y="1556792"/>
            <a:ext cx="7231672" cy="460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22</a:t>
            </a:fld>
            <a:endParaRPr lang="fr-FR" sz="1400"/>
          </a:p>
        </p:txBody>
      </p:sp>
      <p:sp>
        <p:nvSpPr>
          <p:cNvPr id="16387" name="Rectangle 7"/>
          <p:cNvSpPr>
            <a:spLocks noChangeArrowheads="1"/>
          </p:cNvSpPr>
          <p:nvPr/>
        </p:nvSpPr>
        <p:spPr bwMode="auto">
          <a:xfrm>
            <a:off x="838200" y="26035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900" b="1" dirty="0" err="1"/>
              <a:t>Educational</a:t>
            </a:r>
            <a:r>
              <a:rPr lang="fr-FR" sz="1900" b="1" dirty="0"/>
              <a:t> inflation </a:t>
            </a:r>
            <a:r>
              <a:rPr lang="fr-FR" sz="1900" b="1" dirty="0" smtClean="0"/>
              <a:t/>
            </a:r>
            <a:br>
              <a:rPr lang="fr-FR" sz="1900" b="1" dirty="0" smtClean="0"/>
            </a:br>
            <a:r>
              <a:rPr lang="fr-FR" sz="1900" b="1" dirty="0" smtClean="0"/>
              <a:t/>
            </a:r>
            <a:br>
              <a:rPr lang="fr-FR" sz="1900" b="1" dirty="0" smtClean="0"/>
            </a:br>
            <a:r>
              <a:rPr lang="fr-FR" sz="1700" b="1" dirty="0" smtClean="0">
                <a:solidFill>
                  <a:srgbClr val="000000"/>
                </a:solidFill>
              </a:rPr>
              <a:t>% </a:t>
            </a:r>
            <a:r>
              <a:rPr lang="fr-FR" sz="1700" b="1" dirty="0">
                <a:solidFill>
                  <a:srgbClr val="000000"/>
                </a:solidFill>
              </a:rPr>
              <a:t>of </a:t>
            </a:r>
            <a:r>
              <a:rPr lang="fr-FR" sz="1700" b="1" dirty="0" smtClean="0">
                <a:solidFill>
                  <a:srgbClr val="000000"/>
                </a:solidFill>
              </a:rPr>
              <a:t>GED (‘bac’) (no more no </a:t>
            </a:r>
            <a:r>
              <a:rPr lang="fr-FR" sz="1700" b="1" dirty="0" err="1" smtClean="0">
                <a:solidFill>
                  <a:srgbClr val="000000"/>
                </a:solidFill>
              </a:rPr>
              <a:t>less</a:t>
            </a:r>
            <a:r>
              <a:rPr lang="fr-FR" sz="1700" b="1" dirty="0" smtClean="0">
                <a:solidFill>
                  <a:srgbClr val="000000"/>
                </a:solidFill>
              </a:rPr>
              <a:t>) </a:t>
            </a:r>
            <a:br>
              <a:rPr lang="fr-FR" sz="1700" b="1" dirty="0" smtClean="0">
                <a:solidFill>
                  <a:srgbClr val="000000"/>
                </a:solidFill>
              </a:rPr>
            </a:br>
            <a:r>
              <a:rPr lang="fr-FR" sz="1700" b="1" dirty="0" err="1" smtClean="0">
                <a:solidFill>
                  <a:srgbClr val="000000"/>
                </a:solidFill>
              </a:rPr>
              <a:t>holders</a:t>
            </a:r>
            <a:r>
              <a:rPr lang="fr-FR" sz="1700" b="1" dirty="0" smtClean="0">
                <a:solidFill>
                  <a:srgbClr val="000000"/>
                </a:solidFill>
              </a:rPr>
              <a:t> </a:t>
            </a:r>
            <a:r>
              <a:rPr lang="fr-FR" sz="1700" b="1" dirty="0" err="1">
                <a:solidFill>
                  <a:srgbClr val="000000"/>
                </a:solidFill>
              </a:rPr>
              <a:t>accessing</a:t>
            </a:r>
            <a:r>
              <a:rPr lang="fr-FR" sz="1700" b="1" dirty="0">
                <a:solidFill>
                  <a:srgbClr val="000000"/>
                </a:solidFill>
              </a:rPr>
              <a:t> </a:t>
            </a:r>
            <a:r>
              <a:rPr lang="fr-FR" sz="1700" b="1" dirty="0" smtClean="0">
                <a:solidFill>
                  <a:srgbClr val="000000"/>
                </a:solidFill>
              </a:rPr>
              <a:t>middle class jobs (service cl </a:t>
            </a:r>
            <a:r>
              <a:rPr lang="fr-FR" sz="1700" b="1" dirty="0" err="1" smtClean="0">
                <a:solidFill>
                  <a:srgbClr val="000000"/>
                </a:solidFill>
              </a:rPr>
              <a:t>h+l</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700" b="1" dirty="0">
                <a:solidFill>
                  <a:srgbClr val="000000"/>
                </a:solidFill>
              </a:rPr>
              <a:t>French </a:t>
            </a:r>
            <a:r>
              <a:rPr lang="fr-FR" sz="1700" b="1" dirty="0" err="1">
                <a:solidFill>
                  <a:srgbClr val="000000"/>
                </a:solidFill>
              </a:rPr>
              <a:t>labor</a:t>
            </a:r>
            <a:r>
              <a:rPr lang="fr-FR" sz="1700" b="1" dirty="0">
                <a:solidFill>
                  <a:srgbClr val="000000"/>
                </a:solidFill>
              </a:rPr>
              <a:t> force </a:t>
            </a:r>
            <a:r>
              <a:rPr lang="fr-FR" sz="1700" b="1" dirty="0" err="1">
                <a:solidFill>
                  <a:srgbClr val="000000"/>
                </a:solidFill>
              </a:rPr>
              <a:t>surveys</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90" name="Rectangle 4"/>
          <p:cNvSpPr>
            <a:spLocks noChangeArrowheads="1"/>
          </p:cNvSpPr>
          <p:nvPr/>
        </p:nvSpPr>
        <p:spPr bwMode="auto">
          <a:xfrm>
            <a:off x="7545389" y="5084763"/>
            <a:ext cx="7997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Year</a:t>
            </a:r>
          </a:p>
        </p:txBody>
      </p:sp>
      <p:sp>
        <p:nvSpPr>
          <p:cNvPr id="16391" name="Rectangle 5"/>
          <p:cNvSpPr>
            <a:spLocks noChangeArrowheads="1"/>
          </p:cNvSpPr>
          <p:nvPr/>
        </p:nvSpPr>
        <p:spPr bwMode="auto">
          <a:xfrm>
            <a:off x="8266625" y="2132856"/>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a:t>Age</a:t>
            </a:r>
          </a:p>
        </p:txBody>
      </p:sp>
      <p:sp>
        <p:nvSpPr>
          <p:cNvPr id="16392" name="Rectangle 8"/>
          <p:cNvSpPr>
            <a:spLocks noChangeArrowheads="1"/>
          </p:cNvSpPr>
          <p:nvPr/>
        </p:nvSpPr>
        <p:spPr bwMode="auto">
          <a:xfrm>
            <a:off x="276225" y="188913"/>
            <a:ext cx="5863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b. Overeducation </a:t>
            </a:r>
            <a:r>
              <a:rPr lang="en-US" b="1" dirty="0">
                <a:solidFill>
                  <a:srgbClr val="000000"/>
                </a:solidFill>
              </a:rPr>
              <a:t>and educational </a:t>
            </a:r>
            <a:r>
              <a:rPr lang="en-US" b="1" i="1" dirty="0" err="1">
                <a:solidFill>
                  <a:srgbClr val="000000"/>
                </a:solidFill>
              </a:rPr>
              <a:t>déclassés</a:t>
            </a:r>
            <a:endParaRPr lang="en-US" b="1" i="1" dirty="0">
              <a:solidFill>
                <a:srgbClr val="000000"/>
              </a:solidFill>
            </a:endParaRPr>
          </a:p>
        </p:txBody>
      </p:sp>
    </p:spTree>
    <p:extLst>
      <p:ext uri="{BB962C8B-B14F-4D97-AF65-F5344CB8AC3E}">
        <p14:creationId xmlns:p14="http://schemas.microsoft.com/office/powerpoint/2010/main" val="678336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648" y="1598707"/>
            <a:ext cx="7357382" cy="442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23</a:t>
            </a:fld>
            <a:endParaRPr lang="fr-FR" sz="1400"/>
          </a:p>
        </p:txBody>
      </p:sp>
      <p:sp>
        <p:nvSpPr>
          <p:cNvPr id="16387" name="Rectangle 7"/>
          <p:cNvSpPr>
            <a:spLocks noChangeArrowheads="1"/>
          </p:cNvSpPr>
          <p:nvPr/>
        </p:nvSpPr>
        <p:spPr bwMode="auto">
          <a:xfrm>
            <a:off x="838200" y="26035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900" b="1" dirty="0" err="1"/>
              <a:t>Educational</a:t>
            </a:r>
            <a:r>
              <a:rPr lang="fr-FR" sz="1900" b="1" dirty="0"/>
              <a:t> inflation </a:t>
            </a:r>
            <a:r>
              <a:rPr lang="fr-FR" sz="1900" b="1" dirty="0" smtClean="0"/>
              <a:t/>
            </a:r>
            <a:br>
              <a:rPr lang="fr-FR" sz="1900" b="1" dirty="0" smtClean="0"/>
            </a:br>
            <a:r>
              <a:rPr lang="fr-FR" sz="1900" b="1" dirty="0" smtClean="0"/>
              <a:t/>
            </a:r>
            <a:br>
              <a:rPr lang="fr-FR" sz="1900" b="1" dirty="0" smtClean="0"/>
            </a:br>
            <a:r>
              <a:rPr lang="fr-FR" sz="1700" b="1" dirty="0" smtClean="0">
                <a:solidFill>
                  <a:srgbClr val="000000"/>
                </a:solidFill>
              </a:rPr>
              <a:t>% </a:t>
            </a:r>
            <a:r>
              <a:rPr lang="fr-FR" sz="1700" b="1" dirty="0">
                <a:solidFill>
                  <a:srgbClr val="000000"/>
                </a:solidFill>
              </a:rPr>
              <a:t>of </a:t>
            </a:r>
            <a:r>
              <a:rPr lang="fr-FR" sz="1700" b="1" dirty="0" smtClean="0">
                <a:solidFill>
                  <a:srgbClr val="000000"/>
                </a:solidFill>
              </a:rPr>
              <a:t>GED (‘bac’) (no more no </a:t>
            </a:r>
            <a:r>
              <a:rPr lang="fr-FR" sz="1700" b="1" dirty="0" err="1" smtClean="0">
                <a:solidFill>
                  <a:srgbClr val="000000"/>
                </a:solidFill>
              </a:rPr>
              <a:t>less</a:t>
            </a:r>
            <a:r>
              <a:rPr lang="fr-FR" sz="1700" b="1" dirty="0" smtClean="0">
                <a:solidFill>
                  <a:srgbClr val="000000"/>
                </a:solidFill>
              </a:rPr>
              <a:t>) </a:t>
            </a:r>
            <a:br>
              <a:rPr lang="fr-FR" sz="1700" b="1" dirty="0" smtClean="0">
                <a:solidFill>
                  <a:srgbClr val="000000"/>
                </a:solidFill>
              </a:rPr>
            </a:br>
            <a:r>
              <a:rPr lang="fr-FR" sz="1700" b="1" dirty="0" err="1" smtClean="0">
                <a:solidFill>
                  <a:srgbClr val="000000"/>
                </a:solidFill>
              </a:rPr>
              <a:t>holders</a:t>
            </a:r>
            <a:r>
              <a:rPr lang="fr-FR" sz="1700" b="1" dirty="0" smtClean="0">
                <a:solidFill>
                  <a:srgbClr val="000000"/>
                </a:solidFill>
              </a:rPr>
              <a:t> </a:t>
            </a:r>
            <a:r>
              <a:rPr lang="fr-FR" sz="1700" b="1" dirty="0" err="1">
                <a:solidFill>
                  <a:srgbClr val="000000"/>
                </a:solidFill>
              </a:rPr>
              <a:t>accessing</a:t>
            </a:r>
            <a:r>
              <a:rPr lang="fr-FR" sz="1700" b="1" dirty="0">
                <a:solidFill>
                  <a:srgbClr val="000000"/>
                </a:solidFill>
              </a:rPr>
              <a:t> </a:t>
            </a:r>
            <a:r>
              <a:rPr lang="fr-FR" sz="1700" b="1" dirty="0" smtClean="0">
                <a:solidFill>
                  <a:srgbClr val="000000"/>
                </a:solidFill>
              </a:rPr>
              <a:t>middle class jobs (service cl </a:t>
            </a:r>
            <a:r>
              <a:rPr lang="fr-FR" sz="1700" b="1" dirty="0" err="1" smtClean="0">
                <a:solidFill>
                  <a:srgbClr val="000000"/>
                </a:solidFill>
              </a:rPr>
              <a:t>h+l</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700" b="1" dirty="0">
                <a:solidFill>
                  <a:srgbClr val="000000"/>
                </a:solidFill>
              </a:rPr>
              <a:t>French </a:t>
            </a:r>
            <a:r>
              <a:rPr lang="fr-FR" sz="1700" b="1" dirty="0" err="1">
                <a:solidFill>
                  <a:srgbClr val="000000"/>
                </a:solidFill>
              </a:rPr>
              <a:t>labor</a:t>
            </a:r>
            <a:r>
              <a:rPr lang="fr-FR" sz="1700" b="1" dirty="0">
                <a:solidFill>
                  <a:srgbClr val="000000"/>
                </a:solidFill>
              </a:rPr>
              <a:t> force </a:t>
            </a:r>
            <a:r>
              <a:rPr lang="fr-FR" sz="1700" b="1" dirty="0" err="1">
                <a:solidFill>
                  <a:srgbClr val="000000"/>
                </a:solidFill>
              </a:rPr>
              <a:t>surveys</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90" name="Rectangle 4"/>
          <p:cNvSpPr>
            <a:spLocks noChangeArrowheads="1"/>
          </p:cNvSpPr>
          <p:nvPr/>
        </p:nvSpPr>
        <p:spPr bwMode="auto">
          <a:xfrm>
            <a:off x="6033120" y="5084763"/>
            <a:ext cx="18165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err="1" smtClean="0"/>
              <a:t>Birth</a:t>
            </a:r>
            <a:r>
              <a:rPr lang="fr-FR" b="1" dirty="0" smtClean="0"/>
              <a:t> </a:t>
            </a:r>
            <a:r>
              <a:rPr lang="fr-FR" b="1" dirty="0" err="1" smtClean="0"/>
              <a:t>cohort</a:t>
            </a:r>
            <a:endParaRPr lang="fr-FR" b="1" dirty="0"/>
          </a:p>
        </p:txBody>
      </p:sp>
      <p:sp>
        <p:nvSpPr>
          <p:cNvPr id="16391" name="Rectangle 5"/>
          <p:cNvSpPr>
            <a:spLocks noChangeArrowheads="1"/>
          </p:cNvSpPr>
          <p:nvPr/>
        </p:nvSpPr>
        <p:spPr bwMode="auto">
          <a:xfrm>
            <a:off x="8266625" y="2132856"/>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a:t>Age</a:t>
            </a:r>
          </a:p>
        </p:txBody>
      </p:sp>
      <p:sp>
        <p:nvSpPr>
          <p:cNvPr id="16392" name="Rectangle 8"/>
          <p:cNvSpPr>
            <a:spLocks noChangeArrowheads="1"/>
          </p:cNvSpPr>
          <p:nvPr/>
        </p:nvSpPr>
        <p:spPr bwMode="auto">
          <a:xfrm>
            <a:off x="276225" y="188913"/>
            <a:ext cx="5863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b. Overeducation </a:t>
            </a:r>
            <a:r>
              <a:rPr lang="en-US" b="1" dirty="0">
                <a:solidFill>
                  <a:srgbClr val="000000"/>
                </a:solidFill>
              </a:rPr>
              <a:t>and educational </a:t>
            </a:r>
            <a:r>
              <a:rPr lang="en-US" b="1" i="1" dirty="0" err="1">
                <a:solidFill>
                  <a:srgbClr val="000000"/>
                </a:solidFill>
              </a:rPr>
              <a:t>déclassés</a:t>
            </a:r>
            <a:endParaRPr lang="en-US" b="1" i="1" dirty="0">
              <a:solidFill>
                <a:srgbClr val="000000"/>
              </a:solidFill>
            </a:endParaRPr>
          </a:p>
        </p:txBody>
      </p:sp>
    </p:spTree>
    <p:extLst>
      <p:ext uri="{BB962C8B-B14F-4D97-AF65-F5344CB8AC3E}">
        <p14:creationId xmlns:p14="http://schemas.microsoft.com/office/powerpoint/2010/main" val="3482964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C893BC4-2BB2-43E2-A6DF-88E8DE3AACCB}" type="slidenum">
              <a:rPr lang="fr-FR" sz="1400"/>
              <a:pPr/>
              <a:t>24</a:t>
            </a:fld>
            <a:endParaRPr lang="fr-FR" sz="1400"/>
          </a:p>
        </p:txBody>
      </p:sp>
      <p:sp>
        <p:nvSpPr>
          <p:cNvPr id="21507" name="Rectangle 2"/>
          <p:cNvSpPr>
            <a:spLocks noChangeArrowheads="1"/>
          </p:cNvSpPr>
          <p:nvPr/>
        </p:nvSpPr>
        <p:spPr bwMode="auto">
          <a:xfrm>
            <a:off x="990600" y="620688"/>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just" defTabSz="957263">
              <a:spcBef>
                <a:spcPts val="300"/>
              </a:spcBef>
              <a:spcAft>
                <a:spcPts val="300"/>
              </a:spcAft>
              <a:tabLst>
                <a:tab pos="741363" algn="l"/>
              </a:tabLst>
            </a:pPr>
            <a:endParaRPr lang="fr-FR" sz="1900" b="1" dirty="0">
              <a:solidFill>
                <a:srgbClr val="000000"/>
              </a:solidFill>
            </a:endParaRPr>
          </a:p>
        </p:txBody>
      </p:sp>
      <p:sp>
        <p:nvSpPr>
          <p:cNvPr id="21508" name="Rectangle 3"/>
          <p:cNvSpPr>
            <a:spLocks noChangeArrowheads="1"/>
          </p:cNvSpPr>
          <p:nvPr/>
        </p:nvSpPr>
        <p:spPr bwMode="auto">
          <a:xfrm>
            <a:off x="533400" y="1676400"/>
            <a:ext cx="883920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ts val="1200"/>
              </a:spcBef>
              <a:spcAft>
                <a:spcPts val="300"/>
              </a:spcAft>
              <a:tabLst>
                <a:tab pos="741363" algn="l"/>
              </a:tabLst>
            </a:pPr>
            <a:endParaRPr lang="en-GB" sz="1600" b="1" dirty="0" smtClean="0">
              <a:solidFill>
                <a:srgbClr val="000000"/>
              </a:solidFill>
            </a:endParaRPr>
          </a:p>
          <a:p>
            <a:pPr defTabSz="957263">
              <a:spcBef>
                <a:spcPts val="12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defTabSz="957263">
              <a:spcBef>
                <a:spcPts val="300"/>
              </a:spcBef>
              <a:spcAft>
                <a:spcPct val="100000"/>
              </a:spcAft>
              <a:tabLst>
                <a:tab pos="741363" algn="l"/>
              </a:tabLst>
            </a:pPr>
            <a:r>
              <a:rPr lang="fr-FR" sz="1200" dirty="0" smtClean="0">
                <a:solidFill>
                  <a:srgbClr val="000000"/>
                </a:solidFill>
              </a:rPr>
              <a:t>Source : </a:t>
            </a:r>
            <a:r>
              <a:rPr lang="fr-FR" sz="1200" i="1" dirty="0" smtClean="0">
                <a:solidFill>
                  <a:srgbClr val="000000"/>
                </a:solidFill>
              </a:rPr>
              <a:t>WHO </a:t>
            </a:r>
            <a:r>
              <a:rPr lang="fr-FR" sz="1200" i="1" dirty="0" err="1" smtClean="0">
                <a:solidFill>
                  <a:srgbClr val="000000"/>
                </a:solidFill>
              </a:rPr>
              <a:t>mortality</a:t>
            </a:r>
            <a:r>
              <a:rPr lang="fr-FR" sz="1200" i="1" dirty="0" smtClean="0">
                <a:solidFill>
                  <a:srgbClr val="000000"/>
                </a:solidFill>
              </a:rPr>
              <a:t> data </a:t>
            </a:r>
            <a:r>
              <a:rPr lang="fr-FR" sz="1200" dirty="0" smtClean="0">
                <a:solidFill>
                  <a:srgbClr val="000000"/>
                </a:solidFill>
              </a:rPr>
              <a:t>.</a:t>
            </a:r>
            <a:endParaRPr lang="fr-FR" sz="1200" dirty="0"/>
          </a:p>
        </p:txBody>
      </p:sp>
      <p:sp>
        <p:nvSpPr>
          <p:cNvPr id="21510" name="Rectangle 6"/>
          <p:cNvSpPr>
            <a:spLocks noChangeArrowheads="1"/>
          </p:cNvSpPr>
          <p:nvPr/>
        </p:nvSpPr>
        <p:spPr bwMode="auto">
          <a:xfrm>
            <a:off x="2055814" y="188913"/>
            <a:ext cx="4783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e. </a:t>
            </a:r>
            <a:r>
              <a:rPr lang="en-US" b="1" dirty="0" err="1">
                <a:solidFill>
                  <a:srgbClr val="000000"/>
                </a:solidFill>
              </a:rPr>
              <a:t>Recomposition</a:t>
            </a:r>
            <a:r>
              <a:rPr lang="en-US" b="1" dirty="0">
                <a:solidFill>
                  <a:srgbClr val="000000"/>
                </a:solidFill>
              </a:rPr>
              <a:t> of risks of suicide</a:t>
            </a:r>
            <a:endParaRPr lang="en-US" b="1" i="1" dirty="0">
              <a:solidFill>
                <a:srgbClr val="000000"/>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608" y="756169"/>
            <a:ext cx="7095930" cy="519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02997" y="5157192"/>
            <a:ext cx="774571" cy="461665"/>
          </a:xfrm>
          <a:prstGeom prst="rect">
            <a:avLst/>
          </a:prstGeom>
        </p:spPr>
        <p:txBody>
          <a:bodyPr wrap="none">
            <a:spAutoFit/>
          </a:bodyPr>
          <a:lstStyle/>
          <a:p>
            <a:r>
              <a:rPr lang="en-US" b="1" dirty="0" smtClean="0">
                <a:solidFill>
                  <a:srgbClr val="000000"/>
                </a:solidFill>
              </a:rPr>
              <a:t>Age </a:t>
            </a:r>
            <a:endParaRPr lang="en-US" dirty="0"/>
          </a:p>
        </p:txBody>
      </p:sp>
      <p:sp>
        <p:nvSpPr>
          <p:cNvPr id="3" name="Rectangle 2"/>
          <p:cNvSpPr/>
          <p:nvPr/>
        </p:nvSpPr>
        <p:spPr>
          <a:xfrm>
            <a:off x="6421431" y="3198168"/>
            <a:ext cx="800219" cy="461665"/>
          </a:xfrm>
          <a:prstGeom prst="rect">
            <a:avLst/>
          </a:prstGeom>
        </p:spPr>
        <p:txBody>
          <a:bodyPr wrap="none">
            <a:spAutoFit/>
          </a:bodyPr>
          <a:lstStyle/>
          <a:p>
            <a:r>
              <a:rPr lang="en-US" b="1" dirty="0" smtClean="0">
                <a:solidFill>
                  <a:srgbClr val="000000"/>
                </a:solidFill>
              </a:rPr>
              <a:t>2005</a:t>
            </a:r>
            <a:endParaRPr lang="en-US" dirty="0"/>
          </a:p>
        </p:txBody>
      </p:sp>
      <p:sp>
        <p:nvSpPr>
          <p:cNvPr id="10" name="Rectangle 9"/>
          <p:cNvSpPr/>
          <p:nvPr/>
        </p:nvSpPr>
        <p:spPr>
          <a:xfrm>
            <a:off x="6177136" y="2204864"/>
            <a:ext cx="877163" cy="461665"/>
          </a:xfrm>
          <a:prstGeom prst="rect">
            <a:avLst/>
          </a:prstGeom>
        </p:spPr>
        <p:txBody>
          <a:bodyPr wrap="none">
            <a:spAutoFit/>
          </a:bodyPr>
          <a:lstStyle/>
          <a:p>
            <a:r>
              <a:rPr lang="en-US" b="1" dirty="0" smtClean="0">
                <a:solidFill>
                  <a:srgbClr val="000000"/>
                </a:solidFill>
              </a:rPr>
              <a:t>1985 </a:t>
            </a:r>
            <a:endParaRPr lang="en-US" dirty="0"/>
          </a:p>
        </p:txBody>
      </p:sp>
      <p:cxnSp>
        <p:nvCxnSpPr>
          <p:cNvPr id="5" name="Straight Arrow Connector 4"/>
          <p:cNvCxnSpPr/>
          <p:nvPr/>
        </p:nvCxnSpPr>
        <p:spPr bwMode="auto">
          <a:xfrm>
            <a:off x="3512840" y="2204864"/>
            <a:ext cx="792088" cy="51886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a:xfrm>
            <a:off x="3152800" y="1445875"/>
            <a:ext cx="1835759" cy="830997"/>
          </a:xfrm>
          <a:prstGeom prst="rect">
            <a:avLst/>
          </a:prstGeom>
        </p:spPr>
        <p:txBody>
          <a:bodyPr wrap="none">
            <a:spAutoFit/>
          </a:bodyPr>
          <a:lstStyle/>
          <a:p>
            <a:r>
              <a:rPr lang="en-US" b="1" dirty="0" smtClean="0">
                <a:solidFill>
                  <a:srgbClr val="000000"/>
                </a:solidFill>
              </a:rPr>
              <a:t>Cohort born</a:t>
            </a:r>
            <a:br>
              <a:rPr lang="en-US" b="1" dirty="0" smtClean="0">
                <a:solidFill>
                  <a:srgbClr val="000000"/>
                </a:solidFill>
              </a:rPr>
            </a:br>
            <a:r>
              <a:rPr lang="en-US" b="1" dirty="0" smtClean="0">
                <a:solidFill>
                  <a:srgbClr val="000000"/>
                </a:solidFill>
              </a:rPr>
              <a:t>in 1960</a:t>
            </a:r>
            <a:endParaRPr lang="en-US" dirty="0"/>
          </a:p>
        </p:txBody>
      </p:sp>
      <p:cxnSp>
        <p:nvCxnSpPr>
          <p:cNvPr id="15" name="Straight Arrow Connector 14"/>
          <p:cNvCxnSpPr/>
          <p:nvPr/>
        </p:nvCxnSpPr>
        <p:spPr bwMode="auto">
          <a:xfrm flipV="1">
            <a:off x="6080770" y="3429001"/>
            <a:ext cx="0" cy="45120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5720730" y="3880204"/>
            <a:ext cx="1835759" cy="830997"/>
          </a:xfrm>
          <a:prstGeom prst="rect">
            <a:avLst/>
          </a:prstGeom>
        </p:spPr>
        <p:txBody>
          <a:bodyPr wrap="none">
            <a:spAutoFit/>
          </a:bodyPr>
          <a:lstStyle/>
          <a:p>
            <a:r>
              <a:rPr lang="en-US" b="1" dirty="0" smtClean="0">
                <a:solidFill>
                  <a:srgbClr val="000000"/>
                </a:solidFill>
              </a:rPr>
              <a:t>Cohort born</a:t>
            </a:r>
            <a:br>
              <a:rPr lang="en-US" b="1" dirty="0" smtClean="0">
                <a:solidFill>
                  <a:srgbClr val="000000"/>
                </a:solidFill>
              </a:rPr>
            </a:br>
            <a:r>
              <a:rPr lang="en-US" b="1" dirty="0" smtClean="0">
                <a:solidFill>
                  <a:srgbClr val="000000"/>
                </a:solidFill>
              </a:rPr>
              <a:t>in 1945</a:t>
            </a:r>
            <a:endParaRPr lang="en-US" dirty="0"/>
          </a:p>
        </p:txBody>
      </p:sp>
      <p:sp>
        <p:nvSpPr>
          <p:cNvPr id="9" name="Rectangle 8"/>
          <p:cNvSpPr/>
          <p:nvPr/>
        </p:nvSpPr>
        <p:spPr>
          <a:xfrm rot="16200000">
            <a:off x="-1106695" y="3121892"/>
            <a:ext cx="4600940" cy="461665"/>
          </a:xfrm>
          <a:prstGeom prst="rect">
            <a:avLst/>
          </a:prstGeom>
        </p:spPr>
        <p:txBody>
          <a:bodyPr wrap="none">
            <a:spAutoFit/>
          </a:bodyPr>
          <a:lstStyle/>
          <a:p>
            <a:r>
              <a:rPr lang="en-US" b="1" dirty="0" smtClean="0">
                <a:solidFill>
                  <a:srgbClr val="000000"/>
                </a:solidFill>
              </a:rPr>
              <a:t>Log[</a:t>
            </a:r>
            <a:r>
              <a:rPr lang="en-US" b="1" dirty="0" err="1" smtClean="0">
                <a:solidFill>
                  <a:srgbClr val="000000"/>
                </a:solidFill>
              </a:rPr>
              <a:t>rsuicide</a:t>
            </a:r>
            <a:r>
              <a:rPr lang="en-US" b="1" dirty="0" smtClean="0">
                <a:solidFill>
                  <a:srgbClr val="000000"/>
                </a:solidFill>
              </a:rPr>
              <a:t>(age)/</a:t>
            </a:r>
            <a:r>
              <a:rPr lang="en-US" b="1" dirty="0" err="1" smtClean="0">
                <a:solidFill>
                  <a:srgbClr val="000000"/>
                </a:solidFill>
              </a:rPr>
              <a:t>rsuicide</a:t>
            </a:r>
            <a:r>
              <a:rPr lang="en-US" b="1" dirty="0" smtClean="0">
                <a:solidFill>
                  <a:srgbClr val="000000"/>
                </a:solidFill>
              </a:rPr>
              <a:t>(total)]</a:t>
            </a:r>
            <a:endParaRPr lang="en-US" dirty="0"/>
          </a:p>
        </p:txBody>
      </p:sp>
    </p:spTree>
    <p:extLst>
      <p:ext uri="{BB962C8B-B14F-4D97-AF65-F5344CB8AC3E}">
        <p14:creationId xmlns:p14="http://schemas.microsoft.com/office/powerpoint/2010/main" val="3904533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C893BC4-2BB2-43E2-A6DF-88E8DE3AACCB}" type="slidenum">
              <a:rPr lang="fr-FR" sz="1400"/>
              <a:pPr/>
              <a:t>25</a:t>
            </a:fld>
            <a:endParaRPr lang="fr-FR" sz="1400"/>
          </a:p>
        </p:txBody>
      </p:sp>
      <p:sp>
        <p:nvSpPr>
          <p:cNvPr id="21507" name="Rectangle 2"/>
          <p:cNvSpPr>
            <a:spLocks noChangeArrowheads="1"/>
          </p:cNvSpPr>
          <p:nvPr/>
        </p:nvSpPr>
        <p:spPr bwMode="auto">
          <a:xfrm>
            <a:off x="990600" y="9906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just" defTabSz="957263">
              <a:spcBef>
                <a:spcPts val="300"/>
              </a:spcBef>
              <a:spcAft>
                <a:spcPts val="300"/>
              </a:spcAft>
              <a:tabLst>
                <a:tab pos="741363" algn="l"/>
              </a:tabLst>
            </a:pPr>
            <a:r>
              <a:rPr lang="fr-FR" sz="1900" b="1"/>
              <a:t>Desequilibrium in political representation</a:t>
            </a:r>
            <a:endParaRPr lang="fr-FR" sz="1900" b="1">
              <a:solidFill>
                <a:srgbClr val="000000"/>
              </a:solidFill>
            </a:endParaRPr>
          </a:p>
        </p:txBody>
      </p:sp>
      <p:sp>
        <p:nvSpPr>
          <p:cNvPr id="21508" name="Rectangle 3"/>
          <p:cNvSpPr>
            <a:spLocks noChangeArrowheads="1"/>
          </p:cNvSpPr>
          <p:nvPr/>
        </p:nvSpPr>
        <p:spPr bwMode="auto">
          <a:xfrm>
            <a:off x="533400" y="1676400"/>
            <a:ext cx="883920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ts val="1200"/>
              </a:spcBef>
              <a:spcAft>
                <a:spcPts val="300"/>
              </a:spcAft>
              <a:tabLst>
                <a:tab pos="741363" algn="l"/>
              </a:tabLst>
            </a:pPr>
            <a:r>
              <a:rPr lang="en-GB" sz="1600" b="1" dirty="0">
                <a:solidFill>
                  <a:srgbClr val="000000"/>
                </a:solidFill>
              </a:rPr>
              <a:t>Age distribution of French </a:t>
            </a:r>
            <a:r>
              <a:rPr lang="en-GB" sz="1600" b="1" i="1" dirty="0" err="1">
                <a:solidFill>
                  <a:srgbClr val="000000"/>
                </a:solidFill>
              </a:rPr>
              <a:t>Députés</a:t>
            </a:r>
            <a:r>
              <a:rPr lang="en-GB" sz="1600" b="1" dirty="0">
                <a:solidFill>
                  <a:srgbClr val="000000"/>
                </a:solidFill>
              </a:rPr>
              <a:t> (National Parliament) </a:t>
            </a:r>
            <a:r>
              <a:rPr lang="en-GB" sz="1600" b="1" dirty="0" smtClean="0">
                <a:solidFill>
                  <a:srgbClr val="000000"/>
                </a:solidFill>
              </a:rPr>
              <a:t>1981-to-2012 (for 100.000 citizens)</a:t>
            </a:r>
            <a:endParaRPr lang="en-GB" sz="1600" b="1" dirty="0">
              <a:solidFill>
                <a:srgbClr val="000000"/>
              </a:solidFill>
            </a:endParaRPr>
          </a:p>
          <a:p>
            <a:pPr defTabSz="957263">
              <a:spcBef>
                <a:spcPts val="1200"/>
              </a:spcBef>
              <a:spcAft>
                <a:spcPts val="300"/>
              </a:spcAft>
              <a:tabLst>
                <a:tab pos="741363" algn="l"/>
              </a:tabLst>
            </a:pPr>
            <a:endParaRPr lang="en-GB" sz="1600" dirty="0">
              <a:solidFill>
                <a:srgbClr val="000000"/>
              </a:solidFill>
            </a:endParaRPr>
          </a:p>
          <a:p>
            <a:pPr algn="just" defTabSz="957263">
              <a:spcBef>
                <a:spcPts val="300"/>
              </a:spcBef>
              <a:spcAft>
                <a:spcPts val="300"/>
              </a:spcAft>
              <a:tabLst>
                <a:tab pos="741363" algn="l"/>
              </a:tabLst>
            </a:pPr>
            <a:endParaRPr lang="en-GB" sz="1600" dirty="0">
              <a:solidFill>
                <a:srgbClr val="000000"/>
              </a:solidFill>
            </a:endParaRPr>
          </a:p>
          <a:p>
            <a:pPr algn="just" defTabSz="957263">
              <a:spcBef>
                <a:spcPts val="300"/>
              </a:spcBef>
              <a:spcAft>
                <a:spcPts val="300"/>
              </a:spcAft>
              <a:tabLst>
                <a:tab pos="741363" algn="l"/>
              </a:tabLst>
            </a:pPr>
            <a:endParaRPr lang="en-GB" sz="1600" dirty="0">
              <a:solidFill>
                <a:srgbClr val="000000"/>
              </a:solidFill>
            </a:endParaRPr>
          </a:p>
          <a:p>
            <a:pPr algn="just" defTabSz="957263">
              <a:spcBef>
                <a:spcPts val="300"/>
              </a:spcBef>
              <a:spcAft>
                <a:spcPts val="300"/>
              </a:spcAft>
              <a:tabLst>
                <a:tab pos="741363" algn="l"/>
              </a:tabLst>
            </a:pPr>
            <a:endParaRPr lang="en-GB" sz="1600" dirty="0">
              <a:solidFill>
                <a:srgbClr val="000000"/>
              </a:solidFill>
            </a:endParaRPr>
          </a:p>
          <a:p>
            <a:pPr algn="just" defTabSz="957263">
              <a:spcBef>
                <a:spcPts val="300"/>
              </a:spcBef>
              <a:spcAft>
                <a:spcPts val="300"/>
              </a:spcAft>
              <a:tabLst>
                <a:tab pos="741363" algn="l"/>
              </a:tabLst>
            </a:pPr>
            <a:endParaRPr lang="en-GB" sz="1600" dirty="0">
              <a:solidFill>
                <a:srgbClr val="000000"/>
              </a:solidFill>
            </a:endParaRPr>
          </a:p>
          <a:p>
            <a:pPr algn="just" defTabSz="957263">
              <a:spcBef>
                <a:spcPts val="300"/>
              </a:spcBef>
              <a:spcAft>
                <a:spcPts val="300"/>
              </a:spcAft>
              <a:tabLst>
                <a:tab pos="741363" algn="l"/>
              </a:tabLst>
            </a:pPr>
            <a:endParaRPr lang="en-GB" sz="1600" dirty="0">
              <a:solidFill>
                <a:srgbClr val="000000"/>
              </a:solidFill>
            </a:endParaRPr>
          </a:p>
          <a:p>
            <a:pPr algn="just" defTabSz="957263">
              <a:spcBef>
                <a:spcPts val="300"/>
              </a:spcBef>
              <a:spcAft>
                <a:spcPts val="300"/>
              </a:spcAft>
              <a:tabLst>
                <a:tab pos="741363" algn="l"/>
              </a:tabLst>
            </a:pPr>
            <a:endParaRPr lang="en-GB" sz="1600" dirty="0">
              <a:solidFill>
                <a:srgbClr val="000000"/>
              </a:solidFill>
            </a:endParaRPr>
          </a:p>
          <a:p>
            <a:pPr algn="just" defTabSz="957263">
              <a:spcBef>
                <a:spcPts val="300"/>
              </a:spcBef>
              <a:spcAft>
                <a:spcPts val="300"/>
              </a:spcAft>
              <a:tabLst>
                <a:tab pos="741363" algn="l"/>
              </a:tabLst>
            </a:pPr>
            <a:endParaRPr lang="en-GB" sz="1600" dirty="0">
              <a:solidFill>
                <a:srgbClr val="000000"/>
              </a:solidFill>
            </a:endParaRPr>
          </a:p>
          <a:p>
            <a:pPr algn="just" defTabSz="957263">
              <a:spcBef>
                <a:spcPts val="300"/>
              </a:spcBef>
              <a:spcAft>
                <a:spcPts val="300"/>
              </a:spcAft>
              <a:tabLst>
                <a:tab pos="741363" algn="l"/>
              </a:tabLst>
            </a:pPr>
            <a:endParaRPr lang="en-GB" sz="1600" dirty="0">
              <a:solidFill>
                <a:srgbClr val="000000"/>
              </a:solidFill>
            </a:endParaRPr>
          </a:p>
          <a:p>
            <a:pPr algn="just" defTabSz="957263">
              <a:spcBef>
                <a:spcPts val="300"/>
              </a:spcBef>
              <a:spcAft>
                <a:spcPts val="300"/>
              </a:spcAft>
              <a:tabLst>
                <a:tab pos="741363" algn="l"/>
              </a:tabLst>
            </a:pPr>
            <a:endParaRPr lang="en-GB" sz="1600" dirty="0">
              <a:solidFill>
                <a:srgbClr val="000000"/>
              </a:solidFill>
            </a:endParaRPr>
          </a:p>
          <a:p>
            <a:pPr algn="just" defTabSz="957263">
              <a:spcBef>
                <a:spcPts val="300"/>
              </a:spcBef>
              <a:spcAft>
                <a:spcPts val="300"/>
              </a:spcAft>
              <a:tabLst>
                <a:tab pos="741363" algn="l"/>
              </a:tabLst>
            </a:pPr>
            <a:endParaRPr lang="en-GB" sz="1600" dirty="0">
              <a:solidFill>
                <a:srgbClr val="000000"/>
              </a:solidFill>
            </a:endParaRPr>
          </a:p>
          <a:p>
            <a:pPr algn="just" defTabSz="957263">
              <a:spcBef>
                <a:spcPts val="300"/>
              </a:spcBef>
              <a:spcAft>
                <a:spcPts val="300"/>
              </a:spcAft>
              <a:tabLst>
                <a:tab pos="741363" algn="l"/>
              </a:tabLst>
            </a:pPr>
            <a:endParaRPr lang="en-GB" sz="1600" dirty="0">
              <a:solidFill>
                <a:srgbClr val="000000"/>
              </a:solidFill>
            </a:endParaRPr>
          </a:p>
          <a:p>
            <a:pPr defTabSz="957263">
              <a:spcBef>
                <a:spcPts val="300"/>
              </a:spcBef>
              <a:spcAft>
                <a:spcPct val="100000"/>
              </a:spcAft>
              <a:tabLst>
                <a:tab pos="741363" algn="l"/>
              </a:tabLst>
            </a:pPr>
            <a:r>
              <a:rPr lang="fr-FR" sz="1200" dirty="0">
                <a:solidFill>
                  <a:srgbClr val="000000"/>
                </a:solidFill>
              </a:rPr>
              <a:t>Source : </a:t>
            </a:r>
            <a:r>
              <a:rPr lang="fr-FR" sz="1200" i="1" dirty="0">
                <a:solidFill>
                  <a:srgbClr val="000000"/>
                </a:solidFill>
              </a:rPr>
              <a:t>Trombinoscopes </a:t>
            </a:r>
            <a:r>
              <a:rPr lang="fr-FR" sz="1200" dirty="0">
                <a:solidFill>
                  <a:srgbClr val="000000"/>
                </a:solidFill>
              </a:rPr>
              <a:t>de l’Assemblée Nationale.</a:t>
            </a:r>
            <a:endParaRPr lang="fr-FR" sz="1200" dirty="0"/>
          </a:p>
        </p:txBody>
      </p:sp>
      <p:sp>
        <p:nvSpPr>
          <p:cNvPr id="21510" name="Rectangle 6"/>
          <p:cNvSpPr>
            <a:spLocks noChangeArrowheads="1"/>
          </p:cNvSpPr>
          <p:nvPr/>
        </p:nvSpPr>
        <p:spPr bwMode="auto">
          <a:xfrm>
            <a:off x="2055814" y="188913"/>
            <a:ext cx="24144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f. Out </a:t>
            </a:r>
            <a:r>
              <a:rPr lang="en-US" b="1" dirty="0">
                <a:solidFill>
                  <a:srgbClr val="000000"/>
                </a:solidFill>
              </a:rPr>
              <a:t>of politics </a:t>
            </a:r>
            <a:endParaRPr lang="en-US" b="1" i="1"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3990093873"/>
              </p:ext>
            </p:extLst>
          </p:nvPr>
        </p:nvGraphicFramePr>
        <p:xfrm>
          <a:off x="1807684" y="2095500"/>
          <a:ext cx="6671632"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7617296" y="5085184"/>
            <a:ext cx="774571" cy="461665"/>
          </a:xfrm>
          <a:prstGeom prst="rect">
            <a:avLst/>
          </a:prstGeom>
        </p:spPr>
        <p:txBody>
          <a:bodyPr wrap="none">
            <a:spAutoFit/>
          </a:bodyPr>
          <a:lstStyle/>
          <a:p>
            <a:r>
              <a:rPr lang="en-GB" b="1" dirty="0">
                <a:solidFill>
                  <a:srgbClr val="000000"/>
                </a:solidFill>
              </a:rPr>
              <a:t>Age </a:t>
            </a:r>
            <a:endParaRPr lang="en-US" dirty="0"/>
          </a:p>
        </p:txBody>
      </p:sp>
    </p:spTree>
    <p:extLst>
      <p:ext uri="{BB962C8B-B14F-4D97-AF65-F5344CB8AC3E}">
        <p14:creationId xmlns:p14="http://schemas.microsoft.com/office/powerpoint/2010/main" val="996861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16496" y="404664"/>
            <a:ext cx="9217024" cy="1569660"/>
          </a:xfrm>
          <a:prstGeom prst="rect">
            <a:avLst/>
          </a:prstGeom>
          <a:noFill/>
        </p:spPr>
        <p:txBody>
          <a:bodyPr wrap="square" rtlCol="0">
            <a:spAutoFit/>
          </a:bodyPr>
          <a:lstStyle/>
          <a:p>
            <a:r>
              <a:rPr lang="en-US" b="1" dirty="0" smtClean="0"/>
              <a:t>First conclusions:</a:t>
            </a:r>
            <a:endParaRPr lang="en-US" sz="2400" b="1" dirty="0" smtClean="0"/>
          </a:p>
          <a:p>
            <a:r>
              <a:rPr lang="en-US" i="1" dirty="0" smtClean="0"/>
              <a:t>“As </a:t>
            </a:r>
            <a:r>
              <a:rPr lang="en-US" i="1" dirty="0"/>
              <a:t>happy as God in </a:t>
            </a:r>
            <a:r>
              <a:rPr lang="en-US" i="1" dirty="0" smtClean="0"/>
              <a:t>France?” </a:t>
            </a:r>
            <a:r>
              <a:rPr lang="en-US" sz="2400" i="1" dirty="0" smtClean="0"/>
              <a:t/>
            </a:r>
            <a:br>
              <a:rPr lang="en-US" sz="2400" i="1" dirty="0" smtClean="0"/>
            </a:br>
            <a:r>
              <a:rPr lang="en-US" sz="2400" i="1" dirty="0" smtClean="0"/>
              <a:t>(Hypothesis might be true(?) </a:t>
            </a:r>
            <a:r>
              <a:rPr lang="en-US" i="1" dirty="0" smtClean="0"/>
              <a:t>But avoid generalization to the young </a:t>
            </a:r>
            <a:r>
              <a:rPr lang="en-US" i="1" dirty="0" err="1" smtClean="0"/>
              <a:t>plz</a:t>
            </a:r>
            <a:r>
              <a:rPr lang="en-US" i="1" dirty="0" smtClean="0"/>
              <a:t>.)</a:t>
            </a:r>
            <a:endParaRPr lang="en-US" sz="2400" dirty="0" smtClean="0"/>
          </a:p>
          <a:p>
            <a:endParaRPr lang="en-US" sz="2400" dirty="0" smtClean="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26</a:t>
            </a:fld>
            <a:endParaRPr lang="fr-CH" dirty="0"/>
          </a:p>
        </p:txBody>
      </p:sp>
      <p:sp>
        <p:nvSpPr>
          <p:cNvPr id="4" name="Rectangle 2"/>
          <p:cNvSpPr>
            <a:spLocks noChangeArrowheads="1"/>
          </p:cNvSpPr>
          <p:nvPr/>
        </p:nvSpPr>
        <p:spPr bwMode="auto">
          <a:xfrm>
            <a:off x="273050" y="1356320"/>
            <a:ext cx="9175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defRPr/>
            </a:pPr>
            <a:endParaRPr lang="en-US" sz="900" dirty="0"/>
          </a:p>
          <a:p>
            <a:pPr algn="l" defTabSz="957263">
              <a:spcBef>
                <a:spcPct val="20000"/>
              </a:spcBef>
              <a:spcAft>
                <a:spcPct val="100000"/>
              </a:spcAft>
              <a:tabLst>
                <a:tab pos="741363" algn="l"/>
              </a:tabLst>
              <a:defRPr/>
            </a:pPr>
            <a:r>
              <a:rPr lang="en-US" sz="2100" b="1" dirty="0"/>
              <a:t>Interpreting the French case:</a:t>
            </a:r>
          </a:p>
          <a:p>
            <a:pPr marL="582613" lvl="2" indent="-168275" algn="l" defTabSz="957263">
              <a:spcBef>
                <a:spcPct val="20000"/>
              </a:spcBef>
              <a:buClr>
                <a:schemeClr val="tx1"/>
              </a:buClr>
              <a:buFont typeface="Zapf Dingbats" charset="2"/>
              <a:buChar char="l"/>
              <a:tabLst>
                <a:tab pos="741363" algn="l"/>
              </a:tabLst>
              <a:defRPr/>
            </a:pPr>
            <a:r>
              <a:rPr lang="en-US" sz="2000" b="1" dirty="0" err="1"/>
              <a:t>Esping</a:t>
            </a:r>
            <a:r>
              <a:rPr lang="en-US" sz="2000" b="1" dirty="0"/>
              <a:t>-Andersen Typology of Welfare states: </a:t>
            </a:r>
            <a:br>
              <a:rPr lang="en-US" sz="2000" b="1" dirty="0"/>
            </a:br>
            <a:r>
              <a:rPr lang="en-US" sz="1800" dirty="0"/>
              <a:t>France = “corporatist-conservative” welfare regime, stabilization of social relations</a:t>
            </a:r>
            <a:br>
              <a:rPr lang="en-US" sz="1800" dirty="0"/>
            </a:br>
            <a:r>
              <a:rPr lang="en-US" sz="1800" dirty="0"/>
              <a:t>Protection of insiders (protected male workers) against </a:t>
            </a:r>
            <a:r>
              <a:rPr lang="en-US" sz="1800" dirty="0" smtClean="0"/>
              <a:t>outsiders</a:t>
            </a:r>
            <a:endParaRPr lang="en-US" sz="20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case of economic brake :</a:t>
            </a:r>
            <a:br>
              <a:rPr lang="en-US" sz="2000" b="1" dirty="0"/>
            </a:br>
            <a:r>
              <a:rPr lang="en-US" sz="1800" dirty="0"/>
              <a:t> « </a:t>
            </a:r>
            <a:r>
              <a:rPr lang="en-US" sz="1800" dirty="0" err="1"/>
              <a:t>Insiderisation</a:t>
            </a:r>
            <a:r>
              <a:rPr lang="en-US" sz="1800" dirty="0"/>
              <a:t> » of insiders, already in the stable labor force </a:t>
            </a:r>
            <a:br>
              <a:rPr lang="en-US" sz="1800" dirty="0"/>
            </a:br>
            <a:r>
              <a:rPr lang="en-US" sz="1800" dirty="0"/>
              <a:t>and « </a:t>
            </a:r>
            <a:r>
              <a:rPr lang="en-US" sz="1800" dirty="0" err="1"/>
              <a:t>outsiderisation</a:t>
            </a:r>
            <a:r>
              <a:rPr lang="en-US" sz="1800" dirty="0"/>
              <a:t> » of new </a:t>
            </a:r>
            <a:r>
              <a:rPr lang="en-US" sz="1800" dirty="0" smtClean="0"/>
              <a:t>entrants</a:t>
            </a:r>
            <a:endParaRPr lang="en-US" sz="18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France, young people can wait … decades </a:t>
            </a:r>
            <a:br>
              <a:rPr lang="en-US" sz="2000" b="1" dirty="0"/>
            </a:br>
            <a:r>
              <a:rPr lang="en-US" sz="2000" dirty="0" smtClean="0"/>
              <a:t>Job seeking = Musical chairs game</a:t>
            </a:r>
            <a:endParaRPr lang="en-US" sz="2000" b="1" dirty="0" smtClean="0"/>
          </a:p>
          <a:p>
            <a:pPr marL="582613" lvl="2" indent="-168275" algn="l" defTabSz="957263">
              <a:spcBef>
                <a:spcPct val="20000"/>
              </a:spcBef>
              <a:buClr>
                <a:schemeClr val="tx1"/>
              </a:buClr>
              <a:buFont typeface="Zapf Dingbats" charset="2"/>
              <a:buChar char="l"/>
              <a:tabLst>
                <a:tab pos="741363" algn="l"/>
              </a:tabLst>
              <a:defRPr/>
            </a:pPr>
            <a:r>
              <a:rPr lang="en-US" sz="2000" b="1" dirty="0" smtClean="0"/>
              <a:t>Increasing </a:t>
            </a:r>
            <a:r>
              <a:rPr lang="en-US" sz="2000" b="1" dirty="0"/>
              <a:t>poverty rates for young people</a:t>
            </a:r>
            <a:r>
              <a:rPr lang="en-US" sz="1800" b="1" dirty="0"/>
              <a:t>, stable </a:t>
            </a:r>
            <a:r>
              <a:rPr lang="en-US" sz="1800" b="1" dirty="0" err="1"/>
              <a:t>intracohort</a:t>
            </a:r>
            <a:r>
              <a:rPr lang="en-US" sz="1800" b="1" dirty="0"/>
              <a:t> inequalities </a:t>
            </a:r>
            <a:br>
              <a:rPr lang="en-US" sz="1800" b="1" dirty="0"/>
            </a:br>
            <a:r>
              <a:rPr lang="en-US" sz="1800" b="1" dirty="0"/>
              <a:t>(after taxes and welfare reallocations)</a:t>
            </a:r>
            <a:endParaRPr lang="en-US" sz="1600" b="1" dirty="0"/>
          </a:p>
          <a:p>
            <a:pPr marL="414338" lvl="2" algn="l" defTabSz="957263">
              <a:spcBef>
                <a:spcPct val="20000"/>
              </a:spcBef>
              <a:buClr>
                <a:schemeClr val="tx1"/>
              </a:buClr>
              <a:tabLst>
                <a:tab pos="741363" algn="l"/>
              </a:tabLst>
              <a:defRPr/>
            </a:pPr>
            <a:endParaRPr lang="en-US" sz="2000" b="1" dirty="0"/>
          </a:p>
        </p:txBody>
      </p:sp>
      <p:sp>
        <p:nvSpPr>
          <p:cNvPr id="2" name="Rectangle 1"/>
          <p:cNvSpPr/>
          <p:nvPr/>
        </p:nvSpPr>
        <p:spPr>
          <a:xfrm>
            <a:off x="704528" y="5415607"/>
            <a:ext cx="8331961" cy="830997"/>
          </a:xfrm>
          <a:prstGeom prst="rect">
            <a:avLst/>
          </a:prstGeom>
        </p:spPr>
        <p:txBody>
          <a:bodyPr wrap="none">
            <a:spAutoFit/>
          </a:bodyPr>
          <a:lstStyle/>
          <a:p>
            <a:r>
              <a:rPr lang="en-US" b="1" dirty="0" smtClean="0"/>
              <a:t>Strong problem of social welfare sustainability:</a:t>
            </a:r>
          </a:p>
          <a:p>
            <a:r>
              <a:rPr lang="en-US" b="1" dirty="0" smtClean="0"/>
              <a:t>Those who pay might experience the collapse of this regime… </a:t>
            </a:r>
            <a:endParaRPr lang="en-US" b="1" dirty="0"/>
          </a:p>
        </p:txBody>
      </p:sp>
    </p:spTree>
    <p:extLst>
      <p:ext uri="{BB962C8B-B14F-4D97-AF65-F5344CB8AC3E}">
        <p14:creationId xmlns:p14="http://schemas.microsoft.com/office/powerpoint/2010/main" val="1481210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27</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2: </a:t>
            </a:r>
            <a:br>
              <a:rPr lang="en-US" sz="3600" cap="small" dirty="0" smtClean="0"/>
            </a:br>
            <a:r>
              <a:rPr lang="en-US" sz="3600" cap="small" dirty="0" smtClean="0"/>
              <a:t>Comparing cohort inequalities</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61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6147" name="Content Placeholder 2"/>
          <p:cNvSpPr>
            <a:spLocks noGrp="1"/>
          </p:cNvSpPr>
          <p:nvPr>
            <p:ph idx="1"/>
          </p:nvPr>
        </p:nvSpPr>
        <p:spPr/>
        <p:txBody>
          <a:bodyPr/>
          <a:lstStyle/>
          <a:p>
            <a:endParaRPr lang="en-US" altLang="en-US" smtClean="0"/>
          </a:p>
        </p:txBody>
      </p:sp>
      <p:sp>
        <p:nvSpPr>
          <p:cNvPr id="6148" name="Slide Number Placeholder 3"/>
          <p:cNvSpPr>
            <a:spLocks noGrp="1"/>
          </p:cNvSpPr>
          <p:nvPr>
            <p:ph type="sldNum" sz="quarter" idx="4294967295"/>
          </p:nvPr>
        </p:nvSpPr>
        <p:spPr>
          <a:xfrm>
            <a:off x="7616825" y="188913"/>
            <a:ext cx="2057400" cy="457200"/>
          </a:xfrm>
          <a:prstGeom prst="rect">
            <a:avLst/>
          </a:prstGeo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C39294E-B648-4C61-B97E-6B14729FA165}" type="slidenum">
              <a:rPr lang="fr-FR" altLang="en-US" sz="1400" smtClean="0"/>
              <a:pPr/>
              <a:t>28</a:t>
            </a:fld>
            <a:endParaRPr lang="fr-FR" altLang="en-US" sz="1400" smtClean="0"/>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9" y="238125"/>
            <a:ext cx="7858125"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538" y="260350"/>
            <a:ext cx="48069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1" name="Rectangle 11"/>
          <p:cNvSpPr>
            <a:spLocks noChangeArrowheads="1"/>
          </p:cNvSpPr>
          <p:nvPr/>
        </p:nvSpPr>
        <p:spPr bwMode="auto">
          <a:xfrm>
            <a:off x="615950" y="161925"/>
            <a:ext cx="3861955"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smtClean="0"/>
              <a:t>0- </a:t>
            </a:r>
            <a:r>
              <a:rPr lang="en-US" altLang="en-US" sz="3200" b="1" i="1" dirty="0"/>
              <a:t>Backgrounds …</a:t>
            </a:r>
          </a:p>
          <a:p>
            <a:pPr lvl="1">
              <a:spcBef>
                <a:spcPct val="20000"/>
              </a:spcBef>
              <a:buClr>
                <a:schemeClr val="tx1"/>
              </a:buClr>
              <a:buFont typeface="Zapf Dingbats" charset="2"/>
              <a:buNone/>
            </a:pPr>
            <a:r>
              <a:rPr lang="en-US" altLang="en-US" sz="3200" dirty="0"/>
              <a:t> </a:t>
            </a:r>
          </a:p>
        </p:txBody>
      </p:sp>
      <p:sp>
        <p:nvSpPr>
          <p:cNvPr id="6152" name="Rectangle 5"/>
          <p:cNvSpPr>
            <a:spLocks noChangeArrowheads="1"/>
          </p:cNvSpPr>
          <p:nvPr/>
        </p:nvSpPr>
        <p:spPr bwMode="auto">
          <a:xfrm>
            <a:off x="1065213" y="1700214"/>
            <a:ext cx="7132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i="1"/>
              <a:t>A 17 countries comparison  of inter-cohort inequalities</a:t>
            </a:r>
            <a:endParaRPr lang="en-US" altLang="en-US" i="1"/>
          </a:p>
        </p:txBody>
      </p:sp>
    </p:spTree>
    <p:extLst>
      <p:ext uri="{BB962C8B-B14F-4D97-AF65-F5344CB8AC3E}">
        <p14:creationId xmlns:p14="http://schemas.microsoft.com/office/powerpoint/2010/main" val="1209396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29</a:t>
            </a:fld>
            <a:endParaRPr lang="fr-FR" sz="1400"/>
          </a:p>
        </p:txBody>
      </p:sp>
      <p:sp>
        <p:nvSpPr>
          <p:cNvPr id="4099" name="Rectangle 2"/>
          <p:cNvSpPr>
            <a:spLocks noGrp="1" noChangeArrowheads="1"/>
          </p:cNvSpPr>
          <p:nvPr>
            <p:ph type="body" idx="1"/>
          </p:nvPr>
        </p:nvSpPr>
        <p:spPr>
          <a:xfrm>
            <a:off x="1064567" y="260648"/>
            <a:ext cx="8841433" cy="6597352"/>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endParaRPr lang="en-US" sz="2100" b="0" dirty="0" smtClean="0">
              <a:solidFill>
                <a:srgbClr val="000000"/>
              </a:solidFill>
            </a:endParaRPr>
          </a:p>
          <a:p>
            <a:pPr marL="995363" lvl="3" indent="-247650"/>
            <a:endParaRPr lang="en-US" sz="700" dirty="0" smtClean="0"/>
          </a:p>
          <a:p>
            <a:pPr marL="361950" indent="-361950"/>
            <a:r>
              <a:rPr lang="en-US" sz="2000" dirty="0" smtClean="0">
                <a:solidFill>
                  <a:srgbClr val="000000"/>
                </a:solidFill>
              </a:rPr>
              <a:t>Presentation</a:t>
            </a:r>
          </a:p>
          <a:p>
            <a:pPr marL="361950" indent="-361950"/>
            <a:r>
              <a:rPr lang="en-US" sz="2000" dirty="0" smtClean="0">
                <a:solidFill>
                  <a:srgbClr val="000000"/>
                </a:solidFill>
              </a:rPr>
              <a:t>The context of cohort / generation issues</a:t>
            </a:r>
          </a:p>
          <a:p>
            <a:pPr marL="361950" indent="-361950"/>
            <a:r>
              <a:rPr lang="en-US" sz="2000" dirty="0" smtClean="0">
                <a:solidFill>
                  <a:srgbClr val="000000"/>
                </a:solidFill>
              </a:rPr>
              <a:t>Question</a:t>
            </a:r>
          </a:p>
          <a:p>
            <a:pPr marL="361950" indent="-361950"/>
            <a:r>
              <a:rPr lang="en-US" sz="2000" dirty="0" smtClean="0">
                <a:solidFill>
                  <a:srgbClr val="000000"/>
                </a:solidFill>
              </a:rPr>
              <a:t>Theory </a:t>
            </a:r>
            <a:endParaRPr lang="en-US" sz="2000" dirty="0">
              <a:solidFill>
                <a:srgbClr val="000000"/>
              </a:solidFill>
            </a:endParaRPr>
          </a:p>
          <a:p>
            <a:pPr marL="361950" indent="-361950"/>
            <a:r>
              <a:rPr lang="en-US" sz="2000" dirty="0" smtClean="0">
                <a:solidFill>
                  <a:srgbClr val="000000"/>
                </a:solidFill>
              </a:rPr>
              <a:t>Facts1 : </a:t>
            </a:r>
            <a:r>
              <a:rPr lang="en-US" sz="2000" dirty="0">
                <a:solidFill>
                  <a:srgbClr val="000000"/>
                </a:solidFill>
              </a:rPr>
              <a:t>The French </a:t>
            </a:r>
            <a:r>
              <a:rPr lang="en-US" sz="2000" dirty="0" smtClean="0">
                <a:solidFill>
                  <a:srgbClr val="000000"/>
                </a:solidFill>
              </a:rPr>
              <a:t>Case</a:t>
            </a:r>
          </a:p>
          <a:p>
            <a:pPr marL="361950" indent="-361950"/>
            <a:r>
              <a:rPr lang="en-US" sz="2000" dirty="0" smtClean="0">
                <a:solidFill>
                  <a:srgbClr val="000000"/>
                </a:solidFill>
              </a:rPr>
              <a:t>Data / Method : The APC model </a:t>
            </a:r>
          </a:p>
          <a:p>
            <a:pPr marL="361950" indent="-361950"/>
            <a:r>
              <a:rPr lang="en-US" sz="2000" dirty="0" smtClean="0">
                <a:solidFill>
                  <a:srgbClr val="000000"/>
                </a:solidFill>
              </a:rPr>
              <a:t>Facts2 </a:t>
            </a:r>
            <a:r>
              <a:rPr lang="en-US" sz="2000" dirty="0">
                <a:solidFill>
                  <a:srgbClr val="000000"/>
                </a:solidFill>
              </a:rPr>
              <a:t>: Comparative </a:t>
            </a:r>
            <a:r>
              <a:rPr lang="en-US" sz="2000" dirty="0" smtClean="0">
                <a:solidFill>
                  <a:srgbClr val="000000"/>
                </a:solidFill>
              </a:rPr>
              <a:t>results on </a:t>
            </a:r>
            <a:r>
              <a:rPr lang="en-US" sz="2000" dirty="0" err="1" smtClean="0">
                <a:solidFill>
                  <a:srgbClr val="000000"/>
                </a:solidFill>
              </a:rPr>
              <a:t>intercohort</a:t>
            </a:r>
            <a:r>
              <a:rPr lang="en-US" sz="2000" dirty="0" smtClean="0">
                <a:solidFill>
                  <a:srgbClr val="000000"/>
                </a:solidFill>
              </a:rPr>
              <a:t> inequalities</a:t>
            </a:r>
          </a:p>
          <a:p>
            <a:pPr marL="361950" indent="-361950"/>
            <a:r>
              <a:rPr lang="en-US" sz="2000" dirty="0" smtClean="0">
                <a:solidFill>
                  <a:srgbClr val="000000"/>
                </a:solidFill>
              </a:rPr>
              <a:t>Facts3 </a:t>
            </a:r>
            <a:r>
              <a:rPr lang="en-US" sz="2000" dirty="0">
                <a:solidFill>
                  <a:srgbClr val="000000"/>
                </a:solidFill>
              </a:rPr>
              <a:t>: Developments: </a:t>
            </a:r>
            <a:r>
              <a:rPr lang="en-US" sz="2000" dirty="0" smtClean="0">
                <a:solidFill>
                  <a:srgbClr val="000000"/>
                </a:solidFill>
              </a:rPr>
              <a:t>the dynamics of </a:t>
            </a:r>
            <a:r>
              <a:rPr lang="en-US" sz="2000" dirty="0" err="1" smtClean="0">
                <a:solidFill>
                  <a:srgbClr val="000000"/>
                </a:solidFill>
              </a:rPr>
              <a:t>intracohort</a:t>
            </a:r>
            <a:r>
              <a:rPr lang="en-US" sz="2000" dirty="0" smtClean="0">
                <a:solidFill>
                  <a:srgbClr val="000000"/>
                </a:solidFill>
              </a:rPr>
              <a:t> </a:t>
            </a:r>
            <a:r>
              <a:rPr lang="en-US" sz="2000" dirty="0" err="1" smtClean="0">
                <a:solidFill>
                  <a:srgbClr val="000000"/>
                </a:solidFill>
              </a:rPr>
              <a:t>Ginis</a:t>
            </a:r>
            <a:endParaRPr lang="en-US" sz="2000" dirty="0" smtClean="0">
              <a:solidFill>
                <a:srgbClr val="000000"/>
              </a:solidFill>
            </a:endParaRPr>
          </a:p>
          <a:p>
            <a:pPr marL="361950" indent="-361950" algn="just">
              <a:spcBef>
                <a:spcPts val="300"/>
              </a:spcBef>
              <a:spcAft>
                <a:spcPts val="300"/>
              </a:spcAft>
            </a:pPr>
            <a:endParaRPr lang="en-US" sz="2000" dirty="0" smtClean="0"/>
          </a:p>
          <a:p>
            <a:pPr marL="361950" indent="-361950"/>
            <a:endParaRPr lang="en-US" sz="1600" dirty="0"/>
          </a:p>
        </p:txBody>
      </p:sp>
      <p:sp>
        <p:nvSpPr>
          <p:cNvPr id="4106" name="Rectangle 11"/>
          <p:cNvSpPr>
            <a:spLocks noChangeArrowheads="1"/>
          </p:cNvSpPr>
          <p:nvPr/>
        </p:nvSpPr>
        <p:spPr bwMode="auto">
          <a:xfrm>
            <a:off x="-160337" y="161926"/>
            <a:ext cx="8799204"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Cohort analysis and socioeconomic inequalities </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2" name="Rectangle 1"/>
          <p:cNvSpPr/>
          <p:nvPr/>
        </p:nvSpPr>
        <p:spPr>
          <a:xfrm>
            <a:off x="1031806" y="4830251"/>
            <a:ext cx="4425250" cy="830997"/>
          </a:xfrm>
          <a:prstGeom prst="rect">
            <a:avLst/>
          </a:prstGeom>
        </p:spPr>
        <p:txBody>
          <a:bodyPr wrap="none">
            <a:spAutoFit/>
          </a:bodyPr>
          <a:lstStyle/>
          <a:p>
            <a:r>
              <a:rPr lang="fr-FR" dirty="0" smtClean="0"/>
              <a:t>Inter </a:t>
            </a:r>
            <a:r>
              <a:rPr lang="fr-FR" dirty="0" err="1" smtClean="0"/>
              <a:t>cohort</a:t>
            </a:r>
            <a:r>
              <a:rPr lang="fr-FR" dirty="0" smtClean="0"/>
              <a:t> </a:t>
            </a:r>
            <a:r>
              <a:rPr lang="fr-FR" dirty="0" err="1" smtClean="0"/>
              <a:t>inequalities</a:t>
            </a:r>
            <a:r>
              <a:rPr lang="fr-FR" dirty="0" smtClean="0"/>
              <a:t> =&gt; APCD</a:t>
            </a:r>
          </a:p>
          <a:p>
            <a:endParaRPr lang="en-US" dirty="0"/>
          </a:p>
        </p:txBody>
      </p:sp>
      <p:sp>
        <p:nvSpPr>
          <p:cNvPr id="4" name="Rectangle 3"/>
          <p:cNvSpPr/>
          <p:nvPr/>
        </p:nvSpPr>
        <p:spPr>
          <a:xfrm>
            <a:off x="3296816" y="620688"/>
            <a:ext cx="6367863" cy="1200329"/>
          </a:xfrm>
          <a:prstGeom prst="rect">
            <a:avLst/>
          </a:prstGeom>
        </p:spPr>
        <p:txBody>
          <a:bodyPr wrap="square">
            <a:spAutoFit/>
          </a:bodyPr>
          <a:lstStyle/>
          <a:p>
            <a:pPr algn="r"/>
            <a:r>
              <a:rPr lang="en-US" dirty="0" smtClean="0"/>
              <a:t>Louis </a:t>
            </a:r>
            <a:r>
              <a:rPr lang="en-US" dirty="0"/>
              <a:t>Chauvel </a:t>
            </a:r>
            <a:r>
              <a:rPr lang="en-US" dirty="0" smtClean="0"/>
              <a:t>and Martin </a:t>
            </a:r>
            <a:r>
              <a:rPr lang="en-US" dirty="0" err="1"/>
              <a:t>Schröder</a:t>
            </a:r>
            <a:endParaRPr lang="en-US" dirty="0"/>
          </a:p>
          <a:p>
            <a:pPr algn="r"/>
            <a:r>
              <a:rPr lang="en-US" dirty="0" smtClean="0"/>
              <a:t>“Generational </a:t>
            </a:r>
            <a:r>
              <a:rPr lang="en-US" dirty="0"/>
              <a:t>Inequalities and Welfare </a:t>
            </a:r>
            <a:r>
              <a:rPr lang="en-US" dirty="0" smtClean="0"/>
              <a:t>Regimes” </a:t>
            </a:r>
            <a:br>
              <a:rPr lang="en-US" dirty="0" smtClean="0"/>
            </a:br>
            <a:r>
              <a:rPr lang="en-US" i="1" dirty="0" smtClean="0"/>
              <a:t>Social </a:t>
            </a:r>
            <a:r>
              <a:rPr lang="en-US" i="1" dirty="0"/>
              <a:t>Forces </a:t>
            </a:r>
            <a:r>
              <a:rPr lang="en-US" dirty="0"/>
              <a:t>(2014) 92 (4): </a:t>
            </a:r>
            <a:r>
              <a:rPr lang="en-US" dirty="0" smtClean="0"/>
              <a:t>1259-1283</a:t>
            </a:r>
            <a:endParaRPr lang="en-US" dirty="0"/>
          </a:p>
        </p:txBody>
      </p:sp>
    </p:spTree>
    <p:extLst>
      <p:ext uri="{BB962C8B-B14F-4D97-AF65-F5344CB8AC3E}">
        <p14:creationId xmlns:p14="http://schemas.microsoft.com/office/powerpoint/2010/main" val="1193577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2529B40A-8B2A-4C07-B622-5444F3FBD314}" type="slidenum">
              <a:rPr lang="fr-FR" altLang="en-US" sz="1800" smtClean="0"/>
              <a:pPr/>
              <a:t>3</a:t>
            </a:fld>
            <a:endParaRPr lang="fr-FR" altLang="en-US" sz="1800" smtClean="0"/>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4" y="4797427"/>
            <a:ext cx="44196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3"/>
          <p:cNvSpPr>
            <a:spLocks noChangeArrowheads="1"/>
          </p:cNvSpPr>
          <p:nvPr/>
        </p:nvSpPr>
        <p:spPr bwMode="auto">
          <a:xfrm>
            <a:off x="200026" y="4290111"/>
            <a:ext cx="2778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zh-CN" altLang="fr-FR" sz="3600" b="1">
                <a:ea typeface="SimSun" pitchFamily="2" charset="-122"/>
              </a:rPr>
              <a:t>路易</a:t>
            </a:r>
            <a:r>
              <a:rPr lang="fr-FR" altLang="zh-CN" sz="3600" b="1">
                <a:ea typeface="SimSun" pitchFamily="2" charset="-122"/>
              </a:rPr>
              <a:t>•</a:t>
            </a:r>
            <a:r>
              <a:rPr lang="zh-CN" altLang="fr-FR" sz="3600" b="1">
                <a:ea typeface="SimSun" pitchFamily="2" charset="-122"/>
              </a:rPr>
              <a:t>肖韦尔</a:t>
            </a:r>
            <a:r>
              <a:rPr lang="zh-CN" altLang="fr-FR" sz="3600">
                <a:ea typeface="SimSun" pitchFamily="2" charset="-122"/>
              </a:rPr>
              <a:t> </a:t>
            </a:r>
          </a:p>
        </p:txBody>
      </p:sp>
      <p:sp>
        <p:nvSpPr>
          <p:cNvPr id="9221" name="Rectangle 4"/>
          <p:cNvSpPr>
            <a:spLocks noChangeArrowheads="1"/>
          </p:cNvSpPr>
          <p:nvPr/>
        </p:nvSpPr>
        <p:spPr bwMode="auto">
          <a:xfrm>
            <a:off x="217488" y="4971962"/>
            <a:ext cx="3586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zh-CN" altLang="fr-FR" sz="2400" b="1">
                <a:latin typeface="SimSun" pitchFamily="2" charset="-122"/>
                <a:ea typeface="SimSun" pitchFamily="2" charset="-122"/>
              </a:rPr>
              <a:t>社会学教授</a:t>
            </a:r>
            <a:br>
              <a:rPr lang="zh-CN" altLang="fr-FR" sz="2400" b="1">
                <a:latin typeface="SimSun" pitchFamily="2" charset="-122"/>
                <a:ea typeface="SimSun" pitchFamily="2" charset="-122"/>
              </a:rPr>
            </a:br>
            <a:r>
              <a:rPr lang="zh-CN" altLang="fr-FR" sz="2400" b="1">
                <a:latin typeface="SimSun" pitchFamily="2" charset="-122"/>
                <a:ea typeface="SimSun" pitchFamily="2" charset="-122"/>
              </a:rPr>
              <a:t>法国大学研究院成员</a:t>
            </a:r>
            <a:br>
              <a:rPr lang="zh-CN" altLang="fr-FR" sz="2400" b="1">
                <a:latin typeface="SimSun" pitchFamily="2" charset="-122"/>
                <a:ea typeface="SimSun" pitchFamily="2" charset="-122"/>
              </a:rPr>
            </a:br>
            <a:r>
              <a:rPr lang="zh-CN" altLang="fr-FR" sz="2400" b="1">
                <a:latin typeface="SimSun" pitchFamily="2" charset="-122"/>
                <a:ea typeface="SimSun" pitchFamily="2" charset="-122"/>
              </a:rPr>
              <a:t>欧洲社会学协会秘书长</a:t>
            </a:r>
            <a:r>
              <a:rPr lang="zh-CN" altLang="fr-FR" sz="2400">
                <a:latin typeface="SimSun" pitchFamily="2" charset="-122"/>
                <a:ea typeface="SimSun" pitchFamily="2" charset="-122"/>
              </a:rPr>
              <a:t>  </a:t>
            </a:r>
          </a:p>
        </p:txBody>
      </p:sp>
      <p:pic>
        <p:nvPicPr>
          <p:cNvPr id="92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1600" y="242888"/>
            <a:ext cx="7264400"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6" y="3933825"/>
            <a:ext cx="566737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8575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5325" y="2786064"/>
            <a:ext cx="26670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2325" y="3448050"/>
            <a:ext cx="5184775"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7525" y="447675"/>
            <a:ext cx="302418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2775" y="-674688"/>
            <a:ext cx="3581400" cy="249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15" descr="https://encrypted-tbn1.gstatic.com/images?q=tbn:ANd9GcSw2f2H32rJ-2QceTKGXKfPEwPVy29Sm0i40WqztOgyNrHbuhluY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4739" y="52419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337" y="1052513"/>
            <a:ext cx="5529263"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7" descr="http://www.unige.ch/presse/charte/logos_unige/UNIGE/UNIGE70.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40114" y="1270000"/>
            <a:ext cx="25971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9" descr="https://lh3.googleusercontent.com/-u6UzdOcsmN4/UUJhsrulutI/AAAAAAAAAtY/sf9gDrc49xM/s225-no/Berkeley_seal_139_540_250x_TRANS%2B%281%29.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9526" y="1123952"/>
            <a:ext cx="938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AutoShape 23" descr="Résultat de recherche d'images pour &quot;luxembourg university&quot;"/>
          <p:cNvSpPr>
            <a:spLocks noChangeAspect="1" noChangeArrowheads="1"/>
          </p:cNvSpPr>
          <p:nvPr/>
        </p:nvSpPr>
        <p:spPr bwMode="auto">
          <a:xfrm>
            <a:off x="1365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pic>
        <p:nvPicPr>
          <p:cNvPr id="9234"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1076" y="5084763"/>
            <a:ext cx="13335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96164" y="2705102"/>
            <a:ext cx="2740025" cy="413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9697" y="1341438"/>
            <a:ext cx="2885810" cy="404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5"/>
          <p:cNvSpPr>
            <a:spLocks noChangeArrowheads="1"/>
          </p:cNvSpPr>
          <p:nvPr/>
        </p:nvSpPr>
        <p:spPr bwMode="auto">
          <a:xfrm>
            <a:off x="436827" y="4376738"/>
            <a:ext cx="18678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altLang="en-US" sz="2400" dirty="0"/>
              <a:t> </a:t>
            </a:r>
            <a:r>
              <a:rPr lang="en-US" altLang="en-US" sz="2400" dirty="0" smtClean="0"/>
              <a:t>New e</a:t>
            </a:r>
            <a:r>
              <a:rPr lang="fr-FR" altLang="en-US" sz="2400" dirty="0" err="1" smtClean="0"/>
              <a:t>dition</a:t>
            </a:r>
            <a:r>
              <a:rPr lang="fr-FR" altLang="en-US" sz="2400" dirty="0"/>
              <a:t/>
            </a:r>
            <a:br>
              <a:rPr lang="fr-FR" altLang="en-US" sz="2400" dirty="0"/>
            </a:br>
            <a:r>
              <a:rPr lang="en-US" altLang="en-US" sz="2400" dirty="0"/>
              <a:t>19 </a:t>
            </a:r>
            <a:r>
              <a:rPr lang="en-US" altLang="en-US" sz="2400" dirty="0" err="1"/>
              <a:t>août</a:t>
            </a:r>
            <a:r>
              <a:rPr lang="en-US" altLang="en-US" sz="2400" dirty="0"/>
              <a:t> 2014 </a:t>
            </a:r>
            <a:endParaRPr lang="en-US" altLang="en-US" sz="2400" b="1" dirty="0"/>
          </a:p>
        </p:txBody>
      </p:sp>
      <p:sp>
        <p:nvSpPr>
          <p:cNvPr id="23" name="Rectangle 7"/>
          <p:cNvSpPr>
            <a:spLocks noChangeArrowheads="1"/>
          </p:cNvSpPr>
          <p:nvPr/>
        </p:nvSpPr>
        <p:spPr bwMode="auto">
          <a:xfrm>
            <a:off x="3632201" y="2098676"/>
            <a:ext cx="3413125" cy="3139321"/>
          </a:xfrm>
          <a:prstGeom prst="rect">
            <a:avLst/>
          </a:prstGeom>
          <a:solidFill>
            <a:schemeClr val="bg1"/>
          </a:solidFill>
          <a:ln w="38100">
            <a:solidFill>
              <a:schemeClr val="accent1">
                <a:shade val="50000"/>
              </a:schemeClr>
            </a:solidFill>
          </a:ln>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fr-FR" altLang="en-US" sz="1800" dirty="0"/>
              <a:t>English Abstract in </a:t>
            </a:r>
          </a:p>
          <a:p>
            <a:r>
              <a:rPr lang="fr-FR" altLang="en-US" sz="1800" dirty="0"/>
              <a:t>Chauvel L. 2010,</a:t>
            </a:r>
            <a:endParaRPr lang="en-US" altLang="en-US" sz="1800" dirty="0"/>
          </a:p>
          <a:p>
            <a:r>
              <a:rPr lang="en-US" altLang="en-US" sz="1800" b="1" dirty="0"/>
              <a:t>The Long-Term Destabilization of Youth, Scarring Effects,</a:t>
            </a:r>
          </a:p>
          <a:p>
            <a:r>
              <a:rPr lang="en-US" altLang="en-US" sz="1800" b="1" dirty="0"/>
              <a:t>and the Future of the Welfare Regime in Post-</a:t>
            </a:r>
            <a:r>
              <a:rPr lang="en-US" altLang="en-US" sz="1800" b="1" i="1" dirty="0" err="1"/>
              <a:t>Trente</a:t>
            </a:r>
            <a:r>
              <a:rPr lang="en-US" altLang="en-US" sz="1800" b="1" i="1" dirty="0"/>
              <a:t> </a:t>
            </a:r>
            <a:r>
              <a:rPr lang="en-US" altLang="en-US" sz="1800" b="1" i="1" dirty="0" err="1"/>
              <a:t>Glorieuses</a:t>
            </a:r>
            <a:r>
              <a:rPr lang="en-US" altLang="en-US" sz="1800" b="1" i="1" dirty="0"/>
              <a:t> </a:t>
            </a:r>
            <a:r>
              <a:rPr lang="en-US" altLang="en-US" sz="1800" b="1" dirty="0"/>
              <a:t>France</a:t>
            </a:r>
          </a:p>
          <a:p>
            <a:r>
              <a:rPr lang="en-US" altLang="en-US" sz="1800" i="1" dirty="0"/>
              <a:t>French Politics Culture &amp; Society</a:t>
            </a:r>
            <a:r>
              <a:rPr lang="en-US" altLang="en-US" sz="1800" dirty="0"/>
              <a:t> 11/2010; 28(3):74-96.</a:t>
            </a:r>
          </a:p>
          <a:p>
            <a:endParaRPr lang="fr-FR" altLang="en-US" sz="1800" dirty="0"/>
          </a:p>
          <a:p>
            <a:endParaRPr lang="en-US" altLang="en-US" sz="1800" dirty="0"/>
          </a:p>
        </p:txBody>
      </p:sp>
      <p:sp>
        <p:nvSpPr>
          <p:cNvPr id="24" name="Rectangle 8"/>
          <p:cNvSpPr>
            <a:spLocks noChangeArrowheads="1"/>
          </p:cNvSpPr>
          <p:nvPr/>
        </p:nvSpPr>
        <p:spPr bwMode="auto">
          <a:xfrm>
            <a:off x="1308762" y="5703888"/>
            <a:ext cx="8502650" cy="461962"/>
          </a:xfrm>
          <a:prstGeom prst="rect">
            <a:avLst/>
          </a:prstGeom>
          <a:solidFill>
            <a:schemeClr val="bg1"/>
          </a:solidFill>
          <a:ln w="38100">
            <a:solidFill>
              <a:schemeClr val="tx1"/>
            </a:solidFill>
          </a:ln>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altLang="en-US" sz="2400" u="sng" dirty="0"/>
              <a:t>http://www.louischauvel.org/frenchpolcultsoc.pdf</a:t>
            </a:r>
          </a:p>
        </p:txBody>
      </p:sp>
    </p:spTree>
    <p:extLst>
      <p:ext uri="{BB962C8B-B14F-4D97-AF65-F5344CB8AC3E}">
        <p14:creationId xmlns:p14="http://schemas.microsoft.com/office/powerpoint/2010/main" val="141665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A86C4B7-D394-4411-A9F2-6B6759A99887}" type="slidenum">
              <a:rPr lang="fr-FR" sz="1400"/>
              <a:pPr/>
              <a:t>30</a:t>
            </a:fld>
            <a:endParaRPr lang="fr-FR" sz="1400"/>
          </a:p>
        </p:txBody>
      </p:sp>
      <p:sp>
        <p:nvSpPr>
          <p:cNvPr id="803842" name="Rectangle 2"/>
          <p:cNvSpPr>
            <a:spLocks noChangeArrowheads="1"/>
          </p:cNvSpPr>
          <p:nvPr/>
        </p:nvSpPr>
        <p:spPr bwMode="auto">
          <a:xfrm>
            <a:off x="273050" y="692696"/>
            <a:ext cx="9175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defRPr/>
            </a:pPr>
            <a:endParaRPr lang="en-US" sz="900" dirty="0"/>
          </a:p>
          <a:p>
            <a:pPr algn="l" defTabSz="957263">
              <a:spcBef>
                <a:spcPct val="20000"/>
              </a:spcBef>
              <a:spcAft>
                <a:spcPct val="100000"/>
              </a:spcAft>
              <a:tabLst>
                <a:tab pos="741363" algn="l"/>
              </a:tabLst>
              <a:defRPr/>
            </a:pPr>
            <a:r>
              <a:rPr lang="en-US" sz="2100" b="1" dirty="0"/>
              <a:t>Interpreting the French case:</a:t>
            </a:r>
          </a:p>
          <a:p>
            <a:pPr marL="582613" lvl="2" indent="-168275" algn="l" defTabSz="957263">
              <a:spcBef>
                <a:spcPct val="20000"/>
              </a:spcBef>
              <a:buClr>
                <a:schemeClr val="tx1"/>
              </a:buClr>
              <a:buFont typeface="Zapf Dingbats" charset="2"/>
              <a:buChar char="l"/>
              <a:tabLst>
                <a:tab pos="741363" algn="l"/>
              </a:tabLst>
              <a:defRPr/>
            </a:pPr>
            <a:r>
              <a:rPr lang="en-US" sz="2000" b="1" dirty="0" err="1"/>
              <a:t>Esping</a:t>
            </a:r>
            <a:r>
              <a:rPr lang="en-US" sz="2000" b="1" dirty="0"/>
              <a:t>-Andersen Typology of Welfare states: </a:t>
            </a:r>
            <a:br>
              <a:rPr lang="en-US" sz="2000" b="1" dirty="0"/>
            </a:br>
            <a:r>
              <a:rPr lang="en-US" sz="1800" b="1" dirty="0"/>
              <a:t>France = “corporatist-conservative” welfare regime, stabilization of social relations</a:t>
            </a:r>
            <a:br>
              <a:rPr lang="en-US" sz="1800" b="1" dirty="0"/>
            </a:br>
            <a:r>
              <a:rPr lang="en-US" sz="1800" b="1" dirty="0"/>
              <a:t>Protection of insiders (protected male workers) against outsiders</a:t>
            </a:r>
          </a:p>
          <a:p>
            <a:pPr marL="582613" lvl="2" indent="-168275" algn="l" defTabSz="957263">
              <a:spcBef>
                <a:spcPct val="20000"/>
              </a:spcBef>
              <a:buClr>
                <a:schemeClr val="tx1"/>
              </a:buClr>
              <a:buFont typeface="Zapf Dingbats" charset="2"/>
              <a:buChar char="l"/>
              <a:tabLst>
                <a:tab pos="741363" algn="l"/>
              </a:tabLst>
              <a:defRPr/>
            </a:pPr>
            <a:endParaRPr lang="en-US" sz="20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case of economic brake :</a:t>
            </a:r>
            <a:br>
              <a:rPr lang="en-US" sz="2000" b="1" dirty="0"/>
            </a:br>
            <a:r>
              <a:rPr lang="en-US" sz="1800" b="1" dirty="0"/>
              <a:t> « </a:t>
            </a:r>
            <a:r>
              <a:rPr lang="en-US" sz="1800" b="1" dirty="0" err="1"/>
              <a:t>Insiderisation</a:t>
            </a:r>
            <a:r>
              <a:rPr lang="en-US" sz="1800" b="1" dirty="0"/>
              <a:t> » of insiders, already in the stable labor force </a:t>
            </a:r>
            <a:br>
              <a:rPr lang="en-US" sz="1800" b="1" dirty="0"/>
            </a:br>
            <a:r>
              <a:rPr lang="en-US" sz="1800" b="1" dirty="0"/>
              <a:t>and « </a:t>
            </a:r>
            <a:r>
              <a:rPr lang="en-US" sz="1800" b="1" dirty="0" err="1"/>
              <a:t>outsiderisation</a:t>
            </a:r>
            <a:r>
              <a:rPr lang="en-US" sz="1800" b="1" dirty="0"/>
              <a:t> » of new entrants</a:t>
            </a:r>
          </a:p>
          <a:p>
            <a:pPr marL="582613" lvl="2" indent="-168275" algn="l" defTabSz="957263">
              <a:spcBef>
                <a:spcPct val="20000"/>
              </a:spcBef>
              <a:buClr>
                <a:schemeClr val="tx1"/>
              </a:buClr>
              <a:buFont typeface="Zapf Dingbats" charset="2"/>
              <a:buChar char="l"/>
              <a:tabLst>
                <a:tab pos="741363" algn="l"/>
              </a:tabLst>
              <a:defRPr/>
            </a:pPr>
            <a:endParaRPr lang="en-US" sz="18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France, young people can wait … decades </a:t>
            </a:r>
            <a:br>
              <a:rPr lang="en-US" sz="2000" b="1" dirty="0"/>
            </a:br>
            <a:r>
              <a:rPr lang="en-US" sz="2000" b="1" dirty="0"/>
              <a:t>Increasing poverty rates for young people</a:t>
            </a:r>
            <a:r>
              <a:rPr lang="en-US" sz="1800" b="1" dirty="0"/>
              <a:t>, stable </a:t>
            </a:r>
            <a:r>
              <a:rPr lang="en-US" sz="1800" b="1" dirty="0" err="1"/>
              <a:t>intracohort</a:t>
            </a:r>
            <a:r>
              <a:rPr lang="en-US" sz="1800" b="1" dirty="0"/>
              <a:t> inequalities </a:t>
            </a:r>
            <a:br>
              <a:rPr lang="en-US" sz="1800" b="1" dirty="0"/>
            </a:br>
            <a:r>
              <a:rPr lang="en-US" sz="1800" b="1" dirty="0"/>
              <a:t>(after taxes and welfare reallocations)</a:t>
            </a:r>
            <a:endParaRPr lang="en-US" sz="1600" b="1" dirty="0"/>
          </a:p>
          <a:p>
            <a:pPr marL="414338" lvl="2" algn="l" defTabSz="957263">
              <a:spcBef>
                <a:spcPct val="20000"/>
              </a:spcBef>
              <a:buClr>
                <a:schemeClr val="tx1"/>
              </a:buClr>
              <a:tabLst>
                <a:tab pos="741363" algn="l"/>
              </a:tabLst>
              <a:defRPr/>
            </a:pPr>
            <a:endParaRPr lang="en-US" sz="2000" b="1" dirty="0"/>
          </a:p>
        </p:txBody>
      </p:sp>
    </p:spTree>
    <p:extLst>
      <p:ext uri="{BB962C8B-B14F-4D97-AF65-F5344CB8AC3E}">
        <p14:creationId xmlns:p14="http://schemas.microsoft.com/office/powerpoint/2010/main" val="3782132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xfrm>
            <a:off x="7086600" y="6643688"/>
            <a:ext cx="2057400" cy="457200"/>
          </a:xfrm>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C4BC2F36-2AED-4085-8C4E-0E6AE0B19A81}" type="slidenum">
              <a:rPr lang="fr-FR" altLang="en-US" sz="1800" smtClean="0"/>
              <a:pPr/>
              <a:t>31</a:t>
            </a:fld>
            <a:endParaRPr lang="fr-FR" altLang="en-US" sz="1800" smtClean="0"/>
          </a:p>
        </p:txBody>
      </p:sp>
      <p:sp>
        <p:nvSpPr>
          <p:cNvPr id="15363" name="Rectangle 2"/>
          <p:cNvSpPr>
            <a:spLocks noGrp="1" noChangeArrowheads="1"/>
          </p:cNvSpPr>
          <p:nvPr>
            <p:ph type="body" idx="1"/>
          </p:nvPr>
        </p:nvSpPr>
        <p:spPr>
          <a:xfrm>
            <a:off x="415925" y="-26988"/>
            <a:ext cx="9001125" cy="6207126"/>
          </a:xfrm>
          <a:noFill/>
        </p:spPr>
        <p:txBody>
          <a:bodyPr/>
          <a:lstStyle/>
          <a:p>
            <a:pPr marL="488950" lvl="1" indent="-323850">
              <a:buFont typeface="Zapf Dingbats" charset="2"/>
              <a:buNone/>
            </a:pPr>
            <a:endParaRPr lang="en-US" altLang="en-US" sz="2700" smtClean="0"/>
          </a:p>
          <a:p>
            <a:pPr marL="488950" lvl="1" indent="-323850">
              <a:buFont typeface="Zapf Dingbats" charset="2"/>
              <a:buNone/>
            </a:pPr>
            <a:r>
              <a:rPr lang="en-US" altLang="en-US" sz="3900" i="1" smtClean="0"/>
              <a:t>Theories of Welfare Regimes</a:t>
            </a:r>
            <a:r>
              <a:rPr lang="en-US" altLang="en-US" sz="2800" b="0" smtClean="0"/>
              <a:t/>
            </a:r>
            <a:br>
              <a:rPr lang="en-US" altLang="en-US" sz="2800" b="0" smtClean="0"/>
            </a:br>
            <a:r>
              <a:rPr lang="en-US" altLang="en-US" sz="2800" b="0" smtClean="0"/>
              <a:t>Decommodification models and welfare regimes </a:t>
            </a:r>
            <a:br>
              <a:rPr lang="en-US" altLang="en-US" sz="2800" b="0" smtClean="0"/>
            </a:br>
            <a:r>
              <a:rPr lang="en-US" altLang="en-US" sz="2800" b="0" smtClean="0"/>
              <a:t>				</a:t>
            </a:r>
          </a:p>
          <a:p>
            <a:pPr marL="488950" lvl="1" indent="-323850">
              <a:buFont typeface="Zapf Dingbats" charset="2"/>
              <a:buNone/>
            </a:pPr>
            <a:endParaRPr lang="en-US" altLang="en-US" sz="2800" b="0" smtClean="0"/>
          </a:p>
          <a:p>
            <a:pPr marL="661988" lvl="2" indent="-247650">
              <a:buFont typeface="Zapf Dingbats" charset="2"/>
              <a:buNone/>
            </a:pPr>
            <a:endParaRPr lang="en-US" altLang="en-US" sz="3000" smtClean="0"/>
          </a:p>
        </p:txBody>
      </p:sp>
      <p:pic>
        <p:nvPicPr>
          <p:cNvPr id="15364" name="Picture 4" descr="074560796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2179638"/>
            <a:ext cx="3028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336955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488" y="2384425"/>
            <a:ext cx="35147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3360738" y="5059363"/>
            <a:ext cx="29606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a:t>Gosta Esping-Andersen (Danish, born 1947) </a:t>
            </a:r>
            <a:br>
              <a:rPr lang="en-US" altLang="en-US" sz="2000"/>
            </a:br>
            <a:r>
              <a:rPr lang="en-US" altLang="en-US" sz="2000"/>
              <a:t>Professor @ </a:t>
            </a:r>
            <a:r>
              <a:rPr lang="en-US" altLang="en-US" sz="2000" i="1"/>
              <a:t>Universitat Pompeu Fabra </a:t>
            </a:r>
            <a:r>
              <a:rPr lang="en-US" altLang="en-US" sz="2000"/>
              <a:t>(Barcelona). </a:t>
            </a:r>
          </a:p>
        </p:txBody>
      </p:sp>
      <p:sp>
        <p:nvSpPr>
          <p:cNvPr id="15368" name="Rectangle 2"/>
          <p:cNvSpPr>
            <a:spLocks noChangeArrowheads="1"/>
          </p:cNvSpPr>
          <p:nvPr/>
        </p:nvSpPr>
        <p:spPr bwMode="auto">
          <a:xfrm>
            <a:off x="276225" y="1558925"/>
            <a:ext cx="957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altLang="en-US" sz="1800" dirty="0"/>
              <a:t>“De-commodification occurs when a service is rendered as a matter of right, and when a person can maintain a livelihood without reliance on the market” (</a:t>
            </a:r>
            <a:r>
              <a:rPr lang="en-US" altLang="en-US" sz="1800" dirty="0" err="1"/>
              <a:t>Esping</a:t>
            </a:r>
            <a:r>
              <a:rPr lang="en-US" altLang="en-US" sz="1800" dirty="0"/>
              <a:t>-Anderson, pp. 21-22)</a:t>
            </a:r>
          </a:p>
        </p:txBody>
      </p:sp>
    </p:spTree>
    <p:extLst>
      <p:ext uri="{BB962C8B-B14F-4D97-AF65-F5344CB8AC3E}">
        <p14:creationId xmlns:p14="http://schemas.microsoft.com/office/powerpoint/2010/main" val="316834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144690C9-49DD-43A3-BDFC-157C885122C2}" type="slidenum">
              <a:rPr lang="fr-FR" altLang="en-US" sz="1800" smtClean="0"/>
              <a:pPr/>
              <a:t>32</a:t>
            </a:fld>
            <a:endParaRPr lang="fr-FR" altLang="en-US" sz="1800" smtClean="0"/>
          </a:p>
        </p:txBody>
      </p:sp>
      <p:sp>
        <p:nvSpPr>
          <p:cNvPr id="16387" name="Rectangle 2"/>
          <p:cNvSpPr>
            <a:spLocks noGrp="1" noChangeArrowheads="1"/>
          </p:cNvSpPr>
          <p:nvPr>
            <p:ph type="body" idx="1"/>
          </p:nvPr>
        </p:nvSpPr>
        <p:spPr>
          <a:xfrm>
            <a:off x="415925" y="-531813"/>
            <a:ext cx="9001125" cy="6207126"/>
          </a:xfrm>
          <a:noFill/>
        </p:spPr>
        <p:txBody>
          <a:bodyPr/>
          <a:lstStyle/>
          <a:p>
            <a:pPr marL="995363" lvl="3" indent="-247650"/>
            <a:endParaRPr lang="en-US" altLang="en-US" sz="2700" smtClean="0"/>
          </a:p>
          <a:p>
            <a:pPr marL="488950" lvl="1" indent="-323850">
              <a:buFont typeface="Zapf Dingbats" charset="2"/>
              <a:buNone/>
            </a:pPr>
            <a:r>
              <a:rPr lang="en-US" altLang="en-US" sz="3900" i="1" smtClean="0"/>
              <a:t>Central references</a:t>
            </a:r>
            <a:endParaRPr lang="en-US" altLang="en-US" sz="3800" smtClean="0"/>
          </a:p>
        </p:txBody>
      </p:sp>
      <p:sp>
        <p:nvSpPr>
          <p:cNvPr id="16388" name="Rectangle 3"/>
          <p:cNvSpPr>
            <a:spLocks noChangeArrowheads="1"/>
          </p:cNvSpPr>
          <p:nvPr/>
        </p:nvSpPr>
        <p:spPr bwMode="auto">
          <a:xfrm>
            <a:off x="344488" y="485775"/>
            <a:ext cx="9072562"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61950" indent="-361950" defTabSz="957263">
              <a:spcBef>
                <a:spcPct val="20000"/>
              </a:spcBef>
              <a:spcAft>
                <a:spcPct val="100000"/>
              </a:spcAft>
              <a:tabLst>
                <a:tab pos="741363" algn="l"/>
              </a:tabLst>
              <a:defRPr sz="2500" b="1">
                <a:solidFill>
                  <a:schemeClr val="tx1"/>
                </a:solidFill>
                <a:latin typeface="Times New Roman" pitchFamily="18" charset="0"/>
              </a:defRPr>
            </a:lvl1pPr>
            <a:lvl2pPr marL="488950" indent="-323850" defTabSz="957263">
              <a:spcBef>
                <a:spcPct val="20000"/>
              </a:spcBef>
              <a:buClr>
                <a:schemeClr val="tx1"/>
              </a:buClr>
              <a:buFont typeface="Zapf Dingbats" charset="2"/>
              <a:buChar char="l"/>
              <a:tabLst>
                <a:tab pos="741363" algn="l"/>
              </a:tabLst>
              <a:defRPr sz="2100" b="1">
                <a:solidFill>
                  <a:schemeClr val="tx1"/>
                </a:solidFill>
                <a:latin typeface="Times New Roman" pitchFamily="18" charset="0"/>
              </a:defRPr>
            </a:lvl2pPr>
            <a:lvl3pPr marL="661988" indent="-247650" defTabSz="957263">
              <a:spcBef>
                <a:spcPct val="20000"/>
              </a:spcBef>
              <a:buClr>
                <a:schemeClr val="tx1"/>
              </a:buClr>
              <a:buFont typeface="Zapf Dingbats" charset="2"/>
              <a:buChar char="l"/>
              <a:tabLst>
                <a:tab pos="741363" algn="l"/>
              </a:tabLst>
              <a:defRPr sz="1700" b="1">
                <a:solidFill>
                  <a:schemeClr val="tx1"/>
                </a:solidFill>
                <a:latin typeface="Times New Roman" pitchFamily="18" charset="0"/>
              </a:defRPr>
            </a:lvl3pPr>
            <a:lvl4pPr marL="995363" indent="-247650" defTabSz="957263">
              <a:spcBef>
                <a:spcPct val="20000"/>
              </a:spcBef>
              <a:tabLst>
                <a:tab pos="741363" algn="l"/>
              </a:tabLst>
              <a:defRPr sz="1700">
                <a:solidFill>
                  <a:schemeClr val="tx1"/>
                </a:solidFill>
                <a:latin typeface="Times New Roman" pitchFamily="18" charset="0"/>
              </a:defRPr>
            </a:lvl4pPr>
            <a:lvl5pPr marL="995363" indent="74613" defTabSz="957263">
              <a:spcBef>
                <a:spcPct val="20000"/>
              </a:spcBef>
              <a:tabLst>
                <a:tab pos="741363" algn="l"/>
              </a:tabLst>
              <a:defRPr sz="1500">
                <a:solidFill>
                  <a:schemeClr val="tx1"/>
                </a:solidFill>
                <a:latin typeface="Times New Roman" pitchFamily="18" charset="0"/>
              </a:defRPr>
            </a:lvl5pPr>
            <a:lvl6pPr marL="14525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6pPr>
            <a:lvl7pPr marL="19097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7pPr>
            <a:lvl8pPr marL="23669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8pPr>
            <a:lvl9pPr marL="28241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9pPr>
          </a:lstStyle>
          <a:p>
            <a:pPr lvl="3">
              <a:lnSpc>
                <a:spcPct val="80000"/>
              </a:lnSpc>
            </a:pPr>
            <a:endParaRPr lang="en-US" altLang="en-US" sz="1900"/>
          </a:p>
          <a:p>
            <a:pPr lvl="1">
              <a:lnSpc>
                <a:spcPct val="80000"/>
              </a:lnSpc>
              <a:buFont typeface="Zapf Dingbats" charset="2"/>
              <a:buNone/>
            </a:pPr>
            <a:r>
              <a:rPr lang="en-GB" altLang="en-US" b="0"/>
              <a:t>Pierson Ch. and Castles F.G. (eds) 2006, </a:t>
            </a:r>
            <a:br>
              <a:rPr lang="en-GB" altLang="en-US" b="0"/>
            </a:br>
            <a:r>
              <a:rPr lang="en-GB" altLang="en-US" b="0" i="1"/>
              <a:t>The Welfare State Reader</a:t>
            </a:r>
            <a:r>
              <a:rPr lang="en-GB" altLang="en-US" b="0"/>
              <a:t>, 2nd ed, Cambridge: Polity Press.</a:t>
            </a:r>
            <a:r>
              <a:rPr lang="fr-FR" altLang="en-US" sz="2500"/>
              <a:t> </a:t>
            </a:r>
            <a:r>
              <a:rPr lang="en-US" altLang="en-US" sz="2400" b="0"/>
              <a:t/>
            </a:r>
            <a:br>
              <a:rPr lang="en-US" altLang="en-US" sz="2400" b="0"/>
            </a:br>
            <a:endParaRPr lang="en-US" altLang="en-US" sz="2400" b="0"/>
          </a:p>
          <a:p>
            <a:pPr lvl="1">
              <a:lnSpc>
                <a:spcPct val="80000"/>
              </a:lnSpc>
              <a:buFont typeface="Zapf Dingbats" charset="2"/>
              <a:buNone/>
            </a:pPr>
            <a:endParaRPr lang="en-US" altLang="en-US" sz="2400" b="0"/>
          </a:p>
        </p:txBody>
      </p:sp>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84467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5"/>
          <p:cNvSpPr>
            <a:spLocks noChangeArrowheads="1"/>
          </p:cNvSpPr>
          <p:nvPr/>
        </p:nvSpPr>
        <p:spPr bwMode="auto">
          <a:xfrm>
            <a:off x="560388" y="1700213"/>
            <a:ext cx="3529012"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pic>
        <p:nvPicPr>
          <p:cNvPr id="1639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725" y="17018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Rectangle 12"/>
          <p:cNvSpPr>
            <a:spLocks noChangeArrowheads="1"/>
          </p:cNvSpPr>
          <p:nvPr/>
        </p:nvSpPr>
        <p:spPr bwMode="auto">
          <a:xfrm>
            <a:off x="5456238" y="1555750"/>
            <a:ext cx="3529012"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3" name="Rectangle 14"/>
          <p:cNvSpPr>
            <a:spLocks noChangeArrowheads="1"/>
          </p:cNvSpPr>
          <p:nvPr/>
        </p:nvSpPr>
        <p:spPr bwMode="auto">
          <a:xfrm>
            <a:off x="273050" y="4676775"/>
            <a:ext cx="1015206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sz="2400"/>
          </a:p>
          <a:p>
            <a:r>
              <a:rPr lang="en-US" altLang="en-US" sz="2400"/>
              <a:t>Pierson C., Obinger H., Lewis J., Leibfried S., Castles F.G. (Eds), 2010,</a:t>
            </a:r>
            <a:br>
              <a:rPr lang="en-US" altLang="en-US" sz="2400"/>
            </a:br>
            <a:r>
              <a:rPr lang="en-US" altLang="en-US" sz="2400"/>
              <a:t>The Oxford Handbook of the Welfare State, Oxford ; Ox Univ Pr. </a:t>
            </a:r>
            <a:br>
              <a:rPr lang="en-US" altLang="en-US" sz="2400"/>
            </a:br>
            <a:endParaRPr lang="en-US" altLang="en-US" sz="2400"/>
          </a:p>
        </p:txBody>
      </p:sp>
      <p:pic>
        <p:nvPicPr>
          <p:cNvPr id="16394" name="Picture 15" descr="arrow_d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706938"/>
            <a:ext cx="857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Oval 1"/>
          <p:cNvSpPr>
            <a:spLocks noChangeArrowheads="1"/>
          </p:cNvSpPr>
          <p:nvPr/>
        </p:nvSpPr>
        <p:spPr bwMode="auto">
          <a:xfrm>
            <a:off x="5456238" y="1700213"/>
            <a:ext cx="3241675" cy="33845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6" name="Right Arrow 2"/>
          <p:cNvSpPr>
            <a:spLocks noChangeArrowheads="1"/>
          </p:cNvSpPr>
          <p:nvPr/>
        </p:nvSpPr>
        <p:spPr bwMode="auto">
          <a:xfrm rot="-2293970">
            <a:off x="3689350" y="3824288"/>
            <a:ext cx="2555875" cy="527050"/>
          </a:xfrm>
          <a:prstGeom prst="rightArrow">
            <a:avLst>
              <a:gd name="adj1" fmla="val 50000"/>
              <a:gd name="adj2" fmla="val 498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7" name="Right Arrow 13"/>
          <p:cNvSpPr>
            <a:spLocks noChangeArrowheads="1"/>
          </p:cNvSpPr>
          <p:nvPr/>
        </p:nvSpPr>
        <p:spPr bwMode="auto">
          <a:xfrm rot="8603110">
            <a:off x="2754313" y="2190750"/>
            <a:ext cx="2555875" cy="527050"/>
          </a:xfrm>
          <a:prstGeom prst="rightArrow">
            <a:avLst>
              <a:gd name="adj1" fmla="val 50000"/>
              <a:gd name="adj2" fmla="val 498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1898299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144690C9-49DD-43A3-BDFC-157C885122C2}" type="slidenum">
              <a:rPr lang="fr-FR" altLang="en-US" sz="1800" smtClean="0"/>
              <a:pPr/>
              <a:t>33</a:t>
            </a:fld>
            <a:endParaRPr lang="fr-FR" altLang="en-US" sz="1800" smtClean="0"/>
          </a:p>
        </p:txBody>
      </p:sp>
      <p:sp>
        <p:nvSpPr>
          <p:cNvPr id="16387" name="Rectangle 2"/>
          <p:cNvSpPr>
            <a:spLocks noGrp="1" noChangeArrowheads="1"/>
          </p:cNvSpPr>
          <p:nvPr>
            <p:ph type="body" idx="1"/>
          </p:nvPr>
        </p:nvSpPr>
        <p:spPr>
          <a:xfrm>
            <a:off x="415925" y="-531813"/>
            <a:ext cx="9001125" cy="6207126"/>
          </a:xfrm>
          <a:noFill/>
        </p:spPr>
        <p:txBody>
          <a:bodyPr/>
          <a:lstStyle/>
          <a:p>
            <a:pPr marL="995363" lvl="3" indent="-247650"/>
            <a:endParaRPr lang="en-US" altLang="en-US" sz="2700" smtClean="0"/>
          </a:p>
          <a:p>
            <a:pPr marL="488950" lvl="1" indent="-323850">
              <a:buFont typeface="Zapf Dingbats" charset="2"/>
              <a:buNone/>
            </a:pPr>
            <a:r>
              <a:rPr lang="en-US" altLang="en-US" sz="3900" i="1" smtClean="0"/>
              <a:t>Central references</a:t>
            </a:r>
            <a:endParaRPr lang="en-US" altLang="en-US" sz="3800" smtClean="0"/>
          </a:p>
        </p:txBody>
      </p:sp>
      <p:sp>
        <p:nvSpPr>
          <p:cNvPr id="16388" name="Rectangle 3"/>
          <p:cNvSpPr>
            <a:spLocks noChangeArrowheads="1"/>
          </p:cNvSpPr>
          <p:nvPr/>
        </p:nvSpPr>
        <p:spPr bwMode="auto">
          <a:xfrm>
            <a:off x="344488" y="485775"/>
            <a:ext cx="9072562"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61950" indent="-361950" defTabSz="957263">
              <a:spcBef>
                <a:spcPct val="20000"/>
              </a:spcBef>
              <a:spcAft>
                <a:spcPct val="100000"/>
              </a:spcAft>
              <a:tabLst>
                <a:tab pos="741363" algn="l"/>
              </a:tabLst>
              <a:defRPr sz="2500" b="1">
                <a:solidFill>
                  <a:schemeClr val="tx1"/>
                </a:solidFill>
                <a:latin typeface="Times New Roman" pitchFamily="18" charset="0"/>
              </a:defRPr>
            </a:lvl1pPr>
            <a:lvl2pPr marL="488950" indent="-323850" defTabSz="957263">
              <a:spcBef>
                <a:spcPct val="20000"/>
              </a:spcBef>
              <a:buClr>
                <a:schemeClr val="tx1"/>
              </a:buClr>
              <a:buFont typeface="Zapf Dingbats" charset="2"/>
              <a:buChar char="l"/>
              <a:tabLst>
                <a:tab pos="741363" algn="l"/>
              </a:tabLst>
              <a:defRPr sz="2100" b="1">
                <a:solidFill>
                  <a:schemeClr val="tx1"/>
                </a:solidFill>
                <a:latin typeface="Times New Roman" pitchFamily="18" charset="0"/>
              </a:defRPr>
            </a:lvl2pPr>
            <a:lvl3pPr marL="661988" indent="-247650" defTabSz="957263">
              <a:spcBef>
                <a:spcPct val="20000"/>
              </a:spcBef>
              <a:buClr>
                <a:schemeClr val="tx1"/>
              </a:buClr>
              <a:buFont typeface="Zapf Dingbats" charset="2"/>
              <a:buChar char="l"/>
              <a:tabLst>
                <a:tab pos="741363" algn="l"/>
              </a:tabLst>
              <a:defRPr sz="1700" b="1">
                <a:solidFill>
                  <a:schemeClr val="tx1"/>
                </a:solidFill>
                <a:latin typeface="Times New Roman" pitchFamily="18" charset="0"/>
              </a:defRPr>
            </a:lvl3pPr>
            <a:lvl4pPr marL="995363" indent="-247650" defTabSz="957263">
              <a:spcBef>
                <a:spcPct val="20000"/>
              </a:spcBef>
              <a:tabLst>
                <a:tab pos="741363" algn="l"/>
              </a:tabLst>
              <a:defRPr sz="1700">
                <a:solidFill>
                  <a:schemeClr val="tx1"/>
                </a:solidFill>
                <a:latin typeface="Times New Roman" pitchFamily="18" charset="0"/>
              </a:defRPr>
            </a:lvl4pPr>
            <a:lvl5pPr marL="995363" indent="74613" defTabSz="957263">
              <a:spcBef>
                <a:spcPct val="20000"/>
              </a:spcBef>
              <a:tabLst>
                <a:tab pos="741363" algn="l"/>
              </a:tabLst>
              <a:defRPr sz="1500">
                <a:solidFill>
                  <a:schemeClr val="tx1"/>
                </a:solidFill>
                <a:latin typeface="Times New Roman" pitchFamily="18" charset="0"/>
              </a:defRPr>
            </a:lvl5pPr>
            <a:lvl6pPr marL="14525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6pPr>
            <a:lvl7pPr marL="19097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7pPr>
            <a:lvl8pPr marL="23669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8pPr>
            <a:lvl9pPr marL="28241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9pPr>
          </a:lstStyle>
          <a:p>
            <a:pPr lvl="3">
              <a:lnSpc>
                <a:spcPct val="80000"/>
              </a:lnSpc>
            </a:pPr>
            <a:endParaRPr lang="en-US" altLang="en-US" sz="1900" dirty="0"/>
          </a:p>
          <a:p>
            <a:pPr lvl="1">
              <a:lnSpc>
                <a:spcPct val="80000"/>
              </a:lnSpc>
              <a:buNone/>
            </a:pPr>
            <a:r>
              <a:rPr lang="en-US" altLang="en-US" b="0" dirty="0" err="1"/>
              <a:t>Schröder</a:t>
            </a:r>
            <a:r>
              <a:rPr lang="en-US" altLang="en-US" b="0" dirty="0"/>
              <a:t>, Martin, 2013: </a:t>
            </a:r>
            <a:r>
              <a:rPr lang="en-US" altLang="en-US" b="0" dirty="0" smtClean="0"/>
              <a:t/>
            </a:r>
            <a:br>
              <a:rPr lang="en-US" altLang="en-US" b="0" dirty="0" smtClean="0"/>
            </a:br>
            <a:r>
              <a:rPr lang="en-US" altLang="en-US" b="0" dirty="0" smtClean="0"/>
              <a:t>Integrating </a:t>
            </a:r>
            <a:r>
              <a:rPr lang="en-US" altLang="en-US" b="0" dirty="0"/>
              <a:t>Varieties of </a:t>
            </a:r>
            <a:r>
              <a:rPr lang="en-US" altLang="en-US" b="0" dirty="0" smtClean="0"/>
              <a:t/>
            </a:r>
            <a:br>
              <a:rPr lang="en-US" altLang="en-US" b="0" dirty="0" smtClean="0"/>
            </a:br>
            <a:r>
              <a:rPr lang="en-US" altLang="en-US" b="0" dirty="0" smtClean="0"/>
              <a:t>Capitalism </a:t>
            </a:r>
            <a:r>
              <a:rPr lang="en-US" altLang="en-US" b="0" dirty="0"/>
              <a:t>and Welfare State Research: </a:t>
            </a:r>
            <a:r>
              <a:rPr lang="en-US" altLang="en-US" b="0" dirty="0" smtClean="0"/>
              <a:t/>
            </a:r>
            <a:br>
              <a:rPr lang="en-US" altLang="en-US" b="0" dirty="0" smtClean="0"/>
            </a:br>
            <a:r>
              <a:rPr lang="en-US" altLang="en-US" b="0" dirty="0" smtClean="0"/>
              <a:t>A </a:t>
            </a:r>
            <a:r>
              <a:rPr lang="en-US" altLang="en-US" b="0" dirty="0"/>
              <a:t>Unified Typology of Capitalisms. </a:t>
            </a:r>
            <a:r>
              <a:rPr lang="en-US" altLang="en-US" b="0" dirty="0" smtClean="0"/>
              <a:t/>
            </a:r>
            <a:br>
              <a:rPr lang="en-US" altLang="en-US" b="0" dirty="0" smtClean="0"/>
            </a:br>
            <a:r>
              <a:rPr lang="en-US" altLang="en-US" b="0" dirty="0" smtClean="0"/>
              <a:t>New </a:t>
            </a:r>
            <a:r>
              <a:rPr lang="en-US" altLang="en-US" b="0" dirty="0"/>
              <a:t>York: Palgrave.</a:t>
            </a:r>
            <a:endParaRPr lang="en-US" altLang="en-US" sz="2400" b="0" dirty="0"/>
          </a:p>
        </p:txBody>
      </p:sp>
      <p:pic>
        <p:nvPicPr>
          <p:cNvPr id="16394" name="Picture 15" descr="arrow_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706938"/>
            <a:ext cx="857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descr="http://i.ebayimg.com/00/s/MTYwMFgxMDE3/z/BRUAAOSwu4BVnIqQ/$_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1303" y="652500"/>
            <a:ext cx="3361113" cy="528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83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D60BEF46-7457-4026-82F6-3ADDBEC7CCFC}" type="slidenum">
              <a:rPr lang="fr-FR" altLang="en-US" sz="1800" smtClean="0"/>
              <a:pPr/>
              <a:t>34</a:t>
            </a:fld>
            <a:endParaRPr lang="fr-FR" altLang="en-US" sz="1800" smtClean="0"/>
          </a:p>
        </p:txBody>
      </p:sp>
      <p:graphicFrame>
        <p:nvGraphicFramePr>
          <p:cNvPr id="1229856" name="Group 32"/>
          <p:cNvGraphicFramePr>
            <a:graphicFrameLocks noGrp="1"/>
          </p:cNvGraphicFramePr>
          <p:nvPr>
            <p:extLst>
              <p:ext uri="{D42A27DB-BD31-4B8C-83A1-F6EECF244321}">
                <p14:modId xmlns:p14="http://schemas.microsoft.com/office/powerpoint/2010/main" val="4231597270"/>
              </p:ext>
            </p:extLst>
          </p:nvPr>
        </p:nvGraphicFramePr>
        <p:xfrm>
          <a:off x="560388" y="620688"/>
          <a:ext cx="8712200" cy="5819091"/>
        </p:xfrm>
        <a:graphic>
          <a:graphicData uri="http://schemas.openxmlformats.org/drawingml/2006/table">
            <a:tbl>
              <a:tblPr/>
              <a:tblGrid>
                <a:gridCol w="2160587"/>
                <a:gridCol w="2232025"/>
                <a:gridCol w="2159000"/>
                <a:gridCol w="2160588"/>
              </a:tblGrid>
              <a:tr h="881116">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altLang="en-US" sz="1800" b="1"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Liberal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(=Residual)</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Theoretical  equality of opportunity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Corporatist (=Conservative)</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Maintaining</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social order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Social-demo.</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(=Universalistic)</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decommodification</a:t>
                      </a: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defamilialistion</a:t>
                      </a:r>
                      <a:r>
                        <a:rPr kumimoji="0" lang="en-US" altLang="en-US" sz="1800" b="1" i="0" u="none" strike="noStrike" cap="none" normalizeH="0" baseline="0" dirty="0" smtClean="0">
                          <a:ln>
                            <a:noFill/>
                          </a:ln>
                          <a:solidFill>
                            <a:schemeClr val="tx1"/>
                          </a:solidFill>
                          <a:effectLst/>
                          <a:latin typeface="Times New Roman" pitchFamily="18" charset="0"/>
                        </a:rPr>
                        <a:t>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destartification</a:t>
                      </a:r>
                      <a:r>
                        <a:rPr kumimoji="0" lang="en-US" altLang="en-US" sz="1800" b="1" i="0" u="none" strike="noStrike" cap="none" normalizeH="0" baseline="0" dirty="0" smtClean="0">
                          <a:ln>
                            <a:noFill/>
                          </a:ln>
                          <a:solidFill>
                            <a:schemeClr val="tx1"/>
                          </a:solidFill>
                          <a:effectLst/>
                          <a:latin typeface="Times New Roman" pitchFamily="18"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55">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Degree / Model of decommodification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Free Market as the central institution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Intermediate level of decommo-dification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Collective social consumption promoted</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0474">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System of social stratification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Protection of the (good) poor, but stigmatization of “free riders”: </a:t>
                      </a:r>
                      <a:br>
                        <a:rPr kumimoji="0" lang="en-US" altLang="en-US" sz="1800" b="1" i="0" u="none" strike="noStrike" cap="none" normalizeH="0" baseline="0" smtClean="0">
                          <a:ln>
                            <a:noFill/>
                          </a:ln>
                          <a:solidFill>
                            <a:schemeClr val="tx1"/>
                          </a:solidFill>
                          <a:effectLst/>
                          <a:latin typeface="Times New Roman" pitchFamily="18" charset="0"/>
                        </a:rPr>
                      </a:br>
                      <a:r>
                        <a:rPr kumimoji="0" lang="en-US" altLang="en-US" sz="1800" b="1" i="0" u="none" strike="noStrike" cap="none" normalizeH="0" baseline="0" smtClean="0">
                          <a:ln>
                            <a:noFill/>
                          </a:ln>
                          <a:solidFill>
                            <a:schemeClr val="tx1"/>
                          </a:solidFill>
                          <a:effectLst/>
                          <a:latin typeface="Times New Roman" pitchFamily="18" charset="0"/>
                        </a:rPr>
                        <a:t>Strong economic inequalities but more permeable boundaries between social classes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Solidarity between equals: Intermediate degree of inequality but social boundaries strongly impermeable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Economic, gender,  inequality is minimal and strong “fluidity” (net mobility, equality of opportunities &amp; outcomes) between classes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116">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Typical countries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US UK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Germany</a:t>
                      </a:r>
                      <a:br>
                        <a:rPr kumimoji="0" lang="en-US" altLang="en-US" sz="1800" b="1" i="0" u="none" strike="noStrike" cap="none" normalizeH="0" baseline="0" smtClean="0">
                          <a:ln>
                            <a:noFill/>
                          </a:ln>
                          <a:solidFill>
                            <a:schemeClr val="tx1"/>
                          </a:solidFill>
                          <a:effectLst/>
                          <a:latin typeface="Times New Roman" pitchFamily="18" charset="0"/>
                        </a:rPr>
                      </a:br>
                      <a:r>
                        <a:rPr kumimoji="0" lang="en-US" altLang="en-US" sz="1800" b="1" i="0" u="none" strike="noStrike" cap="none" normalizeH="0" baseline="0" smtClean="0">
                          <a:ln>
                            <a:noFill/>
                          </a:ln>
                          <a:solidFill>
                            <a:schemeClr val="tx1"/>
                          </a:solidFill>
                          <a:effectLst/>
                          <a:latin typeface="Times New Roman" pitchFamily="18" charset="0"/>
                        </a:rPr>
                        <a:t>(France)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Sweden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77031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9DFA9D2-A8E3-4BA8-B6E5-847019D7A071}" type="slidenum">
              <a:rPr lang="fr-FR" sz="1400"/>
              <a:pPr/>
              <a:t>35</a:t>
            </a:fld>
            <a:endParaRPr lang="fr-FR" sz="1400"/>
          </a:p>
        </p:txBody>
      </p:sp>
      <p:sp>
        <p:nvSpPr>
          <p:cNvPr id="26627" name="Rectangle 2"/>
          <p:cNvSpPr>
            <a:spLocks noChangeArrowheads="1"/>
          </p:cNvSpPr>
          <p:nvPr/>
        </p:nvSpPr>
        <p:spPr bwMode="auto">
          <a:xfrm>
            <a:off x="380999" y="44450"/>
            <a:ext cx="925195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en-US" sz="900" dirty="0"/>
          </a:p>
          <a:p>
            <a:pPr defTabSz="957263">
              <a:spcBef>
                <a:spcPct val="20000"/>
              </a:spcBef>
              <a:spcAft>
                <a:spcPct val="100000"/>
              </a:spcAft>
              <a:tabLst>
                <a:tab pos="741363" algn="l"/>
              </a:tabLst>
            </a:pPr>
            <a:r>
              <a:rPr lang="en-US" sz="2100" b="1" dirty="0" smtClean="0"/>
              <a:t>3b. Three </a:t>
            </a:r>
            <a:r>
              <a:rPr lang="en-US" sz="2100" b="1" dirty="0"/>
              <a:t>(+1) modalities </a:t>
            </a:r>
            <a:r>
              <a:rPr lang="en-US" sz="2100" b="1" dirty="0" err="1"/>
              <a:t>Esping</a:t>
            </a:r>
            <a:r>
              <a:rPr lang="en-US" sz="2100" b="1" dirty="0"/>
              <a:t>-Andersen Typology of Welfare states :</a:t>
            </a:r>
          </a:p>
          <a:p>
            <a:pPr marL="582613" lvl="2" indent="-168275" defTabSz="957263">
              <a:spcBef>
                <a:spcPct val="20000"/>
              </a:spcBef>
              <a:buClr>
                <a:schemeClr val="tx1"/>
              </a:buClr>
              <a:buFontTx/>
              <a:buChar char="•"/>
              <a:tabLst>
                <a:tab pos="741363" algn="l"/>
              </a:tabLst>
            </a:pPr>
            <a:r>
              <a:rPr lang="en-US" sz="2000" b="1" dirty="0"/>
              <a:t>Conservative model (Continental Europe) : FRANCE </a:t>
            </a:r>
            <a:br>
              <a:rPr lang="en-US" sz="2000" b="1" dirty="0"/>
            </a:br>
            <a:r>
              <a:rPr lang="en-US" sz="2000" dirty="0"/>
              <a:t>Preservation of (old) social </a:t>
            </a:r>
            <a:r>
              <a:rPr lang="en-US" sz="2000" dirty="0" smtClean="0"/>
              <a:t>balance, </a:t>
            </a:r>
            <a:r>
              <a:rPr lang="en-US" sz="2000" dirty="0"/>
              <a:t>with social insurance excluding unemployed =&gt; strong </a:t>
            </a:r>
            <a:r>
              <a:rPr lang="en-US" sz="2000" dirty="0" err="1"/>
              <a:t>intercohort</a:t>
            </a:r>
            <a:r>
              <a:rPr lang="en-US" sz="2000" dirty="0"/>
              <a:t> inequalities and less </a:t>
            </a:r>
            <a:r>
              <a:rPr lang="en-US" sz="2000" dirty="0" err="1"/>
              <a:t>intracohort</a:t>
            </a:r>
            <a:r>
              <a:rPr lang="en-US" sz="2000" dirty="0"/>
              <a:t> inequalities than in the Liberal </a:t>
            </a:r>
            <a:r>
              <a:rPr lang="en-US" sz="2000" dirty="0" smtClean="0"/>
              <a:t>model</a:t>
            </a:r>
            <a:endParaRPr lang="en-US" sz="1800" dirty="0"/>
          </a:p>
          <a:p>
            <a:pPr marL="582613" lvl="2" indent="-168275" defTabSz="957263">
              <a:spcBef>
                <a:spcPct val="20000"/>
              </a:spcBef>
              <a:buClr>
                <a:schemeClr val="tx1"/>
              </a:buClr>
              <a:buFontTx/>
              <a:buChar char="•"/>
              <a:tabLst>
                <a:tab pos="741363" algn="l"/>
              </a:tabLst>
            </a:pPr>
            <a:r>
              <a:rPr lang="en-US" sz="2000" b="1" dirty="0"/>
              <a:t>&lt;</a:t>
            </a:r>
            <a:r>
              <a:rPr lang="en-US" sz="2000" b="1" dirty="0" err="1"/>
              <a:t>Familialistic</a:t>
            </a:r>
            <a:r>
              <a:rPr lang="en-US" sz="2000" b="1" dirty="0"/>
              <a:t> Model (Mediterranean Europe) : ITALY&gt;</a:t>
            </a:r>
            <a:br>
              <a:rPr lang="en-US" sz="2000" b="1" dirty="0"/>
            </a:br>
            <a:r>
              <a:rPr lang="en-US" sz="2000" b="1" dirty="0"/>
              <a:t>&lt;</a:t>
            </a:r>
            <a:r>
              <a:rPr lang="en-US" sz="2000" dirty="0"/>
              <a:t>Conservative + family and local and </a:t>
            </a:r>
            <a:r>
              <a:rPr lang="en-US" sz="2000" dirty="0" err="1"/>
              <a:t>clientelistic</a:t>
            </a:r>
            <a:r>
              <a:rPr lang="en-US" sz="2000" dirty="0"/>
              <a:t> solidarities&gt;</a:t>
            </a:r>
            <a:endParaRPr lang="en-US" sz="2000" b="1" dirty="0"/>
          </a:p>
          <a:p>
            <a:pPr marL="582613" lvl="2" indent="-168275" defTabSz="957263">
              <a:spcBef>
                <a:spcPct val="20000"/>
              </a:spcBef>
              <a:buClr>
                <a:schemeClr val="tx1"/>
              </a:buClr>
              <a:buFontTx/>
              <a:buChar char="•"/>
              <a:tabLst>
                <a:tab pos="741363" algn="l"/>
              </a:tabLst>
            </a:pPr>
            <a:r>
              <a:rPr lang="en-US" sz="2000" b="1" dirty="0"/>
              <a:t>Liberal model : (</a:t>
            </a:r>
            <a:r>
              <a:rPr lang="en-US" sz="2000" b="1" dirty="0" err="1"/>
              <a:t>Anglo-saxon</a:t>
            </a:r>
            <a:r>
              <a:rPr lang="en-US" sz="2000" b="1" dirty="0"/>
              <a:t> world) : US </a:t>
            </a:r>
            <a:br>
              <a:rPr lang="en-US" sz="2000" b="1" dirty="0"/>
            </a:br>
            <a:r>
              <a:rPr lang="en-US" sz="2000" dirty="0"/>
              <a:t>Market as a central institution, residual welfare state against market failures </a:t>
            </a:r>
            <a:r>
              <a:rPr lang="en-US" sz="1800" dirty="0"/>
              <a:t/>
            </a:r>
            <a:br>
              <a:rPr lang="en-US" sz="1800" dirty="0"/>
            </a:br>
            <a:r>
              <a:rPr lang="en-US" sz="2000" dirty="0"/>
              <a:t>HL0 : more </a:t>
            </a:r>
            <a:r>
              <a:rPr lang="en-US" sz="2000" dirty="0" err="1"/>
              <a:t>intracohort</a:t>
            </a:r>
            <a:r>
              <a:rPr lang="en-US" sz="2000" dirty="0"/>
              <a:t> inequalities </a:t>
            </a:r>
            <a:br>
              <a:rPr lang="en-US" sz="2000" dirty="0"/>
            </a:br>
            <a:r>
              <a:rPr lang="en-US" sz="2000" dirty="0"/>
              <a:t>HL1 : less </a:t>
            </a:r>
            <a:r>
              <a:rPr lang="en-US" sz="2000" dirty="0" err="1"/>
              <a:t>intercohort</a:t>
            </a:r>
            <a:r>
              <a:rPr lang="en-US" sz="2000" dirty="0"/>
              <a:t> inequality (competition between generations)</a:t>
            </a:r>
            <a:endParaRPr lang="en-US" dirty="0"/>
          </a:p>
          <a:p>
            <a:pPr marL="582613" lvl="2" indent="-168275" defTabSz="957263">
              <a:spcBef>
                <a:spcPct val="20000"/>
              </a:spcBef>
              <a:buClr>
                <a:schemeClr val="tx1"/>
              </a:buClr>
              <a:buFontTx/>
              <a:buChar char="•"/>
              <a:tabLst>
                <a:tab pos="741363" algn="l"/>
              </a:tabLst>
            </a:pPr>
            <a:r>
              <a:rPr lang="en-US" sz="2000" b="1" dirty="0"/>
              <a:t>« Social-democrat » Model (Nordic Europe) : DENMARK </a:t>
            </a:r>
            <a:br>
              <a:rPr lang="en-US" sz="2000" b="1" dirty="0"/>
            </a:br>
            <a:r>
              <a:rPr lang="en-US" sz="2000" dirty="0"/>
              <a:t>Citizenship and broad participation to discussions and bargaining around social reforms between social groups (gender, generations, etc.) for a long-term development </a:t>
            </a:r>
            <a:r>
              <a:rPr lang="en-US" sz="1800" dirty="0"/>
              <a:t/>
            </a:r>
            <a:br>
              <a:rPr lang="en-US" sz="1800" dirty="0"/>
            </a:br>
            <a:r>
              <a:rPr lang="en-US" sz="2000" dirty="0"/>
              <a:t>HD0 : less </a:t>
            </a:r>
            <a:r>
              <a:rPr lang="en-US" sz="2000" dirty="0" err="1"/>
              <a:t>intracohort</a:t>
            </a:r>
            <a:r>
              <a:rPr lang="en-US" sz="2000" dirty="0"/>
              <a:t> inequalities </a:t>
            </a:r>
            <a:br>
              <a:rPr lang="en-US" sz="2000" dirty="0"/>
            </a:br>
            <a:r>
              <a:rPr lang="en-US" sz="2000" dirty="0"/>
              <a:t>HD1 : residual </a:t>
            </a:r>
            <a:r>
              <a:rPr lang="en-US" sz="2000" dirty="0" err="1"/>
              <a:t>intercohort</a:t>
            </a:r>
            <a:r>
              <a:rPr lang="en-US" sz="2000" dirty="0"/>
              <a:t> inequalities (positive compromise between generations)</a:t>
            </a:r>
          </a:p>
        </p:txBody>
      </p:sp>
    </p:spTree>
    <p:extLst>
      <p:ext uri="{BB962C8B-B14F-4D97-AF65-F5344CB8AC3E}">
        <p14:creationId xmlns:p14="http://schemas.microsoft.com/office/powerpoint/2010/main" val="943351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933473-574C-4DEF-B5A6-1EACD879A519}" type="slidenum">
              <a:rPr lang="fr-FR" sz="1400"/>
              <a:pPr/>
              <a:t>36</a:t>
            </a:fld>
            <a:endParaRPr lang="fr-FR" sz="1400"/>
          </a:p>
        </p:txBody>
      </p:sp>
      <p:sp>
        <p:nvSpPr>
          <p:cNvPr id="6147" name="Rectangle 3"/>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48" name="Rectangle 4"/>
          <p:cNvSpPr>
            <a:spLocks noChangeArrowheads="1"/>
          </p:cNvSpPr>
          <p:nvPr/>
        </p:nvSpPr>
        <p:spPr bwMode="auto">
          <a:xfrm>
            <a:off x="307749" y="123825"/>
            <a:ext cx="85336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sz="3600" b="1" dirty="0" smtClean="0"/>
              <a:t>3. Methodology I </a:t>
            </a:r>
            <a:r>
              <a:rPr lang="en-AU" sz="3600" b="1" dirty="0"/>
              <a:t>: the base </a:t>
            </a:r>
            <a:r>
              <a:rPr lang="en-AU" sz="3600" b="1" dirty="0">
                <a:sym typeface="Wingdings" pitchFamily="2" charset="2"/>
              </a:rPr>
              <a:t>    A = P – C </a:t>
            </a:r>
            <a:endParaRPr lang="fr-FR" sz="3600" b="1" dirty="0"/>
          </a:p>
        </p:txBody>
      </p:sp>
      <p:pic>
        <p:nvPicPr>
          <p:cNvPr id="6149" name="Picture 2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213" y="765175"/>
            <a:ext cx="68230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231"/>
          <p:cNvSpPr>
            <a:spLocks noChangeArrowheads="1"/>
          </p:cNvSpPr>
          <p:nvPr/>
        </p:nvSpPr>
        <p:spPr bwMode="auto">
          <a:xfrm>
            <a:off x="631825" y="549275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b="1">
                <a:sym typeface="Wingdings" pitchFamily="2" charset="2"/>
              </a:rPr>
              <a:t>BUT ! How to distinguish durable scarring effects and fads ???</a:t>
            </a:r>
            <a:endParaRPr lang="fr-FR" b="1">
              <a:sym typeface="Wingdings" pitchFamily="2" charset="2"/>
            </a:endParaRPr>
          </a:p>
        </p:txBody>
      </p:sp>
      <p:sp>
        <p:nvSpPr>
          <p:cNvPr id="6151" name="Rectangle 232"/>
          <p:cNvSpPr>
            <a:spLocks noChangeArrowheads="1"/>
          </p:cNvSpPr>
          <p:nvPr/>
        </p:nvSpPr>
        <p:spPr bwMode="auto">
          <a:xfrm>
            <a:off x="776288" y="5924550"/>
            <a:ext cx="850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b="1">
                <a:sym typeface="Wingdings" pitchFamily="2" charset="2"/>
              </a:rPr>
              <a:t>Hysteresis = stability     </a:t>
            </a:r>
            <a:r>
              <a:rPr lang="en-AU" b="1" i="1">
                <a:sym typeface="Wingdings" pitchFamily="2" charset="2"/>
              </a:rPr>
              <a:t>versus     </a:t>
            </a:r>
            <a:r>
              <a:rPr lang="en-AU" b="1">
                <a:sym typeface="Wingdings" pitchFamily="2" charset="2"/>
              </a:rPr>
              <a:t>Resilience = resorption of scars</a:t>
            </a:r>
            <a:endParaRPr lang="fr-FR" b="1">
              <a:sym typeface="Wingdings" pitchFamily="2" charset="2"/>
            </a:endParaRPr>
          </a:p>
        </p:txBody>
      </p:sp>
    </p:spTree>
    <p:extLst>
      <p:ext uri="{BB962C8B-B14F-4D97-AF65-F5344CB8AC3E}">
        <p14:creationId xmlns:p14="http://schemas.microsoft.com/office/powerpoint/2010/main" val="1271699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1196751"/>
            <a:ext cx="8970997" cy="3785652"/>
          </a:xfrm>
          <a:prstGeom prst="rect">
            <a:avLst/>
          </a:prstGeom>
          <a:noFill/>
        </p:spPr>
        <p:txBody>
          <a:bodyPr wrap="square" rtlCol="0">
            <a:spAutoFit/>
          </a:bodyPr>
          <a:lstStyle/>
          <a:p>
            <a:r>
              <a:rPr lang="en-US" sz="2400" b="1" dirty="0" smtClean="0"/>
              <a:t>Statistical background: Age Period Cohort models</a:t>
            </a:r>
          </a:p>
          <a:p>
            <a:endParaRPr lang="en-US" sz="2400" dirty="0" smtClean="0"/>
          </a:p>
          <a:p>
            <a:r>
              <a:rPr lang="en-US" sz="2400" dirty="0" smtClean="0"/>
              <a:t>Separate the effects of age, period of measurement and cohort.</a:t>
            </a:r>
          </a:p>
          <a:p>
            <a:endParaRPr lang="en-US" sz="2400" dirty="0"/>
          </a:p>
          <a:p>
            <a:r>
              <a:rPr lang="en-US" sz="2400" dirty="0" smtClean="0"/>
              <a:t>Problematic colinearity: </a:t>
            </a:r>
          </a:p>
          <a:p>
            <a:r>
              <a:rPr lang="en-US" sz="2400" dirty="0" smtClean="0"/>
              <a:t>cohort (date of birth) = period (date of measurement) - age</a:t>
            </a:r>
          </a:p>
          <a:p>
            <a:endParaRPr lang="en-US" sz="2400" dirty="0"/>
          </a:p>
          <a:p>
            <a:r>
              <a:rPr lang="en-US" sz="2000" dirty="0" smtClean="0"/>
              <a:t>(Ryder 1965, Mason et al. 1973, Mason / Fienberg 1985</a:t>
            </a:r>
            <a:r>
              <a:rPr lang="en-US" sz="2000" dirty="0"/>
              <a:t>, </a:t>
            </a:r>
            <a:r>
              <a:rPr lang="en-US" sz="2000" dirty="0" smtClean="0"/>
              <a:t>Mason / Smith 1985, </a:t>
            </a:r>
            <a:br>
              <a:rPr lang="en-US" sz="2000" dirty="0" smtClean="0"/>
            </a:br>
            <a:r>
              <a:rPr lang="en-US" sz="2000" dirty="0" smtClean="0"/>
              <a:t>Yang </a:t>
            </a:r>
            <a:r>
              <a:rPr lang="en-US" sz="2000" dirty="0" err="1" smtClean="0"/>
              <a:t>Yang</a:t>
            </a:r>
            <a:r>
              <a:rPr lang="en-US" sz="2000" dirty="0" smtClean="0"/>
              <a:t> et al. 2006 2008, Smith 2008, </a:t>
            </a:r>
            <a:r>
              <a:rPr lang="en-US" sz="2000" dirty="0" err="1" smtClean="0"/>
              <a:t>Pampel</a:t>
            </a:r>
            <a:r>
              <a:rPr lang="en-US" sz="2000" dirty="0" smtClean="0"/>
              <a:t> 2012)</a:t>
            </a:r>
          </a:p>
          <a:p>
            <a:endParaRPr lang="en-US" sz="2400" dirty="0" smtClean="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37</a:t>
            </a:fld>
            <a:endParaRPr lang="fr-CH" dirty="0"/>
          </a:p>
        </p:txBody>
      </p:sp>
    </p:spTree>
    <p:extLst>
      <p:ext uri="{BB962C8B-B14F-4D97-AF65-F5344CB8AC3E}">
        <p14:creationId xmlns:p14="http://schemas.microsoft.com/office/powerpoint/2010/main" val="2075870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smtClean="0"/>
          </a:p>
        </p:txBody>
      </p:sp>
      <p:sp>
        <p:nvSpPr>
          <p:cNvPr id="18436" name="Content Placeholder 2"/>
          <p:cNvSpPr>
            <a:spLocks noGrp="1"/>
          </p:cNvSpPr>
          <p:nvPr>
            <p:ph idx="1"/>
          </p:nvPr>
        </p:nvSpPr>
        <p:spPr>
          <a:xfrm>
            <a:off x="344489" y="692696"/>
            <a:ext cx="7086600" cy="5226050"/>
          </a:xfrm>
        </p:spPr>
        <p:txBody>
          <a:bodyPr/>
          <a:lstStyle/>
          <a:p>
            <a:pPr marL="0" indent="0">
              <a:spcBef>
                <a:spcPct val="0"/>
              </a:spcBef>
              <a:spcAft>
                <a:spcPts val="600"/>
              </a:spcAft>
              <a:buNone/>
            </a:pPr>
            <a:r>
              <a:rPr lang="en-GB" altLang="en-US" sz="1400" b="0" dirty="0" smtClean="0"/>
              <a:t>MASON </a:t>
            </a:r>
            <a:r>
              <a:rPr lang="en-GB" altLang="en-US" sz="1400" b="0" dirty="0"/>
              <a:t>K. O., MASON W. M., WINSBOROUGH H. H., POOLE K., 1973, “Some methodological issues in cohort analysis of archival data”, American sociological review, 38, pp. 242-258.</a:t>
            </a:r>
          </a:p>
          <a:p>
            <a:pPr marL="0" indent="0">
              <a:spcBef>
                <a:spcPct val="0"/>
              </a:spcBef>
              <a:spcAft>
                <a:spcPts val="600"/>
              </a:spcAft>
            </a:pPr>
            <a:r>
              <a:rPr lang="en-US" altLang="en-US" sz="1400" b="0" dirty="0"/>
              <a:t>GLENN N. D., 1976, “Cohort analysts’ futile quest : statistical attempts to separate age, period, and cohort effects”, American sociological review, 41, pp. 900-905.</a:t>
            </a:r>
          </a:p>
          <a:p>
            <a:pPr marL="0" indent="0">
              <a:spcBef>
                <a:spcPct val="0"/>
              </a:spcBef>
              <a:spcAft>
                <a:spcPts val="600"/>
              </a:spcAft>
            </a:pPr>
            <a:r>
              <a:rPr lang="en-US" altLang="en-US" sz="1400" b="0" dirty="0" smtClean="0"/>
              <a:t>Adams</a:t>
            </a:r>
            <a:r>
              <a:rPr lang="en-US" altLang="en-US" sz="1400" b="0" dirty="0"/>
              <a:t>, J. 1978.  “Sequential Strategies and the Separation of Age, Cohort, and Time-of-Measurement Contributions to Developmental Data.” Psychological Bulletin 85: 1309-16.</a:t>
            </a:r>
          </a:p>
          <a:p>
            <a:pPr marL="0" indent="0">
              <a:spcBef>
                <a:spcPct val="0"/>
              </a:spcBef>
              <a:spcAft>
                <a:spcPts val="600"/>
              </a:spcAft>
              <a:buNone/>
            </a:pPr>
            <a:r>
              <a:rPr lang="en-US" altLang="en-US" sz="1400" b="0" dirty="0"/>
              <a:t>HASTINGS D. W., BERRY L. G., 1979, Cohort analysis : a collection of interdisciplinary readings, Oxford (Ohio), Scripps Foundation for Research in Population Problems</a:t>
            </a:r>
            <a:r>
              <a:rPr lang="en-US" altLang="en-US" sz="1400" b="0" dirty="0" smtClean="0"/>
              <a:t>. </a:t>
            </a:r>
          </a:p>
          <a:p>
            <a:pPr marL="0" indent="0">
              <a:spcBef>
                <a:spcPct val="0"/>
              </a:spcBef>
              <a:spcAft>
                <a:spcPts val="600"/>
              </a:spcAft>
              <a:buNone/>
            </a:pPr>
            <a:r>
              <a:rPr lang="en-US" altLang="en-US" sz="1400" b="0" dirty="0" smtClean="0"/>
              <a:t>Rodgers</a:t>
            </a:r>
            <a:r>
              <a:rPr lang="en-US" altLang="en-US" sz="1400" b="0" dirty="0"/>
              <a:t>, W.L. 1982. “Estimable Functions of Age, Period, and Cohort Effects.” American Sociological Review 47:774-87.</a:t>
            </a:r>
          </a:p>
          <a:p>
            <a:pPr marL="0" indent="0">
              <a:spcBef>
                <a:spcPct val="0"/>
              </a:spcBef>
              <a:spcAft>
                <a:spcPts val="600"/>
              </a:spcAft>
              <a:buNone/>
            </a:pPr>
            <a:r>
              <a:rPr lang="en-US" altLang="en-US" sz="1400" b="0" dirty="0" err="1" smtClean="0"/>
              <a:t>Holford</a:t>
            </a:r>
            <a:r>
              <a:rPr lang="en-US" altLang="en-US" sz="1400" b="0" dirty="0"/>
              <a:t>, T.R. 1983. “The Estimation of Age, Period, and Cohort Effects for Vital Rates.” Biometrics 39:311-24</a:t>
            </a:r>
            <a:r>
              <a:rPr lang="en-US" altLang="en-US" sz="1400" b="0" dirty="0" smtClean="0"/>
              <a:t>.</a:t>
            </a:r>
          </a:p>
          <a:p>
            <a:pPr marL="0" indent="0">
              <a:spcBef>
                <a:spcPct val="0"/>
              </a:spcBef>
              <a:spcAft>
                <a:spcPts val="600"/>
              </a:spcAft>
              <a:buNone/>
            </a:pPr>
            <a:r>
              <a:rPr lang="en-US" altLang="en-US" sz="1400" b="0" dirty="0"/>
              <a:t>Mason W.M. and H.L. Smith. 1985. “Age-Period-Cohort Analysis and the Study of Deaths from Pulmonary Tuberculosis.” Pp.151-228 in Cohort Analysis in Social Research: Beyond the Identification Problem, edited by W.M. Mason and S.E. Fienberg. New York: Springer-</a:t>
            </a:r>
            <a:r>
              <a:rPr lang="en-US" altLang="en-US" sz="1400" b="0" dirty="0" err="1"/>
              <a:t>Verlag</a:t>
            </a:r>
            <a:r>
              <a:rPr lang="en-US" altLang="en-US" sz="1400" b="0" dirty="0"/>
              <a:t>.</a:t>
            </a:r>
            <a:endParaRPr lang="en-GB" altLang="en-US" sz="1400" b="0" dirty="0" smtClean="0"/>
          </a:p>
          <a:p>
            <a:pPr marL="0" indent="0">
              <a:spcBef>
                <a:spcPct val="0"/>
              </a:spcBef>
              <a:spcAft>
                <a:spcPts val="600"/>
              </a:spcAft>
              <a:buNone/>
            </a:pPr>
            <a:r>
              <a:rPr lang="en-GB" altLang="en-US" sz="1400" b="0" dirty="0"/>
              <a:t>MASON W. M., FIENBERG S. E., 1985, Cohort analysis in social research : beyond the identification problem, Berlin, Springer </a:t>
            </a:r>
            <a:r>
              <a:rPr lang="en-GB" altLang="en-US" sz="1400" b="0" dirty="0" err="1"/>
              <a:t>Verlag</a:t>
            </a:r>
            <a:r>
              <a:rPr lang="en-GB" altLang="en-US" sz="1400" b="0" dirty="0"/>
              <a:t>.</a:t>
            </a:r>
          </a:p>
          <a:p>
            <a:pPr marL="0" indent="0">
              <a:spcBef>
                <a:spcPct val="0"/>
              </a:spcBef>
              <a:spcAft>
                <a:spcPts val="600"/>
              </a:spcAft>
              <a:buNone/>
            </a:pPr>
            <a:r>
              <a:rPr lang="en-US" altLang="en-US" sz="1400" b="0" dirty="0"/>
              <a:t>Clayton, D. and E. </a:t>
            </a:r>
            <a:r>
              <a:rPr lang="en-US" altLang="en-US" sz="1400" b="0" dirty="0" err="1"/>
              <a:t>Schifflers</a:t>
            </a:r>
            <a:r>
              <a:rPr lang="en-US" altLang="en-US" sz="1400" b="0" dirty="0"/>
              <a:t>. 1987a. “Models for Temporal Variation in Cancer Rates I: Age-Period and Age-Cohort Models.”  Statistics in Medicine 6:449-67.</a:t>
            </a:r>
          </a:p>
          <a:p>
            <a:pPr marL="0" indent="0">
              <a:spcBef>
                <a:spcPct val="0"/>
              </a:spcBef>
              <a:spcAft>
                <a:spcPts val="600"/>
              </a:spcAft>
              <a:buNone/>
            </a:pPr>
            <a:r>
              <a:rPr lang="en-US" altLang="en-US" sz="1400" b="0" dirty="0"/>
              <a:t>Clayton, D. and E. </a:t>
            </a:r>
            <a:r>
              <a:rPr lang="en-US" altLang="en-US" sz="1400" b="0" dirty="0" err="1"/>
              <a:t>Schifflers</a:t>
            </a:r>
            <a:r>
              <a:rPr lang="en-US" altLang="en-US" sz="1400" b="0" dirty="0"/>
              <a:t>. 1987b. “Models for Temporal Variation in Cancer Rates II: Age-Period-Cohort Models.”  Statistics in Medicine 6:468-81. </a:t>
            </a:r>
            <a:endParaRPr lang="en-US" altLang="en-US" sz="1400" b="0" dirty="0" smtClean="0"/>
          </a:p>
          <a:p>
            <a:pPr marL="0" indent="0">
              <a:spcBef>
                <a:spcPct val="0"/>
              </a:spcBef>
              <a:spcAft>
                <a:spcPts val="600"/>
              </a:spcAft>
              <a:buNone/>
            </a:pPr>
            <a:r>
              <a:rPr lang="en-US" altLang="en-US" sz="1400" b="0" dirty="0" err="1"/>
              <a:t>Hout</a:t>
            </a:r>
            <a:r>
              <a:rPr lang="en-US" altLang="en-US" sz="1400" b="0" dirty="0"/>
              <a:t> M. and A.M. Greeley, 1989, “The Cohort Doesn't Hold: Comment on Chaves”, Journal for the Scientific Study of Religion, n. 29, pp.519-524.</a:t>
            </a:r>
          </a:p>
          <a:p>
            <a:pPr marL="0" indent="0">
              <a:spcBef>
                <a:spcPct val="0"/>
              </a:spcBef>
              <a:spcAft>
                <a:spcPts val="600"/>
              </a:spcAft>
              <a:buNone/>
            </a:pPr>
            <a:endParaRPr lang="en-GB" altLang="en-US" sz="1400" b="0" dirty="0"/>
          </a:p>
        </p:txBody>
      </p:sp>
      <p:sp>
        <p:nvSpPr>
          <p:cNvPr id="18437" name="Slide Number Placeholder 3"/>
          <p:cNvSpPr>
            <a:spLocks noGrp="1"/>
          </p:cNvSpPr>
          <p:nvPr>
            <p:ph type="sldNum" sz="quarter" idx="4294967295"/>
          </p:nvPr>
        </p:nvSpPr>
        <p:spPr>
          <a:xfrm>
            <a:off x="7616825" y="188913"/>
            <a:ext cx="2057400" cy="457200"/>
          </a:xfrm>
          <a:prstGeom prst="rect">
            <a:avLst/>
          </a:prstGeo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8260712-4CA6-4692-BEE7-4DF5B86284FE}" type="slidenum">
              <a:rPr lang="fr-FR" altLang="en-US" sz="1400" smtClean="0"/>
              <a:pPr/>
              <a:t>38</a:t>
            </a:fld>
            <a:endParaRPr lang="fr-FR" altLang="en-US" sz="1400" smtClean="0"/>
          </a:p>
        </p:txBody>
      </p:sp>
      <p:sp>
        <p:nvSpPr>
          <p:cNvPr id="18438" name="Rectangle 4"/>
          <p:cNvSpPr>
            <a:spLocks noChangeArrowheads="1"/>
          </p:cNvSpPr>
          <p:nvPr/>
        </p:nvSpPr>
        <p:spPr bwMode="auto">
          <a:xfrm>
            <a:off x="1424608" y="231777"/>
            <a:ext cx="6161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dirty="0"/>
              <a:t>APC </a:t>
            </a:r>
            <a:r>
              <a:rPr lang="en-US" altLang="en-US" b="1" dirty="0" smtClean="0"/>
              <a:t>literature: Gospels &amp; Bibles 1970-1980s</a:t>
            </a:r>
            <a:endParaRPr lang="en-US" altLang="en-US" b="1" dirty="0"/>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2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395" y="116632"/>
            <a:ext cx="21431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856" y="3381701"/>
            <a:ext cx="2245332" cy="345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01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18436" name="Content Placeholder 2"/>
          <p:cNvSpPr>
            <a:spLocks noGrp="1"/>
          </p:cNvSpPr>
          <p:nvPr>
            <p:ph idx="1"/>
          </p:nvPr>
        </p:nvSpPr>
        <p:spPr>
          <a:xfrm>
            <a:off x="344489" y="476672"/>
            <a:ext cx="7086600" cy="5226050"/>
          </a:xfrm>
        </p:spPr>
        <p:txBody>
          <a:bodyPr/>
          <a:lstStyle/>
          <a:p>
            <a:pPr marL="0" indent="0">
              <a:spcBef>
                <a:spcPct val="0"/>
              </a:spcBef>
              <a:spcAft>
                <a:spcPts val="600"/>
              </a:spcAft>
              <a:buNone/>
            </a:pPr>
            <a:r>
              <a:rPr lang="en-GB" altLang="en-US" sz="1400" b="0" dirty="0" smtClean="0">
                <a:solidFill>
                  <a:schemeClr val="tx1"/>
                </a:solidFill>
              </a:rPr>
              <a:t>Yang, Y. and Land, K.C. (2008). Age–period–cohort analysis of repeated cross-section surveys. Fixed or random effects? </a:t>
            </a:r>
            <a:r>
              <a:rPr lang="en-GB" altLang="en-US" sz="1400" b="0" i="1" dirty="0" smtClean="0">
                <a:solidFill>
                  <a:schemeClr val="tx1"/>
                </a:solidFill>
              </a:rPr>
              <a:t>Sociological Methods &amp; Research</a:t>
            </a:r>
            <a:r>
              <a:rPr lang="en-GB" altLang="en-US" sz="1400" b="0" dirty="0" smtClean="0">
                <a:solidFill>
                  <a:schemeClr val="tx1"/>
                </a:solidFill>
              </a:rPr>
              <a:t> 36(3):297–326.</a:t>
            </a:r>
            <a:endParaRPr lang="en-US" altLang="en-US" sz="1400" b="0" dirty="0" smtClean="0">
              <a:solidFill>
                <a:schemeClr val="tx1"/>
              </a:solidFill>
            </a:endParaRPr>
          </a:p>
          <a:p>
            <a:pPr marL="0" indent="0">
              <a:spcBef>
                <a:spcPct val="0"/>
              </a:spcBef>
              <a:spcAft>
                <a:spcPts val="600"/>
              </a:spcAft>
              <a:buNone/>
            </a:pPr>
            <a:r>
              <a:rPr lang="en-US" altLang="en-US" sz="1400" b="0" dirty="0" smtClean="0">
                <a:solidFill>
                  <a:schemeClr val="tx1"/>
                </a:solidFill>
              </a:rPr>
              <a:t>Smith, H.L. (2008). “Advances in Age-Period-Cohort Analysis.” Sociological Methods &amp; Research 36-3:287-96. </a:t>
            </a:r>
          </a:p>
          <a:p>
            <a:pPr marL="0" indent="0">
              <a:spcBef>
                <a:spcPct val="0"/>
              </a:spcBef>
              <a:spcAft>
                <a:spcPts val="600"/>
              </a:spcAft>
              <a:buNone/>
            </a:pPr>
            <a:r>
              <a:rPr lang="en-US" altLang="en-US" sz="1400" b="0" dirty="0" smtClean="0">
                <a:solidFill>
                  <a:schemeClr val="tx1"/>
                </a:solidFill>
              </a:rPr>
              <a:t>Yang Y., </a:t>
            </a:r>
            <a:r>
              <a:rPr lang="en-US" altLang="en-US" sz="1400" b="0" dirty="0" err="1" smtClean="0">
                <a:solidFill>
                  <a:schemeClr val="tx1"/>
                </a:solidFill>
              </a:rPr>
              <a:t>Schulhofer-Wohl</a:t>
            </a:r>
            <a:r>
              <a:rPr lang="en-US" altLang="en-US" sz="1400" b="0" dirty="0" smtClean="0">
                <a:solidFill>
                  <a:schemeClr val="tx1"/>
                </a:solidFill>
              </a:rPr>
              <a:t>, S., Fu, W. and Land, K. (2008). </a:t>
            </a:r>
            <a:r>
              <a:rPr lang="en-GB" altLang="en-US" sz="1400" b="0" dirty="0" smtClean="0">
                <a:solidFill>
                  <a:schemeClr val="tx1"/>
                </a:solidFill>
              </a:rPr>
              <a:t>“The Intrinsic Estimator for Age-Period-Cohort Analysis: What It is and How to Use it?” </a:t>
            </a:r>
            <a:r>
              <a:rPr lang="en-GB" altLang="en-US" sz="1400" b="0" i="1" dirty="0" smtClean="0">
                <a:solidFill>
                  <a:schemeClr val="tx1"/>
                </a:solidFill>
              </a:rPr>
              <a:t>American Journal of Sociology</a:t>
            </a:r>
            <a:r>
              <a:rPr lang="en-GB" altLang="en-US" sz="1400" b="0" dirty="0" smtClean="0">
                <a:solidFill>
                  <a:schemeClr val="tx1"/>
                </a:solidFill>
              </a:rPr>
              <a:t>, 113:1697-1736. </a:t>
            </a:r>
            <a:endParaRPr lang="en-US" altLang="en-US" sz="1400" b="0" dirty="0" smtClean="0">
              <a:solidFill>
                <a:schemeClr val="tx1"/>
              </a:solidFill>
            </a:endParaRPr>
          </a:p>
          <a:p>
            <a:pPr marL="0" indent="0">
              <a:spcBef>
                <a:spcPct val="0"/>
              </a:spcBef>
              <a:spcAft>
                <a:spcPts val="600"/>
              </a:spcAft>
              <a:buNone/>
            </a:pPr>
            <a:r>
              <a:rPr lang="en-US" altLang="en-US" sz="1400" b="0" dirty="0"/>
              <a:t>O’Brien, R.M. 2011a. “Constrained Estimators and Age-Period-Cohort Models.” Sociological Methods &amp; Research 40:419-52.</a:t>
            </a:r>
          </a:p>
          <a:p>
            <a:pPr marL="0" indent="0">
              <a:spcBef>
                <a:spcPct val="0"/>
              </a:spcBef>
              <a:spcAft>
                <a:spcPts val="600"/>
              </a:spcAft>
              <a:buNone/>
            </a:pPr>
            <a:r>
              <a:rPr lang="en-US" altLang="en-US" sz="1400" b="0" dirty="0"/>
              <a:t>Hui Zheng, Yang </a:t>
            </a:r>
            <a:r>
              <a:rPr lang="en-US" altLang="en-US" sz="1400" b="0" dirty="0" err="1"/>
              <a:t>Yang</a:t>
            </a:r>
            <a:r>
              <a:rPr lang="en-US" altLang="en-US" sz="1400" b="0" dirty="0"/>
              <a:t>  and Kenneth C. Land, 2011, Variance Function Regression in Hierarchical Age-Period-Cohort Models: Applications to the Study of Self-Reported Health, Am </a:t>
            </a:r>
            <a:r>
              <a:rPr lang="en-US" altLang="en-US" sz="1400" b="0" dirty="0" err="1"/>
              <a:t>Sociol</a:t>
            </a:r>
            <a:r>
              <a:rPr lang="en-US" altLang="en-US" sz="1400" b="0" dirty="0"/>
              <a:t> Rev. 2011 December; 76(6): 955–983.</a:t>
            </a:r>
          </a:p>
          <a:p>
            <a:pPr marL="0" indent="0">
              <a:spcBef>
                <a:spcPct val="0"/>
              </a:spcBef>
              <a:spcAft>
                <a:spcPts val="600"/>
              </a:spcAft>
              <a:buNone/>
            </a:pPr>
            <a:r>
              <a:rPr lang="en-US" altLang="en-US" sz="1400" b="0" dirty="0" smtClean="0">
                <a:solidFill>
                  <a:schemeClr val="tx1"/>
                </a:solidFill>
              </a:rPr>
              <a:t>Wilson, J.A., </a:t>
            </a:r>
            <a:r>
              <a:rPr lang="en-US" altLang="en-US" sz="1400" b="0" dirty="0" err="1" smtClean="0">
                <a:solidFill>
                  <a:schemeClr val="tx1"/>
                </a:solidFill>
              </a:rPr>
              <a:t>Zozula</a:t>
            </a:r>
            <a:r>
              <a:rPr lang="en-US" altLang="en-US" sz="1400" b="0" dirty="0" smtClean="0">
                <a:solidFill>
                  <a:schemeClr val="tx1"/>
                </a:solidFill>
              </a:rPr>
              <a:t>, C. and Gove, W.R. (2011). Age, Period, Cohort and Educational Attainment: The Importance of Considering Gender. Social Science Research 40:136-49.</a:t>
            </a:r>
          </a:p>
          <a:p>
            <a:pPr marL="0" indent="0">
              <a:spcBef>
                <a:spcPct val="0"/>
              </a:spcBef>
              <a:spcAft>
                <a:spcPts val="600"/>
              </a:spcAft>
              <a:buNone/>
            </a:pPr>
            <a:r>
              <a:rPr lang="en-US" altLang="en-US" sz="1400" b="0" dirty="0" err="1" smtClean="0">
                <a:solidFill>
                  <a:schemeClr val="tx1"/>
                </a:solidFill>
              </a:rPr>
              <a:t>Pampel</a:t>
            </a:r>
            <a:r>
              <a:rPr lang="en-US" altLang="en-US" sz="1400" b="0" dirty="0" smtClean="0">
                <a:solidFill>
                  <a:schemeClr val="tx1"/>
                </a:solidFill>
              </a:rPr>
              <a:t>, F.C. and Hunter, L.M. (2012). Cohort Change, Diffusion, and Support for Environmental Spending in the United States. American journal of sociology 118(2):420-448.</a:t>
            </a:r>
          </a:p>
          <a:p>
            <a:pPr marL="0" indent="0">
              <a:spcBef>
                <a:spcPct val="0"/>
              </a:spcBef>
              <a:spcAft>
                <a:spcPts val="600"/>
              </a:spcAft>
              <a:buNone/>
            </a:pPr>
            <a:r>
              <a:rPr lang="en-US" altLang="en-US" sz="1400" b="0" dirty="0" smtClean="0">
                <a:solidFill>
                  <a:schemeClr val="tx1"/>
                </a:solidFill>
              </a:rPr>
              <a:t>Campbell Colin, Jessica Pearlman (2013), Period effects, cohort effects, and the narrowing gender wage gap, Social Science Research, Volume 42, Issue 6, p.1693–1711</a:t>
            </a:r>
          </a:p>
          <a:p>
            <a:pPr marL="0" indent="0">
              <a:spcBef>
                <a:spcPct val="0"/>
              </a:spcBef>
              <a:spcAft>
                <a:spcPts val="600"/>
              </a:spcAft>
              <a:buNone/>
            </a:pPr>
            <a:r>
              <a:rPr lang="en-GB" altLang="en-US" sz="1400" b="0" dirty="0" smtClean="0">
                <a:solidFill>
                  <a:schemeClr val="tx1"/>
                </a:solidFill>
              </a:rPr>
              <a:t>Yang Y. and Land, K.C. (2013), Age-period-cohort analysis. New models, methods, and empirical applications. CRC Press, Taylor &amp; Francis Group, </a:t>
            </a:r>
            <a:r>
              <a:rPr lang="en-GB" altLang="en-US" sz="1400" b="0" dirty="0" err="1" smtClean="0">
                <a:solidFill>
                  <a:schemeClr val="tx1"/>
                </a:solidFill>
              </a:rPr>
              <a:t>Boka</a:t>
            </a:r>
            <a:r>
              <a:rPr lang="en-GB" altLang="en-US" sz="1400" b="0" dirty="0" smtClean="0">
                <a:solidFill>
                  <a:schemeClr val="tx1"/>
                </a:solidFill>
              </a:rPr>
              <a:t> Raton, FL</a:t>
            </a:r>
          </a:p>
          <a:p>
            <a:pPr marL="0" indent="0">
              <a:spcBef>
                <a:spcPct val="0"/>
              </a:spcBef>
              <a:spcAft>
                <a:spcPts val="600"/>
              </a:spcAft>
              <a:buNone/>
            </a:pPr>
            <a:r>
              <a:rPr lang="en-US" altLang="en-US" sz="1400" b="0" dirty="0"/>
              <a:t>Fienberg, S. E. (2013). Cohort analysis’ unholy quest: A discussion. Demography, 50, 1981–1984</a:t>
            </a:r>
            <a:r>
              <a:rPr lang="en-US" altLang="en-US" sz="1400" b="0" dirty="0" smtClean="0"/>
              <a:t>.</a:t>
            </a:r>
          </a:p>
          <a:p>
            <a:pPr marL="0" indent="0">
              <a:spcBef>
                <a:spcPct val="0"/>
              </a:spcBef>
              <a:spcAft>
                <a:spcPts val="600"/>
              </a:spcAft>
              <a:buNone/>
            </a:pPr>
            <a:r>
              <a:rPr lang="en-US" altLang="en-US" sz="1400" b="0" dirty="0"/>
              <a:t>Luo, L. (2013). Assessing Validity and Application Scope of the Intrinsic Estimator Approach to the </a:t>
            </a:r>
            <a:r>
              <a:rPr lang="en-US" altLang="en-US" sz="1400" b="0" dirty="0" smtClean="0"/>
              <a:t> Age-Period-Cohort </a:t>
            </a:r>
            <a:r>
              <a:rPr lang="en-US" altLang="en-US" sz="1400" b="0" dirty="0"/>
              <a:t>Problem. Demography 50(6):1945-67.</a:t>
            </a:r>
          </a:p>
          <a:p>
            <a:pPr marL="0" indent="0">
              <a:spcBef>
                <a:spcPct val="0"/>
              </a:spcBef>
              <a:spcAft>
                <a:spcPts val="600"/>
              </a:spcAft>
              <a:buNone/>
            </a:pPr>
            <a:r>
              <a:rPr lang="en-US" altLang="en-US" sz="1400" b="0" dirty="0" err="1" smtClean="0"/>
              <a:t>Dassonneville</a:t>
            </a:r>
            <a:r>
              <a:rPr lang="en-US" altLang="en-US" sz="1400" b="0" dirty="0"/>
              <a:t>, R. (2013). Questioning generational replacement. An age, period and cohort analysis of electoral volatility </a:t>
            </a:r>
            <a:r>
              <a:rPr lang="en-US" altLang="en-US" sz="1400" b="0" dirty="0" smtClean="0"/>
              <a:t>in </a:t>
            </a:r>
            <a:r>
              <a:rPr lang="en-US" altLang="en-US" sz="1400" b="0" dirty="0"/>
              <a:t>the Netherlands, 1971–2010. Electoral Studies 32(1):37-47</a:t>
            </a:r>
          </a:p>
          <a:p>
            <a:pPr marL="0" indent="0">
              <a:spcBef>
                <a:spcPct val="0"/>
              </a:spcBef>
              <a:spcAft>
                <a:spcPts val="600"/>
              </a:spcAft>
              <a:buNone/>
            </a:pPr>
            <a:endParaRPr lang="en-US" altLang="en-US" sz="1400" b="0" dirty="0" smtClean="0"/>
          </a:p>
          <a:p>
            <a:pPr marL="0" indent="0">
              <a:spcBef>
                <a:spcPct val="0"/>
              </a:spcBef>
              <a:spcAft>
                <a:spcPts val="600"/>
              </a:spcAft>
              <a:buNone/>
            </a:pPr>
            <a:endParaRPr lang="en-US" altLang="en-US" sz="1400" b="0" dirty="0" smtClean="0">
              <a:solidFill>
                <a:schemeClr val="tx1"/>
              </a:solidFill>
            </a:endParaRPr>
          </a:p>
        </p:txBody>
      </p:sp>
      <p:sp>
        <p:nvSpPr>
          <p:cNvPr id="18437" name="Slide Number Placeholder 3"/>
          <p:cNvSpPr>
            <a:spLocks noGrp="1"/>
          </p:cNvSpPr>
          <p:nvPr>
            <p:ph type="sldNum" sz="quarter" idx="4294967295"/>
          </p:nvPr>
        </p:nvSpPr>
        <p:spPr>
          <a:xfrm>
            <a:off x="7616825" y="188913"/>
            <a:ext cx="2057400" cy="457200"/>
          </a:xfrm>
          <a:prstGeom prst="rect">
            <a:avLst/>
          </a:prstGeo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8260712-4CA6-4692-BEE7-4DF5B86284FE}" type="slidenum">
              <a:rPr lang="fr-FR" altLang="en-US" sz="1400" smtClean="0"/>
              <a:pPr/>
              <a:t>39</a:t>
            </a:fld>
            <a:endParaRPr lang="fr-FR" altLang="en-US" sz="1400" smtClean="0"/>
          </a:p>
        </p:txBody>
      </p:sp>
      <p:sp>
        <p:nvSpPr>
          <p:cNvPr id="18438" name="Rectangle 4"/>
          <p:cNvSpPr>
            <a:spLocks noChangeArrowheads="1"/>
          </p:cNvSpPr>
          <p:nvPr/>
        </p:nvSpPr>
        <p:spPr bwMode="auto">
          <a:xfrm>
            <a:off x="3789364" y="231777"/>
            <a:ext cx="3622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dirty="0"/>
              <a:t>APC </a:t>
            </a:r>
            <a:r>
              <a:rPr lang="en-US" altLang="en-US" b="1" dirty="0" smtClean="0"/>
              <a:t>literature 2008-2013 </a:t>
            </a:r>
            <a:endParaRPr lang="en-US" altLang="en-US" b="1" dirty="0"/>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2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395" y="116632"/>
            <a:ext cx="21431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856" y="3381701"/>
            <a:ext cx="2245332" cy="345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588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44488" y="161339"/>
            <a:ext cx="9433047" cy="4216539"/>
          </a:xfrm>
          <a:prstGeom prst="rect">
            <a:avLst/>
          </a:prstGeom>
          <a:noFill/>
        </p:spPr>
        <p:txBody>
          <a:bodyPr wrap="square" rtlCol="0">
            <a:spAutoFit/>
          </a:bodyPr>
          <a:lstStyle/>
          <a:p>
            <a:r>
              <a:rPr lang="en-US" sz="3200" b="1" dirty="0" smtClean="0"/>
              <a:t>3 PARTS (very ambitious ….)</a:t>
            </a:r>
          </a:p>
          <a:p>
            <a:endParaRPr lang="en-US" sz="2800" dirty="0" smtClean="0"/>
          </a:p>
          <a:p>
            <a:endParaRPr lang="en-US" sz="2800" dirty="0"/>
          </a:p>
          <a:p>
            <a:endParaRPr lang="en-US" sz="2800" dirty="0" smtClean="0"/>
          </a:p>
          <a:p>
            <a:pPr>
              <a:spcAft>
                <a:spcPts val="2400"/>
              </a:spcAft>
            </a:pPr>
            <a:r>
              <a:rPr lang="en-US" sz="2800" dirty="0" smtClean="0"/>
              <a:t>1- Theory of Cohort inequalities: France as an extreme case</a:t>
            </a:r>
          </a:p>
          <a:p>
            <a:pPr>
              <a:spcAft>
                <a:spcPts val="2400"/>
              </a:spcAft>
            </a:pPr>
            <a:r>
              <a:rPr lang="en-US" sz="2800" dirty="0" smtClean="0"/>
              <a:t>2- Welfare regimes and international comparisons with the LIS </a:t>
            </a:r>
          </a:p>
          <a:p>
            <a:pPr>
              <a:spcAft>
                <a:spcPts val="2400"/>
              </a:spcAft>
            </a:pPr>
            <a:r>
              <a:rPr lang="en-US" sz="2800" dirty="0" smtClean="0"/>
              <a:t>3- A new method for inequality analysis </a:t>
            </a:r>
            <a:br>
              <a:rPr lang="en-US" sz="2800" dirty="0" smtClean="0"/>
            </a:br>
            <a:r>
              <a:rPr lang="en-US" sz="2800" dirty="0" smtClean="0"/>
              <a:t>	and implementation in cohort analysis </a:t>
            </a:r>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a:t>
            </a:fld>
            <a:endParaRPr lang="fr-CH" dirty="0"/>
          </a:p>
        </p:txBody>
      </p:sp>
    </p:spTree>
    <p:extLst>
      <p:ext uri="{BB962C8B-B14F-4D97-AF65-F5344CB8AC3E}">
        <p14:creationId xmlns:p14="http://schemas.microsoft.com/office/powerpoint/2010/main" val="425723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344488" y="764704"/>
            <a:ext cx="7145907"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a:spcBef>
                <a:spcPts val="0"/>
              </a:spcBef>
              <a:spcAft>
                <a:spcPts val="600"/>
              </a:spcAft>
              <a:defRPr/>
            </a:pPr>
            <a:r>
              <a:rPr lang="en-US" sz="1400" b="0" kern="0" dirty="0" smtClean="0"/>
              <a:t>Grasso, M.T. (2014). Age, Period and Cohort Analysis in a Comparative Context: Political Generations and Political Participation Repertoires in Western Europe. Electoral Studies, 33:63–76.</a:t>
            </a:r>
          </a:p>
          <a:p>
            <a:pPr>
              <a:spcBef>
                <a:spcPts val="0"/>
              </a:spcBef>
              <a:spcAft>
                <a:spcPts val="600"/>
              </a:spcAft>
              <a:defRPr/>
            </a:pPr>
            <a:r>
              <a:rPr lang="en-US" sz="1400" b="0" kern="0" dirty="0" smtClean="0"/>
              <a:t>Chancel L. (2014). Are Younger Generations Higher Carbon Emitters than their Elders?: Inequalities, Generations and CO2 Emissions in France and in the USA. Ecological Economics, 100:195–207.</a:t>
            </a:r>
          </a:p>
          <a:p>
            <a:pPr>
              <a:spcBef>
                <a:spcPts val="0"/>
              </a:spcBef>
              <a:spcAft>
                <a:spcPts val="600"/>
              </a:spcAft>
              <a:defRPr/>
            </a:pPr>
            <a:r>
              <a:rPr lang="en-US" sz="1400" b="0" kern="0" dirty="0"/>
              <a:t>Phillips, J. A. (2014). A changing epidemiology of suicide? The influence of birth cohorts on suicide rates in the United States. </a:t>
            </a:r>
            <a:r>
              <a:rPr lang="en-US" sz="1400" b="0" kern="0" dirty="0" smtClean="0"/>
              <a:t>Social </a:t>
            </a:r>
            <a:r>
              <a:rPr lang="en-US" sz="1400" b="0" kern="0" dirty="0"/>
              <a:t>Science &amp; Medicine, 114, 151-160. </a:t>
            </a:r>
          </a:p>
          <a:p>
            <a:pPr>
              <a:spcBef>
                <a:spcPts val="0"/>
              </a:spcBef>
              <a:spcAft>
                <a:spcPts val="600"/>
              </a:spcAft>
              <a:defRPr/>
            </a:pPr>
            <a:r>
              <a:rPr lang="en-US" sz="1400" b="0" kern="0" dirty="0" err="1"/>
              <a:t>Schwadel</a:t>
            </a:r>
            <a:r>
              <a:rPr lang="en-US" sz="1400" b="0" kern="0" dirty="0"/>
              <a:t>, P. and </a:t>
            </a:r>
            <a:r>
              <a:rPr lang="en-US" sz="1400" b="0" kern="0" dirty="0" err="1"/>
              <a:t>Garneau</a:t>
            </a:r>
            <a:r>
              <a:rPr lang="en-US" sz="1400" b="0" kern="0" dirty="0"/>
              <a:t>, C. R. H. (2014), An Age–Period–Cohort Analysis of Political Tolerance in the United States. The Sociological Quarterly, 55: 421–452</a:t>
            </a:r>
            <a:endParaRPr lang="fr-FR" sz="1400" b="0" kern="0" dirty="0" smtClean="0"/>
          </a:p>
          <a:p>
            <a:pPr>
              <a:spcBef>
                <a:spcPts val="0"/>
              </a:spcBef>
              <a:spcAft>
                <a:spcPts val="600"/>
              </a:spcAft>
              <a:defRPr/>
            </a:pPr>
            <a:r>
              <a:rPr lang="fr-FR" sz="1400" b="0" kern="0" dirty="0" smtClean="0"/>
              <a:t>Chauvel, L. and Schröder M., (2014). </a:t>
            </a:r>
            <a:r>
              <a:rPr lang="fr-FR" sz="1400" b="0" kern="0" dirty="0" err="1" smtClean="0"/>
              <a:t>Generational</a:t>
            </a:r>
            <a:r>
              <a:rPr lang="fr-FR" sz="1400" b="0" kern="0" dirty="0" smtClean="0"/>
              <a:t> </a:t>
            </a:r>
            <a:r>
              <a:rPr lang="fr-FR" sz="1400" b="0" kern="0" dirty="0" err="1" smtClean="0"/>
              <a:t>inequalities</a:t>
            </a:r>
            <a:r>
              <a:rPr lang="fr-FR" sz="1400" b="0" kern="0" dirty="0" smtClean="0"/>
              <a:t> and </a:t>
            </a:r>
            <a:r>
              <a:rPr lang="fr-FR" sz="1400" b="0" kern="0" dirty="0" err="1" smtClean="0"/>
              <a:t>welfare</a:t>
            </a:r>
            <a:r>
              <a:rPr lang="fr-FR" sz="1400" b="0" kern="0" dirty="0" smtClean="0"/>
              <a:t> </a:t>
            </a:r>
            <a:r>
              <a:rPr lang="fr-FR" sz="1400" b="0" kern="0" dirty="0" err="1" smtClean="0"/>
              <a:t>regimes</a:t>
            </a:r>
            <a:r>
              <a:rPr lang="fr-FR" sz="1400" b="0" kern="0" dirty="0" smtClean="0"/>
              <a:t>. Social forces 92 (4):1259-1283. </a:t>
            </a:r>
          </a:p>
          <a:p>
            <a:pPr>
              <a:spcBef>
                <a:spcPts val="0"/>
              </a:spcBef>
              <a:spcAft>
                <a:spcPts val="600"/>
              </a:spcAft>
              <a:defRPr/>
            </a:pPr>
            <a:r>
              <a:rPr lang="fr-FR" sz="1400" b="0" kern="0" dirty="0"/>
              <a:t>Chauvel, L. </a:t>
            </a:r>
            <a:r>
              <a:rPr lang="fr-FR" sz="1400" b="0" kern="0" dirty="0" smtClean="0"/>
              <a:t>and </a:t>
            </a:r>
            <a:r>
              <a:rPr lang="fr-FR" sz="1400" b="0" kern="0" dirty="0" err="1" smtClean="0"/>
              <a:t>Smits</a:t>
            </a:r>
            <a:r>
              <a:rPr lang="fr-FR" sz="1400" b="0" kern="0" dirty="0" smtClean="0"/>
              <a:t> F.. (2015). </a:t>
            </a:r>
            <a:r>
              <a:rPr lang="en-US" sz="1400" b="0" kern="0" dirty="0"/>
              <a:t>The endless baby-boomer generation: Cohort differences in participation </a:t>
            </a:r>
            <a:r>
              <a:rPr lang="en-US" sz="1400" b="0" kern="0" dirty="0" smtClean="0"/>
              <a:t> in </a:t>
            </a:r>
            <a:r>
              <a:rPr lang="en-US" sz="1400" b="0" kern="0" dirty="0"/>
              <a:t>political discussions in nine European countries in the period 1976-2008. In: European </a:t>
            </a:r>
            <a:r>
              <a:rPr lang="en-US" sz="1400" b="0" kern="0" dirty="0" smtClean="0"/>
              <a:t>Societies. </a:t>
            </a:r>
          </a:p>
          <a:p>
            <a:pPr>
              <a:spcBef>
                <a:spcPts val="0"/>
              </a:spcBef>
              <a:spcAft>
                <a:spcPts val="600"/>
              </a:spcAft>
              <a:defRPr/>
            </a:pPr>
            <a:r>
              <a:rPr lang="en-US" sz="1400" b="0" kern="0" dirty="0" err="1"/>
              <a:t>Reither</a:t>
            </a:r>
            <a:r>
              <a:rPr lang="en-US" sz="1400" b="0" kern="0" dirty="0"/>
              <a:t>, E. N., Masters, R. K., Yang, Y. C., Powers, D. A., Zheng, H., &amp; Land, K. C. (2015). Should age-period-cohort studies return  </a:t>
            </a:r>
            <a:r>
              <a:rPr lang="en-US" sz="1400" b="0" kern="0" dirty="0" smtClean="0"/>
              <a:t>to </a:t>
            </a:r>
            <a:r>
              <a:rPr lang="en-US" sz="1400" b="0" kern="0" dirty="0"/>
              <a:t>the methodologies of the 1970s? Social Science &amp; Medicine</a:t>
            </a:r>
            <a:r>
              <a:rPr lang="en-US" sz="1400" b="0" kern="0" dirty="0" smtClean="0"/>
              <a:t>.</a:t>
            </a:r>
          </a:p>
          <a:p>
            <a:pPr>
              <a:spcBef>
                <a:spcPts val="0"/>
              </a:spcBef>
              <a:spcAft>
                <a:spcPts val="600"/>
              </a:spcAft>
              <a:defRPr/>
            </a:pPr>
            <a:r>
              <a:rPr lang="en-US" sz="1400" b="0" kern="0" dirty="0"/>
              <a:t>Harper S. Invited commentary: A-P-C . . . It’s easy as </a:t>
            </a:r>
            <a:r>
              <a:rPr lang="en-US" sz="1400" b="0" kern="0" dirty="0" smtClean="0"/>
              <a:t>1-2-3! Am </a:t>
            </a:r>
            <a:r>
              <a:rPr lang="en-US" sz="1400" b="0" kern="0" dirty="0"/>
              <a:t>J </a:t>
            </a:r>
            <a:r>
              <a:rPr lang="en-US" sz="1400" b="0" kern="0" dirty="0" err="1"/>
              <a:t>Epidemiol</a:t>
            </a:r>
            <a:r>
              <a:rPr lang="en-US" sz="1400" b="0" kern="0" dirty="0"/>
              <a:t>. </a:t>
            </a:r>
            <a:r>
              <a:rPr lang="en-US" sz="1400" b="0" kern="0" dirty="0" smtClean="0"/>
              <a:t>2015 online publication </a:t>
            </a:r>
            <a:endParaRPr lang="en-US" sz="1400" b="0" kern="0" dirty="0"/>
          </a:p>
          <a:p>
            <a:pPr>
              <a:spcBef>
                <a:spcPts val="0"/>
              </a:spcBef>
              <a:spcAft>
                <a:spcPts val="600"/>
              </a:spcAft>
              <a:defRPr/>
            </a:pPr>
            <a:r>
              <a:rPr lang="en-US" sz="1400" b="0" kern="0" dirty="0" smtClean="0"/>
              <a:t>O’Brien </a:t>
            </a:r>
            <a:r>
              <a:rPr lang="en-US" sz="1400" b="0" kern="0" dirty="0"/>
              <a:t>RM, 2015, Model Misspecification when Eliminating a Factor </a:t>
            </a:r>
            <a:r>
              <a:rPr lang="en-US" sz="1400" b="0" kern="0" dirty="0" smtClean="0"/>
              <a:t>in Age-Period-Cohort Models, ASA 2015 Chicago mimeo.</a:t>
            </a:r>
          </a:p>
          <a:p>
            <a:pPr>
              <a:spcBef>
                <a:spcPts val="0"/>
              </a:spcBef>
              <a:spcAft>
                <a:spcPts val="600"/>
              </a:spcAft>
              <a:defRPr/>
            </a:pPr>
            <a:endParaRPr lang="en-US" sz="1400" b="0" kern="0" dirty="0"/>
          </a:p>
          <a:p>
            <a:pPr>
              <a:spcBef>
                <a:spcPts val="0"/>
              </a:spcBef>
              <a:spcAft>
                <a:spcPts val="600"/>
              </a:spcAft>
              <a:defRPr/>
            </a:pPr>
            <a:endParaRPr lang="en-US" sz="1400" b="0" kern="0" dirty="0" smtClean="0"/>
          </a:p>
        </p:txBody>
      </p:sp>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18437" name="Slide Number Placeholder 3"/>
          <p:cNvSpPr>
            <a:spLocks noGrp="1"/>
          </p:cNvSpPr>
          <p:nvPr>
            <p:ph type="sldNum" sz="quarter" idx="4294967295"/>
          </p:nvPr>
        </p:nvSpPr>
        <p:spPr>
          <a:xfrm>
            <a:off x="7616825" y="188913"/>
            <a:ext cx="2057400" cy="457200"/>
          </a:xfrm>
          <a:prstGeom prst="rect">
            <a:avLst/>
          </a:prstGeo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8260712-4CA6-4692-BEE7-4DF5B86284FE}" type="slidenum">
              <a:rPr lang="fr-FR" altLang="en-US" sz="1400" smtClean="0"/>
              <a:pPr/>
              <a:t>40</a:t>
            </a:fld>
            <a:endParaRPr lang="fr-FR" altLang="en-US" sz="1400" smtClean="0"/>
          </a:p>
        </p:txBody>
      </p:sp>
      <p:sp>
        <p:nvSpPr>
          <p:cNvPr id="18438" name="Rectangle 4"/>
          <p:cNvSpPr>
            <a:spLocks noChangeArrowheads="1"/>
          </p:cNvSpPr>
          <p:nvPr/>
        </p:nvSpPr>
        <p:spPr bwMode="auto">
          <a:xfrm>
            <a:off x="3789364" y="231777"/>
            <a:ext cx="38275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dirty="0"/>
              <a:t>APC </a:t>
            </a:r>
            <a:r>
              <a:rPr lang="en-US" altLang="en-US" b="1" dirty="0" smtClean="0"/>
              <a:t>literature (2014-2015) </a:t>
            </a:r>
            <a:endParaRPr lang="en-US" altLang="en-US" b="1" dirty="0"/>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2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395" y="116632"/>
            <a:ext cx="21431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856" y="3381701"/>
            <a:ext cx="2245332" cy="345599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39338829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1196752"/>
            <a:ext cx="8970997" cy="3662541"/>
          </a:xfrm>
          <a:prstGeom prst="rect">
            <a:avLst/>
          </a:prstGeom>
          <a:noFill/>
        </p:spPr>
        <p:txBody>
          <a:bodyPr wrap="square" rtlCol="0">
            <a:spAutoFit/>
          </a:bodyPr>
          <a:lstStyle/>
          <a:p>
            <a:r>
              <a:rPr lang="en-US" sz="2400" b="1" dirty="0" smtClean="0"/>
              <a:t>Our method A: APCD </a:t>
            </a:r>
          </a:p>
          <a:p>
            <a:r>
              <a:rPr lang="en-US" sz="2000" dirty="0" smtClean="0"/>
              <a:t>APCD (</a:t>
            </a:r>
            <a:r>
              <a:rPr lang="en-US" sz="2000" dirty="0" err="1" smtClean="0"/>
              <a:t>detrended</a:t>
            </a:r>
            <a:r>
              <a:rPr lang="en-US" sz="2000" dirty="0" smtClean="0"/>
              <a:t>): are some cohorts above or below a linear trend of long-run economic growth? Basically, the APCD is a ‘bump detector’. </a:t>
            </a:r>
          </a:p>
          <a:p>
            <a:endParaRPr lang="en-US" dirty="0" smtClean="0"/>
          </a:p>
          <a:p>
            <a:endParaRPr lang="en-US" dirty="0" smtClean="0"/>
          </a:p>
          <a:p>
            <a:endParaRPr lang="en-US" dirty="0"/>
          </a:p>
          <a:p>
            <a:endParaRPr lang="en-US" dirty="0" smtClean="0"/>
          </a:p>
          <a:p>
            <a:r>
              <a:rPr lang="en-US" dirty="0" smtClean="0"/>
              <a:t> </a:t>
            </a:r>
          </a:p>
          <a:p>
            <a:endParaRPr lang="en-US" dirty="0"/>
          </a:p>
          <a:p>
            <a:endParaRPr lang="en-US"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41</a:t>
            </a:fld>
            <a:endParaRPr lang="fr-CH" dirty="0"/>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2590800"/>
            <a:ext cx="9272156" cy="249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60440" y="4581128"/>
            <a:ext cx="4953000" cy="1754326"/>
          </a:xfrm>
          <a:prstGeom prst="rect">
            <a:avLst/>
          </a:prstGeom>
        </p:spPr>
        <p:txBody>
          <a:bodyPr>
            <a:spAutoFit/>
          </a:bodyPr>
          <a:lstStyle/>
          <a:p>
            <a:pPr defTabSz="957263">
              <a:spcBef>
                <a:spcPct val="20000"/>
              </a:spcBef>
              <a:spcAft>
                <a:spcPct val="100000"/>
              </a:spcAft>
              <a:tabLst>
                <a:tab pos="741363" algn="l"/>
              </a:tabLst>
            </a:pPr>
            <a:r>
              <a:rPr lang="en-US" sz="2000" b="1" dirty="0" err="1" smtClean="0"/>
              <a:t>ssc</a:t>
            </a:r>
            <a:r>
              <a:rPr lang="en-US" sz="2000" b="1" dirty="0" smtClean="0"/>
              <a:t> install </a:t>
            </a:r>
            <a:r>
              <a:rPr lang="en-US" sz="2000" b="1" dirty="0" err="1" smtClean="0"/>
              <a:t>apcd</a:t>
            </a:r>
            <a:r>
              <a:rPr lang="en-US" sz="2000" b="1" dirty="0"/>
              <a:t/>
            </a:r>
            <a:br>
              <a:rPr lang="en-US" sz="2000" b="1" dirty="0"/>
            </a:br>
            <a:r>
              <a:rPr lang="en-US" sz="2000" b="1" dirty="0" smtClean="0"/>
              <a:t>=&gt; available ado file </a:t>
            </a:r>
          </a:p>
          <a:p>
            <a:pPr defTabSz="957263">
              <a:spcBef>
                <a:spcPct val="20000"/>
              </a:spcBef>
              <a:spcAft>
                <a:spcPct val="100000"/>
              </a:spcAft>
              <a:buFontTx/>
              <a:buChar char="•"/>
              <a:tabLst>
                <a:tab pos="741363" algn="l"/>
              </a:tabLst>
            </a:pPr>
            <a:r>
              <a:rPr lang="en-US" sz="2000" b="1" dirty="0" smtClean="0"/>
              <a:t>PLZ see more on  </a:t>
            </a:r>
            <a:r>
              <a:rPr lang="en-GB" b="1" dirty="0" smtClean="0"/>
              <a:t>www.louischauvel.org/apcdex.htm </a:t>
            </a:r>
            <a:endParaRPr lang="en-GB" b="1" dirty="0"/>
          </a:p>
        </p:txBody>
      </p:sp>
    </p:spTree>
    <p:extLst>
      <p:ext uri="{BB962C8B-B14F-4D97-AF65-F5344CB8AC3E}">
        <p14:creationId xmlns:p14="http://schemas.microsoft.com/office/powerpoint/2010/main" val="2707776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908720"/>
            <a:ext cx="8970997" cy="5386090"/>
          </a:xfrm>
          <a:prstGeom prst="rect">
            <a:avLst/>
          </a:prstGeom>
          <a:noFill/>
        </p:spPr>
        <p:txBody>
          <a:bodyPr wrap="square" rtlCol="0">
            <a:spAutoFit/>
          </a:bodyPr>
          <a:lstStyle/>
          <a:p>
            <a:r>
              <a:rPr lang="en-US" b="1" dirty="0"/>
              <a:t>4</a:t>
            </a:r>
            <a:r>
              <a:rPr lang="en-US" sz="2400" b="1" dirty="0" smtClean="0"/>
              <a:t>. Data</a:t>
            </a:r>
            <a:endParaRPr lang="en-US" sz="2400" dirty="0" smtClean="0"/>
          </a:p>
          <a:p>
            <a:r>
              <a:rPr lang="en-US" sz="2000" b="1" dirty="0" smtClean="0"/>
              <a:t>Dependent variable</a:t>
            </a:r>
          </a:p>
          <a:p>
            <a:r>
              <a:rPr lang="en-US" sz="2000" dirty="0" smtClean="0"/>
              <a:t>We want to explain the living standards of members of different cohorts: </a:t>
            </a:r>
          </a:p>
          <a:p>
            <a:r>
              <a:rPr lang="en-US" sz="2000" dirty="0" smtClean="0"/>
              <a:t>Variable “dpi” (disposable income) from the Luxembourg Income Study. </a:t>
            </a:r>
          </a:p>
          <a:p>
            <a:r>
              <a:rPr lang="en-US" sz="2000" b="1" dirty="0" smtClean="0"/>
              <a:t>Logged </a:t>
            </a:r>
            <a:r>
              <a:rPr lang="en-US" sz="2000" dirty="0" smtClean="0"/>
              <a:t>and </a:t>
            </a:r>
            <a:r>
              <a:rPr lang="en-US" sz="2000" b="1" dirty="0" smtClean="0"/>
              <a:t>divided </a:t>
            </a:r>
            <a:r>
              <a:rPr lang="en-US" sz="2000" b="1" dirty="0"/>
              <a:t>by the square root of household </a:t>
            </a:r>
            <a:r>
              <a:rPr lang="en-US" sz="2000" b="1" dirty="0" smtClean="0"/>
              <a:t>members </a:t>
            </a:r>
            <a:r>
              <a:rPr lang="en-US" sz="2000" dirty="0" smtClean="0"/>
              <a:t>and adjusted </a:t>
            </a:r>
            <a:r>
              <a:rPr lang="en-US" sz="2000" dirty="0"/>
              <a:t>for </a:t>
            </a:r>
            <a:r>
              <a:rPr lang="en-US" sz="2000" dirty="0" smtClean="0"/>
              <a:t>inflation: reflects household-equalized real disposable income after taxes and transfers.</a:t>
            </a:r>
            <a:br>
              <a:rPr lang="en-US" sz="2000" dirty="0" smtClean="0"/>
            </a:br>
            <a:endParaRPr lang="en-US" sz="2000" dirty="0" smtClean="0"/>
          </a:p>
          <a:p>
            <a:endParaRPr lang="en-US" sz="2000" dirty="0"/>
          </a:p>
          <a:p>
            <a:r>
              <a:rPr lang="en-US" sz="2000" b="1" dirty="0" smtClean="0"/>
              <a:t>Independent variables</a:t>
            </a:r>
          </a:p>
          <a:p>
            <a:r>
              <a:rPr lang="en-US" sz="2000" dirty="0" smtClean="0"/>
              <a:t>Cohort-membership </a:t>
            </a:r>
            <a:r>
              <a:rPr lang="en-US" sz="2000" dirty="0"/>
              <a:t>of </a:t>
            </a:r>
            <a:r>
              <a:rPr lang="en-US" sz="2000" dirty="0" smtClean="0"/>
              <a:t>respondent (date of birth).</a:t>
            </a:r>
          </a:p>
          <a:p>
            <a:r>
              <a:rPr lang="en-US" sz="2000" dirty="0"/>
              <a:t>P</a:t>
            </a:r>
            <a:r>
              <a:rPr lang="en-US" sz="2000" dirty="0" smtClean="0"/>
              <a:t>lus controls for: age, period of measurement, </a:t>
            </a:r>
            <a:r>
              <a:rPr lang="en-US" sz="2000" dirty="0"/>
              <a:t/>
            </a:r>
            <a:br>
              <a:rPr lang="en-US" sz="2000" dirty="0"/>
            </a:br>
            <a:r>
              <a:rPr lang="en-US" sz="2000" dirty="0"/>
              <a:t>education </a:t>
            </a:r>
            <a:r>
              <a:rPr lang="en-US" sz="2000" dirty="0" smtClean="0"/>
              <a:t>(ISCED code), sex, </a:t>
            </a:r>
            <a:r>
              <a:rPr lang="en-US" sz="2000" dirty="0"/>
              <a:t>partner in </a:t>
            </a:r>
            <a:r>
              <a:rPr lang="en-US" sz="2000" dirty="0" smtClean="0"/>
              <a:t>household, # of children, immigrant-status.</a:t>
            </a:r>
          </a:p>
          <a:p>
            <a:endParaRPr lang="en-US" sz="2000" dirty="0" smtClean="0"/>
          </a:p>
          <a:p>
            <a:r>
              <a:rPr lang="en-US" sz="2000" b="1" dirty="0" smtClean="0"/>
              <a:t>Main interest</a:t>
            </a:r>
            <a:endParaRPr lang="en-US" sz="2000" b="1" dirty="0"/>
          </a:p>
          <a:p>
            <a:r>
              <a:rPr lang="en-US" sz="2000" dirty="0" smtClean="0"/>
              <a:t>How much does the mere date of birth (cohort membership) influence living standards?</a:t>
            </a:r>
            <a:endParaRPr lang="en-US" sz="2000"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42</a:t>
            </a:fld>
            <a:endParaRPr lang="fr-CH" dirty="0"/>
          </a:p>
        </p:txBody>
      </p:sp>
    </p:spTree>
    <p:extLst>
      <p:ext uri="{BB962C8B-B14F-4D97-AF65-F5344CB8AC3E}">
        <p14:creationId xmlns:p14="http://schemas.microsoft.com/office/powerpoint/2010/main" val="478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211138" y="188913"/>
            <a:ext cx="93599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fr-FR" altLang="en-US" sz="1000" b="1" dirty="0" err="1">
                <a:solidFill>
                  <a:srgbClr val="000000"/>
                </a:solidFill>
                <a:latin typeface="Courier New" pitchFamily="49" charset="0"/>
                <a:cs typeface="Courier New" pitchFamily="49" charset="0"/>
              </a:rPr>
              <a:t>clear</a:t>
            </a:r>
            <a:r>
              <a:rPr lang="fr-FR" altLang="en-US" sz="1000" b="1" dirty="0">
                <a:solidFill>
                  <a:srgbClr val="000000"/>
                </a:solidFill>
                <a:latin typeface="Courier New" pitchFamily="49" charset="0"/>
                <a:cs typeface="Courier New" pitchFamily="49" charset="0"/>
              </a:rPr>
              <a:t> all</a:t>
            </a:r>
          </a:p>
          <a:p>
            <a:r>
              <a:rPr lang="fr-FR" altLang="en-US" sz="1000" b="1" dirty="0">
                <a:solidFill>
                  <a:srgbClr val="000000"/>
                </a:solidFill>
                <a:latin typeface="Courier New" pitchFamily="49" charset="0"/>
                <a:cs typeface="Courier New" pitchFamily="49" charset="0"/>
              </a:rPr>
              <a:t>capture </a:t>
            </a:r>
            <a:r>
              <a:rPr lang="fr-FR" altLang="en-US" sz="1000" b="1" dirty="0" err="1">
                <a:solidFill>
                  <a:srgbClr val="000000"/>
                </a:solidFill>
                <a:latin typeface="Courier New" pitchFamily="49" charset="0"/>
                <a:cs typeface="Courier New" pitchFamily="49" charset="0"/>
              </a:rPr>
              <a:t>ssc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install</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apcd</a:t>
            </a:r>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set </a:t>
            </a:r>
            <a:r>
              <a:rPr lang="fr-FR" altLang="en-US" sz="1000" b="1" dirty="0" err="1">
                <a:solidFill>
                  <a:srgbClr val="000000"/>
                </a:solidFill>
                <a:latin typeface="Courier New" pitchFamily="49" charset="0"/>
                <a:cs typeface="Courier New" pitchFamily="49" charset="0"/>
              </a:rPr>
              <a:t>linesize</a:t>
            </a:r>
            <a:r>
              <a:rPr lang="fr-FR" altLang="en-US" sz="1000" b="1" dirty="0">
                <a:solidFill>
                  <a:srgbClr val="000000"/>
                </a:solidFill>
                <a:latin typeface="Courier New" pitchFamily="49" charset="0"/>
                <a:cs typeface="Courier New" pitchFamily="49" charset="0"/>
              </a:rPr>
              <a:t> 100</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d3=.</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gogo in </a:t>
            </a:r>
            <a:r>
              <a:rPr lang="fr-FR" altLang="en-US" sz="1000" b="1" dirty="0" err="1">
                <a:solidFill>
                  <a:srgbClr val="000000"/>
                </a:solidFill>
                <a:latin typeface="Courier New" pitchFamily="49" charset="0"/>
                <a:cs typeface="Courier New" pitchFamily="49" charset="0"/>
              </a:rPr>
              <a:t>fr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it</a:t>
            </a:r>
            <a:r>
              <a:rPr lang="fr-FR" altLang="en-US" sz="1000" b="1" dirty="0">
                <a:solidFill>
                  <a:srgbClr val="000000"/>
                </a:solidFill>
                <a:latin typeface="Courier New" pitchFamily="49" charset="0"/>
                <a:cs typeface="Courier New" pitchFamily="49" charset="0"/>
              </a:rPr>
              <a:t> no us  {</a:t>
            </a:r>
          </a:p>
          <a:p>
            <a:r>
              <a:rPr lang="fr-FR" altLang="en-US" sz="1000" b="1" dirty="0">
                <a:solidFill>
                  <a:srgbClr val="000000"/>
                </a:solidFill>
                <a:latin typeface="Courier New" pitchFamily="49" charset="0"/>
                <a:cs typeface="Courier New" pitchFamily="49" charset="0"/>
              </a:rPr>
              <a:t>qui {</a:t>
            </a:r>
          </a:p>
          <a:p>
            <a:r>
              <a:rPr lang="fr-FR" altLang="en-US" sz="1000" b="1" dirty="0">
                <a:solidFill>
                  <a:srgbClr val="000000"/>
                </a:solidFill>
                <a:latin typeface="Courier New" pitchFamily="49" charset="0"/>
                <a:cs typeface="Courier New" pitchFamily="49" charset="0"/>
              </a:rPr>
              <a:t>if "`gogo'"== "</a:t>
            </a:r>
            <a:r>
              <a:rPr lang="fr-FR" altLang="en-US" sz="1000" b="1" dirty="0" err="1">
                <a:solidFill>
                  <a:srgbClr val="000000"/>
                </a:solidFill>
                <a:latin typeface="Courier New" pitchFamily="49" charset="0"/>
                <a:cs typeface="Courier New" pitchFamily="49" charset="0"/>
              </a:rPr>
              <a:t>fr</a:t>
            </a:r>
            <a:r>
              <a:rPr lang="fr-FR" altLang="en-US" sz="1000" b="1" dirty="0">
                <a:solidFill>
                  <a:srgbClr val="000000"/>
                </a:solidFill>
                <a:latin typeface="Courier New" pitchFamily="49" charset="0"/>
                <a:cs typeface="Courier New" pitchFamily="49" charset="0"/>
              </a:rPr>
              <a:t>" local fifi  " fr84 fr89 fr94 fr00  fr05 "</a:t>
            </a:r>
          </a:p>
          <a:p>
            <a:r>
              <a:rPr lang="fr-FR" altLang="en-US" sz="1000" b="1" dirty="0">
                <a:solidFill>
                  <a:srgbClr val="000000"/>
                </a:solidFill>
                <a:latin typeface="Courier New" pitchFamily="49" charset="0"/>
                <a:cs typeface="Courier New" pitchFamily="49" charset="0"/>
              </a:rPr>
              <a:t>if "`gogo'"== "</a:t>
            </a:r>
            <a:r>
              <a:rPr lang="fr-FR" altLang="en-US" sz="1000" b="1" dirty="0" err="1">
                <a:solidFill>
                  <a:srgbClr val="000000"/>
                </a:solidFill>
                <a:latin typeface="Courier New" pitchFamily="49" charset="0"/>
                <a:cs typeface="Courier New" pitchFamily="49" charset="0"/>
              </a:rPr>
              <a:t>it</a:t>
            </a:r>
            <a:r>
              <a:rPr lang="fr-FR" altLang="en-US" sz="1000" b="1" dirty="0">
                <a:solidFill>
                  <a:srgbClr val="000000"/>
                </a:solidFill>
                <a:latin typeface="Courier New" pitchFamily="49" charset="0"/>
                <a:cs typeface="Courier New" pitchFamily="49" charset="0"/>
              </a:rPr>
              <a:t>" local fifi  " it86 it91 it95 it00 it04 "</a:t>
            </a:r>
          </a:p>
          <a:p>
            <a:r>
              <a:rPr lang="fr-FR" altLang="en-US" sz="1000" b="1" dirty="0">
                <a:solidFill>
                  <a:srgbClr val="000000"/>
                </a:solidFill>
                <a:latin typeface="Courier New" pitchFamily="49" charset="0"/>
                <a:cs typeface="Courier New" pitchFamily="49" charset="0"/>
              </a:rPr>
              <a:t>if "`gogo'"== "no" local fifi  "no86 no91 no95 no00 no04 "</a:t>
            </a:r>
          </a:p>
          <a:p>
            <a:r>
              <a:rPr lang="fr-FR" altLang="en-US" sz="1000" b="1" dirty="0">
                <a:solidFill>
                  <a:srgbClr val="000000"/>
                </a:solidFill>
                <a:latin typeface="Courier New" pitchFamily="49" charset="0"/>
                <a:cs typeface="Courier New" pitchFamily="49" charset="0"/>
              </a:rPr>
              <a:t>if "`gogo'"== "us" local fifi  "us86 us91 us94 us00 us04 "</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toto in `fifi' { </a:t>
            </a:r>
          </a:p>
          <a:p>
            <a:r>
              <a:rPr lang="fr-FR" altLang="en-US" sz="1000" b="1" dirty="0">
                <a:solidFill>
                  <a:srgbClr val="000000"/>
                </a:solidFill>
                <a:latin typeface="Courier New" pitchFamily="49" charset="0"/>
                <a:cs typeface="Courier New" pitchFamily="49" charset="0"/>
              </a:rPr>
              <a:t>local perso "$`</a:t>
            </a:r>
            <a:r>
              <a:rPr lang="fr-FR" altLang="en-US" sz="1000" b="1" dirty="0" err="1">
                <a:solidFill>
                  <a:srgbClr val="000000"/>
                </a:solidFill>
                <a:latin typeface="Courier New" pitchFamily="49" charset="0"/>
                <a:cs typeface="Courier New" pitchFamily="49" charset="0"/>
              </a:rPr>
              <a:t>toto'p</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local house "$`</a:t>
            </a:r>
            <a:r>
              <a:rPr lang="fr-FR" altLang="en-US" sz="1000" b="1" dirty="0" err="1">
                <a:solidFill>
                  <a:srgbClr val="000000"/>
                </a:solidFill>
                <a:latin typeface="Courier New" pitchFamily="49" charset="0"/>
                <a:cs typeface="Courier New" pitchFamily="49" charset="0"/>
              </a:rPr>
              <a:t>toto'h</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qui use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ppopwgt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sex</a:t>
            </a:r>
            <a:r>
              <a:rPr lang="fr-FR" altLang="en-US" sz="1000" b="1" dirty="0">
                <a:solidFill>
                  <a:srgbClr val="000000"/>
                </a:solidFill>
                <a:latin typeface="Courier New" pitchFamily="49" charset="0"/>
                <a:cs typeface="Courier New" pitchFamily="49" charset="0"/>
              </a:rPr>
              <a:t> relation </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nchildren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immigr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educ_c</a:t>
            </a:r>
            <a:r>
              <a:rPr lang="fr-FR" altLang="en-US" sz="1000" b="1" dirty="0">
                <a:solidFill>
                  <a:srgbClr val="000000"/>
                </a:solidFill>
                <a:latin typeface="Courier New" pitchFamily="49" charset="0"/>
                <a:cs typeface="Courier New" pitchFamily="49" charset="0"/>
              </a:rPr>
              <a:t> pi  </a:t>
            </a:r>
            <a:r>
              <a:rPr lang="fr-FR" altLang="en-US" sz="1000" b="1" dirty="0" err="1">
                <a:solidFill>
                  <a:srgbClr val="000000"/>
                </a:solidFill>
                <a:latin typeface="Courier New" pitchFamily="49" charset="0"/>
                <a:cs typeface="Courier New" pitchFamily="49" charset="0"/>
              </a:rPr>
              <a:t>deflat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partner</a:t>
            </a:r>
            <a:r>
              <a:rPr lang="fr-FR" altLang="en-US" sz="1000" b="1" dirty="0">
                <a:solidFill>
                  <a:srgbClr val="000000"/>
                </a:solidFill>
                <a:latin typeface="Courier New" pitchFamily="49" charset="0"/>
                <a:cs typeface="Courier New" pitchFamily="49" charset="0"/>
              </a:rPr>
              <a:t> pmi </a:t>
            </a:r>
            <a:r>
              <a:rPr lang="fr-FR" altLang="en-US" sz="1000" b="1" dirty="0" err="1">
                <a:solidFill>
                  <a:srgbClr val="000000"/>
                </a:solidFill>
                <a:latin typeface="Courier New" pitchFamily="49" charset="0"/>
                <a:cs typeface="Courier New" pitchFamily="49" charset="0"/>
              </a:rPr>
              <a:t>ptime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`perso'  , </a:t>
            </a:r>
            <a:r>
              <a:rPr lang="fr-FR" altLang="en-US" sz="1000" b="1" dirty="0" err="1">
                <a:solidFill>
                  <a:srgbClr val="000000"/>
                </a:solidFill>
                <a:latin typeface="Courier New" pitchFamily="49" charset="0"/>
                <a:cs typeface="Courier New" pitchFamily="49" charset="0"/>
              </a:rPr>
              <a:t>clear</a:t>
            </a:r>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joinby</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`house'	</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ppopwgt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sex</a:t>
            </a:r>
            <a:r>
              <a:rPr lang="fr-FR" altLang="en-US" sz="1000" b="1" dirty="0">
                <a:solidFill>
                  <a:srgbClr val="000000"/>
                </a:solidFill>
                <a:latin typeface="Courier New" pitchFamily="49" charset="0"/>
                <a:cs typeface="Courier New" pitchFamily="49" charset="0"/>
              </a:rPr>
              <a:t> relation </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 pi  </a:t>
            </a:r>
            <a:r>
              <a:rPr lang="fr-FR" altLang="en-US" sz="1000" b="1" dirty="0" err="1">
                <a:solidFill>
                  <a:srgbClr val="000000"/>
                </a:solidFill>
                <a:latin typeface="Courier New" pitchFamily="49" charset="0"/>
                <a:cs typeface="Courier New" pitchFamily="49" charset="0"/>
              </a:rPr>
              <a:t>deflat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iso2 </a:t>
            </a:r>
            <a:r>
              <a:rPr lang="fr-FR" altLang="en-US" sz="1000" b="1" dirty="0" err="1">
                <a:solidFill>
                  <a:srgbClr val="000000"/>
                </a:solidFill>
                <a:latin typeface="Courier New" pitchFamily="49" charset="0"/>
                <a:cs typeface="Courier New" pitchFamily="49" charset="0"/>
              </a:rPr>
              <a:t>hpopwgt</a:t>
            </a:r>
            <a:r>
              <a:rPr lang="fr-FR" altLang="en-US" sz="1000" b="1" dirty="0">
                <a:solidFill>
                  <a:srgbClr val="000000"/>
                </a:solidFill>
                <a:latin typeface="Courier New" pitchFamily="49" charset="0"/>
                <a:cs typeface="Courier New" pitchFamily="49" charset="0"/>
              </a:rPr>
              <a:t>  dpi /// </a:t>
            </a:r>
          </a:p>
          <a:p>
            <a:r>
              <a:rPr lang="fr-FR" altLang="en-US" sz="1000" b="1" dirty="0" err="1">
                <a:solidFill>
                  <a:srgbClr val="000000"/>
                </a:solidFill>
                <a:latin typeface="Courier New" pitchFamily="49" charset="0"/>
                <a:cs typeface="Courier New" pitchFamily="49" charset="0"/>
              </a:rPr>
              <a:t>deflator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nchildren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immigr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educ_c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hmi</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hmx</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npers</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partner</a:t>
            </a:r>
            <a:r>
              <a:rPr lang="fr-FR" altLang="en-US" sz="1000" b="1" dirty="0">
                <a:solidFill>
                  <a:srgbClr val="000000"/>
                </a:solidFill>
                <a:latin typeface="Courier New" pitchFamily="49" charset="0"/>
                <a:cs typeface="Courier New" pitchFamily="49" charset="0"/>
              </a:rPr>
              <a:t> pmi </a:t>
            </a:r>
            <a:r>
              <a:rPr lang="fr-FR" altLang="en-US" sz="1000" b="1" dirty="0" err="1">
                <a:solidFill>
                  <a:srgbClr val="000000"/>
                </a:solidFill>
                <a:latin typeface="Courier New" pitchFamily="49" charset="0"/>
                <a:cs typeface="Courier New" pitchFamily="49" charset="0"/>
              </a:rPr>
              <a:t>ptime</a:t>
            </a:r>
            <a:r>
              <a:rPr lang="fr-FR" altLang="en-US" sz="1000" b="1" dirty="0">
                <a:solidFill>
                  <a:srgbClr val="000000"/>
                </a:solidFill>
                <a:latin typeface="Courier New" pitchFamily="49" charset="0"/>
                <a:cs typeface="Courier New" pitchFamily="49" charset="0"/>
              </a:rPr>
              <a:t>  </a:t>
            </a:r>
          </a:p>
          <a:p>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local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"t`toto'" </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 replace</a:t>
            </a:r>
          </a:p>
          <a:p>
            <a:r>
              <a:rPr lang="fr-FR" altLang="en-US" sz="1000" b="1" dirty="0">
                <a:solidFill>
                  <a:srgbClr val="000000"/>
                </a:solidFill>
                <a:latin typeface="Courier New" pitchFamily="49" charset="0"/>
                <a:cs typeface="Courier New" pitchFamily="49" charset="0"/>
              </a:rPr>
              <a:t>}</a:t>
            </a:r>
          </a:p>
          <a:p>
            <a:r>
              <a:rPr lang="fr-FR" altLang="en-US" sz="1000" b="1" dirty="0" err="1">
                <a:solidFill>
                  <a:srgbClr val="000000"/>
                </a:solidFill>
                <a:latin typeface="Courier New" pitchFamily="49" charset="0"/>
                <a:cs typeface="Courier New" pitchFamily="49" charset="0"/>
              </a:rPr>
              <a:t>clear</a:t>
            </a:r>
            <a:r>
              <a:rPr lang="fr-FR" altLang="en-US" sz="1000" b="1" dirty="0">
                <a:solidFill>
                  <a:srgbClr val="000000"/>
                </a:solidFill>
                <a:latin typeface="Courier New" pitchFamily="49" charset="0"/>
                <a:cs typeface="Courier New" pitchFamily="49" charset="0"/>
              </a:rPr>
              <a:t> all </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toto in  `fifi'  { </a:t>
            </a:r>
          </a:p>
          <a:p>
            <a:r>
              <a:rPr lang="fr-FR" altLang="en-US" sz="1000" b="1" dirty="0">
                <a:solidFill>
                  <a:srgbClr val="000000"/>
                </a:solidFill>
                <a:latin typeface="Courier New" pitchFamily="49" charset="0"/>
                <a:cs typeface="Courier New" pitchFamily="49" charset="0"/>
              </a:rPr>
              <a:t>local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"t`toto'" </a:t>
            </a:r>
          </a:p>
          <a:p>
            <a:r>
              <a:rPr lang="fr-FR" altLang="en-US" sz="1000" b="1" dirty="0">
                <a:solidFill>
                  <a:srgbClr val="000000"/>
                </a:solidFill>
                <a:latin typeface="Courier New" pitchFamily="49" charset="0"/>
                <a:cs typeface="Courier New" pitchFamily="49" charset="0"/>
              </a:rPr>
              <a:t>qui append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qui recode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(1977/1982=1980)  (1983/1987=1985) (1988/1992=1990)  (1993/1997=1995) (1998/2002=2000) (2003/2008=2005)</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age5=</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((age-3)/5)*5+3</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pweight</a:t>
            </a:r>
            <a:r>
              <a:rPr lang="fr-FR" altLang="en-US" sz="1000" b="1" dirty="0">
                <a:solidFill>
                  <a:srgbClr val="000000"/>
                </a:solidFill>
                <a:latin typeface="Courier New" pitchFamily="49" charset="0"/>
                <a:cs typeface="Courier New" pitchFamily="49" charset="0"/>
              </a:rPr>
              <a:t> = </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ppop</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&gt;= 20 &amp;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&lt; 65 </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page=</a:t>
            </a:r>
            <a:r>
              <a:rPr lang="fr-FR" altLang="en-US" sz="1000" b="1" dirty="0" err="1">
                <a:solidFill>
                  <a:srgbClr val="000000"/>
                </a:solidFill>
                <a:latin typeface="Courier New" pitchFamily="49" charset="0"/>
                <a:cs typeface="Courier New" pitchFamily="49" charset="0"/>
              </a:rPr>
              <a:t>floor</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/5)*5</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(page &gt;= 25 &amp; page &lt;= 64)</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year5=</a:t>
            </a:r>
            <a:r>
              <a:rPr lang="fr-FR" altLang="en-US" sz="1000" b="1" dirty="0" err="1">
                <a:solidFill>
                  <a:srgbClr val="000000"/>
                </a:solidFill>
                <a:latin typeface="Courier New" pitchFamily="49" charset="0"/>
                <a:cs typeface="Courier New" pitchFamily="49" charset="0"/>
              </a:rPr>
              <a:t>year</a:t>
            </a:r>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replace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((year-1980)/5)</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educ2=</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di  "`gogo'" </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ldpi</a:t>
            </a:r>
            <a:r>
              <a:rPr lang="fr-FR" altLang="en-US" sz="1000" b="1" dirty="0">
                <a:solidFill>
                  <a:srgbClr val="000000"/>
                </a:solidFill>
                <a:latin typeface="Courier New" pitchFamily="49" charset="0"/>
                <a:cs typeface="Courier New" pitchFamily="49" charset="0"/>
              </a:rPr>
              <a:t>=ln(dpi/</a:t>
            </a:r>
            <a:r>
              <a:rPr lang="fr-FR" altLang="en-US" sz="1000" b="1" dirty="0" err="1">
                <a:solidFill>
                  <a:srgbClr val="000000"/>
                </a:solidFill>
                <a:latin typeface="Courier New" pitchFamily="49" charset="0"/>
                <a:cs typeface="Courier New" pitchFamily="49" charset="0"/>
              </a:rPr>
              <a:t>sqrt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npers</a:t>
            </a:r>
            <a:r>
              <a:rPr lang="fr-FR" altLang="en-US" sz="1000" b="1" dirty="0">
                <a:solidFill>
                  <a:srgbClr val="000000"/>
                </a:solidFill>
                <a:latin typeface="Courier New" pitchFamily="49" charset="0"/>
                <a:cs typeface="Courier New" pitchFamily="49" charset="0"/>
              </a:rPr>
              <a:t>))</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age5&gt;=25 &amp; age5&lt;60 </a:t>
            </a:r>
          </a:p>
          <a:p>
            <a:r>
              <a:rPr lang="fr-FR" altLang="en-US" sz="1000" b="1" dirty="0">
                <a:solidFill>
                  <a:srgbClr val="000000"/>
                </a:solidFill>
                <a:latin typeface="Courier New" pitchFamily="49" charset="0"/>
                <a:cs typeface="Courier New" pitchFamily="49" charset="0"/>
              </a:rPr>
              <a:t>xi: </a:t>
            </a:r>
            <a:r>
              <a:rPr lang="fr-FR" altLang="en-US" sz="1000" b="1" dirty="0" err="1">
                <a:solidFill>
                  <a:srgbClr val="000000"/>
                </a:solidFill>
                <a:latin typeface="Courier New" pitchFamily="49" charset="0"/>
                <a:cs typeface="Courier New" pitchFamily="49" charset="0"/>
              </a:rPr>
              <a:t>apcd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ldpi</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pweight</a:t>
            </a:r>
            <a:r>
              <a:rPr lang="fr-FR" altLang="en-US" sz="1000" b="1" dirty="0">
                <a:solidFill>
                  <a:srgbClr val="000000"/>
                </a:solidFill>
                <a:latin typeface="Courier New" pitchFamily="49" charset="0"/>
                <a:cs typeface="Courier New" pitchFamily="49" charset="0"/>
              </a:rPr>
              <a:t>] if   year5&gt;=1985 &amp; age5&gt;=25 &amp; age5&lt;60 ,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(page) </a:t>
            </a:r>
            <a:r>
              <a:rPr lang="fr-FR" altLang="en-US" sz="1000" b="1" dirty="0" err="1">
                <a:solidFill>
                  <a:srgbClr val="000000"/>
                </a:solidFill>
                <a:latin typeface="Courier New" pitchFamily="49" charset="0"/>
                <a:cs typeface="Courier New" pitchFamily="49" charset="0"/>
              </a:rPr>
              <a:t>period</a:t>
            </a:r>
            <a:r>
              <a:rPr lang="fr-FR" altLang="en-US" sz="1000" b="1" dirty="0">
                <a:solidFill>
                  <a:srgbClr val="000000"/>
                </a:solidFill>
                <a:latin typeface="Courier New" pitchFamily="49" charset="0"/>
                <a:cs typeface="Courier New" pitchFamily="49" charset="0"/>
              </a:rPr>
              <a:t>(year5)  </a:t>
            </a:r>
          </a:p>
          <a:p>
            <a:r>
              <a:rPr lang="fr-FR" altLang="en-US" sz="1000" b="1">
                <a:solidFill>
                  <a:srgbClr val="000000"/>
                </a:solidFill>
                <a:latin typeface="Courier New" pitchFamily="49" charset="0"/>
                <a:cs typeface="Courier New" pitchFamily="49" charset="0"/>
              </a:rPr>
              <a:t>}</a:t>
            </a:r>
            <a:endParaRPr lang="fr-FR" altLang="en-US" sz="1000" b="1" dirty="0" err="1">
              <a:solidFill>
                <a:srgbClr val="000000"/>
              </a:solidFill>
              <a:latin typeface="Courier New" pitchFamily="49" charset="0"/>
              <a:cs typeface="Courier New" pitchFamily="49" charset="0"/>
            </a:endParaRPr>
          </a:p>
        </p:txBody>
      </p:sp>
    </p:spTree>
    <p:extLst>
      <p:ext uri="{BB962C8B-B14F-4D97-AF65-F5344CB8AC3E}">
        <p14:creationId xmlns:p14="http://schemas.microsoft.com/office/powerpoint/2010/main" val="3091425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56" y="980728"/>
            <a:ext cx="843536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44</a:t>
            </a:fld>
            <a:endParaRPr lang="fr-CH" dirty="0"/>
          </a:p>
        </p:txBody>
      </p:sp>
      <p:sp>
        <p:nvSpPr>
          <p:cNvPr id="6" name="Rectangle 5"/>
          <p:cNvSpPr/>
          <p:nvPr/>
        </p:nvSpPr>
        <p:spPr>
          <a:xfrm>
            <a:off x="200472" y="332656"/>
            <a:ext cx="9643217" cy="461665"/>
          </a:xfrm>
          <a:prstGeom prst="rect">
            <a:avLst/>
          </a:prstGeom>
        </p:spPr>
        <p:txBody>
          <a:bodyPr wrap="none">
            <a:spAutoFit/>
          </a:bodyPr>
          <a:lstStyle/>
          <a:p>
            <a:r>
              <a:rPr lang="en-US" dirty="0" smtClean="0"/>
              <a:t>France : APCD </a:t>
            </a:r>
            <a:r>
              <a:rPr lang="en-US" dirty="0"/>
              <a:t>(detrended</a:t>
            </a:r>
            <a:r>
              <a:rPr lang="en-US" dirty="0" smtClean="0"/>
              <a:t>) cohort coefficient of disposable per </a:t>
            </a:r>
            <a:r>
              <a:rPr lang="en-US" dirty="0" err="1" smtClean="0"/>
              <a:t>uc</a:t>
            </a:r>
            <a:r>
              <a:rPr lang="en-US" dirty="0" smtClean="0"/>
              <a:t> income  </a:t>
            </a:r>
            <a:endParaRPr lang="en-US" dirty="0"/>
          </a:p>
        </p:txBody>
      </p:sp>
      <p:sp>
        <p:nvSpPr>
          <p:cNvPr id="7" name="Rectangle 6"/>
          <p:cNvSpPr/>
          <p:nvPr/>
        </p:nvSpPr>
        <p:spPr>
          <a:xfrm>
            <a:off x="6903217" y="2708920"/>
            <a:ext cx="1167307" cy="461665"/>
          </a:xfrm>
          <a:prstGeom prst="rect">
            <a:avLst/>
          </a:prstGeom>
        </p:spPr>
        <p:txBody>
          <a:bodyPr wrap="none">
            <a:spAutoFit/>
          </a:bodyPr>
          <a:lstStyle/>
          <a:p>
            <a:r>
              <a:rPr lang="en-US" dirty="0"/>
              <a:t>cohorts </a:t>
            </a:r>
          </a:p>
        </p:txBody>
      </p:sp>
      <p:sp>
        <p:nvSpPr>
          <p:cNvPr id="2" name="Rectangle 1"/>
          <p:cNvSpPr/>
          <p:nvPr/>
        </p:nvSpPr>
        <p:spPr>
          <a:xfrm>
            <a:off x="149824" y="6077248"/>
            <a:ext cx="9217024" cy="461665"/>
          </a:xfrm>
          <a:prstGeom prst="rect">
            <a:avLst/>
          </a:prstGeom>
        </p:spPr>
        <p:txBody>
          <a:bodyPr wrap="square">
            <a:spAutoFit/>
          </a:bodyPr>
          <a:lstStyle/>
          <a:p>
            <a:r>
              <a:rPr lang="en-US" dirty="0" smtClean="0"/>
              <a:t>Luxembourg </a:t>
            </a:r>
            <a:r>
              <a:rPr lang="en-US" dirty="0"/>
              <a:t>Income </a:t>
            </a:r>
            <a:r>
              <a:rPr lang="en-US" dirty="0" smtClean="0"/>
              <a:t>Study microdata – 1980s to 2010s</a:t>
            </a:r>
            <a:endParaRPr lang="en-US" dirty="0"/>
          </a:p>
        </p:txBody>
      </p:sp>
    </p:spTree>
    <p:extLst>
      <p:ext uri="{BB962C8B-B14F-4D97-AF65-F5344CB8AC3E}">
        <p14:creationId xmlns:p14="http://schemas.microsoft.com/office/powerpoint/2010/main" val="2027299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45</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a:t>APCD (detrended) cohort coefficient of disposable per </a:t>
            </a:r>
            <a:r>
              <a:rPr lang="en-US" dirty="0" err="1"/>
              <a:t>uc</a:t>
            </a:r>
            <a:r>
              <a:rPr lang="en-US" dirty="0"/>
              <a:t> </a:t>
            </a:r>
            <a:r>
              <a:rPr lang="en-US" dirty="0" smtClean="0"/>
              <a:t>income, w controls  </a:t>
            </a:r>
            <a:endParaRPr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548680"/>
            <a:ext cx="8784976" cy="677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80592" y="5733256"/>
            <a:ext cx="6930102" cy="461665"/>
          </a:xfrm>
          <a:prstGeom prst="rect">
            <a:avLst/>
          </a:prstGeom>
        </p:spPr>
        <p:txBody>
          <a:bodyPr wrap="none">
            <a:spAutoFit/>
          </a:bodyPr>
          <a:lstStyle/>
          <a:p>
            <a:r>
              <a:rPr lang="en-GB" altLang="ja-JP" dirty="0" err="1" smtClean="0">
                <a:ea typeface="MS PGothic" pitchFamily="34" charset="-128"/>
              </a:rPr>
              <a:t>nl</a:t>
            </a:r>
            <a:r>
              <a:rPr lang="en-GB" altLang="ja-JP" dirty="0" smtClean="0">
                <a:ea typeface="MS PGothic" pitchFamily="34" charset="-128"/>
              </a:rPr>
              <a:t>                           no                           </a:t>
            </a:r>
            <a:r>
              <a:rPr lang="en-GB" altLang="ja-JP" dirty="0" err="1" smtClean="0">
                <a:ea typeface="MS PGothic" pitchFamily="34" charset="-128"/>
              </a:rPr>
              <a:t>uk</a:t>
            </a:r>
            <a:r>
              <a:rPr lang="en-GB" altLang="ja-JP" dirty="0" smtClean="0">
                <a:ea typeface="MS PGothic" pitchFamily="34" charset="-128"/>
              </a:rPr>
              <a:t>                 us  </a:t>
            </a:r>
            <a:endParaRPr lang="en-US" dirty="0"/>
          </a:p>
        </p:txBody>
      </p:sp>
      <p:sp>
        <p:nvSpPr>
          <p:cNvPr id="5" name="Rectangle 4"/>
          <p:cNvSpPr/>
          <p:nvPr/>
        </p:nvSpPr>
        <p:spPr>
          <a:xfrm>
            <a:off x="1568624" y="2103239"/>
            <a:ext cx="6843540" cy="461665"/>
          </a:xfrm>
          <a:prstGeom prst="rect">
            <a:avLst/>
          </a:prstGeom>
        </p:spPr>
        <p:txBody>
          <a:bodyPr wrap="none">
            <a:spAutoFit/>
          </a:bodyPr>
          <a:lstStyle/>
          <a:p>
            <a:r>
              <a:rPr lang="en-GB" altLang="ja-JP" dirty="0" smtClean="0">
                <a:ea typeface="MS PGothic" pitchFamily="34" charset="-128"/>
              </a:rPr>
              <a:t>ca                 de                       </a:t>
            </a:r>
            <a:r>
              <a:rPr lang="en-GB" altLang="ja-JP" dirty="0" err="1">
                <a:ea typeface="MS PGothic" pitchFamily="34" charset="-128"/>
              </a:rPr>
              <a:t>dk</a:t>
            </a:r>
            <a:r>
              <a:rPr lang="en-GB" altLang="ja-JP" dirty="0">
                <a:ea typeface="MS PGothic" pitchFamily="34" charset="-128"/>
              </a:rPr>
              <a:t> </a:t>
            </a:r>
            <a:r>
              <a:rPr lang="en-GB" altLang="ja-JP" dirty="0" smtClean="0">
                <a:ea typeface="MS PGothic" pitchFamily="34" charset="-128"/>
              </a:rPr>
              <a:t>                            </a:t>
            </a:r>
            <a:r>
              <a:rPr lang="en-GB" altLang="ja-JP" dirty="0" err="1" smtClean="0">
                <a:ea typeface="MS PGothic" pitchFamily="34" charset="-128"/>
              </a:rPr>
              <a:t>es</a:t>
            </a:r>
            <a:r>
              <a:rPr lang="en-GB" altLang="ja-JP" dirty="0" smtClean="0">
                <a:ea typeface="MS PGothic" pitchFamily="34" charset="-128"/>
              </a:rPr>
              <a:t>  </a:t>
            </a:r>
            <a:endParaRPr lang="en-GB" altLang="ja-JP" dirty="0">
              <a:ea typeface="MS PGothic" pitchFamily="34" charset="-128"/>
            </a:endParaRPr>
          </a:p>
        </p:txBody>
      </p:sp>
      <p:sp>
        <p:nvSpPr>
          <p:cNvPr id="6" name="Rectangle 5"/>
          <p:cNvSpPr/>
          <p:nvPr/>
        </p:nvSpPr>
        <p:spPr>
          <a:xfrm>
            <a:off x="1496616" y="3933056"/>
            <a:ext cx="6764993" cy="461665"/>
          </a:xfrm>
          <a:prstGeom prst="rect">
            <a:avLst/>
          </a:prstGeom>
        </p:spPr>
        <p:txBody>
          <a:bodyPr wrap="none">
            <a:spAutoFit/>
          </a:bodyPr>
          <a:lstStyle/>
          <a:p>
            <a:r>
              <a:rPr lang="en-GB" altLang="ja-JP" dirty="0">
                <a:ea typeface="MS PGothic" pitchFamily="34" charset="-128"/>
              </a:rPr>
              <a:t>fi </a:t>
            </a:r>
            <a:r>
              <a:rPr lang="en-GB" altLang="ja-JP" dirty="0" smtClean="0">
                <a:ea typeface="MS PGothic" pitchFamily="34" charset="-128"/>
              </a:rPr>
              <a:t>                         </a:t>
            </a:r>
            <a:r>
              <a:rPr lang="en-GB" altLang="ja-JP" dirty="0" err="1" smtClean="0">
                <a:ea typeface="MS PGothic" pitchFamily="34" charset="-128"/>
              </a:rPr>
              <a:t>fr</a:t>
            </a:r>
            <a:r>
              <a:rPr lang="en-GB" altLang="ja-JP" dirty="0" smtClean="0">
                <a:ea typeface="MS PGothic" pitchFamily="34" charset="-128"/>
              </a:rPr>
              <a:t>                        </a:t>
            </a:r>
            <a:r>
              <a:rPr lang="en-GB" altLang="ja-JP" dirty="0" err="1" smtClean="0">
                <a:ea typeface="MS PGothic" pitchFamily="34" charset="-128"/>
              </a:rPr>
              <a:t>il</a:t>
            </a:r>
            <a:r>
              <a:rPr lang="en-GB" altLang="ja-JP" dirty="0" smtClean="0">
                <a:ea typeface="MS PGothic" pitchFamily="34" charset="-128"/>
              </a:rPr>
              <a:t>                         it </a:t>
            </a:r>
            <a:endParaRPr lang="en-US" dirty="0"/>
          </a:p>
        </p:txBody>
      </p:sp>
      <p:sp>
        <p:nvSpPr>
          <p:cNvPr id="8" name="Rectangle 7"/>
          <p:cNvSpPr/>
          <p:nvPr/>
        </p:nvSpPr>
        <p:spPr>
          <a:xfrm>
            <a:off x="560512" y="6525344"/>
            <a:ext cx="9217024" cy="461665"/>
          </a:xfrm>
          <a:prstGeom prst="rect">
            <a:avLst/>
          </a:prstGeom>
        </p:spPr>
        <p:txBody>
          <a:bodyPr wrap="square">
            <a:spAutoFit/>
          </a:bodyPr>
          <a:lstStyle/>
          <a:p>
            <a:r>
              <a:rPr lang="en-US" dirty="0" smtClean="0"/>
              <a:t>Luxembourg </a:t>
            </a:r>
            <a:r>
              <a:rPr lang="en-US" dirty="0"/>
              <a:t>Income </a:t>
            </a:r>
            <a:r>
              <a:rPr lang="en-US" dirty="0" smtClean="0"/>
              <a:t>Study microdata – 1980s to 2010s</a:t>
            </a:r>
            <a:endParaRPr lang="en-US" dirty="0"/>
          </a:p>
        </p:txBody>
      </p:sp>
    </p:spTree>
    <p:extLst>
      <p:ext uri="{BB962C8B-B14F-4D97-AF65-F5344CB8AC3E}">
        <p14:creationId xmlns:p14="http://schemas.microsoft.com/office/powerpoint/2010/main" val="3105785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25139" y="548680"/>
            <a:ext cx="8970997" cy="6370975"/>
          </a:xfrm>
          <a:prstGeom prst="rect">
            <a:avLst/>
          </a:prstGeom>
          <a:noFill/>
        </p:spPr>
        <p:txBody>
          <a:bodyPr wrap="square" rtlCol="0">
            <a:spAutoFit/>
          </a:bodyPr>
          <a:lstStyle/>
          <a:p>
            <a:r>
              <a:rPr lang="en-US" sz="2400" b="1" dirty="0" smtClean="0"/>
              <a:t>Conclusion</a:t>
            </a:r>
          </a:p>
          <a:p>
            <a:endParaRPr lang="en-US" dirty="0"/>
          </a:p>
          <a:p>
            <a:pPr marL="285750" indent="-285750">
              <a:buFont typeface="Arial" pitchFamily="34" charset="0"/>
              <a:buChar char="•"/>
            </a:pPr>
            <a:r>
              <a:rPr lang="en-US" dirty="0" smtClean="0"/>
              <a:t>France is a very problematic case of young cohort economic slowdown</a:t>
            </a:r>
          </a:p>
          <a:p>
            <a:pPr marL="285750" indent="-285750">
              <a:buFont typeface="Arial" pitchFamily="34" charset="0"/>
              <a:buChar char="•"/>
            </a:pPr>
            <a:endParaRPr lang="en-US" dirty="0" smtClean="0"/>
          </a:p>
          <a:p>
            <a:pPr marL="285750" indent="-285750">
              <a:buFont typeface="Arial" pitchFamily="34" charset="0"/>
              <a:buChar char="•"/>
            </a:pPr>
            <a:r>
              <a:rPr lang="en-US" dirty="0" smtClean="0"/>
              <a:t>Italy, Spain, share very similar problems</a:t>
            </a:r>
          </a:p>
          <a:p>
            <a:r>
              <a:rPr lang="en-US" dirty="0" smtClean="0"/>
              <a:t>=&gt; there, the young get worse and the new seniors get relatively better </a:t>
            </a:r>
          </a:p>
          <a:p>
            <a:endParaRPr lang="en-US" dirty="0"/>
          </a:p>
          <a:p>
            <a:r>
              <a:rPr lang="en-US" b="1" dirty="0" smtClean="0"/>
              <a:t>Reason: </a:t>
            </a:r>
            <a:r>
              <a:rPr lang="en-US" dirty="0" smtClean="0"/>
              <a:t>In conservative welfare state, the protection of insiders (the old) against outsiders (the young) produces strong difficulties in case of eco slow down, and then massive scarring effects</a:t>
            </a:r>
          </a:p>
          <a:p>
            <a:endParaRPr lang="en-US" dirty="0"/>
          </a:p>
          <a:p>
            <a:pPr marL="285750" indent="-285750">
              <a:buFont typeface="Arial" pitchFamily="34" charset="0"/>
              <a:buChar char="•"/>
            </a:pPr>
            <a:r>
              <a:rPr lang="en-US" dirty="0" smtClean="0"/>
              <a:t>US not so bad? See closer in the details = suicide rates in the </a:t>
            </a:r>
            <a:r>
              <a:rPr lang="en-US" dirty="0"/>
              <a:t>US!!! </a:t>
            </a:r>
            <a:endParaRPr lang="en-US" dirty="0" smtClean="0"/>
          </a:p>
          <a:p>
            <a:pPr marL="285750" indent="-285750">
              <a:buFont typeface="Arial" pitchFamily="34" charset="0"/>
              <a:buChar char="•"/>
            </a:pPr>
            <a:r>
              <a:rPr lang="en-US" dirty="0" smtClean="0"/>
              <a:t>See full paper here :</a:t>
            </a:r>
            <a:endParaRPr lang="en-US" dirty="0"/>
          </a:p>
          <a:p>
            <a:r>
              <a:rPr lang="en-US" dirty="0" smtClean="0"/>
              <a:t>https</a:t>
            </a:r>
            <a:r>
              <a:rPr lang="en-US" dirty="0"/>
              <a:t>://paa.confex.com/paa/2016/meetingapp.cgi/Paper/6950 </a:t>
            </a:r>
          </a:p>
          <a:p>
            <a:pPr marL="285750" indent="-285750">
              <a:buFont typeface="Arial" pitchFamily="34" charset="0"/>
              <a:buChar char="•"/>
            </a:pPr>
            <a:endParaRPr lang="en-US" dirty="0"/>
          </a:p>
          <a:p>
            <a:endParaRPr lang="en-US"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46</a:t>
            </a:fld>
            <a:endParaRPr lang="fr-CH" dirty="0"/>
          </a:p>
        </p:txBody>
      </p:sp>
    </p:spTree>
    <p:extLst>
      <p:ext uri="{BB962C8B-B14F-4D97-AF65-F5344CB8AC3E}">
        <p14:creationId xmlns:p14="http://schemas.microsoft.com/office/powerpoint/2010/main" val="65811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47</a:t>
            </a:fld>
            <a:endParaRPr lang="fr-CH"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63" y="607727"/>
            <a:ext cx="11245249" cy="557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032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48</a:t>
            </a:fld>
            <a:endParaRPr lang="fr-CH"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60" y="188640"/>
            <a:ext cx="9659927"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4396" y="836712"/>
            <a:ext cx="4824590" cy="461665"/>
          </a:xfrm>
          <a:prstGeom prst="rect">
            <a:avLst/>
          </a:prstGeom>
        </p:spPr>
        <p:txBody>
          <a:bodyPr wrap="none">
            <a:spAutoFit/>
          </a:bodyPr>
          <a:lstStyle/>
          <a:p>
            <a:r>
              <a:rPr lang="en-US" dirty="0"/>
              <a:t>APCD (detrended) cohort coefficient </a:t>
            </a:r>
          </a:p>
        </p:txBody>
      </p:sp>
      <p:sp>
        <p:nvSpPr>
          <p:cNvPr id="6" name="Rectangle 5"/>
          <p:cNvSpPr/>
          <p:nvPr/>
        </p:nvSpPr>
        <p:spPr>
          <a:xfrm>
            <a:off x="3236810" y="5291916"/>
            <a:ext cx="5396029" cy="400110"/>
          </a:xfrm>
          <a:prstGeom prst="rect">
            <a:avLst/>
          </a:prstGeom>
        </p:spPr>
        <p:txBody>
          <a:bodyPr wrap="none">
            <a:spAutoFit/>
          </a:bodyPr>
          <a:lstStyle/>
          <a:p>
            <a:r>
              <a:rPr lang="en-US" sz="2000" dirty="0" smtClean="0"/>
              <a:t>Investment  variation (%) when the cohort is 20 </a:t>
            </a:r>
            <a:r>
              <a:rPr lang="en-US" sz="2000" dirty="0" err="1" smtClean="0"/>
              <a:t>yo</a:t>
            </a:r>
            <a:endParaRPr lang="en-US" sz="2000" dirty="0"/>
          </a:p>
        </p:txBody>
      </p:sp>
      <p:sp>
        <p:nvSpPr>
          <p:cNvPr id="4" name="Rectangle 3"/>
          <p:cNvSpPr/>
          <p:nvPr/>
        </p:nvSpPr>
        <p:spPr>
          <a:xfrm>
            <a:off x="5067277" y="4544255"/>
            <a:ext cx="3474028" cy="830997"/>
          </a:xfrm>
          <a:prstGeom prst="rect">
            <a:avLst/>
          </a:prstGeom>
        </p:spPr>
        <p:txBody>
          <a:bodyPr wrap="none">
            <a:spAutoFit/>
          </a:bodyPr>
          <a:lstStyle/>
          <a:p>
            <a:r>
              <a:rPr lang="en-US" dirty="0" smtClean="0"/>
              <a:t>R </a:t>
            </a:r>
            <a:r>
              <a:rPr lang="en-US" dirty="0"/>
              <a:t>=  0.4660</a:t>
            </a:r>
            <a:br>
              <a:rPr lang="en-US" dirty="0"/>
            </a:br>
            <a:r>
              <a:rPr lang="en-US" dirty="0"/>
              <a:t>R = </a:t>
            </a:r>
            <a:r>
              <a:rPr lang="en-US" dirty="0" smtClean="0"/>
              <a:t>0.8459</a:t>
            </a:r>
            <a:r>
              <a:rPr lang="en-US" dirty="0"/>
              <a:t> </a:t>
            </a:r>
            <a:r>
              <a:rPr lang="en-US" dirty="0" smtClean="0"/>
              <a:t>in </a:t>
            </a:r>
            <a:r>
              <a:rPr lang="en-US" dirty="0" err="1" smtClean="0"/>
              <a:t>it+es+de+fr</a:t>
            </a:r>
            <a:r>
              <a:rPr lang="en-US" dirty="0" smtClean="0"/>
              <a:t> </a:t>
            </a:r>
            <a:endParaRPr lang="en-US" dirty="0"/>
          </a:p>
        </p:txBody>
      </p:sp>
      <p:sp>
        <p:nvSpPr>
          <p:cNvPr id="5" name="Rectangle 4"/>
          <p:cNvSpPr/>
          <p:nvPr/>
        </p:nvSpPr>
        <p:spPr>
          <a:xfrm>
            <a:off x="3872880" y="6005747"/>
            <a:ext cx="2388795" cy="461665"/>
          </a:xfrm>
          <a:prstGeom prst="rect">
            <a:avLst/>
          </a:prstGeom>
        </p:spPr>
        <p:txBody>
          <a:bodyPr wrap="none">
            <a:spAutoFit/>
          </a:bodyPr>
          <a:lstStyle/>
          <a:p>
            <a:r>
              <a:rPr lang="en-US" dirty="0" smtClean="0"/>
              <a:t>Penn </a:t>
            </a:r>
            <a:r>
              <a:rPr lang="en-US" dirty="0"/>
              <a:t>w</a:t>
            </a:r>
            <a:r>
              <a:rPr lang="en-US" dirty="0" smtClean="0"/>
              <a:t>orld tables</a:t>
            </a:r>
            <a:endParaRPr lang="en-US" dirty="0"/>
          </a:p>
        </p:txBody>
      </p:sp>
    </p:spTree>
    <p:extLst>
      <p:ext uri="{BB962C8B-B14F-4D97-AF65-F5344CB8AC3E}">
        <p14:creationId xmlns:p14="http://schemas.microsoft.com/office/powerpoint/2010/main" val="39629530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49</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3: Final tool </a:t>
            </a:r>
            <a:br>
              <a:rPr lang="en-US" sz="3600" cap="small" dirty="0" smtClean="0"/>
            </a:br>
            <a:r>
              <a:rPr lang="en-US" sz="3600" cap="small" dirty="0" err="1" smtClean="0"/>
              <a:t>Logitrank</a:t>
            </a:r>
            <a:r>
              <a:rPr lang="en-US" sz="3600" cap="small" dirty="0" smtClean="0"/>
              <a:t> = a new method </a:t>
            </a:r>
            <a:br>
              <a:rPr lang="en-US" sz="3600" cap="small" dirty="0" smtClean="0"/>
            </a:br>
            <a:r>
              <a:rPr lang="en-US" sz="3600" cap="small" dirty="0" smtClean="0"/>
              <a:t>to compare inequalities</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150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5</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1: </a:t>
            </a:r>
            <a:r>
              <a:rPr lang="fr-FR" sz="3300" dirty="0">
                <a:ea typeface="MS PGothic" pitchFamily="34" charset="-128"/>
              </a:rPr>
              <a:t/>
            </a:r>
            <a:br>
              <a:rPr lang="fr-FR" sz="3300" dirty="0">
                <a:ea typeface="MS PGothic" pitchFamily="34" charset="-128"/>
              </a:rPr>
            </a:br>
            <a:r>
              <a:rPr lang="en-US" sz="3300" dirty="0">
                <a:ea typeface="MS PGothic" pitchFamily="34" charset="-128"/>
              </a:rPr>
              <a:t>Theory of Cohort inequalities: </a:t>
            </a:r>
            <a:r>
              <a:rPr lang="en-US" sz="3300" dirty="0" smtClean="0">
                <a:ea typeface="MS PGothic" pitchFamily="34" charset="-128"/>
              </a:rPr>
              <a:t/>
            </a:r>
            <a:br>
              <a:rPr lang="en-US" sz="3300" dirty="0" smtClean="0">
                <a:ea typeface="MS PGothic" pitchFamily="34" charset="-128"/>
              </a:rPr>
            </a:br>
            <a:r>
              <a:rPr lang="en-US" sz="3300" dirty="0" smtClean="0">
                <a:ea typeface="MS PGothic" pitchFamily="34" charset="-128"/>
              </a:rPr>
              <a:t>France </a:t>
            </a:r>
            <a:r>
              <a:rPr lang="en-US" sz="3300" dirty="0">
                <a:ea typeface="MS PGothic" pitchFamily="34" charset="-128"/>
              </a:rPr>
              <a:t>as an extreme case</a:t>
            </a:r>
            <a:endParaRPr lang="en-US" sz="3600" cap="small" dirty="0"/>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04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51483B-6ED8-42E0-A444-9D3BEED914FC}" type="slidenum">
              <a:rPr lang="fr-FR" smtClean="0"/>
              <a:pPr>
                <a:defRPr/>
              </a:pPr>
              <a:t>50</a:t>
            </a:fld>
            <a:endParaRPr lang="fr-FR"/>
          </a:p>
        </p:txBody>
      </p:sp>
      <p:sp>
        <p:nvSpPr>
          <p:cNvPr id="5" name="Rectangle 15"/>
          <p:cNvSpPr>
            <a:spLocks noChangeArrowheads="1"/>
          </p:cNvSpPr>
          <p:nvPr/>
        </p:nvSpPr>
        <p:spPr bwMode="auto">
          <a:xfrm>
            <a:off x="1230589" y="764704"/>
            <a:ext cx="763542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indent="0" algn="ctr"/>
            <a:r>
              <a:rPr lang="en-US" altLang="ja-JP" sz="3600" b="1" dirty="0">
                <a:ea typeface="MS PGothic" pitchFamily="34" charset="-128"/>
              </a:rPr>
              <a:t>The Intensity and Shape of </a:t>
            </a:r>
            <a:r>
              <a:rPr lang="en-US" altLang="ja-JP" sz="3600" b="1" dirty="0" smtClean="0">
                <a:ea typeface="MS PGothic" pitchFamily="34" charset="-128"/>
              </a:rPr>
              <a:t>Inequality</a:t>
            </a:r>
            <a:br>
              <a:rPr lang="en-US" altLang="ja-JP" sz="3600" b="1" dirty="0" smtClean="0">
                <a:ea typeface="MS PGothic" pitchFamily="34" charset="-128"/>
              </a:rPr>
            </a:br>
            <a:r>
              <a:rPr lang="en-US" altLang="ja-JP" sz="3600" dirty="0" smtClean="0">
                <a:ea typeface="MS PGothic" pitchFamily="34" charset="-128"/>
              </a:rPr>
              <a:t>The </a:t>
            </a:r>
            <a:r>
              <a:rPr lang="en-US" altLang="ja-JP" sz="3600" dirty="0">
                <a:ea typeface="MS PGothic" pitchFamily="34" charset="-128"/>
              </a:rPr>
              <a:t>alpha-beta-gamma method </a:t>
            </a:r>
            <a:br>
              <a:rPr lang="en-US" altLang="ja-JP" sz="3600" dirty="0">
                <a:ea typeface="MS PGothic" pitchFamily="34" charset="-128"/>
              </a:rPr>
            </a:br>
            <a:r>
              <a:rPr lang="en-US" altLang="ja-JP" sz="3600" dirty="0">
                <a:ea typeface="MS PGothic" pitchFamily="34" charset="-128"/>
              </a:rPr>
              <a:t>for the analysis of economic inequality </a:t>
            </a:r>
            <a:r>
              <a:rPr lang="en-US" altLang="ja-JP" sz="3600" dirty="0" smtClean="0">
                <a:ea typeface="MS PGothic" pitchFamily="34" charset="-128"/>
              </a:rPr>
              <a:t/>
            </a:r>
            <a:br>
              <a:rPr lang="en-US" altLang="ja-JP" sz="3600" dirty="0" smtClean="0">
                <a:ea typeface="MS PGothic" pitchFamily="34" charset="-128"/>
              </a:rPr>
            </a:br>
            <a:r>
              <a:rPr lang="en-US" altLang="ja-JP" sz="3600" dirty="0" smtClean="0">
                <a:ea typeface="MS PGothic" pitchFamily="34" charset="-128"/>
              </a:rPr>
              <a:t>a 232 samples comparison </a:t>
            </a:r>
            <a:endParaRPr lang="en-US" altLang="ja-JP" sz="3600" dirty="0">
              <a:ea typeface="MS PGothic" pitchFamily="34" charset="-128"/>
            </a:endParaRPr>
          </a:p>
        </p:txBody>
      </p:sp>
      <p:sp>
        <p:nvSpPr>
          <p:cNvPr id="6" name="Rectangle 5"/>
          <p:cNvSpPr/>
          <p:nvPr/>
        </p:nvSpPr>
        <p:spPr>
          <a:xfrm>
            <a:off x="2504728" y="3055052"/>
            <a:ext cx="6198911" cy="461665"/>
          </a:xfrm>
          <a:prstGeom prst="rect">
            <a:avLst/>
          </a:prstGeom>
        </p:spPr>
        <p:txBody>
          <a:bodyPr wrap="square">
            <a:spAutoFit/>
          </a:bodyPr>
          <a:lstStyle/>
          <a:p>
            <a:r>
              <a:rPr lang="en-US" dirty="0"/>
              <a:t>http://orbilu.uni.lu/handle/10993/18773</a:t>
            </a:r>
          </a:p>
        </p:txBody>
      </p:sp>
    </p:spTree>
    <p:extLst>
      <p:ext uri="{BB962C8B-B14F-4D97-AF65-F5344CB8AC3E}">
        <p14:creationId xmlns:p14="http://schemas.microsoft.com/office/powerpoint/2010/main" val="1331313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9943B4E-B585-4432-82C2-BAC1C52BCD43}" type="slidenum">
              <a:rPr lang="fr-FR" sz="1400"/>
              <a:pPr/>
              <a:t>51</a:t>
            </a:fld>
            <a:endParaRPr lang="fr-FR" sz="1400"/>
          </a:p>
        </p:txBody>
      </p:sp>
      <p:sp>
        <p:nvSpPr>
          <p:cNvPr id="3075" name="Rectangle 2"/>
          <p:cNvSpPr>
            <a:spLocks noChangeArrowheads="1"/>
          </p:cNvSpPr>
          <p:nvPr/>
        </p:nvSpPr>
        <p:spPr bwMode="auto">
          <a:xfrm>
            <a:off x="632520" y="965200"/>
            <a:ext cx="866388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995363" lvl="3" indent="-247650" defTabSz="957263">
              <a:spcBef>
                <a:spcPct val="20000"/>
              </a:spcBef>
              <a:tabLst>
                <a:tab pos="741363" algn="l"/>
              </a:tabLst>
            </a:pPr>
            <a:endParaRPr lang="en-US" sz="700" dirty="0"/>
          </a:p>
          <a:p>
            <a:pPr marL="361950" indent="-361950" defTabSz="957263">
              <a:spcBef>
                <a:spcPct val="20000"/>
              </a:spcBef>
              <a:spcAft>
                <a:spcPct val="100000"/>
              </a:spcAft>
              <a:tabLst>
                <a:tab pos="741363" algn="l"/>
              </a:tabLst>
            </a:pPr>
            <a:r>
              <a:rPr lang="en-US" sz="2100" b="1" dirty="0"/>
              <a:t>My </a:t>
            </a:r>
            <a:r>
              <a:rPr lang="en-US" sz="2100" b="1" dirty="0" smtClean="0"/>
              <a:t>aims</a:t>
            </a:r>
            <a:endParaRPr lang="en-US" sz="2800" b="1" dirty="0" smtClean="0"/>
          </a:p>
          <a:p>
            <a:pPr defTabSz="957263">
              <a:spcBef>
                <a:spcPts val="300"/>
              </a:spcBef>
              <a:spcAft>
                <a:spcPts val="300"/>
              </a:spcAft>
              <a:tabLst>
                <a:tab pos="741363" algn="l"/>
              </a:tabLst>
            </a:pPr>
            <a:r>
              <a:rPr lang="en-US" sz="2000" b="1" dirty="0" smtClean="0">
                <a:solidFill>
                  <a:srgbClr val="000000"/>
                </a:solidFill>
              </a:rPr>
              <a:t>0.   Vilfredo Pareto’s Legacy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New developments on old graphs (</a:t>
            </a:r>
            <a:r>
              <a:rPr lang="en-US" sz="2000" b="1" dirty="0" err="1" smtClean="0">
                <a:solidFill>
                  <a:srgbClr val="000000"/>
                </a:solidFill>
              </a:rPr>
              <a:t>Champernowne</a:t>
            </a:r>
            <a:r>
              <a:rPr lang="en-US" sz="2000" b="1" dirty="0" smtClean="0">
                <a:solidFill>
                  <a:srgbClr val="000000"/>
                </a:solidFill>
              </a:rPr>
              <a:t>/Fisk’s logit-log graph)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Methodology : </a:t>
            </a:r>
            <a:br>
              <a:rPr lang="en-US" sz="2000" b="1" dirty="0" smtClean="0">
                <a:solidFill>
                  <a:srgbClr val="000000"/>
                </a:solidFill>
              </a:rPr>
            </a:br>
            <a:r>
              <a:rPr lang="en-US" sz="2000" b="1" dirty="0" smtClean="0">
                <a:solidFill>
                  <a:srgbClr val="000000"/>
                </a:solidFill>
              </a:rPr>
              <a:t>The isograph </a:t>
            </a:r>
            <a:br>
              <a:rPr lang="en-US" sz="2000" b="1" dirty="0" smtClean="0">
                <a:solidFill>
                  <a:srgbClr val="000000"/>
                </a:solidFill>
              </a:rPr>
            </a:br>
            <a:r>
              <a:rPr lang="en-US" sz="2000" b="1" dirty="0" smtClean="0">
                <a:solidFill>
                  <a:srgbClr val="000000"/>
                </a:solidFill>
              </a:rPr>
              <a:t>Curvatures </a:t>
            </a:r>
            <a:r>
              <a:rPr lang="en-US" sz="2000" b="1" dirty="0">
                <a:solidFill>
                  <a:srgbClr val="000000"/>
                </a:solidFill>
              </a:rPr>
              <a:t>on the CF </a:t>
            </a:r>
            <a:r>
              <a:rPr lang="en-US" sz="2000" b="1" dirty="0" smtClean="0">
                <a:solidFill>
                  <a:srgbClr val="000000"/>
                </a:solidFill>
              </a:rPr>
              <a:t>Graph </a:t>
            </a:r>
            <a:br>
              <a:rPr lang="en-US" sz="2000" b="1" dirty="0" smtClean="0">
                <a:solidFill>
                  <a:srgbClr val="000000"/>
                </a:solidFill>
              </a:rPr>
            </a:br>
            <a:r>
              <a:rPr lang="en-US" sz="2000" b="1" dirty="0" smtClean="0">
                <a:solidFill>
                  <a:srgbClr val="000000"/>
                </a:solidFill>
                <a:latin typeface="Symbol" panose="05050102010706020507" pitchFamily="18" charset="2"/>
              </a:rPr>
              <a:t>a  b g </a:t>
            </a:r>
            <a:r>
              <a:rPr lang="en-US" sz="2000" b="1" dirty="0" smtClean="0">
                <a:solidFill>
                  <a:srgbClr val="000000"/>
                </a:solidFill>
              </a:rPr>
              <a:t> </a:t>
            </a:r>
            <a:endParaRPr lang="en-US" sz="2000" b="1" dirty="0">
              <a:solidFill>
                <a:srgbClr val="000000"/>
              </a:solidFill>
            </a:endParaRP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Data : 232 LIS datasets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Analysis and comparisons with other indicators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Sub products </a:t>
            </a:r>
            <a:br>
              <a:rPr lang="en-US" sz="2000" b="1" dirty="0" smtClean="0">
                <a:solidFill>
                  <a:srgbClr val="000000"/>
                </a:solidFill>
              </a:rPr>
            </a:br>
            <a:r>
              <a:rPr lang="en-US" sz="2000" b="1" dirty="0" smtClean="0">
                <a:solidFill>
                  <a:srgbClr val="000000"/>
                </a:solidFill>
              </a:rPr>
              <a:t>a. =&gt; the strobiloid </a:t>
            </a:r>
            <a:br>
              <a:rPr lang="en-US" sz="2000" b="1" dirty="0" smtClean="0">
                <a:solidFill>
                  <a:srgbClr val="000000"/>
                </a:solidFill>
              </a:rPr>
            </a:br>
            <a:r>
              <a:rPr lang="en-US" sz="2000" b="1" dirty="0" smtClean="0">
                <a:solidFill>
                  <a:srgbClr val="000000"/>
                </a:solidFill>
              </a:rPr>
              <a:t>b. </a:t>
            </a:r>
            <a:r>
              <a:rPr lang="en-US" sz="2000" b="1" dirty="0">
                <a:solidFill>
                  <a:srgbClr val="000000"/>
                </a:solidFill>
              </a:rPr>
              <a:t>=&gt; </a:t>
            </a:r>
            <a:r>
              <a:rPr lang="en-US" sz="2000" b="1" dirty="0" smtClean="0">
                <a:solidFill>
                  <a:srgbClr val="000000"/>
                </a:solidFill>
              </a:rPr>
              <a:t>volatility analysis </a:t>
            </a:r>
            <a:br>
              <a:rPr lang="en-US" sz="2000" b="1" dirty="0" smtClean="0">
                <a:solidFill>
                  <a:srgbClr val="000000"/>
                </a:solidFill>
              </a:rPr>
            </a:br>
            <a:r>
              <a:rPr lang="en-US" sz="2000" b="1" dirty="0" smtClean="0">
                <a:solidFill>
                  <a:srgbClr val="000000"/>
                </a:solidFill>
              </a:rPr>
              <a:t>c. =&gt; etc.</a:t>
            </a:r>
          </a:p>
          <a:p>
            <a:pPr marL="361950" indent="-361950" defTabSz="957263">
              <a:spcBef>
                <a:spcPts val="300"/>
              </a:spcBef>
              <a:spcAft>
                <a:spcPts val="300"/>
              </a:spcAft>
              <a:buFontTx/>
              <a:buAutoNum type="arabicPeriod"/>
              <a:tabLst>
                <a:tab pos="741363" algn="l"/>
              </a:tabLst>
            </a:pPr>
            <a:endParaRPr lang="en-US" sz="2000" b="1" dirty="0">
              <a:solidFill>
                <a:srgbClr val="000000"/>
              </a:solidFill>
            </a:endParaRPr>
          </a:p>
          <a:p>
            <a:pPr marL="661988" lvl="2" indent="-247650" defTabSz="957263">
              <a:spcBef>
                <a:spcPct val="20000"/>
              </a:spcBef>
              <a:buClr>
                <a:schemeClr val="tx1"/>
              </a:buClr>
              <a:buFont typeface="Zapf Dingbats" charset="2"/>
              <a:buChar char="l"/>
              <a:tabLst>
                <a:tab pos="741363" algn="l"/>
              </a:tabLst>
            </a:pPr>
            <a:endParaRPr lang="en-US" sz="2000" b="1" dirty="0"/>
          </a:p>
          <a:p>
            <a:pPr marL="361950" indent="-361950" defTabSz="957263">
              <a:spcBef>
                <a:spcPct val="20000"/>
              </a:spcBef>
              <a:spcAft>
                <a:spcPct val="100000"/>
              </a:spcAft>
              <a:tabLst>
                <a:tab pos="741363" algn="l"/>
              </a:tabLst>
            </a:pPr>
            <a:endParaRPr lang="en-US" sz="1600" b="1" dirty="0"/>
          </a:p>
        </p:txBody>
      </p:sp>
    </p:spTree>
    <p:extLst>
      <p:ext uri="{BB962C8B-B14F-4D97-AF65-F5344CB8AC3E}">
        <p14:creationId xmlns:p14="http://schemas.microsoft.com/office/powerpoint/2010/main" val="2701463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912" y="1196752"/>
            <a:ext cx="5400600" cy="447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C98DB76-C0AB-4DC8-A7C6-EE125AD2EC6D}" type="slidenum">
              <a:rPr lang="fr-FR" altLang="en-US" sz="1400"/>
              <a:pPr/>
              <a:t>52</a:t>
            </a:fld>
            <a:endParaRPr lang="fr-FR" altLang="en-US" sz="1400"/>
          </a:p>
        </p:txBody>
      </p:sp>
      <p:pic>
        <p:nvPicPr>
          <p:cNvPr id="6150" name="Picture 7" descr="pareto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50" y="1662534"/>
            <a:ext cx="22288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
          <p:cNvSpPr>
            <a:spLocks noChangeArrowheads="1"/>
          </p:cNvSpPr>
          <p:nvPr/>
        </p:nvSpPr>
        <p:spPr bwMode="auto">
          <a:xfrm>
            <a:off x="6440066" y="2153694"/>
            <a:ext cx="549275" cy="215900"/>
          </a:xfrm>
          <a:prstGeom prst="rect">
            <a:avLst/>
          </a:prstGeom>
          <a:solidFill>
            <a:schemeClr val="bg1"/>
          </a:solidFill>
          <a:ln w="9525" algn="ctr">
            <a:solidFill>
              <a:schemeClr val="bg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2" name="Rectangle 3"/>
          <p:cNvSpPr>
            <a:spLocks noChangeArrowheads="1"/>
          </p:cNvSpPr>
          <p:nvPr/>
        </p:nvSpPr>
        <p:spPr bwMode="auto">
          <a:xfrm>
            <a:off x="1189063" y="4500984"/>
            <a:ext cx="1535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fr-FR" altLang="en-US" sz="1600" b="1" dirty="0"/>
              <a:t>Vilfredo Pareto</a:t>
            </a:r>
            <a:br>
              <a:rPr lang="fr-FR" altLang="en-US" sz="1600" b="1" dirty="0"/>
            </a:br>
            <a:r>
              <a:rPr lang="fr-FR" altLang="en-US" sz="1600" b="1" dirty="0"/>
              <a:t>1848-1922</a:t>
            </a:r>
            <a:endParaRPr lang="en-US" altLang="en-US" sz="1600" dirty="0"/>
          </a:p>
        </p:txBody>
      </p:sp>
      <p:sp>
        <p:nvSpPr>
          <p:cNvPr id="2" name="Rectangle 1"/>
          <p:cNvSpPr/>
          <p:nvPr/>
        </p:nvSpPr>
        <p:spPr>
          <a:xfrm>
            <a:off x="560512" y="591071"/>
            <a:ext cx="3963457" cy="461665"/>
          </a:xfrm>
          <a:prstGeom prst="rect">
            <a:avLst/>
          </a:prstGeom>
        </p:spPr>
        <p:txBody>
          <a:bodyPr wrap="none">
            <a:spAutoFit/>
          </a:bodyPr>
          <a:lstStyle/>
          <a:p>
            <a:r>
              <a:rPr lang="en-US" b="1" dirty="0">
                <a:solidFill>
                  <a:srgbClr val="000000"/>
                </a:solidFill>
              </a:rPr>
              <a:t>0.   Vilfredo Pareto’s Legacy </a:t>
            </a:r>
            <a:endParaRPr lang="en-US" dirty="0"/>
          </a:p>
        </p:txBody>
      </p:sp>
      <p:sp>
        <p:nvSpPr>
          <p:cNvPr id="3" name="Rectangle 2"/>
          <p:cNvSpPr/>
          <p:nvPr/>
        </p:nvSpPr>
        <p:spPr>
          <a:xfrm>
            <a:off x="6360423" y="785691"/>
            <a:ext cx="800219" cy="461665"/>
          </a:xfrm>
          <a:prstGeom prst="rect">
            <a:avLst/>
          </a:prstGeom>
        </p:spPr>
        <p:txBody>
          <a:bodyPr wrap="none">
            <a:spAutoFit/>
          </a:bodyPr>
          <a:lstStyle/>
          <a:p>
            <a:r>
              <a:rPr lang="fr-FR" altLang="en-US" b="1" dirty="0" smtClean="0"/>
              <a:t>1896</a:t>
            </a:r>
            <a:endParaRPr lang="en-US" dirty="0"/>
          </a:p>
        </p:txBody>
      </p:sp>
      <p:sp>
        <p:nvSpPr>
          <p:cNvPr id="4" name="Rectangle 3"/>
          <p:cNvSpPr/>
          <p:nvPr/>
        </p:nvSpPr>
        <p:spPr>
          <a:xfrm>
            <a:off x="1712640" y="5661248"/>
            <a:ext cx="6589067" cy="954107"/>
          </a:xfrm>
          <a:prstGeom prst="rect">
            <a:avLst/>
          </a:prstGeom>
        </p:spPr>
        <p:txBody>
          <a:bodyPr wrap="square">
            <a:spAutoFit/>
          </a:bodyPr>
          <a:lstStyle/>
          <a:p>
            <a:r>
              <a:rPr lang="en-US" sz="1400" dirty="0" smtClean="0"/>
              <a:t>Pervasive and almost everywhere … </a:t>
            </a:r>
          </a:p>
          <a:p>
            <a:r>
              <a:rPr lang="en-US" sz="1400" dirty="0" smtClean="0"/>
              <a:t>Aaron </a:t>
            </a:r>
            <a:r>
              <a:rPr lang="en-US" sz="1400" dirty="0" err="1"/>
              <a:t>Clauset</a:t>
            </a:r>
            <a:r>
              <a:rPr lang="en-US" sz="1400" dirty="0"/>
              <a:t>, </a:t>
            </a:r>
            <a:r>
              <a:rPr lang="en-US" sz="1400" dirty="0" err="1"/>
              <a:t>Cosma</a:t>
            </a:r>
            <a:r>
              <a:rPr lang="en-US" sz="1400" dirty="0"/>
              <a:t> </a:t>
            </a:r>
            <a:r>
              <a:rPr lang="en-US" sz="1400" dirty="0" err="1"/>
              <a:t>Rohilla</a:t>
            </a:r>
            <a:r>
              <a:rPr lang="en-US" sz="1400" dirty="0"/>
              <a:t> </a:t>
            </a:r>
            <a:r>
              <a:rPr lang="en-US" sz="1400" dirty="0" err="1"/>
              <a:t>Shalizi</a:t>
            </a:r>
            <a:r>
              <a:rPr lang="en-US" sz="1400" dirty="0"/>
              <a:t>, and M. E. J. </a:t>
            </a:r>
            <a:r>
              <a:rPr lang="en-US" sz="1400" dirty="0" smtClean="0"/>
              <a:t>Newman 2009</a:t>
            </a:r>
            <a:endParaRPr lang="en-US" sz="1400" dirty="0"/>
          </a:p>
          <a:p>
            <a:r>
              <a:rPr lang="en-US" sz="1400" dirty="0" smtClean="0"/>
              <a:t>Power-Law </a:t>
            </a:r>
            <a:r>
              <a:rPr lang="en-US" sz="1400" dirty="0"/>
              <a:t>Distributions in Empirical </a:t>
            </a:r>
            <a:r>
              <a:rPr lang="en-US" sz="1400" dirty="0" smtClean="0"/>
              <a:t>Data </a:t>
            </a:r>
            <a:r>
              <a:rPr lang="en-US" sz="1400" dirty="0"/>
              <a:t>, SIAM Rev., 51(4), 661–703. (43 pages) </a:t>
            </a:r>
            <a:r>
              <a:rPr lang="en-US" sz="1400" dirty="0" smtClean="0"/>
              <a:t>Society </a:t>
            </a:r>
            <a:r>
              <a:rPr lang="en-US" sz="1400" dirty="0"/>
              <a:t>for Industrial and </a:t>
            </a:r>
            <a:r>
              <a:rPr lang="en-US" sz="1400" dirty="0" smtClean="0"/>
              <a:t>Applied Mathematics</a:t>
            </a:r>
            <a:endParaRPr lang="en-US" sz="1400" dirty="0"/>
          </a:p>
        </p:txBody>
      </p:sp>
    </p:spTree>
    <p:extLst>
      <p:ext uri="{BB962C8B-B14F-4D97-AF65-F5344CB8AC3E}">
        <p14:creationId xmlns:p14="http://schemas.microsoft.com/office/powerpoint/2010/main" val="2037388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53</a:t>
            </a:fld>
            <a:endParaRPr lang="fr-FR" sz="1400"/>
          </a:p>
        </p:txBody>
      </p:sp>
      <p:sp>
        <p:nvSpPr>
          <p:cNvPr id="4099" name="Rectangle 2"/>
          <p:cNvSpPr>
            <a:spLocks noGrp="1" noChangeArrowheads="1"/>
          </p:cNvSpPr>
          <p:nvPr>
            <p:ph type="body" idx="1"/>
          </p:nvPr>
        </p:nvSpPr>
        <p:spPr>
          <a:xfrm>
            <a:off x="200025" y="-53144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Consider </a:t>
            </a:r>
            <a:br>
              <a:rPr lang="en-US" sz="2100" b="0" dirty="0" smtClean="0">
                <a:solidFill>
                  <a:srgbClr val="000000"/>
                </a:solidFill>
              </a:rPr>
            </a:br>
            <a:r>
              <a:rPr lang="en-US" sz="2100" b="0" dirty="0" smtClean="0">
                <a:solidFill>
                  <a:srgbClr val="000000"/>
                </a:solidFill>
              </a:rPr>
              <a:t>Y = log(M</a:t>
            </a:r>
            <a:r>
              <a:rPr lang="en-US" sz="2100" b="0" dirty="0">
                <a:solidFill>
                  <a:srgbClr val="000000"/>
                </a:solidFill>
              </a:rPr>
              <a:t>) </a:t>
            </a:r>
            <a:r>
              <a:rPr lang="en-US" sz="2100" b="0" dirty="0" smtClean="0">
                <a:solidFill>
                  <a:srgbClr val="000000"/>
                </a:solidFill>
              </a:rPr>
              <a:t>where M </a:t>
            </a:r>
            <a:r>
              <a:rPr lang="en-US" sz="2100" b="0" dirty="0">
                <a:solidFill>
                  <a:srgbClr val="000000"/>
                </a:solidFill>
              </a:rPr>
              <a:t>is the </a:t>
            </a:r>
            <a:r>
              <a:rPr lang="en-US" sz="2100" b="0" dirty="0" smtClean="0">
                <a:solidFill>
                  <a:srgbClr val="000000"/>
                </a:solidFill>
              </a:rPr>
              <a:t>“</a:t>
            </a:r>
            <a:r>
              <a:rPr lang="en-US" sz="2100" b="0" dirty="0" err="1" smtClean="0">
                <a:solidFill>
                  <a:srgbClr val="000000"/>
                </a:solidFill>
              </a:rPr>
              <a:t>medianized</a:t>
            </a:r>
            <a:r>
              <a:rPr lang="en-US" sz="2100" b="0" dirty="0" smtClean="0">
                <a:solidFill>
                  <a:srgbClr val="000000"/>
                </a:solidFill>
              </a:rPr>
              <a:t>” </a:t>
            </a:r>
            <a:r>
              <a:rPr lang="en-US" sz="2100" b="0" dirty="0" err="1" smtClean="0">
                <a:solidFill>
                  <a:srgbClr val="000000"/>
                </a:solidFill>
              </a:rPr>
              <a:t>equivalized</a:t>
            </a:r>
            <a:r>
              <a:rPr lang="en-US" sz="2100" b="0" dirty="0" smtClean="0">
                <a:solidFill>
                  <a:srgbClr val="000000"/>
                </a:solidFill>
              </a:rPr>
              <a:t> </a:t>
            </a:r>
            <a:r>
              <a:rPr lang="en-US" sz="2100" b="0" dirty="0">
                <a:solidFill>
                  <a:srgbClr val="000000"/>
                </a:solidFill>
              </a:rPr>
              <a:t>income </a:t>
            </a: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X = log (p / (</a:t>
            </a:r>
            <a:r>
              <a:rPr lang="en-US" sz="2100" b="0" dirty="0">
                <a:solidFill>
                  <a:srgbClr val="000000"/>
                </a:solidFill>
              </a:rPr>
              <a:t>1- </a:t>
            </a:r>
            <a:r>
              <a:rPr lang="en-US" sz="2100" b="0" dirty="0" smtClean="0">
                <a:solidFill>
                  <a:srgbClr val="000000"/>
                </a:solidFill>
              </a:rPr>
              <a:t>p) ) where </a:t>
            </a:r>
            <a:r>
              <a:rPr lang="en-US" sz="2100" b="0" dirty="0">
                <a:solidFill>
                  <a:srgbClr val="000000"/>
                </a:solidFill>
              </a:rPr>
              <a:t> </a:t>
            </a:r>
            <a:r>
              <a:rPr lang="en-US" sz="2100" b="0" dirty="0" smtClean="0">
                <a:solidFill>
                  <a:srgbClr val="000000"/>
                </a:solidFill>
              </a:rPr>
              <a:t>p is the “fractional rank” ( 0 &lt; p &lt; 1)</a:t>
            </a:r>
          </a:p>
          <a:p>
            <a:pPr marL="488950" lvl="1" indent="-323850">
              <a:spcBef>
                <a:spcPts val="500"/>
              </a:spcBef>
              <a:spcAft>
                <a:spcPts val="500"/>
              </a:spcAft>
              <a:buFont typeface="Wingdings" pitchFamily="2" charset="2"/>
              <a:buChar char="Ø"/>
            </a:pPr>
            <a:r>
              <a:rPr lang="en-US" sz="2100" b="0" dirty="0" smtClean="0">
                <a:solidFill>
                  <a:srgbClr val="000000"/>
                </a:solidFill>
              </a:rPr>
              <a:t>We graph ln(M) by logit(p) =&gt; almost a straight line  </a:t>
            </a:r>
          </a:p>
        </p:txBody>
      </p:sp>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214" y="2643672"/>
            <a:ext cx="5400066" cy="395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73280" y="2572162"/>
            <a:ext cx="2175596" cy="1200329"/>
          </a:xfrm>
          <a:prstGeom prst="rect">
            <a:avLst/>
          </a:prstGeom>
        </p:spPr>
        <p:txBody>
          <a:bodyPr wrap="none">
            <a:spAutoFit/>
          </a:bodyPr>
          <a:lstStyle/>
          <a:p>
            <a:r>
              <a:rPr lang="en-US" b="1" i="1" dirty="0" smtClean="0"/>
              <a:t>Luxembourg : </a:t>
            </a:r>
            <a:br>
              <a:rPr lang="en-US" b="1" i="1" dirty="0" smtClean="0"/>
            </a:br>
            <a:r>
              <a:rPr lang="en-US" b="1" i="1" dirty="0" smtClean="0"/>
              <a:t>Logit-log graph</a:t>
            </a:r>
            <a:br>
              <a:rPr lang="en-US" b="1" i="1" dirty="0" smtClean="0"/>
            </a:br>
            <a:r>
              <a:rPr lang="en-US" b="1" i="1" dirty="0" smtClean="0"/>
              <a:t>euros EU-</a:t>
            </a:r>
            <a:r>
              <a:rPr lang="en-US" b="1" i="1" dirty="0" err="1" smtClean="0"/>
              <a:t>Silc</a:t>
            </a:r>
            <a:r>
              <a:rPr lang="en-US" b="1" i="1" dirty="0" smtClean="0"/>
              <a:t> </a:t>
            </a:r>
            <a:endParaRPr lang="en-US" dirty="0"/>
          </a:p>
        </p:txBody>
      </p:sp>
      <p:cxnSp>
        <p:nvCxnSpPr>
          <p:cNvPr id="8" name="Straight Connector 7"/>
          <p:cNvCxnSpPr/>
          <p:nvPr/>
        </p:nvCxnSpPr>
        <p:spPr bwMode="auto">
          <a:xfrm>
            <a:off x="2792760" y="4365104"/>
            <a:ext cx="43924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4953000" y="3356992"/>
            <a:ext cx="0" cy="24482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4304928" y="6135687"/>
            <a:ext cx="4953000" cy="461665"/>
          </a:xfrm>
          <a:prstGeom prst="rect">
            <a:avLst/>
          </a:prstGeom>
        </p:spPr>
        <p:txBody>
          <a:bodyPr>
            <a:spAutoFit/>
          </a:bodyPr>
          <a:lstStyle/>
          <a:p>
            <a:r>
              <a:rPr lang="en-US" b="1" i="1" dirty="0" smtClean="0"/>
              <a:t>X = Logit (p) ) </a:t>
            </a:r>
            <a:r>
              <a:rPr lang="en-US" b="1" i="1" dirty="0" err="1" smtClean="0"/>
              <a:t>logitrank</a:t>
            </a:r>
            <a:endParaRPr lang="en-US" dirty="0"/>
          </a:p>
        </p:txBody>
      </p:sp>
      <p:sp>
        <p:nvSpPr>
          <p:cNvPr id="13" name="Rectangle 12"/>
          <p:cNvSpPr/>
          <p:nvPr/>
        </p:nvSpPr>
        <p:spPr>
          <a:xfrm>
            <a:off x="2792760" y="2895327"/>
            <a:ext cx="4953000" cy="461665"/>
          </a:xfrm>
          <a:prstGeom prst="rect">
            <a:avLst/>
          </a:prstGeom>
        </p:spPr>
        <p:txBody>
          <a:bodyPr>
            <a:spAutoFit/>
          </a:bodyPr>
          <a:lstStyle/>
          <a:p>
            <a:r>
              <a:rPr lang="en-US" b="1" i="1" dirty="0" smtClean="0"/>
              <a:t>Y = Ln(M) </a:t>
            </a:r>
            <a:r>
              <a:rPr lang="en-US" b="1" i="1" dirty="0" err="1" smtClean="0"/>
              <a:t>medianized</a:t>
            </a:r>
            <a:r>
              <a:rPr lang="en-US" b="1" i="1" dirty="0" smtClean="0"/>
              <a:t> income</a:t>
            </a:r>
            <a:endParaRPr lang="en-US" dirty="0"/>
          </a:p>
        </p:txBody>
      </p:sp>
      <p:sp>
        <p:nvSpPr>
          <p:cNvPr id="11" name="Rectangle 10"/>
          <p:cNvSpPr/>
          <p:nvPr/>
        </p:nvSpPr>
        <p:spPr>
          <a:xfrm>
            <a:off x="5601072" y="4653136"/>
            <a:ext cx="4953000" cy="830997"/>
          </a:xfrm>
          <a:prstGeom prst="rect">
            <a:avLst/>
          </a:prstGeom>
        </p:spPr>
        <p:txBody>
          <a:bodyPr>
            <a:spAutoFit/>
          </a:bodyPr>
          <a:lstStyle/>
          <a:p>
            <a:r>
              <a:rPr lang="en-US" b="1" i="1" dirty="0" smtClean="0"/>
              <a:t>Slope </a:t>
            </a:r>
            <a:br>
              <a:rPr lang="en-US" b="1" i="1" dirty="0" smtClean="0"/>
            </a:br>
            <a:r>
              <a:rPr lang="en-US" b="1" i="1" dirty="0" smtClean="0">
                <a:latin typeface="Symbol" panose="05050102010706020507" pitchFamily="18" charset="2"/>
              </a:rPr>
              <a:t>a  </a:t>
            </a:r>
            <a:r>
              <a:rPr lang="en-US" b="1" i="1" dirty="0" smtClean="0"/>
              <a:t>≈ 0.28 </a:t>
            </a:r>
            <a:endParaRPr lang="en-US" b="1" i="1" dirty="0"/>
          </a:p>
        </p:txBody>
      </p:sp>
      <p:sp>
        <p:nvSpPr>
          <p:cNvPr id="12" name="Rectangle 11"/>
          <p:cNvSpPr/>
          <p:nvPr/>
        </p:nvSpPr>
        <p:spPr>
          <a:xfrm>
            <a:off x="7473280" y="3903439"/>
            <a:ext cx="2412840" cy="1569660"/>
          </a:xfrm>
          <a:prstGeom prst="rect">
            <a:avLst/>
          </a:prstGeom>
        </p:spPr>
        <p:txBody>
          <a:bodyPr wrap="none">
            <a:spAutoFit/>
          </a:bodyPr>
          <a:lstStyle/>
          <a:p>
            <a:r>
              <a:rPr lang="en-US" dirty="0" smtClean="0"/>
              <a:t>If this is a perfect </a:t>
            </a:r>
            <a:br>
              <a:rPr lang="en-US" dirty="0" smtClean="0"/>
            </a:br>
            <a:r>
              <a:rPr lang="en-US" dirty="0" smtClean="0"/>
              <a:t>straight line </a:t>
            </a:r>
          </a:p>
          <a:p>
            <a:r>
              <a:rPr lang="en-US" dirty="0" smtClean="0">
                <a:latin typeface="Symbol" panose="05050102010706020507" pitchFamily="18" charset="2"/>
              </a:rPr>
              <a:t>a</a:t>
            </a:r>
            <a:r>
              <a:rPr lang="en-US" dirty="0" smtClean="0"/>
              <a:t> =  Gini index</a:t>
            </a:r>
            <a:br>
              <a:rPr lang="en-US" dirty="0" smtClean="0"/>
            </a:br>
            <a:r>
              <a:rPr lang="en-US" dirty="0" smtClean="0"/>
              <a:t>(</a:t>
            </a:r>
            <a:r>
              <a:rPr lang="en-GB" dirty="0" err="1" smtClean="0"/>
              <a:t>Dagum</a:t>
            </a:r>
            <a:r>
              <a:rPr lang="en-GB" dirty="0" smtClean="0"/>
              <a:t> 1975) </a:t>
            </a:r>
            <a:endParaRPr lang="en-US" dirty="0"/>
          </a:p>
        </p:txBody>
      </p:sp>
      <p:sp>
        <p:nvSpPr>
          <p:cNvPr id="2" name="Rectangle 1"/>
          <p:cNvSpPr/>
          <p:nvPr/>
        </p:nvSpPr>
        <p:spPr>
          <a:xfrm>
            <a:off x="7531535" y="5334307"/>
            <a:ext cx="2173993" cy="830997"/>
          </a:xfrm>
          <a:prstGeom prst="rect">
            <a:avLst/>
          </a:prstGeom>
        </p:spPr>
        <p:txBody>
          <a:bodyPr wrap="none">
            <a:spAutoFit/>
          </a:bodyPr>
          <a:lstStyle/>
          <a:p>
            <a:r>
              <a:rPr lang="en-US" altLang="en-US" dirty="0" err="1"/>
              <a:t>Kleiber</a:t>
            </a:r>
            <a:r>
              <a:rPr lang="en-US" altLang="en-US" dirty="0"/>
              <a:t> &amp; </a:t>
            </a:r>
            <a:r>
              <a:rPr lang="en-US" altLang="en-US" dirty="0" err="1"/>
              <a:t>Kotz</a:t>
            </a:r>
            <a:r>
              <a:rPr lang="en-US" altLang="en-US" dirty="0"/>
              <a:t> </a:t>
            </a:r>
            <a:r>
              <a:rPr lang="en-US" altLang="en-US" dirty="0" smtClean="0"/>
              <a:t/>
            </a:r>
            <a:br>
              <a:rPr lang="en-US" altLang="en-US" dirty="0" smtClean="0"/>
            </a:br>
            <a:r>
              <a:rPr lang="en-US" altLang="en-US" dirty="0" smtClean="0"/>
              <a:t>2003</a:t>
            </a:r>
            <a:endParaRPr lang="en-US" dirty="0"/>
          </a:p>
        </p:txBody>
      </p:sp>
    </p:spTree>
    <p:extLst>
      <p:ext uri="{BB962C8B-B14F-4D97-AF65-F5344CB8AC3E}">
        <p14:creationId xmlns:p14="http://schemas.microsoft.com/office/powerpoint/2010/main" val="8998710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AC7D80A-4DDE-4849-A2A3-A534E5259DA2}" type="slidenum">
              <a:rPr lang="fr-FR" altLang="en-US" sz="1400" smtClean="0"/>
              <a:pPr/>
              <a:t>54</a:t>
            </a:fld>
            <a:endParaRPr lang="fr-FR" altLang="en-US" sz="1400" smtClean="0"/>
          </a:p>
        </p:txBody>
      </p:sp>
      <p:sp>
        <p:nvSpPr>
          <p:cNvPr id="11267" name="Rectangle 3"/>
          <p:cNvSpPr>
            <a:spLocks noChangeArrowheads="1"/>
          </p:cNvSpPr>
          <p:nvPr/>
        </p:nvSpPr>
        <p:spPr bwMode="auto">
          <a:xfrm>
            <a:off x="488950" y="44624"/>
            <a:ext cx="8785225"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endParaRPr lang="en-US" altLang="en-US" b="1" dirty="0"/>
          </a:p>
          <a:p>
            <a:pPr algn="l"/>
            <a:r>
              <a:rPr lang="en-US" altLang="en-US" b="1" dirty="0"/>
              <a:t>(Logit rank) What’s that? </a:t>
            </a:r>
          </a:p>
          <a:p>
            <a:pPr algn="l"/>
            <a:endParaRPr lang="en-US" altLang="en-US" sz="2000" dirty="0"/>
          </a:p>
          <a:p>
            <a:pPr algn="l"/>
            <a:r>
              <a:rPr lang="en-US" altLang="en-US" sz="2000" dirty="0"/>
              <a:t>It is not totally new ex : John </a:t>
            </a:r>
            <a:r>
              <a:rPr lang="en-US" altLang="en-US" sz="2000" dirty="0" err="1"/>
              <a:t>Copas</a:t>
            </a:r>
            <a:r>
              <a:rPr lang="en-US" altLang="en-US" sz="2000" dirty="0"/>
              <a:t>, The Effectiveness of Risk Scores: The Logit Rank Plot Journal of the Royal Statistical Society. Series C (Applied Statistics), Vol. 48, No. 2 (1999), pp. 165-183</a:t>
            </a:r>
          </a:p>
          <a:p>
            <a:pPr algn="l"/>
            <a:endParaRPr lang="en-US" altLang="en-US" sz="2000" dirty="0"/>
          </a:p>
          <a:p>
            <a:pPr algn="l"/>
            <a:r>
              <a:rPr lang="en-US" altLang="en-US" sz="2000" dirty="0"/>
              <a:t>(it looks like the Positional status index, PSI, of Tony Tam)</a:t>
            </a:r>
          </a:p>
          <a:p>
            <a:pPr algn="l"/>
            <a:endParaRPr lang="en-US" altLang="en-US" sz="2000" dirty="0"/>
          </a:p>
          <a:p>
            <a:pPr algn="l"/>
            <a:r>
              <a:rPr lang="en-US" altLang="en-US" sz="2000" dirty="0"/>
              <a:t>We express the rank of an individual as a proportion   p € [0,1] of the cumulative population below her/him on the scale of resource (earning, income, wealth)</a:t>
            </a:r>
            <a:br>
              <a:rPr lang="en-US" altLang="en-US" sz="2000" dirty="0"/>
            </a:br>
            <a:r>
              <a:rPr lang="en-US" altLang="en-US" sz="2000" dirty="0"/>
              <a:t>&lt;randomization of ex-</a:t>
            </a:r>
            <a:r>
              <a:rPr lang="en-US" altLang="en-US" sz="2000" dirty="0" err="1"/>
              <a:t>eaquo</a:t>
            </a:r>
            <a:r>
              <a:rPr lang="en-US" altLang="en-US" sz="2000" dirty="0"/>
              <a:t>&gt;</a:t>
            </a:r>
          </a:p>
          <a:p>
            <a:pPr algn="l"/>
            <a:endParaRPr lang="en-US" altLang="en-US" sz="2000" dirty="0"/>
          </a:p>
          <a:p>
            <a:pPr algn="l"/>
            <a:r>
              <a:rPr lang="en-US" altLang="en-US" sz="2000" dirty="0" err="1"/>
              <a:t>Logitrank</a:t>
            </a:r>
            <a:r>
              <a:rPr lang="en-US" altLang="en-US" sz="2000" dirty="0"/>
              <a:t> = ln( p / (1-p) )</a:t>
            </a:r>
          </a:p>
          <a:p>
            <a:pPr algn="l"/>
            <a:endParaRPr lang="en-US" altLang="en-US" sz="2000" dirty="0"/>
          </a:p>
          <a:p>
            <a:pPr algn="l"/>
            <a:r>
              <a:rPr lang="en-US" altLang="en-US" sz="2000" dirty="0"/>
              <a:t>We know that (for median adjusted income)    </a:t>
            </a:r>
            <a:br>
              <a:rPr lang="en-US" altLang="en-US" sz="2000" dirty="0"/>
            </a:br>
            <a:endParaRPr lang="en-US" altLang="en-US" sz="2000" dirty="0"/>
          </a:p>
          <a:p>
            <a:pPr algn="l"/>
            <a:r>
              <a:rPr lang="en-US" altLang="en-US" sz="2000" dirty="0"/>
              <a:t>ln(</a:t>
            </a:r>
            <a:r>
              <a:rPr lang="en-US" altLang="en-US" sz="2000" dirty="0" err="1"/>
              <a:t>medincome</a:t>
            </a:r>
            <a:r>
              <a:rPr lang="en-US" altLang="en-US" sz="2000" dirty="0"/>
              <a:t>)  ≈  </a:t>
            </a:r>
            <a:r>
              <a:rPr lang="en-US" altLang="en-US" sz="2000" dirty="0">
                <a:latin typeface="Symbol" pitchFamily="18" charset="2"/>
              </a:rPr>
              <a:t>a</a:t>
            </a:r>
            <a:r>
              <a:rPr lang="en-US" altLang="en-US" sz="2000" dirty="0"/>
              <a:t> </a:t>
            </a:r>
            <a:r>
              <a:rPr lang="en-US" altLang="en-US" sz="2000" dirty="0" err="1"/>
              <a:t>Logitrank</a:t>
            </a:r>
            <a:r>
              <a:rPr lang="en-US" altLang="en-US" sz="2000" dirty="0"/>
              <a:t>   where </a:t>
            </a:r>
            <a:r>
              <a:rPr lang="en-US" altLang="en-US" sz="2000" dirty="0">
                <a:latin typeface="Symbol" pitchFamily="18" charset="2"/>
              </a:rPr>
              <a:t>a</a:t>
            </a:r>
            <a:r>
              <a:rPr lang="en-US" altLang="en-US" sz="2000" dirty="0"/>
              <a:t>  is the Gini </a:t>
            </a:r>
            <a:r>
              <a:rPr lang="en-US" altLang="en-US" sz="2000" dirty="0" err="1"/>
              <a:t>coeff</a:t>
            </a:r>
            <a:r>
              <a:rPr lang="en-US" altLang="en-US" sz="2000" dirty="0"/>
              <a:t> of income </a:t>
            </a:r>
          </a:p>
          <a:p>
            <a:pPr algn="l"/>
            <a:r>
              <a:rPr lang="en-US" altLang="en-US" sz="2000" dirty="0"/>
              <a:t>(</a:t>
            </a:r>
            <a:r>
              <a:rPr lang="en-US" altLang="en-US" sz="2000" dirty="0" err="1"/>
              <a:t>Champernowne</a:t>
            </a:r>
            <a:r>
              <a:rPr lang="en-US" altLang="en-US" sz="2000" dirty="0"/>
              <a:t> 1937 Fisk 1961 </a:t>
            </a:r>
            <a:r>
              <a:rPr lang="en-US" altLang="en-US" sz="2000" dirty="0" err="1"/>
              <a:t>Kleiber</a:t>
            </a:r>
            <a:r>
              <a:rPr lang="en-US" altLang="en-US" sz="2000" dirty="0"/>
              <a:t> &amp; </a:t>
            </a:r>
            <a:r>
              <a:rPr lang="en-US" altLang="en-US" sz="2000" dirty="0" err="1"/>
              <a:t>Kotz</a:t>
            </a:r>
            <a:r>
              <a:rPr lang="en-US" altLang="en-US" sz="2000" dirty="0"/>
              <a:t> 2003)</a:t>
            </a:r>
          </a:p>
          <a:p>
            <a:pPr algn="l"/>
            <a:endParaRPr lang="en-US" altLang="en-US" sz="2000" dirty="0"/>
          </a:p>
          <a:p>
            <a:pPr algn="l"/>
            <a:r>
              <a:rPr lang="en-US" altLang="en-US" sz="2000" dirty="0"/>
              <a:t>Properties: inflation neutral, inequality shape neutral, </a:t>
            </a:r>
          </a:p>
          <a:p>
            <a:pPr algn="l"/>
            <a:endParaRPr lang="en-US" altLang="en-US" sz="2000" dirty="0"/>
          </a:p>
          <a:p>
            <a:pPr algn="l"/>
            <a:endParaRPr lang="en-US" altLang="en-US" sz="2000" dirty="0"/>
          </a:p>
        </p:txBody>
      </p:sp>
      <p:sp>
        <p:nvSpPr>
          <p:cNvPr id="11268" name="Rectangle 11"/>
          <p:cNvSpPr>
            <a:spLocks noChangeArrowheads="1"/>
          </p:cNvSpPr>
          <p:nvPr/>
        </p:nvSpPr>
        <p:spPr bwMode="auto">
          <a:xfrm>
            <a:off x="-4118" y="44624"/>
            <a:ext cx="8504251"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smtClean="0"/>
              <a:t>Methodology-b </a:t>
            </a:r>
            <a:r>
              <a:rPr lang="en-US" altLang="en-US" sz="3200" b="1" i="1" dirty="0"/>
              <a:t>Logit rank (=logistic quantile)</a:t>
            </a:r>
          </a:p>
          <a:p>
            <a:pPr lvl="1">
              <a:spcBef>
                <a:spcPct val="20000"/>
              </a:spcBef>
              <a:buClr>
                <a:schemeClr val="tx1"/>
              </a:buClr>
              <a:buFont typeface="Zapf Dingbats" charset="2"/>
              <a:buNone/>
            </a:pPr>
            <a:r>
              <a:rPr lang="en-US" altLang="en-US" sz="3200" dirty="0"/>
              <a:t> </a:t>
            </a:r>
            <a:r>
              <a:rPr lang="en-US" altLang="en-US" sz="3200" dirty="0" smtClean="0"/>
              <a:t>  </a:t>
            </a:r>
            <a:endParaRPr lang="en-US" altLang="en-US" sz="3200" dirty="0"/>
          </a:p>
        </p:txBody>
      </p:sp>
      <p:sp>
        <p:nvSpPr>
          <p:cNvPr id="2" name="Rectangle 1"/>
          <p:cNvSpPr/>
          <p:nvPr/>
        </p:nvSpPr>
        <p:spPr>
          <a:xfrm>
            <a:off x="6120680" y="3894147"/>
            <a:ext cx="4953000" cy="830997"/>
          </a:xfrm>
          <a:prstGeom prst="rect">
            <a:avLst/>
          </a:prstGeom>
        </p:spPr>
        <p:txBody>
          <a:bodyPr>
            <a:spAutoFit/>
          </a:bodyPr>
          <a:lstStyle/>
          <a:p>
            <a:pPr>
              <a:spcBef>
                <a:spcPts val="600"/>
              </a:spcBef>
              <a:spcAft>
                <a:spcPts val="600"/>
              </a:spcAft>
              <a:buFont typeface="Arial" charset="0"/>
              <a:buChar char="•"/>
            </a:pPr>
            <a:r>
              <a:rPr lang="en-US" dirty="0"/>
              <a:t>implemented in Stata: </a:t>
            </a:r>
            <a:r>
              <a:rPr lang="en-US" dirty="0" smtClean="0"/>
              <a:t/>
            </a:r>
            <a:br>
              <a:rPr lang="en-US" dirty="0" smtClean="0"/>
            </a:br>
            <a:r>
              <a:rPr lang="en-US" dirty="0" err="1" smtClean="0">
                <a:latin typeface="Courier New" panose="02070309020205020404" pitchFamily="49" charset="0"/>
                <a:cs typeface="Courier New" panose="02070309020205020404" pitchFamily="49" charset="0"/>
              </a:rPr>
              <a:t>ssc</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install </a:t>
            </a:r>
            <a:r>
              <a:rPr lang="en-US" dirty="0" err="1" smtClean="0">
                <a:latin typeface="Courier New" panose="02070309020205020404" pitchFamily="49" charset="0"/>
                <a:cs typeface="Courier New" panose="02070309020205020404" pitchFamily="49" charset="0"/>
              </a:rPr>
              <a:t>abg</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849602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00027" y="-365760"/>
            <a:ext cx="9216452" cy="643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t" anchorCtr="0" compatLnSpc="1">
            <a:prstTxWarp prst="textNoShape">
              <a:avLst/>
            </a:prstTxWarp>
          </a:bodyPr>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marL="995363" lvl="3" indent="-247650"/>
            <a:endParaRPr lang="en-US" sz="1900" b="1" kern="0" dirty="0" smtClean="0">
              <a:solidFill>
                <a:srgbClr val="000000"/>
              </a:solidFill>
            </a:endParaRPr>
          </a:p>
          <a:p>
            <a:pPr marL="488950" lvl="1" indent="-323850">
              <a:spcBef>
                <a:spcPts val="500"/>
              </a:spcBef>
              <a:spcAft>
                <a:spcPts val="500"/>
              </a:spcAft>
              <a:buFont typeface="Zapf Dingbats" charset="2"/>
              <a:buNone/>
            </a:pPr>
            <a:r>
              <a:rPr lang="en-US" sz="2900" kern="0" dirty="0" smtClean="0">
                <a:solidFill>
                  <a:srgbClr val="000000"/>
                </a:solidFill>
              </a:rPr>
              <a:t/>
            </a:r>
            <a:br>
              <a:rPr lang="en-US" sz="2900" kern="0" dirty="0" smtClean="0">
                <a:solidFill>
                  <a:srgbClr val="000000"/>
                </a:solidFill>
              </a:rPr>
            </a:br>
            <a:endParaRPr lang="en-US" sz="2100" b="0" kern="0" dirty="0" smtClean="0">
              <a:solidFill>
                <a:srgbClr val="000000"/>
              </a:solidFill>
            </a:endParaRPr>
          </a:p>
          <a:p>
            <a:pPr marL="488950" lvl="1" indent="-323850">
              <a:spcBef>
                <a:spcPts val="500"/>
              </a:spcBef>
              <a:spcAft>
                <a:spcPts val="500"/>
              </a:spcAft>
              <a:buFont typeface="Wingdings" pitchFamily="2" charset="2"/>
              <a:buChar char="Ø"/>
            </a:pPr>
            <a:r>
              <a:rPr lang="en-US" sz="1800" b="0" kern="0" dirty="0" smtClean="0">
                <a:solidFill>
                  <a:srgbClr val="000000"/>
                </a:solidFill>
              </a:rPr>
              <a:t>Logit-rank transformation is a convenient tool to transform ordinal variables in </a:t>
            </a:r>
            <a:br>
              <a:rPr lang="en-US" sz="1800" b="0" kern="0" dirty="0" smtClean="0">
                <a:solidFill>
                  <a:srgbClr val="000000"/>
                </a:solidFill>
              </a:rPr>
            </a:br>
            <a:r>
              <a:rPr lang="en-US" sz="1800" b="0" kern="0" dirty="0" smtClean="0">
                <a:solidFill>
                  <a:srgbClr val="000000"/>
                </a:solidFill>
              </a:rPr>
              <a:t>]–infinite ; + infinite[  standardized distribution</a:t>
            </a:r>
          </a:p>
          <a:p>
            <a:pPr marL="488950" lvl="1" indent="-323850">
              <a:spcBef>
                <a:spcPts val="500"/>
              </a:spcBef>
              <a:spcAft>
                <a:spcPts val="500"/>
              </a:spcAft>
              <a:buFont typeface="Wingdings" pitchFamily="2" charset="2"/>
              <a:buChar char="Ø"/>
            </a:pPr>
            <a:r>
              <a:rPr lang="en-US" sz="1800" b="0" kern="0" dirty="0" smtClean="0">
                <a:solidFill>
                  <a:srgbClr val="000000"/>
                </a:solidFill>
              </a:rPr>
              <a:t>In the context of distributional analysis, it provides a “net of distributional change” relative reference position of individuals and of groups </a:t>
            </a:r>
          </a:p>
          <a:p>
            <a:pPr marL="488950" lvl="1" indent="-323850">
              <a:spcBef>
                <a:spcPts val="500"/>
              </a:spcBef>
              <a:spcAft>
                <a:spcPts val="500"/>
              </a:spcAft>
              <a:buFont typeface="Wingdings" pitchFamily="2" charset="2"/>
              <a:buChar char="Ø"/>
            </a:pPr>
            <a:r>
              <a:rPr lang="en-US" sz="1800" b="0" kern="0" dirty="0" smtClean="0">
                <a:solidFill>
                  <a:srgbClr val="000000"/>
                </a:solidFill>
              </a:rPr>
              <a:t>It is more convenient than percentiles levels [between 0 and 1] that present border issues </a:t>
            </a:r>
          </a:p>
          <a:p>
            <a:pPr marL="488950" lvl="1" indent="-323850">
              <a:spcBef>
                <a:spcPts val="500"/>
              </a:spcBef>
              <a:spcAft>
                <a:spcPts val="500"/>
              </a:spcAft>
              <a:buFont typeface="Wingdings" pitchFamily="2" charset="2"/>
              <a:buChar char="Ø"/>
            </a:pPr>
            <a:r>
              <a:rPr lang="en-US" sz="1800" b="0" kern="0" dirty="0" smtClean="0">
                <a:solidFill>
                  <a:srgbClr val="000000"/>
                </a:solidFill>
              </a:rPr>
              <a:t>Useful in income volatility analysis and in contexts where “positional” aspects are central </a:t>
            </a:r>
          </a:p>
        </p:txBody>
      </p:sp>
      <p:sp>
        <p:nvSpPr>
          <p:cNvPr id="4098" name="Slide Number Placeholder 3"/>
          <p:cNvSpPr>
            <a:spLocks noGrp="1"/>
          </p:cNvSpPr>
          <p:nvPr>
            <p:ph type="sldNum" sz="quarter" idx="10"/>
          </p:nvPr>
        </p:nvSpPr>
        <p:spPr>
          <a:xfrm>
            <a:off x="681038" y="5374720"/>
            <a:ext cx="2228850" cy="365125"/>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55</a:t>
            </a:fld>
            <a:endParaRPr lang="fr-FR" sz="1400"/>
          </a:p>
        </p:txBody>
      </p:sp>
      <p:sp>
        <p:nvSpPr>
          <p:cNvPr id="4106" name="Rectangle 11"/>
          <p:cNvSpPr>
            <a:spLocks noChangeArrowheads="1"/>
          </p:cNvSpPr>
          <p:nvPr/>
        </p:nvSpPr>
        <p:spPr bwMode="auto">
          <a:xfrm>
            <a:off x="144369" y="161926"/>
            <a:ext cx="84760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indent="-457200">
              <a:lnSpc>
                <a:spcPct val="90000"/>
              </a:lnSpc>
              <a:spcBef>
                <a:spcPct val="0"/>
              </a:spcBef>
              <a:buClr>
                <a:schemeClr val="tx1"/>
              </a:buClr>
              <a:buFont typeface="Zapf Dingbats" charset="2"/>
              <a:buNone/>
            </a:pPr>
            <a:r>
              <a:rPr lang="en-US" sz="4000" b="1" dirty="0" smtClean="0">
                <a:solidFill>
                  <a:schemeClr val="accent1">
                    <a:lumMod val="75000"/>
                  </a:schemeClr>
                </a:solidFill>
                <a:latin typeface="+mj-lt"/>
                <a:ea typeface="+mj-ea"/>
                <a:cs typeface="+mj-cs"/>
              </a:rPr>
              <a:t>Logit-Rank </a:t>
            </a:r>
            <a:r>
              <a:rPr lang="en-US" sz="4000" b="1" dirty="0">
                <a:solidFill>
                  <a:schemeClr val="accent1">
                    <a:lumMod val="75000"/>
                  </a:schemeClr>
                </a:solidFill>
                <a:latin typeface="+mj-lt"/>
                <a:ea typeface="+mj-ea"/>
                <a:cs typeface="+mj-cs"/>
              </a:rPr>
              <a:t>&amp; </a:t>
            </a:r>
            <a:r>
              <a:rPr lang="en-US" sz="4000" b="1" dirty="0" smtClean="0">
                <a:solidFill>
                  <a:schemeClr val="accent1">
                    <a:lumMod val="75000"/>
                  </a:schemeClr>
                </a:solidFill>
                <a:latin typeface="+mj-lt"/>
                <a:ea typeface="+mj-ea"/>
                <a:cs typeface="+mj-cs"/>
              </a:rPr>
              <a:t>Applications </a:t>
            </a:r>
            <a:endParaRPr lang="en-US" sz="4000" b="1" dirty="0">
              <a:solidFill>
                <a:schemeClr val="accent1">
                  <a:lumMod val="75000"/>
                </a:schemeClr>
              </a:solidFill>
              <a:latin typeface="+mj-lt"/>
              <a:ea typeface="+mj-ea"/>
              <a:cs typeface="+mj-cs"/>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62189566"/>
              </p:ext>
            </p:extLst>
          </p:nvPr>
        </p:nvGraphicFramePr>
        <p:xfrm>
          <a:off x="166221" y="3510062"/>
          <a:ext cx="9985970" cy="1384300"/>
        </p:xfrm>
        <a:graphic>
          <a:graphicData uri="http://schemas.openxmlformats.org/presentationml/2006/ole">
            <mc:AlternateContent xmlns:mc="http://schemas.openxmlformats.org/markup-compatibility/2006">
              <mc:Choice xmlns:v="urn:schemas-microsoft-com:vml" Requires="v">
                <p:oleObj spid="_x0000_s30751" name="Document" r:id="rId5" imgW="9073715" imgH="1029963" progId="Word.Document.12">
                  <p:embed/>
                </p:oleObj>
              </mc:Choice>
              <mc:Fallback>
                <p:oleObj name="Document" r:id="rId5" imgW="9073715" imgH="1029963" progId="Word.Document.12">
                  <p:embed/>
                  <p:pic>
                    <p:nvPicPr>
                      <p:cNvPr id="0" name=""/>
                      <p:cNvPicPr>
                        <a:picLocks noChangeAspect="1" noChangeArrowheads="1"/>
                      </p:cNvPicPr>
                      <p:nvPr/>
                    </p:nvPicPr>
                    <p:blipFill>
                      <a:blip r:embed="rId6"/>
                      <a:srcRect/>
                      <a:stretch>
                        <a:fillRect/>
                      </a:stretch>
                    </p:blipFill>
                    <p:spPr bwMode="auto">
                      <a:xfrm>
                        <a:off x="166221" y="3510062"/>
                        <a:ext cx="998597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Line Callout 2 11"/>
          <p:cNvSpPr/>
          <p:nvPr/>
        </p:nvSpPr>
        <p:spPr>
          <a:xfrm>
            <a:off x="5441018" y="3281084"/>
            <a:ext cx="830356" cy="699246"/>
          </a:xfrm>
          <a:prstGeom prst="borderCallout2">
            <a:avLst>
              <a:gd name="adj1" fmla="val 18750"/>
              <a:gd name="adj2" fmla="val -8333"/>
              <a:gd name="adj3" fmla="val 18750"/>
              <a:gd name="adj4" fmla="val -16667"/>
              <a:gd name="adj5" fmla="val 131681"/>
              <a:gd name="adj6" fmla="val -400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0 is median</a:t>
            </a:r>
            <a:endParaRPr lang="en-US" sz="1600" dirty="0">
              <a:solidFill>
                <a:schemeClr val="tx1"/>
              </a:solidFill>
            </a:endParaRPr>
          </a:p>
        </p:txBody>
      </p:sp>
      <p:sp>
        <p:nvSpPr>
          <p:cNvPr id="17" name="Line Callout 2 16"/>
          <p:cNvSpPr/>
          <p:nvPr/>
        </p:nvSpPr>
        <p:spPr>
          <a:xfrm>
            <a:off x="6810372" y="3040055"/>
            <a:ext cx="830356" cy="971651"/>
          </a:xfrm>
          <a:prstGeom prst="borderCallout2">
            <a:avLst>
              <a:gd name="adj1" fmla="val 18750"/>
              <a:gd name="adj2" fmla="val -8333"/>
              <a:gd name="adj3" fmla="val 18750"/>
              <a:gd name="adj4" fmla="val -16667"/>
              <a:gd name="adj5" fmla="val 131681"/>
              <a:gd name="adj6" fmla="val -400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is close to top decile</a:t>
            </a:r>
            <a:endParaRPr lang="en-US" sz="1600" dirty="0">
              <a:solidFill>
                <a:schemeClr val="tx1"/>
              </a:solidFill>
            </a:endParaRPr>
          </a:p>
        </p:txBody>
      </p:sp>
      <p:sp>
        <p:nvSpPr>
          <p:cNvPr id="18" name="Line Callout 2 17"/>
          <p:cNvSpPr/>
          <p:nvPr/>
        </p:nvSpPr>
        <p:spPr>
          <a:xfrm>
            <a:off x="6001867" y="5225064"/>
            <a:ext cx="830356" cy="1102186"/>
          </a:xfrm>
          <a:prstGeom prst="borderCallout2">
            <a:avLst>
              <a:gd name="adj1" fmla="val 18750"/>
              <a:gd name="adj2" fmla="val -8333"/>
              <a:gd name="adj3" fmla="val 18750"/>
              <a:gd name="adj4" fmla="val -16667"/>
              <a:gd name="adj5" fmla="val -57573"/>
              <a:gd name="adj6" fmla="val -308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a:t>
            </a:r>
            <a:r>
              <a:rPr lang="en-US" sz="1600" dirty="0">
                <a:solidFill>
                  <a:schemeClr val="tx1"/>
                </a:solidFill>
              </a:rPr>
              <a:t>is close to top </a:t>
            </a:r>
            <a:r>
              <a:rPr lang="en-US" sz="1600" dirty="0" smtClean="0">
                <a:solidFill>
                  <a:schemeClr val="tx1"/>
                </a:solidFill>
              </a:rPr>
              <a:t>quartile</a:t>
            </a:r>
            <a:endParaRPr lang="en-US" sz="1600" dirty="0">
              <a:solidFill>
                <a:schemeClr val="tx1"/>
              </a:solidFill>
            </a:endParaRPr>
          </a:p>
        </p:txBody>
      </p:sp>
      <p:sp>
        <p:nvSpPr>
          <p:cNvPr id="19" name="Line Callout 2 18"/>
          <p:cNvSpPr/>
          <p:nvPr/>
        </p:nvSpPr>
        <p:spPr>
          <a:xfrm>
            <a:off x="7469551" y="5242994"/>
            <a:ext cx="830356" cy="1102186"/>
          </a:xfrm>
          <a:prstGeom prst="borderCallout2">
            <a:avLst>
              <a:gd name="adj1" fmla="val 18750"/>
              <a:gd name="adj2" fmla="val -8333"/>
              <a:gd name="adj3" fmla="val 18750"/>
              <a:gd name="adj4" fmla="val -16667"/>
              <a:gd name="adj5" fmla="val -57573"/>
              <a:gd name="adj6" fmla="val -308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a:t>
            </a:r>
            <a:r>
              <a:rPr lang="en-US" sz="1600" dirty="0">
                <a:solidFill>
                  <a:schemeClr val="tx1"/>
                </a:solidFill>
              </a:rPr>
              <a:t>is close to top </a:t>
            </a:r>
            <a:r>
              <a:rPr lang="en-US" sz="1600" dirty="0" err="1" smtClean="0">
                <a:solidFill>
                  <a:schemeClr val="tx1"/>
                </a:solidFill>
              </a:rPr>
              <a:t>vingtile</a:t>
            </a:r>
            <a:endParaRPr lang="en-US" sz="1600" dirty="0">
              <a:solidFill>
                <a:schemeClr val="tx1"/>
              </a:solidFill>
            </a:endParaRPr>
          </a:p>
        </p:txBody>
      </p:sp>
      <p:sp>
        <p:nvSpPr>
          <p:cNvPr id="20" name="Line Callout 2 19"/>
          <p:cNvSpPr/>
          <p:nvPr/>
        </p:nvSpPr>
        <p:spPr>
          <a:xfrm>
            <a:off x="8278056" y="3044538"/>
            <a:ext cx="830356" cy="971651"/>
          </a:xfrm>
          <a:prstGeom prst="borderCallout2">
            <a:avLst>
              <a:gd name="adj1" fmla="val 18750"/>
              <a:gd name="adj2" fmla="val -8333"/>
              <a:gd name="adj3" fmla="val 18750"/>
              <a:gd name="adj4" fmla="val -16667"/>
              <a:gd name="adj5" fmla="val 131681"/>
              <a:gd name="adj6" fmla="val -400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is close to top 2%</a:t>
            </a:r>
            <a:endParaRPr lang="en-US" sz="1600" dirty="0">
              <a:solidFill>
                <a:schemeClr val="tx1"/>
              </a:solidFill>
            </a:endParaRPr>
          </a:p>
        </p:txBody>
      </p:sp>
      <p:sp>
        <p:nvSpPr>
          <p:cNvPr id="14" name="Rectangle 13"/>
          <p:cNvSpPr/>
          <p:nvPr/>
        </p:nvSpPr>
        <p:spPr>
          <a:xfrm>
            <a:off x="8718851" y="3997371"/>
            <a:ext cx="697627" cy="707886"/>
          </a:xfrm>
          <a:prstGeom prst="rect">
            <a:avLst/>
          </a:prstGeom>
        </p:spPr>
        <p:txBody>
          <a:bodyPr wrap="none">
            <a:spAutoFit/>
          </a:bodyPr>
          <a:lstStyle/>
          <a:p>
            <a:r>
              <a:rPr lang="en-US" sz="4000" kern="0" dirty="0" smtClean="0">
                <a:solidFill>
                  <a:srgbClr val="000000"/>
                </a:solidFill>
              </a:rPr>
              <a:t>…</a:t>
            </a:r>
            <a:endParaRPr lang="en-US" sz="4000" dirty="0"/>
          </a:p>
        </p:txBody>
      </p:sp>
    </p:spTree>
    <p:extLst>
      <p:ext uri="{BB962C8B-B14F-4D97-AF65-F5344CB8AC3E}">
        <p14:creationId xmlns:p14="http://schemas.microsoft.com/office/powerpoint/2010/main" val="34324616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56</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5544082"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Curvatures on the CF Graph</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920552" y="581779"/>
            <a:ext cx="7517060" cy="461665"/>
          </a:xfrm>
          <a:prstGeom prst="rect">
            <a:avLst/>
          </a:prstGeom>
        </p:spPr>
        <p:txBody>
          <a:bodyPr wrap="square">
            <a:spAutoFit/>
          </a:bodyPr>
          <a:lstStyle/>
          <a:p>
            <a:r>
              <a:rPr lang="en-US" dirty="0" smtClean="0"/>
              <a:t>slopes, curvatures and alpha-beta-gamma </a:t>
            </a:r>
            <a:endParaRPr lang="en-US" dirty="0"/>
          </a:p>
        </p:txBody>
      </p:sp>
      <p:cxnSp>
        <p:nvCxnSpPr>
          <p:cNvPr id="5" name="Straight Connector 4"/>
          <p:cNvCxnSpPr/>
          <p:nvPr/>
        </p:nvCxnSpPr>
        <p:spPr bwMode="auto">
          <a:xfrm>
            <a:off x="1424608" y="3933056"/>
            <a:ext cx="590465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4261148" y="1916832"/>
            <a:ext cx="0" cy="42484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3584848" y="1340768"/>
            <a:ext cx="2108269" cy="461665"/>
          </a:xfrm>
          <a:prstGeom prst="rect">
            <a:avLst/>
          </a:prstGeom>
        </p:spPr>
        <p:txBody>
          <a:bodyPr wrap="none">
            <a:spAutoFit/>
          </a:bodyPr>
          <a:lstStyle/>
          <a:p>
            <a:r>
              <a:rPr lang="en-US" dirty="0" smtClean="0"/>
              <a:t>Y=Ln (</a:t>
            </a:r>
            <a:r>
              <a:rPr lang="en-US" dirty="0" err="1" smtClean="0"/>
              <a:t>medinc</a:t>
            </a:r>
            <a:r>
              <a:rPr lang="en-US" dirty="0" smtClean="0"/>
              <a:t>)</a:t>
            </a:r>
            <a:endParaRPr lang="en-US" dirty="0"/>
          </a:p>
        </p:txBody>
      </p:sp>
      <p:sp>
        <p:nvSpPr>
          <p:cNvPr id="18" name="Rectangle 17"/>
          <p:cNvSpPr/>
          <p:nvPr/>
        </p:nvSpPr>
        <p:spPr>
          <a:xfrm>
            <a:off x="7437135" y="3687415"/>
            <a:ext cx="1997663" cy="461665"/>
          </a:xfrm>
          <a:prstGeom prst="rect">
            <a:avLst/>
          </a:prstGeom>
        </p:spPr>
        <p:txBody>
          <a:bodyPr wrap="none">
            <a:spAutoFit/>
          </a:bodyPr>
          <a:lstStyle/>
          <a:p>
            <a:r>
              <a:rPr lang="en-US" dirty="0" smtClean="0"/>
              <a:t>X=Logit(rank)</a:t>
            </a:r>
            <a:endParaRPr lang="en-US" dirty="0"/>
          </a:p>
        </p:txBody>
      </p:sp>
      <p:sp>
        <p:nvSpPr>
          <p:cNvPr id="14" name="Freeform 13"/>
          <p:cNvSpPr/>
          <p:nvPr/>
        </p:nvSpPr>
        <p:spPr bwMode="auto">
          <a:xfrm>
            <a:off x="4267200" y="2463800"/>
            <a:ext cx="2540000" cy="1473200"/>
          </a:xfrm>
          <a:custGeom>
            <a:avLst/>
            <a:gdLst>
              <a:gd name="connsiteX0" fmla="*/ 0 w 2554631"/>
              <a:gd name="connsiteY0" fmla="*/ 1490360 h 1490360"/>
              <a:gd name="connsiteX1" fmla="*/ 622300 w 2554631"/>
              <a:gd name="connsiteY1" fmla="*/ 906160 h 1490360"/>
              <a:gd name="connsiteX2" fmla="*/ 2273300 w 2554631"/>
              <a:gd name="connsiteY2" fmla="*/ 118760 h 1490360"/>
              <a:gd name="connsiteX3" fmla="*/ 2540000 w 2554631"/>
              <a:gd name="connsiteY3" fmla="*/ 17160 h 1490360"/>
              <a:gd name="connsiteX0" fmla="*/ 0 w 2540000"/>
              <a:gd name="connsiteY0" fmla="*/ 1473200 h 1473200"/>
              <a:gd name="connsiteX1" fmla="*/ 622300 w 2540000"/>
              <a:gd name="connsiteY1" fmla="*/ 889000 h 1473200"/>
              <a:gd name="connsiteX2" fmla="*/ 2540000 w 2540000"/>
              <a:gd name="connsiteY2" fmla="*/ 0 h 1473200"/>
              <a:gd name="connsiteX0" fmla="*/ 0 w 2540000"/>
              <a:gd name="connsiteY0" fmla="*/ 1473200 h 1473200"/>
              <a:gd name="connsiteX1" fmla="*/ 749300 w 2540000"/>
              <a:gd name="connsiteY1" fmla="*/ 914400 h 1473200"/>
              <a:gd name="connsiteX2" fmla="*/ 2540000 w 2540000"/>
              <a:gd name="connsiteY2" fmla="*/ 0 h 1473200"/>
              <a:gd name="connsiteX0" fmla="*/ 0 w 2540000"/>
              <a:gd name="connsiteY0" fmla="*/ 1473200 h 1473200"/>
              <a:gd name="connsiteX1" fmla="*/ 1028700 w 2540000"/>
              <a:gd name="connsiteY1" fmla="*/ 660400 h 1473200"/>
              <a:gd name="connsiteX2" fmla="*/ 2540000 w 2540000"/>
              <a:gd name="connsiteY2" fmla="*/ 0 h 1473200"/>
            </a:gdLst>
            <a:ahLst/>
            <a:cxnLst>
              <a:cxn ang="0">
                <a:pos x="connsiteX0" y="connsiteY0"/>
              </a:cxn>
              <a:cxn ang="0">
                <a:pos x="connsiteX1" y="connsiteY1"/>
              </a:cxn>
              <a:cxn ang="0">
                <a:pos x="connsiteX2" y="connsiteY2"/>
              </a:cxn>
            </a:cxnLst>
            <a:rect l="l" t="t" r="r" b="b"/>
            <a:pathLst>
              <a:path w="2540000" h="1473200">
                <a:moveTo>
                  <a:pt x="0" y="1473200"/>
                </a:moveTo>
                <a:cubicBezTo>
                  <a:pt x="121708" y="1295400"/>
                  <a:pt x="605367" y="905933"/>
                  <a:pt x="1028700" y="660400"/>
                </a:cubicBezTo>
                <a:cubicBezTo>
                  <a:pt x="1452033" y="414867"/>
                  <a:pt x="2140479" y="185208"/>
                  <a:pt x="25400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Freeform 14"/>
          <p:cNvSpPr/>
          <p:nvPr/>
        </p:nvSpPr>
        <p:spPr bwMode="auto">
          <a:xfrm>
            <a:off x="4254500" y="1727201"/>
            <a:ext cx="1422400" cy="2209800"/>
          </a:xfrm>
          <a:custGeom>
            <a:avLst/>
            <a:gdLst>
              <a:gd name="connsiteX0" fmla="*/ 0 w 1452430"/>
              <a:gd name="connsiteY0" fmla="*/ 2264721 h 2264721"/>
              <a:gd name="connsiteX1" fmla="*/ 292100 w 1452430"/>
              <a:gd name="connsiteY1" fmla="*/ 1909121 h 2264721"/>
              <a:gd name="connsiteX2" fmla="*/ 1308100 w 1452430"/>
              <a:gd name="connsiteY2" fmla="*/ 232721 h 2264721"/>
              <a:gd name="connsiteX3" fmla="*/ 1422400 w 1452430"/>
              <a:gd name="connsiteY3" fmla="*/ 54921 h 2264721"/>
              <a:gd name="connsiteX0" fmla="*/ 0 w 1443096"/>
              <a:gd name="connsiteY0" fmla="*/ 2251615 h 2251615"/>
              <a:gd name="connsiteX1" fmla="*/ 508000 w 1443096"/>
              <a:gd name="connsiteY1" fmla="*/ 1616615 h 2251615"/>
              <a:gd name="connsiteX2" fmla="*/ 1308100 w 1443096"/>
              <a:gd name="connsiteY2" fmla="*/ 219615 h 2251615"/>
              <a:gd name="connsiteX3" fmla="*/ 1422400 w 1443096"/>
              <a:gd name="connsiteY3" fmla="*/ 41815 h 2251615"/>
              <a:gd name="connsiteX0" fmla="*/ 0 w 1422400"/>
              <a:gd name="connsiteY0" fmla="*/ 2209800 h 2209800"/>
              <a:gd name="connsiteX1" fmla="*/ 508000 w 1422400"/>
              <a:gd name="connsiteY1" fmla="*/ 1574800 h 2209800"/>
              <a:gd name="connsiteX2" fmla="*/ 1422400 w 1422400"/>
              <a:gd name="connsiteY2" fmla="*/ 0 h 2209800"/>
              <a:gd name="connsiteX0" fmla="*/ 0 w 1422400"/>
              <a:gd name="connsiteY0" fmla="*/ 2209800 h 2209800"/>
              <a:gd name="connsiteX1" fmla="*/ 660400 w 1422400"/>
              <a:gd name="connsiteY1" fmla="*/ 1409700 h 2209800"/>
              <a:gd name="connsiteX2" fmla="*/ 1422400 w 1422400"/>
              <a:gd name="connsiteY2" fmla="*/ 0 h 2209800"/>
            </a:gdLst>
            <a:ahLst/>
            <a:cxnLst>
              <a:cxn ang="0">
                <a:pos x="connsiteX0" y="connsiteY0"/>
              </a:cxn>
              <a:cxn ang="0">
                <a:pos x="connsiteX1" y="connsiteY1"/>
              </a:cxn>
              <a:cxn ang="0">
                <a:pos x="connsiteX2" y="connsiteY2"/>
              </a:cxn>
            </a:cxnLst>
            <a:rect l="l" t="t" r="r" b="b"/>
            <a:pathLst>
              <a:path w="1422400" h="2209800">
                <a:moveTo>
                  <a:pt x="0" y="2209800"/>
                </a:moveTo>
                <a:cubicBezTo>
                  <a:pt x="37041" y="2201333"/>
                  <a:pt x="423333" y="1778000"/>
                  <a:pt x="660400" y="1409700"/>
                </a:cubicBezTo>
                <a:cubicBezTo>
                  <a:pt x="897467" y="1041400"/>
                  <a:pt x="1231900" y="328083"/>
                  <a:pt x="14224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6" name="Group 15"/>
          <p:cNvGrpSpPr/>
          <p:nvPr/>
        </p:nvGrpSpPr>
        <p:grpSpPr>
          <a:xfrm rot="10800000">
            <a:off x="1714500" y="3937001"/>
            <a:ext cx="2552700" cy="2209800"/>
            <a:chOff x="4406900" y="1879601"/>
            <a:chExt cx="2552700" cy="2209800"/>
          </a:xfrm>
        </p:grpSpPr>
        <p:sp>
          <p:nvSpPr>
            <p:cNvPr id="22" name="Freeform 21"/>
            <p:cNvSpPr/>
            <p:nvPr/>
          </p:nvSpPr>
          <p:spPr bwMode="auto">
            <a:xfrm>
              <a:off x="4419600" y="2616200"/>
              <a:ext cx="2540000" cy="1473200"/>
            </a:xfrm>
            <a:custGeom>
              <a:avLst/>
              <a:gdLst>
                <a:gd name="connsiteX0" fmla="*/ 0 w 2554631"/>
                <a:gd name="connsiteY0" fmla="*/ 1490360 h 1490360"/>
                <a:gd name="connsiteX1" fmla="*/ 622300 w 2554631"/>
                <a:gd name="connsiteY1" fmla="*/ 906160 h 1490360"/>
                <a:gd name="connsiteX2" fmla="*/ 2273300 w 2554631"/>
                <a:gd name="connsiteY2" fmla="*/ 118760 h 1490360"/>
                <a:gd name="connsiteX3" fmla="*/ 2540000 w 2554631"/>
                <a:gd name="connsiteY3" fmla="*/ 17160 h 1490360"/>
                <a:gd name="connsiteX0" fmla="*/ 0 w 2540000"/>
                <a:gd name="connsiteY0" fmla="*/ 1473200 h 1473200"/>
                <a:gd name="connsiteX1" fmla="*/ 622300 w 2540000"/>
                <a:gd name="connsiteY1" fmla="*/ 889000 h 1473200"/>
                <a:gd name="connsiteX2" fmla="*/ 2540000 w 2540000"/>
                <a:gd name="connsiteY2" fmla="*/ 0 h 1473200"/>
                <a:gd name="connsiteX0" fmla="*/ 0 w 2540000"/>
                <a:gd name="connsiteY0" fmla="*/ 1473200 h 1473200"/>
                <a:gd name="connsiteX1" fmla="*/ 749300 w 2540000"/>
                <a:gd name="connsiteY1" fmla="*/ 914400 h 1473200"/>
                <a:gd name="connsiteX2" fmla="*/ 2540000 w 2540000"/>
                <a:gd name="connsiteY2" fmla="*/ 0 h 1473200"/>
                <a:gd name="connsiteX0" fmla="*/ 0 w 2540000"/>
                <a:gd name="connsiteY0" fmla="*/ 1473200 h 1473200"/>
                <a:gd name="connsiteX1" fmla="*/ 1028700 w 2540000"/>
                <a:gd name="connsiteY1" fmla="*/ 660400 h 1473200"/>
                <a:gd name="connsiteX2" fmla="*/ 2540000 w 2540000"/>
                <a:gd name="connsiteY2" fmla="*/ 0 h 1473200"/>
              </a:gdLst>
              <a:ahLst/>
              <a:cxnLst>
                <a:cxn ang="0">
                  <a:pos x="connsiteX0" y="connsiteY0"/>
                </a:cxn>
                <a:cxn ang="0">
                  <a:pos x="connsiteX1" y="connsiteY1"/>
                </a:cxn>
                <a:cxn ang="0">
                  <a:pos x="connsiteX2" y="connsiteY2"/>
                </a:cxn>
              </a:cxnLst>
              <a:rect l="l" t="t" r="r" b="b"/>
              <a:pathLst>
                <a:path w="2540000" h="1473200">
                  <a:moveTo>
                    <a:pt x="0" y="1473200"/>
                  </a:moveTo>
                  <a:cubicBezTo>
                    <a:pt x="121708" y="1295400"/>
                    <a:pt x="605367" y="905933"/>
                    <a:pt x="1028700" y="660400"/>
                  </a:cubicBezTo>
                  <a:cubicBezTo>
                    <a:pt x="1452033" y="414867"/>
                    <a:pt x="2140479" y="185208"/>
                    <a:pt x="25400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Freeform 22"/>
            <p:cNvSpPr/>
            <p:nvPr/>
          </p:nvSpPr>
          <p:spPr bwMode="auto">
            <a:xfrm>
              <a:off x="4406900" y="1879601"/>
              <a:ext cx="1422400" cy="2209800"/>
            </a:xfrm>
            <a:custGeom>
              <a:avLst/>
              <a:gdLst>
                <a:gd name="connsiteX0" fmla="*/ 0 w 1452430"/>
                <a:gd name="connsiteY0" fmla="*/ 2264721 h 2264721"/>
                <a:gd name="connsiteX1" fmla="*/ 292100 w 1452430"/>
                <a:gd name="connsiteY1" fmla="*/ 1909121 h 2264721"/>
                <a:gd name="connsiteX2" fmla="*/ 1308100 w 1452430"/>
                <a:gd name="connsiteY2" fmla="*/ 232721 h 2264721"/>
                <a:gd name="connsiteX3" fmla="*/ 1422400 w 1452430"/>
                <a:gd name="connsiteY3" fmla="*/ 54921 h 2264721"/>
                <a:gd name="connsiteX0" fmla="*/ 0 w 1443096"/>
                <a:gd name="connsiteY0" fmla="*/ 2251615 h 2251615"/>
                <a:gd name="connsiteX1" fmla="*/ 508000 w 1443096"/>
                <a:gd name="connsiteY1" fmla="*/ 1616615 h 2251615"/>
                <a:gd name="connsiteX2" fmla="*/ 1308100 w 1443096"/>
                <a:gd name="connsiteY2" fmla="*/ 219615 h 2251615"/>
                <a:gd name="connsiteX3" fmla="*/ 1422400 w 1443096"/>
                <a:gd name="connsiteY3" fmla="*/ 41815 h 2251615"/>
                <a:gd name="connsiteX0" fmla="*/ 0 w 1422400"/>
                <a:gd name="connsiteY0" fmla="*/ 2209800 h 2209800"/>
                <a:gd name="connsiteX1" fmla="*/ 508000 w 1422400"/>
                <a:gd name="connsiteY1" fmla="*/ 1574800 h 2209800"/>
                <a:gd name="connsiteX2" fmla="*/ 1422400 w 1422400"/>
                <a:gd name="connsiteY2" fmla="*/ 0 h 2209800"/>
                <a:gd name="connsiteX0" fmla="*/ 0 w 1422400"/>
                <a:gd name="connsiteY0" fmla="*/ 2209800 h 2209800"/>
                <a:gd name="connsiteX1" fmla="*/ 660400 w 1422400"/>
                <a:gd name="connsiteY1" fmla="*/ 1409700 h 2209800"/>
                <a:gd name="connsiteX2" fmla="*/ 1422400 w 1422400"/>
                <a:gd name="connsiteY2" fmla="*/ 0 h 2209800"/>
              </a:gdLst>
              <a:ahLst/>
              <a:cxnLst>
                <a:cxn ang="0">
                  <a:pos x="connsiteX0" y="connsiteY0"/>
                </a:cxn>
                <a:cxn ang="0">
                  <a:pos x="connsiteX1" y="connsiteY1"/>
                </a:cxn>
                <a:cxn ang="0">
                  <a:pos x="connsiteX2" y="connsiteY2"/>
                </a:cxn>
              </a:cxnLst>
              <a:rect l="l" t="t" r="r" b="b"/>
              <a:pathLst>
                <a:path w="1422400" h="2209800">
                  <a:moveTo>
                    <a:pt x="0" y="2209800"/>
                  </a:moveTo>
                  <a:cubicBezTo>
                    <a:pt x="37041" y="2201333"/>
                    <a:pt x="423333" y="1778000"/>
                    <a:pt x="660400" y="1409700"/>
                  </a:cubicBezTo>
                  <a:cubicBezTo>
                    <a:pt x="897467" y="1041400"/>
                    <a:pt x="1231900" y="328083"/>
                    <a:pt x="14224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7" name="Rectangle 16"/>
          <p:cNvSpPr/>
          <p:nvPr/>
        </p:nvSpPr>
        <p:spPr>
          <a:xfrm>
            <a:off x="5701555" y="1455167"/>
            <a:ext cx="543739" cy="461665"/>
          </a:xfrm>
          <a:prstGeom prst="rect">
            <a:avLst/>
          </a:prstGeom>
        </p:spPr>
        <p:txBody>
          <a:bodyPr wrap="none">
            <a:spAutoFit/>
          </a:bodyPr>
          <a:lstStyle/>
          <a:p>
            <a:r>
              <a:rPr lang="en-US" dirty="0" smtClean="0"/>
              <a:t>(1)</a:t>
            </a:r>
            <a:endParaRPr lang="en-US" dirty="0"/>
          </a:p>
        </p:txBody>
      </p:sp>
      <p:sp>
        <p:nvSpPr>
          <p:cNvPr id="28" name="Rectangle 27"/>
          <p:cNvSpPr/>
          <p:nvPr/>
        </p:nvSpPr>
        <p:spPr>
          <a:xfrm>
            <a:off x="6897216" y="2232967"/>
            <a:ext cx="543739" cy="461665"/>
          </a:xfrm>
          <a:prstGeom prst="rect">
            <a:avLst/>
          </a:prstGeom>
        </p:spPr>
        <p:txBody>
          <a:bodyPr wrap="none">
            <a:spAutoFit/>
          </a:bodyPr>
          <a:lstStyle/>
          <a:p>
            <a:r>
              <a:rPr lang="en-US" dirty="0" smtClean="0"/>
              <a:t>(2)</a:t>
            </a:r>
            <a:endParaRPr lang="en-US" dirty="0"/>
          </a:p>
        </p:txBody>
      </p:sp>
      <p:sp>
        <p:nvSpPr>
          <p:cNvPr id="29" name="Rectangle 28"/>
          <p:cNvSpPr/>
          <p:nvPr/>
        </p:nvSpPr>
        <p:spPr>
          <a:xfrm>
            <a:off x="2360712" y="5703639"/>
            <a:ext cx="620683" cy="461665"/>
          </a:xfrm>
          <a:prstGeom prst="rect">
            <a:avLst/>
          </a:prstGeom>
        </p:spPr>
        <p:txBody>
          <a:bodyPr wrap="none">
            <a:spAutoFit/>
          </a:bodyPr>
          <a:lstStyle/>
          <a:p>
            <a:r>
              <a:rPr lang="en-US" dirty="0" smtClean="0"/>
              <a:t>(3) </a:t>
            </a:r>
            <a:endParaRPr lang="en-US" dirty="0"/>
          </a:p>
        </p:txBody>
      </p:sp>
      <p:sp>
        <p:nvSpPr>
          <p:cNvPr id="30" name="Rectangle 29"/>
          <p:cNvSpPr/>
          <p:nvPr/>
        </p:nvSpPr>
        <p:spPr>
          <a:xfrm>
            <a:off x="1928664" y="4623519"/>
            <a:ext cx="543739" cy="461665"/>
          </a:xfrm>
          <a:prstGeom prst="rect">
            <a:avLst/>
          </a:prstGeom>
        </p:spPr>
        <p:txBody>
          <a:bodyPr wrap="none">
            <a:spAutoFit/>
          </a:bodyPr>
          <a:lstStyle/>
          <a:p>
            <a:r>
              <a:rPr lang="en-US" dirty="0" smtClean="0"/>
              <a:t>(4)</a:t>
            </a:r>
            <a:endParaRPr lang="en-US" dirty="0"/>
          </a:p>
        </p:txBody>
      </p:sp>
      <p:cxnSp>
        <p:nvCxnSpPr>
          <p:cNvPr id="24" name="Straight Connector 23"/>
          <p:cNvCxnSpPr/>
          <p:nvPr/>
        </p:nvCxnSpPr>
        <p:spPr bwMode="auto">
          <a:xfrm flipV="1">
            <a:off x="1928664" y="1412776"/>
            <a:ext cx="4968552" cy="4752528"/>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p:cNvSpPr/>
          <p:nvPr/>
        </p:nvSpPr>
        <p:spPr>
          <a:xfrm>
            <a:off x="4304928" y="4005064"/>
            <a:ext cx="378630" cy="461665"/>
          </a:xfrm>
          <a:prstGeom prst="rect">
            <a:avLst/>
          </a:prstGeom>
        </p:spPr>
        <p:txBody>
          <a:bodyPr wrap="none">
            <a:spAutoFit/>
          </a:bodyPr>
          <a:lstStyle/>
          <a:p>
            <a:r>
              <a:rPr lang="en-US" dirty="0" smtClean="0">
                <a:solidFill>
                  <a:srgbClr val="000000"/>
                </a:solidFill>
                <a:latin typeface="Symbol" panose="05050102010706020507" pitchFamily="18" charset="2"/>
              </a:rPr>
              <a:t>a</a:t>
            </a:r>
            <a:endParaRPr lang="en-US" dirty="0"/>
          </a:p>
        </p:txBody>
      </p:sp>
      <p:sp>
        <p:nvSpPr>
          <p:cNvPr id="34" name="Rectangle 33"/>
          <p:cNvSpPr/>
          <p:nvPr/>
        </p:nvSpPr>
        <p:spPr>
          <a:xfrm>
            <a:off x="4664968" y="4767535"/>
            <a:ext cx="5080237" cy="1938992"/>
          </a:xfrm>
          <a:prstGeom prst="rect">
            <a:avLst/>
          </a:prstGeom>
        </p:spPr>
        <p:txBody>
          <a:bodyPr wrap="none">
            <a:spAutoFit/>
          </a:bodyPr>
          <a:lstStyle/>
          <a:p>
            <a:pPr marL="457200" indent="-457200">
              <a:buAutoNum type="arabicParenBoth"/>
            </a:pPr>
            <a:r>
              <a:rPr lang="en-US" dirty="0" smtClean="0"/>
              <a:t>Higher inequality at the top </a:t>
            </a:r>
            <a:r>
              <a:rPr lang="en-US" dirty="0" smtClean="0">
                <a:solidFill>
                  <a:srgbClr val="000000"/>
                </a:solidFill>
                <a:latin typeface="Symbol" panose="05050102010706020507" pitchFamily="18" charset="2"/>
              </a:rPr>
              <a:t>b&gt;0</a:t>
            </a:r>
            <a:r>
              <a:rPr lang="en-US" dirty="0" smtClean="0"/>
              <a:t> </a:t>
            </a:r>
          </a:p>
          <a:p>
            <a:r>
              <a:rPr lang="en-US" dirty="0" smtClean="0"/>
              <a:t>(2) Lower </a:t>
            </a:r>
            <a:r>
              <a:rPr lang="en-US" dirty="0"/>
              <a:t>inequality at the top </a:t>
            </a:r>
            <a:r>
              <a:rPr lang="en-US" dirty="0" smtClean="0">
                <a:solidFill>
                  <a:srgbClr val="000000"/>
                </a:solidFill>
                <a:latin typeface="Symbol" panose="05050102010706020507" pitchFamily="18" charset="2"/>
              </a:rPr>
              <a:t>b&lt;0</a:t>
            </a:r>
            <a:r>
              <a:rPr lang="en-US" dirty="0" smtClean="0"/>
              <a:t> </a:t>
            </a:r>
            <a:endParaRPr lang="en-US" dirty="0"/>
          </a:p>
          <a:p>
            <a:r>
              <a:rPr lang="en-US" dirty="0" smtClean="0"/>
              <a:t>(3) </a:t>
            </a:r>
            <a:r>
              <a:rPr lang="en-US" dirty="0"/>
              <a:t>Higher inequality at the </a:t>
            </a:r>
            <a:r>
              <a:rPr lang="en-US" dirty="0" smtClean="0"/>
              <a:t>bottom </a:t>
            </a:r>
            <a:r>
              <a:rPr lang="en-US" dirty="0" smtClean="0">
                <a:solidFill>
                  <a:srgbClr val="000000"/>
                </a:solidFill>
                <a:latin typeface="Symbol" panose="05050102010706020507" pitchFamily="18" charset="2"/>
              </a:rPr>
              <a:t>g&gt;0</a:t>
            </a:r>
            <a:r>
              <a:rPr lang="en-US" dirty="0" smtClean="0"/>
              <a:t> </a:t>
            </a:r>
            <a:endParaRPr lang="en-US" dirty="0"/>
          </a:p>
          <a:p>
            <a:r>
              <a:rPr lang="en-US" dirty="0" smtClean="0"/>
              <a:t>(4) Lower </a:t>
            </a:r>
            <a:r>
              <a:rPr lang="en-US" dirty="0"/>
              <a:t>inequality at the top </a:t>
            </a:r>
            <a:r>
              <a:rPr lang="en-US" dirty="0" smtClean="0">
                <a:solidFill>
                  <a:srgbClr val="000000"/>
                </a:solidFill>
                <a:latin typeface="Symbol" panose="05050102010706020507" pitchFamily="18" charset="2"/>
              </a:rPr>
              <a:t>g&lt;0</a:t>
            </a:r>
            <a:r>
              <a:rPr lang="en-US" dirty="0" smtClean="0"/>
              <a:t> </a:t>
            </a:r>
            <a:endParaRPr lang="en-US" dirty="0"/>
          </a:p>
          <a:p>
            <a:endParaRPr lang="en-US" dirty="0"/>
          </a:p>
        </p:txBody>
      </p:sp>
      <p:sp>
        <p:nvSpPr>
          <p:cNvPr id="2" name="Rectangle 1"/>
          <p:cNvSpPr/>
          <p:nvPr/>
        </p:nvSpPr>
        <p:spPr>
          <a:xfrm>
            <a:off x="5648201" y="1206494"/>
            <a:ext cx="675185" cy="461665"/>
          </a:xfrm>
          <a:prstGeom prst="rect">
            <a:avLst/>
          </a:prstGeom>
        </p:spPr>
        <p:txBody>
          <a:bodyPr wrap="none">
            <a:spAutoFit/>
          </a:bodyPr>
          <a:lstStyle/>
          <a:p>
            <a:r>
              <a:rPr lang="en-US" dirty="0" smtClean="0">
                <a:solidFill>
                  <a:srgbClr val="000000"/>
                </a:solidFill>
                <a:latin typeface="Symbol" panose="05050102010706020507" pitchFamily="18" charset="2"/>
              </a:rPr>
              <a:t>b&gt;0</a:t>
            </a:r>
            <a:endParaRPr lang="en-US" dirty="0"/>
          </a:p>
        </p:txBody>
      </p:sp>
      <p:sp>
        <p:nvSpPr>
          <p:cNvPr id="26" name="Rectangle 25"/>
          <p:cNvSpPr/>
          <p:nvPr/>
        </p:nvSpPr>
        <p:spPr>
          <a:xfrm>
            <a:off x="2870505" y="5911828"/>
            <a:ext cx="633507" cy="461665"/>
          </a:xfrm>
          <a:prstGeom prst="rect">
            <a:avLst/>
          </a:prstGeom>
        </p:spPr>
        <p:txBody>
          <a:bodyPr wrap="none">
            <a:spAutoFit/>
          </a:bodyPr>
          <a:lstStyle/>
          <a:p>
            <a:r>
              <a:rPr lang="en-US" dirty="0" smtClean="0">
                <a:solidFill>
                  <a:srgbClr val="000000"/>
                </a:solidFill>
                <a:latin typeface="Symbol" panose="05050102010706020507" pitchFamily="18" charset="2"/>
              </a:rPr>
              <a:t>g&gt;0</a:t>
            </a:r>
            <a:endParaRPr lang="en-US" dirty="0"/>
          </a:p>
        </p:txBody>
      </p:sp>
      <p:sp>
        <p:nvSpPr>
          <p:cNvPr id="3" name="Rectangle 2"/>
          <p:cNvSpPr/>
          <p:nvPr/>
        </p:nvSpPr>
        <p:spPr>
          <a:xfrm>
            <a:off x="344488" y="1484784"/>
            <a:ext cx="3502882" cy="830997"/>
          </a:xfrm>
          <a:prstGeom prst="rect">
            <a:avLst/>
          </a:prstGeom>
        </p:spPr>
        <p:txBody>
          <a:bodyPr wrap="none">
            <a:spAutoFit/>
          </a:bodyPr>
          <a:lstStyle/>
          <a:p>
            <a:r>
              <a:rPr lang="en-US" dirty="0" smtClean="0"/>
              <a:t>The stronger the slope, </a:t>
            </a:r>
            <a:br>
              <a:rPr lang="en-US" dirty="0" smtClean="0"/>
            </a:br>
            <a:r>
              <a:rPr lang="en-US" dirty="0" smtClean="0"/>
              <a:t>The higher local inequality</a:t>
            </a:r>
            <a:endParaRPr lang="en-US" dirty="0"/>
          </a:p>
        </p:txBody>
      </p:sp>
      <p:cxnSp>
        <p:nvCxnSpPr>
          <p:cNvPr id="8" name="Straight Connector 7"/>
          <p:cNvCxnSpPr>
            <a:stCxn id="15" idx="0"/>
          </p:cNvCxnSpPr>
          <p:nvPr/>
        </p:nvCxnSpPr>
        <p:spPr bwMode="auto">
          <a:xfrm flipV="1">
            <a:off x="4254500" y="2315781"/>
            <a:ext cx="1130548" cy="1621220"/>
          </a:xfrm>
          <a:prstGeom prst="line">
            <a:avLst/>
          </a:prstGeom>
          <a:solidFill>
            <a:schemeClr val="accent1"/>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3008784" y="2453987"/>
            <a:ext cx="1604735" cy="830997"/>
          </a:xfrm>
          <a:prstGeom prst="rect">
            <a:avLst/>
          </a:prstGeom>
        </p:spPr>
        <p:txBody>
          <a:bodyPr wrap="none">
            <a:spAutoFit/>
          </a:bodyPr>
          <a:lstStyle/>
          <a:p>
            <a:r>
              <a:rPr lang="en-US" dirty="0" smtClean="0">
                <a:solidFill>
                  <a:srgbClr val="000000"/>
                </a:solidFill>
              </a:rPr>
              <a:t>Slope= </a:t>
            </a:r>
            <a:br>
              <a:rPr lang="en-US" dirty="0" smtClean="0">
                <a:solidFill>
                  <a:srgbClr val="000000"/>
                </a:solidFill>
              </a:rPr>
            </a:br>
            <a:r>
              <a:rPr lang="en-US" dirty="0" smtClean="0">
                <a:solidFill>
                  <a:srgbClr val="000000"/>
                </a:solidFill>
              </a:rPr>
              <a:t>ISO = Y/X </a:t>
            </a:r>
            <a:endParaRPr lang="en-US" dirty="0"/>
          </a:p>
        </p:txBody>
      </p:sp>
    </p:spTree>
    <p:extLst>
      <p:ext uri="{BB962C8B-B14F-4D97-AF65-F5344CB8AC3E}">
        <p14:creationId xmlns:p14="http://schemas.microsoft.com/office/powerpoint/2010/main" val="30898989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FA1C2295-930C-4F6A-9A87-1867CAED8EE5}" type="slidenum">
              <a:rPr lang="fr-FR" sz="1800"/>
              <a:pPr/>
              <a:t>57</a:t>
            </a:fld>
            <a:endParaRPr lang="fr-FR" sz="1800" dirty="0"/>
          </a:p>
        </p:txBody>
      </p:sp>
      <p:sp>
        <p:nvSpPr>
          <p:cNvPr id="22531" name="Rectangle 2"/>
          <p:cNvSpPr>
            <a:spLocks noChangeArrowheads="1"/>
          </p:cNvSpPr>
          <p:nvPr/>
        </p:nvSpPr>
        <p:spPr bwMode="auto">
          <a:xfrm>
            <a:off x="381000" y="404813"/>
            <a:ext cx="92519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en-US" dirty="0"/>
          </a:p>
          <a:p>
            <a:pPr defTabSz="957263">
              <a:spcBef>
                <a:spcPct val="20000"/>
              </a:spcBef>
              <a:spcAft>
                <a:spcPct val="100000"/>
              </a:spcAft>
              <a:tabLst>
                <a:tab pos="741363" algn="l"/>
              </a:tabLst>
            </a:pPr>
            <a:r>
              <a:rPr lang="en-US" sz="2900" b="1" dirty="0" smtClean="0"/>
              <a:t>3- Data </a:t>
            </a:r>
            <a:r>
              <a:rPr lang="en-US" sz="2900" b="1" dirty="0"/>
              <a:t>and measurements :</a:t>
            </a:r>
          </a:p>
          <a:p>
            <a:pPr marL="582613" lvl="2" indent="-168275" defTabSz="957263">
              <a:spcBef>
                <a:spcPct val="20000"/>
              </a:spcBef>
              <a:buClr>
                <a:schemeClr val="tx1"/>
              </a:buClr>
              <a:buFontTx/>
              <a:buChar char="•"/>
              <a:tabLst>
                <a:tab pos="741363" algn="l"/>
              </a:tabLst>
            </a:pPr>
            <a:r>
              <a:rPr lang="en-US" sz="2100" b="1" dirty="0" smtClean="0"/>
              <a:t>Data </a:t>
            </a:r>
            <a:r>
              <a:rPr lang="en-US" sz="2100" b="1" dirty="0"/>
              <a:t>: </a:t>
            </a:r>
            <a:br>
              <a:rPr lang="en-US" sz="2100" b="1" dirty="0"/>
            </a:br>
            <a:r>
              <a:rPr lang="en-US" sz="2100" dirty="0" smtClean="0"/>
              <a:t>Lis source of </a:t>
            </a:r>
            <a:r>
              <a:rPr lang="en-US" sz="2100" dirty="0" err="1" smtClean="0"/>
              <a:t>medianized</a:t>
            </a:r>
            <a:r>
              <a:rPr lang="en-US" sz="2100" dirty="0" smtClean="0"/>
              <a:t> </a:t>
            </a:r>
            <a:r>
              <a:rPr lang="en-US" sz="2100" dirty="0" err="1" smtClean="0"/>
              <a:t>equivalized</a:t>
            </a:r>
            <a:r>
              <a:rPr lang="en-US" sz="2100" dirty="0" smtClean="0"/>
              <a:t> disposable income after tax and transfers </a:t>
            </a:r>
          </a:p>
          <a:p>
            <a:pPr marL="582613" lvl="2" indent="-168275" defTabSz="957263">
              <a:spcBef>
                <a:spcPct val="20000"/>
              </a:spcBef>
              <a:buClr>
                <a:schemeClr val="tx1"/>
              </a:buClr>
              <a:buFontTx/>
              <a:buChar char="•"/>
              <a:tabLst>
                <a:tab pos="741363" algn="l"/>
              </a:tabLst>
            </a:pPr>
            <a:endParaRPr lang="en-US" sz="2100" dirty="0"/>
          </a:p>
          <a:p>
            <a:pPr marL="582613" lvl="2" indent="-168275" defTabSz="957263">
              <a:spcBef>
                <a:spcPct val="20000"/>
              </a:spcBef>
              <a:buClr>
                <a:schemeClr val="tx1"/>
              </a:buClr>
              <a:buFontTx/>
              <a:buChar char="•"/>
              <a:tabLst>
                <a:tab pos="741363" algn="l"/>
              </a:tabLst>
            </a:pPr>
            <a:r>
              <a:rPr lang="en-US" sz="2100" b="1" dirty="0" smtClean="0"/>
              <a:t>271 country/year samples</a:t>
            </a:r>
            <a:endParaRPr lang="en-US" sz="2100" dirty="0" smtClean="0"/>
          </a:p>
          <a:p>
            <a:pPr marL="582613" lvl="2" indent="-168275" defTabSz="957263">
              <a:spcBef>
                <a:spcPct val="20000"/>
              </a:spcBef>
              <a:buClr>
                <a:schemeClr val="tx1"/>
              </a:buClr>
              <a:buFontTx/>
              <a:buChar char="•"/>
              <a:tabLst>
                <a:tab pos="741363" algn="l"/>
              </a:tabLst>
            </a:pPr>
            <a:endParaRPr lang="en-US" sz="2100" dirty="0" smtClean="0"/>
          </a:p>
        </p:txBody>
      </p:sp>
    </p:spTree>
    <p:extLst>
      <p:ext uri="{BB962C8B-B14F-4D97-AF65-F5344CB8AC3E}">
        <p14:creationId xmlns:p14="http://schemas.microsoft.com/office/powerpoint/2010/main" val="29004075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16280" y="836712"/>
            <a:ext cx="8707992" cy="5411688"/>
          </a:xfrm>
          <a:prstGeom prst="rect">
            <a:avLst/>
          </a:prstGeom>
        </p:spPr>
      </p:pic>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58</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752141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The Isograph and </a:t>
            </a:r>
            <a:r>
              <a:rPr lang="en-US" sz="3200" b="1" i="1" dirty="0" err="1" smtClean="0"/>
              <a:t>Metaginis</a:t>
            </a:r>
            <a:r>
              <a:rPr lang="en-US" sz="3200" b="1" i="1" dirty="0" smtClean="0"/>
              <a:t> in the USA </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7401272" y="4653136"/>
            <a:ext cx="1224136" cy="461665"/>
          </a:xfrm>
          <a:prstGeom prst="rect">
            <a:avLst/>
          </a:prstGeom>
        </p:spPr>
        <p:txBody>
          <a:bodyPr wrap="square">
            <a:spAutoFit/>
          </a:bodyPr>
          <a:lstStyle/>
          <a:p>
            <a:r>
              <a:rPr lang="en-US" dirty="0" smtClean="0"/>
              <a:t>Deciles </a:t>
            </a:r>
            <a:endParaRPr lang="en-US" dirty="0"/>
          </a:p>
        </p:txBody>
      </p:sp>
      <p:sp>
        <p:nvSpPr>
          <p:cNvPr id="31" name="Rectangle 30"/>
          <p:cNvSpPr/>
          <p:nvPr/>
        </p:nvSpPr>
        <p:spPr>
          <a:xfrm>
            <a:off x="1928664" y="5661248"/>
            <a:ext cx="1224136" cy="461665"/>
          </a:xfrm>
          <a:prstGeom prst="rect">
            <a:avLst/>
          </a:prstGeom>
        </p:spPr>
        <p:txBody>
          <a:bodyPr wrap="square">
            <a:spAutoFit/>
          </a:bodyPr>
          <a:lstStyle/>
          <a:p>
            <a:r>
              <a:rPr lang="en-US" smtClean="0"/>
              <a:t>US-year</a:t>
            </a:r>
            <a:endParaRPr lang="en-US" dirty="0"/>
          </a:p>
        </p:txBody>
      </p:sp>
      <p:sp>
        <p:nvSpPr>
          <p:cNvPr id="11" name="Rectangle 10"/>
          <p:cNvSpPr/>
          <p:nvPr/>
        </p:nvSpPr>
        <p:spPr>
          <a:xfrm>
            <a:off x="5975697" y="3965748"/>
            <a:ext cx="1516762" cy="461665"/>
          </a:xfrm>
          <a:prstGeom prst="rect">
            <a:avLst/>
          </a:prstGeom>
        </p:spPr>
        <p:txBody>
          <a:bodyPr wrap="none">
            <a:spAutoFit/>
          </a:bodyPr>
          <a:lstStyle/>
          <a:p>
            <a:r>
              <a:rPr lang="en-US" dirty="0" smtClean="0">
                <a:solidFill>
                  <a:srgbClr val="000000"/>
                </a:solidFill>
                <a:latin typeface="Calibri" panose="020F0502020204030204" pitchFamily="34" charset="0"/>
              </a:rPr>
              <a:t>Gini = 0.30</a:t>
            </a:r>
            <a:endParaRPr lang="en-US" dirty="0"/>
          </a:p>
        </p:txBody>
      </p:sp>
      <p:sp>
        <p:nvSpPr>
          <p:cNvPr id="13" name="Rectangle 12"/>
          <p:cNvSpPr/>
          <p:nvPr/>
        </p:nvSpPr>
        <p:spPr>
          <a:xfrm>
            <a:off x="5817096" y="2895327"/>
            <a:ext cx="1516762" cy="461665"/>
          </a:xfrm>
          <a:prstGeom prst="rect">
            <a:avLst/>
          </a:prstGeom>
        </p:spPr>
        <p:txBody>
          <a:bodyPr wrap="none">
            <a:spAutoFit/>
          </a:bodyPr>
          <a:lstStyle/>
          <a:p>
            <a:r>
              <a:rPr lang="en-US" dirty="0">
                <a:solidFill>
                  <a:srgbClr val="000000"/>
                </a:solidFill>
                <a:latin typeface="Calibri" panose="020F0502020204030204" pitchFamily="34" charset="0"/>
              </a:rPr>
              <a:t>Gini = </a:t>
            </a:r>
            <a:r>
              <a:rPr lang="en-US" dirty="0" smtClean="0">
                <a:solidFill>
                  <a:srgbClr val="000000"/>
                </a:solidFill>
                <a:latin typeface="Calibri" panose="020F0502020204030204" pitchFamily="34" charset="0"/>
              </a:rPr>
              <a:t>0.34</a:t>
            </a:r>
            <a:endParaRPr lang="en-US" dirty="0"/>
          </a:p>
        </p:txBody>
      </p:sp>
      <p:sp>
        <p:nvSpPr>
          <p:cNvPr id="19" name="Rectangle 18"/>
          <p:cNvSpPr/>
          <p:nvPr/>
        </p:nvSpPr>
        <p:spPr>
          <a:xfrm>
            <a:off x="6825208" y="1844824"/>
            <a:ext cx="1516762" cy="461665"/>
          </a:xfrm>
          <a:prstGeom prst="rect">
            <a:avLst/>
          </a:prstGeom>
        </p:spPr>
        <p:txBody>
          <a:bodyPr wrap="none">
            <a:spAutoFit/>
          </a:bodyPr>
          <a:lstStyle/>
          <a:p>
            <a:r>
              <a:rPr lang="en-US" dirty="0">
                <a:solidFill>
                  <a:srgbClr val="000000"/>
                </a:solidFill>
                <a:latin typeface="Calibri" panose="020F0502020204030204" pitchFamily="34" charset="0"/>
              </a:rPr>
              <a:t>Gini = </a:t>
            </a:r>
            <a:r>
              <a:rPr lang="en-US" dirty="0" smtClean="0">
                <a:solidFill>
                  <a:srgbClr val="000000"/>
                </a:solidFill>
                <a:latin typeface="Calibri" panose="020F0502020204030204" pitchFamily="34" charset="0"/>
              </a:rPr>
              <a:t>0.37</a:t>
            </a:r>
            <a:endParaRPr lang="en-US" dirty="0"/>
          </a:p>
        </p:txBody>
      </p:sp>
    </p:spTree>
    <p:extLst>
      <p:ext uri="{BB962C8B-B14F-4D97-AF65-F5344CB8AC3E}">
        <p14:creationId xmlns:p14="http://schemas.microsoft.com/office/powerpoint/2010/main" val="2174150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848" y="-23297"/>
            <a:ext cx="9949847" cy="7281405"/>
          </a:xfrm>
          <a:prstGeom prst="rect">
            <a:avLst/>
          </a:prstGeom>
        </p:spPr>
      </p:pic>
      <p:sp>
        <p:nvSpPr>
          <p:cNvPr id="4" name="Slide Number Placeholder 3"/>
          <p:cNvSpPr>
            <a:spLocks noGrp="1"/>
          </p:cNvSpPr>
          <p:nvPr>
            <p:ph type="sldNum" sz="quarter" idx="10"/>
          </p:nvPr>
        </p:nvSpPr>
        <p:spPr/>
        <p:txBody>
          <a:bodyPr/>
          <a:lstStyle/>
          <a:p>
            <a:pPr>
              <a:defRPr/>
            </a:pPr>
            <a:fld id="{E951483B-6ED8-42E0-A444-9D3BEED914FC}" type="slidenum">
              <a:rPr lang="fr-FR" smtClean="0"/>
              <a:pPr>
                <a:defRPr/>
              </a:pPr>
              <a:t>59</a:t>
            </a:fld>
            <a:endParaRPr lang="fr-FR"/>
          </a:p>
        </p:txBody>
      </p:sp>
      <p:sp>
        <p:nvSpPr>
          <p:cNvPr id="8" name="Rectangle 7"/>
          <p:cNvSpPr/>
          <p:nvPr/>
        </p:nvSpPr>
        <p:spPr>
          <a:xfrm>
            <a:off x="7689304" y="1988840"/>
            <a:ext cx="1224175" cy="338554"/>
          </a:xfrm>
          <a:prstGeom prst="rect">
            <a:avLst/>
          </a:prstGeom>
        </p:spPr>
        <p:txBody>
          <a:bodyPr wrap="square">
            <a:spAutoFit/>
          </a:bodyPr>
          <a:lstStyle/>
          <a:p>
            <a:r>
              <a:rPr lang="fr-FR" sz="1600" dirty="0" smtClean="0"/>
              <a:t>2010s</a:t>
            </a:r>
            <a:endParaRPr lang="en-US" sz="1600" dirty="0"/>
          </a:p>
        </p:txBody>
      </p:sp>
      <p:sp>
        <p:nvSpPr>
          <p:cNvPr id="9" name="Rectangle 8"/>
          <p:cNvSpPr/>
          <p:nvPr/>
        </p:nvSpPr>
        <p:spPr>
          <a:xfrm>
            <a:off x="8301391" y="2580372"/>
            <a:ext cx="1224175" cy="338554"/>
          </a:xfrm>
          <a:prstGeom prst="rect">
            <a:avLst/>
          </a:prstGeom>
        </p:spPr>
        <p:txBody>
          <a:bodyPr wrap="square">
            <a:spAutoFit/>
          </a:bodyPr>
          <a:lstStyle/>
          <a:p>
            <a:r>
              <a:rPr lang="fr-FR" sz="1600" dirty="0" smtClean="0"/>
              <a:t>1980s</a:t>
            </a:r>
            <a:endParaRPr lang="en-US" sz="1600" dirty="0"/>
          </a:p>
        </p:txBody>
      </p:sp>
    </p:spTree>
    <p:extLst>
      <p:ext uri="{BB962C8B-B14F-4D97-AF65-F5344CB8AC3E}">
        <p14:creationId xmlns:p14="http://schemas.microsoft.com/office/powerpoint/2010/main" val="1990583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4E65B31A-E3D5-493B-9C52-FA8A9A6D3958}" type="slidenum">
              <a:rPr lang="fr-FR" sz="1800"/>
              <a:pPr/>
              <a:t>6</a:t>
            </a:fld>
            <a:endParaRPr lang="fr-FR" sz="180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333375"/>
            <a:ext cx="9906000"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p:cNvSpPr>
            <a:spLocks noChangeArrowheads="1"/>
          </p:cNvSpPr>
          <p:nvPr/>
        </p:nvSpPr>
        <p:spPr bwMode="auto">
          <a:xfrm>
            <a:off x="6105525" y="1412875"/>
            <a:ext cx="3575050" cy="3803650"/>
          </a:xfrm>
          <a:prstGeom prst="rect">
            <a:avLst/>
          </a:prstGeom>
          <a:solidFill>
            <a:schemeClr val="bg1"/>
          </a:solidFill>
          <a:ln w="539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t>Generation Limbo: Waiting It Out - New York Times</a:t>
            </a:r>
          </a:p>
          <a:p>
            <a:pPr algn="ctr">
              <a:spcBef>
                <a:spcPct val="50000"/>
              </a:spcBef>
            </a:pPr>
            <a:r>
              <a:rPr lang="en-US" sz="2000"/>
              <a:t>www.nytimes.com/.../recent-college-graduates-wait-for-their-real-car...</a:t>
            </a:r>
          </a:p>
          <a:p>
            <a:pPr algn="ctr">
              <a:spcBef>
                <a:spcPct val="50000"/>
              </a:spcBef>
            </a:pPr>
            <a:r>
              <a:rPr lang="en-US" sz="2000"/>
              <a:t>Aug 31, 2011 – The Limbo Generation, college graduates who entered the job market after the economic downturn, take dead-end jobs while waiting to start ...</a:t>
            </a:r>
            <a:endParaRPr lang="fr-FR" sz="2000"/>
          </a:p>
        </p:txBody>
      </p:sp>
      <p:pic>
        <p:nvPicPr>
          <p:cNvPr id="8197" name="Picture 6" descr="9780807007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3357565"/>
            <a:ext cx="22955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086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60</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309006" y="161925"/>
            <a:ext cx="1015855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5- </a:t>
            </a:r>
            <a:r>
              <a:rPr lang="en-US" sz="3200" b="1" i="1" dirty="0" err="1" smtClean="0"/>
              <a:t>Subprod</a:t>
            </a:r>
            <a:r>
              <a:rPr lang="en-US" sz="3200" b="1" i="1" dirty="0" smtClean="0"/>
              <a:t> : The strobiloid = graphing changing shapes</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13" name="Rectangle 7"/>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8"/>
          <p:cNvSpPr>
            <a:spLocks noChangeArrowheads="1"/>
          </p:cNvSpPr>
          <p:nvPr/>
        </p:nvSpPr>
        <p:spPr bwMode="auto">
          <a:xfrm>
            <a:off x="0" y="42005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52" y="616526"/>
            <a:ext cx="8146563" cy="598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00025" y="6266011"/>
            <a:ext cx="9217024" cy="461665"/>
          </a:xfrm>
          <a:prstGeom prst="rect">
            <a:avLst/>
          </a:prstGeom>
        </p:spPr>
        <p:txBody>
          <a:bodyPr wrap="square">
            <a:spAutoFit/>
          </a:bodyPr>
          <a:lstStyle/>
          <a:p>
            <a:r>
              <a:rPr lang="en-US" dirty="0" smtClean="0"/>
              <a:t>Luxembourg </a:t>
            </a:r>
            <a:r>
              <a:rPr lang="en-US" dirty="0"/>
              <a:t>Income </a:t>
            </a:r>
            <a:r>
              <a:rPr lang="en-US" dirty="0" smtClean="0"/>
              <a:t>Study microdata – 1980s to 2010s</a:t>
            </a:r>
            <a:endParaRPr lang="en-US" dirty="0"/>
          </a:p>
        </p:txBody>
      </p:sp>
    </p:spTree>
    <p:extLst>
      <p:ext uri="{BB962C8B-B14F-4D97-AF65-F5344CB8AC3E}">
        <p14:creationId xmlns:p14="http://schemas.microsoft.com/office/powerpoint/2010/main" val="7480204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4130" y="554096"/>
            <a:ext cx="9532528" cy="7136385"/>
          </a:xfrm>
          <a:prstGeom prst="rect">
            <a:avLst/>
          </a:prstGeom>
        </p:spPr>
      </p:pic>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61</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smtClean="0"/>
              <a:t>APCT (trended</a:t>
            </a:r>
            <a:r>
              <a:rPr lang="en-US" dirty="0"/>
              <a:t>) cohort coefficient of </a:t>
            </a:r>
            <a:r>
              <a:rPr lang="en-US" dirty="0" smtClean="0"/>
              <a:t>ALPHA index = polarization </a:t>
            </a:r>
            <a:endParaRPr lang="en-US" dirty="0"/>
          </a:p>
        </p:txBody>
      </p:sp>
      <p:sp>
        <p:nvSpPr>
          <p:cNvPr id="8" name="Rectangle 7"/>
          <p:cNvSpPr/>
          <p:nvPr/>
        </p:nvSpPr>
        <p:spPr>
          <a:xfrm>
            <a:off x="587349" y="6513481"/>
            <a:ext cx="9217024" cy="461665"/>
          </a:xfrm>
          <a:prstGeom prst="rect">
            <a:avLst/>
          </a:prstGeom>
          <a:solidFill>
            <a:schemeClr val="bg1"/>
          </a:solidFill>
        </p:spPr>
        <p:txBody>
          <a:bodyPr wrap="square">
            <a:spAutoFit/>
          </a:bodyPr>
          <a:lstStyle/>
          <a:p>
            <a:r>
              <a:rPr lang="en-US" dirty="0" smtClean="0"/>
              <a:t>Luxembourg </a:t>
            </a:r>
            <a:r>
              <a:rPr lang="en-US" dirty="0"/>
              <a:t>Income </a:t>
            </a:r>
            <a:r>
              <a:rPr lang="en-US" dirty="0" smtClean="0"/>
              <a:t>Study microdata – 1980s to 2010s</a:t>
            </a:r>
            <a:endParaRPr lang="en-US" dirty="0"/>
          </a:p>
        </p:txBody>
      </p:sp>
    </p:spTree>
    <p:extLst>
      <p:ext uri="{BB962C8B-B14F-4D97-AF65-F5344CB8AC3E}">
        <p14:creationId xmlns:p14="http://schemas.microsoft.com/office/powerpoint/2010/main" val="30918767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25139" y="542285"/>
            <a:ext cx="8970997" cy="5262979"/>
          </a:xfrm>
          <a:prstGeom prst="rect">
            <a:avLst/>
          </a:prstGeom>
          <a:noFill/>
        </p:spPr>
        <p:txBody>
          <a:bodyPr wrap="square" rtlCol="0">
            <a:spAutoFit/>
          </a:bodyPr>
          <a:lstStyle/>
          <a:p>
            <a:r>
              <a:rPr lang="en-US" sz="2400" b="1" dirty="0" smtClean="0"/>
              <a:t>Conclusion</a:t>
            </a:r>
          </a:p>
          <a:p>
            <a:endParaRPr lang="en-US" dirty="0" smtClean="0"/>
          </a:p>
          <a:p>
            <a:pPr marL="285750" indent="-285750">
              <a:buFont typeface="Arial" pitchFamily="34" charset="0"/>
              <a:buChar char="•"/>
            </a:pPr>
            <a:r>
              <a:rPr lang="en-US" dirty="0" smtClean="0"/>
              <a:t>Inequality is much more complicated than expected </a:t>
            </a:r>
          </a:p>
          <a:p>
            <a:pPr marL="285750" indent="-285750">
              <a:buFont typeface="Arial" pitchFamily="34" charset="0"/>
              <a:buChar char="•"/>
            </a:pPr>
            <a:endParaRPr lang="en-US" dirty="0" smtClean="0"/>
          </a:p>
          <a:p>
            <a:pPr marL="285750" indent="-285750">
              <a:buFont typeface="Arial" pitchFamily="34" charset="0"/>
              <a:buChar char="•"/>
            </a:pPr>
            <a:r>
              <a:rPr lang="en-US" dirty="0" smtClean="0"/>
              <a:t>Diversities of trends and of cohort trends </a:t>
            </a:r>
          </a:p>
          <a:p>
            <a:pPr marL="285750" indent="-285750">
              <a:buFont typeface="Arial" pitchFamily="34" charset="0"/>
              <a:buChar char="•"/>
            </a:pPr>
            <a:endParaRPr lang="en-US" dirty="0" smtClean="0"/>
          </a:p>
          <a:p>
            <a:pPr marL="285750" indent="-285750">
              <a:buFont typeface="Arial" pitchFamily="34" charset="0"/>
              <a:buChar char="•"/>
            </a:pPr>
            <a:r>
              <a:rPr lang="en-US" dirty="0" smtClean="0"/>
              <a:t>Diversity of shapes of inequalities </a:t>
            </a:r>
          </a:p>
          <a:p>
            <a:pPr marL="285750" indent="-285750">
              <a:buFont typeface="Arial" pitchFamily="34" charset="0"/>
              <a:buChar char="•"/>
            </a:pPr>
            <a:endParaRPr lang="en-US" dirty="0" smtClean="0"/>
          </a:p>
          <a:p>
            <a:pPr marL="285750" indent="-285750">
              <a:buFont typeface="Arial" pitchFamily="34" charset="0"/>
              <a:buChar char="•"/>
            </a:pPr>
            <a:r>
              <a:rPr lang="en-US" dirty="0" smtClean="0"/>
              <a:t>LIS shows potentially massive </a:t>
            </a:r>
            <a:r>
              <a:rPr lang="en-US" dirty="0" err="1" smtClean="0"/>
              <a:t>intracohort</a:t>
            </a:r>
            <a:r>
              <a:rPr lang="en-US" dirty="0" smtClean="0"/>
              <a:t> inequalities (polarization)</a:t>
            </a:r>
            <a:br>
              <a:rPr lang="en-US" dirty="0" smtClean="0"/>
            </a:br>
            <a:r>
              <a:rPr lang="en-US" dirty="0" smtClean="0"/>
              <a:t>	and </a:t>
            </a:r>
            <a:r>
              <a:rPr lang="en-US" dirty="0" err="1" smtClean="0"/>
              <a:t>intercohort</a:t>
            </a:r>
            <a:r>
              <a:rPr lang="en-US" dirty="0" smtClean="0"/>
              <a:t> imbalances</a:t>
            </a:r>
            <a:br>
              <a:rPr lang="en-US" dirty="0" smtClean="0"/>
            </a:br>
            <a:endParaRPr lang="en-US" dirty="0" smtClean="0"/>
          </a:p>
          <a:p>
            <a:pPr marL="285750" indent="-285750">
              <a:buFont typeface="Arial" pitchFamily="34" charset="0"/>
              <a:buChar char="•"/>
            </a:pPr>
            <a:r>
              <a:rPr lang="en-US" dirty="0" smtClean="0"/>
              <a:t>The problem is with future: the sacrifice of the young lets scars </a:t>
            </a:r>
          </a:p>
          <a:p>
            <a:pPr marL="285750" indent="-285750">
              <a:buFont typeface="Arial" pitchFamily="34" charset="0"/>
              <a:buChar char="•"/>
            </a:pPr>
            <a:endParaRPr lang="en-US" dirty="0" smtClean="0"/>
          </a:p>
          <a:p>
            <a:pPr marL="285750" indent="-285750">
              <a:buFont typeface="Arial" pitchFamily="34" charset="0"/>
              <a:buChar char="•"/>
            </a:pPr>
            <a:r>
              <a:rPr lang="en-US" dirty="0" smtClean="0"/>
              <a:t>Scarring effect of inequalities </a:t>
            </a:r>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62</a:t>
            </a:fld>
            <a:endParaRPr lang="fr-CH" dirty="0"/>
          </a:p>
        </p:txBody>
      </p:sp>
    </p:spTree>
    <p:extLst>
      <p:ext uri="{BB962C8B-B14F-4D97-AF65-F5344CB8AC3E}">
        <p14:creationId xmlns:p14="http://schemas.microsoft.com/office/powerpoint/2010/main" val="9212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00150" y="620688"/>
            <a:ext cx="7983538" cy="5226050"/>
          </a:xfrm>
        </p:spPr>
        <p:txBody>
          <a:bodyPr/>
          <a:lstStyle/>
          <a:p>
            <a:r>
              <a:rPr lang="en-US" dirty="0" smtClean="0"/>
              <a:t>The Guardian  2016 </a:t>
            </a:r>
            <a:endParaRPr lang="en-US" dirty="0"/>
          </a:p>
        </p:txBody>
      </p:sp>
      <p:sp>
        <p:nvSpPr>
          <p:cNvPr id="4" name="Slide Number Placeholder 3"/>
          <p:cNvSpPr>
            <a:spLocks noGrp="1"/>
          </p:cNvSpPr>
          <p:nvPr>
            <p:ph type="sldNum" sz="quarter" idx="10"/>
          </p:nvPr>
        </p:nvSpPr>
        <p:spPr/>
        <p:txBody>
          <a:bodyPr/>
          <a:lstStyle/>
          <a:p>
            <a:pPr>
              <a:defRPr/>
            </a:pPr>
            <a:fld id="{E951483B-6ED8-42E0-A444-9D3BEED914FC}" type="slidenum">
              <a:rPr lang="fr-FR" smtClean="0"/>
              <a:pPr>
                <a:defRPr/>
              </a:pPr>
              <a:t>7</a:t>
            </a:fld>
            <a:endParaRPr lang="fr-FR"/>
          </a:p>
        </p:txBody>
      </p:sp>
      <p:pic>
        <p:nvPicPr>
          <p:cNvPr id="5" name="Picture 4"/>
          <p:cNvPicPr>
            <a:picLocks noChangeAspect="1"/>
          </p:cNvPicPr>
          <p:nvPr/>
        </p:nvPicPr>
        <p:blipFill>
          <a:blip r:embed="rId2"/>
          <a:stretch>
            <a:fillRect/>
          </a:stretch>
        </p:blipFill>
        <p:spPr>
          <a:xfrm>
            <a:off x="0" y="1169243"/>
            <a:ext cx="9906000" cy="5572125"/>
          </a:xfrm>
          <a:prstGeom prst="rect">
            <a:avLst/>
          </a:prstGeom>
        </p:spPr>
      </p:pic>
    </p:spTree>
    <p:extLst>
      <p:ext uri="{BB962C8B-B14F-4D97-AF65-F5344CB8AC3E}">
        <p14:creationId xmlns:p14="http://schemas.microsoft.com/office/powerpoint/2010/main" val="1315575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51483B-6ED8-42E0-A444-9D3BEED914FC}" type="slidenum">
              <a:rPr lang="fr-FR" smtClean="0"/>
              <a:pPr>
                <a:defRPr/>
              </a:pPr>
              <a:t>8</a:t>
            </a:fld>
            <a:endParaRPr lang="fr-FR"/>
          </a:p>
        </p:txBody>
      </p:sp>
      <p:pic>
        <p:nvPicPr>
          <p:cNvPr id="5" name="Picture 4"/>
          <p:cNvPicPr>
            <a:picLocks noChangeAspect="1"/>
          </p:cNvPicPr>
          <p:nvPr/>
        </p:nvPicPr>
        <p:blipFill>
          <a:blip r:embed="rId2"/>
          <a:stretch>
            <a:fillRect/>
          </a:stretch>
        </p:blipFill>
        <p:spPr>
          <a:xfrm>
            <a:off x="0" y="260648"/>
            <a:ext cx="9965269" cy="5605464"/>
          </a:xfrm>
          <a:prstGeom prst="rect">
            <a:avLst/>
          </a:prstGeom>
        </p:spPr>
      </p:pic>
    </p:spTree>
    <p:extLst>
      <p:ext uri="{BB962C8B-B14F-4D97-AF65-F5344CB8AC3E}">
        <p14:creationId xmlns:p14="http://schemas.microsoft.com/office/powerpoint/2010/main" val="2722402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D2DAB7DD-A4C8-4939-BF9C-700F2F2CC766}" type="slidenum">
              <a:rPr lang="fr-FR" sz="1800"/>
              <a:pPr/>
              <a:t>9</a:t>
            </a:fld>
            <a:endParaRPr lang="fr-FR" sz="1800"/>
          </a:p>
        </p:txBody>
      </p:sp>
      <p:sp>
        <p:nvSpPr>
          <p:cNvPr id="9219" name="Rectangle 2"/>
          <p:cNvSpPr>
            <a:spLocks noChangeArrowheads="1"/>
          </p:cNvSpPr>
          <p:nvPr/>
        </p:nvSpPr>
        <p:spPr bwMode="auto">
          <a:xfrm>
            <a:off x="1204242" y="291616"/>
            <a:ext cx="744671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fr-FR" altLang="ja-JP" sz="2400" b="1">
                <a:ea typeface="MS PGothic" pitchFamily="34" charset="-128"/>
              </a:rPr>
              <a:t>A Japanese  version of the debate :</a:t>
            </a:r>
            <a:br>
              <a:rPr lang="fr-FR" altLang="ja-JP" sz="2400" b="1">
                <a:ea typeface="MS PGothic" pitchFamily="34" charset="-128"/>
              </a:rPr>
            </a:br>
            <a:endParaRPr lang="fr-FR" altLang="ja-JP" sz="2400" b="1">
              <a:ea typeface="MS PGothic" pitchFamily="34" charset="-128"/>
            </a:endParaRPr>
          </a:p>
          <a:p>
            <a:pPr algn="ctr"/>
            <a:r>
              <a:rPr lang="fr-FR" altLang="ja-JP" sz="2400">
                <a:ea typeface="MS PGothic" pitchFamily="34" charset="-128"/>
              </a:rPr>
              <a:t>Yamada Masahiro </a:t>
            </a:r>
            <a:r>
              <a:rPr lang="ja-JP" altLang="fr-FR" sz="2400">
                <a:ea typeface="MS PGothic" pitchFamily="34" charset="-128"/>
              </a:rPr>
              <a:t>山田昌弘 </a:t>
            </a:r>
            <a:br>
              <a:rPr lang="ja-JP" altLang="fr-FR" sz="2400">
                <a:ea typeface="MS PGothic" pitchFamily="34" charset="-128"/>
              </a:rPr>
            </a:br>
            <a:r>
              <a:rPr lang="fr-FR" altLang="ja-JP" sz="2400">
                <a:ea typeface="MS PGothic" pitchFamily="34" charset="-128"/>
              </a:rPr>
              <a:t>(</a:t>
            </a:r>
            <a:r>
              <a:rPr lang="zh-CN" altLang="fr-FR" sz="2400">
                <a:ea typeface="宋体" pitchFamily="2" charset="-122"/>
              </a:rPr>
              <a:t>東京学芸大学 教</a:t>
            </a:r>
            <a:r>
              <a:rPr lang="ja-JP" altLang="fr-FR" sz="2400">
                <a:ea typeface="MS PGothic" pitchFamily="34" charset="-128"/>
              </a:rPr>
              <a:t>授</a:t>
            </a:r>
            <a:r>
              <a:rPr lang="fr-FR" altLang="ja-JP" sz="2400">
                <a:ea typeface="MS PGothic" pitchFamily="34" charset="-128"/>
              </a:rPr>
              <a:t>)</a:t>
            </a:r>
            <a:br>
              <a:rPr lang="fr-FR" altLang="ja-JP" sz="2400">
                <a:ea typeface="MS PGothic" pitchFamily="34" charset="-128"/>
              </a:rPr>
            </a:br>
            <a:r>
              <a:rPr lang="ja-JP" altLang="fr-FR" sz="2400">
                <a:ea typeface="MS PGothic" pitchFamily="34" charset="-128"/>
              </a:rPr>
              <a:t> </a:t>
            </a:r>
            <a:r>
              <a:rPr lang="fr-FR" altLang="ja-JP" sz="2400">
                <a:ea typeface="MS PGothic" pitchFamily="34" charset="-128"/>
              </a:rPr>
              <a:t>parasite single </a:t>
            </a:r>
            <a:br>
              <a:rPr lang="fr-FR" altLang="ja-JP" sz="2400">
                <a:ea typeface="MS PGothic" pitchFamily="34" charset="-128"/>
              </a:rPr>
            </a:br>
            <a:r>
              <a:rPr lang="fr-FR" altLang="ja-JP" sz="2400">
                <a:ea typeface="MS PGothic" pitchFamily="34" charset="-128"/>
              </a:rPr>
              <a:t>(</a:t>
            </a:r>
            <a:r>
              <a:rPr lang="ja-JP" altLang="fr-FR" sz="2400">
                <a:ea typeface="MS PGothic" pitchFamily="34" charset="-128"/>
              </a:rPr>
              <a:t>パラサイトシングル </a:t>
            </a:r>
            <a:r>
              <a:rPr lang="fr-FR" altLang="ja-JP" sz="2400" i="1">
                <a:ea typeface="MS PGothic" pitchFamily="34" charset="-128"/>
              </a:rPr>
              <a:t>parasaito shinguru)</a:t>
            </a:r>
            <a:r>
              <a:rPr lang="ja-JP" altLang="fr-FR" sz="2400">
                <a:ea typeface="MS PGothic" pitchFamily="34" charset="-128"/>
              </a:rPr>
              <a:t> </a:t>
            </a:r>
            <a:r>
              <a:rPr lang="fr-FR" altLang="ja-JP" sz="2400">
                <a:ea typeface="MS PGothic" pitchFamily="34" charset="-128"/>
              </a:rPr>
              <a:t/>
            </a:r>
            <a:br>
              <a:rPr lang="fr-FR" altLang="ja-JP" sz="2400">
                <a:ea typeface="MS PGothic" pitchFamily="34" charset="-128"/>
              </a:rPr>
            </a:br>
            <a:r>
              <a:rPr lang="fr-FR" altLang="ja-JP" sz="2400">
                <a:ea typeface="MS PGothic" pitchFamily="34" charset="-128"/>
              </a:rPr>
              <a:t> </a:t>
            </a:r>
            <a:r>
              <a:rPr lang="fr-FR" altLang="ja-JP" sz="2400" i="1">
                <a:ea typeface="MS PGothic" pitchFamily="34" charset="-128"/>
              </a:rPr>
              <a:t>Freeter (</a:t>
            </a:r>
            <a:r>
              <a:rPr lang="ja-JP" altLang="fr-FR" sz="2400">
                <a:ea typeface="MS PGothic" pitchFamily="34" charset="-128"/>
              </a:rPr>
              <a:t>フリーター</a:t>
            </a:r>
            <a:r>
              <a:rPr lang="fr-FR" altLang="ja-JP" sz="2400">
                <a:ea typeface="MS PGothic" pitchFamily="34" charset="-128"/>
              </a:rPr>
              <a:t> </a:t>
            </a:r>
            <a:r>
              <a:rPr lang="fr-FR" altLang="ja-JP" sz="2400" i="1">
                <a:ea typeface="MS PGothic" pitchFamily="34" charset="-128"/>
              </a:rPr>
              <a:t>furita) </a:t>
            </a:r>
            <a:br>
              <a:rPr lang="fr-FR" altLang="ja-JP" sz="2400" i="1">
                <a:ea typeface="MS PGothic" pitchFamily="34" charset="-128"/>
              </a:rPr>
            </a:br>
            <a:r>
              <a:rPr lang="fr-FR" altLang="ja-JP" sz="2400" i="1">
                <a:ea typeface="MS PGothic" pitchFamily="34" charset="-128"/>
              </a:rPr>
              <a:t>Hikikomori </a:t>
            </a:r>
            <a:r>
              <a:rPr lang="fr-FR" altLang="ja-JP" sz="2400">
                <a:ea typeface="MS PGothic" pitchFamily="34" charset="-128"/>
              </a:rPr>
              <a:t>(</a:t>
            </a:r>
            <a:r>
              <a:rPr lang="ja-JP" altLang="ja-JP" sz="2400">
                <a:ea typeface="MS PGothic" pitchFamily="34" charset="-128"/>
              </a:rPr>
              <a:t>引きこもり</a:t>
            </a:r>
            <a:r>
              <a:rPr lang="fr-FR" altLang="ja-JP" sz="2400" i="1">
                <a:ea typeface="MS PGothic" pitchFamily="34" charset="-128"/>
              </a:rPr>
              <a:t>)</a:t>
            </a:r>
            <a:r>
              <a:rPr lang="fr-FR" altLang="ja-JP" sz="2400">
                <a:ea typeface="MS PGothic" pitchFamily="34" charset="-128"/>
              </a:rPr>
              <a:t> </a:t>
            </a:r>
            <a:br>
              <a:rPr lang="fr-FR" altLang="ja-JP" sz="2400">
                <a:ea typeface="MS PGothic" pitchFamily="34" charset="-128"/>
              </a:rPr>
            </a:br>
            <a:r>
              <a:rPr lang="fr-FR" altLang="ja-JP" sz="2400">
                <a:ea typeface="MS PGothic" pitchFamily="34" charset="-128"/>
              </a:rPr>
              <a:t/>
            </a:r>
            <a:br>
              <a:rPr lang="fr-FR" altLang="ja-JP" sz="2400">
                <a:ea typeface="MS PGothic" pitchFamily="34" charset="-128"/>
              </a:rPr>
            </a:br>
            <a:r>
              <a:rPr lang="fr-FR" altLang="ja-JP" sz="2400">
                <a:ea typeface="MS PGothic" pitchFamily="34" charset="-128"/>
              </a:rPr>
              <a:t>Genda Yuji </a:t>
            </a:r>
            <a:r>
              <a:rPr lang="ja-JP" altLang="fr-FR" sz="2400">
                <a:ea typeface="MS PGothic" pitchFamily="34" charset="-128"/>
              </a:rPr>
              <a:t>玄田有史 </a:t>
            </a:r>
            <a:br>
              <a:rPr lang="ja-JP" altLang="fr-FR" sz="2400">
                <a:ea typeface="MS PGothic" pitchFamily="34" charset="-128"/>
              </a:rPr>
            </a:br>
            <a:r>
              <a:rPr lang="fr-FR" altLang="ja-JP" sz="2400">
                <a:ea typeface="MS PGothic" pitchFamily="34" charset="-128"/>
              </a:rPr>
              <a:t>(</a:t>
            </a:r>
            <a:r>
              <a:rPr lang="ja-JP" altLang="ja-JP" sz="2400">
                <a:ea typeface="MS PGothic" pitchFamily="34" charset="-128"/>
              </a:rPr>
              <a:t>東京大学教授</a:t>
            </a:r>
            <a:r>
              <a:rPr lang="fr-FR" altLang="ja-JP" sz="2400">
                <a:ea typeface="MS PGothic" pitchFamily="34" charset="-128"/>
              </a:rPr>
              <a:t>)</a:t>
            </a:r>
          </a:p>
          <a:p>
            <a:pPr algn="ctr"/>
            <a:r>
              <a:rPr lang="fr-FR" altLang="ja-JP" sz="2400">
                <a:ea typeface="MS PGothic" pitchFamily="34" charset="-128"/>
              </a:rPr>
              <a:t>NEET (</a:t>
            </a:r>
            <a:r>
              <a:rPr lang="ja-JP" altLang="en-US" sz="2400">
                <a:ea typeface="MS PGothic" pitchFamily="34" charset="-128"/>
              </a:rPr>
              <a:t>Not in Employment, Education or Trainin</a:t>
            </a:r>
            <a:r>
              <a:rPr lang="en-US" altLang="ja-JP" sz="2400">
                <a:ea typeface="MS PGothic" pitchFamily="34" charset="-128"/>
              </a:rPr>
              <a:t>g</a:t>
            </a:r>
            <a:r>
              <a:rPr lang="ja-JP" altLang="fr-FR" sz="2400" b="1">
                <a:ea typeface="MS PGothic" pitchFamily="34" charset="-128"/>
              </a:rPr>
              <a:t>ニート</a:t>
            </a:r>
            <a:r>
              <a:rPr lang="ja-JP" altLang="fr-FR" sz="2400">
                <a:ea typeface="MS PGothic" pitchFamily="34" charset="-128"/>
              </a:rPr>
              <a:t>） </a:t>
            </a:r>
            <a:br>
              <a:rPr lang="ja-JP" altLang="fr-FR" sz="2400">
                <a:ea typeface="MS PGothic" pitchFamily="34" charset="-128"/>
              </a:rPr>
            </a:br>
            <a:endParaRPr lang="fr-FR" altLang="ja-JP" sz="2400">
              <a:ea typeface="MS PGothic" pitchFamily="34" charset="-128"/>
            </a:endParaRPr>
          </a:p>
        </p:txBody>
      </p:sp>
      <p:sp>
        <p:nvSpPr>
          <p:cNvPr id="9220" name="Line 3"/>
          <p:cNvSpPr>
            <a:spLocks noChangeShapeType="1"/>
          </p:cNvSpPr>
          <p:nvPr/>
        </p:nvSpPr>
        <p:spPr bwMode="auto">
          <a:xfrm>
            <a:off x="6824664" y="1196975"/>
            <a:ext cx="720725"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 name="Line 4"/>
          <p:cNvSpPr>
            <a:spLocks noChangeShapeType="1"/>
          </p:cNvSpPr>
          <p:nvPr/>
        </p:nvSpPr>
        <p:spPr bwMode="auto">
          <a:xfrm flipH="1">
            <a:off x="2073276" y="3860800"/>
            <a:ext cx="792163"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2" name="Picture 5" descr="玄田有史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6" y="1844675"/>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SPBD0504180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188914"/>
            <a:ext cx="1779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7"/>
          <p:cNvSpPr>
            <a:spLocks noChangeArrowheads="1"/>
          </p:cNvSpPr>
          <p:nvPr/>
        </p:nvSpPr>
        <p:spPr bwMode="auto">
          <a:xfrm>
            <a:off x="488951" y="5157789"/>
            <a:ext cx="8644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b="1" dirty="0"/>
              <a:t>« The </a:t>
            </a:r>
            <a:r>
              <a:rPr lang="fr-FR" sz="2400" b="1" dirty="0" err="1"/>
              <a:t>Endless</a:t>
            </a:r>
            <a:r>
              <a:rPr lang="fr-FR" sz="2400" b="1" dirty="0"/>
              <a:t> </a:t>
            </a:r>
            <a:r>
              <a:rPr lang="fr-FR" sz="2400" b="1" dirty="0" err="1"/>
              <a:t>Ice</a:t>
            </a:r>
            <a:r>
              <a:rPr lang="fr-FR" sz="2400" b="1" dirty="0"/>
              <a:t> Age » =&gt; </a:t>
            </a:r>
            <a:r>
              <a:rPr lang="fr-FR" sz="2400" b="1" dirty="0">
                <a:hlinkClick r:id="rId5"/>
              </a:rPr>
              <a:t>www.louischauvel.org/gendayuji.pdf</a:t>
            </a:r>
            <a:r>
              <a:rPr lang="fr-FR" sz="2400" b="1" dirty="0"/>
              <a:t> </a:t>
            </a:r>
          </a:p>
        </p:txBody>
      </p:sp>
    </p:spTree>
    <p:extLst>
      <p:ext uri="{BB962C8B-B14F-4D97-AF65-F5344CB8AC3E}">
        <p14:creationId xmlns:p14="http://schemas.microsoft.com/office/powerpoint/2010/main" val="1627172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i&amp;e Consultants">
  <a:themeElements>
    <a:clrScheme name="i&amp;e Consulta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amp;e Consulta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amp;e Consulta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mp;e Consulta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mp;e Consulta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mp;e Consulta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mp;e Consulta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mp;e Consulta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mp;e Consulta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29484</TotalTime>
  <Words>3970</Words>
  <Application>Microsoft Office PowerPoint</Application>
  <PresentationFormat>A4 Paper (210x297 mm)</PresentationFormat>
  <Paragraphs>784</Paragraphs>
  <Slides>62</Slides>
  <Notes>52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6" baseType="lpstr">
      <vt:lpstr>MS PGothic</vt:lpstr>
      <vt:lpstr>宋体</vt:lpstr>
      <vt:lpstr>宋体</vt:lpstr>
      <vt:lpstr>Arial</vt:lpstr>
      <vt:lpstr>Calibri</vt:lpstr>
      <vt:lpstr>Courier New</vt:lpstr>
      <vt:lpstr>Old English Text MT</vt:lpstr>
      <vt:lpstr>Papyrus</vt:lpstr>
      <vt:lpstr>Symbol</vt:lpstr>
      <vt:lpstr>Times New Roman</vt:lpstr>
      <vt:lpstr>Wingdings</vt:lpstr>
      <vt:lpstr>Zapf Dingbats</vt:lpstr>
      <vt:lpstr>i&amp;e Consultants</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Groupe i&amp;e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 e</dc:creator>
  <cp:lastModifiedBy>Ragnarsdottir, Berglind</cp:lastModifiedBy>
  <cp:revision>278</cp:revision>
  <cp:lastPrinted>2003-04-09T17:48:13Z</cp:lastPrinted>
  <dcterms:created xsi:type="dcterms:W3CDTF">2002-01-29T11:09:42Z</dcterms:created>
  <dcterms:modified xsi:type="dcterms:W3CDTF">2016-07-18T15:15:37Z</dcterms:modified>
</cp:coreProperties>
</file>