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gif" ContentType="image/gif"/>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75"/>
  </p:notesMasterIdLst>
  <p:handoutMasterIdLst>
    <p:handoutMasterId r:id="rId76"/>
  </p:handoutMasterIdLst>
  <p:sldIdLst>
    <p:sldId id="711" r:id="rId2"/>
    <p:sldId id="705" r:id="rId3"/>
    <p:sldId id="654" r:id="rId4"/>
    <p:sldId id="638" r:id="rId5"/>
    <p:sldId id="639" r:id="rId6"/>
    <p:sldId id="563" r:id="rId7"/>
    <p:sldId id="595" r:id="rId8"/>
    <p:sldId id="651" r:id="rId9"/>
    <p:sldId id="596" r:id="rId10"/>
    <p:sldId id="597" r:id="rId11"/>
    <p:sldId id="706" r:id="rId12"/>
    <p:sldId id="600" r:id="rId13"/>
    <p:sldId id="601" r:id="rId14"/>
    <p:sldId id="703" r:id="rId15"/>
    <p:sldId id="704" r:id="rId16"/>
    <p:sldId id="655" r:id="rId17"/>
    <p:sldId id="652" r:id="rId18"/>
    <p:sldId id="604" r:id="rId19"/>
    <p:sldId id="641" r:id="rId20"/>
    <p:sldId id="642" r:id="rId21"/>
    <p:sldId id="720" r:id="rId22"/>
    <p:sldId id="648" r:id="rId23"/>
    <p:sldId id="605" r:id="rId24"/>
    <p:sldId id="607" r:id="rId25"/>
    <p:sldId id="608" r:id="rId26"/>
    <p:sldId id="724" r:id="rId27"/>
    <p:sldId id="725" r:id="rId28"/>
    <p:sldId id="726" r:id="rId29"/>
    <p:sldId id="727" r:id="rId30"/>
    <p:sldId id="609" r:id="rId31"/>
    <p:sldId id="606" r:id="rId32"/>
    <p:sldId id="640" r:id="rId33"/>
    <p:sldId id="611" r:id="rId34"/>
    <p:sldId id="620" r:id="rId35"/>
    <p:sldId id="751" r:id="rId36"/>
    <p:sldId id="752" r:id="rId37"/>
    <p:sldId id="622" r:id="rId38"/>
    <p:sldId id="749" r:id="rId39"/>
    <p:sldId id="750" r:id="rId40"/>
    <p:sldId id="755" r:id="rId41"/>
    <p:sldId id="756" r:id="rId42"/>
    <p:sldId id="754" r:id="rId43"/>
    <p:sldId id="757" r:id="rId44"/>
    <p:sldId id="656" r:id="rId45"/>
    <p:sldId id="728" r:id="rId46"/>
    <p:sldId id="729" r:id="rId47"/>
    <p:sldId id="730" r:id="rId48"/>
    <p:sldId id="731" r:id="rId49"/>
    <p:sldId id="732" r:id="rId50"/>
    <p:sldId id="733" r:id="rId51"/>
    <p:sldId id="734" r:id="rId52"/>
    <p:sldId id="735" r:id="rId53"/>
    <p:sldId id="736" r:id="rId54"/>
    <p:sldId id="737" r:id="rId55"/>
    <p:sldId id="738" r:id="rId56"/>
    <p:sldId id="739" r:id="rId57"/>
    <p:sldId id="740" r:id="rId58"/>
    <p:sldId id="741" r:id="rId59"/>
    <p:sldId id="742" r:id="rId60"/>
    <p:sldId id="743" r:id="rId61"/>
    <p:sldId id="744" r:id="rId62"/>
    <p:sldId id="745" r:id="rId63"/>
    <p:sldId id="746" r:id="rId64"/>
    <p:sldId id="758" r:id="rId65"/>
    <p:sldId id="759" r:id="rId66"/>
    <p:sldId id="760" r:id="rId67"/>
    <p:sldId id="747" r:id="rId68"/>
    <p:sldId id="748" r:id="rId69"/>
    <p:sldId id="762" r:id="rId70"/>
    <p:sldId id="761" r:id="rId71"/>
    <p:sldId id="763" r:id="rId72"/>
    <p:sldId id="764" r:id="rId73"/>
    <p:sldId id="765" r:id="rId74"/>
  </p:sldIdLst>
  <p:sldSz cx="9906000" cy="6858000" type="A4"/>
  <p:notesSz cx="6669088" cy="9926638"/>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3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2073D9"/>
    <a:srgbClr val="3399FF"/>
    <a:srgbClr val="0090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3" autoAdjust="0"/>
    <p:restoredTop sz="96213" autoAdjust="0"/>
  </p:normalViewPr>
  <p:slideViewPr>
    <p:cSldViewPr>
      <p:cViewPr varScale="1">
        <p:scale>
          <a:sx n="89" d="100"/>
          <a:sy n="89" d="100"/>
        </p:scale>
        <p:origin x="965" y="77"/>
      </p:cViewPr>
      <p:guideLst>
        <p:guide orient="horz" pos="-3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fr-FR"/>
          </a:p>
        </p:txBody>
      </p:sp>
      <p:sp>
        <p:nvSpPr>
          <p:cNvPr id="71683" name="Rectangle 3"/>
          <p:cNvSpPr>
            <a:spLocks noGrp="1" noChangeArrowheads="1"/>
          </p:cNvSpPr>
          <p:nvPr>
            <p:ph type="dt" sz="quarter" idx="1"/>
          </p:nvPr>
        </p:nvSpPr>
        <p:spPr bwMode="auto">
          <a:xfrm>
            <a:off x="3779838" y="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fr-FR"/>
          </a:p>
        </p:txBody>
      </p:sp>
      <p:sp>
        <p:nvSpPr>
          <p:cNvPr id="71684" name="Rectangle 4"/>
          <p:cNvSpPr>
            <a:spLocks noGrp="1" noChangeArrowheads="1"/>
          </p:cNvSpPr>
          <p:nvPr>
            <p:ph type="ftr" sz="quarter" idx="2"/>
          </p:nvPr>
        </p:nvSpPr>
        <p:spPr bwMode="auto">
          <a:xfrm>
            <a:off x="0" y="942975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fr-FR"/>
          </a:p>
        </p:txBody>
      </p:sp>
      <p:sp>
        <p:nvSpPr>
          <p:cNvPr id="71685" name="Rectangle 5"/>
          <p:cNvSpPr>
            <a:spLocks noGrp="1" noChangeArrowheads="1"/>
          </p:cNvSpPr>
          <p:nvPr>
            <p:ph type="sldNum" sz="quarter" idx="3"/>
          </p:nvPr>
        </p:nvSpPr>
        <p:spPr bwMode="auto">
          <a:xfrm>
            <a:off x="3779838" y="942975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D9301FDC-9341-48FA-B511-40F6E7C3C39C}" type="slidenum">
              <a:rPr lang="fr-FR"/>
              <a:pPr>
                <a:defRPr/>
              </a:pPr>
              <a:t>‹#›</a:t>
            </a:fld>
            <a:endParaRPr lang="fr-FR"/>
          </a:p>
        </p:txBody>
      </p:sp>
    </p:spTree>
    <p:extLst>
      <p:ext uri="{BB962C8B-B14F-4D97-AF65-F5344CB8AC3E}">
        <p14:creationId xmlns:p14="http://schemas.microsoft.com/office/powerpoint/2010/main" val="25312020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fr-FR"/>
          </a:p>
        </p:txBody>
      </p:sp>
      <p:sp>
        <p:nvSpPr>
          <p:cNvPr id="3075" name="Rectangle 3"/>
          <p:cNvSpPr>
            <a:spLocks noGrp="1" noChangeArrowheads="1"/>
          </p:cNvSpPr>
          <p:nvPr>
            <p:ph type="dt" idx="1"/>
          </p:nvPr>
        </p:nvSpPr>
        <p:spPr bwMode="auto">
          <a:xfrm>
            <a:off x="3779838" y="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fr-FR"/>
          </a:p>
        </p:txBody>
      </p:sp>
      <p:sp>
        <p:nvSpPr>
          <p:cNvPr id="17412" name="Rectangle 4"/>
          <p:cNvSpPr>
            <a:spLocks noGrp="1" noRot="1" noChangeAspect="1" noChangeArrowheads="1" noTextEdit="1"/>
          </p:cNvSpPr>
          <p:nvPr>
            <p:ph type="sldImg" idx="2"/>
          </p:nvPr>
        </p:nvSpPr>
        <p:spPr bwMode="auto">
          <a:xfrm>
            <a:off x="646113" y="744538"/>
            <a:ext cx="5376862"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889000" y="4714875"/>
            <a:ext cx="4891088"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3078" name="Rectangle 6"/>
          <p:cNvSpPr>
            <a:spLocks noGrp="1" noChangeArrowheads="1"/>
          </p:cNvSpPr>
          <p:nvPr>
            <p:ph type="ftr" sz="quarter" idx="4"/>
          </p:nvPr>
        </p:nvSpPr>
        <p:spPr bwMode="auto">
          <a:xfrm>
            <a:off x="0" y="942975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fr-FR"/>
          </a:p>
        </p:txBody>
      </p:sp>
      <p:sp>
        <p:nvSpPr>
          <p:cNvPr id="3079" name="Rectangle 7"/>
          <p:cNvSpPr>
            <a:spLocks noGrp="1" noChangeArrowheads="1"/>
          </p:cNvSpPr>
          <p:nvPr>
            <p:ph type="sldNum" sz="quarter" idx="5"/>
          </p:nvPr>
        </p:nvSpPr>
        <p:spPr bwMode="auto">
          <a:xfrm>
            <a:off x="3779838" y="942975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FEEA117A-97DB-4C2D-B471-6CC49C24E15A}" type="slidenum">
              <a:rPr lang="fr-FR"/>
              <a:pPr>
                <a:defRPr/>
              </a:pPr>
              <a:t>‹#›</a:t>
            </a:fld>
            <a:endParaRPr lang="fr-FR"/>
          </a:p>
        </p:txBody>
      </p:sp>
    </p:spTree>
    <p:extLst>
      <p:ext uri="{BB962C8B-B14F-4D97-AF65-F5344CB8AC3E}">
        <p14:creationId xmlns:p14="http://schemas.microsoft.com/office/powerpoint/2010/main" val="8429062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18C6F82-9919-418F-A1A2-51D5DB9C5AD8}" type="slidenum">
              <a:rPr lang="fr-FR" sz="1200"/>
              <a:pPr/>
              <a:t>1</a:t>
            </a:fld>
            <a:endParaRPr lang="fr-FR"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endParaRPr lang="fr-FR" smtClean="0"/>
          </a:p>
        </p:txBody>
      </p:sp>
    </p:spTree>
    <p:extLst>
      <p:ext uri="{BB962C8B-B14F-4D97-AF65-F5344CB8AC3E}">
        <p14:creationId xmlns:p14="http://schemas.microsoft.com/office/powerpoint/2010/main" val="2776245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defTabSz="917575">
              <a:defRPr sz="2400">
                <a:solidFill>
                  <a:schemeClr val="tx1"/>
                </a:solidFill>
                <a:latin typeface="Times New Roman" pitchFamily="18" charset="0"/>
              </a:defRPr>
            </a:lvl1pPr>
            <a:lvl2pPr marL="742950" indent="-285750" defTabSz="917575">
              <a:defRPr sz="2400">
                <a:solidFill>
                  <a:schemeClr val="tx1"/>
                </a:solidFill>
                <a:latin typeface="Times New Roman" pitchFamily="18" charset="0"/>
              </a:defRPr>
            </a:lvl2pPr>
            <a:lvl3pPr marL="1143000" indent="-228600" defTabSz="917575">
              <a:defRPr sz="2400">
                <a:solidFill>
                  <a:schemeClr val="tx1"/>
                </a:solidFill>
                <a:latin typeface="Times New Roman" pitchFamily="18" charset="0"/>
              </a:defRPr>
            </a:lvl3pPr>
            <a:lvl4pPr marL="1600200" indent="-228600" defTabSz="917575">
              <a:defRPr sz="2400">
                <a:solidFill>
                  <a:schemeClr val="tx1"/>
                </a:solidFill>
                <a:latin typeface="Times New Roman" pitchFamily="18" charset="0"/>
              </a:defRPr>
            </a:lvl4pPr>
            <a:lvl5pPr marL="2057400" indent="-228600" defTabSz="917575">
              <a:defRPr sz="2400">
                <a:solidFill>
                  <a:schemeClr val="tx1"/>
                </a:solidFill>
                <a:latin typeface="Times New Roman" pitchFamily="18" charset="0"/>
              </a:defRPr>
            </a:lvl5pPr>
            <a:lvl6pPr marL="2514600" indent="-228600" algn="ctr" defTabSz="917575" eaLnBrk="0" fontAlgn="base" hangingPunct="0">
              <a:spcBef>
                <a:spcPct val="0"/>
              </a:spcBef>
              <a:spcAft>
                <a:spcPct val="0"/>
              </a:spcAft>
              <a:defRPr sz="2400">
                <a:solidFill>
                  <a:schemeClr val="tx1"/>
                </a:solidFill>
                <a:latin typeface="Times New Roman" pitchFamily="18" charset="0"/>
              </a:defRPr>
            </a:lvl6pPr>
            <a:lvl7pPr marL="2971800" indent="-228600" algn="ctr" defTabSz="917575" eaLnBrk="0" fontAlgn="base" hangingPunct="0">
              <a:spcBef>
                <a:spcPct val="0"/>
              </a:spcBef>
              <a:spcAft>
                <a:spcPct val="0"/>
              </a:spcAft>
              <a:defRPr sz="2400">
                <a:solidFill>
                  <a:schemeClr val="tx1"/>
                </a:solidFill>
                <a:latin typeface="Times New Roman" pitchFamily="18" charset="0"/>
              </a:defRPr>
            </a:lvl7pPr>
            <a:lvl8pPr marL="3429000" indent="-228600" algn="ctr" defTabSz="917575" eaLnBrk="0" fontAlgn="base" hangingPunct="0">
              <a:spcBef>
                <a:spcPct val="0"/>
              </a:spcBef>
              <a:spcAft>
                <a:spcPct val="0"/>
              </a:spcAft>
              <a:defRPr sz="2400">
                <a:solidFill>
                  <a:schemeClr val="tx1"/>
                </a:solidFill>
                <a:latin typeface="Times New Roman" pitchFamily="18" charset="0"/>
              </a:defRPr>
            </a:lvl8pPr>
            <a:lvl9pPr marL="3886200" indent="-228600" algn="ctr" defTabSz="917575" eaLnBrk="0" fontAlgn="base" hangingPunct="0">
              <a:spcBef>
                <a:spcPct val="0"/>
              </a:spcBef>
              <a:spcAft>
                <a:spcPct val="0"/>
              </a:spcAft>
              <a:defRPr sz="2400">
                <a:solidFill>
                  <a:schemeClr val="tx1"/>
                </a:solidFill>
                <a:latin typeface="Times New Roman" pitchFamily="18" charset="0"/>
              </a:defRPr>
            </a:lvl9pPr>
          </a:lstStyle>
          <a:p>
            <a:fld id="{F67C31D5-7E86-4720-95EE-84A88F39FEF9}" type="slidenum">
              <a:rPr lang="fr-FR" sz="1200"/>
              <a:pPr/>
              <a:t>10</a:t>
            </a:fld>
            <a:endParaRPr lang="fr-FR" sz="1200"/>
          </a:p>
        </p:txBody>
      </p:sp>
      <p:sp>
        <p:nvSpPr>
          <p:cNvPr id="37891" name="Rectangle 2"/>
          <p:cNvSpPr>
            <a:spLocks noGrp="1" noRot="1" noChangeAspect="1" noChangeArrowheads="1" noTextEdit="1"/>
          </p:cNvSpPr>
          <p:nvPr>
            <p:ph type="sldImg"/>
          </p:nvPr>
        </p:nvSpPr>
        <p:spPr>
          <a:xfrm>
            <a:off x="646113" y="744538"/>
            <a:ext cx="5376862" cy="3722687"/>
          </a:xfrm>
          <a:ln/>
        </p:spPr>
      </p:sp>
      <p:sp>
        <p:nvSpPr>
          <p:cNvPr id="37892" name="Rectangle 3"/>
          <p:cNvSpPr>
            <a:spLocks noGrp="1" noChangeArrowheads="1"/>
          </p:cNvSpPr>
          <p:nvPr>
            <p:ph type="body" idx="1"/>
          </p:nvPr>
        </p:nvSpPr>
        <p:spPr>
          <a:noFill/>
        </p:spPr>
        <p:txBody>
          <a:bodyPr/>
          <a:lstStyle/>
          <a:p>
            <a:endParaRPr lang="fr-FR" smtClean="0"/>
          </a:p>
        </p:txBody>
      </p:sp>
    </p:spTree>
    <p:extLst>
      <p:ext uri="{BB962C8B-B14F-4D97-AF65-F5344CB8AC3E}">
        <p14:creationId xmlns:p14="http://schemas.microsoft.com/office/powerpoint/2010/main" val="2721469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defTabSz="917575">
              <a:defRPr sz="2400">
                <a:solidFill>
                  <a:schemeClr val="tx1"/>
                </a:solidFill>
                <a:latin typeface="Times New Roman" pitchFamily="18" charset="0"/>
              </a:defRPr>
            </a:lvl1pPr>
            <a:lvl2pPr marL="742950" indent="-285750" defTabSz="917575">
              <a:defRPr sz="2400">
                <a:solidFill>
                  <a:schemeClr val="tx1"/>
                </a:solidFill>
                <a:latin typeface="Times New Roman" pitchFamily="18" charset="0"/>
              </a:defRPr>
            </a:lvl2pPr>
            <a:lvl3pPr marL="1143000" indent="-228600" defTabSz="917575">
              <a:defRPr sz="2400">
                <a:solidFill>
                  <a:schemeClr val="tx1"/>
                </a:solidFill>
                <a:latin typeface="Times New Roman" pitchFamily="18" charset="0"/>
              </a:defRPr>
            </a:lvl3pPr>
            <a:lvl4pPr marL="1600200" indent="-228600" defTabSz="917575">
              <a:defRPr sz="2400">
                <a:solidFill>
                  <a:schemeClr val="tx1"/>
                </a:solidFill>
                <a:latin typeface="Times New Roman" pitchFamily="18" charset="0"/>
              </a:defRPr>
            </a:lvl4pPr>
            <a:lvl5pPr marL="2057400" indent="-228600" defTabSz="917575">
              <a:defRPr sz="2400">
                <a:solidFill>
                  <a:schemeClr val="tx1"/>
                </a:solidFill>
                <a:latin typeface="Times New Roman" pitchFamily="18" charset="0"/>
              </a:defRPr>
            </a:lvl5pPr>
            <a:lvl6pPr marL="2514600" indent="-228600" algn="ctr" defTabSz="917575" eaLnBrk="0" fontAlgn="base" hangingPunct="0">
              <a:spcBef>
                <a:spcPct val="0"/>
              </a:spcBef>
              <a:spcAft>
                <a:spcPct val="0"/>
              </a:spcAft>
              <a:defRPr sz="2400">
                <a:solidFill>
                  <a:schemeClr val="tx1"/>
                </a:solidFill>
                <a:latin typeface="Times New Roman" pitchFamily="18" charset="0"/>
              </a:defRPr>
            </a:lvl6pPr>
            <a:lvl7pPr marL="2971800" indent="-228600" algn="ctr" defTabSz="917575" eaLnBrk="0" fontAlgn="base" hangingPunct="0">
              <a:spcBef>
                <a:spcPct val="0"/>
              </a:spcBef>
              <a:spcAft>
                <a:spcPct val="0"/>
              </a:spcAft>
              <a:defRPr sz="2400">
                <a:solidFill>
                  <a:schemeClr val="tx1"/>
                </a:solidFill>
                <a:latin typeface="Times New Roman" pitchFamily="18" charset="0"/>
              </a:defRPr>
            </a:lvl7pPr>
            <a:lvl8pPr marL="3429000" indent="-228600" algn="ctr" defTabSz="917575" eaLnBrk="0" fontAlgn="base" hangingPunct="0">
              <a:spcBef>
                <a:spcPct val="0"/>
              </a:spcBef>
              <a:spcAft>
                <a:spcPct val="0"/>
              </a:spcAft>
              <a:defRPr sz="2400">
                <a:solidFill>
                  <a:schemeClr val="tx1"/>
                </a:solidFill>
                <a:latin typeface="Times New Roman" pitchFamily="18" charset="0"/>
              </a:defRPr>
            </a:lvl8pPr>
            <a:lvl9pPr marL="3886200" indent="-228600" algn="ctr" defTabSz="917575" eaLnBrk="0" fontAlgn="base" hangingPunct="0">
              <a:spcBef>
                <a:spcPct val="0"/>
              </a:spcBef>
              <a:spcAft>
                <a:spcPct val="0"/>
              </a:spcAft>
              <a:defRPr sz="2400">
                <a:solidFill>
                  <a:schemeClr val="tx1"/>
                </a:solidFill>
                <a:latin typeface="Times New Roman" pitchFamily="18" charset="0"/>
              </a:defRPr>
            </a:lvl9pPr>
          </a:lstStyle>
          <a:p>
            <a:fld id="{646CD285-8C7E-4A82-B755-EDF135B038A3}" type="slidenum">
              <a:rPr lang="fr-FR" sz="1200"/>
              <a:pPr/>
              <a:t>11</a:t>
            </a:fld>
            <a:endParaRPr lang="fr-FR" sz="1200"/>
          </a:p>
        </p:txBody>
      </p:sp>
      <p:sp>
        <p:nvSpPr>
          <p:cNvPr id="38915" name="Rectangle 2"/>
          <p:cNvSpPr>
            <a:spLocks noGrp="1" noRot="1" noChangeAspect="1" noChangeArrowheads="1" noTextEdit="1"/>
          </p:cNvSpPr>
          <p:nvPr>
            <p:ph type="sldImg"/>
          </p:nvPr>
        </p:nvSpPr>
        <p:spPr>
          <a:xfrm>
            <a:off x="646113" y="744538"/>
            <a:ext cx="5376862" cy="3722687"/>
          </a:xfrm>
          <a:ln/>
        </p:spPr>
      </p:sp>
      <p:sp>
        <p:nvSpPr>
          <p:cNvPr id="38916" name="Rectangle 3"/>
          <p:cNvSpPr>
            <a:spLocks noGrp="1" noChangeArrowheads="1"/>
          </p:cNvSpPr>
          <p:nvPr>
            <p:ph type="body" idx="1"/>
          </p:nvPr>
        </p:nvSpPr>
        <p:spPr>
          <a:noFill/>
        </p:spPr>
        <p:txBody>
          <a:bodyPr/>
          <a:lstStyle/>
          <a:p>
            <a:endParaRPr lang="fr-FR" smtClean="0"/>
          </a:p>
        </p:txBody>
      </p:sp>
    </p:spTree>
    <p:extLst>
      <p:ext uri="{BB962C8B-B14F-4D97-AF65-F5344CB8AC3E}">
        <p14:creationId xmlns:p14="http://schemas.microsoft.com/office/powerpoint/2010/main" val="1505945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defTabSz="917575">
              <a:defRPr sz="2400">
                <a:solidFill>
                  <a:schemeClr val="tx1"/>
                </a:solidFill>
                <a:latin typeface="Times New Roman" pitchFamily="18" charset="0"/>
              </a:defRPr>
            </a:lvl1pPr>
            <a:lvl2pPr marL="742950" indent="-285750" defTabSz="917575">
              <a:defRPr sz="2400">
                <a:solidFill>
                  <a:schemeClr val="tx1"/>
                </a:solidFill>
                <a:latin typeface="Times New Roman" pitchFamily="18" charset="0"/>
              </a:defRPr>
            </a:lvl2pPr>
            <a:lvl3pPr marL="1143000" indent="-228600" defTabSz="917575">
              <a:defRPr sz="2400">
                <a:solidFill>
                  <a:schemeClr val="tx1"/>
                </a:solidFill>
                <a:latin typeface="Times New Roman" pitchFamily="18" charset="0"/>
              </a:defRPr>
            </a:lvl3pPr>
            <a:lvl4pPr marL="1600200" indent="-228600" defTabSz="917575">
              <a:defRPr sz="2400">
                <a:solidFill>
                  <a:schemeClr val="tx1"/>
                </a:solidFill>
                <a:latin typeface="Times New Roman" pitchFamily="18" charset="0"/>
              </a:defRPr>
            </a:lvl4pPr>
            <a:lvl5pPr marL="2057400" indent="-228600" defTabSz="917575">
              <a:defRPr sz="2400">
                <a:solidFill>
                  <a:schemeClr val="tx1"/>
                </a:solidFill>
                <a:latin typeface="Times New Roman" pitchFamily="18" charset="0"/>
              </a:defRPr>
            </a:lvl5pPr>
            <a:lvl6pPr marL="2514600" indent="-228600" algn="ctr" defTabSz="917575" eaLnBrk="0" fontAlgn="base" hangingPunct="0">
              <a:spcBef>
                <a:spcPct val="0"/>
              </a:spcBef>
              <a:spcAft>
                <a:spcPct val="0"/>
              </a:spcAft>
              <a:defRPr sz="2400">
                <a:solidFill>
                  <a:schemeClr val="tx1"/>
                </a:solidFill>
                <a:latin typeface="Times New Roman" pitchFamily="18" charset="0"/>
              </a:defRPr>
            </a:lvl6pPr>
            <a:lvl7pPr marL="2971800" indent="-228600" algn="ctr" defTabSz="917575" eaLnBrk="0" fontAlgn="base" hangingPunct="0">
              <a:spcBef>
                <a:spcPct val="0"/>
              </a:spcBef>
              <a:spcAft>
                <a:spcPct val="0"/>
              </a:spcAft>
              <a:defRPr sz="2400">
                <a:solidFill>
                  <a:schemeClr val="tx1"/>
                </a:solidFill>
                <a:latin typeface="Times New Roman" pitchFamily="18" charset="0"/>
              </a:defRPr>
            </a:lvl7pPr>
            <a:lvl8pPr marL="3429000" indent="-228600" algn="ctr" defTabSz="917575" eaLnBrk="0" fontAlgn="base" hangingPunct="0">
              <a:spcBef>
                <a:spcPct val="0"/>
              </a:spcBef>
              <a:spcAft>
                <a:spcPct val="0"/>
              </a:spcAft>
              <a:defRPr sz="2400">
                <a:solidFill>
                  <a:schemeClr val="tx1"/>
                </a:solidFill>
                <a:latin typeface="Times New Roman" pitchFamily="18" charset="0"/>
              </a:defRPr>
            </a:lvl8pPr>
            <a:lvl9pPr marL="3886200" indent="-228600" algn="ctr" defTabSz="917575" eaLnBrk="0" fontAlgn="base" hangingPunct="0">
              <a:spcBef>
                <a:spcPct val="0"/>
              </a:spcBef>
              <a:spcAft>
                <a:spcPct val="0"/>
              </a:spcAft>
              <a:defRPr sz="2400">
                <a:solidFill>
                  <a:schemeClr val="tx1"/>
                </a:solidFill>
                <a:latin typeface="Times New Roman" pitchFamily="18" charset="0"/>
              </a:defRPr>
            </a:lvl9pPr>
          </a:lstStyle>
          <a:p>
            <a:fld id="{04EF941B-FF4A-4942-9D27-57055C99F55D}" type="slidenum">
              <a:rPr lang="fr-FR" sz="1200"/>
              <a:pPr/>
              <a:t>12</a:t>
            </a:fld>
            <a:endParaRPr lang="fr-FR" sz="1200"/>
          </a:p>
        </p:txBody>
      </p:sp>
      <p:sp>
        <p:nvSpPr>
          <p:cNvPr id="39939" name="Rectangle 2"/>
          <p:cNvSpPr>
            <a:spLocks noGrp="1" noRot="1" noChangeAspect="1" noChangeArrowheads="1" noTextEdit="1"/>
          </p:cNvSpPr>
          <p:nvPr>
            <p:ph type="sldImg"/>
          </p:nvPr>
        </p:nvSpPr>
        <p:spPr>
          <a:xfrm>
            <a:off x="646113" y="744538"/>
            <a:ext cx="5376862" cy="3722687"/>
          </a:xfrm>
          <a:ln/>
        </p:spPr>
      </p:sp>
      <p:sp>
        <p:nvSpPr>
          <p:cNvPr id="39940" name="Rectangle 3"/>
          <p:cNvSpPr>
            <a:spLocks noGrp="1" noChangeArrowheads="1"/>
          </p:cNvSpPr>
          <p:nvPr>
            <p:ph type="body" idx="1"/>
          </p:nvPr>
        </p:nvSpPr>
        <p:spPr>
          <a:xfrm>
            <a:off x="889317" y="4714876"/>
            <a:ext cx="4890456" cy="4467225"/>
          </a:xfrm>
          <a:noFill/>
        </p:spPr>
        <p:txBody>
          <a:bodyPr/>
          <a:lstStyle/>
          <a:p>
            <a:endParaRPr lang="fr-FR" smtClean="0"/>
          </a:p>
        </p:txBody>
      </p:sp>
    </p:spTree>
    <p:extLst>
      <p:ext uri="{BB962C8B-B14F-4D97-AF65-F5344CB8AC3E}">
        <p14:creationId xmlns:p14="http://schemas.microsoft.com/office/powerpoint/2010/main" val="26855061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defTabSz="917575">
              <a:defRPr sz="2400">
                <a:solidFill>
                  <a:schemeClr val="tx1"/>
                </a:solidFill>
                <a:latin typeface="Times New Roman" pitchFamily="18" charset="0"/>
              </a:defRPr>
            </a:lvl1pPr>
            <a:lvl2pPr marL="742950" indent="-285750" defTabSz="917575">
              <a:defRPr sz="2400">
                <a:solidFill>
                  <a:schemeClr val="tx1"/>
                </a:solidFill>
                <a:latin typeface="Times New Roman" pitchFamily="18" charset="0"/>
              </a:defRPr>
            </a:lvl2pPr>
            <a:lvl3pPr marL="1143000" indent="-228600" defTabSz="917575">
              <a:defRPr sz="2400">
                <a:solidFill>
                  <a:schemeClr val="tx1"/>
                </a:solidFill>
                <a:latin typeface="Times New Roman" pitchFamily="18" charset="0"/>
              </a:defRPr>
            </a:lvl3pPr>
            <a:lvl4pPr marL="1600200" indent="-228600" defTabSz="917575">
              <a:defRPr sz="2400">
                <a:solidFill>
                  <a:schemeClr val="tx1"/>
                </a:solidFill>
                <a:latin typeface="Times New Roman" pitchFamily="18" charset="0"/>
              </a:defRPr>
            </a:lvl4pPr>
            <a:lvl5pPr marL="2057400" indent="-228600" defTabSz="917575">
              <a:defRPr sz="2400">
                <a:solidFill>
                  <a:schemeClr val="tx1"/>
                </a:solidFill>
                <a:latin typeface="Times New Roman" pitchFamily="18" charset="0"/>
              </a:defRPr>
            </a:lvl5pPr>
            <a:lvl6pPr marL="2514600" indent="-228600" algn="ctr" defTabSz="917575" eaLnBrk="0" fontAlgn="base" hangingPunct="0">
              <a:spcBef>
                <a:spcPct val="0"/>
              </a:spcBef>
              <a:spcAft>
                <a:spcPct val="0"/>
              </a:spcAft>
              <a:defRPr sz="2400">
                <a:solidFill>
                  <a:schemeClr val="tx1"/>
                </a:solidFill>
                <a:latin typeface="Times New Roman" pitchFamily="18" charset="0"/>
              </a:defRPr>
            </a:lvl6pPr>
            <a:lvl7pPr marL="2971800" indent="-228600" algn="ctr" defTabSz="917575" eaLnBrk="0" fontAlgn="base" hangingPunct="0">
              <a:spcBef>
                <a:spcPct val="0"/>
              </a:spcBef>
              <a:spcAft>
                <a:spcPct val="0"/>
              </a:spcAft>
              <a:defRPr sz="2400">
                <a:solidFill>
                  <a:schemeClr val="tx1"/>
                </a:solidFill>
                <a:latin typeface="Times New Roman" pitchFamily="18" charset="0"/>
              </a:defRPr>
            </a:lvl7pPr>
            <a:lvl8pPr marL="3429000" indent="-228600" algn="ctr" defTabSz="917575" eaLnBrk="0" fontAlgn="base" hangingPunct="0">
              <a:spcBef>
                <a:spcPct val="0"/>
              </a:spcBef>
              <a:spcAft>
                <a:spcPct val="0"/>
              </a:spcAft>
              <a:defRPr sz="2400">
                <a:solidFill>
                  <a:schemeClr val="tx1"/>
                </a:solidFill>
                <a:latin typeface="Times New Roman" pitchFamily="18" charset="0"/>
              </a:defRPr>
            </a:lvl8pPr>
            <a:lvl9pPr marL="3886200" indent="-228600" algn="ctr" defTabSz="917575" eaLnBrk="0" fontAlgn="base" hangingPunct="0">
              <a:spcBef>
                <a:spcPct val="0"/>
              </a:spcBef>
              <a:spcAft>
                <a:spcPct val="0"/>
              </a:spcAft>
              <a:defRPr sz="2400">
                <a:solidFill>
                  <a:schemeClr val="tx1"/>
                </a:solidFill>
                <a:latin typeface="Times New Roman" pitchFamily="18" charset="0"/>
              </a:defRPr>
            </a:lvl9pPr>
          </a:lstStyle>
          <a:p>
            <a:fld id="{07A729AA-EFDC-45CB-9A2B-0141BC21F78B}" type="slidenum">
              <a:rPr lang="fr-FR" sz="1200"/>
              <a:pPr/>
              <a:t>13</a:t>
            </a:fld>
            <a:endParaRPr lang="fr-FR" sz="1200"/>
          </a:p>
        </p:txBody>
      </p:sp>
      <p:sp>
        <p:nvSpPr>
          <p:cNvPr id="40963" name="Rectangle 2"/>
          <p:cNvSpPr>
            <a:spLocks noGrp="1" noRot="1" noChangeAspect="1" noChangeArrowheads="1" noTextEdit="1"/>
          </p:cNvSpPr>
          <p:nvPr>
            <p:ph type="sldImg"/>
          </p:nvPr>
        </p:nvSpPr>
        <p:spPr>
          <a:xfrm>
            <a:off x="646113" y="744538"/>
            <a:ext cx="5376862" cy="3722687"/>
          </a:xfrm>
          <a:ln/>
        </p:spPr>
      </p:sp>
      <p:sp>
        <p:nvSpPr>
          <p:cNvPr id="40964" name="Rectangle 3"/>
          <p:cNvSpPr>
            <a:spLocks noGrp="1" noChangeArrowheads="1"/>
          </p:cNvSpPr>
          <p:nvPr>
            <p:ph type="body" idx="1"/>
          </p:nvPr>
        </p:nvSpPr>
        <p:spPr>
          <a:noFill/>
        </p:spPr>
        <p:txBody>
          <a:bodyPr/>
          <a:lstStyle/>
          <a:p>
            <a:endParaRPr lang="fr-FR" smtClean="0"/>
          </a:p>
        </p:txBody>
      </p:sp>
    </p:spTree>
    <p:extLst>
      <p:ext uri="{BB962C8B-B14F-4D97-AF65-F5344CB8AC3E}">
        <p14:creationId xmlns:p14="http://schemas.microsoft.com/office/powerpoint/2010/main" val="7899397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defTabSz="917575">
              <a:defRPr sz="2400">
                <a:solidFill>
                  <a:schemeClr val="tx1"/>
                </a:solidFill>
                <a:latin typeface="Times New Roman" pitchFamily="18" charset="0"/>
              </a:defRPr>
            </a:lvl1pPr>
            <a:lvl2pPr marL="742950" indent="-285750" defTabSz="917575">
              <a:defRPr sz="2400">
                <a:solidFill>
                  <a:schemeClr val="tx1"/>
                </a:solidFill>
                <a:latin typeface="Times New Roman" pitchFamily="18" charset="0"/>
              </a:defRPr>
            </a:lvl2pPr>
            <a:lvl3pPr marL="1143000" indent="-228600" defTabSz="917575">
              <a:defRPr sz="2400">
                <a:solidFill>
                  <a:schemeClr val="tx1"/>
                </a:solidFill>
                <a:latin typeface="Times New Roman" pitchFamily="18" charset="0"/>
              </a:defRPr>
            </a:lvl3pPr>
            <a:lvl4pPr marL="1600200" indent="-228600" defTabSz="917575">
              <a:defRPr sz="2400">
                <a:solidFill>
                  <a:schemeClr val="tx1"/>
                </a:solidFill>
                <a:latin typeface="Times New Roman" pitchFamily="18" charset="0"/>
              </a:defRPr>
            </a:lvl4pPr>
            <a:lvl5pPr marL="2057400" indent="-228600" defTabSz="917575">
              <a:defRPr sz="2400">
                <a:solidFill>
                  <a:schemeClr val="tx1"/>
                </a:solidFill>
                <a:latin typeface="Times New Roman" pitchFamily="18" charset="0"/>
              </a:defRPr>
            </a:lvl5pPr>
            <a:lvl6pPr marL="2514600" indent="-228600" algn="ctr" defTabSz="917575" eaLnBrk="0" fontAlgn="base" hangingPunct="0">
              <a:spcBef>
                <a:spcPct val="0"/>
              </a:spcBef>
              <a:spcAft>
                <a:spcPct val="0"/>
              </a:spcAft>
              <a:defRPr sz="2400">
                <a:solidFill>
                  <a:schemeClr val="tx1"/>
                </a:solidFill>
                <a:latin typeface="Times New Roman" pitchFamily="18" charset="0"/>
              </a:defRPr>
            </a:lvl6pPr>
            <a:lvl7pPr marL="2971800" indent="-228600" algn="ctr" defTabSz="917575" eaLnBrk="0" fontAlgn="base" hangingPunct="0">
              <a:spcBef>
                <a:spcPct val="0"/>
              </a:spcBef>
              <a:spcAft>
                <a:spcPct val="0"/>
              </a:spcAft>
              <a:defRPr sz="2400">
                <a:solidFill>
                  <a:schemeClr val="tx1"/>
                </a:solidFill>
                <a:latin typeface="Times New Roman" pitchFamily="18" charset="0"/>
              </a:defRPr>
            </a:lvl7pPr>
            <a:lvl8pPr marL="3429000" indent="-228600" algn="ctr" defTabSz="917575" eaLnBrk="0" fontAlgn="base" hangingPunct="0">
              <a:spcBef>
                <a:spcPct val="0"/>
              </a:spcBef>
              <a:spcAft>
                <a:spcPct val="0"/>
              </a:spcAft>
              <a:defRPr sz="2400">
                <a:solidFill>
                  <a:schemeClr val="tx1"/>
                </a:solidFill>
                <a:latin typeface="Times New Roman" pitchFamily="18" charset="0"/>
              </a:defRPr>
            </a:lvl8pPr>
            <a:lvl9pPr marL="3886200" indent="-228600" algn="ctr" defTabSz="917575" eaLnBrk="0" fontAlgn="base" hangingPunct="0">
              <a:spcBef>
                <a:spcPct val="0"/>
              </a:spcBef>
              <a:spcAft>
                <a:spcPct val="0"/>
              </a:spcAft>
              <a:defRPr sz="2400">
                <a:solidFill>
                  <a:schemeClr val="tx1"/>
                </a:solidFill>
                <a:latin typeface="Times New Roman" pitchFamily="18" charset="0"/>
              </a:defRPr>
            </a:lvl9pPr>
          </a:lstStyle>
          <a:p>
            <a:fld id="{07A729AA-EFDC-45CB-9A2B-0141BC21F78B}" type="slidenum">
              <a:rPr lang="fr-FR" sz="1200"/>
              <a:pPr/>
              <a:t>14</a:t>
            </a:fld>
            <a:endParaRPr lang="fr-FR" sz="1200"/>
          </a:p>
        </p:txBody>
      </p:sp>
      <p:sp>
        <p:nvSpPr>
          <p:cNvPr id="40963" name="Rectangle 2"/>
          <p:cNvSpPr>
            <a:spLocks noGrp="1" noRot="1" noChangeAspect="1" noChangeArrowheads="1" noTextEdit="1"/>
          </p:cNvSpPr>
          <p:nvPr>
            <p:ph type="sldImg"/>
          </p:nvPr>
        </p:nvSpPr>
        <p:spPr>
          <a:xfrm>
            <a:off x="646113" y="744538"/>
            <a:ext cx="5376862" cy="3722687"/>
          </a:xfrm>
          <a:ln/>
        </p:spPr>
      </p:sp>
      <p:sp>
        <p:nvSpPr>
          <p:cNvPr id="40964" name="Rectangle 3"/>
          <p:cNvSpPr>
            <a:spLocks noGrp="1" noChangeArrowheads="1"/>
          </p:cNvSpPr>
          <p:nvPr>
            <p:ph type="body" idx="1"/>
          </p:nvPr>
        </p:nvSpPr>
        <p:spPr>
          <a:noFill/>
        </p:spPr>
        <p:txBody>
          <a:bodyPr/>
          <a:lstStyle/>
          <a:p>
            <a:endParaRPr lang="fr-FR" smtClean="0"/>
          </a:p>
        </p:txBody>
      </p:sp>
    </p:spTree>
    <p:extLst>
      <p:ext uri="{BB962C8B-B14F-4D97-AF65-F5344CB8AC3E}">
        <p14:creationId xmlns:p14="http://schemas.microsoft.com/office/powerpoint/2010/main" val="10999521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46113" y="744538"/>
            <a:ext cx="5376862" cy="3722687"/>
          </a:xfrm>
        </p:spPr>
      </p:sp>
      <p:sp>
        <p:nvSpPr>
          <p:cNvPr id="3" name="Notizenplatzhalter 2"/>
          <p:cNvSpPr>
            <a:spLocks noGrp="1"/>
          </p:cNvSpPr>
          <p:nvPr>
            <p:ph type="body" idx="1"/>
          </p:nvPr>
        </p:nvSpPr>
        <p:spPr/>
        <p:txBody>
          <a:bodyPr/>
          <a:lstStyle/>
          <a:p>
            <a:r>
              <a:rPr lang="de-DE" dirty="0" smtClean="0"/>
              <a:t>Louis</a:t>
            </a:r>
            <a:endParaRPr lang="lb-LU" dirty="0"/>
          </a:p>
        </p:txBody>
      </p:sp>
      <p:sp>
        <p:nvSpPr>
          <p:cNvPr id="4" name="Foliennummernplatzhalter 3"/>
          <p:cNvSpPr>
            <a:spLocks noGrp="1"/>
          </p:cNvSpPr>
          <p:nvPr>
            <p:ph type="sldNum" sz="quarter" idx="10"/>
          </p:nvPr>
        </p:nvSpPr>
        <p:spPr/>
        <p:txBody>
          <a:bodyPr/>
          <a:lstStyle/>
          <a:p>
            <a:fld id="{7F0E0ECF-F178-4F17-9915-3F58EFF28632}" type="slidenum">
              <a:rPr lang="lb-LU" smtClean="0"/>
              <a:t>15</a:t>
            </a:fld>
            <a:endParaRPr lang="lb-LU"/>
          </a:p>
        </p:txBody>
      </p:sp>
    </p:spTree>
    <p:extLst>
      <p:ext uri="{BB962C8B-B14F-4D97-AF65-F5344CB8AC3E}">
        <p14:creationId xmlns:p14="http://schemas.microsoft.com/office/powerpoint/2010/main" val="12689916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18C6F82-9919-418F-A1A2-51D5DB9C5AD8}" type="slidenum">
              <a:rPr lang="fr-FR" sz="1200"/>
              <a:pPr/>
              <a:t>16</a:t>
            </a:fld>
            <a:endParaRPr lang="fr-FR"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endParaRPr lang="fr-FR" smtClean="0"/>
          </a:p>
        </p:txBody>
      </p:sp>
    </p:spTree>
    <p:extLst>
      <p:ext uri="{BB962C8B-B14F-4D97-AF65-F5344CB8AC3E}">
        <p14:creationId xmlns:p14="http://schemas.microsoft.com/office/powerpoint/2010/main" val="38528479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8D3F44DB-AB8C-4296-872C-64D77B26322F}" type="slidenum">
              <a:rPr lang="fr-FR" sz="1200"/>
              <a:pPr/>
              <a:t>18</a:t>
            </a:fld>
            <a:endParaRPr lang="fr-FR" sz="1200"/>
          </a:p>
        </p:txBody>
      </p:sp>
      <p:sp>
        <p:nvSpPr>
          <p:cNvPr id="57347" name="Rectangle 2"/>
          <p:cNvSpPr>
            <a:spLocks noGrp="1" noRot="1" noChangeAspect="1" noChangeArrowheads="1" noTextEdit="1"/>
          </p:cNvSpPr>
          <p:nvPr>
            <p:ph type="sldImg"/>
          </p:nvPr>
        </p:nvSpPr>
        <p:spPr>
          <a:xfrm>
            <a:off x="646113" y="744538"/>
            <a:ext cx="5376862" cy="3722687"/>
          </a:xfrm>
          <a:ln/>
        </p:spPr>
      </p:sp>
      <p:sp>
        <p:nvSpPr>
          <p:cNvPr id="57348" name="Rectangle 3"/>
          <p:cNvSpPr>
            <a:spLocks noGrp="1" noChangeArrowheads="1"/>
          </p:cNvSpPr>
          <p:nvPr>
            <p:ph type="body" idx="1"/>
          </p:nvPr>
        </p:nvSpPr>
        <p:spPr>
          <a:noFill/>
        </p:spPr>
        <p:txBody>
          <a:bodyPr/>
          <a:lstStyle/>
          <a:p>
            <a:endParaRPr lang="fr-FR" smtClean="0"/>
          </a:p>
        </p:txBody>
      </p:sp>
    </p:spTree>
    <p:extLst>
      <p:ext uri="{BB962C8B-B14F-4D97-AF65-F5344CB8AC3E}">
        <p14:creationId xmlns:p14="http://schemas.microsoft.com/office/powerpoint/2010/main" val="15209008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10404">
              <a:defRPr sz="1300">
                <a:solidFill>
                  <a:schemeClr val="tx1"/>
                </a:solidFill>
                <a:latin typeface="Times New Roman" pitchFamily="18" charset="0"/>
              </a:defRPr>
            </a:lvl1pPr>
            <a:lvl2pPr marL="711300" indent="-273577" defTabSz="910404">
              <a:defRPr sz="1300">
                <a:solidFill>
                  <a:schemeClr val="tx1"/>
                </a:solidFill>
                <a:latin typeface="Times New Roman" pitchFamily="18" charset="0"/>
              </a:defRPr>
            </a:lvl2pPr>
            <a:lvl3pPr marL="1094308" indent="-218862" defTabSz="910404">
              <a:defRPr sz="1300">
                <a:solidFill>
                  <a:schemeClr val="tx1"/>
                </a:solidFill>
                <a:latin typeface="Times New Roman" pitchFamily="18" charset="0"/>
              </a:defRPr>
            </a:lvl3pPr>
            <a:lvl4pPr marL="1532031" indent="-218862" defTabSz="910404">
              <a:defRPr sz="1300">
                <a:solidFill>
                  <a:schemeClr val="tx1"/>
                </a:solidFill>
                <a:latin typeface="Times New Roman" pitchFamily="18" charset="0"/>
              </a:defRPr>
            </a:lvl4pPr>
            <a:lvl5pPr marL="1969755" indent="-218862" defTabSz="910404">
              <a:defRPr sz="1300">
                <a:solidFill>
                  <a:schemeClr val="tx1"/>
                </a:solidFill>
                <a:latin typeface="Times New Roman" pitchFamily="18" charset="0"/>
              </a:defRPr>
            </a:lvl5pPr>
            <a:lvl6pPr marL="2407478" indent="-218862" defTabSz="910404" eaLnBrk="0" fontAlgn="base" hangingPunct="0">
              <a:spcBef>
                <a:spcPct val="0"/>
              </a:spcBef>
              <a:spcAft>
                <a:spcPct val="0"/>
              </a:spcAft>
              <a:defRPr sz="1300">
                <a:solidFill>
                  <a:schemeClr val="tx1"/>
                </a:solidFill>
                <a:latin typeface="Times New Roman" pitchFamily="18" charset="0"/>
              </a:defRPr>
            </a:lvl6pPr>
            <a:lvl7pPr marL="2845201" indent="-218862" defTabSz="910404" eaLnBrk="0" fontAlgn="base" hangingPunct="0">
              <a:spcBef>
                <a:spcPct val="0"/>
              </a:spcBef>
              <a:spcAft>
                <a:spcPct val="0"/>
              </a:spcAft>
              <a:defRPr sz="1300">
                <a:solidFill>
                  <a:schemeClr val="tx1"/>
                </a:solidFill>
                <a:latin typeface="Times New Roman" pitchFamily="18" charset="0"/>
              </a:defRPr>
            </a:lvl7pPr>
            <a:lvl8pPr marL="3282925" indent="-218862" defTabSz="910404" eaLnBrk="0" fontAlgn="base" hangingPunct="0">
              <a:spcBef>
                <a:spcPct val="0"/>
              </a:spcBef>
              <a:spcAft>
                <a:spcPct val="0"/>
              </a:spcAft>
              <a:defRPr sz="1300">
                <a:solidFill>
                  <a:schemeClr val="tx1"/>
                </a:solidFill>
                <a:latin typeface="Times New Roman" pitchFamily="18" charset="0"/>
              </a:defRPr>
            </a:lvl8pPr>
            <a:lvl9pPr marL="3720648" indent="-218862" defTabSz="910404" eaLnBrk="0" fontAlgn="base" hangingPunct="0">
              <a:spcBef>
                <a:spcPct val="0"/>
              </a:spcBef>
              <a:spcAft>
                <a:spcPct val="0"/>
              </a:spcAft>
              <a:defRPr sz="1300">
                <a:solidFill>
                  <a:schemeClr val="tx1"/>
                </a:solidFill>
                <a:latin typeface="Times New Roman" pitchFamily="18" charset="0"/>
              </a:defRPr>
            </a:lvl9pPr>
          </a:lstStyle>
          <a:p>
            <a:fld id="{D6F3C737-1035-46C3-B53E-F8625AD73E3F}" type="slidenum">
              <a:rPr lang="fr-FR" altLang="en-US" sz="1100"/>
              <a:pPr/>
              <a:t>19</a:t>
            </a:fld>
            <a:endParaRPr lang="fr-FR" altLang="en-US" sz="1100"/>
          </a:p>
        </p:txBody>
      </p:sp>
      <p:sp>
        <p:nvSpPr>
          <p:cNvPr id="50179" name="Rectangle 2"/>
          <p:cNvSpPr>
            <a:spLocks noGrp="1" noRot="1" noChangeAspect="1" noChangeArrowheads="1" noTextEdit="1"/>
          </p:cNvSpPr>
          <p:nvPr>
            <p:ph type="sldImg"/>
          </p:nvPr>
        </p:nvSpPr>
        <p:spPr>
          <a:xfrm>
            <a:off x="646113" y="744538"/>
            <a:ext cx="5376862" cy="3722687"/>
          </a:xfrm>
          <a:ln/>
        </p:spPr>
      </p:sp>
      <p:sp>
        <p:nvSpPr>
          <p:cNvPr id="50180" name="Rectangle 3"/>
          <p:cNvSpPr>
            <a:spLocks noGrp="1" noChangeArrowheads="1"/>
          </p:cNvSpPr>
          <p:nvPr>
            <p:ph type="body" idx="1"/>
          </p:nvPr>
        </p:nvSpPr>
        <p:spPr>
          <a:xfrm>
            <a:off x="888814" y="4714653"/>
            <a:ext cx="4891460" cy="4466756"/>
          </a:xfrm>
          <a:noFill/>
        </p:spPr>
        <p:txBody>
          <a:bodyPr/>
          <a:lstStyle/>
          <a:p>
            <a:endParaRPr lang="fr-FR" altLang="en-US" smtClean="0"/>
          </a:p>
        </p:txBody>
      </p:sp>
    </p:spTree>
    <p:extLst>
      <p:ext uri="{BB962C8B-B14F-4D97-AF65-F5344CB8AC3E}">
        <p14:creationId xmlns:p14="http://schemas.microsoft.com/office/powerpoint/2010/main" val="574014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defTabSz="910404">
              <a:defRPr sz="1300">
                <a:solidFill>
                  <a:schemeClr val="tx1"/>
                </a:solidFill>
                <a:latin typeface="Times New Roman" pitchFamily="18" charset="0"/>
              </a:defRPr>
            </a:lvl1pPr>
            <a:lvl2pPr marL="711300" indent="-273577" defTabSz="910404">
              <a:defRPr sz="1300">
                <a:solidFill>
                  <a:schemeClr val="tx1"/>
                </a:solidFill>
                <a:latin typeface="Times New Roman" pitchFamily="18" charset="0"/>
              </a:defRPr>
            </a:lvl2pPr>
            <a:lvl3pPr marL="1094308" indent="-218862" defTabSz="910404">
              <a:defRPr sz="1300">
                <a:solidFill>
                  <a:schemeClr val="tx1"/>
                </a:solidFill>
                <a:latin typeface="Times New Roman" pitchFamily="18" charset="0"/>
              </a:defRPr>
            </a:lvl3pPr>
            <a:lvl4pPr marL="1532031" indent="-218862" defTabSz="910404">
              <a:defRPr sz="1300">
                <a:solidFill>
                  <a:schemeClr val="tx1"/>
                </a:solidFill>
                <a:latin typeface="Times New Roman" pitchFamily="18" charset="0"/>
              </a:defRPr>
            </a:lvl4pPr>
            <a:lvl5pPr marL="1969755" indent="-218862" defTabSz="910404">
              <a:defRPr sz="1300">
                <a:solidFill>
                  <a:schemeClr val="tx1"/>
                </a:solidFill>
                <a:latin typeface="Times New Roman" pitchFamily="18" charset="0"/>
              </a:defRPr>
            </a:lvl5pPr>
            <a:lvl6pPr marL="2407478" indent="-218862" defTabSz="910404" eaLnBrk="0" fontAlgn="base" hangingPunct="0">
              <a:spcBef>
                <a:spcPct val="0"/>
              </a:spcBef>
              <a:spcAft>
                <a:spcPct val="0"/>
              </a:spcAft>
              <a:defRPr sz="1300">
                <a:solidFill>
                  <a:schemeClr val="tx1"/>
                </a:solidFill>
                <a:latin typeface="Times New Roman" pitchFamily="18" charset="0"/>
              </a:defRPr>
            </a:lvl6pPr>
            <a:lvl7pPr marL="2845201" indent="-218862" defTabSz="910404" eaLnBrk="0" fontAlgn="base" hangingPunct="0">
              <a:spcBef>
                <a:spcPct val="0"/>
              </a:spcBef>
              <a:spcAft>
                <a:spcPct val="0"/>
              </a:spcAft>
              <a:defRPr sz="1300">
                <a:solidFill>
                  <a:schemeClr val="tx1"/>
                </a:solidFill>
                <a:latin typeface="Times New Roman" pitchFamily="18" charset="0"/>
              </a:defRPr>
            </a:lvl7pPr>
            <a:lvl8pPr marL="3282925" indent="-218862" defTabSz="910404" eaLnBrk="0" fontAlgn="base" hangingPunct="0">
              <a:spcBef>
                <a:spcPct val="0"/>
              </a:spcBef>
              <a:spcAft>
                <a:spcPct val="0"/>
              </a:spcAft>
              <a:defRPr sz="1300">
                <a:solidFill>
                  <a:schemeClr val="tx1"/>
                </a:solidFill>
                <a:latin typeface="Times New Roman" pitchFamily="18" charset="0"/>
              </a:defRPr>
            </a:lvl8pPr>
            <a:lvl9pPr marL="3720648" indent="-218862" defTabSz="910404" eaLnBrk="0" fontAlgn="base" hangingPunct="0">
              <a:spcBef>
                <a:spcPct val="0"/>
              </a:spcBef>
              <a:spcAft>
                <a:spcPct val="0"/>
              </a:spcAft>
              <a:defRPr sz="1300">
                <a:solidFill>
                  <a:schemeClr val="tx1"/>
                </a:solidFill>
                <a:latin typeface="Times New Roman" pitchFamily="18" charset="0"/>
              </a:defRPr>
            </a:lvl9pPr>
          </a:lstStyle>
          <a:p>
            <a:fld id="{69E2B8DC-F57A-41F4-A620-5345E41E3C66}" type="slidenum">
              <a:rPr lang="fr-FR" altLang="en-US" sz="1100"/>
              <a:pPr/>
              <a:t>20</a:t>
            </a:fld>
            <a:endParaRPr lang="fr-FR" altLang="en-US" sz="1100"/>
          </a:p>
        </p:txBody>
      </p:sp>
      <p:sp>
        <p:nvSpPr>
          <p:cNvPr id="51203" name="Rectangle 2"/>
          <p:cNvSpPr>
            <a:spLocks noGrp="1" noRot="1" noChangeAspect="1" noChangeArrowheads="1" noTextEdit="1"/>
          </p:cNvSpPr>
          <p:nvPr>
            <p:ph type="sldImg"/>
          </p:nvPr>
        </p:nvSpPr>
        <p:spPr>
          <a:xfrm>
            <a:off x="646113" y="744538"/>
            <a:ext cx="5376862" cy="3722687"/>
          </a:xfrm>
          <a:ln/>
        </p:spPr>
      </p:sp>
      <p:sp>
        <p:nvSpPr>
          <p:cNvPr id="51204" name="Rectangle 3"/>
          <p:cNvSpPr>
            <a:spLocks noGrp="1" noChangeArrowheads="1"/>
          </p:cNvSpPr>
          <p:nvPr>
            <p:ph type="body" idx="1"/>
          </p:nvPr>
        </p:nvSpPr>
        <p:spPr>
          <a:xfrm>
            <a:off x="888814" y="4714653"/>
            <a:ext cx="4891460" cy="4466756"/>
          </a:xfrm>
          <a:noFill/>
        </p:spPr>
        <p:txBody>
          <a:bodyPr/>
          <a:lstStyle/>
          <a:p>
            <a:endParaRPr lang="fr-FR" altLang="en-US" smtClean="0"/>
          </a:p>
        </p:txBody>
      </p:sp>
    </p:spTree>
    <p:extLst>
      <p:ext uri="{BB962C8B-B14F-4D97-AF65-F5344CB8AC3E}">
        <p14:creationId xmlns:p14="http://schemas.microsoft.com/office/powerpoint/2010/main" val="4235616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46113" y="744538"/>
            <a:ext cx="5376862" cy="3722687"/>
          </a:xfrm>
        </p:spPr>
      </p:sp>
      <p:sp>
        <p:nvSpPr>
          <p:cNvPr id="3" name="Notizenplatzhalter 2"/>
          <p:cNvSpPr>
            <a:spLocks noGrp="1"/>
          </p:cNvSpPr>
          <p:nvPr>
            <p:ph type="body" idx="1"/>
          </p:nvPr>
        </p:nvSpPr>
        <p:spPr/>
        <p:txBody>
          <a:bodyPr/>
          <a:lstStyle/>
          <a:p>
            <a:r>
              <a:rPr lang="de-DE" dirty="0" smtClean="0"/>
              <a:t>Louis</a:t>
            </a:r>
            <a:endParaRPr lang="lb-LU" dirty="0"/>
          </a:p>
        </p:txBody>
      </p:sp>
      <p:sp>
        <p:nvSpPr>
          <p:cNvPr id="4" name="Foliennummernplatzhalter 3"/>
          <p:cNvSpPr>
            <a:spLocks noGrp="1"/>
          </p:cNvSpPr>
          <p:nvPr>
            <p:ph type="sldNum" sz="quarter" idx="10"/>
          </p:nvPr>
        </p:nvSpPr>
        <p:spPr/>
        <p:txBody>
          <a:bodyPr/>
          <a:lstStyle/>
          <a:p>
            <a:fld id="{7F0E0ECF-F178-4F17-9915-3F58EFF28632}" type="slidenum">
              <a:rPr lang="lb-LU" smtClean="0"/>
              <a:t>2</a:t>
            </a:fld>
            <a:endParaRPr lang="lb-LU"/>
          </a:p>
        </p:txBody>
      </p:sp>
    </p:spTree>
    <p:extLst>
      <p:ext uri="{BB962C8B-B14F-4D97-AF65-F5344CB8AC3E}">
        <p14:creationId xmlns:p14="http://schemas.microsoft.com/office/powerpoint/2010/main" val="12689916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defTabSz="910404">
              <a:defRPr sz="1300">
                <a:solidFill>
                  <a:schemeClr val="tx1"/>
                </a:solidFill>
                <a:latin typeface="Times New Roman" pitchFamily="18" charset="0"/>
              </a:defRPr>
            </a:lvl1pPr>
            <a:lvl2pPr marL="711300" indent="-273577" defTabSz="910404">
              <a:defRPr sz="1300">
                <a:solidFill>
                  <a:schemeClr val="tx1"/>
                </a:solidFill>
                <a:latin typeface="Times New Roman" pitchFamily="18" charset="0"/>
              </a:defRPr>
            </a:lvl2pPr>
            <a:lvl3pPr marL="1094308" indent="-218862" defTabSz="910404">
              <a:defRPr sz="1300">
                <a:solidFill>
                  <a:schemeClr val="tx1"/>
                </a:solidFill>
                <a:latin typeface="Times New Roman" pitchFamily="18" charset="0"/>
              </a:defRPr>
            </a:lvl3pPr>
            <a:lvl4pPr marL="1532031" indent="-218862" defTabSz="910404">
              <a:defRPr sz="1300">
                <a:solidFill>
                  <a:schemeClr val="tx1"/>
                </a:solidFill>
                <a:latin typeface="Times New Roman" pitchFamily="18" charset="0"/>
              </a:defRPr>
            </a:lvl4pPr>
            <a:lvl5pPr marL="1969755" indent="-218862" defTabSz="910404">
              <a:defRPr sz="1300">
                <a:solidFill>
                  <a:schemeClr val="tx1"/>
                </a:solidFill>
                <a:latin typeface="Times New Roman" pitchFamily="18" charset="0"/>
              </a:defRPr>
            </a:lvl5pPr>
            <a:lvl6pPr marL="2407478" indent="-218862" defTabSz="910404" eaLnBrk="0" fontAlgn="base" hangingPunct="0">
              <a:spcBef>
                <a:spcPct val="0"/>
              </a:spcBef>
              <a:spcAft>
                <a:spcPct val="0"/>
              </a:spcAft>
              <a:defRPr sz="1300">
                <a:solidFill>
                  <a:schemeClr val="tx1"/>
                </a:solidFill>
                <a:latin typeface="Times New Roman" pitchFamily="18" charset="0"/>
              </a:defRPr>
            </a:lvl6pPr>
            <a:lvl7pPr marL="2845201" indent="-218862" defTabSz="910404" eaLnBrk="0" fontAlgn="base" hangingPunct="0">
              <a:spcBef>
                <a:spcPct val="0"/>
              </a:spcBef>
              <a:spcAft>
                <a:spcPct val="0"/>
              </a:spcAft>
              <a:defRPr sz="1300">
                <a:solidFill>
                  <a:schemeClr val="tx1"/>
                </a:solidFill>
                <a:latin typeface="Times New Roman" pitchFamily="18" charset="0"/>
              </a:defRPr>
            </a:lvl7pPr>
            <a:lvl8pPr marL="3282925" indent="-218862" defTabSz="910404" eaLnBrk="0" fontAlgn="base" hangingPunct="0">
              <a:spcBef>
                <a:spcPct val="0"/>
              </a:spcBef>
              <a:spcAft>
                <a:spcPct val="0"/>
              </a:spcAft>
              <a:defRPr sz="1300">
                <a:solidFill>
                  <a:schemeClr val="tx1"/>
                </a:solidFill>
                <a:latin typeface="Times New Roman" pitchFamily="18" charset="0"/>
              </a:defRPr>
            </a:lvl8pPr>
            <a:lvl9pPr marL="3720648" indent="-218862" defTabSz="910404" eaLnBrk="0" fontAlgn="base" hangingPunct="0">
              <a:spcBef>
                <a:spcPct val="0"/>
              </a:spcBef>
              <a:spcAft>
                <a:spcPct val="0"/>
              </a:spcAft>
              <a:defRPr sz="1300">
                <a:solidFill>
                  <a:schemeClr val="tx1"/>
                </a:solidFill>
                <a:latin typeface="Times New Roman" pitchFamily="18" charset="0"/>
              </a:defRPr>
            </a:lvl9pPr>
          </a:lstStyle>
          <a:p>
            <a:fld id="{69E2B8DC-F57A-41F4-A620-5345E41E3C66}" type="slidenum">
              <a:rPr lang="fr-FR" altLang="en-US" sz="1100"/>
              <a:pPr/>
              <a:t>21</a:t>
            </a:fld>
            <a:endParaRPr lang="fr-FR" altLang="en-US" sz="1100"/>
          </a:p>
        </p:txBody>
      </p:sp>
      <p:sp>
        <p:nvSpPr>
          <p:cNvPr id="51203" name="Rectangle 2"/>
          <p:cNvSpPr>
            <a:spLocks noGrp="1" noRot="1" noChangeAspect="1" noChangeArrowheads="1" noTextEdit="1"/>
          </p:cNvSpPr>
          <p:nvPr>
            <p:ph type="sldImg"/>
          </p:nvPr>
        </p:nvSpPr>
        <p:spPr>
          <a:xfrm>
            <a:off x="646113" y="744538"/>
            <a:ext cx="5376862" cy="3722687"/>
          </a:xfrm>
          <a:ln/>
        </p:spPr>
      </p:sp>
      <p:sp>
        <p:nvSpPr>
          <p:cNvPr id="51204" name="Rectangle 3"/>
          <p:cNvSpPr>
            <a:spLocks noGrp="1" noChangeArrowheads="1"/>
          </p:cNvSpPr>
          <p:nvPr>
            <p:ph type="body" idx="1"/>
          </p:nvPr>
        </p:nvSpPr>
        <p:spPr>
          <a:xfrm>
            <a:off x="888814" y="4714653"/>
            <a:ext cx="4891460" cy="4466756"/>
          </a:xfrm>
          <a:noFill/>
        </p:spPr>
        <p:txBody>
          <a:bodyPr/>
          <a:lstStyle/>
          <a:p>
            <a:endParaRPr lang="fr-FR" altLang="en-US" smtClean="0"/>
          </a:p>
        </p:txBody>
      </p:sp>
    </p:spTree>
    <p:extLst>
      <p:ext uri="{BB962C8B-B14F-4D97-AF65-F5344CB8AC3E}">
        <p14:creationId xmlns:p14="http://schemas.microsoft.com/office/powerpoint/2010/main" val="9175996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defTabSz="910404">
              <a:defRPr sz="1300">
                <a:solidFill>
                  <a:schemeClr val="tx1"/>
                </a:solidFill>
                <a:latin typeface="Times New Roman" pitchFamily="18" charset="0"/>
              </a:defRPr>
            </a:lvl1pPr>
            <a:lvl2pPr marL="711300" indent="-273577" defTabSz="910404">
              <a:defRPr sz="1300">
                <a:solidFill>
                  <a:schemeClr val="tx1"/>
                </a:solidFill>
                <a:latin typeface="Times New Roman" pitchFamily="18" charset="0"/>
              </a:defRPr>
            </a:lvl2pPr>
            <a:lvl3pPr marL="1094308" indent="-218862" defTabSz="910404">
              <a:defRPr sz="1300">
                <a:solidFill>
                  <a:schemeClr val="tx1"/>
                </a:solidFill>
                <a:latin typeface="Times New Roman" pitchFamily="18" charset="0"/>
              </a:defRPr>
            </a:lvl3pPr>
            <a:lvl4pPr marL="1532031" indent="-218862" defTabSz="910404">
              <a:defRPr sz="1300">
                <a:solidFill>
                  <a:schemeClr val="tx1"/>
                </a:solidFill>
                <a:latin typeface="Times New Roman" pitchFamily="18" charset="0"/>
              </a:defRPr>
            </a:lvl4pPr>
            <a:lvl5pPr marL="1969755" indent="-218862" defTabSz="910404">
              <a:defRPr sz="1300">
                <a:solidFill>
                  <a:schemeClr val="tx1"/>
                </a:solidFill>
                <a:latin typeface="Times New Roman" pitchFamily="18" charset="0"/>
              </a:defRPr>
            </a:lvl5pPr>
            <a:lvl6pPr marL="2407478" indent="-218862" defTabSz="910404" eaLnBrk="0" fontAlgn="base" hangingPunct="0">
              <a:spcBef>
                <a:spcPct val="0"/>
              </a:spcBef>
              <a:spcAft>
                <a:spcPct val="0"/>
              </a:spcAft>
              <a:defRPr sz="1300">
                <a:solidFill>
                  <a:schemeClr val="tx1"/>
                </a:solidFill>
                <a:latin typeface="Times New Roman" pitchFamily="18" charset="0"/>
              </a:defRPr>
            </a:lvl6pPr>
            <a:lvl7pPr marL="2845201" indent="-218862" defTabSz="910404" eaLnBrk="0" fontAlgn="base" hangingPunct="0">
              <a:spcBef>
                <a:spcPct val="0"/>
              </a:spcBef>
              <a:spcAft>
                <a:spcPct val="0"/>
              </a:spcAft>
              <a:defRPr sz="1300">
                <a:solidFill>
                  <a:schemeClr val="tx1"/>
                </a:solidFill>
                <a:latin typeface="Times New Roman" pitchFamily="18" charset="0"/>
              </a:defRPr>
            </a:lvl7pPr>
            <a:lvl8pPr marL="3282925" indent="-218862" defTabSz="910404" eaLnBrk="0" fontAlgn="base" hangingPunct="0">
              <a:spcBef>
                <a:spcPct val="0"/>
              </a:spcBef>
              <a:spcAft>
                <a:spcPct val="0"/>
              </a:spcAft>
              <a:defRPr sz="1300">
                <a:solidFill>
                  <a:schemeClr val="tx1"/>
                </a:solidFill>
                <a:latin typeface="Times New Roman" pitchFamily="18" charset="0"/>
              </a:defRPr>
            </a:lvl8pPr>
            <a:lvl9pPr marL="3720648" indent="-218862" defTabSz="910404" eaLnBrk="0" fontAlgn="base" hangingPunct="0">
              <a:spcBef>
                <a:spcPct val="0"/>
              </a:spcBef>
              <a:spcAft>
                <a:spcPct val="0"/>
              </a:spcAft>
              <a:defRPr sz="1300">
                <a:solidFill>
                  <a:schemeClr val="tx1"/>
                </a:solidFill>
                <a:latin typeface="Times New Roman" pitchFamily="18" charset="0"/>
              </a:defRPr>
            </a:lvl9pPr>
          </a:lstStyle>
          <a:p>
            <a:fld id="{8F56F4F9-4D8C-4E85-B3C3-EA633F8CF945}" type="slidenum">
              <a:rPr lang="fr-FR" altLang="en-US" sz="1100"/>
              <a:pPr/>
              <a:t>22</a:t>
            </a:fld>
            <a:endParaRPr lang="fr-FR" altLang="en-US" sz="11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endParaRPr lang="fr-FR" altLang="en-US" smtClean="0"/>
          </a:p>
        </p:txBody>
      </p:sp>
    </p:spTree>
    <p:extLst>
      <p:ext uri="{BB962C8B-B14F-4D97-AF65-F5344CB8AC3E}">
        <p14:creationId xmlns:p14="http://schemas.microsoft.com/office/powerpoint/2010/main" val="24539476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D2A40B24-4DE6-4FB7-913B-FCDAFC28A2DB}" type="slidenum">
              <a:rPr lang="fr-FR" sz="1200"/>
              <a:pPr/>
              <a:t>23</a:t>
            </a:fld>
            <a:endParaRPr lang="fr-FR" sz="1200"/>
          </a:p>
        </p:txBody>
      </p:sp>
      <p:sp>
        <p:nvSpPr>
          <p:cNvPr id="58371" name="Rectangle 2"/>
          <p:cNvSpPr>
            <a:spLocks noGrp="1" noRot="1" noChangeAspect="1" noChangeArrowheads="1" noTextEdit="1"/>
          </p:cNvSpPr>
          <p:nvPr>
            <p:ph type="sldImg"/>
          </p:nvPr>
        </p:nvSpPr>
        <p:spPr>
          <a:xfrm>
            <a:off x="646113" y="744538"/>
            <a:ext cx="5376862" cy="3722687"/>
          </a:xfrm>
          <a:ln/>
        </p:spPr>
      </p:sp>
      <p:sp>
        <p:nvSpPr>
          <p:cNvPr id="58372" name="Rectangle 3"/>
          <p:cNvSpPr>
            <a:spLocks noGrp="1" noChangeArrowheads="1"/>
          </p:cNvSpPr>
          <p:nvPr>
            <p:ph type="body" idx="1"/>
          </p:nvPr>
        </p:nvSpPr>
        <p:spPr>
          <a:noFill/>
        </p:spPr>
        <p:txBody>
          <a:bodyPr/>
          <a:lstStyle/>
          <a:p>
            <a:endParaRPr lang="fr-FR" smtClean="0"/>
          </a:p>
        </p:txBody>
      </p:sp>
    </p:spTree>
    <p:extLst>
      <p:ext uri="{BB962C8B-B14F-4D97-AF65-F5344CB8AC3E}">
        <p14:creationId xmlns:p14="http://schemas.microsoft.com/office/powerpoint/2010/main" val="37372351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757CB12-352B-4745-9294-3027908C2476}" type="slidenum">
              <a:rPr lang="fr-FR" sz="1200"/>
              <a:pPr/>
              <a:t>24</a:t>
            </a:fld>
            <a:endParaRPr lang="fr-FR" sz="12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endParaRPr lang="fr-FR" smtClean="0"/>
          </a:p>
        </p:txBody>
      </p:sp>
    </p:spTree>
    <p:extLst>
      <p:ext uri="{BB962C8B-B14F-4D97-AF65-F5344CB8AC3E}">
        <p14:creationId xmlns:p14="http://schemas.microsoft.com/office/powerpoint/2010/main" val="15402379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46113" y="744538"/>
            <a:ext cx="5376862" cy="3722687"/>
          </a:xfrm>
        </p:spPr>
      </p:sp>
      <p:sp>
        <p:nvSpPr>
          <p:cNvPr id="3" name="Notizenplatzhalter 2"/>
          <p:cNvSpPr>
            <a:spLocks noGrp="1"/>
          </p:cNvSpPr>
          <p:nvPr>
            <p:ph type="body" idx="1"/>
          </p:nvPr>
        </p:nvSpPr>
        <p:spPr/>
        <p:txBody>
          <a:bodyPr/>
          <a:lstStyle/>
          <a:p>
            <a:r>
              <a:rPr lang="de-DE" dirty="0" smtClean="0"/>
              <a:t>Louis</a:t>
            </a:r>
            <a:endParaRPr lang="lb-LU" dirty="0"/>
          </a:p>
        </p:txBody>
      </p:sp>
      <p:sp>
        <p:nvSpPr>
          <p:cNvPr id="4" name="Foliennummernplatzhalter 3"/>
          <p:cNvSpPr>
            <a:spLocks noGrp="1"/>
          </p:cNvSpPr>
          <p:nvPr>
            <p:ph type="sldNum" sz="quarter" idx="10"/>
          </p:nvPr>
        </p:nvSpPr>
        <p:spPr/>
        <p:txBody>
          <a:bodyPr/>
          <a:lstStyle/>
          <a:p>
            <a:fld id="{7F0E0ECF-F178-4F17-9915-3F58EFF28632}" type="slidenum">
              <a:rPr lang="lb-LU" smtClean="0"/>
              <a:t>25</a:t>
            </a:fld>
            <a:endParaRPr lang="lb-LU"/>
          </a:p>
        </p:txBody>
      </p:sp>
    </p:spTree>
    <p:extLst>
      <p:ext uri="{BB962C8B-B14F-4D97-AF65-F5344CB8AC3E}">
        <p14:creationId xmlns:p14="http://schemas.microsoft.com/office/powerpoint/2010/main" val="12689916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46113" y="744538"/>
            <a:ext cx="5376862" cy="3722687"/>
          </a:xfrm>
        </p:spPr>
      </p:sp>
      <p:sp>
        <p:nvSpPr>
          <p:cNvPr id="3" name="Notizenplatzhalter 2"/>
          <p:cNvSpPr>
            <a:spLocks noGrp="1"/>
          </p:cNvSpPr>
          <p:nvPr>
            <p:ph type="body" idx="1"/>
          </p:nvPr>
        </p:nvSpPr>
        <p:spPr/>
        <p:txBody>
          <a:bodyPr/>
          <a:lstStyle/>
          <a:p>
            <a:r>
              <a:rPr lang="de-DE" dirty="0" smtClean="0"/>
              <a:t>Louis</a:t>
            </a:r>
            <a:endParaRPr lang="lb-LU" dirty="0"/>
          </a:p>
        </p:txBody>
      </p:sp>
      <p:sp>
        <p:nvSpPr>
          <p:cNvPr id="4" name="Foliennummernplatzhalter 3"/>
          <p:cNvSpPr>
            <a:spLocks noGrp="1"/>
          </p:cNvSpPr>
          <p:nvPr>
            <p:ph type="sldNum" sz="quarter" idx="10"/>
          </p:nvPr>
        </p:nvSpPr>
        <p:spPr/>
        <p:txBody>
          <a:bodyPr/>
          <a:lstStyle/>
          <a:p>
            <a:fld id="{7F0E0ECF-F178-4F17-9915-3F58EFF28632}" type="slidenum">
              <a:rPr lang="lb-LU" smtClean="0"/>
              <a:t>30</a:t>
            </a:fld>
            <a:endParaRPr lang="lb-LU"/>
          </a:p>
        </p:txBody>
      </p:sp>
    </p:spTree>
    <p:extLst>
      <p:ext uri="{BB962C8B-B14F-4D97-AF65-F5344CB8AC3E}">
        <p14:creationId xmlns:p14="http://schemas.microsoft.com/office/powerpoint/2010/main" val="12689916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46113" y="744538"/>
            <a:ext cx="5376862" cy="3722687"/>
          </a:xfrm>
        </p:spPr>
      </p:sp>
      <p:sp>
        <p:nvSpPr>
          <p:cNvPr id="3" name="Notizenplatzhalter 2"/>
          <p:cNvSpPr>
            <a:spLocks noGrp="1"/>
          </p:cNvSpPr>
          <p:nvPr>
            <p:ph type="body" idx="1"/>
          </p:nvPr>
        </p:nvSpPr>
        <p:spPr/>
        <p:txBody>
          <a:bodyPr/>
          <a:lstStyle/>
          <a:p>
            <a:r>
              <a:rPr lang="de-DE" dirty="0" smtClean="0"/>
              <a:t>Martin</a:t>
            </a:r>
            <a:endParaRPr lang="lb-LU" dirty="0"/>
          </a:p>
        </p:txBody>
      </p:sp>
      <p:sp>
        <p:nvSpPr>
          <p:cNvPr id="4" name="Foliennummernplatzhalter 3"/>
          <p:cNvSpPr>
            <a:spLocks noGrp="1"/>
          </p:cNvSpPr>
          <p:nvPr>
            <p:ph type="sldNum" sz="quarter" idx="10"/>
          </p:nvPr>
        </p:nvSpPr>
        <p:spPr/>
        <p:txBody>
          <a:bodyPr/>
          <a:lstStyle/>
          <a:p>
            <a:fld id="{7F0E0ECF-F178-4F17-9915-3F58EFF28632}" type="slidenum">
              <a:rPr lang="lb-LU" smtClean="0"/>
              <a:t>31</a:t>
            </a:fld>
            <a:endParaRPr lang="lb-LU"/>
          </a:p>
        </p:txBody>
      </p:sp>
    </p:spTree>
    <p:extLst>
      <p:ext uri="{BB962C8B-B14F-4D97-AF65-F5344CB8AC3E}">
        <p14:creationId xmlns:p14="http://schemas.microsoft.com/office/powerpoint/2010/main" val="12689916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46113" y="744538"/>
            <a:ext cx="5376862" cy="3722687"/>
          </a:xfrm>
        </p:spPr>
      </p:sp>
      <p:sp>
        <p:nvSpPr>
          <p:cNvPr id="3" name="Notizenplatzhalter 2"/>
          <p:cNvSpPr>
            <a:spLocks noGrp="1"/>
          </p:cNvSpPr>
          <p:nvPr>
            <p:ph type="body" idx="1"/>
          </p:nvPr>
        </p:nvSpPr>
        <p:spPr/>
        <p:txBody>
          <a:bodyPr/>
          <a:lstStyle/>
          <a:p>
            <a:r>
              <a:rPr lang="en-US" noProof="0" dirty="0" smtClean="0"/>
              <a:t>Martin</a:t>
            </a:r>
          </a:p>
          <a:p>
            <a:endParaRPr lang="en-US" noProof="0" dirty="0" smtClean="0"/>
          </a:p>
          <a:p>
            <a:r>
              <a:rPr lang="en-US" noProof="0" dirty="0" smtClean="0"/>
              <a:t>These figures show: how much different cohorts (people with different dates of birth) are below or</a:t>
            </a:r>
            <a:r>
              <a:rPr lang="en-US" baseline="0" noProof="0" dirty="0" smtClean="0"/>
              <a:t> above the long-run trend of economic growth, before and after controls are introduced.</a:t>
            </a:r>
          </a:p>
          <a:p>
            <a:endParaRPr lang="en-US" baseline="0" noProof="0" dirty="0" smtClean="0"/>
          </a:p>
          <a:p>
            <a:r>
              <a:rPr lang="en-US" baseline="0" noProof="0" dirty="0" smtClean="0"/>
              <a:t>Germany: Fortunate cohorts can have a living standards around 8 percent above of what one would expect when every cohort‘s income would have been proportionate with general trends of economic growth. But much of this is due to their better education etc. After this is controlled, only the cohorts born around 1945/50 are about 5 percent above the trend. </a:t>
            </a:r>
          </a:p>
          <a:p>
            <a:endParaRPr lang="en-US" baseline="0" noProof="0" dirty="0" smtClean="0"/>
          </a:p>
          <a:p>
            <a:r>
              <a:rPr lang="en-US" baseline="0" noProof="0" dirty="0" smtClean="0"/>
              <a:t>France: Fortunate cohort‘s living standard about 10 percent above the trend, unfortunate ones almost 10 percent below it. Even worse after controls are introduced (right side).</a:t>
            </a:r>
          </a:p>
          <a:p>
            <a:endParaRPr lang="en-US" baseline="0" noProof="0" dirty="0" smtClean="0"/>
          </a:p>
          <a:p>
            <a:r>
              <a:rPr lang="en-US" baseline="0" noProof="0" dirty="0" smtClean="0"/>
              <a:t>US: cohort‘s living standard does not diverge very much from the trend. </a:t>
            </a:r>
          </a:p>
          <a:p>
            <a:endParaRPr lang="en-US" baseline="0" noProof="0" dirty="0" smtClean="0"/>
          </a:p>
          <a:p>
            <a:r>
              <a:rPr lang="en-US" baseline="0" noProof="0" dirty="0" smtClean="0"/>
              <a:t>But how does this compare when set in relation to overall increases in living standards? APCT</a:t>
            </a:r>
          </a:p>
          <a:p>
            <a:endParaRPr lang="en-US" baseline="0" noProof="0" dirty="0" smtClean="0"/>
          </a:p>
          <a:p>
            <a:endParaRPr lang="en-US" baseline="0" noProof="0" dirty="0" smtClean="0"/>
          </a:p>
          <a:p>
            <a:endParaRPr lang="en-US" baseline="0" noProof="0" dirty="0" smtClean="0"/>
          </a:p>
          <a:p>
            <a:endParaRPr lang="en-US" baseline="0" noProof="0" dirty="0" smtClean="0"/>
          </a:p>
        </p:txBody>
      </p:sp>
      <p:sp>
        <p:nvSpPr>
          <p:cNvPr id="4" name="Foliennummernplatzhalter 3"/>
          <p:cNvSpPr>
            <a:spLocks noGrp="1"/>
          </p:cNvSpPr>
          <p:nvPr>
            <p:ph type="sldNum" sz="quarter" idx="10"/>
          </p:nvPr>
        </p:nvSpPr>
        <p:spPr/>
        <p:txBody>
          <a:bodyPr/>
          <a:lstStyle/>
          <a:p>
            <a:fld id="{7F0E0ECF-F178-4F17-9915-3F58EFF28632}" type="slidenum">
              <a:rPr lang="lb-LU" smtClean="0"/>
              <a:t>33</a:t>
            </a:fld>
            <a:endParaRPr lang="lb-LU"/>
          </a:p>
        </p:txBody>
      </p:sp>
    </p:spTree>
    <p:extLst>
      <p:ext uri="{BB962C8B-B14F-4D97-AF65-F5344CB8AC3E}">
        <p14:creationId xmlns:p14="http://schemas.microsoft.com/office/powerpoint/2010/main" val="12689916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46113" y="744538"/>
            <a:ext cx="5376862" cy="3722687"/>
          </a:xfrm>
        </p:spPr>
      </p:sp>
      <p:sp>
        <p:nvSpPr>
          <p:cNvPr id="3" name="Notizenplatzhalter 2"/>
          <p:cNvSpPr>
            <a:spLocks noGrp="1"/>
          </p:cNvSpPr>
          <p:nvPr>
            <p:ph type="body" idx="1"/>
          </p:nvPr>
        </p:nvSpPr>
        <p:spPr/>
        <p:txBody>
          <a:bodyPr/>
          <a:lstStyle/>
          <a:p>
            <a:r>
              <a:rPr lang="en-US" noProof="0" dirty="0" smtClean="0"/>
              <a:t>Martin</a:t>
            </a:r>
          </a:p>
          <a:p>
            <a:endParaRPr lang="en-US" noProof="0" dirty="0" smtClean="0"/>
          </a:p>
          <a:p>
            <a:r>
              <a:rPr lang="en-US" noProof="0" dirty="0" smtClean="0"/>
              <a:t>These figures show: how much different cohorts (people with different dates of birth) are below or</a:t>
            </a:r>
            <a:r>
              <a:rPr lang="en-US" baseline="0" noProof="0" dirty="0" smtClean="0"/>
              <a:t> above the long-run trend of economic growth, before and after controls are introduced.</a:t>
            </a:r>
          </a:p>
          <a:p>
            <a:endParaRPr lang="en-US" baseline="0" noProof="0" dirty="0" smtClean="0"/>
          </a:p>
          <a:p>
            <a:r>
              <a:rPr lang="en-US" baseline="0" noProof="0" dirty="0" smtClean="0"/>
              <a:t>Germany: Fortunate cohorts can have a living standards around 8 percent above of what one would expect when every cohort‘s income would have been proportionate with general trends of economic growth. But much of this is due to their better education etc. After this is controlled, only the cohorts born around 1945/50 are about 5 percent above the trend. </a:t>
            </a:r>
          </a:p>
          <a:p>
            <a:endParaRPr lang="en-US" baseline="0" noProof="0" dirty="0" smtClean="0"/>
          </a:p>
          <a:p>
            <a:r>
              <a:rPr lang="en-US" baseline="0" noProof="0" dirty="0" smtClean="0"/>
              <a:t>France: Fortunate cohort‘s living standard about 10 percent above the trend, unfortunate ones almost 10 percent below it. Even worse after controls are introduced (right side).</a:t>
            </a:r>
          </a:p>
          <a:p>
            <a:endParaRPr lang="en-US" baseline="0" noProof="0" dirty="0" smtClean="0"/>
          </a:p>
          <a:p>
            <a:r>
              <a:rPr lang="en-US" baseline="0" noProof="0" dirty="0" smtClean="0"/>
              <a:t>US: cohort‘s living standard does not diverge very much from the trend. </a:t>
            </a:r>
          </a:p>
          <a:p>
            <a:endParaRPr lang="en-US" baseline="0" noProof="0" dirty="0" smtClean="0"/>
          </a:p>
          <a:p>
            <a:r>
              <a:rPr lang="en-US" baseline="0" noProof="0" dirty="0" smtClean="0"/>
              <a:t>But how does this compare when set in relation to overall increases in living standards? APCT</a:t>
            </a:r>
          </a:p>
          <a:p>
            <a:endParaRPr lang="en-US" baseline="0" noProof="0" dirty="0" smtClean="0"/>
          </a:p>
          <a:p>
            <a:endParaRPr lang="en-US" baseline="0" noProof="0" dirty="0" smtClean="0"/>
          </a:p>
          <a:p>
            <a:endParaRPr lang="en-US" baseline="0" noProof="0" dirty="0" smtClean="0"/>
          </a:p>
          <a:p>
            <a:endParaRPr lang="en-US" baseline="0" noProof="0" dirty="0" smtClean="0"/>
          </a:p>
        </p:txBody>
      </p:sp>
      <p:sp>
        <p:nvSpPr>
          <p:cNvPr id="4" name="Foliennummernplatzhalter 3"/>
          <p:cNvSpPr>
            <a:spLocks noGrp="1"/>
          </p:cNvSpPr>
          <p:nvPr>
            <p:ph type="sldNum" sz="quarter" idx="10"/>
          </p:nvPr>
        </p:nvSpPr>
        <p:spPr/>
        <p:txBody>
          <a:bodyPr/>
          <a:lstStyle/>
          <a:p>
            <a:fld id="{7F0E0ECF-F178-4F17-9915-3F58EFF28632}" type="slidenum">
              <a:rPr lang="lb-LU" smtClean="0"/>
              <a:t>34</a:t>
            </a:fld>
            <a:endParaRPr lang="lb-LU"/>
          </a:p>
        </p:txBody>
      </p:sp>
    </p:spTree>
    <p:extLst>
      <p:ext uri="{BB962C8B-B14F-4D97-AF65-F5344CB8AC3E}">
        <p14:creationId xmlns:p14="http://schemas.microsoft.com/office/powerpoint/2010/main" val="12689916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46113" y="744538"/>
            <a:ext cx="5376862" cy="3722687"/>
          </a:xfrm>
        </p:spPr>
      </p:sp>
      <p:sp>
        <p:nvSpPr>
          <p:cNvPr id="3" name="Notizenplatzhalter 2"/>
          <p:cNvSpPr>
            <a:spLocks noGrp="1"/>
          </p:cNvSpPr>
          <p:nvPr>
            <p:ph type="body" idx="1"/>
          </p:nvPr>
        </p:nvSpPr>
        <p:spPr/>
        <p:txBody>
          <a:bodyPr/>
          <a:lstStyle/>
          <a:p>
            <a:r>
              <a:rPr lang="en-US" noProof="0" dirty="0" smtClean="0"/>
              <a:t>Martin</a:t>
            </a:r>
          </a:p>
          <a:p>
            <a:endParaRPr lang="en-US" noProof="0" dirty="0" smtClean="0"/>
          </a:p>
          <a:p>
            <a:r>
              <a:rPr lang="en-US" noProof="0" dirty="0" smtClean="0"/>
              <a:t>These figures show: how much different cohorts (people with different dates of birth) are below or</a:t>
            </a:r>
            <a:r>
              <a:rPr lang="en-US" baseline="0" noProof="0" dirty="0" smtClean="0"/>
              <a:t> above the long-run trend of economic growth, before and after controls are introduced.</a:t>
            </a:r>
          </a:p>
          <a:p>
            <a:endParaRPr lang="en-US" baseline="0" noProof="0" dirty="0" smtClean="0"/>
          </a:p>
          <a:p>
            <a:r>
              <a:rPr lang="en-US" baseline="0" noProof="0" dirty="0" smtClean="0"/>
              <a:t>Germany: Fortunate cohorts can have a living standards around 8 percent above of what one would expect when every cohort‘s income would have been proportionate with general trends of economic growth. But much of this is due to their better education etc. After this is controlled, only the cohorts born around 1945/50 are about 5 percent above the trend. </a:t>
            </a:r>
          </a:p>
          <a:p>
            <a:endParaRPr lang="en-US" baseline="0" noProof="0" dirty="0" smtClean="0"/>
          </a:p>
          <a:p>
            <a:r>
              <a:rPr lang="en-US" baseline="0" noProof="0" dirty="0" smtClean="0"/>
              <a:t>France: Fortunate cohort‘s living standard about 10 percent above the trend, unfortunate ones almost 10 percent below it. Even worse after controls are introduced (right side).</a:t>
            </a:r>
          </a:p>
          <a:p>
            <a:endParaRPr lang="en-US" baseline="0" noProof="0" dirty="0" smtClean="0"/>
          </a:p>
          <a:p>
            <a:r>
              <a:rPr lang="en-US" baseline="0" noProof="0" dirty="0" smtClean="0"/>
              <a:t>US: cohort‘s living standard does not diverge very much from the trend. </a:t>
            </a:r>
          </a:p>
          <a:p>
            <a:endParaRPr lang="en-US" baseline="0" noProof="0" dirty="0" smtClean="0"/>
          </a:p>
          <a:p>
            <a:r>
              <a:rPr lang="en-US" baseline="0" noProof="0" dirty="0" smtClean="0"/>
              <a:t>But how does this compare when set in relation to overall increases in living standards? APCT</a:t>
            </a:r>
          </a:p>
          <a:p>
            <a:endParaRPr lang="en-US" baseline="0" noProof="0" dirty="0" smtClean="0"/>
          </a:p>
          <a:p>
            <a:endParaRPr lang="en-US" baseline="0" noProof="0" dirty="0" smtClean="0"/>
          </a:p>
          <a:p>
            <a:endParaRPr lang="en-US" baseline="0" noProof="0" dirty="0" smtClean="0"/>
          </a:p>
          <a:p>
            <a:endParaRPr lang="en-US" baseline="0" noProof="0" dirty="0" smtClean="0"/>
          </a:p>
        </p:txBody>
      </p:sp>
      <p:sp>
        <p:nvSpPr>
          <p:cNvPr id="4" name="Foliennummernplatzhalter 3"/>
          <p:cNvSpPr>
            <a:spLocks noGrp="1"/>
          </p:cNvSpPr>
          <p:nvPr>
            <p:ph type="sldNum" sz="quarter" idx="10"/>
          </p:nvPr>
        </p:nvSpPr>
        <p:spPr/>
        <p:txBody>
          <a:bodyPr/>
          <a:lstStyle/>
          <a:p>
            <a:fld id="{7F0E0ECF-F178-4F17-9915-3F58EFF28632}" type="slidenum">
              <a:rPr lang="lb-LU" smtClean="0"/>
              <a:t>35</a:t>
            </a:fld>
            <a:endParaRPr lang="lb-LU"/>
          </a:p>
        </p:txBody>
      </p:sp>
    </p:spTree>
    <p:extLst>
      <p:ext uri="{BB962C8B-B14F-4D97-AF65-F5344CB8AC3E}">
        <p14:creationId xmlns:p14="http://schemas.microsoft.com/office/powerpoint/2010/main" val="3579153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18C6F82-9919-418F-A1A2-51D5DB9C5AD8}" type="slidenum">
              <a:rPr lang="fr-FR" sz="1200"/>
              <a:pPr/>
              <a:t>3</a:t>
            </a:fld>
            <a:endParaRPr lang="fr-FR"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endParaRPr lang="fr-FR" smtClean="0"/>
          </a:p>
        </p:txBody>
      </p:sp>
    </p:spTree>
    <p:extLst>
      <p:ext uri="{BB962C8B-B14F-4D97-AF65-F5344CB8AC3E}">
        <p14:creationId xmlns:p14="http://schemas.microsoft.com/office/powerpoint/2010/main" val="32140861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46113" y="744538"/>
            <a:ext cx="5376862" cy="3722687"/>
          </a:xfrm>
        </p:spPr>
      </p:sp>
      <p:sp>
        <p:nvSpPr>
          <p:cNvPr id="3" name="Notizenplatzhalter 2"/>
          <p:cNvSpPr>
            <a:spLocks noGrp="1"/>
          </p:cNvSpPr>
          <p:nvPr>
            <p:ph type="body" idx="1"/>
          </p:nvPr>
        </p:nvSpPr>
        <p:spPr/>
        <p:txBody>
          <a:bodyPr/>
          <a:lstStyle/>
          <a:p>
            <a:r>
              <a:rPr lang="en-US" noProof="0" dirty="0" smtClean="0"/>
              <a:t>Martin</a:t>
            </a:r>
          </a:p>
          <a:p>
            <a:endParaRPr lang="en-US" noProof="0" dirty="0" smtClean="0"/>
          </a:p>
          <a:p>
            <a:r>
              <a:rPr lang="en-US" noProof="0" dirty="0" smtClean="0"/>
              <a:t>These figures show: how much different cohorts (people with different dates of birth) are below or</a:t>
            </a:r>
            <a:r>
              <a:rPr lang="en-US" baseline="0" noProof="0" dirty="0" smtClean="0"/>
              <a:t> above the long-run trend of economic growth, before and after controls are introduced.</a:t>
            </a:r>
          </a:p>
          <a:p>
            <a:endParaRPr lang="en-US" baseline="0" noProof="0" dirty="0" smtClean="0"/>
          </a:p>
          <a:p>
            <a:r>
              <a:rPr lang="en-US" baseline="0" noProof="0" dirty="0" smtClean="0"/>
              <a:t>Germany: Fortunate cohorts can have a living standards around 8 percent above of what one would expect when every cohort‘s income would have been proportionate with general trends of economic growth. But much of this is due to their better education etc. After this is controlled, only the cohorts born around 1945/50 are about 5 percent above the trend. </a:t>
            </a:r>
          </a:p>
          <a:p>
            <a:endParaRPr lang="en-US" baseline="0" noProof="0" dirty="0" smtClean="0"/>
          </a:p>
          <a:p>
            <a:r>
              <a:rPr lang="en-US" baseline="0" noProof="0" dirty="0" smtClean="0"/>
              <a:t>France: Fortunate cohort‘s living standard about 10 percent above the trend, unfortunate ones almost 10 percent below it. Even worse after controls are introduced (right side).</a:t>
            </a:r>
          </a:p>
          <a:p>
            <a:endParaRPr lang="en-US" baseline="0" noProof="0" dirty="0" smtClean="0"/>
          </a:p>
          <a:p>
            <a:r>
              <a:rPr lang="en-US" baseline="0" noProof="0" dirty="0" smtClean="0"/>
              <a:t>US: cohort‘s living standard does not diverge very much from the trend. </a:t>
            </a:r>
          </a:p>
          <a:p>
            <a:endParaRPr lang="en-US" baseline="0" noProof="0" dirty="0" smtClean="0"/>
          </a:p>
          <a:p>
            <a:r>
              <a:rPr lang="en-US" baseline="0" noProof="0" dirty="0" smtClean="0"/>
              <a:t>But how does this compare when set in relation to overall increases in living standards? APCT</a:t>
            </a:r>
          </a:p>
          <a:p>
            <a:endParaRPr lang="en-US" baseline="0" noProof="0" dirty="0" smtClean="0"/>
          </a:p>
          <a:p>
            <a:endParaRPr lang="en-US" baseline="0" noProof="0" dirty="0" smtClean="0"/>
          </a:p>
          <a:p>
            <a:endParaRPr lang="en-US" baseline="0" noProof="0" dirty="0" smtClean="0"/>
          </a:p>
          <a:p>
            <a:endParaRPr lang="en-US" baseline="0" noProof="0" dirty="0" smtClean="0"/>
          </a:p>
        </p:txBody>
      </p:sp>
      <p:sp>
        <p:nvSpPr>
          <p:cNvPr id="4" name="Foliennummernplatzhalter 3"/>
          <p:cNvSpPr>
            <a:spLocks noGrp="1"/>
          </p:cNvSpPr>
          <p:nvPr>
            <p:ph type="sldNum" sz="quarter" idx="10"/>
          </p:nvPr>
        </p:nvSpPr>
        <p:spPr/>
        <p:txBody>
          <a:bodyPr/>
          <a:lstStyle/>
          <a:p>
            <a:fld id="{7F0E0ECF-F178-4F17-9915-3F58EFF28632}" type="slidenum">
              <a:rPr lang="lb-LU" smtClean="0"/>
              <a:t>36</a:t>
            </a:fld>
            <a:endParaRPr lang="lb-LU"/>
          </a:p>
        </p:txBody>
      </p:sp>
    </p:spTree>
    <p:extLst>
      <p:ext uri="{BB962C8B-B14F-4D97-AF65-F5344CB8AC3E}">
        <p14:creationId xmlns:p14="http://schemas.microsoft.com/office/powerpoint/2010/main" val="11612807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46113" y="744538"/>
            <a:ext cx="5376862" cy="3722687"/>
          </a:xfrm>
        </p:spPr>
      </p:sp>
      <p:sp>
        <p:nvSpPr>
          <p:cNvPr id="3" name="Notizenplatzhalter 2"/>
          <p:cNvSpPr>
            <a:spLocks noGrp="1"/>
          </p:cNvSpPr>
          <p:nvPr>
            <p:ph type="body" idx="1"/>
          </p:nvPr>
        </p:nvSpPr>
        <p:spPr/>
        <p:txBody>
          <a:bodyPr/>
          <a:lstStyle/>
          <a:p>
            <a:r>
              <a:rPr lang="de-DE" dirty="0" smtClean="0"/>
              <a:t>Louis</a:t>
            </a:r>
          </a:p>
          <a:p>
            <a:endParaRPr lang="de-DE" dirty="0" smtClean="0"/>
          </a:p>
          <a:p>
            <a:r>
              <a:rPr lang="de-DE" dirty="0" smtClean="0"/>
              <a:t>Controlling for </a:t>
            </a:r>
            <a:r>
              <a:rPr lang="de-DE" dirty="0" err="1" smtClean="0"/>
              <a:t>education</a:t>
            </a:r>
            <a:r>
              <a:rPr lang="de-DE" dirty="0" smtClean="0"/>
              <a:t>,</a:t>
            </a:r>
            <a:r>
              <a:rPr lang="de-DE" baseline="0" dirty="0" smtClean="0"/>
              <a:t> </a:t>
            </a:r>
            <a:r>
              <a:rPr lang="de-DE" baseline="0" dirty="0" err="1" smtClean="0"/>
              <a:t>household</a:t>
            </a:r>
            <a:r>
              <a:rPr lang="de-DE" baseline="0" dirty="0" smtClean="0"/>
              <a:t> </a:t>
            </a:r>
            <a:r>
              <a:rPr lang="de-DE" baseline="0" dirty="0" err="1" smtClean="0"/>
              <a:t>composition</a:t>
            </a:r>
            <a:r>
              <a:rPr lang="de-DE" baseline="0" dirty="0" smtClean="0"/>
              <a:t>, </a:t>
            </a:r>
            <a:r>
              <a:rPr lang="de-DE" baseline="0" dirty="0" err="1" smtClean="0"/>
              <a:t>immigration</a:t>
            </a:r>
            <a:r>
              <a:rPr lang="de-DE" baseline="0" dirty="0" smtClean="0"/>
              <a:t> </a:t>
            </a:r>
            <a:r>
              <a:rPr lang="de-DE" baseline="0" dirty="0" err="1" smtClean="0"/>
              <a:t>status</a:t>
            </a:r>
            <a:r>
              <a:rPr lang="de-DE" baseline="0" dirty="0" smtClean="0"/>
              <a:t> </a:t>
            </a:r>
            <a:r>
              <a:rPr lang="de-DE" baseline="0" dirty="0" err="1" smtClean="0"/>
              <a:t>etc</a:t>
            </a:r>
            <a:r>
              <a:rPr lang="de-DE" baseline="0" dirty="0" smtClean="0"/>
              <a:t>, </a:t>
            </a:r>
            <a:r>
              <a:rPr lang="de-DE" baseline="0" dirty="0" err="1" smtClean="0"/>
              <a:t>we</a:t>
            </a:r>
            <a:r>
              <a:rPr lang="de-DE" baseline="0" dirty="0" smtClean="0"/>
              <a:t> find </a:t>
            </a:r>
            <a:r>
              <a:rPr lang="de-DE" baseline="0" dirty="0" err="1" smtClean="0"/>
              <a:t>that</a:t>
            </a:r>
            <a:r>
              <a:rPr lang="de-DE" baseline="0" dirty="0" smtClean="0"/>
              <a:t> French </a:t>
            </a:r>
            <a:r>
              <a:rPr lang="de-DE" baseline="0" dirty="0" err="1" smtClean="0"/>
              <a:t>cohorts</a:t>
            </a:r>
            <a:r>
              <a:rPr lang="de-DE" baseline="0" dirty="0" smtClean="0"/>
              <a:t> </a:t>
            </a:r>
            <a:r>
              <a:rPr lang="de-DE" baseline="0" dirty="0" err="1" smtClean="0"/>
              <a:t>born</a:t>
            </a:r>
            <a:r>
              <a:rPr lang="de-DE" baseline="0" dirty="0" smtClean="0"/>
              <a:t> </a:t>
            </a:r>
            <a:r>
              <a:rPr lang="de-DE" baseline="0" dirty="0" err="1" smtClean="0"/>
              <a:t>very</a:t>
            </a:r>
            <a:r>
              <a:rPr lang="de-DE" baseline="0" dirty="0" smtClean="0"/>
              <a:t> </a:t>
            </a:r>
            <a:r>
              <a:rPr lang="de-DE" baseline="0" dirty="0" err="1" smtClean="0"/>
              <a:t>early</a:t>
            </a:r>
            <a:r>
              <a:rPr lang="de-DE" baseline="0" dirty="0" smtClean="0"/>
              <a:t> </a:t>
            </a:r>
            <a:r>
              <a:rPr lang="de-DE" baseline="0" dirty="0" err="1" smtClean="0"/>
              <a:t>or</a:t>
            </a:r>
            <a:r>
              <a:rPr lang="de-DE" baseline="0" dirty="0" smtClean="0"/>
              <a:t> </a:t>
            </a:r>
            <a:r>
              <a:rPr lang="de-DE" baseline="0" dirty="0" err="1" smtClean="0"/>
              <a:t>late</a:t>
            </a:r>
            <a:r>
              <a:rPr lang="de-DE" baseline="0" dirty="0" smtClean="0"/>
              <a:t> </a:t>
            </a:r>
            <a:r>
              <a:rPr lang="de-DE" baseline="0" dirty="0" err="1" smtClean="0"/>
              <a:t>or</a:t>
            </a:r>
            <a:r>
              <a:rPr lang="de-DE" baseline="0" dirty="0" smtClean="0"/>
              <a:t> </a:t>
            </a:r>
            <a:r>
              <a:rPr lang="de-DE" baseline="0" dirty="0" err="1" smtClean="0"/>
              <a:t>strongly</a:t>
            </a:r>
            <a:r>
              <a:rPr lang="de-DE" baseline="0" dirty="0" smtClean="0"/>
              <a:t> </a:t>
            </a:r>
            <a:r>
              <a:rPr lang="de-DE" baseline="0" dirty="0" err="1" smtClean="0"/>
              <a:t>disadvantaged</a:t>
            </a:r>
            <a:r>
              <a:rPr lang="de-DE" baseline="0" dirty="0" smtClean="0"/>
              <a:t>. </a:t>
            </a:r>
          </a:p>
          <a:p>
            <a:endParaRPr lang="de-DE" baseline="0" dirty="0" smtClean="0"/>
          </a:p>
          <a:p>
            <a:r>
              <a:rPr lang="de-DE" baseline="0" dirty="0" err="1" smtClean="0"/>
              <a:t>Unsurprising</a:t>
            </a:r>
            <a:r>
              <a:rPr lang="de-DE" baseline="0" dirty="0" smtClean="0"/>
              <a:t> for pre-1930 </a:t>
            </a:r>
            <a:r>
              <a:rPr lang="de-DE" baseline="0" dirty="0" err="1" smtClean="0"/>
              <a:t>cohorts</a:t>
            </a:r>
            <a:r>
              <a:rPr lang="de-DE" baseline="0" dirty="0" smtClean="0"/>
              <a:t> in France: E.g. </a:t>
            </a:r>
            <a:r>
              <a:rPr lang="de-DE" baseline="0" dirty="0" err="1" smtClean="0"/>
              <a:t>entering</a:t>
            </a:r>
            <a:r>
              <a:rPr lang="de-DE" baseline="0" dirty="0" smtClean="0"/>
              <a:t> </a:t>
            </a:r>
            <a:r>
              <a:rPr lang="de-DE" baseline="0" dirty="0" err="1" smtClean="0"/>
              <a:t>the</a:t>
            </a:r>
            <a:r>
              <a:rPr lang="de-DE" baseline="0" dirty="0" smtClean="0"/>
              <a:t> </a:t>
            </a:r>
            <a:r>
              <a:rPr lang="de-DE" baseline="0" dirty="0" err="1" smtClean="0"/>
              <a:t>working</a:t>
            </a:r>
            <a:r>
              <a:rPr lang="de-DE" baseline="0" dirty="0" smtClean="0"/>
              <a:t> market in 1940 </a:t>
            </a:r>
            <a:r>
              <a:rPr lang="de-DE" baseline="0" dirty="0" err="1" smtClean="0"/>
              <a:t>is</a:t>
            </a:r>
            <a:r>
              <a:rPr lang="de-DE" baseline="0" dirty="0" smtClean="0"/>
              <a:t> not a </a:t>
            </a:r>
            <a:r>
              <a:rPr lang="de-DE" baseline="0" dirty="0" err="1" smtClean="0"/>
              <a:t>great</a:t>
            </a:r>
            <a:r>
              <a:rPr lang="de-DE" baseline="0" dirty="0" smtClean="0"/>
              <a:t> </a:t>
            </a:r>
            <a:r>
              <a:rPr lang="de-DE" baseline="0" dirty="0" err="1" smtClean="0"/>
              <a:t>moment</a:t>
            </a:r>
            <a:r>
              <a:rPr lang="de-DE" baseline="0" dirty="0" smtClean="0"/>
              <a:t> </a:t>
            </a:r>
            <a:r>
              <a:rPr lang="de-DE" baseline="0" dirty="0" err="1" smtClean="0"/>
              <a:t>to</a:t>
            </a:r>
            <a:r>
              <a:rPr lang="de-DE" baseline="0" dirty="0" smtClean="0"/>
              <a:t> </a:t>
            </a:r>
            <a:r>
              <a:rPr lang="de-DE" baseline="0" dirty="0" err="1" smtClean="0"/>
              <a:t>enter</a:t>
            </a:r>
            <a:r>
              <a:rPr lang="de-DE" baseline="0" dirty="0" smtClean="0"/>
              <a:t> </a:t>
            </a:r>
            <a:r>
              <a:rPr lang="de-DE" baseline="0" dirty="0" err="1" smtClean="0"/>
              <a:t>the</a:t>
            </a:r>
            <a:r>
              <a:rPr lang="de-DE" baseline="0" dirty="0" smtClean="0"/>
              <a:t> </a:t>
            </a:r>
            <a:r>
              <a:rPr lang="de-DE" baseline="0" dirty="0" err="1" smtClean="0"/>
              <a:t>working</a:t>
            </a:r>
            <a:r>
              <a:rPr lang="de-DE" baseline="0" dirty="0" smtClean="0"/>
              <a:t> market. But </a:t>
            </a:r>
            <a:r>
              <a:rPr lang="de-DE" baseline="0" dirty="0" err="1" smtClean="0"/>
              <a:t>more</a:t>
            </a:r>
            <a:r>
              <a:rPr lang="de-DE" baseline="0" dirty="0" smtClean="0"/>
              <a:t> </a:t>
            </a:r>
            <a:r>
              <a:rPr lang="de-DE" baseline="0" dirty="0" err="1" smtClean="0"/>
              <a:t>disquieting</a:t>
            </a:r>
            <a:r>
              <a:rPr lang="de-DE" baseline="0" dirty="0" smtClean="0"/>
              <a:t> </a:t>
            </a:r>
            <a:r>
              <a:rPr lang="de-DE" baseline="0" dirty="0" err="1" smtClean="0"/>
              <a:t>is</a:t>
            </a:r>
            <a:r>
              <a:rPr lang="de-DE" baseline="0" dirty="0" smtClean="0"/>
              <a:t> </a:t>
            </a:r>
            <a:r>
              <a:rPr lang="de-DE" baseline="0" dirty="0" err="1" smtClean="0"/>
              <a:t>our</a:t>
            </a:r>
            <a:r>
              <a:rPr lang="de-DE" baseline="0" dirty="0" smtClean="0"/>
              <a:t> </a:t>
            </a:r>
            <a:r>
              <a:rPr lang="de-DE" baseline="0" dirty="0" err="1" smtClean="0"/>
              <a:t>finding</a:t>
            </a:r>
            <a:r>
              <a:rPr lang="de-DE" baseline="0" dirty="0" smtClean="0"/>
              <a:t> </a:t>
            </a:r>
            <a:r>
              <a:rPr lang="de-DE" baseline="0" dirty="0" err="1" smtClean="0"/>
              <a:t>about</a:t>
            </a:r>
            <a:r>
              <a:rPr lang="de-DE" baseline="0" dirty="0" smtClean="0"/>
              <a:t> </a:t>
            </a:r>
            <a:r>
              <a:rPr lang="de-DE" baseline="0" dirty="0" err="1" smtClean="0"/>
              <a:t>cohorts</a:t>
            </a:r>
            <a:r>
              <a:rPr lang="de-DE" baseline="0" dirty="0" smtClean="0"/>
              <a:t> </a:t>
            </a:r>
            <a:r>
              <a:rPr lang="de-DE" baseline="0" dirty="0" err="1" smtClean="0"/>
              <a:t>that</a:t>
            </a:r>
            <a:r>
              <a:rPr lang="de-DE" baseline="0" dirty="0" smtClean="0"/>
              <a:t> </a:t>
            </a:r>
            <a:r>
              <a:rPr lang="de-DE" baseline="0" dirty="0" err="1" smtClean="0"/>
              <a:t>have</a:t>
            </a:r>
            <a:r>
              <a:rPr lang="de-DE" baseline="0" dirty="0" smtClean="0"/>
              <a:t> </a:t>
            </a:r>
            <a:r>
              <a:rPr lang="de-DE" baseline="0" dirty="0" err="1" smtClean="0"/>
              <a:t>been</a:t>
            </a:r>
            <a:r>
              <a:rPr lang="de-DE" baseline="0" dirty="0" smtClean="0"/>
              <a:t> </a:t>
            </a:r>
            <a:r>
              <a:rPr lang="de-DE" baseline="0" dirty="0" err="1" smtClean="0"/>
              <a:t>born</a:t>
            </a:r>
            <a:r>
              <a:rPr lang="de-DE" baseline="0" dirty="0" smtClean="0"/>
              <a:t> </a:t>
            </a:r>
            <a:r>
              <a:rPr lang="de-DE" baseline="0" dirty="0" err="1" smtClean="0"/>
              <a:t>recently</a:t>
            </a:r>
            <a:r>
              <a:rPr lang="de-DE" baseline="0" dirty="0" smtClean="0"/>
              <a:t>. </a:t>
            </a:r>
            <a:endParaRPr lang="lb-LU" dirty="0"/>
          </a:p>
        </p:txBody>
      </p:sp>
      <p:sp>
        <p:nvSpPr>
          <p:cNvPr id="4" name="Foliennummernplatzhalter 3"/>
          <p:cNvSpPr>
            <a:spLocks noGrp="1"/>
          </p:cNvSpPr>
          <p:nvPr>
            <p:ph type="sldNum" sz="quarter" idx="10"/>
          </p:nvPr>
        </p:nvSpPr>
        <p:spPr/>
        <p:txBody>
          <a:bodyPr/>
          <a:lstStyle/>
          <a:p>
            <a:fld id="{7F0E0ECF-F178-4F17-9915-3F58EFF28632}" type="slidenum">
              <a:rPr lang="lb-LU" smtClean="0"/>
              <a:t>37</a:t>
            </a:fld>
            <a:endParaRPr lang="lb-LU"/>
          </a:p>
        </p:txBody>
      </p:sp>
    </p:spTree>
    <p:extLst>
      <p:ext uri="{BB962C8B-B14F-4D97-AF65-F5344CB8AC3E}">
        <p14:creationId xmlns:p14="http://schemas.microsoft.com/office/powerpoint/2010/main" val="12689916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18C6F82-9919-418F-A1A2-51D5DB9C5AD8}" type="slidenum">
              <a:rPr lang="fr-FR" sz="1200"/>
              <a:pPr/>
              <a:t>38</a:t>
            </a:fld>
            <a:endParaRPr lang="fr-FR"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endParaRPr lang="fr-FR" smtClean="0"/>
          </a:p>
        </p:txBody>
      </p:sp>
    </p:spTree>
    <p:extLst>
      <p:ext uri="{BB962C8B-B14F-4D97-AF65-F5344CB8AC3E}">
        <p14:creationId xmlns:p14="http://schemas.microsoft.com/office/powerpoint/2010/main" val="21552249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46113" y="744538"/>
            <a:ext cx="5376862" cy="3722687"/>
          </a:xfrm>
        </p:spPr>
      </p:sp>
      <p:sp>
        <p:nvSpPr>
          <p:cNvPr id="3" name="Notizenplatzhalter 2"/>
          <p:cNvSpPr>
            <a:spLocks noGrp="1"/>
          </p:cNvSpPr>
          <p:nvPr>
            <p:ph type="body" idx="1"/>
          </p:nvPr>
        </p:nvSpPr>
        <p:spPr/>
        <p:txBody>
          <a:bodyPr/>
          <a:lstStyle/>
          <a:p>
            <a:r>
              <a:rPr lang="en-US" noProof="0" dirty="0" smtClean="0"/>
              <a:t>Martin</a:t>
            </a:r>
          </a:p>
          <a:p>
            <a:endParaRPr lang="en-US" noProof="0" dirty="0" smtClean="0"/>
          </a:p>
          <a:p>
            <a:r>
              <a:rPr lang="en-US" noProof="0" dirty="0" smtClean="0"/>
              <a:t>These figures show: how much different cohorts (people with different dates of birth) are below or</a:t>
            </a:r>
            <a:r>
              <a:rPr lang="en-US" baseline="0" noProof="0" dirty="0" smtClean="0"/>
              <a:t> above the long-run trend of economic growth, before and after controls are introduced.</a:t>
            </a:r>
          </a:p>
          <a:p>
            <a:endParaRPr lang="en-US" baseline="0" noProof="0" dirty="0" smtClean="0"/>
          </a:p>
          <a:p>
            <a:r>
              <a:rPr lang="en-US" baseline="0" noProof="0" dirty="0" smtClean="0"/>
              <a:t>Germany: Fortunate cohorts can have a living standards around 8 percent above of what one would expect when every cohort‘s income would have been proportionate with general trends of economic growth. But much of this is due to their better education etc. After this is controlled, only the cohorts born around 1945/50 are about 5 percent above the trend. </a:t>
            </a:r>
          </a:p>
          <a:p>
            <a:endParaRPr lang="en-US" baseline="0" noProof="0" dirty="0" smtClean="0"/>
          </a:p>
          <a:p>
            <a:r>
              <a:rPr lang="en-US" baseline="0" noProof="0" dirty="0" smtClean="0"/>
              <a:t>France: Fortunate cohort‘s living standard about 10 percent above the trend, unfortunate ones almost 10 percent below it. Even worse after controls are introduced (right side).</a:t>
            </a:r>
          </a:p>
          <a:p>
            <a:endParaRPr lang="en-US" baseline="0" noProof="0" dirty="0" smtClean="0"/>
          </a:p>
          <a:p>
            <a:r>
              <a:rPr lang="en-US" baseline="0" noProof="0" dirty="0" smtClean="0"/>
              <a:t>US: cohort‘s living standard does not diverge very much from the trend. </a:t>
            </a:r>
          </a:p>
          <a:p>
            <a:endParaRPr lang="en-US" baseline="0" noProof="0" dirty="0" smtClean="0"/>
          </a:p>
          <a:p>
            <a:r>
              <a:rPr lang="en-US" baseline="0" noProof="0" dirty="0" smtClean="0"/>
              <a:t>But how does this compare when set in relation to overall increases in living standards? APCT</a:t>
            </a:r>
          </a:p>
          <a:p>
            <a:endParaRPr lang="en-US" baseline="0" noProof="0" dirty="0" smtClean="0"/>
          </a:p>
          <a:p>
            <a:endParaRPr lang="en-US" baseline="0" noProof="0" dirty="0" smtClean="0"/>
          </a:p>
          <a:p>
            <a:endParaRPr lang="en-US" baseline="0" noProof="0" dirty="0" smtClean="0"/>
          </a:p>
          <a:p>
            <a:endParaRPr lang="en-US" baseline="0" noProof="0" dirty="0" smtClean="0"/>
          </a:p>
        </p:txBody>
      </p:sp>
      <p:sp>
        <p:nvSpPr>
          <p:cNvPr id="4" name="Foliennummernplatzhalter 3"/>
          <p:cNvSpPr>
            <a:spLocks noGrp="1"/>
          </p:cNvSpPr>
          <p:nvPr>
            <p:ph type="sldNum" sz="quarter" idx="10"/>
          </p:nvPr>
        </p:nvSpPr>
        <p:spPr/>
        <p:txBody>
          <a:bodyPr/>
          <a:lstStyle/>
          <a:p>
            <a:fld id="{7F0E0ECF-F178-4F17-9915-3F58EFF28632}" type="slidenum">
              <a:rPr lang="lb-LU" smtClean="0"/>
              <a:t>39</a:t>
            </a:fld>
            <a:endParaRPr lang="lb-LU"/>
          </a:p>
        </p:txBody>
      </p:sp>
    </p:spTree>
    <p:extLst>
      <p:ext uri="{BB962C8B-B14F-4D97-AF65-F5344CB8AC3E}">
        <p14:creationId xmlns:p14="http://schemas.microsoft.com/office/powerpoint/2010/main" val="10766122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46113" y="744538"/>
            <a:ext cx="5376862" cy="3722687"/>
          </a:xfrm>
        </p:spPr>
      </p:sp>
      <p:sp>
        <p:nvSpPr>
          <p:cNvPr id="3" name="Notizenplatzhalter 2"/>
          <p:cNvSpPr>
            <a:spLocks noGrp="1"/>
          </p:cNvSpPr>
          <p:nvPr>
            <p:ph type="body" idx="1"/>
          </p:nvPr>
        </p:nvSpPr>
        <p:spPr/>
        <p:txBody>
          <a:bodyPr/>
          <a:lstStyle/>
          <a:p>
            <a:r>
              <a:rPr lang="en-US" noProof="0" dirty="0" smtClean="0"/>
              <a:t>Martin</a:t>
            </a:r>
          </a:p>
          <a:p>
            <a:endParaRPr lang="en-US" noProof="0" dirty="0" smtClean="0"/>
          </a:p>
          <a:p>
            <a:r>
              <a:rPr lang="en-US" noProof="0" dirty="0" smtClean="0"/>
              <a:t>These figures show: how much different cohorts (people with different dates of birth) are below or</a:t>
            </a:r>
            <a:r>
              <a:rPr lang="en-US" baseline="0" noProof="0" dirty="0" smtClean="0"/>
              <a:t> above the long-run trend of economic growth, before and after controls are introduced.</a:t>
            </a:r>
          </a:p>
          <a:p>
            <a:endParaRPr lang="en-US" baseline="0" noProof="0" dirty="0" smtClean="0"/>
          </a:p>
          <a:p>
            <a:r>
              <a:rPr lang="en-US" baseline="0" noProof="0" dirty="0" smtClean="0"/>
              <a:t>Germany: Fortunate cohorts can have a living standards around 8 percent above of what one would expect when every cohort‘s income would have been proportionate with general trends of economic growth. But much of this is due to their better education etc. After this is controlled, only the cohorts born around 1945/50 are about 5 percent above the trend. </a:t>
            </a:r>
          </a:p>
          <a:p>
            <a:endParaRPr lang="en-US" baseline="0" noProof="0" dirty="0" smtClean="0"/>
          </a:p>
          <a:p>
            <a:r>
              <a:rPr lang="en-US" baseline="0" noProof="0" dirty="0" smtClean="0"/>
              <a:t>France: Fortunate cohort‘s living standard about 10 percent above the trend, unfortunate ones almost 10 percent below it. Even worse after controls are introduced (right side).</a:t>
            </a:r>
          </a:p>
          <a:p>
            <a:endParaRPr lang="en-US" baseline="0" noProof="0" dirty="0" smtClean="0"/>
          </a:p>
          <a:p>
            <a:r>
              <a:rPr lang="en-US" baseline="0" noProof="0" dirty="0" smtClean="0"/>
              <a:t>US: cohort‘s living standard does not diverge very much from the trend. </a:t>
            </a:r>
          </a:p>
          <a:p>
            <a:endParaRPr lang="en-US" baseline="0" noProof="0" dirty="0" smtClean="0"/>
          </a:p>
          <a:p>
            <a:r>
              <a:rPr lang="en-US" baseline="0" noProof="0" dirty="0" smtClean="0"/>
              <a:t>But how does this compare when set in relation to overall increases in living standards? APCT</a:t>
            </a:r>
          </a:p>
          <a:p>
            <a:endParaRPr lang="en-US" baseline="0" noProof="0" dirty="0" smtClean="0"/>
          </a:p>
          <a:p>
            <a:endParaRPr lang="en-US" baseline="0" noProof="0" dirty="0" smtClean="0"/>
          </a:p>
          <a:p>
            <a:endParaRPr lang="en-US" baseline="0" noProof="0" dirty="0" smtClean="0"/>
          </a:p>
          <a:p>
            <a:endParaRPr lang="en-US" baseline="0" noProof="0" dirty="0" smtClean="0"/>
          </a:p>
        </p:txBody>
      </p:sp>
      <p:sp>
        <p:nvSpPr>
          <p:cNvPr id="4" name="Foliennummernplatzhalter 3"/>
          <p:cNvSpPr>
            <a:spLocks noGrp="1"/>
          </p:cNvSpPr>
          <p:nvPr>
            <p:ph type="sldNum" sz="quarter" idx="10"/>
          </p:nvPr>
        </p:nvSpPr>
        <p:spPr/>
        <p:txBody>
          <a:bodyPr/>
          <a:lstStyle/>
          <a:p>
            <a:fld id="{7F0E0ECF-F178-4F17-9915-3F58EFF28632}" type="slidenum">
              <a:rPr lang="lb-LU" smtClean="0"/>
              <a:t>40</a:t>
            </a:fld>
            <a:endParaRPr lang="lb-LU"/>
          </a:p>
        </p:txBody>
      </p:sp>
    </p:spTree>
    <p:extLst>
      <p:ext uri="{BB962C8B-B14F-4D97-AF65-F5344CB8AC3E}">
        <p14:creationId xmlns:p14="http://schemas.microsoft.com/office/powerpoint/2010/main" val="29139831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46113" y="744538"/>
            <a:ext cx="5376862" cy="3722687"/>
          </a:xfrm>
        </p:spPr>
      </p:sp>
      <p:sp>
        <p:nvSpPr>
          <p:cNvPr id="3" name="Notizenplatzhalter 2"/>
          <p:cNvSpPr>
            <a:spLocks noGrp="1"/>
          </p:cNvSpPr>
          <p:nvPr>
            <p:ph type="body" idx="1"/>
          </p:nvPr>
        </p:nvSpPr>
        <p:spPr/>
        <p:txBody>
          <a:bodyPr/>
          <a:lstStyle/>
          <a:p>
            <a:r>
              <a:rPr lang="en-US" noProof="0" dirty="0" smtClean="0"/>
              <a:t>Martin</a:t>
            </a:r>
          </a:p>
          <a:p>
            <a:endParaRPr lang="en-US" noProof="0" dirty="0" smtClean="0"/>
          </a:p>
          <a:p>
            <a:r>
              <a:rPr lang="en-US" noProof="0" dirty="0" smtClean="0"/>
              <a:t>These figures show: how much different cohorts (people with different dates of birth) are below or</a:t>
            </a:r>
            <a:r>
              <a:rPr lang="en-US" baseline="0" noProof="0" dirty="0" smtClean="0"/>
              <a:t> above the long-run trend of economic growth, before and after controls are introduced.</a:t>
            </a:r>
          </a:p>
          <a:p>
            <a:endParaRPr lang="en-US" baseline="0" noProof="0" dirty="0" smtClean="0"/>
          </a:p>
          <a:p>
            <a:r>
              <a:rPr lang="en-US" baseline="0" noProof="0" dirty="0" smtClean="0"/>
              <a:t>Germany: Fortunate cohorts can have a living standards around 8 percent above of what one would expect when every cohort‘s income would have been proportionate with general trends of economic growth. But much of this is due to their better education etc. After this is controlled, only the cohorts born around 1945/50 are about 5 percent above the trend. </a:t>
            </a:r>
          </a:p>
          <a:p>
            <a:endParaRPr lang="en-US" baseline="0" noProof="0" dirty="0" smtClean="0"/>
          </a:p>
          <a:p>
            <a:r>
              <a:rPr lang="en-US" baseline="0" noProof="0" dirty="0" smtClean="0"/>
              <a:t>France: Fortunate cohort‘s living standard about 10 percent above the trend, unfortunate ones almost 10 percent below it. Even worse after controls are introduced (right side).</a:t>
            </a:r>
          </a:p>
          <a:p>
            <a:endParaRPr lang="en-US" baseline="0" noProof="0" dirty="0" smtClean="0"/>
          </a:p>
          <a:p>
            <a:r>
              <a:rPr lang="en-US" baseline="0" noProof="0" dirty="0" smtClean="0"/>
              <a:t>US: cohort‘s living standard does not diverge very much from the trend. </a:t>
            </a:r>
          </a:p>
          <a:p>
            <a:endParaRPr lang="en-US" baseline="0" noProof="0" dirty="0" smtClean="0"/>
          </a:p>
          <a:p>
            <a:r>
              <a:rPr lang="en-US" baseline="0" noProof="0" dirty="0" smtClean="0"/>
              <a:t>But how does this compare when set in relation to overall increases in living standards? APCT</a:t>
            </a:r>
          </a:p>
          <a:p>
            <a:endParaRPr lang="en-US" baseline="0" noProof="0" dirty="0" smtClean="0"/>
          </a:p>
          <a:p>
            <a:endParaRPr lang="en-US" baseline="0" noProof="0" dirty="0" smtClean="0"/>
          </a:p>
          <a:p>
            <a:endParaRPr lang="en-US" baseline="0" noProof="0" dirty="0" smtClean="0"/>
          </a:p>
          <a:p>
            <a:endParaRPr lang="en-US" baseline="0" noProof="0" dirty="0" smtClean="0"/>
          </a:p>
        </p:txBody>
      </p:sp>
      <p:sp>
        <p:nvSpPr>
          <p:cNvPr id="4" name="Foliennummernplatzhalter 3"/>
          <p:cNvSpPr>
            <a:spLocks noGrp="1"/>
          </p:cNvSpPr>
          <p:nvPr>
            <p:ph type="sldNum" sz="quarter" idx="10"/>
          </p:nvPr>
        </p:nvSpPr>
        <p:spPr/>
        <p:txBody>
          <a:bodyPr/>
          <a:lstStyle/>
          <a:p>
            <a:fld id="{7F0E0ECF-F178-4F17-9915-3F58EFF28632}" type="slidenum">
              <a:rPr lang="lb-LU" smtClean="0"/>
              <a:t>41</a:t>
            </a:fld>
            <a:endParaRPr lang="lb-LU"/>
          </a:p>
        </p:txBody>
      </p:sp>
    </p:spTree>
    <p:extLst>
      <p:ext uri="{BB962C8B-B14F-4D97-AF65-F5344CB8AC3E}">
        <p14:creationId xmlns:p14="http://schemas.microsoft.com/office/powerpoint/2010/main" val="27480421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46113" y="744538"/>
            <a:ext cx="5376862" cy="3722687"/>
          </a:xfrm>
        </p:spPr>
      </p:sp>
      <p:sp>
        <p:nvSpPr>
          <p:cNvPr id="3" name="Notizenplatzhalter 2"/>
          <p:cNvSpPr>
            <a:spLocks noGrp="1"/>
          </p:cNvSpPr>
          <p:nvPr>
            <p:ph type="body" idx="1"/>
          </p:nvPr>
        </p:nvSpPr>
        <p:spPr/>
        <p:txBody>
          <a:bodyPr/>
          <a:lstStyle/>
          <a:p>
            <a:r>
              <a:rPr lang="en-US" noProof="0" dirty="0" smtClean="0"/>
              <a:t>Martin</a:t>
            </a:r>
          </a:p>
          <a:p>
            <a:endParaRPr lang="en-US" noProof="0" dirty="0" smtClean="0"/>
          </a:p>
          <a:p>
            <a:r>
              <a:rPr lang="en-US" noProof="0" dirty="0" smtClean="0"/>
              <a:t>These figures show: how much different cohorts (people with different dates of birth) are below or</a:t>
            </a:r>
            <a:r>
              <a:rPr lang="en-US" baseline="0" noProof="0" dirty="0" smtClean="0"/>
              <a:t> above the long-run trend of economic growth, before and after controls are introduced.</a:t>
            </a:r>
          </a:p>
          <a:p>
            <a:endParaRPr lang="en-US" baseline="0" noProof="0" dirty="0" smtClean="0"/>
          </a:p>
          <a:p>
            <a:r>
              <a:rPr lang="en-US" baseline="0" noProof="0" dirty="0" smtClean="0"/>
              <a:t>Germany: Fortunate cohorts can have a living standards around 8 percent above of what one would expect when every cohort‘s income would have been proportionate with general trends of economic growth. But much of this is due to their better education etc. After this is controlled, only the cohorts born around 1945/50 are about 5 percent above the trend. </a:t>
            </a:r>
          </a:p>
          <a:p>
            <a:endParaRPr lang="en-US" baseline="0" noProof="0" dirty="0" smtClean="0"/>
          </a:p>
          <a:p>
            <a:r>
              <a:rPr lang="en-US" baseline="0" noProof="0" dirty="0" smtClean="0"/>
              <a:t>France: Fortunate cohort‘s living standard about 10 percent above the trend, unfortunate ones almost 10 percent below it. Even worse after controls are introduced (right side).</a:t>
            </a:r>
          </a:p>
          <a:p>
            <a:endParaRPr lang="en-US" baseline="0" noProof="0" dirty="0" smtClean="0"/>
          </a:p>
          <a:p>
            <a:r>
              <a:rPr lang="en-US" baseline="0" noProof="0" dirty="0" smtClean="0"/>
              <a:t>US: cohort‘s living standard does not diverge very much from the trend. </a:t>
            </a:r>
          </a:p>
          <a:p>
            <a:endParaRPr lang="en-US" baseline="0" noProof="0" dirty="0" smtClean="0"/>
          </a:p>
          <a:p>
            <a:r>
              <a:rPr lang="en-US" baseline="0" noProof="0" dirty="0" smtClean="0"/>
              <a:t>But how does this compare when set in relation to overall increases in living standards? APCT</a:t>
            </a:r>
          </a:p>
          <a:p>
            <a:endParaRPr lang="en-US" baseline="0" noProof="0" dirty="0" smtClean="0"/>
          </a:p>
          <a:p>
            <a:endParaRPr lang="en-US" baseline="0" noProof="0" dirty="0" smtClean="0"/>
          </a:p>
          <a:p>
            <a:endParaRPr lang="en-US" baseline="0" noProof="0" dirty="0" smtClean="0"/>
          </a:p>
          <a:p>
            <a:endParaRPr lang="en-US" baseline="0" noProof="0" dirty="0" smtClean="0"/>
          </a:p>
        </p:txBody>
      </p:sp>
      <p:sp>
        <p:nvSpPr>
          <p:cNvPr id="4" name="Foliennummernplatzhalter 3"/>
          <p:cNvSpPr>
            <a:spLocks noGrp="1"/>
          </p:cNvSpPr>
          <p:nvPr>
            <p:ph type="sldNum" sz="quarter" idx="10"/>
          </p:nvPr>
        </p:nvSpPr>
        <p:spPr/>
        <p:txBody>
          <a:bodyPr/>
          <a:lstStyle/>
          <a:p>
            <a:fld id="{7F0E0ECF-F178-4F17-9915-3F58EFF28632}" type="slidenum">
              <a:rPr lang="lb-LU" smtClean="0"/>
              <a:t>42</a:t>
            </a:fld>
            <a:endParaRPr lang="lb-LU"/>
          </a:p>
        </p:txBody>
      </p:sp>
    </p:spTree>
    <p:extLst>
      <p:ext uri="{BB962C8B-B14F-4D97-AF65-F5344CB8AC3E}">
        <p14:creationId xmlns:p14="http://schemas.microsoft.com/office/powerpoint/2010/main" val="8912479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46113" y="744538"/>
            <a:ext cx="5376862" cy="3722687"/>
          </a:xfrm>
        </p:spPr>
      </p:sp>
      <p:sp>
        <p:nvSpPr>
          <p:cNvPr id="3" name="Notizenplatzhalter 2"/>
          <p:cNvSpPr>
            <a:spLocks noGrp="1"/>
          </p:cNvSpPr>
          <p:nvPr>
            <p:ph type="body" idx="1"/>
          </p:nvPr>
        </p:nvSpPr>
        <p:spPr/>
        <p:txBody>
          <a:bodyPr/>
          <a:lstStyle/>
          <a:p>
            <a:r>
              <a:rPr lang="en-US" noProof="0" dirty="0" smtClean="0"/>
              <a:t>Martin</a:t>
            </a:r>
          </a:p>
          <a:p>
            <a:endParaRPr lang="en-US" noProof="0" dirty="0" smtClean="0"/>
          </a:p>
          <a:p>
            <a:r>
              <a:rPr lang="en-US" noProof="0" dirty="0" smtClean="0"/>
              <a:t>These figures show: how much different cohorts (people with different dates of birth) are below or</a:t>
            </a:r>
            <a:r>
              <a:rPr lang="en-US" baseline="0" noProof="0" dirty="0" smtClean="0"/>
              <a:t> above the long-run trend of economic growth, before and after controls are introduced.</a:t>
            </a:r>
          </a:p>
          <a:p>
            <a:endParaRPr lang="en-US" baseline="0" noProof="0" dirty="0" smtClean="0"/>
          </a:p>
          <a:p>
            <a:r>
              <a:rPr lang="en-US" baseline="0" noProof="0" dirty="0" smtClean="0"/>
              <a:t>Germany: Fortunate cohorts can have a living standards around 8 percent above of what one would expect when every cohort‘s income would have been proportionate with general trends of economic growth. But much of this is due to their better education etc. After this is controlled, only the cohorts born around 1945/50 are about 5 percent above the trend. </a:t>
            </a:r>
          </a:p>
          <a:p>
            <a:endParaRPr lang="en-US" baseline="0" noProof="0" dirty="0" smtClean="0"/>
          </a:p>
          <a:p>
            <a:r>
              <a:rPr lang="en-US" baseline="0" noProof="0" dirty="0" smtClean="0"/>
              <a:t>France: Fortunate cohort‘s living standard about 10 percent above the trend, unfortunate ones almost 10 percent below it. Even worse after controls are introduced (right side).</a:t>
            </a:r>
          </a:p>
          <a:p>
            <a:endParaRPr lang="en-US" baseline="0" noProof="0" dirty="0" smtClean="0"/>
          </a:p>
          <a:p>
            <a:r>
              <a:rPr lang="en-US" baseline="0" noProof="0" dirty="0" smtClean="0"/>
              <a:t>US: cohort‘s living standard does not diverge very much from the trend. </a:t>
            </a:r>
          </a:p>
          <a:p>
            <a:endParaRPr lang="en-US" baseline="0" noProof="0" dirty="0" smtClean="0"/>
          </a:p>
          <a:p>
            <a:r>
              <a:rPr lang="en-US" baseline="0" noProof="0" dirty="0" smtClean="0"/>
              <a:t>But how does this compare when set in relation to overall increases in living standards? APCT</a:t>
            </a:r>
          </a:p>
          <a:p>
            <a:endParaRPr lang="en-US" baseline="0" noProof="0" dirty="0" smtClean="0"/>
          </a:p>
          <a:p>
            <a:endParaRPr lang="en-US" baseline="0" noProof="0" dirty="0" smtClean="0"/>
          </a:p>
          <a:p>
            <a:endParaRPr lang="en-US" baseline="0" noProof="0" dirty="0" smtClean="0"/>
          </a:p>
          <a:p>
            <a:endParaRPr lang="en-US" baseline="0" noProof="0" dirty="0" smtClean="0"/>
          </a:p>
        </p:txBody>
      </p:sp>
      <p:sp>
        <p:nvSpPr>
          <p:cNvPr id="4" name="Foliennummernplatzhalter 3"/>
          <p:cNvSpPr>
            <a:spLocks noGrp="1"/>
          </p:cNvSpPr>
          <p:nvPr>
            <p:ph type="sldNum" sz="quarter" idx="10"/>
          </p:nvPr>
        </p:nvSpPr>
        <p:spPr/>
        <p:txBody>
          <a:bodyPr/>
          <a:lstStyle/>
          <a:p>
            <a:fld id="{7F0E0ECF-F178-4F17-9915-3F58EFF28632}" type="slidenum">
              <a:rPr lang="lb-LU" smtClean="0"/>
              <a:t>43</a:t>
            </a:fld>
            <a:endParaRPr lang="lb-LU"/>
          </a:p>
        </p:txBody>
      </p:sp>
    </p:spTree>
    <p:extLst>
      <p:ext uri="{BB962C8B-B14F-4D97-AF65-F5344CB8AC3E}">
        <p14:creationId xmlns:p14="http://schemas.microsoft.com/office/powerpoint/2010/main" val="42754319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18C6F82-9919-418F-A1A2-51D5DB9C5AD8}" type="slidenum">
              <a:rPr lang="fr-FR" sz="1200"/>
              <a:pPr/>
              <a:t>44</a:t>
            </a:fld>
            <a:endParaRPr lang="fr-FR"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endParaRPr lang="fr-FR" smtClean="0"/>
          </a:p>
        </p:txBody>
      </p:sp>
    </p:spTree>
    <p:extLst>
      <p:ext uri="{BB962C8B-B14F-4D97-AF65-F5344CB8AC3E}">
        <p14:creationId xmlns:p14="http://schemas.microsoft.com/office/powerpoint/2010/main" val="28509163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012F0-2F1E-7145-B998-C77AF244AAEC}" type="slidenum">
              <a:rPr lang="en-US" smtClean="0"/>
              <a:t>47</a:t>
            </a:fld>
            <a:endParaRPr lang="en-US"/>
          </a:p>
        </p:txBody>
      </p:sp>
    </p:spTree>
    <p:extLst>
      <p:ext uri="{BB962C8B-B14F-4D97-AF65-F5344CB8AC3E}">
        <p14:creationId xmlns:p14="http://schemas.microsoft.com/office/powerpoint/2010/main" val="1681231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4620DB8-BF28-451C-9FA5-95572BF2C0D0}" type="slidenum">
              <a:rPr lang="fr-FR" sz="1200"/>
              <a:pPr/>
              <a:t>4</a:t>
            </a:fld>
            <a:endParaRPr lang="fr-FR" sz="120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endParaRPr lang="fr-FR" smtClean="0"/>
          </a:p>
        </p:txBody>
      </p:sp>
    </p:spTree>
    <p:extLst>
      <p:ext uri="{BB962C8B-B14F-4D97-AF65-F5344CB8AC3E}">
        <p14:creationId xmlns:p14="http://schemas.microsoft.com/office/powerpoint/2010/main" val="34661656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456331">
              <a:defRPr/>
            </a:pPr>
            <a:r>
              <a:rPr lang="en-US" sz="1600" dirty="0"/>
              <a:t>Education seems necessary but not sufficient condition for narrowing gender gap</a:t>
            </a:r>
          </a:p>
          <a:p>
            <a:pPr marL="0" lvl="1" defTabSz="456331">
              <a:defRPr/>
            </a:pPr>
            <a:endParaRPr lang="en-US" sz="1600" dirty="0"/>
          </a:p>
          <a:p>
            <a:pPr marL="0" lvl="1" defTabSz="456331">
              <a:defRPr/>
            </a:pPr>
            <a:r>
              <a:rPr lang="en-US" sz="1600" dirty="0"/>
              <a:t>Given the gender segregation in occupations, also changes in the </a:t>
            </a:r>
            <a:r>
              <a:rPr lang="en-US" sz="1600" dirty="0" err="1"/>
              <a:t>labour</a:t>
            </a:r>
            <a:r>
              <a:rPr lang="en-US" sz="1600" dirty="0"/>
              <a:t> market structure impact on the gender gap</a:t>
            </a:r>
          </a:p>
          <a:p>
            <a:endParaRPr lang="en-US" dirty="0"/>
          </a:p>
        </p:txBody>
      </p:sp>
      <p:sp>
        <p:nvSpPr>
          <p:cNvPr id="4" name="Slide Number Placeholder 3"/>
          <p:cNvSpPr>
            <a:spLocks noGrp="1"/>
          </p:cNvSpPr>
          <p:nvPr>
            <p:ph type="sldNum" sz="quarter" idx="10"/>
          </p:nvPr>
        </p:nvSpPr>
        <p:spPr/>
        <p:txBody>
          <a:bodyPr/>
          <a:lstStyle/>
          <a:p>
            <a:fld id="{161012F0-2F1E-7145-B998-C77AF244AAEC}" type="slidenum">
              <a:rPr lang="en-US" smtClean="0"/>
              <a:t>49</a:t>
            </a:fld>
            <a:endParaRPr lang="en-US"/>
          </a:p>
        </p:txBody>
      </p:sp>
    </p:spTree>
    <p:extLst>
      <p:ext uri="{BB962C8B-B14F-4D97-AF65-F5344CB8AC3E}">
        <p14:creationId xmlns:p14="http://schemas.microsoft.com/office/powerpoint/2010/main" val="18421799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456331">
              <a:defRPr/>
            </a:pPr>
            <a:r>
              <a:rPr lang="en-US" dirty="0"/>
              <a:t>When cohorts are excluded, period effects are not </a:t>
            </a:r>
            <a:r>
              <a:rPr lang="en-US"/>
              <a:t>accurately measured</a:t>
            </a:r>
          </a:p>
          <a:p>
            <a:pPr marL="0" lvl="1" defTabSz="456331">
              <a:defRPr/>
            </a:pPr>
            <a:endParaRPr lang="en-US" dirty="0"/>
          </a:p>
          <a:p>
            <a:pPr marL="0" lvl="1" defTabSz="456331">
              <a:defRPr/>
            </a:pPr>
            <a:r>
              <a:rPr lang="en-US" dirty="0" smtClean="0"/>
              <a:t>Existing cohort studies: </a:t>
            </a:r>
            <a:r>
              <a:rPr lang="en-US" sz="1800" dirty="0"/>
              <a:t>Limited number of cohorts, countries; log hourly wages</a:t>
            </a:r>
          </a:p>
          <a:p>
            <a:endParaRPr lang="en-US" dirty="0"/>
          </a:p>
        </p:txBody>
      </p:sp>
      <p:sp>
        <p:nvSpPr>
          <p:cNvPr id="4" name="Slide Number Placeholder 3"/>
          <p:cNvSpPr>
            <a:spLocks noGrp="1"/>
          </p:cNvSpPr>
          <p:nvPr>
            <p:ph type="sldNum" sz="quarter" idx="10"/>
          </p:nvPr>
        </p:nvSpPr>
        <p:spPr/>
        <p:txBody>
          <a:bodyPr/>
          <a:lstStyle/>
          <a:p>
            <a:fld id="{161012F0-2F1E-7145-B998-C77AF244AAEC}" type="slidenum">
              <a:rPr lang="en-US" smtClean="0"/>
              <a:t>50</a:t>
            </a:fld>
            <a:endParaRPr lang="en-US"/>
          </a:p>
        </p:txBody>
      </p:sp>
    </p:spTree>
    <p:extLst>
      <p:ext uri="{BB962C8B-B14F-4D97-AF65-F5344CB8AC3E}">
        <p14:creationId xmlns:p14="http://schemas.microsoft.com/office/powerpoint/2010/main" val="18594910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1012F0-2F1E-7145-B998-C77AF244AAEC}" type="slidenum">
              <a:rPr lang="en-US" smtClean="0"/>
              <a:t>51</a:t>
            </a:fld>
            <a:endParaRPr lang="en-US"/>
          </a:p>
        </p:txBody>
      </p:sp>
    </p:spTree>
    <p:extLst>
      <p:ext uri="{BB962C8B-B14F-4D97-AF65-F5344CB8AC3E}">
        <p14:creationId xmlns:p14="http://schemas.microsoft.com/office/powerpoint/2010/main" val="21330417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1012F0-2F1E-7145-B998-C77AF244AAEC}" type="slidenum">
              <a:rPr lang="en-US" smtClean="0"/>
              <a:t>52</a:t>
            </a:fld>
            <a:endParaRPr lang="en-US"/>
          </a:p>
        </p:txBody>
      </p:sp>
    </p:spTree>
    <p:extLst>
      <p:ext uri="{BB962C8B-B14F-4D97-AF65-F5344CB8AC3E}">
        <p14:creationId xmlns:p14="http://schemas.microsoft.com/office/powerpoint/2010/main" val="37694167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1012F0-2F1E-7145-B998-C77AF244AAEC}" type="slidenum">
              <a:rPr lang="en-US" smtClean="0"/>
              <a:t>53</a:t>
            </a:fld>
            <a:endParaRPr lang="en-US"/>
          </a:p>
        </p:txBody>
      </p:sp>
    </p:spTree>
    <p:extLst>
      <p:ext uri="{BB962C8B-B14F-4D97-AF65-F5344CB8AC3E}">
        <p14:creationId xmlns:p14="http://schemas.microsoft.com/office/powerpoint/2010/main" val="31606634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012F0-2F1E-7145-B998-C77AF244AAEC}" type="slidenum">
              <a:rPr lang="en-US" smtClean="0"/>
              <a:t>54</a:t>
            </a:fld>
            <a:endParaRPr lang="en-US"/>
          </a:p>
        </p:txBody>
      </p:sp>
    </p:spTree>
    <p:extLst>
      <p:ext uri="{BB962C8B-B14F-4D97-AF65-F5344CB8AC3E}">
        <p14:creationId xmlns:p14="http://schemas.microsoft.com/office/powerpoint/2010/main" val="34568468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012F0-2F1E-7145-B998-C77AF244AAEC}" type="slidenum">
              <a:rPr lang="en-US" smtClean="0"/>
              <a:t>55</a:t>
            </a:fld>
            <a:endParaRPr lang="en-US"/>
          </a:p>
        </p:txBody>
      </p:sp>
    </p:spTree>
    <p:extLst>
      <p:ext uri="{BB962C8B-B14F-4D97-AF65-F5344CB8AC3E}">
        <p14:creationId xmlns:p14="http://schemas.microsoft.com/office/powerpoint/2010/main" val="37788713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012F0-2F1E-7145-B998-C77AF244AAEC}" type="slidenum">
              <a:rPr lang="en-US" smtClean="0"/>
              <a:t>56</a:t>
            </a:fld>
            <a:endParaRPr lang="en-US"/>
          </a:p>
        </p:txBody>
      </p:sp>
    </p:spTree>
    <p:extLst>
      <p:ext uri="{BB962C8B-B14F-4D97-AF65-F5344CB8AC3E}">
        <p14:creationId xmlns:p14="http://schemas.microsoft.com/office/powerpoint/2010/main" val="9182780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1012F0-2F1E-7145-B998-C77AF244AAEC}" type="slidenum">
              <a:rPr lang="en-US" smtClean="0"/>
              <a:t>57</a:t>
            </a:fld>
            <a:endParaRPr lang="en-US"/>
          </a:p>
        </p:txBody>
      </p:sp>
    </p:spTree>
    <p:extLst>
      <p:ext uri="{BB962C8B-B14F-4D97-AF65-F5344CB8AC3E}">
        <p14:creationId xmlns:p14="http://schemas.microsoft.com/office/powerpoint/2010/main" val="1676587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012F0-2F1E-7145-B998-C77AF244AAEC}" type="slidenum">
              <a:rPr lang="en-US" smtClean="0"/>
              <a:t>58</a:t>
            </a:fld>
            <a:endParaRPr lang="en-US"/>
          </a:p>
        </p:txBody>
      </p:sp>
    </p:spTree>
    <p:extLst>
      <p:ext uri="{BB962C8B-B14F-4D97-AF65-F5344CB8AC3E}">
        <p14:creationId xmlns:p14="http://schemas.microsoft.com/office/powerpoint/2010/main" val="3849380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4620DB8-BF28-451C-9FA5-95572BF2C0D0}" type="slidenum">
              <a:rPr lang="fr-FR" sz="1200"/>
              <a:pPr/>
              <a:t>5</a:t>
            </a:fld>
            <a:endParaRPr lang="fr-FR" sz="120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endParaRPr lang="fr-FR" smtClean="0"/>
          </a:p>
        </p:txBody>
      </p:sp>
    </p:spTree>
    <p:extLst>
      <p:ext uri="{BB962C8B-B14F-4D97-AF65-F5344CB8AC3E}">
        <p14:creationId xmlns:p14="http://schemas.microsoft.com/office/powerpoint/2010/main" val="15822152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a:t>
            </a:r>
            <a:r>
              <a:rPr lang="en-US" baseline="0" dirty="0" smtClean="0"/>
              <a:t> in the US and Italy: stagnation</a:t>
            </a:r>
            <a:endParaRPr lang="en-US" dirty="0"/>
          </a:p>
        </p:txBody>
      </p:sp>
      <p:sp>
        <p:nvSpPr>
          <p:cNvPr id="4" name="Slide Number Placeholder 3"/>
          <p:cNvSpPr>
            <a:spLocks noGrp="1"/>
          </p:cNvSpPr>
          <p:nvPr>
            <p:ph type="sldNum" sz="quarter" idx="10"/>
          </p:nvPr>
        </p:nvSpPr>
        <p:spPr/>
        <p:txBody>
          <a:bodyPr/>
          <a:lstStyle/>
          <a:p>
            <a:fld id="{161012F0-2F1E-7145-B998-C77AF244AAEC}" type="slidenum">
              <a:rPr lang="en-US" smtClean="0"/>
              <a:t>59</a:t>
            </a:fld>
            <a:endParaRPr lang="en-US"/>
          </a:p>
        </p:txBody>
      </p:sp>
    </p:spTree>
    <p:extLst>
      <p:ext uri="{BB962C8B-B14F-4D97-AF65-F5344CB8AC3E}">
        <p14:creationId xmlns:p14="http://schemas.microsoft.com/office/powerpoint/2010/main" val="324816354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6331">
              <a:defRPr/>
            </a:pPr>
            <a:r>
              <a:rPr lang="en-US" dirty="0" smtClean="0"/>
              <a:t>TO DO:</a:t>
            </a:r>
          </a:p>
          <a:p>
            <a:pPr defTabSz="456331">
              <a:defRPr/>
            </a:pPr>
            <a:r>
              <a:rPr lang="en-US" dirty="0" smtClean="0"/>
              <a:t>Drop</a:t>
            </a:r>
            <a:r>
              <a:rPr lang="en-US" baseline="0" dirty="0" smtClean="0"/>
              <a:t> CA</a:t>
            </a:r>
          </a:p>
          <a:p>
            <a:pPr defTabSz="456331">
              <a:defRPr/>
            </a:pPr>
            <a:r>
              <a:rPr lang="en-US" baseline="0" dirty="0" smtClean="0"/>
              <a:t>Reverse *-1</a:t>
            </a:r>
          </a:p>
          <a:p>
            <a:pPr defTabSz="456331">
              <a:defRPr/>
            </a:pPr>
            <a:endParaRPr lang="en-US" baseline="0" dirty="0" smtClean="0"/>
          </a:p>
          <a:p>
            <a:pPr defTabSz="456331">
              <a:defRPr/>
            </a:pPr>
            <a:r>
              <a:rPr lang="en-US" baseline="0" dirty="0" smtClean="0"/>
              <a:t>DONE:</a:t>
            </a:r>
          </a:p>
          <a:p>
            <a:pPr defTabSz="456331">
              <a:defRPr/>
            </a:pPr>
            <a:r>
              <a:rPr lang="en-US" baseline="0" dirty="0" smtClean="0"/>
              <a:t>Reran with 100 reps</a:t>
            </a:r>
            <a:endParaRPr lang="en-US" dirty="0"/>
          </a:p>
        </p:txBody>
      </p:sp>
      <p:sp>
        <p:nvSpPr>
          <p:cNvPr id="4" name="Slide Number Placeholder 3"/>
          <p:cNvSpPr>
            <a:spLocks noGrp="1"/>
          </p:cNvSpPr>
          <p:nvPr>
            <p:ph type="sldNum" sz="quarter" idx="10"/>
          </p:nvPr>
        </p:nvSpPr>
        <p:spPr/>
        <p:txBody>
          <a:bodyPr/>
          <a:lstStyle/>
          <a:p>
            <a:fld id="{161012F0-2F1E-7145-B998-C77AF244AAEC}" type="slidenum">
              <a:rPr lang="en-US" smtClean="0"/>
              <a:t>60</a:t>
            </a:fld>
            <a:endParaRPr lang="en-US"/>
          </a:p>
        </p:txBody>
      </p:sp>
    </p:spTree>
    <p:extLst>
      <p:ext uri="{BB962C8B-B14F-4D97-AF65-F5344CB8AC3E}">
        <p14:creationId xmlns:p14="http://schemas.microsoft.com/office/powerpoint/2010/main" val="3873172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1012F0-2F1E-7145-B998-C77AF244AAEC}" type="slidenum">
              <a:rPr lang="en-US" smtClean="0"/>
              <a:t>61</a:t>
            </a:fld>
            <a:endParaRPr lang="en-US"/>
          </a:p>
        </p:txBody>
      </p:sp>
    </p:spTree>
    <p:extLst>
      <p:ext uri="{BB962C8B-B14F-4D97-AF65-F5344CB8AC3E}">
        <p14:creationId xmlns:p14="http://schemas.microsoft.com/office/powerpoint/2010/main" val="21157230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previous</a:t>
            </a:r>
            <a:r>
              <a:rPr lang="en-US" baseline="0" dirty="0" smtClean="0"/>
              <a:t> 2 slides in 1</a:t>
            </a:r>
          </a:p>
          <a:p>
            <a:endParaRPr lang="en-US" baseline="0" dirty="0" smtClean="0"/>
          </a:p>
          <a:p>
            <a:r>
              <a:rPr lang="en-US" dirty="0" smtClean="0"/>
              <a:t>TO</a:t>
            </a:r>
            <a:r>
              <a:rPr lang="en-US" baseline="0" dirty="0" smtClean="0"/>
              <a:t> DO </a:t>
            </a:r>
          </a:p>
          <a:p>
            <a:r>
              <a:rPr lang="en-US" baseline="0" dirty="0" smtClean="0"/>
              <a:t>Reverse *-1</a:t>
            </a:r>
          </a:p>
          <a:p>
            <a:r>
              <a:rPr lang="en-US" baseline="0" dirty="0" smtClean="0"/>
              <a:t>Label 2 lines </a:t>
            </a:r>
          </a:p>
          <a:p>
            <a:r>
              <a:rPr lang="en-US" baseline="0" dirty="0" err="1" smtClean="0"/>
              <a:t>Chng</a:t>
            </a:r>
            <a:r>
              <a:rPr lang="en-US" baseline="0" dirty="0" smtClean="0"/>
              <a:t> CI (</a:t>
            </a:r>
            <a:r>
              <a:rPr lang="en-US" baseline="0" dirty="0" err="1" smtClean="0"/>
              <a:t>eg</a:t>
            </a:r>
            <a:r>
              <a:rPr lang="en-US" baseline="0" dirty="0" smtClean="0"/>
              <a:t>  area vs black lines)</a:t>
            </a:r>
            <a:endParaRPr lang="en-US" dirty="0"/>
          </a:p>
        </p:txBody>
      </p:sp>
      <p:sp>
        <p:nvSpPr>
          <p:cNvPr id="4" name="Slide Number Placeholder 3"/>
          <p:cNvSpPr>
            <a:spLocks noGrp="1"/>
          </p:cNvSpPr>
          <p:nvPr>
            <p:ph type="sldNum" sz="quarter" idx="10"/>
          </p:nvPr>
        </p:nvSpPr>
        <p:spPr/>
        <p:txBody>
          <a:bodyPr/>
          <a:lstStyle/>
          <a:p>
            <a:fld id="{161012F0-2F1E-7145-B998-C77AF244AAEC}" type="slidenum">
              <a:rPr lang="en-US" smtClean="0"/>
              <a:t>62</a:t>
            </a:fld>
            <a:endParaRPr lang="en-US"/>
          </a:p>
        </p:txBody>
      </p:sp>
    </p:spTree>
    <p:extLst>
      <p:ext uri="{BB962C8B-B14F-4D97-AF65-F5344CB8AC3E}">
        <p14:creationId xmlns:p14="http://schemas.microsoft.com/office/powerpoint/2010/main" val="308691219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CONCLUSION:</a:t>
            </a:r>
            <a:r>
              <a:rPr lang="en-US" baseline="0" dirty="0" smtClean="0"/>
              <a:t> remaining unexplained gender wage gap is substantial </a:t>
            </a:r>
          </a:p>
          <a:p>
            <a:endParaRPr lang="en-US" baseline="0" dirty="0" smtClean="0"/>
          </a:p>
          <a:p>
            <a:r>
              <a:rPr lang="en-US" baseline="0" dirty="0" smtClean="0">
                <a:sym typeface="Wingdings"/>
              </a:rPr>
              <a:t> </a:t>
            </a:r>
            <a:r>
              <a:rPr lang="en-US" baseline="0" dirty="0" smtClean="0"/>
              <a:t>pointing towards other explanations</a:t>
            </a:r>
          </a:p>
        </p:txBody>
      </p:sp>
      <p:sp>
        <p:nvSpPr>
          <p:cNvPr id="4" name="Slide Number Placeholder 3"/>
          <p:cNvSpPr>
            <a:spLocks noGrp="1"/>
          </p:cNvSpPr>
          <p:nvPr>
            <p:ph type="sldNum" sz="quarter" idx="10"/>
          </p:nvPr>
        </p:nvSpPr>
        <p:spPr/>
        <p:txBody>
          <a:bodyPr/>
          <a:lstStyle/>
          <a:p>
            <a:fld id="{161012F0-2F1E-7145-B998-C77AF244AAEC}" type="slidenum">
              <a:rPr lang="en-US" smtClean="0"/>
              <a:t>63</a:t>
            </a:fld>
            <a:endParaRPr lang="en-US"/>
          </a:p>
        </p:txBody>
      </p:sp>
    </p:spTree>
    <p:extLst>
      <p:ext uri="{BB962C8B-B14F-4D97-AF65-F5344CB8AC3E}">
        <p14:creationId xmlns:p14="http://schemas.microsoft.com/office/powerpoint/2010/main" val="167918416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CONCLUSION:</a:t>
            </a:r>
            <a:r>
              <a:rPr lang="en-US" baseline="0" dirty="0" smtClean="0"/>
              <a:t> remaining unexplained gender wage gap is substantial </a:t>
            </a:r>
          </a:p>
          <a:p>
            <a:endParaRPr lang="en-US" baseline="0" dirty="0" smtClean="0"/>
          </a:p>
          <a:p>
            <a:r>
              <a:rPr lang="en-US" baseline="0" dirty="0" smtClean="0">
                <a:sym typeface="Wingdings"/>
              </a:rPr>
              <a:t> </a:t>
            </a:r>
            <a:r>
              <a:rPr lang="en-US" baseline="0" dirty="0" smtClean="0"/>
              <a:t>pointing towards other explanations</a:t>
            </a:r>
          </a:p>
        </p:txBody>
      </p:sp>
      <p:sp>
        <p:nvSpPr>
          <p:cNvPr id="4" name="Slide Number Placeholder 3"/>
          <p:cNvSpPr>
            <a:spLocks noGrp="1"/>
          </p:cNvSpPr>
          <p:nvPr>
            <p:ph type="sldNum" sz="quarter" idx="10"/>
          </p:nvPr>
        </p:nvSpPr>
        <p:spPr/>
        <p:txBody>
          <a:bodyPr/>
          <a:lstStyle/>
          <a:p>
            <a:fld id="{161012F0-2F1E-7145-B998-C77AF244AAEC}" type="slidenum">
              <a:rPr lang="en-US" smtClean="0"/>
              <a:t>64</a:t>
            </a:fld>
            <a:endParaRPr lang="en-US"/>
          </a:p>
        </p:txBody>
      </p:sp>
    </p:spTree>
    <p:extLst>
      <p:ext uri="{BB962C8B-B14F-4D97-AF65-F5344CB8AC3E}">
        <p14:creationId xmlns:p14="http://schemas.microsoft.com/office/powerpoint/2010/main" val="298711162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CONCLUSION:</a:t>
            </a:r>
            <a:r>
              <a:rPr lang="en-US" baseline="0" dirty="0" smtClean="0"/>
              <a:t> remaining unexplained gender wage gap is substantial </a:t>
            </a:r>
          </a:p>
          <a:p>
            <a:endParaRPr lang="en-US" baseline="0" dirty="0" smtClean="0"/>
          </a:p>
          <a:p>
            <a:r>
              <a:rPr lang="en-US" baseline="0" dirty="0" smtClean="0">
                <a:sym typeface="Wingdings"/>
              </a:rPr>
              <a:t> </a:t>
            </a:r>
            <a:r>
              <a:rPr lang="en-US" baseline="0" dirty="0" smtClean="0"/>
              <a:t>pointing towards other explanations</a:t>
            </a:r>
          </a:p>
        </p:txBody>
      </p:sp>
      <p:sp>
        <p:nvSpPr>
          <p:cNvPr id="4" name="Slide Number Placeholder 3"/>
          <p:cNvSpPr>
            <a:spLocks noGrp="1"/>
          </p:cNvSpPr>
          <p:nvPr>
            <p:ph type="sldNum" sz="quarter" idx="10"/>
          </p:nvPr>
        </p:nvSpPr>
        <p:spPr/>
        <p:txBody>
          <a:bodyPr/>
          <a:lstStyle/>
          <a:p>
            <a:fld id="{161012F0-2F1E-7145-B998-C77AF244AAEC}" type="slidenum">
              <a:rPr lang="en-US" smtClean="0"/>
              <a:t>65</a:t>
            </a:fld>
            <a:endParaRPr lang="en-US"/>
          </a:p>
        </p:txBody>
      </p:sp>
    </p:spTree>
    <p:extLst>
      <p:ext uri="{BB962C8B-B14F-4D97-AF65-F5344CB8AC3E}">
        <p14:creationId xmlns:p14="http://schemas.microsoft.com/office/powerpoint/2010/main" val="233376603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CONCLUSION:</a:t>
            </a:r>
            <a:r>
              <a:rPr lang="en-US" baseline="0" dirty="0" smtClean="0"/>
              <a:t> remaining unexplained gender wage gap is substantial </a:t>
            </a:r>
          </a:p>
          <a:p>
            <a:endParaRPr lang="en-US" baseline="0" dirty="0" smtClean="0"/>
          </a:p>
          <a:p>
            <a:r>
              <a:rPr lang="en-US" baseline="0" dirty="0" smtClean="0">
                <a:sym typeface="Wingdings"/>
              </a:rPr>
              <a:t> </a:t>
            </a:r>
            <a:r>
              <a:rPr lang="en-US" baseline="0" dirty="0" smtClean="0"/>
              <a:t>pointing towards other explanations</a:t>
            </a:r>
          </a:p>
        </p:txBody>
      </p:sp>
      <p:sp>
        <p:nvSpPr>
          <p:cNvPr id="4" name="Slide Number Placeholder 3"/>
          <p:cNvSpPr>
            <a:spLocks noGrp="1"/>
          </p:cNvSpPr>
          <p:nvPr>
            <p:ph type="sldNum" sz="quarter" idx="10"/>
          </p:nvPr>
        </p:nvSpPr>
        <p:spPr/>
        <p:txBody>
          <a:bodyPr/>
          <a:lstStyle/>
          <a:p>
            <a:fld id="{161012F0-2F1E-7145-B998-C77AF244AAEC}" type="slidenum">
              <a:rPr lang="en-US" smtClean="0"/>
              <a:t>66</a:t>
            </a:fld>
            <a:endParaRPr lang="en-US"/>
          </a:p>
        </p:txBody>
      </p:sp>
    </p:spTree>
    <p:extLst>
      <p:ext uri="{BB962C8B-B14F-4D97-AF65-F5344CB8AC3E}">
        <p14:creationId xmlns:p14="http://schemas.microsoft.com/office/powerpoint/2010/main" val="197276865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600" dirty="0"/>
              <a:t>But: no info on field of study of specific diploma (nurse vs. doctor)</a:t>
            </a:r>
          </a:p>
          <a:p>
            <a:pPr lvl="1"/>
            <a:r>
              <a:rPr lang="en-US" sz="1600" dirty="0"/>
              <a:t>And we look at overall wage levels – not at hourly wages: women remain contributing significantly less wage to the household income relative to men</a:t>
            </a:r>
          </a:p>
          <a:p>
            <a:endParaRPr lang="en-US" dirty="0"/>
          </a:p>
        </p:txBody>
      </p:sp>
      <p:sp>
        <p:nvSpPr>
          <p:cNvPr id="4" name="Slide Number Placeholder 3"/>
          <p:cNvSpPr>
            <a:spLocks noGrp="1"/>
          </p:cNvSpPr>
          <p:nvPr>
            <p:ph type="sldNum" sz="quarter" idx="10"/>
          </p:nvPr>
        </p:nvSpPr>
        <p:spPr/>
        <p:txBody>
          <a:bodyPr/>
          <a:lstStyle/>
          <a:p>
            <a:fld id="{161012F0-2F1E-7145-B998-C77AF244AAEC}" type="slidenum">
              <a:rPr lang="en-US" smtClean="0"/>
              <a:t>67</a:t>
            </a:fld>
            <a:endParaRPr lang="en-US"/>
          </a:p>
        </p:txBody>
      </p:sp>
    </p:spTree>
    <p:extLst>
      <p:ext uri="{BB962C8B-B14F-4D97-AF65-F5344CB8AC3E}">
        <p14:creationId xmlns:p14="http://schemas.microsoft.com/office/powerpoint/2010/main" val="182920171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CONCLUSION:</a:t>
            </a:r>
            <a:r>
              <a:rPr lang="en-US" baseline="0" dirty="0" smtClean="0"/>
              <a:t> remaining unexplained gender wage gap is substantial </a:t>
            </a:r>
          </a:p>
          <a:p>
            <a:endParaRPr lang="en-US" baseline="0" dirty="0" smtClean="0"/>
          </a:p>
          <a:p>
            <a:r>
              <a:rPr lang="en-US" baseline="0" dirty="0" smtClean="0">
                <a:sym typeface="Wingdings"/>
              </a:rPr>
              <a:t> </a:t>
            </a:r>
            <a:r>
              <a:rPr lang="en-US" baseline="0" dirty="0" smtClean="0"/>
              <a:t>pointing towards other explanations</a:t>
            </a:r>
          </a:p>
        </p:txBody>
      </p:sp>
      <p:sp>
        <p:nvSpPr>
          <p:cNvPr id="4" name="Slide Number Placeholder 3"/>
          <p:cNvSpPr>
            <a:spLocks noGrp="1"/>
          </p:cNvSpPr>
          <p:nvPr>
            <p:ph type="sldNum" sz="quarter" idx="10"/>
          </p:nvPr>
        </p:nvSpPr>
        <p:spPr/>
        <p:txBody>
          <a:bodyPr/>
          <a:lstStyle/>
          <a:p>
            <a:fld id="{161012F0-2F1E-7145-B998-C77AF244AAEC}" type="slidenum">
              <a:rPr lang="en-US" smtClean="0"/>
              <a:t>69</a:t>
            </a:fld>
            <a:endParaRPr lang="en-US"/>
          </a:p>
        </p:txBody>
      </p:sp>
    </p:spTree>
    <p:extLst>
      <p:ext uri="{BB962C8B-B14F-4D97-AF65-F5344CB8AC3E}">
        <p14:creationId xmlns:p14="http://schemas.microsoft.com/office/powerpoint/2010/main" val="3248379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771B508-824A-4C3E-B859-AC05E5708260}" type="slidenum">
              <a:rPr lang="fr-FR" sz="1200"/>
              <a:pPr/>
              <a:t>6</a:t>
            </a:fld>
            <a:endParaRPr lang="fr-FR"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endParaRPr lang="fr-FR" smtClean="0"/>
          </a:p>
        </p:txBody>
      </p:sp>
    </p:spTree>
    <p:extLst>
      <p:ext uri="{BB962C8B-B14F-4D97-AF65-F5344CB8AC3E}">
        <p14:creationId xmlns:p14="http://schemas.microsoft.com/office/powerpoint/2010/main" val="342564753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CONCLUSION:</a:t>
            </a:r>
            <a:r>
              <a:rPr lang="en-US" baseline="0" dirty="0" smtClean="0"/>
              <a:t> remaining unexplained gender wage gap is substantial </a:t>
            </a:r>
          </a:p>
          <a:p>
            <a:endParaRPr lang="en-US" baseline="0" dirty="0" smtClean="0"/>
          </a:p>
          <a:p>
            <a:r>
              <a:rPr lang="en-US" baseline="0" dirty="0" smtClean="0">
                <a:sym typeface="Wingdings"/>
              </a:rPr>
              <a:t> </a:t>
            </a:r>
            <a:r>
              <a:rPr lang="en-US" baseline="0" dirty="0" smtClean="0"/>
              <a:t>pointing towards other explanations</a:t>
            </a:r>
          </a:p>
        </p:txBody>
      </p:sp>
      <p:sp>
        <p:nvSpPr>
          <p:cNvPr id="4" name="Slide Number Placeholder 3"/>
          <p:cNvSpPr>
            <a:spLocks noGrp="1"/>
          </p:cNvSpPr>
          <p:nvPr>
            <p:ph type="sldNum" sz="quarter" idx="10"/>
          </p:nvPr>
        </p:nvSpPr>
        <p:spPr/>
        <p:txBody>
          <a:bodyPr/>
          <a:lstStyle/>
          <a:p>
            <a:fld id="{161012F0-2F1E-7145-B998-C77AF244AAEC}" type="slidenum">
              <a:rPr lang="en-US" smtClean="0"/>
              <a:t>70</a:t>
            </a:fld>
            <a:endParaRPr lang="en-US"/>
          </a:p>
        </p:txBody>
      </p:sp>
    </p:spTree>
    <p:extLst>
      <p:ext uri="{BB962C8B-B14F-4D97-AF65-F5344CB8AC3E}">
        <p14:creationId xmlns:p14="http://schemas.microsoft.com/office/powerpoint/2010/main" val="409493342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C3FCE1D-8118-4711-8B0E-95F9DFF2F4F3}" type="slidenum">
              <a:rPr lang="en-US" smtClean="0"/>
              <a:t>71</a:t>
            </a:fld>
            <a:endParaRPr lang="en-US"/>
          </a:p>
        </p:txBody>
      </p:sp>
    </p:spTree>
    <p:extLst>
      <p:ext uri="{BB962C8B-B14F-4D97-AF65-F5344CB8AC3E}">
        <p14:creationId xmlns:p14="http://schemas.microsoft.com/office/powerpoint/2010/main" val="262347887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C3FCE1D-8118-4711-8B0E-95F9DFF2F4F3}" type="slidenum">
              <a:rPr lang="en-US" smtClean="0"/>
              <a:t>73</a:t>
            </a:fld>
            <a:endParaRPr lang="en-US"/>
          </a:p>
        </p:txBody>
      </p:sp>
    </p:spTree>
    <p:extLst>
      <p:ext uri="{BB962C8B-B14F-4D97-AF65-F5344CB8AC3E}">
        <p14:creationId xmlns:p14="http://schemas.microsoft.com/office/powerpoint/2010/main" val="2182481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17575">
              <a:defRPr sz="2400">
                <a:solidFill>
                  <a:schemeClr val="tx1"/>
                </a:solidFill>
                <a:latin typeface="Times New Roman" pitchFamily="18" charset="0"/>
              </a:defRPr>
            </a:lvl1pPr>
            <a:lvl2pPr marL="742950" indent="-285750" defTabSz="917575">
              <a:defRPr sz="2400">
                <a:solidFill>
                  <a:schemeClr val="tx1"/>
                </a:solidFill>
                <a:latin typeface="Times New Roman" pitchFamily="18" charset="0"/>
              </a:defRPr>
            </a:lvl2pPr>
            <a:lvl3pPr marL="1143000" indent="-228600" defTabSz="917575">
              <a:defRPr sz="2400">
                <a:solidFill>
                  <a:schemeClr val="tx1"/>
                </a:solidFill>
                <a:latin typeface="Times New Roman" pitchFamily="18" charset="0"/>
              </a:defRPr>
            </a:lvl3pPr>
            <a:lvl4pPr marL="1600200" indent="-228600" defTabSz="917575">
              <a:defRPr sz="2400">
                <a:solidFill>
                  <a:schemeClr val="tx1"/>
                </a:solidFill>
                <a:latin typeface="Times New Roman" pitchFamily="18" charset="0"/>
              </a:defRPr>
            </a:lvl4pPr>
            <a:lvl5pPr marL="2057400" indent="-228600" defTabSz="917575">
              <a:defRPr sz="2400">
                <a:solidFill>
                  <a:schemeClr val="tx1"/>
                </a:solidFill>
                <a:latin typeface="Times New Roman" pitchFamily="18" charset="0"/>
              </a:defRPr>
            </a:lvl5pPr>
            <a:lvl6pPr marL="2514600" indent="-228600" algn="ctr" defTabSz="917575" eaLnBrk="0" fontAlgn="base" hangingPunct="0">
              <a:spcBef>
                <a:spcPct val="0"/>
              </a:spcBef>
              <a:spcAft>
                <a:spcPct val="0"/>
              </a:spcAft>
              <a:defRPr sz="2400">
                <a:solidFill>
                  <a:schemeClr val="tx1"/>
                </a:solidFill>
                <a:latin typeface="Times New Roman" pitchFamily="18" charset="0"/>
              </a:defRPr>
            </a:lvl6pPr>
            <a:lvl7pPr marL="2971800" indent="-228600" algn="ctr" defTabSz="917575" eaLnBrk="0" fontAlgn="base" hangingPunct="0">
              <a:spcBef>
                <a:spcPct val="0"/>
              </a:spcBef>
              <a:spcAft>
                <a:spcPct val="0"/>
              </a:spcAft>
              <a:defRPr sz="2400">
                <a:solidFill>
                  <a:schemeClr val="tx1"/>
                </a:solidFill>
                <a:latin typeface="Times New Roman" pitchFamily="18" charset="0"/>
              </a:defRPr>
            </a:lvl7pPr>
            <a:lvl8pPr marL="3429000" indent="-228600" algn="ctr" defTabSz="917575" eaLnBrk="0" fontAlgn="base" hangingPunct="0">
              <a:spcBef>
                <a:spcPct val="0"/>
              </a:spcBef>
              <a:spcAft>
                <a:spcPct val="0"/>
              </a:spcAft>
              <a:defRPr sz="2400">
                <a:solidFill>
                  <a:schemeClr val="tx1"/>
                </a:solidFill>
                <a:latin typeface="Times New Roman" pitchFamily="18" charset="0"/>
              </a:defRPr>
            </a:lvl8pPr>
            <a:lvl9pPr marL="3886200" indent="-228600" algn="ctr" defTabSz="917575" eaLnBrk="0" fontAlgn="base" hangingPunct="0">
              <a:spcBef>
                <a:spcPct val="0"/>
              </a:spcBef>
              <a:spcAft>
                <a:spcPct val="0"/>
              </a:spcAft>
              <a:defRPr sz="2400">
                <a:solidFill>
                  <a:schemeClr val="tx1"/>
                </a:solidFill>
                <a:latin typeface="Times New Roman" pitchFamily="18" charset="0"/>
              </a:defRPr>
            </a:lvl9pPr>
          </a:lstStyle>
          <a:p>
            <a:fld id="{C7BD4E73-50B4-4C2A-B46D-121E914CA5B3}" type="slidenum">
              <a:rPr lang="fr-FR" sz="1200"/>
              <a:pPr/>
              <a:t>7</a:t>
            </a:fld>
            <a:endParaRPr lang="fr-FR" sz="1200"/>
          </a:p>
        </p:txBody>
      </p:sp>
      <p:sp>
        <p:nvSpPr>
          <p:cNvPr id="33795" name="Rectangle 2"/>
          <p:cNvSpPr>
            <a:spLocks noGrp="1" noRot="1" noChangeAspect="1" noChangeArrowheads="1" noTextEdit="1"/>
          </p:cNvSpPr>
          <p:nvPr>
            <p:ph type="sldImg"/>
          </p:nvPr>
        </p:nvSpPr>
        <p:spPr>
          <a:xfrm>
            <a:off x="646113" y="744538"/>
            <a:ext cx="5376862" cy="3722687"/>
          </a:xfrm>
          <a:ln/>
        </p:spPr>
      </p:sp>
      <p:sp>
        <p:nvSpPr>
          <p:cNvPr id="33796" name="Rectangle 3"/>
          <p:cNvSpPr>
            <a:spLocks noGrp="1" noChangeArrowheads="1"/>
          </p:cNvSpPr>
          <p:nvPr>
            <p:ph type="body" idx="1"/>
          </p:nvPr>
        </p:nvSpPr>
        <p:spPr>
          <a:noFill/>
        </p:spPr>
        <p:txBody>
          <a:bodyPr/>
          <a:lstStyle/>
          <a:p>
            <a:endParaRPr lang="fr-FR" smtClean="0"/>
          </a:p>
        </p:txBody>
      </p:sp>
    </p:spTree>
    <p:extLst>
      <p:ext uri="{BB962C8B-B14F-4D97-AF65-F5344CB8AC3E}">
        <p14:creationId xmlns:p14="http://schemas.microsoft.com/office/powerpoint/2010/main" val="3249084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46113" y="744538"/>
            <a:ext cx="5376862" cy="3722687"/>
          </a:xfrm>
        </p:spPr>
      </p:sp>
      <p:sp>
        <p:nvSpPr>
          <p:cNvPr id="3" name="Notizenplatzhalter 2"/>
          <p:cNvSpPr>
            <a:spLocks noGrp="1"/>
          </p:cNvSpPr>
          <p:nvPr>
            <p:ph type="body" idx="1"/>
          </p:nvPr>
        </p:nvSpPr>
        <p:spPr/>
        <p:txBody>
          <a:bodyPr/>
          <a:lstStyle/>
          <a:p>
            <a:r>
              <a:rPr lang="de-DE" dirty="0" smtClean="0"/>
              <a:t>Louis</a:t>
            </a:r>
            <a:endParaRPr lang="lb-LU" dirty="0"/>
          </a:p>
        </p:txBody>
      </p:sp>
      <p:sp>
        <p:nvSpPr>
          <p:cNvPr id="4" name="Foliennummernplatzhalter 3"/>
          <p:cNvSpPr>
            <a:spLocks noGrp="1"/>
          </p:cNvSpPr>
          <p:nvPr>
            <p:ph type="sldNum" sz="quarter" idx="10"/>
          </p:nvPr>
        </p:nvSpPr>
        <p:spPr/>
        <p:txBody>
          <a:bodyPr/>
          <a:lstStyle/>
          <a:p>
            <a:fld id="{7F0E0ECF-F178-4F17-9915-3F58EFF28632}" type="slidenum">
              <a:rPr lang="lb-LU" smtClean="0"/>
              <a:t>8</a:t>
            </a:fld>
            <a:endParaRPr lang="lb-LU"/>
          </a:p>
        </p:txBody>
      </p:sp>
    </p:spTree>
    <p:extLst>
      <p:ext uri="{BB962C8B-B14F-4D97-AF65-F5344CB8AC3E}">
        <p14:creationId xmlns:p14="http://schemas.microsoft.com/office/powerpoint/2010/main" val="1268991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0A8A8A09-9628-48C8-B374-D78300EB9EB2}" type="slidenum">
              <a:rPr lang="fr-FR" sz="1200"/>
              <a:pPr/>
              <a:t>9</a:t>
            </a:fld>
            <a:endParaRPr lang="fr-FR" sz="1200"/>
          </a:p>
        </p:txBody>
      </p:sp>
      <p:sp>
        <p:nvSpPr>
          <p:cNvPr id="49155" name="Rectangle 2"/>
          <p:cNvSpPr>
            <a:spLocks noGrp="1" noRot="1" noChangeAspect="1" noChangeArrowheads="1" noTextEdit="1"/>
          </p:cNvSpPr>
          <p:nvPr>
            <p:ph type="sldImg"/>
          </p:nvPr>
        </p:nvSpPr>
        <p:spPr>
          <a:xfrm>
            <a:off x="646113" y="744538"/>
            <a:ext cx="5376862" cy="3722687"/>
          </a:xfrm>
          <a:ln/>
        </p:spPr>
      </p:sp>
      <p:sp>
        <p:nvSpPr>
          <p:cNvPr id="49156" name="Rectangle 3"/>
          <p:cNvSpPr>
            <a:spLocks noGrp="1" noChangeArrowheads="1"/>
          </p:cNvSpPr>
          <p:nvPr>
            <p:ph type="body" idx="1"/>
          </p:nvPr>
        </p:nvSpPr>
        <p:spPr>
          <a:noFill/>
        </p:spPr>
        <p:txBody>
          <a:bodyPr/>
          <a:lstStyle/>
          <a:p>
            <a:endParaRPr lang="fr-FR" smtClean="0"/>
          </a:p>
        </p:txBody>
      </p:sp>
    </p:spTree>
    <p:extLst>
      <p:ext uri="{BB962C8B-B14F-4D97-AF65-F5344CB8AC3E}">
        <p14:creationId xmlns:p14="http://schemas.microsoft.com/office/powerpoint/2010/main" val="276586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8"/>
          <p:cNvSpPr>
            <a:spLocks noGrp="1" noChangeArrowheads="1"/>
          </p:cNvSpPr>
          <p:nvPr>
            <p:ph type="sldNum" sz="quarter" idx="10"/>
          </p:nvPr>
        </p:nvSpPr>
        <p:spPr>
          <a:ln/>
        </p:spPr>
        <p:txBody>
          <a:bodyPr/>
          <a:lstStyle>
            <a:lvl1pPr>
              <a:defRPr/>
            </a:lvl1pPr>
          </a:lstStyle>
          <a:p>
            <a:pPr>
              <a:defRPr/>
            </a:pPr>
            <a:fld id="{C2838088-31A5-4A1F-BB4B-0BD907196492}" type="slidenum">
              <a:rPr lang="fr-FR"/>
              <a:pPr>
                <a:defRPr/>
              </a:pPr>
              <a:t>‹#›</a:t>
            </a:fld>
            <a:endParaRPr lang="fr-FR"/>
          </a:p>
        </p:txBody>
      </p:sp>
    </p:spTree>
    <p:extLst>
      <p:ext uri="{BB962C8B-B14F-4D97-AF65-F5344CB8AC3E}">
        <p14:creationId xmlns:p14="http://schemas.microsoft.com/office/powerpoint/2010/main" val="74163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8"/>
          <p:cNvSpPr>
            <a:spLocks noGrp="1" noChangeArrowheads="1"/>
          </p:cNvSpPr>
          <p:nvPr>
            <p:ph type="sldNum" sz="quarter" idx="10"/>
          </p:nvPr>
        </p:nvSpPr>
        <p:spPr>
          <a:ln/>
        </p:spPr>
        <p:txBody>
          <a:bodyPr/>
          <a:lstStyle>
            <a:lvl1pPr>
              <a:defRPr/>
            </a:lvl1pPr>
          </a:lstStyle>
          <a:p>
            <a:pPr>
              <a:defRPr/>
            </a:pPr>
            <a:fld id="{63A04E80-2BE0-4E77-A6ED-218C38F34977}" type="slidenum">
              <a:rPr lang="fr-FR"/>
              <a:pPr>
                <a:defRPr/>
              </a:pPr>
              <a:t>‹#›</a:t>
            </a:fld>
            <a:endParaRPr lang="fr-FR"/>
          </a:p>
        </p:txBody>
      </p:sp>
    </p:spTree>
    <p:extLst>
      <p:ext uri="{BB962C8B-B14F-4D97-AF65-F5344CB8AC3E}">
        <p14:creationId xmlns:p14="http://schemas.microsoft.com/office/powerpoint/2010/main" val="444319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3438" y="195263"/>
            <a:ext cx="2000250" cy="5846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79513" y="195263"/>
            <a:ext cx="5851525" cy="5846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8"/>
          <p:cNvSpPr>
            <a:spLocks noGrp="1" noChangeArrowheads="1"/>
          </p:cNvSpPr>
          <p:nvPr>
            <p:ph type="sldNum" sz="quarter" idx="10"/>
          </p:nvPr>
        </p:nvSpPr>
        <p:spPr>
          <a:ln/>
        </p:spPr>
        <p:txBody>
          <a:bodyPr/>
          <a:lstStyle>
            <a:lvl1pPr>
              <a:defRPr/>
            </a:lvl1pPr>
          </a:lstStyle>
          <a:p>
            <a:pPr>
              <a:defRPr/>
            </a:pPr>
            <a:fld id="{51E12296-B39C-4F77-88E0-7E6B0D50F8CE}" type="slidenum">
              <a:rPr lang="fr-FR"/>
              <a:pPr>
                <a:defRPr/>
              </a:pPr>
              <a:t>‹#›</a:t>
            </a:fld>
            <a:endParaRPr lang="fr-FR"/>
          </a:p>
        </p:txBody>
      </p:sp>
    </p:spTree>
    <p:extLst>
      <p:ext uri="{BB962C8B-B14F-4D97-AF65-F5344CB8AC3E}">
        <p14:creationId xmlns:p14="http://schemas.microsoft.com/office/powerpoint/2010/main" val="2139660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95300" y="274639"/>
            <a:ext cx="8915400" cy="576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8"/>
          <p:cNvSpPr>
            <a:spLocks noGrp="1" noChangeArrowheads="1"/>
          </p:cNvSpPr>
          <p:nvPr>
            <p:ph type="sldNum" sz="quarter" idx="10"/>
          </p:nvPr>
        </p:nvSpPr>
        <p:spPr>
          <a:ln/>
        </p:spPr>
        <p:txBody>
          <a:bodyPr/>
          <a:lstStyle>
            <a:lvl1pPr>
              <a:defRPr/>
            </a:lvl1pPr>
          </a:lstStyle>
          <a:p>
            <a:pPr>
              <a:defRPr/>
            </a:pPr>
            <a:fld id="{BCC07197-0F9B-45DB-A491-A1DEE5E38614}" type="slidenum">
              <a:rPr lang="fr-FR"/>
              <a:pPr>
                <a:defRPr/>
              </a:pPr>
              <a:t>‹#›</a:t>
            </a:fld>
            <a:endParaRPr lang="fr-FR"/>
          </a:p>
        </p:txBody>
      </p:sp>
    </p:spTree>
    <p:extLst>
      <p:ext uri="{BB962C8B-B14F-4D97-AF65-F5344CB8AC3E}">
        <p14:creationId xmlns:p14="http://schemas.microsoft.com/office/powerpoint/2010/main" val="3161696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8"/>
          <p:cNvSpPr>
            <a:spLocks noGrp="1" noChangeArrowheads="1"/>
          </p:cNvSpPr>
          <p:nvPr>
            <p:ph type="sldNum" sz="quarter" idx="10"/>
          </p:nvPr>
        </p:nvSpPr>
        <p:spPr>
          <a:ln/>
        </p:spPr>
        <p:txBody>
          <a:bodyPr/>
          <a:lstStyle>
            <a:lvl1pPr>
              <a:defRPr/>
            </a:lvl1pPr>
          </a:lstStyle>
          <a:p>
            <a:pPr>
              <a:defRPr/>
            </a:pPr>
            <a:fld id="{E951483B-6ED8-42E0-A444-9D3BEED914FC}" type="slidenum">
              <a:rPr lang="fr-FR"/>
              <a:pPr>
                <a:defRPr/>
              </a:pPr>
              <a:t>‹#›</a:t>
            </a:fld>
            <a:endParaRPr lang="fr-FR"/>
          </a:p>
        </p:txBody>
      </p:sp>
    </p:spTree>
    <p:extLst>
      <p:ext uri="{BB962C8B-B14F-4D97-AF65-F5344CB8AC3E}">
        <p14:creationId xmlns:p14="http://schemas.microsoft.com/office/powerpoint/2010/main" val="541094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8"/>
          <p:cNvSpPr>
            <a:spLocks noGrp="1" noChangeArrowheads="1"/>
          </p:cNvSpPr>
          <p:nvPr>
            <p:ph type="sldNum" sz="quarter" idx="10"/>
          </p:nvPr>
        </p:nvSpPr>
        <p:spPr>
          <a:ln/>
        </p:spPr>
        <p:txBody>
          <a:bodyPr/>
          <a:lstStyle>
            <a:lvl1pPr>
              <a:defRPr/>
            </a:lvl1pPr>
          </a:lstStyle>
          <a:p>
            <a:pPr>
              <a:defRPr/>
            </a:pPr>
            <a:fld id="{468C429F-4CCA-4E27-8A46-802F3692F7DE}" type="slidenum">
              <a:rPr lang="fr-FR"/>
              <a:pPr>
                <a:defRPr/>
              </a:pPr>
              <a:t>‹#›</a:t>
            </a:fld>
            <a:endParaRPr lang="fr-FR"/>
          </a:p>
        </p:txBody>
      </p:sp>
    </p:spTree>
    <p:extLst>
      <p:ext uri="{BB962C8B-B14F-4D97-AF65-F5344CB8AC3E}">
        <p14:creationId xmlns:p14="http://schemas.microsoft.com/office/powerpoint/2010/main" val="539344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00150" y="815975"/>
            <a:ext cx="3914775" cy="5226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67325" y="815975"/>
            <a:ext cx="3916363" cy="5226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8"/>
          <p:cNvSpPr>
            <a:spLocks noGrp="1" noChangeArrowheads="1"/>
          </p:cNvSpPr>
          <p:nvPr>
            <p:ph type="sldNum" sz="quarter" idx="10"/>
          </p:nvPr>
        </p:nvSpPr>
        <p:spPr>
          <a:ln/>
        </p:spPr>
        <p:txBody>
          <a:bodyPr/>
          <a:lstStyle>
            <a:lvl1pPr>
              <a:defRPr/>
            </a:lvl1pPr>
          </a:lstStyle>
          <a:p>
            <a:pPr>
              <a:defRPr/>
            </a:pPr>
            <a:fld id="{FE1BC96F-AE4D-4F20-B8B0-5D549A3D7F08}" type="slidenum">
              <a:rPr lang="fr-FR"/>
              <a:pPr>
                <a:defRPr/>
              </a:pPr>
              <a:t>‹#›</a:t>
            </a:fld>
            <a:endParaRPr lang="fr-FR"/>
          </a:p>
        </p:txBody>
      </p:sp>
    </p:spTree>
    <p:extLst>
      <p:ext uri="{BB962C8B-B14F-4D97-AF65-F5344CB8AC3E}">
        <p14:creationId xmlns:p14="http://schemas.microsoft.com/office/powerpoint/2010/main" val="3186224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8"/>
          <p:cNvSpPr>
            <a:spLocks noGrp="1" noChangeArrowheads="1"/>
          </p:cNvSpPr>
          <p:nvPr>
            <p:ph type="sldNum" sz="quarter" idx="10"/>
          </p:nvPr>
        </p:nvSpPr>
        <p:spPr>
          <a:ln/>
        </p:spPr>
        <p:txBody>
          <a:bodyPr/>
          <a:lstStyle>
            <a:lvl1pPr>
              <a:defRPr/>
            </a:lvl1pPr>
          </a:lstStyle>
          <a:p>
            <a:pPr>
              <a:defRPr/>
            </a:pPr>
            <a:fld id="{9E214572-860A-4A9F-B86F-FC78ED1DF106}" type="slidenum">
              <a:rPr lang="fr-FR"/>
              <a:pPr>
                <a:defRPr/>
              </a:pPr>
              <a:t>‹#›</a:t>
            </a:fld>
            <a:endParaRPr lang="fr-FR"/>
          </a:p>
        </p:txBody>
      </p:sp>
    </p:spTree>
    <p:extLst>
      <p:ext uri="{BB962C8B-B14F-4D97-AF65-F5344CB8AC3E}">
        <p14:creationId xmlns:p14="http://schemas.microsoft.com/office/powerpoint/2010/main" val="2399814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8"/>
          <p:cNvSpPr>
            <a:spLocks noGrp="1" noChangeArrowheads="1"/>
          </p:cNvSpPr>
          <p:nvPr>
            <p:ph type="sldNum" sz="quarter" idx="10"/>
          </p:nvPr>
        </p:nvSpPr>
        <p:spPr>
          <a:ln/>
        </p:spPr>
        <p:txBody>
          <a:bodyPr/>
          <a:lstStyle>
            <a:lvl1pPr>
              <a:defRPr/>
            </a:lvl1pPr>
          </a:lstStyle>
          <a:p>
            <a:pPr>
              <a:defRPr/>
            </a:pPr>
            <a:fld id="{38983932-414C-4245-98A3-3565DA29DE3D}" type="slidenum">
              <a:rPr lang="fr-FR"/>
              <a:pPr>
                <a:defRPr/>
              </a:pPr>
              <a:t>‹#›</a:t>
            </a:fld>
            <a:endParaRPr lang="fr-FR"/>
          </a:p>
        </p:txBody>
      </p:sp>
    </p:spTree>
    <p:extLst>
      <p:ext uri="{BB962C8B-B14F-4D97-AF65-F5344CB8AC3E}">
        <p14:creationId xmlns:p14="http://schemas.microsoft.com/office/powerpoint/2010/main" val="3816595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8"/>
          <p:cNvSpPr>
            <a:spLocks noGrp="1" noChangeArrowheads="1"/>
          </p:cNvSpPr>
          <p:nvPr>
            <p:ph type="sldNum" sz="quarter" idx="10"/>
          </p:nvPr>
        </p:nvSpPr>
        <p:spPr>
          <a:ln/>
        </p:spPr>
        <p:txBody>
          <a:bodyPr/>
          <a:lstStyle>
            <a:lvl1pPr>
              <a:defRPr/>
            </a:lvl1pPr>
          </a:lstStyle>
          <a:p>
            <a:pPr>
              <a:defRPr/>
            </a:pPr>
            <a:fld id="{69AAD061-6E93-4CFA-B6AF-C9B48B4BCAFC}" type="slidenum">
              <a:rPr lang="fr-FR"/>
              <a:pPr>
                <a:defRPr/>
              </a:pPr>
              <a:t>‹#›</a:t>
            </a:fld>
            <a:endParaRPr lang="fr-FR"/>
          </a:p>
        </p:txBody>
      </p:sp>
    </p:spTree>
    <p:extLst>
      <p:ext uri="{BB962C8B-B14F-4D97-AF65-F5344CB8AC3E}">
        <p14:creationId xmlns:p14="http://schemas.microsoft.com/office/powerpoint/2010/main" val="313348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8"/>
          <p:cNvSpPr>
            <a:spLocks noGrp="1" noChangeArrowheads="1"/>
          </p:cNvSpPr>
          <p:nvPr>
            <p:ph type="sldNum" sz="quarter" idx="10"/>
          </p:nvPr>
        </p:nvSpPr>
        <p:spPr>
          <a:ln/>
        </p:spPr>
        <p:txBody>
          <a:bodyPr/>
          <a:lstStyle>
            <a:lvl1pPr>
              <a:defRPr/>
            </a:lvl1pPr>
          </a:lstStyle>
          <a:p>
            <a:pPr>
              <a:defRPr/>
            </a:pPr>
            <a:fld id="{D7438F3C-BF7B-48D8-B8FB-B57512C3041C}" type="slidenum">
              <a:rPr lang="fr-FR"/>
              <a:pPr>
                <a:defRPr/>
              </a:pPr>
              <a:t>‹#›</a:t>
            </a:fld>
            <a:endParaRPr lang="fr-FR"/>
          </a:p>
        </p:txBody>
      </p:sp>
    </p:spTree>
    <p:extLst>
      <p:ext uri="{BB962C8B-B14F-4D97-AF65-F5344CB8AC3E}">
        <p14:creationId xmlns:p14="http://schemas.microsoft.com/office/powerpoint/2010/main" val="2228647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8"/>
          <p:cNvSpPr>
            <a:spLocks noGrp="1" noChangeArrowheads="1"/>
          </p:cNvSpPr>
          <p:nvPr>
            <p:ph type="sldNum" sz="quarter" idx="10"/>
          </p:nvPr>
        </p:nvSpPr>
        <p:spPr>
          <a:ln/>
        </p:spPr>
        <p:txBody>
          <a:bodyPr/>
          <a:lstStyle>
            <a:lvl1pPr>
              <a:defRPr/>
            </a:lvl1pPr>
          </a:lstStyle>
          <a:p>
            <a:pPr>
              <a:defRPr/>
            </a:pPr>
            <a:fld id="{981DD0A9-996C-469E-8A9C-B93B46E11FB7}" type="slidenum">
              <a:rPr lang="fr-FR"/>
              <a:pPr>
                <a:defRPr/>
              </a:pPr>
              <a:t>‹#›</a:t>
            </a:fld>
            <a:endParaRPr lang="fr-FR"/>
          </a:p>
        </p:txBody>
      </p:sp>
    </p:spTree>
    <p:extLst>
      <p:ext uri="{BB962C8B-B14F-4D97-AF65-F5344CB8AC3E}">
        <p14:creationId xmlns:p14="http://schemas.microsoft.com/office/powerpoint/2010/main" val="2428941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6"/>
          <p:cNvSpPr>
            <a:spLocks noGrp="1" noChangeArrowheads="1"/>
          </p:cNvSpPr>
          <p:nvPr>
            <p:ph type="title"/>
          </p:nvPr>
        </p:nvSpPr>
        <p:spPr bwMode="auto">
          <a:xfrm>
            <a:off x="1179513" y="195263"/>
            <a:ext cx="7448550"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9352" tIns="39676" rIns="79352" bIns="39676" numCol="1" anchor="ctr" anchorCtr="0" compatLnSpc="1">
            <a:prstTxWarp prst="textNoShape">
              <a:avLst/>
            </a:prstTxWarp>
          </a:bodyPr>
          <a:lstStyle/>
          <a:p>
            <a:pPr lvl="0"/>
            <a:r>
              <a:rPr lang="fr-FR" smtClean="0"/>
              <a:t>Générations et classes sociales</a:t>
            </a:r>
          </a:p>
        </p:txBody>
      </p:sp>
      <p:sp>
        <p:nvSpPr>
          <p:cNvPr id="1027" name="Rectangle 7"/>
          <p:cNvSpPr>
            <a:spLocks noGrp="1" noChangeArrowheads="1"/>
          </p:cNvSpPr>
          <p:nvPr>
            <p:ph type="body" idx="1"/>
          </p:nvPr>
        </p:nvSpPr>
        <p:spPr bwMode="auto">
          <a:xfrm>
            <a:off x="1200150" y="815975"/>
            <a:ext cx="7983538" cy="522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9352" tIns="39676" rIns="79352" bIns="39676"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Line 22"/>
          <p:cNvSpPr>
            <a:spLocks noChangeShapeType="1"/>
          </p:cNvSpPr>
          <p:nvPr/>
        </p:nvSpPr>
        <p:spPr bwMode="auto">
          <a:xfrm>
            <a:off x="152400" y="152400"/>
            <a:ext cx="0" cy="6553200"/>
          </a:xfrm>
          <a:prstGeom prst="line">
            <a:avLst/>
          </a:prstGeom>
          <a:noFill/>
          <a:ln w="38100" cmpd="dbl">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9" name="Line 23"/>
          <p:cNvSpPr>
            <a:spLocks noChangeShapeType="1"/>
          </p:cNvSpPr>
          <p:nvPr/>
        </p:nvSpPr>
        <p:spPr bwMode="auto">
          <a:xfrm>
            <a:off x="9753600" y="152400"/>
            <a:ext cx="0" cy="6553200"/>
          </a:xfrm>
          <a:prstGeom prst="line">
            <a:avLst/>
          </a:prstGeom>
          <a:noFill/>
          <a:ln w="38100" cmpd="dbl">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0" name="Line 24"/>
          <p:cNvSpPr>
            <a:spLocks noChangeShapeType="1"/>
          </p:cNvSpPr>
          <p:nvPr/>
        </p:nvSpPr>
        <p:spPr bwMode="auto">
          <a:xfrm flipH="1" flipV="1">
            <a:off x="152400" y="152400"/>
            <a:ext cx="9601200" cy="0"/>
          </a:xfrm>
          <a:prstGeom prst="line">
            <a:avLst/>
          </a:prstGeom>
          <a:noFill/>
          <a:ln w="38100" cmpd="dbl">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1" name="Line 25"/>
          <p:cNvSpPr>
            <a:spLocks noChangeShapeType="1"/>
          </p:cNvSpPr>
          <p:nvPr/>
        </p:nvSpPr>
        <p:spPr bwMode="auto">
          <a:xfrm flipH="1">
            <a:off x="152400" y="6705600"/>
            <a:ext cx="9601200" cy="0"/>
          </a:xfrm>
          <a:prstGeom prst="line">
            <a:avLst/>
          </a:prstGeom>
          <a:noFill/>
          <a:ln w="38100" cmpd="dbl">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92" name="Rectangle 28"/>
          <p:cNvSpPr>
            <a:spLocks noGrp="1" noChangeArrowheads="1"/>
          </p:cNvSpPr>
          <p:nvPr>
            <p:ph type="sldNum" sz="quarter" idx="4"/>
          </p:nvPr>
        </p:nvSpPr>
        <p:spPr bwMode="auto">
          <a:xfrm>
            <a:off x="7086600" y="62484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A3CDEE65-08A2-4211-81D6-E9549143CC72}" type="slidenum">
              <a:rPr lang="fr-FR"/>
              <a:pPr>
                <a:defRPr/>
              </a:pPr>
              <a:t>‹#›</a:t>
            </a:fld>
            <a:endParaRPr lang="fr-F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hdr="0" ftr="0" dt="0"/>
  <p:txStyles>
    <p:titleStyle>
      <a:lvl1pPr algn="l" defTabSz="957263" rtl="0" eaLnBrk="0" fontAlgn="base" hangingPunct="0">
        <a:spcBef>
          <a:spcPct val="0"/>
        </a:spcBef>
        <a:spcAft>
          <a:spcPct val="0"/>
        </a:spcAft>
        <a:defRPr sz="1300" b="1">
          <a:solidFill>
            <a:schemeClr val="tx2"/>
          </a:solidFill>
          <a:latin typeface="+mj-lt"/>
          <a:ea typeface="+mj-ea"/>
          <a:cs typeface="+mj-cs"/>
        </a:defRPr>
      </a:lvl1pPr>
      <a:lvl2pPr algn="l" defTabSz="957263" rtl="0" eaLnBrk="0" fontAlgn="base" hangingPunct="0">
        <a:spcBef>
          <a:spcPct val="0"/>
        </a:spcBef>
        <a:spcAft>
          <a:spcPct val="0"/>
        </a:spcAft>
        <a:defRPr sz="1300" b="1">
          <a:solidFill>
            <a:schemeClr val="tx2"/>
          </a:solidFill>
          <a:latin typeface="Times New Roman" pitchFamily="18" charset="0"/>
        </a:defRPr>
      </a:lvl2pPr>
      <a:lvl3pPr algn="l" defTabSz="957263" rtl="0" eaLnBrk="0" fontAlgn="base" hangingPunct="0">
        <a:spcBef>
          <a:spcPct val="0"/>
        </a:spcBef>
        <a:spcAft>
          <a:spcPct val="0"/>
        </a:spcAft>
        <a:defRPr sz="1300" b="1">
          <a:solidFill>
            <a:schemeClr val="tx2"/>
          </a:solidFill>
          <a:latin typeface="Times New Roman" pitchFamily="18" charset="0"/>
        </a:defRPr>
      </a:lvl3pPr>
      <a:lvl4pPr algn="l" defTabSz="957263" rtl="0" eaLnBrk="0" fontAlgn="base" hangingPunct="0">
        <a:spcBef>
          <a:spcPct val="0"/>
        </a:spcBef>
        <a:spcAft>
          <a:spcPct val="0"/>
        </a:spcAft>
        <a:defRPr sz="1300" b="1">
          <a:solidFill>
            <a:schemeClr val="tx2"/>
          </a:solidFill>
          <a:latin typeface="Times New Roman" pitchFamily="18" charset="0"/>
        </a:defRPr>
      </a:lvl4pPr>
      <a:lvl5pPr algn="l" defTabSz="957263" rtl="0" eaLnBrk="0" fontAlgn="base" hangingPunct="0">
        <a:spcBef>
          <a:spcPct val="0"/>
        </a:spcBef>
        <a:spcAft>
          <a:spcPct val="0"/>
        </a:spcAft>
        <a:defRPr sz="1300" b="1">
          <a:solidFill>
            <a:schemeClr val="tx2"/>
          </a:solidFill>
          <a:latin typeface="Times New Roman" pitchFamily="18" charset="0"/>
        </a:defRPr>
      </a:lvl5pPr>
      <a:lvl6pPr marL="457200" algn="l" defTabSz="957263" rtl="0" eaLnBrk="0" fontAlgn="base" hangingPunct="0">
        <a:spcBef>
          <a:spcPct val="0"/>
        </a:spcBef>
        <a:spcAft>
          <a:spcPct val="0"/>
        </a:spcAft>
        <a:defRPr sz="1300" b="1">
          <a:solidFill>
            <a:schemeClr val="tx2"/>
          </a:solidFill>
          <a:latin typeface="Times New Roman" pitchFamily="18" charset="0"/>
        </a:defRPr>
      </a:lvl6pPr>
      <a:lvl7pPr marL="914400" algn="l" defTabSz="957263" rtl="0" eaLnBrk="0" fontAlgn="base" hangingPunct="0">
        <a:spcBef>
          <a:spcPct val="0"/>
        </a:spcBef>
        <a:spcAft>
          <a:spcPct val="0"/>
        </a:spcAft>
        <a:defRPr sz="1300" b="1">
          <a:solidFill>
            <a:schemeClr val="tx2"/>
          </a:solidFill>
          <a:latin typeface="Times New Roman" pitchFamily="18" charset="0"/>
        </a:defRPr>
      </a:lvl7pPr>
      <a:lvl8pPr marL="1371600" algn="l" defTabSz="957263" rtl="0" eaLnBrk="0" fontAlgn="base" hangingPunct="0">
        <a:spcBef>
          <a:spcPct val="0"/>
        </a:spcBef>
        <a:spcAft>
          <a:spcPct val="0"/>
        </a:spcAft>
        <a:defRPr sz="1300" b="1">
          <a:solidFill>
            <a:schemeClr val="tx2"/>
          </a:solidFill>
          <a:latin typeface="Times New Roman" pitchFamily="18" charset="0"/>
        </a:defRPr>
      </a:lvl8pPr>
      <a:lvl9pPr marL="1828800" algn="l" defTabSz="957263" rtl="0" eaLnBrk="0" fontAlgn="base" hangingPunct="0">
        <a:spcBef>
          <a:spcPct val="0"/>
        </a:spcBef>
        <a:spcAft>
          <a:spcPct val="0"/>
        </a:spcAft>
        <a:defRPr sz="1300" b="1">
          <a:solidFill>
            <a:schemeClr val="tx2"/>
          </a:solidFill>
          <a:latin typeface="Times New Roman" pitchFamily="18" charset="0"/>
        </a:defRPr>
      </a:lvl9pPr>
    </p:titleStyle>
    <p:bodyStyle>
      <a:lvl1pPr marL="342900" indent="-342900" algn="l" defTabSz="957263" rtl="0" eaLnBrk="0" fontAlgn="base" hangingPunct="0">
        <a:spcBef>
          <a:spcPct val="20000"/>
        </a:spcBef>
        <a:spcAft>
          <a:spcPct val="100000"/>
        </a:spcAft>
        <a:tabLst>
          <a:tab pos="741363" algn="l"/>
        </a:tabLst>
        <a:defRPr sz="1900" b="1">
          <a:solidFill>
            <a:schemeClr val="tx1"/>
          </a:solidFill>
          <a:latin typeface="+mn-lt"/>
          <a:ea typeface="+mn-ea"/>
          <a:cs typeface="+mn-cs"/>
        </a:defRPr>
      </a:lvl1pPr>
      <a:lvl2pPr marL="249238" indent="-84138" algn="l" defTabSz="957263" rtl="0" eaLnBrk="0" fontAlgn="base" hangingPunct="0">
        <a:spcBef>
          <a:spcPct val="20000"/>
        </a:spcBef>
        <a:spcAft>
          <a:spcPct val="0"/>
        </a:spcAft>
        <a:buClr>
          <a:schemeClr val="tx1"/>
        </a:buClr>
        <a:buFont typeface="Zapf Dingbats" charset="2"/>
        <a:buChar char="l"/>
        <a:tabLst>
          <a:tab pos="741363" algn="l"/>
        </a:tabLst>
        <a:defRPr sz="1700" b="1">
          <a:solidFill>
            <a:schemeClr val="tx1"/>
          </a:solidFill>
          <a:latin typeface="+mn-lt"/>
        </a:defRPr>
      </a:lvl2pPr>
      <a:lvl3pPr marL="582613" indent="-168275" algn="l" defTabSz="957263" rtl="0" eaLnBrk="0" fontAlgn="base" hangingPunct="0">
        <a:spcBef>
          <a:spcPct val="20000"/>
        </a:spcBef>
        <a:spcAft>
          <a:spcPct val="0"/>
        </a:spcAft>
        <a:buClr>
          <a:schemeClr val="tx1"/>
        </a:buClr>
        <a:buFont typeface="Zapf Dingbats" charset="2"/>
        <a:buChar char="l"/>
        <a:tabLst>
          <a:tab pos="741363" algn="l"/>
        </a:tabLst>
        <a:defRPr sz="1300" b="1">
          <a:solidFill>
            <a:schemeClr val="tx1"/>
          </a:solidFill>
          <a:latin typeface="+mn-lt"/>
        </a:defRPr>
      </a:lvl3pPr>
      <a:lvl4pPr marL="747713" indent="623888" algn="l" defTabSz="957263" rtl="0" eaLnBrk="0" fontAlgn="base" hangingPunct="0">
        <a:spcBef>
          <a:spcPct val="20000"/>
        </a:spcBef>
        <a:spcAft>
          <a:spcPct val="0"/>
        </a:spcAft>
        <a:tabLst>
          <a:tab pos="741363" algn="l"/>
        </a:tabLst>
        <a:defRPr sz="1300">
          <a:solidFill>
            <a:schemeClr val="tx1"/>
          </a:solidFill>
          <a:latin typeface="+mn-lt"/>
        </a:defRPr>
      </a:lvl4pPr>
      <a:lvl5pPr marL="995363" indent="74613" algn="l" defTabSz="957263" rtl="0" eaLnBrk="0" fontAlgn="base" hangingPunct="0">
        <a:spcBef>
          <a:spcPct val="20000"/>
        </a:spcBef>
        <a:spcAft>
          <a:spcPct val="0"/>
        </a:spcAft>
        <a:tabLst>
          <a:tab pos="741363" algn="l"/>
        </a:tabLst>
        <a:defRPr sz="1100">
          <a:solidFill>
            <a:schemeClr val="tx1"/>
          </a:solidFill>
          <a:latin typeface="+mn-lt"/>
        </a:defRPr>
      </a:lvl5pPr>
      <a:lvl6pPr marL="1452563" indent="74613" algn="l" defTabSz="957263" rtl="0" eaLnBrk="0" fontAlgn="base" hangingPunct="0">
        <a:spcBef>
          <a:spcPct val="20000"/>
        </a:spcBef>
        <a:spcAft>
          <a:spcPct val="0"/>
        </a:spcAft>
        <a:tabLst>
          <a:tab pos="741363" algn="l"/>
        </a:tabLst>
        <a:defRPr sz="1100">
          <a:solidFill>
            <a:schemeClr val="tx1"/>
          </a:solidFill>
          <a:latin typeface="+mn-lt"/>
        </a:defRPr>
      </a:lvl6pPr>
      <a:lvl7pPr marL="1909763" indent="74613" algn="l" defTabSz="957263" rtl="0" eaLnBrk="0" fontAlgn="base" hangingPunct="0">
        <a:spcBef>
          <a:spcPct val="20000"/>
        </a:spcBef>
        <a:spcAft>
          <a:spcPct val="0"/>
        </a:spcAft>
        <a:tabLst>
          <a:tab pos="741363" algn="l"/>
        </a:tabLst>
        <a:defRPr sz="1100">
          <a:solidFill>
            <a:schemeClr val="tx1"/>
          </a:solidFill>
          <a:latin typeface="+mn-lt"/>
        </a:defRPr>
      </a:lvl7pPr>
      <a:lvl8pPr marL="2366963" indent="74613" algn="l" defTabSz="957263" rtl="0" eaLnBrk="0" fontAlgn="base" hangingPunct="0">
        <a:spcBef>
          <a:spcPct val="20000"/>
        </a:spcBef>
        <a:spcAft>
          <a:spcPct val="0"/>
        </a:spcAft>
        <a:tabLst>
          <a:tab pos="741363" algn="l"/>
        </a:tabLst>
        <a:defRPr sz="1100">
          <a:solidFill>
            <a:schemeClr val="tx1"/>
          </a:solidFill>
          <a:latin typeface="+mn-lt"/>
        </a:defRPr>
      </a:lvl8pPr>
      <a:lvl9pPr marL="2824163" indent="74613" algn="l" defTabSz="957263" rtl="0" eaLnBrk="0" fontAlgn="base" hangingPunct="0">
        <a:spcBef>
          <a:spcPct val="20000"/>
        </a:spcBef>
        <a:spcAft>
          <a:spcPct val="0"/>
        </a:spcAft>
        <a:tabLst>
          <a:tab pos="741363" algn="l"/>
        </a:tabLst>
        <a:defRPr sz="11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en.uni.l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wmf"/></Relationships>
</file>

<file path=ppt/slides/_rels/slide1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wwwen.uni.lu/"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wmf"/></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19.xml.rels><?xml version="1.0" encoding="UTF-8" standalone="yes"?>
<Relationships xmlns="http://schemas.openxmlformats.org/package/2006/relationships"><Relationship Id="rId3" Type="http://schemas.openxmlformats.org/officeDocument/2006/relationships/hyperlink" Target="http://www.books-by-isbn.com/links/a-n.co.uk/0745607969"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en.uni.lu/"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wmf"/></Relationships>
</file>

<file path=ppt/slides/_rels/slide3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wwwen.uni.lu/"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wmf"/></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wwwen.uni.lu/"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wmf"/></Relationships>
</file>

<file path=ppt/slides/_rels/slide4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46.xml.rels><?xml version="1.0" encoding="UTF-8" standalone="yes"?>
<Relationships xmlns="http://schemas.openxmlformats.org/package/2006/relationships"><Relationship Id="rId2" Type="http://schemas.openxmlformats.org/officeDocument/2006/relationships/image" Target="../media/image39.tif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worldbank.org/analyzinghealthequity"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46.xml"/><Relationship Id="rId7" Type="http://schemas.openxmlformats.org/officeDocument/2006/relationships/image" Target="../media/image44.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3.wmf"/><Relationship Id="rId4" Type="http://schemas.openxmlformats.org/officeDocument/2006/relationships/oleObject" Target="../embeddings/oleObject1.bin"/><Relationship Id="rId9" Type="http://schemas.openxmlformats.org/officeDocument/2006/relationships/image" Target="../media/image45.wmf"/></Relationships>
</file>

<file path=ppt/slides/_rels/slide56.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notesSlide" Target="../notesSlides/notesSlide47.xml"/><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6.wmf"/><Relationship Id="rId5" Type="http://schemas.openxmlformats.org/officeDocument/2006/relationships/oleObject" Target="../embeddings/oleObject4.bin"/><Relationship Id="rId4" Type="http://schemas.openxmlformats.org/officeDocument/2006/relationships/image" Target="../media/image42.emf"/></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0991A9D-D730-49AF-92A2-375396CBF1F7}" type="slidenum">
              <a:rPr lang="fr-FR" sz="1400">
                <a:latin typeface="Old English Text MT" pitchFamily="66" charset="0"/>
              </a:rPr>
              <a:pPr/>
              <a:t>1</a:t>
            </a:fld>
            <a:endParaRPr lang="fr-FR" sz="1400">
              <a:latin typeface="Old English Text MT" pitchFamily="66" charset="0"/>
            </a:endParaRPr>
          </a:p>
        </p:txBody>
      </p:sp>
      <p:sp>
        <p:nvSpPr>
          <p:cNvPr id="2051" name="Rectangle 6"/>
          <p:cNvSpPr>
            <a:spLocks noGrp="1" noChangeArrowheads="1"/>
          </p:cNvSpPr>
          <p:nvPr>
            <p:ph type="body" idx="1"/>
          </p:nvPr>
        </p:nvSpPr>
        <p:spPr>
          <a:xfrm>
            <a:off x="575666" y="-269081"/>
            <a:ext cx="10714038" cy="4376738"/>
          </a:xfrm>
          <a:noFill/>
        </p:spPr>
        <p:txBody>
          <a:bodyPr/>
          <a:lstStyle/>
          <a:p>
            <a:pPr marL="0" indent="0"/>
            <a:endParaRPr lang="en-US" sz="1800" dirty="0" smtClean="0">
              <a:latin typeface="Old English Text MT" pitchFamily="66" charset="0"/>
            </a:endParaRPr>
          </a:p>
          <a:p>
            <a:pPr marL="0" indent="0" algn="ctr"/>
            <a:endParaRPr lang="en-GB" altLang="ja-JP" sz="3300" dirty="0" smtClean="0">
              <a:latin typeface="Old English Text MT" pitchFamily="66" charset="0"/>
              <a:ea typeface="MS PGothic" pitchFamily="34" charset="-128"/>
            </a:endParaRPr>
          </a:p>
          <a:p>
            <a:pPr marL="0" indent="0" algn="ctr"/>
            <a:r>
              <a:rPr lang="en-US" sz="4800" cap="small" dirty="0" smtClean="0"/>
              <a:t/>
            </a:r>
            <a:br>
              <a:rPr lang="en-US" sz="4800" cap="small" dirty="0" smtClean="0"/>
            </a:br>
            <a:r>
              <a:rPr lang="en-US" sz="4800" dirty="0"/>
              <a:t>Inequality Across Cohorts</a:t>
            </a:r>
            <a:r>
              <a:rPr lang="en-US" sz="4800" cap="small" dirty="0" smtClean="0"/>
              <a:t/>
            </a:r>
            <a:br>
              <a:rPr lang="en-US" sz="4800" cap="small" dirty="0" smtClean="0"/>
            </a:br>
            <a:endParaRPr lang="fr-FR" altLang="ja-JP" sz="4400" dirty="0" smtClean="0">
              <a:ea typeface="MS PGothic" pitchFamily="34" charset="-128"/>
            </a:endParaRPr>
          </a:p>
        </p:txBody>
      </p:sp>
      <p:sp>
        <p:nvSpPr>
          <p:cNvPr id="21511" name="Rectangle 7"/>
          <p:cNvSpPr>
            <a:spLocks noChangeArrowheads="1"/>
          </p:cNvSpPr>
          <p:nvPr/>
        </p:nvSpPr>
        <p:spPr bwMode="auto">
          <a:xfrm>
            <a:off x="2720975" y="333375"/>
            <a:ext cx="6183313"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algn="r" defTabSz="957263">
              <a:spcBef>
                <a:spcPct val="20000"/>
              </a:spcBef>
              <a:spcAft>
                <a:spcPct val="20000"/>
              </a:spcAft>
              <a:tabLst>
                <a:tab pos="741363" algn="l"/>
              </a:tabLst>
              <a:defRPr/>
            </a:pPr>
            <a:r>
              <a:rPr lang="fr-FR" sz="4400" dirty="0">
                <a:latin typeface="+mn-lt"/>
              </a:rPr>
              <a:t>Louis Chauvel </a:t>
            </a:r>
          </a:p>
          <a:p>
            <a:pPr algn="r" defTabSz="957263">
              <a:spcBef>
                <a:spcPct val="20000"/>
              </a:spcBef>
              <a:spcAft>
                <a:spcPct val="20000"/>
              </a:spcAft>
              <a:tabLst>
                <a:tab pos="741363" algn="l"/>
              </a:tabLst>
              <a:defRPr/>
            </a:pPr>
            <a:r>
              <a:rPr lang="fr-FR" sz="1800" dirty="0">
                <a:latin typeface="Old English Text MT" pitchFamily="66" charset="0"/>
              </a:rPr>
              <a:t>Pr Dr </a:t>
            </a:r>
            <a:r>
              <a:rPr lang="fr-FR" sz="1800" dirty="0" err="1">
                <a:latin typeface="Old English Text MT" pitchFamily="66" charset="0"/>
              </a:rPr>
              <a:t>at</a:t>
            </a:r>
            <a:r>
              <a:rPr lang="fr-FR" sz="1800" dirty="0">
                <a:latin typeface="Old English Text MT" pitchFamily="66" charset="0"/>
              </a:rPr>
              <a:t> </a:t>
            </a:r>
            <a:r>
              <a:rPr lang="fr-FR" sz="1800" dirty="0" err="1">
                <a:latin typeface="Old English Text MT" pitchFamily="66" charset="0"/>
              </a:rPr>
              <a:t>University</a:t>
            </a:r>
            <a:r>
              <a:rPr lang="fr-FR" sz="1800" dirty="0">
                <a:latin typeface="Old English Text MT" pitchFamily="66" charset="0"/>
              </a:rPr>
              <a:t> of Luxembourg</a:t>
            </a:r>
            <a:br>
              <a:rPr lang="fr-FR" sz="1800" dirty="0">
                <a:latin typeface="Old English Text MT" pitchFamily="66" charset="0"/>
              </a:rPr>
            </a:b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mj-lt"/>
            </a:endParaRPr>
          </a:p>
          <a:p>
            <a:pPr algn="r" defTabSz="957263">
              <a:spcBef>
                <a:spcPct val="20000"/>
              </a:spcBef>
              <a:spcAft>
                <a:spcPct val="20000"/>
              </a:spcAft>
              <a:tabLst>
                <a:tab pos="741363" algn="l"/>
              </a:tabLst>
              <a:defRPr/>
            </a:pPr>
            <a:endParaRPr lang="fr-FR" sz="1800" b="1" dirty="0" smtClean="0">
              <a:latin typeface="+mj-lt"/>
            </a:endParaRPr>
          </a:p>
          <a:p>
            <a:pPr algn="r" defTabSz="957263">
              <a:spcBef>
                <a:spcPct val="20000"/>
              </a:spcBef>
              <a:spcAft>
                <a:spcPct val="20000"/>
              </a:spcAft>
              <a:tabLst>
                <a:tab pos="741363" algn="l"/>
              </a:tabLst>
              <a:defRPr/>
            </a:pPr>
            <a:r>
              <a:rPr lang="fr-FR" sz="1800" b="1" dirty="0" smtClean="0">
                <a:latin typeface="+mj-lt"/>
              </a:rPr>
              <a:t>louis.chauvel@uni.lu</a:t>
            </a:r>
            <a:r>
              <a:rPr lang="fr-FR" sz="1800" b="1" dirty="0">
                <a:latin typeface="+mj-lt"/>
              </a:rPr>
              <a:t/>
            </a:r>
            <a:br>
              <a:rPr lang="fr-FR" sz="1800" b="1" dirty="0">
                <a:latin typeface="+mj-lt"/>
              </a:rPr>
            </a:br>
            <a:r>
              <a:rPr lang="fr-FR" sz="1800" b="1" dirty="0">
                <a:latin typeface="+mj-lt"/>
              </a:rPr>
              <a:t>http://www.louischauvel.org </a:t>
            </a:r>
          </a:p>
        </p:txBody>
      </p:sp>
      <p:pic>
        <p:nvPicPr>
          <p:cNvPr id="2054" name="Picture 6">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4141" y="4350841"/>
            <a:ext cx="2081313" cy="10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Rectangle 25"/>
          <p:cNvSpPr>
            <a:spLocks noChangeArrowheads="1"/>
          </p:cNvSpPr>
          <p:nvPr/>
        </p:nvSpPr>
        <p:spPr bwMode="auto">
          <a:xfrm>
            <a:off x="0" y="-1588"/>
            <a:ext cx="184150" cy="460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atin typeface="Old English Text MT" pitchFamily="66" charset="0"/>
            </a:endParaRPr>
          </a:p>
        </p:txBody>
      </p:sp>
      <p:sp>
        <p:nvSpPr>
          <p:cNvPr id="2056" name="Rectangle 26"/>
          <p:cNvSpPr>
            <a:spLocks noChangeArrowheads="1"/>
          </p:cNvSpPr>
          <p:nvPr/>
        </p:nvSpPr>
        <p:spPr bwMode="auto">
          <a:xfrm>
            <a:off x="0" y="1643063"/>
            <a:ext cx="22542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200">
                <a:solidFill>
                  <a:srgbClr val="000000"/>
                </a:solidFill>
                <a:latin typeface="Old English Text MT" pitchFamily="66" charset="0"/>
                <a:cs typeface="Times New Roman" pitchFamily="18" charset="0"/>
              </a:rPr>
              <a:t> </a:t>
            </a:r>
            <a:endParaRPr lang="en-US">
              <a:latin typeface="Old English Text MT" pitchFamily="66" charset="0"/>
            </a:endParaRPr>
          </a:p>
        </p:txBody>
      </p:sp>
      <p:sp>
        <p:nvSpPr>
          <p:cNvPr id="2" name="Rectangle 1"/>
          <p:cNvSpPr/>
          <p:nvPr/>
        </p:nvSpPr>
        <p:spPr>
          <a:xfrm>
            <a:off x="313683" y="5373216"/>
            <a:ext cx="2922147" cy="461665"/>
          </a:xfrm>
          <a:prstGeom prst="rect">
            <a:avLst/>
          </a:prstGeom>
        </p:spPr>
        <p:txBody>
          <a:bodyPr wrap="none">
            <a:spAutoFit/>
          </a:bodyPr>
          <a:lstStyle/>
          <a:p>
            <a:r>
              <a:rPr lang="fr-FR" dirty="0" smtClean="0"/>
              <a:t>CUNY-LIS </a:t>
            </a:r>
            <a:r>
              <a:rPr lang="fr-FR" dirty="0" err="1" smtClean="0"/>
              <a:t>June</a:t>
            </a:r>
            <a:r>
              <a:rPr lang="fr-FR" dirty="0" smtClean="0"/>
              <a:t> 2017</a:t>
            </a:r>
            <a:endParaRPr lang="en-US" dirty="0"/>
          </a:p>
        </p:txBody>
      </p:sp>
      <p:sp>
        <p:nvSpPr>
          <p:cNvPr id="9" name="Rectangle 1"/>
          <p:cNvSpPr>
            <a:spLocks noChangeArrowheads="1"/>
          </p:cNvSpPr>
          <p:nvPr/>
        </p:nvSpPr>
        <p:spPr bwMode="auto">
          <a:xfrm>
            <a:off x="3471151" y="5373216"/>
            <a:ext cx="2407292" cy="12003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a:r>
              <a:rPr lang="en-US" altLang="en-US" sz="1800" b="1" dirty="0">
                <a:latin typeface="Papyrus" pitchFamily="66" charset="0"/>
              </a:rPr>
              <a:t>IRSEI </a:t>
            </a:r>
            <a:br>
              <a:rPr lang="en-US" altLang="en-US" sz="1800" b="1" dirty="0">
                <a:latin typeface="Papyrus" pitchFamily="66" charset="0"/>
              </a:rPr>
            </a:br>
            <a:r>
              <a:rPr lang="en-US" altLang="en-US" sz="1800" b="1" dirty="0">
                <a:latin typeface="Papyrus" pitchFamily="66" charset="0"/>
              </a:rPr>
              <a:t>Institute for Research </a:t>
            </a:r>
            <a:br>
              <a:rPr lang="en-US" altLang="en-US" sz="1800" b="1" dirty="0">
                <a:latin typeface="Papyrus" pitchFamily="66" charset="0"/>
              </a:rPr>
            </a:br>
            <a:r>
              <a:rPr lang="en-US" altLang="en-US" sz="1800" b="1" dirty="0">
                <a:latin typeface="Papyrus" pitchFamily="66" charset="0"/>
              </a:rPr>
              <a:t>on  Socio-Economic  </a:t>
            </a:r>
            <a:br>
              <a:rPr lang="en-US" altLang="en-US" sz="1800" b="1" dirty="0">
                <a:latin typeface="Papyrus" pitchFamily="66" charset="0"/>
              </a:rPr>
            </a:br>
            <a:r>
              <a:rPr lang="en-US" altLang="en-US" sz="1800" b="1" dirty="0">
                <a:latin typeface="Papyrus" pitchFamily="66" charset="0"/>
              </a:rPr>
              <a:t>Inequality</a:t>
            </a:r>
          </a:p>
        </p:txBody>
      </p:sp>
      <p:pic>
        <p:nvPicPr>
          <p:cNvPr id="10" name="Picture 4" descr="Fonds National de la Recherche Luxembour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683" y="291149"/>
            <a:ext cx="3760224"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6" name="Picture 2" descr="Résultats de recherche d'images pour « lisdatacenter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683" y="1461932"/>
            <a:ext cx="1880112" cy="2139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76512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98267D2B-96CC-4DE9-90C8-C0C59FC4AF1C}" type="slidenum">
              <a:rPr lang="fr-FR" sz="1400"/>
              <a:pPr/>
              <a:t>10</a:t>
            </a:fld>
            <a:endParaRPr lang="fr-FR" sz="1400"/>
          </a:p>
        </p:txBody>
      </p:sp>
      <p:sp>
        <p:nvSpPr>
          <p:cNvPr id="13315" name="Rectangle 2"/>
          <p:cNvSpPr>
            <a:spLocks noChangeArrowheads="1"/>
          </p:cNvSpPr>
          <p:nvPr/>
        </p:nvSpPr>
        <p:spPr bwMode="auto">
          <a:xfrm>
            <a:off x="990600" y="1500188"/>
            <a:ext cx="83058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marL="995363" lvl="3" indent="-247650" algn="l" defTabSz="957263">
              <a:spcBef>
                <a:spcPct val="20000"/>
              </a:spcBef>
              <a:tabLst>
                <a:tab pos="741363" algn="l"/>
              </a:tabLst>
            </a:pPr>
            <a:endParaRPr lang="en-US" sz="800" dirty="0"/>
          </a:p>
          <a:p>
            <a:pPr marL="361950" indent="-361950" algn="l" defTabSz="957263">
              <a:spcBef>
                <a:spcPct val="20000"/>
              </a:spcBef>
              <a:spcAft>
                <a:spcPct val="100000"/>
              </a:spcAft>
              <a:tabLst>
                <a:tab pos="741363" algn="l"/>
              </a:tabLst>
            </a:pPr>
            <a:r>
              <a:rPr lang="en-US" sz="2500" b="1" dirty="0"/>
              <a:t>Multidimensional generational fractures in France </a:t>
            </a:r>
            <a:endParaRPr lang="en-US" sz="3200" b="1" dirty="0"/>
          </a:p>
          <a:p>
            <a:pPr marL="361950" indent="-361950" algn="just" defTabSz="957263">
              <a:spcBef>
                <a:spcPts val="300"/>
              </a:spcBef>
              <a:spcAft>
                <a:spcPts val="300"/>
              </a:spcAft>
              <a:buFont typeface="+mj-lt"/>
              <a:buAutoNum type="alphaLcPeriod"/>
              <a:tabLst>
                <a:tab pos="741363" algn="l"/>
              </a:tabLst>
            </a:pPr>
            <a:r>
              <a:rPr lang="en-US" b="1" dirty="0">
                <a:solidFill>
                  <a:srgbClr val="000000"/>
                </a:solidFill>
              </a:rPr>
              <a:t>Relative(?) socio-economic decline</a:t>
            </a:r>
          </a:p>
          <a:p>
            <a:pPr marL="361950" indent="-361950" algn="just" defTabSz="957263">
              <a:spcBef>
                <a:spcPts val="300"/>
              </a:spcBef>
              <a:spcAft>
                <a:spcPts val="300"/>
              </a:spcAft>
              <a:buFont typeface="+mj-lt"/>
              <a:buAutoNum type="alphaLcPeriod"/>
              <a:tabLst>
                <a:tab pos="741363" algn="l"/>
              </a:tabLst>
            </a:pPr>
            <a:r>
              <a:rPr lang="en-US" b="1" dirty="0">
                <a:solidFill>
                  <a:srgbClr val="000000"/>
                </a:solidFill>
              </a:rPr>
              <a:t>Overeducation and educational </a:t>
            </a:r>
            <a:r>
              <a:rPr lang="en-US" b="1" i="1" dirty="0" err="1">
                <a:solidFill>
                  <a:srgbClr val="000000"/>
                </a:solidFill>
              </a:rPr>
              <a:t>déclassés</a:t>
            </a:r>
            <a:endParaRPr lang="en-US" b="1" i="1" dirty="0">
              <a:solidFill>
                <a:srgbClr val="000000"/>
              </a:solidFill>
            </a:endParaRPr>
          </a:p>
          <a:p>
            <a:pPr marL="361950" indent="-361950" algn="just" defTabSz="957263">
              <a:spcBef>
                <a:spcPts val="300"/>
              </a:spcBef>
              <a:spcAft>
                <a:spcPts val="300"/>
              </a:spcAft>
              <a:buFont typeface="+mj-lt"/>
              <a:buAutoNum type="alphaLcPeriod"/>
              <a:tabLst>
                <a:tab pos="741363" algn="l"/>
              </a:tabLst>
            </a:pPr>
            <a:r>
              <a:rPr lang="en-US" b="1" dirty="0"/>
              <a:t>Risks of downward mobility</a:t>
            </a:r>
            <a:endParaRPr lang="en-US" b="1" dirty="0">
              <a:solidFill>
                <a:srgbClr val="000000"/>
              </a:solidFill>
            </a:endParaRPr>
          </a:p>
          <a:p>
            <a:pPr marL="361950" indent="-361950" algn="just" defTabSz="957263">
              <a:spcBef>
                <a:spcPts val="300"/>
              </a:spcBef>
              <a:spcAft>
                <a:spcPts val="300"/>
              </a:spcAft>
              <a:buFont typeface="+mj-lt"/>
              <a:buAutoNum type="alphaLcPeriod"/>
              <a:tabLst>
                <a:tab pos="741363" algn="l"/>
              </a:tabLst>
            </a:pPr>
            <a:r>
              <a:rPr lang="en-US" b="1" dirty="0" err="1" smtClean="0">
                <a:solidFill>
                  <a:srgbClr val="000000"/>
                </a:solidFill>
              </a:rPr>
              <a:t>Dyssocialisation</a:t>
            </a:r>
            <a:r>
              <a:rPr lang="en-US" b="1" dirty="0" smtClean="0">
                <a:solidFill>
                  <a:srgbClr val="000000"/>
                </a:solidFill>
              </a:rPr>
              <a:t> </a:t>
            </a:r>
          </a:p>
          <a:p>
            <a:pPr marL="361950" indent="-361950" algn="just" defTabSz="957263">
              <a:spcBef>
                <a:spcPts val="300"/>
              </a:spcBef>
              <a:spcAft>
                <a:spcPts val="300"/>
              </a:spcAft>
              <a:buFont typeface="+mj-lt"/>
              <a:buAutoNum type="alphaLcPeriod"/>
              <a:tabLst>
                <a:tab pos="741363" algn="l"/>
              </a:tabLst>
            </a:pPr>
            <a:r>
              <a:rPr lang="en-US" b="1" dirty="0" err="1" smtClean="0">
                <a:solidFill>
                  <a:srgbClr val="000000"/>
                </a:solidFill>
              </a:rPr>
              <a:t>Recomposition</a:t>
            </a:r>
            <a:r>
              <a:rPr lang="en-US" b="1" dirty="0" smtClean="0">
                <a:solidFill>
                  <a:srgbClr val="000000"/>
                </a:solidFill>
              </a:rPr>
              <a:t> </a:t>
            </a:r>
            <a:r>
              <a:rPr lang="en-US" b="1" dirty="0">
                <a:solidFill>
                  <a:srgbClr val="000000"/>
                </a:solidFill>
              </a:rPr>
              <a:t>of risks of suicide</a:t>
            </a:r>
          </a:p>
          <a:p>
            <a:pPr marL="361950" indent="-361950" algn="just" defTabSz="957263">
              <a:spcBef>
                <a:spcPts val="300"/>
              </a:spcBef>
              <a:spcAft>
                <a:spcPts val="300"/>
              </a:spcAft>
              <a:buFont typeface="+mj-lt"/>
              <a:buAutoNum type="alphaLcPeriod"/>
              <a:tabLst>
                <a:tab pos="741363" algn="l"/>
              </a:tabLst>
            </a:pPr>
            <a:r>
              <a:rPr lang="en-US" b="1" dirty="0">
                <a:solidFill>
                  <a:srgbClr val="000000"/>
                </a:solidFill>
              </a:rPr>
              <a:t>Out of the political arena</a:t>
            </a:r>
          </a:p>
          <a:p>
            <a:pPr marL="661988" lvl="2" indent="-247650" algn="l" defTabSz="957263">
              <a:spcBef>
                <a:spcPct val="20000"/>
              </a:spcBef>
              <a:buClr>
                <a:schemeClr val="tx1"/>
              </a:buClr>
              <a:buFont typeface="Zapf Dingbats" charset="2"/>
              <a:buChar char="l"/>
              <a:tabLst>
                <a:tab pos="741363" algn="l"/>
              </a:tabLst>
            </a:pPr>
            <a:endParaRPr lang="en-US" b="1" dirty="0"/>
          </a:p>
          <a:p>
            <a:pPr marL="361950" indent="-361950" algn="l" defTabSz="957263">
              <a:spcBef>
                <a:spcPct val="20000"/>
              </a:spcBef>
              <a:spcAft>
                <a:spcPct val="100000"/>
              </a:spcAft>
              <a:tabLst>
                <a:tab pos="741363" algn="l"/>
              </a:tabLst>
            </a:pPr>
            <a:endParaRPr lang="en-US" sz="1800" b="1" dirty="0"/>
          </a:p>
        </p:txBody>
      </p:sp>
      <p:sp>
        <p:nvSpPr>
          <p:cNvPr id="13316" name="Rectangle 4"/>
          <p:cNvSpPr>
            <a:spLocks noChangeArrowheads="1"/>
          </p:cNvSpPr>
          <p:nvPr/>
        </p:nvSpPr>
        <p:spPr bwMode="auto">
          <a:xfrm>
            <a:off x="455897" y="581780"/>
            <a:ext cx="621150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AU" sz="2400" b="1" dirty="0" smtClean="0"/>
              <a:t>Young </a:t>
            </a:r>
            <a:r>
              <a:rPr lang="en-AU" sz="2400" b="1" dirty="0"/>
              <a:t>generations as </a:t>
            </a:r>
            <a:r>
              <a:rPr lang="en-AU" sz="2400" b="1" dirty="0" smtClean="0"/>
              <a:t>victims </a:t>
            </a:r>
            <a:r>
              <a:rPr lang="en-AU" sz="2400" b="1" dirty="0"/>
              <a:t>of social change </a:t>
            </a:r>
            <a:r>
              <a:rPr lang="en-AU" sz="2400" b="1" dirty="0" smtClean="0"/>
              <a:t/>
            </a:r>
            <a:br>
              <a:rPr lang="en-AU" sz="2400" b="1" dirty="0" smtClean="0"/>
            </a:br>
            <a:r>
              <a:rPr lang="en-AU" sz="2400" b="1" dirty="0" smtClean="0"/>
              <a:t>France as a crash test </a:t>
            </a:r>
            <a:endParaRPr lang="fr-FR" sz="2400" b="1" dirty="0"/>
          </a:p>
        </p:txBody>
      </p:sp>
      <p:sp>
        <p:nvSpPr>
          <p:cNvPr id="3" name="Right Brace 2"/>
          <p:cNvSpPr/>
          <p:nvPr/>
        </p:nvSpPr>
        <p:spPr bwMode="auto">
          <a:xfrm>
            <a:off x="5745088" y="3573016"/>
            <a:ext cx="373826" cy="1728192"/>
          </a:xfrm>
          <a:prstGeom prst="rightBrace">
            <a:avLst/>
          </a:prstGeom>
          <a:solidFill>
            <a:schemeClr val="bg1"/>
          </a:solidFill>
          <a:ln w="222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pic>
        <p:nvPicPr>
          <p:cNvPr id="6" name="Picture 2" descr="La spirale du déclassement / Louis Chauvel . - Seuil, 2016 http://bu.univ-angers.fr/rechercher/description?notice=00081809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7385" y="2348879"/>
            <a:ext cx="2526135" cy="370400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bwMode="auto">
          <a:xfrm>
            <a:off x="7086600" y="2348880"/>
            <a:ext cx="2546920" cy="3744416"/>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 name="Rectangle 3"/>
          <p:cNvSpPr/>
          <p:nvPr/>
        </p:nvSpPr>
        <p:spPr>
          <a:xfrm>
            <a:off x="6139699" y="4167330"/>
            <a:ext cx="957313" cy="461665"/>
          </a:xfrm>
          <a:prstGeom prst="rect">
            <a:avLst/>
          </a:prstGeom>
        </p:spPr>
        <p:txBody>
          <a:bodyPr wrap="none">
            <a:spAutoFit/>
          </a:bodyPr>
          <a:lstStyle/>
          <a:p>
            <a:r>
              <a:rPr lang="en-AU" b="1" dirty="0" smtClean="0"/>
              <a:t>See</a:t>
            </a:r>
            <a:r>
              <a:rPr lang="en-AU" b="1" dirty="0" smtClean="0">
                <a:sym typeface="Wingdings" panose="05000000000000000000" pitchFamily="2" charset="2"/>
              </a:rPr>
              <a:t></a:t>
            </a:r>
            <a:endParaRPr lang="en-US" dirty="0"/>
          </a:p>
        </p:txBody>
      </p:sp>
    </p:spTree>
    <p:extLst>
      <p:ext uri="{BB962C8B-B14F-4D97-AF65-F5344CB8AC3E}">
        <p14:creationId xmlns:p14="http://schemas.microsoft.com/office/powerpoint/2010/main" val="30921127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60486" y="1029179"/>
            <a:ext cx="9357598" cy="5519721"/>
          </a:xfrm>
          <a:prstGeom prst="rect">
            <a:avLst/>
          </a:prstGeom>
        </p:spPr>
      </p:pic>
      <p:sp>
        <p:nvSpPr>
          <p:cNvPr id="14338"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729B3BFC-E4B3-4D78-A2F2-536AC9303399}" type="slidenum">
              <a:rPr lang="fr-FR" sz="1400"/>
              <a:pPr/>
              <a:t>11</a:t>
            </a:fld>
            <a:endParaRPr lang="fr-FR" sz="1400"/>
          </a:p>
        </p:txBody>
      </p:sp>
      <p:sp>
        <p:nvSpPr>
          <p:cNvPr id="14339" name="Rectangle 3"/>
          <p:cNvSpPr>
            <a:spLocks noChangeArrowheads="1"/>
          </p:cNvSpPr>
          <p:nvPr/>
        </p:nvSpPr>
        <p:spPr bwMode="auto">
          <a:xfrm>
            <a:off x="685800" y="44450"/>
            <a:ext cx="83820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defTabSz="957263">
              <a:spcBef>
                <a:spcPct val="20000"/>
              </a:spcBef>
              <a:spcAft>
                <a:spcPct val="100000"/>
              </a:spcAft>
              <a:tabLst>
                <a:tab pos="741363" algn="l"/>
              </a:tabLst>
            </a:pPr>
            <a:endParaRPr lang="fr-FR" b="1"/>
          </a:p>
        </p:txBody>
      </p:sp>
      <p:sp>
        <p:nvSpPr>
          <p:cNvPr id="14340" name="Rectangle 4"/>
          <p:cNvSpPr>
            <a:spLocks noChangeArrowheads="1"/>
          </p:cNvSpPr>
          <p:nvPr/>
        </p:nvSpPr>
        <p:spPr bwMode="auto">
          <a:xfrm>
            <a:off x="2073274" y="681039"/>
            <a:ext cx="553720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1800" b="1" dirty="0" smtClean="0">
                <a:solidFill>
                  <a:srgbClr val="000000"/>
                </a:solidFill>
                <a:cs typeface="Times New Roman" pitchFamily="18" charset="0"/>
              </a:rPr>
              <a:t>Log </a:t>
            </a:r>
            <a:r>
              <a:rPr lang="fr-FR" sz="1800" b="1" dirty="0" err="1" smtClean="0">
                <a:solidFill>
                  <a:srgbClr val="000000"/>
                </a:solidFill>
                <a:cs typeface="Times New Roman" pitchFamily="18" charset="0"/>
              </a:rPr>
              <a:t>level</a:t>
            </a:r>
            <a:r>
              <a:rPr lang="fr-FR" sz="1800" b="1" dirty="0" smtClean="0">
                <a:solidFill>
                  <a:srgbClr val="000000"/>
                </a:solidFill>
                <a:cs typeface="Times New Roman" pitchFamily="18" charset="0"/>
              </a:rPr>
              <a:t> of living (=</a:t>
            </a:r>
            <a:r>
              <a:rPr lang="fr-FR" sz="1800" b="1" dirty="0" err="1" smtClean="0">
                <a:solidFill>
                  <a:srgbClr val="000000"/>
                </a:solidFill>
                <a:cs typeface="Times New Roman" pitchFamily="18" charset="0"/>
              </a:rPr>
              <a:t>disposable</a:t>
            </a:r>
            <a:r>
              <a:rPr lang="fr-FR" sz="1800" b="1" dirty="0" smtClean="0">
                <a:solidFill>
                  <a:srgbClr val="000000"/>
                </a:solidFill>
                <a:cs typeface="Times New Roman" pitchFamily="18" charset="0"/>
              </a:rPr>
              <a:t> </a:t>
            </a:r>
            <a:r>
              <a:rPr lang="fr-FR" sz="1800" b="1" dirty="0" err="1" smtClean="0">
                <a:solidFill>
                  <a:srgbClr val="000000"/>
                </a:solidFill>
                <a:cs typeface="Times New Roman" pitchFamily="18" charset="0"/>
              </a:rPr>
              <a:t>income</a:t>
            </a:r>
            <a:r>
              <a:rPr lang="fr-FR" sz="1800" b="1" dirty="0" smtClean="0">
                <a:solidFill>
                  <a:srgbClr val="000000"/>
                </a:solidFill>
                <a:cs typeface="Times New Roman" pitchFamily="18" charset="0"/>
              </a:rPr>
              <a:t> per CU) </a:t>
            </a:r>
            <a:br>
              <a:rPr lang="fr-FR" sz="1800" b="1" dirty="0" smtClean="0">
                <a:solidFill>
                  <a:srgbClr val="000000"/>
                </a:solidFill>
                <a:cs typeface="Times New Roman" pitchFamily="18" charset="0"/>
              </a:rPr>
            </a:br>
            <a:r>
              <a:rPr lang="fr-FR" sz="1800" b="1" dirty="0" smtClean="0">
                <a:solidFill>
                  <a:srgbClr val="000000"/>
                </a:solidFill>
                <a:cs typeface="Times New Roman" pitchFamily="18" charset="0"/>
              </a:rPr>
              <a:t>by </a:t>
            </a:r>
            <a:r>
              <a:rPr lang="fr-FR" sz="1800" b="1" dirty="0" err="1">
                <a:solidFill>
                  <a:srgbClr val="000000"/>
                </a:solidFill>
                <a:cs typeface="Times New Roman" pitchFamily="18" charset="0"/>
              </a:rPr>
              <a:t>age</a:t>
            </a:r>
            <a:r>
              <a:rPr lang="fr-FR" sz="1800" b="1" dirty="0">
                <a:solidFill>
                  <a:srgbClr val="000000"/>
                </a:solidFill>
                <a:cs typeface="Times New Roman" pitchFamily="18" charset="0"/>
              </a:rPr>
              <a:t> group </a:t>
            </a:r>
            <a:r>
              <a:rPr lang="fr-FR" sz="1800" b="1" dirty="0" smtClean="0">
                <a:solidFill>
                  <a:srgbClr val="000000"/>
                </a:solidFill>
                <a:cs typeface="Times New Roman" pitchFamily="18" charset="0"/>
              </a:rPr>
              <a:t>(0</a:t>
            </a:r>
            <a:r>
              <a:rPr lang="fr-FR" sz="1800" b="1" dirty="0">
                <a:solidFill>
                  <a:srgbClr val="000000"/>
                </a:solidFill>
                <a:cs typeface="Times New Roman" pitchFamily="18" charset="0"/>
              </a:rPr>
              <a:t>= </a:t>
            </a:r>
            <a:r>
              <a:rPr lang="fr-FR" sz="1800" b="1" dirty="0" err="1">
                <a:solidFill>
                  <a:srgbClr val="000000"/>
                </a:solidFill>
                <a:cs typeface="Times New Roman" pitchFamily="18" charset="0"/>
              </a:rPr>
              <a:t>year</a:t>
            </a:r>
            <a:r>
              <a:rPr lang="fr-FR" sz="1800" b="1" dirty="0">
                <a:solidFill>
                  <a:srgbClr val="000000"/>
                </a:solidFill>
                <a:cs typeface="Times New Roman" pitchFamily="18" charset="0"/>
              </a:rPr>
              <a:t> </a:t>
            </a:r>
            <a:r>
              <a:rPr lang="fr-FR" sz="1800" b="1" dirty="0" err="1" smtClean="0">
                <a:solidFill>
                  <a:srgbClr val="000000"/>
                </a:solidFill>
                <a:cs typeface="Times New Roman" pitchFamily="18" charset="0"/>
              </a:rPr>
              <a:t>average</a:t>
            </a:r>
            <a:r>
              <a:rPr lang="fr-FR" sz="1800" b="1" dirty="0">
                <a:solidFill>
                  <a:srgbClr val="000000"/>
                </a:solidFill>
                <a:cs typeface="Times New Roman" pitchFamily="18" charset="0"/>
              </a:rPr>
              <a:t>)</a:t>
            </a:r>
            <a:endParaRPr lang="en-GB" sz="2800" dirty="0"/>
          </a:p>
        </p:txBody>
      </p:sp>
      <p:sp>
        <p:nvSpPr>
          <p:cNvPr id="14343" name="Rectangle 13"/>
          <p:cNvSpPr>
            <a:spLocks noChangeArrowheads="1"/>
          </p:cNvSpPr>
          <p:nvPr/>
        </p:nvSpPr>
        <p:spPr bwMode="auto">
          <a:xfrm>
            <a:off x="200025" y="188913"/>
            <a:ext cx="498405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ts val="300"/>
              </a:spcBef>
              <a:spcAft>
                <a:spcPts val="300"/>
              </a:spcAft>
            </a:pPr>
            <a:r>
              <a:rPr lang="en-US" b="1" dirty="0" smtClean="0">
                <a:solidFill>
                  <a:srgbClr val="000000"/>
                </a:solidFill>
              </a:rPr>
              <a:t>a. Relative</a:t>
            </a:r>
            <a:r>
              <a:rPr lang="en-US" b="1" dirty="0">
                <a:solidFill>
                  <a:srgbClr val="000000"/>
                </a:solidFill>
              </a:rPr>
              <a:t>(?) socio-economic decline</a:t>
            </a:r>
          </a:p>
        </p:txBody>
      </p:sp>
      <p:sp>
        <p:nvSpPr>
          <p:cNvPr id="2" name="Down Arrow 1"/>
          <p:cNvSpPr/>
          <p:nvPr/>
        </p:nvSpPr>
        <p:spPr>
          <a:xfrm>
            <a:off x="2194157" y="3573016"/>
            <a:ext cx="310572" cy="11943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own Arrow 2"/>
          <p:cNvSpPr/>
          <p:nvPr/>
        </p:nvSpPr>
        <p:spPr>
          <a:xfrm rot="10800000">
            <a:off x="7683303" y="2564904"/>
            <a:ext cx="702078" cy="12847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486011" y="2977803"/>
            <a:ext cx="800219" cy="830997"/>
          </a:xfrm>
          <a:prstGeom prst="rect">
            <a:avLst/>
          </a:prstGeom>
        </p:spPr>
        <p:txBody>
          <a:bodyPr wrap="none">
            <a:spAutoFit/>
          </a:bodyPr>
          <a:lstStyle/>
          <a:p>
            <a:r>
              <a:rPr lang="fr-FR" sz="2400" b="1" dirty="0" smtClean="0">
                <a:solidFill>
                  <a:srgbClr val="000000"/>
                </a:solidFill>
                <a:cs typeface="Times New Roman" pitchFamily="18" charset="0"/>
              </a:rPr>
              <a:t>1980</a:t>
            </a:r>
          </a:p>
          <a:p>
            <a:endParaRPr lang="en-US" sz="2400" dirty="0"/>
          </a:p>
        </p:txBody>
      </p:sp>
      <p:sp>
        <p:nvSpPr>
          <p:cNvPr id="13" name="Rectangle 12"/>
          <p:cNvSpPr/>
          <p:nvPr/>
        </p:nvSpPr>
        <p:spPr>
          <a:xfrm>
            <a:off x="8310823" y="2103239"/>
            <a:ext cx="800219" cy="461665"/>
          </a:xfrm>
          <a:prstGeom prst="rect">
            <a:avLst/>
          </a:prstGeom>
        </p:spPr>
        <p:txBody>
          <a:bodyPr wrap="none">
            <a:spAutoFit/>
          </a:bodyPr>
          <a:lstStyle/>
          <a:p>
            <a:r>
              <a:rPr lang="fr-FR" sz="2400" b="1" dirty="0" smtClean="0">
                <a:solidFill>
                  <a:srgbClr val="000000"/>
                </a:solidFill>
                <a:cs typeface="Times New Roman" pitchFamily="18" charset="0"/>
              </a:rPr>
              <a:t>2010</a:t>
            </a:r>
            <a:endParaRPr lang="en-US" sz="2400" dirty="0"/>
          </a:p>
        </p:txBody>
      </p:sp>
      <p:sp>
        <p:nvSpPr>
          <p:cNvPr id="5" name="Rectangle 4"/>
          <p:cNvSpPr/>
          <p:nvPr/>
        </p:nvSpPr>
        <p:spPr>
          <a:xfrm>
            <a:off x="7605295" y="140439"/>
            <a:ext cx="2159566" cy="1200329"/>
          </a:xfrm>
          <a:prstGeom prst="rect">
            <a:avLst/>
          </a:prstGeom>
        </p:spPr>
        <p:txBody>
          <a:bodyPr wrap="none">
            <a:spAutoFit/>
          </a:bodyPr>
          <a:lstStyle/>
          <a:p>
            <a:r>
              <a:rPr lang="en-US" b="1" dirty="0" smtClean="0"/>
              <a:t>France </a:t>
            </a:r>
            <a:br>
              <a:rPr lang="en-US" b="1" dirty="0" smtClean="0"/>
            </a:br>
            <a:r>
              <a:rPr lang="en-US" b="1" dirty="0" smtClean="0"/>
              <a:t>Lis 1980-2005  </a:t>
            </a:r>
            <a:br>
              <a:rPr lang="en-US" b="1" dirty="0" smtClean="0"/>
            </a:br>
            <a:r>
              <a:rPr lang="en-US" b="1" dirty="0" err="1" smtClean="0"/>
              <a:t>Silc</a:t>
            </a:r>
            <a:r>
              <a:rPr lang="en-US" b="1" dirty="0" smtClean="0"/>
              <a:t> 2010</a:t>
            </a:r>
            <a:endParaRPr lang="en-US" dirty="0"/>
          </a:p>
        </p:txBody>
      </p:sp>
      <p:sp>
        <p:nvSpPr>
          <p:cNvPr id="6" name="Rectangle 5"/>
          <p:cNvSpPr/>
          <p:nvPr/>
        </p:nvSpPr>
        <p:spPr>
          <a:xfrm>
            <a:off x="6957621" y="3849664"/>
            <a:ext cx="628698" cy="461665"/>
          </a:xfrm>
          <a:prstGeom prst="rect">
            <a:avLst/>
          </a:prstGeom>
        </p:spPr>
        <p:txBody>
          <a:bodyPr wrap="none">
            <a:spAutoFit/>
          </a:bodyPr>
          <a:lstStyle/>
          <a:p>
            <a:r>
              <a:rPr lang="en-US" b="1" dirty="0" smtClean="0"/>
              <a:t>age</a:t>
            </a:r>
            <a:endParaRPr lang="en-US" dirty="0"/>
          </a:p>
        </p:txBody>
      </p:sp>
    </p:spTree>
    <p:extLst>
      <p:ext uri="{BB962C8B-B14F-4D97-AF65-F5344CB8AC3E}">
        <p14:creationId xmlns:p14="http://schemas.microsoft.com/office/powerpoint/2010/main" val="2214336731"/>
      </p:ext>
    </p:extLst>
  </p:cSld>
  <p:clrMapOvr>
    <a:masterClrMapping/>
  </p:clrMapOvr>
  <p:transition advTm="83568"/>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509511E0-8A77-4492-99E2-9E06B35ABB56}" type="slidenum">
              <a:rPr lang="fr-FR" sz="1400"/>
              <a:pPr/>
              <a:t>12</a:t>
            </a:fld>
            <a:endParaRPr lang="fr-FR" sz="1400"/>
          </a:p>
        </p:txBody>
      </p:sp>
      <p:sp>
        <p:nvSpPr>
          <p:cNvPr id="15366" name="Rectangle 5"/>
          <p:cNvSpPr>
            <a:spLocks noChangeArrowheads="1"/>
          </p:cNvSpPr>
          <p:nvPr/>
        </p:nvSpPr>
        <p:spPr bwMode="auto">
          <a:xfrm>
            <a:off x="7242331" y="5202934"/>
            <a:ext cx="76495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b="1" dirty="0" err="1" smtClean="0"/>
              <a:t>year</a:t>
            </a:r>
            <a:endParaRPr lang="fr-FR" b="1" dirty="0"/>
          </a:p>
        </p:txBody>
      </p:sp>
      <p:sp>
        <p:nvSpPr>
          <p:cNvPr id="15367" name="Rectangle 6"/>
          <p:cNvSpPr>
            <a:spLocks noChangeArrowheads="1"/>
          </p:cNvSpPr>
          <p:nvPr/>
        </p:nvSpPr>
        <p:spPr bwMode="auto">
          <a:xfrm>
            <a:off x="4902200" y="3835400"/>
            <a:ext cx="103970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b="1"/>
              <a:t>Wages</a:t>
            </a:r>
          </a:p>
        </p:txBody>
      </p:sp>
      <p:sp>
        <p:nvSpPr>
          <p:cNvPr id="15368" name="Rectangle 7"/>
          <p:cNvSpPr>
            <a:spLocks noChangeArrowheads="1"/>
          </p:cNvSpPr>
          <p:nvPr/>
        </p:nvSpPr>
        <p:spPr bwMode="auto">
          <a:xfrm>
            <a:off x="4305300" y="2349500"/>
            <a:ext cx="207460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b="1"/>
              <a:t>Housing index</a:t>
            </a:r>
          </a:p>
        </p:txBody>
      </p:sp>
      <p:sp>
        <p:nvSpPr>
          <p:cNvPr id="15369" name="Rectangle 9"/>
          <p:cNvSpPr>
            <a:spLocks noChangeArrowheads="1"/>
          </p:cNvSpPr>
          <p:nvPr/>
        </p:nvSpPr>
        <p:spPr bwMode="auto">
          <a:xfrm>
            <a:off x="200025" y="188913"/>
            <a:ext cx="498405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ts val="300"/>
              </a:spcBef>
              <a:spcAft>
                <a:spcPts val="300"/>
              </a:spcAft>
            </a:pPr>
            <a:r>
              <a:rPr lang="en-US" b="1" dirty="0" smtClean="0">
                <a:solidFill>
                  <a:srgbClr val="000000"/>
                </a:solidFill>
              </a:rPr>
              <a:t>a. Relative</a:t>
            </a:r>
            <a:r>
              <a:rPr lang="en-US" b="1" dirty="0">
                <a:solidFill>
                  <a:srgbClr val="000000"/>
                </a:solidFill>
              </a:rPr>
              <a:t>(?) socio-economic decline</a:t>
            </a:r>
          </a:p>
        </p:txBody>
      </p:sp>
      <p:sp>
        <p:nvSpPr>
          <p:cNvPr id="3" name="Rectangle 2"/>
          <p:cNvSpPr/>
          <p:nvPr/>
        </p:nvSpPr>
        <p:spPr>
          <a:xfrm>
            <a:off x="149448" y="551682"/>
            <a:ext cx="9505503" cy="461665"/>
          </a:xfrm>
          <a:prstGeom prst="rect">
            <a:avLst/>
          </a:prstGeom>
        </p:spPr>
        <p:txBody>
          <a:bodyPr wrap="square">
            <a:spAutoFit/>
          </a:bodyPr>
          <a:lstStyle/>
          <a:p>
            <a:r>
              <a:rPr lang="en-US" i="1" dirty="0"/>
              <a:t>real housing price index (dotted lines) </a:t>
            </a:r>
            <a:r>
              <a:rPr lang="en-US" i="1" dirty="0" smtClean="0"/>
              <a:t>and </a:t>
            </a:r>
            <a:r>
              <a:rPr lang="en-US" i="1" dirty="0"/>
              <a:t>real household incomes </a:t>
            </a:r>
            <a:r>
              <a:rPr lang="en-US" i="1" dirty="0" smtClean="0"/>
              <a:t>index</a:t>
            </a:r>
            <a:endParaRPr lang="fr-CH" i="1" dirty="0"/>
          </a:p>
        </p:txBody>
      </p:sp>
      <p:pic>
        <p:nvPicPr>
          <p:cNvPr id="12" name="Picture 1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8544" y="981075"/>
            <a:ext cx="8191500" cy="5212795"/>
          </a:xfrm>
          <a:prstGeom prst="rect">
            <a:avLst/>
          </a:prstGeom>
          <a:noFill/>
          <a:ln>
            <a:noFill/>
          </a:ln>
        </p:spPr>
      </p:pic>
      <p:sp>
        <p:nvSpPr>
          <p:cNvPr id="13" name="TextBox 12"/>
          <p:cNvSpPr txBox="1"/>
          <p:nvPr/>
        </p:nvSpPr>
        <p:spPr>
          <a:xfrm>
            <a:off x="1014718" y="6193871"/>
            <a:ext cx="8237940" cy="738664"/>
          </a:xfrm>
          <a:prstGeom prst="rect">
            <a:avLst/>
          </a:prstGeom>
          <a:noFill/>
        </p:spPr>
        <p:txBody>
          <a:bodyPr wrap="none" rtlCol="0">
            <a:spAutoFit/>
          </a:bodyPr>
          <a:lstStyle/>
          <a:p>
            <a:r>
              <a:rPr lang="en-US" sz="1400" dirty="0"/>
              <a:t>Note: y-axis: Housing index and household incomes adjusted for inflation, indexed to year 2000 (y=100). </a:t>
            </a:r>
            <a:endParaRPr lang="en-US" sz="1400" dirty="0" smtClean="0"/>
          </a:p>
          <a:p>
            <a:r>
              <a:rPr lang="en-US" sz="1400" dirty="0" smtClean="0"/>
              <a:t>Source</a:t>
            </a:r>
            <a:r>
              <a:rPr lang="en-US" sz="1400" dirty="0"/>
              <a:t>: International House Price Database, Federal Reserve Bank of Dallas. </a:t>
            </a:r>
            <a:r>
              <a:rPr lang="lb-LU" sz="1400" dirty="0" smtClean="0"/>
              <a:t>Mack </a:t>
            </a:r>
            <a:r>
              <a:rPr lang="lb-LU" sz="1400" dirty="0"/>
              <a:t>and Martínez-García (2011). </a:t>
            </a:r>
            <a:endParaRPr lang="x-none" sz="1400" dirty="0"/>
          </a:p>
          <a:p>
            <a:endParaRPr lang="en-US" sz="1400" dirty="0"/>
          </a:p>
        </p:txBody>
      </p:sp>
    </p:spTree>
    <p:extLst>
      <p:ext uri="{BB962C8B-B14F-4D97-AF65-F5344CB8AC3E}">
        <p14:creationId xmlns:p14="http://schemas.microsoft.com/office/powerpoint/2010/main" val="19329355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8664" y="1556792"/>
            <a:ext cx="7231672" cy="4600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6" name="Slide Number Placeholder 2"/>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BDBBC14E-C437-4974-84C5-E31426C9D545}" type="slidenum">
              <a:rPr lang="fr-FR" sz="1400"/>
              <a:pPr/>
              <a:t>13</a:t>
            </a:fld>
            <a:endParaRPr lang="fr-FR" sz="1400"/>
          </a:p>
        </p:txBody>
      </p:sp>
      <p:sp>
        <p:nvSpPr>
          <p:cNvPr id="16387" name="Rectangle 7"/>
          <p:cNvSpPr>
            <a:spLocks noChangeArrowheads="1"/>
          </p:cNvSpPr>
          <p:nvPr/>
        </p:nvSpPr>
        <p:spPr bwMode="auto">
          <a:xfrm>
            <a:off x="838200" y="260350"/>
            <a:ext cx="83058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marL="747713" lvl="3" algn="l" defTabSz="957263">
              <a:spcBef>
                <a:spcPct val="20000"/>
              </a:spcBef>
              <a:tabLst>
                <a:tab pos="741363" algn="l"/>
              </a:tabLst>
            </a:pPr>
            <a:endParaRPr lang="fr-FR" sz="800" dirty="0"/>
          </a:p>
          <a:p>
            <a:pPr algn="l" defTabSz="957263">
              <a:spcBef>
                <a:spcPct val="20000"/>
              </a:spcBef>
              <a:spcAft>
                <a:spcPct val="100000"/>
              </a:spcAft>
              <a:tabLst>
                <a:tab pos="741363" algn="l"/>
              </a:tabLst>
            </a:pPr>
            <a:r>
              <a:rPr lang="fr-FR" sz="1900" b="1" dirty="0" err="1"/>
              <a:t>Educational</a:t>
            </a:r>
            <a:r>
              <a:rPr lang="fr-FR" sz="1900" b="1" dirty="0"/>
              <a:t> inflation </a:t>
            </a:r>
            <a:r>
              <a:rPr lang="fr-FR" sz="1900" b="1" dirty="0" smtClean="0"/>
              <a:t/>
            </a:r>
            <a:br>
              <a:rPr lang="fr-FR" sz="1900" b="1" dirty="0" smtClean="0"/>
            </a:br>
            <a:r>
              <a:rPr lang="fr-FR" sz="1900" b="1" dirty="0" smtClean="0"/>
              <a:t/>
            </a:r>
            <a:br>
              <a:rPr lang="fr-FR" sz="1900" b="1" dirty="0" smtClean="0"/>
            </a:br>
            <a:r>
              <a:rPr lang="fr-FR" sz="1700" b="1" dirty="0" smtClean="0">
                <a:solidFill>
                  <a:srgbClr val="000000"/>
                </a:solidFill>
              </a:rPr>
              <a:t>% </a:t>
            </a:r>
            <a:r>
              <a:rPr lang="fr-FR" sz="1700" b="1" dirty="0">
                <a:solidFill>
                  <a:srgbClr val="000000"/>
                </a:solidFill>
              </a:rPr>
              <a:t>of </a:t>
            </a:r>
            <a:r>
              <a:rPr lang="fr-FR" sz="1700" b="1" dirty="0" smtClean="0">
                <a:solidFill>
                  <a:srgbClr val="000000"/>
                </a:solidFill>
              </a:rPr>
              <a:t>GED (‘bac’) (no more no </a:t>
            </a:r>
            <a:r>
              <a:rPr lang="fr-FR" sz="1700" b="1" dirty="0" err="1" smtClean="0">
                <a:solidFill>
                  <a:srgbClr val="000000"/>
                </a:solidFill>
              </a:rPr>
              <a:t>less</a:t>
            </a:r>
            <a:r>
              <a:rPr lang="fr-FR" sz="1700" b="1" dirty="0" smtClean="0">
                <a:solidFill>
                  <a:srgbClr val="000000"/>
                </a:solidFill>
              </a:rPr>
              <a:t>) </a:t>
            </a:r>
            <a:br>
              <a:rPr lang="fr-FR" sz="1700" b="1" dirty="0" smtClean="0">
                <a:solidFill>
                  <a:srgbClr val="000000"/>
                </a:solidFill>
              </a:rPr>
            </a:br>
            <a:r>
              <a:rPr lang="fr-FR" sz="1700" b="1" dirty="0" err="1" smtClean="0">
                <a:solidFill>
                  <a:srgbClr val="000000"/>
                </a:solidFill>
              </a:rPr>
              <a:t>holders</a:t>
            </a:r>
            <a:r>
              <a:rPr lang="fr-FR" sz="1700" b="1" dirty="0" smtClean="0">
                <a:solidFill>
                  <a:srgbClr val="000000"/>
                </a:solidFill>
              </a:rPr>
              <a:t> </a:t>
            </a:r>
            <a:r>
              <a:rPr lang="fr-FR" sz="1700" b="1" dirty="0" err="1">
                <a:solidFill>
                  <a:srgbClr val="000000"/>
                </a:solidFill>
              </a:rPr>
              <a:t>accessing</a:t>
            </a:r>
            <a:r>
              <a:rPr lang="fr-FR" sz="1700" b="1" dirty="0">
                <a:solidFill>
                  <a:srgbClr val="000000"/>
                </a:solidFill>
              </a:rPr>
              <a:t> </a:t>
            </a:r>
            <a:r>
              <a:rPr lang="fr-FR" sz="1700" b="1" dirty="0" smtClean="0">
                <a:solidFill>
                  <a:srgbClr val="000000"/>
                </a:solidFill>
              </a:rPr>
              <a:t>middle class jobs (service cl </a:t>
            </a:r>
            <a:r>
              <a:rPr lang="fr-FR" sz="1700" b="1" dirty="0" err="1" smtClean="0">
                <a:solidFill>
                  <a:srgbClr val="000000"/>
                </a:solidFill>
              </a:rPr>
              <a:t>h+l</a:t>
            </a:r>
            <a:r>
              <a:rPr lang="fr-FR" sz="1700" b="1" dirty="0">
                <a:solidFill>
                  <a:srgbClr val="000000"/>
                </a:solidFill>
              </a:rPr>
              <a:t>) </a:t>
            </a:r>
            <a:r>
              <a:rPr lang="fr-FR" sz="1700" b="1" dirty="0" smtClean="0">
                <a:solidFill>
                  <a:srgbClr val="000000"/>
                </a:solidFill>
              </a:rPr>
              <a:t>1970-2012</a:t>
            </a:r>
            <a:endParaRPr lang="en-GB" sz="1400" b="1" dirty="0">
              <a:solidFill>
                <a:srgbClr val="000000"/>
              </a:solidFill>
            </a:endParaRPr>
          </a:p>
          <a:p>
            <a:pPr algn="l" defTabSz="957263">
              <a:spcBef>
                <a:spcPct val="20000"/>
              </a:spcBef>
              <a:spcAft>
                <a:spcPct val="100000"/>
              </a:spcAft>
              <a:tabLst>
                <a:tab pos="741363" algn="l"/>
              </a:tabLst>
            </a:pPr>
            <a:endParaRPr lang="fr-FR" sz="2300" b="1" dirty="0"/>
          </a:p>
        </p:txBody>
      </p:sp>
      <p:sp>
        <p:nvSpPr>
          <p:cNvPr id="16389" name="Rectangle 3"/>
          <p:cNvSpPr>
            <a:spLocks noChangeArrowheads="1"/>
          </p:cNvSpPr>
          <p:nvPr/>
        </p:nvSpPr>
        <p:spPr bwMode="auto">
          <a:xfrm>
            <a:off x="838200" y="6108700"/>
            <a:ext cx="83058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marL="747713" lvl="3" algn="l" defTabSz="957263">
              <a:spcBef>
                <a:spcPct val="20000"/>
              </a:spcBef>
              <a:tabLst>
                <a:tab pos="741363" algn="l"/>
              </a:tabLst>
            </a:pPr>
            <a:endParaRPr lang="fr-FR" sz="800" dirty="0"/>
          </a:p>
          <a:p>
            <a:pPr algn="l" defTabSz="957263">
              <a:spcBef>
                <a:spcPct val="20000"/>
              </a:spcBef>
              <a:spcAft>
                <a:spcPct val="100000"/>
              </a:spcAft>
              <a:tabLst>
                <a:tab pos="741363" algn="l"/>
              </a:tabLst>
            </a:pPr>
            <a:r>
              <a:rPr lang="fr-FR" sz="1700" b="1" dirty="0">
                <a:solidFill>
                  <a:srgbClr val="000000"/>
                </a:solidFill>
              </a:rPr>
              <a:t>French </a:t>
            </a:r>
            <a:r>
              <a:rPr lang="fr-FR" sz="1700" b="1" dirty="0" err="1">
                <a:solidFill>
                  <a:srgbClr val="000000"/>
                </a:solidFill>
              </a:rPr>
              <a:t>labor</a:t>
            </a:r>
            <a:r>
              <a:rPr lang="fr-FR" sz="1700" b="1" dirty="0">
                <a:solidFill>
                  <a:srgbClr val="000000"/>
                </a:solidFill>
              </a:rPr>
              <a:t> force </a:t>
            </a:r>
            <a:r>
              <a:rPr lang="fr-FR" sz="1700" b="1" dirty="0" err="1">
                <a:solidFill>
                  <a:srgbClr val="000000"/>
                </a:solidFill>
              </a:rPr>
              <a:t>surveys</a:t>
            </a:r>
            <a:r>
              <a:rPr lang="fr-FR" sz="1700" b="1" dirty="0">
                <a:solidFill>
                  <a:srgbClr val="000000"/>
                </a:solidFill>
              </a:rPr>
              <a:t> </a:t>
            </a:r>
            <a:r>
              <a:rPr lang="fr-FR" sz="1700" b="1" dirty="0" smtClean="0">
                <a:solidFill>
                  <a:srgbClr val="000000"/>
                </a:solidFill>
              </a:rPr>
              <a:t>1970-2012</a:t>
            </a:r>
            <a:endParaRPr lang="en-GB" sz="1400" b="1" dirty="0">
              <a:solidFill>
                <a:srgbClr val="000000"/>
              </a:solidFill>
            </a:endParaRPr>
          </a:p>
          <a:p>
            <a:pPr algn="l" defTabSz="957263">
              <a:spcBef>
                <a:spcPct val="20000"/>
              </a:spcBef>
              <a:spcAft>
                <a:spcPct val="100000"/>
              </a:spcAft>
              <a:tabLst>
                <a:tab pos="741363" algn="l"/>
              </a:tabLst>
            </a:pPr>
            <a:endParaRPr lang="fr-FR" sz="2300" b="1" dirty="0"/>
          </a:p>
        </p:txBody>
      </p:sp>
      <p:sp>
        <p:nvSpPr>
          <p:cNvPr id="16390" name="Rectangle 4"/>
          <p:cNvSpPr>
            <a:spLocks noChangeArrowheads="1"/>
          </p:cNvSpPr>
          <p:nvPr/>
        </p:nvSpPr>
        <p:spPr bwMode="auto">
          <a:xfrm>
            <a:off x="7545389" y="5084763"/>
            <a:ext cx="79977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fr-FR" b="1"/>
              <a:t>Year</a:t>
            </a:r>
          </a:p>
        </p:txBody>
      </p:sp>
      <p:sp>
        <p:nvSpPr>
          <p:cNvPr id="16391" name="Rectangle 5"/>
          <p:cNvSpPr>
            <a:spLocks noChangeArrowheads="1"/>
          </p:cNvSpPr>
          <p:nvPr/>
        </p:nvSpPr>
        <p:spPr bwMode="auto">
          <a:xfrm>
            <a:off x="8266625" y="2132856"/>
            <a:ext cx="69762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fr-FR" b="1" dirty="0"/>
              <a:t>Age</a:t>
            </a:r>
          </a:p>
        </p:txBody>
      </p:sp>
      <p:sp>
        <p:nvSpPr>
          <p:cNvPr id="16392" name="Rectangle 8"/>
          <p:cNvSpPr>
            <a:spLocks noChangeArrowheads="1"/>
          </p:cNvSpPr>
          <p:nvPr/>
        </p:nvSpPr>
        <p:spPr bwMode="auto">
          <a:xfrm>
            <a:off x="276225" y="188913"/>
            <a:ext cx="586333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457200" indent="-457200">
              <a:spcBef>
                <a:spcPts val="300"/>
              </a:spcBef>
              <a:spcAft>
                <a:spcPts val="300"/>
              </a:spcAft>
            </a:pPr>
            <a:r>
              <a:rPr lang="en-US" b="1" dirty="0" smtClean="0">
                <a:solidFill>
                  <a:srgbClr val="000000"/>
                </a:solidFill>
              </a:rPr>
              <a:t>b. Overeducation </a:t>
            </a:r>
            <a:r>
              <a:rPr lang="en-US" b="1" dirty="0">
                <a:solidFill>
                  <a:srgbClr val="000000"/>
                </a:solidFill>
              </a:rPr>
              <a:t>and educational </a:t>
            </a:r>
            <a:r>
              <a:rPr lang="en-US" b="1" i="1" dirty="0" err="1">
                <a:solidFill>
                  <a:srgbClr val="000000"/>
                </a:solidFill>
              </a:rPr>
              <a:t>déclassés</a:t>
            </a:r>
            <a:endParaRPr lang="en-US" b="1" i="1" dirty="0">
              <a:solidFill>
                <a:srgbClr val="000000"/>
              </a:solidFill>
            </a:endParaRPr>
          </a:p>
        </p:txBody>
      </p:sp>
    </p:spTree>
    <p:extLst>
      <p:ext uri="{BB962C8B-B14F-4D97-AF65-F5344CB8AC3E}">
        <p14:creationId xmlns:p14="http://schemas.microsoft.com/office/powerpoint/2010/main" val="6783363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4648" y="1598707"/>
            <a:ext cx="7357382" cy="4422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6" name="Slide Number Placeholder 2"/>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BDBBC14E-C437-4974-84C5-E31426C9D545}" type="slidenum">
              <a:rPr lang="fr-FR" sz="1400"/>
              <a:pPr/>
              <a:t>14</a:t>
            </a:fld>
            <a:endParaRPr lang="fr-FR" sz="1400"/>
          </a:p>
        </p:txBody>
      </p:sp>
      <p:sp>
        <p:nvSpPr>
          <p:cNvPr id="16387" name="Rectangle 7"/>
          <p:cNvSpPr>
            <a:spLocks noChangeArrowheads="1"/>
          </p:cNvSpPr>
          <p:nvPr/>
        </p:nvSpPr>
        <p:spPr bwMode="auto">
          <a:xfrm>
            <a:off x="838200" y="260350"/>
            <a:ext cx="83058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marL="747713" lvl="3" algn="l" defTabSz="957263">
              <a:spcBef>
                <a:spcPct val="20000"/>
              </a:spcBef>
              <a:tabLst>
                <a:tab pos="741363" algn="l"/>
              </a:tabLst>
            </a:pPr>
            <a:endParaRPr lang="fr-FR" sz="800" dirty="0"/>
          </a:p>
          <a:p>
            <a:pPr algn="l" defTabSz="957263">
              <a:spcBef>
                <a:spcPct val="20000"/>
              </a:spcBef>
              <a:spcAft>
                <a:spcPct val="100000"/>
              </a:spcAft>
              <a:tabLst>
                <a:tab pos="741363" algn="l"/>
              </a:tabLst>
            </a:pPr>
            <a:r>
              <a:rPr lang="fr-FR" sz="1900" b="1" dirty="0" err="1"/>
              <a:t>Educational</a:t>
            </a:r>
            <a:r>
              <a:rPr lang="fr-FR" sz="1900" b="1" dirty="0"/>
              <a:t> inflation </a:t>
            </a:r>
            <a:r>
              <a:rPr lang="fr-FR" sz="1900" b="1" dirty="0" smtClean="0"/>
              <a:t/>
            </a:r>
            <a:br>
              <a:rPr lang="fr-FR" sz="1900" b="1" dirty="0" smtClean="0"/>
            </a:br>
            <a:r>
              <a:rPr lang="fr-FR" sz="1900" b="1" dirty="0" smtClean="0"/>
              <a:t/>
            </a:r>
            <a:br>
              <a:rPr lang="fr-FR" sz="1900" b="1" dirty="0" smtClean="0"/>
            </a:br>
            <a:r>
              <a:rPr lang="fr-FR" sz="1700" b="1" dirty="0" smtClean="0">
                <a:solidFill>
                  <a:srgbClr val="000000"/>
                </a:solidFill>
              </a:rPr>
              <a:t>% </a:t>
            </a:r>
            <a:r>
              <a:rPr lang="fr-FR" sz="1700" b="1" dirty="0">
                <a:solidFill>
                  <a:srgbClr val="000000"/>
                </a:solidFill>
              </a:rPr>
              <a:t>of </a:t>
            </a:r>
            <a:r>
              <a:rPr lang="fr-FR" sz="1700" b="1" dirty="0" smtClean="0">
                <a:solidFill>
                  <a:srgbClr val="000000"/>
                </a:solidFill>
              </a:rPr>
              <a:t>GED (‘bac’) (no more no </a:t>
            </a:r>
            <a:r>
              <a:rPr lang="fr-FR" sz="1700" b="1" dirty="0" err="1" smtClean="0">
                <a:solidFill>
                  <a:srgbClr val="000000"/>
                </a:solidFill>
              </a:rPr>
              <a:t>less</a:t>
            </a:r>
            <a:r>
              <a:rPr lang="fr-FR" sz="1700" b="1" dirty="0" smtClean="0">
                <a:solidFill>
                  <a:srgbClr val="000000"/>
                </a:solidFill>
              </a:rPr>
              <a:t>) </a:t>
            </a:r>
            <a:br>
              <a:rPr lang="fr-FR" sz="1700" b="1" dirty="0" smtClean="0">
                <a:solidFill>
                  <a:srgbClr val="000000"/>
                </a:solidFill>
              </a:rPr>
            </a:br>
            <a:r>
              <a:rPr lang="fr-FR" sz="1700" b="1" dirty="0" err="1" smtClean="0">
                <a:solidFill>
                  <a:srgbClr val="000000"/>
                </a:solidFill>
              </a:rPr>
              <a:t>holders</a:t>
            </a:r>
            <a:r>
              <a:rPr lang="fr-FR" sz="1700" b="1" dirty="0" smtClean="0">
                <a:solidFill>
                  <a:srgbClr val="000000"/>
                </a:solidFill>
              </a:rPr>
              <a:t> </a:t>
            </a:r>
            <a:r>
              <a:rPr lang="fr-FR" sz="1700" b="1" dirty="0" err="1">
                <a:solidFill>
                  <a:srgbClr val="000000"/>
                </a:solidFill>
              </a:rPr>
              <a:t>accessing</a:t>
            </a:r>
            <a:r>
              <a:rPr lang="fr-FR" sz="1700" b="1" dirty="0">
                <a:solidFill>
                  <a:srgbClr val="000000"/>
                </a:solidFill>
              </a:rPr>
              <a:t> </a:t>
            </a:r>
            <a:r>
              <a:rPr lang="fr-FR" sz="1700" b="1" dirty="0" smtClean="0">
                <a:solidFill>
                  <a:srgbClr val="000000"/>
                </a:solidFill>
              </a:rPr>
              <a:t>middle class jobs (service cl </a:t>
            </a:r>
            <a:r>
              <a:rPr lang="fr-FR" sz="1700" b="1" dirty="0" err="1" smtClean="0">
                <a:solidFill>
                  <a:srgbClr val="000000"/>
                </a:solidFill>
              </a:rPr>
              <a:t>h+l</a:t>
            </a:r>
            <a:r>
              <a:rPr lang="fr-FR" sz="1700" b="1" dirty="0">
                <a:solidFill>
                  <a:srgbClr val="000000"/>
                </a:solidFill>
              </a:rPr>
              <a:t>) </a:t>
            </a:r>
            <a:r>
              <a:rPr lang="fr-FR" sz="1700" b="1" dirty="0" smtClean="0">
                <a:solidFill>
                  <a:srgbClr val="000000"/>
                </a:solidFill>
              </a:rPr>
              <a:t>1970-2012</a:t>
            </a:r>
            <a:endParaRPr lang="en-GB" sz="1400" b="1" dirty="0">
              <a:solidFill>
                <a:srgbClr val="000000"/>
              </a:solidFill>
            </a:endParaRPr>
          </a:p>
          <a:p>
            <a:pPr algn="l" defTabSz="957263">
              <a:spcBef>
                <a:spcPct val="20000"/>
              </a:spcBef>
              <a:spcAft>
                <a:spcPct val="100000"/>
              </a:spcAft>
              <a:tabLst>
                <a:tab pos="741363" algn="l"/>
              </a:tabLst>
            </a:pPr>
            <a:endParaRPr lang="fr-FR" sz="2300" b="1" dirty="0"/>
          </a:p>
        </p:txBody>
      </p:sp>
      <p:sp>
        <p:nvSpPr>
          <p:cNvPr id="16389" name="Rectangle 3"/>
          <p:cNvSpPr>
            <a:spLocks noChangeArrowheads="1"/>
          </p:cNvSpPr>
          <p:nvPr/>
        </p:nvSpPr>
        <p:spPr bwMode="auto">
          <a:xfrm>
            <a:off x="838200" y="6108700"/>
            <a:ext cx="83058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marL="747713" lvl="3" algn="l" defTabSz="957263">
              <a:spcBef>
                <a:spcPct val="20000"/>
              </a:spcBef>
              <a:tabLst>
                <a:tab pos="741363" algn="l"/>
              </a:tabLst>
            </a:pPr>
            <a:endParaRPr lang="fr-FR" sz="800" dirty="0"/>
          </a:p>
          <a:p>
            <a:pPr algn="l" defTabSz="957263">
              <a:spcBef>
                <a:spcPct val="20000"/>
              </a:spcBef>
              <a:spcAft>
                <a:spcPct val="100000"/>
              </a:spcAft>
              <a:tabLst>
                <a:tab pos="741363" algn="l"/>
              </a:tabLst>
            </a:pPr>
            <a:r>
              <a:rPr lang="fr-FR" sz="1700" b="1" dirty="0">
                <a:solidFill>
                  <a:srgbClr val="000000"/>
                </a:solidFill>
              </a:rPr>
              <a:t>French </a:t>
            </a:r>
            <a:r>
              <a:rPr lang="fr-FR" sz="1700" b="1" dirty="0" err="1">
                <a:solidFill>
                  <a:srgbClr val="000000"/>
                </a:solidFill>
              </a:rPr>
              <a:t>labor</a:t>
            </a:r>
            <a:r>
              <a:rPr lang="fr-FR" sz="1700" b="1" dirty="0">
                <a:solidFill>
                  <a:srgbClr val="000000"/>
                </a:solidFill>
              </a:rPr>
              <a:t> force </a:t>
            </a:r>
            <a:r>
              <a:rPr lang="fr-FR" sz="1700" b="1" dirty="0" err="1">
                <a:solidFill>
                  <a:srgbClr val="000000"/>
                </a:solidFill>
              </a:rPr>
              <a:t>surveys</a:t>
            </a:r>
            <a:r>
              <a:rPr lang="fr-FR" sz="1700" b="1" dirty="0">
                <a:solidFill>
                  <a:srgbClr val="000000"/>
                </a:solidFill>
              </a:rPr>
              <a:t> </a:t>
            </a:r>
            <a:r>
              <a:rPr lang="fr-FR" sz="1700" b="1" dirty="0" smtClean="0">
                <a:solidFill>
                  <a:srgbClr val="000000"/>
                </a:solidFill>
              </a:rPr>
              <a:t>1970-2012</a:t>
            </a:r>
            <a:endParaRPr lang="en-GB" sz="1400" b="1" dirty="0">
              <a:solidFill>
                <a:srgbClr val="000000"/>
              </a:solidFill>
            </a:endParaRPr>
          </a:p>
          <a:p>
            <a:pPr algn="l" defTabSz="957263">
              <a:spcBef>
                <a:spcPct val="20000"/>
              </a:spcBef>
              <a:spcAft>
                <a:spcPct val="100000"/>
              </a:spcAft>
              <a:tabLst>
                <a:tab pos="741363" algn="l"/>
              </a:tabLst>
            </a:pPr>
            <a:endParaRPr lang="fr-FR" sz="2300" b="1" dirty="0"/>
          </a:p>
        </p:txBody>
      </p:sp>
      <p:sp>
        <p:nvSpPr>
          <p:cNvPr id="16390" name="Rectangle 4"/>
          <p:cNvSpPr>
            <a:spLocks noChangeArrowheads="1"/>
          </p:cNvSpPr>
          <p:nvPr/>
        </p:nvSpPr>
        <p:spPr bwMode="auto">
          <a:xfrm>
            <a:off x="6033120" y="5084763"/>
            <a:ext cx="181652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fr-FR" b="1" dirty="0" err="1" smtClean="0"/>
              <a:t>Birth</a:t>
            </a:r>
            <a:r>
              <a:rPr lang="fr-FR" b="1" dirty="0" smtClean="0"/>
              <a:t> </a:t>
            </a:r>
            <a:r>
              <a:rPr lang="fr-FR" b="1" dirty="0" err="1" smtClean="0"/>
              <a:t>cohort</a:t>
            </a:r>
            <a:endParaRPr lang="fr-FR" b="1" dirty="0"/>
          </a:p>
        </p:txBody>
      </p:sp>
      <p:sp>
        <p:nvSpPr>
          <p:cNvPr id="16391" name="Rectangle 5"/>
          <p:cNvSpPr>
            <a:spLocks noChangeArrowheads="1"/>
          </p:cNvSpPr>
          <p:nvPr/>
        </p:nvSpPr>
        <p:spPr bwMode="auto">
          <a:xfrm>
            <a:off x="8266625" y="2132856"/>
            <a:ext cx="69762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fr-FR" b="1" dirty="0"/>
              <a:t>Age</a:t>
            </a:r>
          </a:p>
        </p:txBody>
      </p:sp>
      <p:sp>
        <p:nvSpPr>
          <p:cNvPr id="16392" name="Rectangle 8"/>
          <p:cNvSpPr>
            <a:spLocks noChangeArrowheads="1"/>
          </p:cNvSpPr>
          <p:nvPr/>
        </p:nvSpPr>
        <p:spPr bwMode="auto">
          <a:xfrm>
            <a:off x="276225" y="188913"/>
            <a:ext cx="586333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457200" indent="-457200">
              <a:spcBef>
                <a:spcPts val="300"/>
              </a:spcBef>
              <a:spcAft>
                <a:spcPts val="300"/>
              </a:spcAft>
            </a:pPr>
            <a:r>
              <a:rPr lang="en-US" b="1" dirty="0" smtClean="0">
                <a:solidFill>
                  <a:srgbClr val="000000"/>
                </a:solidFill>
              </a:rPr>
              <a:t>b. Overeducation </a:t>
            </a:r>
            <a:r>
              <a:rPr lang="en-US" b="1" dirty="0">
                <a:solidFill>
                  <a:srgbClr val="000000"/>
                </a:solidFill>
              </a:rPr>
              <a:t>and educational </a:t>
            </a:r>
            <a:r>
              <a:rPr lang="en-US" b="1" i="1" dirty="0" err="1">
                <a:solidFill>
                  <a:srgbClr val="000000"/>
                </a:solidFill>
              </a:rPr>
              <a:t>déclassés</a:t>
            </a:r>
            <a:endParaRPr lang="en-US" b="1" i="1" dirty="0">
              <a:solidFill>
                <a:srgbClr val="000000"/>
              </a:solidFill>
            </a:endParaRPr>
          </a:p>
        </p:txBody>
      </p:sp>
    </p:spTree>
    <p:extLst>
      <p:ext uri="{BB962C8B-B14F-4D97-AF65-F5344CB8AC3E}">
        <p14:creationId xmlns:p14="http://schemas.microsoft.com/office/powerpoint/2010/main" val="34829644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416496" y="404664"/>
            <a:ext cx="9217024" cy="1569660"/>
          </a:xfrm>
          <a:prstGeom prst="rect">
            <a:avLst/>
          </a:prstGeom>
          <a:noFill/>
        </p:spPr>
        <p:txBody>
          <a:bodyPr wrap="square" rtlCol="0">
            <a:spAutoFit/>
          </a:bodyPr>
          <a:lstStyle/>
          <a:p>
            <a:r>
              <a:rPr lang="en-US" b="1" dirty="0" smtClean="0"/>
              <a:t>First conclusions:</a:t>
            </a:r>
            <a:endParaRPr lang="en-US" sz="2400" b="1" dirty="0" smtClean="0"/>
          </a:p>
          <a:p>
            <a:r>
              <a:rPr lang="en-US" i="1" dirty="0" smtClean="0"/>
              <a:t>“As </a:t>
            </a:r>
            <a:r>
              <a:rPr lang="en-US" i="1" dirty="0"/>
              <a:t>happy as God in </a:t>
            </a:r>
            <a:r>
              <a:rPr lang="en-US" i="1" dirty="0" smtClean="0"/>
              <a:t>France?” </a:t>
            </a:r>
            <a:r>
              <a:rPr lang="en-US" sz="2400" i="1" dirty="0" smtClean="0"/>
              <a:t/>
            </a:r>
            <a:br>
              <a:rPr lang="en-US" sz="2400" i="1" dirty="0" smtClean="0"/>
            </a:br>
            <a:r>
              <a:rPr lang="en-US" sz="2400" i="1" dirty="0" smtClean="0"/>
              <a:t>(Hypothesis might be true(?) </a:t>
            </a:r>
            <a:r>
              <a:rPr lang="en-US" i="1" dirty="0" smtClean="0"/>
              <a:t>But avoid generalization to the young </a:t>
            </a:r>
            <a:r>
              <a:rPr lang="en-US" i="1" dirty="0" err="1" smtClean="0"/>
              <a:t>plz</a:t>
            </a:r>
            <a:r>
              <a:rPr lang="en-US" i="1" dirty="0" smtClean="0"/>
              <a:t>.)</a:t>
            </a:r>
            <a:endParaRPr lang="en-US" sz="2400" dirty="0" smtClean="0"/>
          </a:p>
          <a:p>
            <a:endParaRPr lang="en-US" sz="2400" dirty="0" smtClean="0"/>
          </a:p>
        </p:txBody>
      </p:sp>
      <p:sp>
        <p:nvSpPr>
          <p:cNvPr id="3" name="Foliennummernplatzhalter 2"/>
          <p:cNvSpPr>
            <a:spLocks noGrp="1"/>
          </p:cNvSpPr>
          <p:nvPr>
            <p:ph type="sldNum" sz="quarter" idx="4294967295"/>
          </p:nvPr>
        </p:nvSpPr>
        <p:spPr>
          <a:xfrm>
            <a:off x="7099300" y="6356351"/>
            <a:ext cx="2311400" cy="365125"/>
          </a:xfrm>
          <a:prstGeom prst="rect">
            <a:avLst/>
          </a:prstGeom>
        </p:spPr>
        <p:txBody>
          <a:bodyPr/>
          <a:lstStyle/>
          <a:p>
            <a:fld id="{3D304243-3656-402B-8372-AF8AC471BDF5}" type="slidenum">
              <a:rPr lang="fr-CH" smtClean="0"/>
              <a:pPr/>
              <a:t>15</a:t>
            </a:fld>
            <a:endParaRPr lang="fr-CH" dirty="0"/>
          </a:p>
        </p:txBody>
      </p:sp>
      <p:sp>
        <p:nvSpPr>
          <p:cNvPr id="4" name="Rectangle 2"/>
          <p:cNvSpPr>
            <a:spLocks noChangeArrowheads="1"/>
          </p:cNvSpPr>
          <p:nvPr/>
        </p:nvSpPr>
        <p:spPr bwMode="auto">
          <a:xfrm>
            <a:off x="273050" y="1356320"/>
            <a:ext cx="917575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marL="747713" lvl="3" algn="l" defTabSz="957263">
              <a:spcBef>
                <a:spcPct val="20000"/>
              </a:spcBef>
              <a:tabLst>
                <a:tab pos="741363" algn="l"/>
              </a:tabLst>
              <a:defRPr/>
            </a:pPr>
            <a:endParaRPr lang="en-US" sz="900" dirty="0"/>
          </a:p>
          <a:p>
            <a:pPr algn="l" defTabSz="957263">
              <a:spcBef>
                <a:spcPct val="20000"/>
              </a:spcBef>
              <a:spcAft>
                <a:spcPct val="100000"/>
              </a:spcAft>
              <a:tabLst>
                <a:tab pos="741363" algn="l"/>
              </a:tabLst>
              <a:defRPr/>
            </a:pPr>
            <a:r>
              <a:rPr lang="en-US" sz="2100" b="1" dirty="0"/>
              <a:t>Interpreting the French case:</a:t>
            </a:r>
          </a:p>
          <a:p>
            <a:pPr marL="582613" lvl="2" indent="-168275" algn="l" defTabSz="957263">
              <a:spcBef>
                <a:spcPct val="20000"/>
              </a:spcBef>
              <a:buClr>
                <a:schemeClr val="tx1"/>
              </a:buClr>
              <a:buFont typeface="Zapf Dingbats" charset="2"/>
              <a:buChar char="l"/>
              <a:tabLst>
                <a:tab pos="741363" algn="l"/>
              </a:tabLst>
              <a:defRPr/>
            </a:pPr>
            <a:r>
              <a:rPr lang="en-US" sz="2000" b="1" dirty="0" err="1"/>
              <a:t>Esping</a:t>
            </a:r>
            <a:r>
              <a:rPr lang="en-US" sz="2000" b="1" dirty="0"/>
              <a:t>-Andersen Typology of Welfare states: </a:t>
            </a:r>
            <a:br>
              <a:rPr lang="en-US" sz="2000" b="1" dirty="0"/>
            </a:br>
            <a:r>
              <a:rPr lang="en-US" sz="1800" dirty="0"/>
              <a:t>France = “corporatist-conservative” welfare regime, stabilization of social relations</a:t>
            </a:r>
            <a:br>
              <a:rPr lang="en-US" sz="1800" dirty="0"/>
            </a:br>
            <a:r>
              <a:rPr lang="en-US" sz="1800" dirty="0"/>
              <a:t>Protection of insiders (protected male workers) against </a:t>
            </a:r>
            <a:r>
              <a:rPr lang="en-US" sz="1800" dirty="0" smtClean="0"/>
              <a:t>outsiders</a:t>
            </a:r>
            <a:endParaRPr lang="en-US" sz="2000" b="1" dirty="0"/>
          </a:p>
          <a:p>
            <a:pPr marL="582613" lvl="2" indent="-168275" algn="l" defTabSz="957263">
              <a:spcBef>
                <a:spcPct val="20000"/>
              </a:spcBef>
              <a:buClr>
                <a:schemeClr val="tx1"/>
              </a:buClr>
              <a:buFont typeface="Zapf Dingbats" charset="2"/>
              <a:buChar char="l"/>
              <a:tabLst>
                <a:tab pos="741363" algn="l"/>
              </a:tabLst>
              <a:defRPr/>
            </a:pPr>
            <a:r>
              <a:rPr lang="en-US" sz="2000" b="1" dirty="0"/>
              <a:t>In case of economic brake :</a:t>
            </a:r>
            <a:br>
              <a:rPr lang="en-US" sz="2000" b="1" dirty="0"/>
            </a:br>
            <a:r>
              <a:rPr lang="en-US" sz="1800" dirty="0"/>
              <a:t> « </a:t>
            </a:r>
            <a:r>
              <a:rPr lang="en-US" sz="1800" dirty="0" err="1"/>
              <a:t>Insiderisation</a:t>
            </a:r>
            <a:r>
              <a:rPr lang="en-US" sz="1800" dirty="0"/>
              <a:t> » of insiders, already in the stable labor force </a:t>
            </a:r>
            <a:br>
              <a:rPr lang="en-US" sz="1800" dirty="0"/>
            </a:br>
            <a:r>
              <a:rPr lang="en-US" sz="1800" dirty="0"/>
              <a:t>and « </a:t>
            </a:r>
            <a:r>
              <a:rPr lang="en-US" sz="1800" dirty="0" err="1"/>
              <a:t>outsiderisation</a:t>
            </a:r>
            <a:r>
              <a:rPr lang="en-US" sz="1800" dirty="0"/>
              <a:t> » of new </a:t>
            </a:r>
            <a:r>
              <a:rPr lang="en-US" sz="1800" dirty="0" smtClean="0"/>
              <a:t>entrants</a:t>
            </a:r>
            <a:endParaRPr lang="en-US" sz="1800" b="1" dirty="0"/>
          </a:p>
          <a:p>
            <a:pPr marL="582613" lvl="2" indent="-168275" algn="l" defTabSz="957263">
              <a:spcBef>
                <a:spcPct val="20000"/>
              </a:spcBef>
              <a:buClr>
                <a:schemeClr val="tx1"/>
              </a:buClr>
              <a:buFont typeface="Zapf Dingbats" charset="2"/>
              <a:buChar char="l"/>
              <a:tabLst>
                <a:tab pos="741363" algn="l"/>
              </a:tabLst>
              <a:defRPr/>
            </a:pPr>
            <a:r>
              <a:rPr lang="en-US" sz="2000" b="1" dirty="0"/>
              <a:t>In France, young people can wait … decades </a:t>
            </a:r>
            <a:br>
              <a:rPr lang="en-US" sz="2000" b="1" dirty="0"/>
            </a:br>
            <a:r>
              <a:rPr lang="en-US" sz="2000" dirty="0" smtClean="0"/>
              <a:t>Job seeking = Musical chairs game</a:t>
            </a:r>
            <a:endParaRPr lang="en-US" sz="2000" b="1" dirty="0" smtClean="0"/>
          </a:p>
          <a:p>
            <a:pPr marL="582613" lvl="2" indent="-168275" algn="l" defTabSz="957263">
              <a:spcBef>
                <a:spcPct val="20000"/>
              </a:spcBef>
              <a:buClr>
                <a:schemeClr val="tx1"/>
              </a:buClr>
              <a:buFont typeface="Zapf Dingbats" charset="2"/>
              <a:buChar char="l"/>
              <a:tabLst>
                <a:tab pos="741363" algn="l"/>
              </a:tabLst>
              <a:defRPr/>
            </a:pPr>
            <a:r>
              <a:rPr lang="en-US" sz="2000" b="1" dirty="0" smtClean="0"/>
              <a:t>Increasing </a:t>
            </a:r>
            <a:r>
              <a:rPr lang="en-US" sz="2000" b="1" dirty="0"/>
              <a:t>poverty rates for young people</a:t>
            </a:r>
            <a:r>
              <a:rPr lang="en-US" sz="1800" b="1" dirty="0"/>
              <a:t>, stable </a:t>
            </a:r>
            <a:r>
              <a:rPr lang="en-US" sz="1800" b="1" dirty="0" err="1"/>
              <a:t>intracohort</a:t>
            </a:r>
            <a:r>
              <a:rPr lang="en-US" sz="1800" b="1" dirty="0"/>
              <a:t> inequalities </a:t>
            </a:r>
            <a:br>
              <a:rPr lang="en-US" sz="1800" b="1" dirty="0"/>
            </a:br>
            <a:r>
              <a:rPr lang="en-US" sz="1800" b="1" dirty="0"/>
              <a:t>(after taxes and welfare reallocations)</a:t>
            </a:r>
            <a:endParaRPr lang="en-US" sz="1600" b="1" dirty="0"/>
          </a:p>
          <a:p>
            <a:pPr marL="414338" lvl="2" algn="l" defTabSz="957263">
              <a:spcBef>
                <a:spcPct val="20000"/>
              </a:spcBef>
              <a:buClr>
                <a:schemeClr val="tx1"/>
              </a:buClr>
              <a:tabLst>
                <a:tab pos="741363" algn="l"/>
              </a:tabLst>
              <a:defRPr/>
            </a:pPr>
            <a:endParaRPr lang="en-US" sz="2000" b="1" dirty="0"/>
          </a:p>
        </p:txBody>
      </p:sp>
      <p:sp>
        <p:nvSpPr>
          <p:cNvPr id="2" name="Rectangle 1"/>
          <p:cNvSpPr/>
          <p:nvPr/>
        </p:nvSpPr>
        <p:spPr>
          <a:xfrm>
            <a:off x="704528" y="5415607"/>
            <a:ext cx="8331961" cy="830997"/>
          </a:xfrm>
          <a:prstGeom prst="rect">
            <a:avLst/>
          </a:prstGeom>
        </p:spPr>
        <p:txBody>
          <a:bodyPr wrap="none">
            <a:spAutoFit/>
          </a:bodyPr>
          <a:lstStyle/>
          <a:p>
            <a:r>
              <a:rPr lang="en-US" b="1" dirty="0" smtClean="0"/>
              <a:t>Strong problem of social welfare sustainability:</a:t>
            </a:r>
          </a:p>
          <a:p>
            <a:r>
              <a:rPr lang="en-US" b="1" dirty="0" smtClean="0"/>
              <a:t>Those who pay might experience the collapse of this regime… </a:t>
            </a:r>
            <a:endParaRPr lang="en-US" b="1" dirty="0"/>
          </a:p>
        </p:txBody>
      </p:sp>
    </p:spTree>
    <p:extLst>
      <p:ext uri="{BB962C8B-B14F-4D97-AF65-F5344CB8AC3E}">
        <p14:creationId xmlns:p14="http://schemas.microsoft.com/office/powerpoint/2010/main" val="14812105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0991A9D-D730-49AF-92A2-375396CBF1F7}" type="slidenum">
              <a:rPr lang="fr-FR" sz="1400">
                <a:latin typeface="Old English Text MT" pitchFamily="66" charset="0"/>
              </a:rPr>
              <a:pPr/>
              <a:t>16</a:t>
            </a:fld>
            <a:endParaRPr lang="fr-FR" sz="1400">
              <a:latin typeface="Old English Text MT" pitchFamily="66" charset="0"/>
            </a:endParaRPr>
          </a:p>
        </p:txBody>
      </p:sp>
      <p:sp>
        <p:nvSpPr>
          <p:cNvPr id="2051" name="Rectangle 6"/>
          <p:cNvSpPr>
            <a:spLocks noGrp="1" noChangeArrowheads="1"/>
          </p:cNvSpPr>
          <p:nvPr>
            <p:ph type="body" idx="1"/>
          </p:nvPr>
        </p:nvSpPr>
        <p:spPr>
          <a:xfrm>
            <a:off x="575666" y="-269081"/>
            <a:ext cx="10714038" cy="4376738"/>
          </a:xfrm>
          <a:noFill/>
        </p:spPr>
        <p:txBody>
          <a:bodyPr/>
          <a:lstStyle/>
          <a:p>
            <a:pPr marL="0" indent="0"/>
            <a:endParaRPr lang="en-US" sz="1800" dirty="0" smtClean="0">
              <a:latin typeface="Old English Text MT" pitchFamily="66" charset="0"/>
            </a:endParaRPr>
          </a:p>
          <a:p>
            <a:pPr marL="0" indent="0" algn="ctr"/>
            <a:endParaRPr lang="en-GB" altLang="ja-JP" sz="3300" dirty="0" smtClean="0">
              <a:latin typeface="Old English Text MT" pitchFamily="66" charset="0"/>
              <a:ea typeface="MS PGothic" pitchFamily="34" charset="-128"/>
            </a:endParaRPr>
          </a:p>
          <a:p>
            <a:pPr marL="0" indent="0" algn="ctr"/>
            <a:r>
              <a:rPr lang="en-US" sz="3600" cap="small" dirty="0"/>
              <a:t>inequality across birth cohorts</a:t>
            </a:r>
            <a:br>
              <a:rPr lang="en-US" sz="3600" cap="small" dirty="0"/>
            </a:br>
            <a:r>
              <a:rPr lang="en-US" sz="3600" cap="small" dirty="0" smtClean="0"/>
              <a:t>PART 2: </a:t>
            </a:r>
            <a:br>
              <a:rPr lang="en-US" sz="3600" cap="small" dirty="0" smtClean="0"/>
            </a:br>
            <a:r>
              <a:rPr lang="en-US" sz="3600" cap="small" dirty="0" smtClean="0"/>
              <a:t>Comparing cohort inequalities</a:t>
            </a:r>
            <a:endParaRPr lang="fr-FR" altLang="ja-JP" sz="3300" dirty="0" smtClean="0">
              <a:ea typeface="MS PGothic" pitchFamily="34" charset="-128"/>
            </a:endParaRPr>
          </a:p>
        </p:txBody>
      </p:sp>
      <p:sp>
        <p:nvSpPr>
          <p:cNvPr id="21511" name="Rectangle 7"/>
          <p:cNvSpPr>
            <a:spLocks noChangeArrowheads="1"/>
          </p:cNvSpPr>
          <p:nvPr/>
        </p:nvSpPr>
        <p:spPr bwMode="auto">
          <a:xfrm>
            <a:off x="2720975" y="333375"/>
            <a:ext cx="6183313"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algn="r" defTabSz="957263">
              <a:spcBef>
                <a:spcPct val="20000"/>
              </a:spcBef>
              <a:spcAft>
                <a:spcPct val="20000"/>
              </a:spcAft>
              <a:tabLst>
                <a:tab pos="741363" algn="l"/>
              </a:tabLst>
              <a:defRPr/>
            </a:pPr>
            <a:r>
              <a:rPr lang="fr-FR" sz="4400" dirty="0">
                <a:latin typeface="+mn-lt"/>
              </a:rPr>
              <a:t>Louis Chauvel </a:t>
            </a:r>
          </a:p>
          <a:p>
            <a:pPr algn="r" defTabSz="957263">
              <a:spcBef>
                <a:spcPct val="20000"/>
              </a:spcBef>
              <a:spcAft>
                <a:spcPct val="20000"/>
              </a:spcAft>
              <a:tabLst>
                <a:tab pos="741363" algn="l"/>
              </a:tabLst>
              <a:defRPr/>
            </a:pPr>
            <a:r>
              <a:rPr lang="fr-FR" sz="1800" dirty="0">
                <a:latin typeface="Old English Text MT" pitchFamily="66" charset="0"/>
              </a:rPr>
              <a:t>Pr Dr </a:t>
            </a:r>
            <a:r>
              <a:rPr lang="fr-FR" sz="1800" dirty="0" err="1">
                <a:latin typeface="Old English Text MT" pitchFamily="66" charset="0"/>
              </a:rPr>
              <a:t>at</a:t>
            </a:r>
            <a:r>
              <a:rPr lang="fr-FR" sz="1800" dirty="0">
                <a:latin typeface="Old English Text MT" pitchFamily="66" charset="0"/>
              </a:rPr>
              <a:t> </a:t>
            </a:r>
            <a:r>
              <a:rPr lang="fr-FR" sz="1800" dirty="0" err="1">
                <a:latin typeface="Old English Text MT" pitchFamily="66" charset="0"/>
              </a:rPr>
              <a:t>University</a:t>
            </a:r>
            <a:r>
              <a:rPr lang="fr-FR" sz="1800" dirty="0">
                <a:latin typeface="Old English Text MT" pitchFamily="66" charset="0"/>
              </a:rPr>
              <a:t> of Luxembourg</a:t>
            </a:r>
            <a:br>
              <a:rPr lang="fr-FR" sz="1800" dirty="0">
                <a:latin typeface="Old English Text MT" pitchFamily="66" charset="0"/>
              </a:rPr>
            </a:b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mj-lt"/>
            </a:endParaRPr>
          </a:p>
          <a:p>
            <a:pPr algn="r" defTabSz="957263">
              <a:spcBef>
                <a:spcPct val="20000"/>
              </a:spcBef>
              <a:spcAft>
                <a:spcPct val="20000"/>
              </a:spcAft>
              <a:tabLst>
                <a:tab pos="741363" algn="l"/>
              </a:tabLst>
              <a:defRPr/>
            </a:pPr>
            <a:endParaRPr lang="fr-FR" sz="1800" b="1" dirty="0" smtClean="0">
              <a:latin typeface="+mj-lt"/>
            </a:endParaRPr>
          </a:p>
          <a:p>
            <a:pPr algn="r" defTabSz="957263">
              <a:spcBef>
                <a:spcPct val="20000"/>
              </a:spcBef>
              <a:spcAft>
                <a:spcPct val="20000"/>
              </a:spcAft>
              <a:tabLst>
                <a:tab pos="741363" algn="l"/>
              </a:tabLst>
              <a:defRPr/>
            </a:pPr>
            <a:r>
              <a:rPr lang="fr-FR" sz="1800" b="1" dirty="0" smtClean="0">
                <a:latin typeface="+mj-lt"/>
              </a:rPr>
              <a:t>louis.chauvel@uni.lu</a:t>
            </a:r>
            <a:r>
              <a:rPr lang="fr-FR" sz="1800" b="1" dirty="0">
                <a:latin typeface="+mj-lt"/>
              </a:rPr>
              <a:t/>
            </a:r>
            <a:br>
              <a:rPr lang="fr-FR" sz="1800" b="1" dirty="0">
                <a:latin typeface="+mj-lt"/>
              </a:rPr>
            </a:br>
            <a:r>
              <a:rPr lang="fr-FR" sz="1800" b="1" dirty="0">
                <a:latin typeface="+mj-lt"/>
              </a:rPr>
              <a:t>http://www.louischauvel.org </a:t>
            </a:r>
          </a:p>
        </p:txBody>
      </p:sp>
      <p:pic>
        <p:nvPicPr>
          <p:cNvPr id="2054" name="Picture 6">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4141" y="4350841"/>
            <a:ext cx="2081313" cy="10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Rectangle 25"/>
          <p:cNvSpPr>
            <a:spLocks noChangeArrowheads="1"/>
          </p:cNvSpPr>
          <p:nvPr/>
        </p:nvSpPr>
        <p:spPr bwMode="auto">
          <a:xfrm>
            <a:off x="0" y="-1588"/>
            <a:ext cx="184150" cy="460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atin typeface="Old English Text MT" pitchFamily="66" charset="0"/>
            </a:endParaRPr>
          </a:p>
        </p:txBody>
      </p:sp>
      <p:sp>
        <p:nvSpPr>
          <p:cNvPr id="2056" name="Rectangle 26"/>
          <p:cNvSpPr>
            <a:spLocks noChangeArrowheads="1"/>
          </p:cNvSpPr>
          <p:nvPr/>
        </p:nvSpPr>
        <p:spPr bwMode="auto">
          <a:xfrm>
            <a:off x="0" y="1643063"/>
            <a:ext cx="22542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200">
                <a:solidFill>
                  <a:srgbClr val="000000"/>
                </a:solidFill>
                <a:latin typeface="Old English Text MT" pitchFamily="66" charset="0"/>
                <a:cs typeface="Times New Roman" pitchFamily="18" charset="0"/>
              </a:rPr>
              <a:t> </a:t>
            </a:r>
            <a:endParaRPr lang="en-US">
              <a:latin typeface="Old English Text MT" pitchFamily="66" charset="0"/>
            </a:endParaRPr>
          </a:p>
        </p:txBody>
      </p:sp>
      <p:sp>
        <p:nvSpPr>
          <p:cNvPr id="9" name="Rectangle 1"/>
          <p:cNvSpPr>
            <a:spLocks noChangeArrowheads="1"/>
          </p:cNvSpPr>
          <p:nvPr/>
        </p:nvSpPr>
        <p:spPr bwMode="auto">
          <a:xfrm>
            <a:off x="3471151" y="5373216"/>
            <a:ext cx="2407292" cy="12003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a:r>
              <a:rPr lang="en-US" altLang="en-US" sz="1800" b="1" dirty="0">
                <a:latin typeface="Papyrus" pitchFamily="66" charset="0"/>
              </a:rPr>
              <a:t>IRSEI </a:t>
            </a:r>
            <a:br>
              <a:rPr lang="en-US" altLang="en-US" sz="1800" b="1" dirty="0">
                <a:latin typeface="Papyrus" pitchFamily="66" charset="0"/>
              </a:rPr>
            </a:br>
            <a:r>
              <a:rPr lang="en-US" altLang="en-US" sz="1800" b="1" dirty="0">
                <a:latin typeface="Papyrus" pitchFamily="66" charset="0"/>
              </a:rPr>
              <a:t>Institute for Research </a:t>
            </a:r>
            <a:br>
              <a:rPr lang="en-US" altLang="en-US" sz="1800" b="1" dirty="0">
                <a:latin typeface="Papyrus" pitchFamily="66" charset="0"/>
              </a:rPr>
            </a:br>
            <a:r>
              <a:rPr lang="en-US" altLang="en-US" sz="1800" b="1" dirty="0">
                <a:latin typeface="Papyrus" pitchFamily="66" charset="0"/>
              </a:rPr>
              <a:t>on  Socio-Economic  </a:t>
            </a:r>
            <a:br>
              <a:rPr lang="en-US" altLang="en-US" sz="1800" b="1" dirty="0">
                <a:latin typeface="Papyrus" pitchFamily="66" charset="0"/>
              </a:rPr>
            </a:br>
            <a:r>
              <a:rPr lang="en-US" altLang="en-US" sz="1800" b="1" dirty="0">
                <a:latin typeface="Papyrus" pitchFamily="66" charset="0"/>
              </a:rPr>
              <a:t>Inequality</a:t>
            </a:r>
          </a:p>
        </p:txBody>
      </p:sp>
      <p:pic>
        <p:nvPicPr>
          <p:cNvPr id="10" name="Picture 4" descr="Fonds National de la Recherche Luxembour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683" y="291149"/>
            <a:ext cx="3760224"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6" name="Picture 2" descr="Résultats de recherche d'images pour « lisdatacenter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683" y="1461932"/>
            <a:ext cx="1880112" cy="2139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5611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smtClean="0"/>
          </a:p>
        </p:txBody>
      </p:sp>
      <p:sp>
        <p:nvSpPr>
          <p:cNvPr id="6147" name="Content Placeholder 2"/>
          <p:cNvSpPr>
            <a:spLocks noGrp="1"/>
          </p:cNvSpPr>
          <p:nvPr>
            <p:ph idx="1"/>
          </p:nvPr>
        </p:nvSpPr>
        <p:spPr/>
        <p:txBody>
          <a:bodyPr/>
          <a:lstStyle/>
          <a:p>
            <a:endParaRPr lang="en-US" altLang="en-US" dirty="0" smtClean="0"/>
          </a:p>
        </p:txBody>
      </p:sp>
      <p:sp>
        <p:nvSpPr>
          <p:cNvPr id="6148" name="Slide Number Placeholder 3"/>
          <p:cNvSpPr>
            <a:spLocks noGrp="1"/>
          </p:cNvSpPr>
          <p:nvPr>
            <p:ph type="sldNum" sz="quarter" idx="4294967295"/>
          </p:nvPr>
        </p:nvSpPr>
        <p:spPr>
          <a:xfrm>
            <a:off x="7616825" y="188913"/>
            <a:ext cx="2057400" cy="457200"/>
          </a:xfrm>
          <a:prstGeom prst="rect">
            <a:avLst/>
          </a:prstGeom>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AC39294E-B648-4C61-B97E-6B14729FA165}" type="slidenum">
              <a:rPr lang="fr-FR" altLang="en-US" sz="1400" smtClean="0"/>
              <a:pPr/>
              <a:t>17</a:t>
            </a:fld>
            <a:endParaRPr lang="fr-FR" altLang="en-US" sz="1400" smtClean="0"/>
          </a:p>
        </p:txBody>
      </p:sp>
      <p:pic>
        <p:nvPicPr>
          <p:cNvPr id="614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0064" y="195263"/>
            <a:ext cx="6737373" cy="5471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2514" y="487710"/>
            <a:ext cx="4806950"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51" name="Rectangle 11"/>
          <p:cNvSpPr>
            <a:spLocks noChangeArrowheads="1"/>
          </p:cNvSpPr>
          <p:nvPr/>
        </p:nvSpPr>
        <p:spPr bwMode="auto">
          <a:xfrm>
            <a:off x="615950" y="161925"/>
            <a:ext cx="3417923" cy="117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lvl="1">
              <a:spcBef>
                <a:spcPct val="20000"/>
              </a:spcBef>
              <a:buClr>
                <a:schemeClr val="tx1"/>
              </a:buClr>
              <a:buFont typeface="Zapf Dingbats" charset="2"/>
              <a:buNone/>
            </a:pPr>
            <a:r>
              <a:rPr lang="en-US" altLang="en-US" sz="3200" b="1" i="1" dirty="0" smtClean="0"/>
              <a:t>Backgrounds </a:t>
            </a:r>
            <a:r>
              <a:rPr lang="en-US" altLang="en-US" sz="3200" b="1" i="1" dirty="0"/>
              <a:t>…</a:t>
            </a:r>
          </a:p>
          <a:p>
            <a:pPr lvl="1">
              <a:spcBef>
                <a:spcPct val="20000"/>
              </a:spcBef>
              <a:buClr>
                <a:schemeClr val="tx1"/>
              </a:buClr>
              <a:buFont typeface="Zapf Dingbats" charset="2"/>
              <a:buNone/>
            </a:pPr>
            <a:r>
              <a:rPr lang="en-US" altLang="en-US" sz="3200" dirty="0"/>
              <a:t> </a:t>
            </a:r>
          </a:p>
        </p:txBody>
      </p:sp>
      <p:sp>
        <p:nvSpPr>
          <p:cNvPr id="6152" name="Rectangle 5"/>
          <p:cNvSpPr>
            <a:spLocks noChangeArrowheads="1"/>
          </p:cNvSpPr>
          <p:nvPr/>
        </p:nvSpPr>
        <p:spPr bwMode="auto">
          <a:xfrm>
            <a:off x="992560" y="1412776"/>
            <a:ext cx="71327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en-US" b="1" i="1" dirty="0"/>
              <a:t>A 17 countries comparison  of inter-cohort inequalities</a:t>
            </a:r>
            <a:endParaRPr lang="en-US" altLang="en-US" i="1" dirty="0"/>
          </a:p>
        </p:txBody>
      </p:sp>
      <p:sp>
        <p:nvSpPr>
          <p:cNvPr id="2" name="Rectangle 1"/>
          <p:cNvSpPr/>
          <p:nvPr/>
        </p:nvSpPr>
        <p:spPr>
          <a:xfrm>
            <a:off x="591816" y="5805264"/>
            <a:ext cx="9473752" cy="584775"/>
          </a:xfrm>
          <a:prstGeom prst="rect">
            <a:avLst/>
          </a:prstGeom>
        </p:spPr>
        <p:txBody>
          <a:bodyPr wrap="square">
            <a:spAutoFit/>
          </a:bodyPr>
          <a:lstStyle/>
          <a:p>
            <a:pPr>
              <a:spcBef>
                <a:spcPts val="0"/>
              </a:spcBef>
              <a:spcAft>
                <a:spcPts val="488"/>
              </a:spcAft>
              <a:defRPr/>
            </a:pPr>
            <a:r>
              <a:rPr lang="en-GB" sz="1600" dirty="0" smtClean="0"/>
              <a:t>See </a:t>
            </a:r>
            <a:r>
              <a:rPr lang="en-GB" sz="1600" dirty="0"/>
              <a:t>a</a:t>
            </a:r>
            <a:r>
              <a:rPr lang="en-GB" sz="1600" dirty="0" smtClean="0"/>
              <a:t>lso : Chauvel</a:t>
            </a:r>
            <a:r>
              <a:rPr lang="en-GB" sz="1600" dirty="0"/>
              <a:t>, L. and M. </a:t>
            </a:r>
            <a:r>
              <a:rPr lang="en-GB" sz="1600" dirty="0" err="1"/>
              <a:t>Schröder</a:t>
            </a:r>
            <a:r>
              <a:rPr lang="en-GB" sz="1600" dirty="0"/>
              <a:t>. 2015. The impact of cohort membership on disposable incomes </a:t>
            </a:r>
            <a:r>
              <a:rPr lang="en-GB" sz="1600" dirty="0" smtClean="0"/>
              <a:t/>
            </a:r>
            <a:br>
              <a:rPr lang="en-GB" sz="1600" dirty="0" smtClean="0"/>
            </a:br>
            <a:r>
              <a:rPr lang="en-GB" sz="1600" dirty="0" smtClean="0"/>
              <a:t>in </a:t>
            </a:r>
            <a:r>
              <a:rPr lang="en-GB" sz="1600" dirty="0"/>
              <a:t>West Germany, France, and the United States. </a:t>
            </a:r>
            <a:r>
              <a:rPr lang="en-GB" sz="1600" i="1" dirty="0"/>
              <a:t>European Sociological Review</a:t>
            </a:r>
            <a:r>
              <a:rPr lang="en-GB" sz="1600" dirty="0"/>
              <a:t>, 31:298-311.</a:t>
            </a:r>
          </a:p>
        </p:txBody>
      </p:sp>
    </p:spTree>
    <p:extLst>
      <p:ext uri="{BB962C8B-B14F-4D97-AF65-F5344CB8AC3E}">
        <p14:creationId xmlns:p14="http://schemas.microsoft.com/office/powerpoint/2010/main" val="12093968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9A86C4B7-D394-4411-A9F2-6B6759A99887}" type="slidenum">
              <a:rPr lang="fr-FR" sz="1400"/>
              <a:pPr/>
              <a:t>18</a:t>
            </a:fld>
            <a:endParaRPr lang="fr-FR" sz="1400"/>
          </a:p>
        </p:txBody>
      </p:sp>
      <p:sp>
        <p:nvSpPr>
          <p:cNvPr id="803842" name="Rectangle 2"/>
          <p:cNvSpPr>
            <a:spLocks noChangeArrowheads="1"/>
          </p:cNvSpPr>
          <p:nvPr/>
        </p:nvSpPr>
        <p:spPr bwMode="auto">
          <a:xfrm>
            <a:off x="200472" y="1295400"/>
            <a:ext cx="917575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marL="747713" lvl="3" algn="l" defTabSz="957263">
              <a:spcBef>
                <a:spcPct val="20000"/>
              </a:spcBef>
              <a:tabLst>
                <a:tab pos="741363" algn="l"/>
              </a:tabLst>
              <a:defRPr/>
            </a:pPr>
            <a:endParaRPr lang="en-US" sz="900" dirty="0"/>
          </a:p>
          <a:p>
            <a:pPr algn="l" defTabSz="957263">
              <a:spcBef>
                <a:spcPct val="20000"/>
              </a:spcBef>
              <a:spcAft>
                <a:spcPct val="100000"/>
              </a:spcAft>
              <a:tabLst>
                <a:tab pos="741363" algn="l"/>
              </a:tabLst>
              <a:defRPr/>
            </a:pPr>
            <a:r>
              <a:rPr lang="en-US" sz="2100" b="1" dirty="0"/>
              <a:t>Interpreting the French case:</a:t>
            </a:r>
          </a:p>
          <a:p>
            <a:pPr marL="582613" lvl="2" indent="-168275" algn="l" defTabSz="957263">
              <a:spcBef>
                <a:spcPct val="20000"/>
              </a:spcBef>
              <a:buClr>
                <a:schemeClr val="tx1"/>
              </a:buClr>
              <a:buFont typeface="Zapf Dingbats" charset="2"/>
              <a:buChar char="l"/>
              <a:tabLst>
                <a:tab pos="741363" algn="l"/>
              </a:tabLst>
              <a:defRPr/>
            </a:pPr>
            <a:r>
              <a:rPr lang="en-US" sz="2000" b="1" dirty="0" err="1"/>
              <a:t>Esping</a:t>
            </a:r>
            <a:r>
              <a:rPr lang="en-US" sz="2000" b="1" dirty="0"/>
              <a:t>-Andersen Typology of Welfare states: </a:t>
            </a:r>
            <a:br>
              <a:rPr lang="en-US" sz="2000" b="1" dirty="0"/>
            </a:br>
            <a:r>
              <a:rPr lang="en-US" sz="1800" b="1" dirty="0"/>
              <a:t>France = “corporatist-conservative” welfare regime, stabilization of social relations</a:t>
            </a:r>
            <a:br>
              <a:rPr lang="en-US" sz="1800" b="1" dirty="0"/>
            </a:br>
            <a:r>
              <a:rPr lang="en-US" sz="1800" b="1" dirty="0"/>
              <a:t>Protection of insiders (protected male workers) against outsiders</a:t>
            </a:r>
          </a:p>
          <a:p>
            <a:pPr marL="582613" lvl="2" indent="-168275" algn="l" defTabSz="957263">
              <a:spcBef>
                <a:spcPct val="20000"/>
              </a:spcBef>
              <a:buClr>
                <a:schemeClr val="tx1"/>
              </a:buClr>
              <a:buFont typeface="Zapf Dingbats" charset="2"/>
              <a:buChar char="l"/>
              <a:tabLst>
                <a:tab pos="741363" algn="l"/>
              </a:tabLst>
              <a:defRPr/>
            </a:pPr>
            <a:endParaRPr lang="en-US" sz="2000" b="1" dirty="0"/>
          </a:p>
          <a:p>
            <a:pPr marL="582613" lvl="2" indent="-168275" algn="l" defTabSz="957263">
              <a:spcBef>
                <a:spcPct val="20000"/>
              </a:spcBef>
              <a:buClr>
                <a:schemeClr val="tx1"/>
              </a:buClr>
              <a:buFont typeface="Zapf Dingbats" charset="2"/>
              <a:buChar char="l"/>
              <a:tabLst>
                <a:tab pos="741363" algn="l"/>
              </a:tabLst>
              <a:defRPr/>
            </a:pPr>
            <a:r>
              <a:rPr lang="en-US" sz="2000" b="1" dirty="0"/>
              <a:t>In case of economic brake :</a:t>
            </a:r>
            <a:br>
              <a:rPr lang="en-US" sz="2000" b="1" dirty="0"/>
            </a:br>
            <a:r>
              <a:rPr lang="en-US" sz="1800" b="1" dirty="0"/>
              <a:t> « </a:t>
            </a:r>
            <a:r>
              <a:rPr lang="en-US" sz="1800" b="1" dirty="0" err="1"/>
              <a:t>Insiderisation</a:t>
            </a:r>
            <a:r>
              <a:rPr lang="en-US" sz="1800" b="1" dirty="0"/>
              <a:t> » of insiders, already in the stable labor force </a:t>
            </a:r>
            <a:br>
              <a:rPr lang="en-US" sz="1800" b="1" dirty="0"/>
            </a:br>
            <a:r>
              <a:rPr lang="en-US" sz="1800" b="1" dirty="0"/>
              <a:t>and « </a:t>
            </a:r>
            <a:r>
              <a:rPr lang="en-US" sz="1800" b="1" dirty="0" err="1"/>
              <a:t>outsiderisation</a:t>
            </a:r>
            <a:r>
              <a:rPr lang="en-US" sz="1800" b="1" dirty="0"/>
              <a:t> » of new entrants</a:t>
            </a:r>
          </a:p>
          <a:p>
            <a:pPr marL="582613" lvl="2" indent="-168275" algn="l" defTabSz="957263">
              <a:spcBef>
                <a:spcPct val="20000"/>
              </a:spcBef>
              <a:buClr>
                <a:schemeClr val="tx1"/>
              </a:buClr>
              <a:buFont typeface="Zapf Dingbats" charset="2"/>
              <a:buChar char="l"/>
              <a:tabLst>
                <a:tab pos="741363" algn="l"/>
              </a:tabLst>
              <a:defRPr/>
            </a:pPr>
            <a:endParaRPr lang="en-US" sz="1800" b="1" dirty="0"/>
          </a:p>
          <a:p>
            <a:pPr marL="582613" lvl="2" indent="-168275" algn="l" defTabSz="957263">
              <a:spcBef>
                <a:spcPct val="20000"/>
              </a:spcBef>
              <a:buClr>
                <a:schemeClr val="tx1"/>
              </a:buClr>
              <a:buFont typeface="Zapf Dingbats" charset="2"/>
              <a:buChar char="l"/>
              <a:tabLst>
                <a:tab pos="741363" algn="l"/>
              </a:tabLst>
              <a:defRPr/>
            </a:pPr>
            <a:r>
              <a:rPr lang="en-US" sz="2000" b="1" dirty="0"/>
              <a:t>In France, young people can wait … decades </a:t>
            </a:r>
            <a:br>
              <a:rPr lang="en-US" sz="2000" b="1" dirty="0"/>
            </a:br>
            <a:r>
              <a:rPr lang="en-US" sz="2000" b="1" dirty="0"/>
              <a:t>Increasing poverty rates for young people</a:t>
            </a:r>
            <a:r>
              <a:rPr lang="en-US" sz="1800" b="1" dirty="0"/>
              <a:t>, stable </a:t>
            </a:r>
            <a:r>
              <a:rPr lang="en-US" sz="1800" b="1" dirty="0" err="1"/>
              <a:t>intracohort</a:t>
            </a:r>
            <a:r>
              <a:rPr lang="en-US" sz="1800" b="1" dirty="0"/>
              <a:t> inequalities </a:t>
            </a:r>
            <a:br>
              <a:rPr lang="en-US" sz="1800" b="1" dirty="0"/>
            </a:br>
            <a:r>
              <a:rPr lang="en-US" sz="1800" b="1" dirty="0"/>
              <a:t>(after taxes and welfare reallocations)</a:t>
            </a:r>
            <a:endParaRPr lang="en-US" sz="1600" b="1" dirty="0"/>
          </a:p>
          <a:p>
            <a:pPr marL="414338" lvl="2" algn="l" defTabSz="957263">
              <a:spcBef>
                <a:spcPct val="20000"/>
              </a:spcBef>
              <a:buClr>
                <a:schemeClr val="tx1"/>
              </a:buClr>
              <a:tabLst>
                <a:tab pos="741363" algn="l"/>
              </a:tabLst>
              <a:defRPr/>
            </a:pPr>
            <a:endParaRPr lang="en-US" sz="2000" b="1" dirty="0"/>
          </a:p>
        </p:txBody>
      </p:sp>
      <p:pic>
        <p:nvPicPr>
          <p:cNvPr id="2" name="Picture 1"/>
          <p:cNvPicPr>
            <a:picLocks noChangeAspect="1"/>
          </p:cNvPicPr>
          <p:nvPr/>
        </p:nvPicPr>
        <p:blipFill>
          <a:blip r:embed="rId3"/>
          <a:stretch>
            <a:fillRect/>
          </a:stretch>
        </p:blipFill>
        <p:spPr>
          <a:xfrm>
            <a:off x="5745088" y="476672"/>
            <a:ext cx="3799218" cy="780673"/>
          </a:xfrm>
          <a:prstGeom prst="rect">
            <a:avLst/>
          </a:prstGeom>
        </p:spPr>
      </p:pic>
      <p:sp>
        <p:nvSpPr>
          <p:cNvPr id="3" name="Rectangle 2"/>
          <p:cNvSpPr/>
          <p:nvPr/>
        </p:nvSpPr>
        <p:spPr>
          <a:xfrm>
            <a:off x="5745088" y="1295400"/>
            <a:ext cx="2284600" cy="523220"/>
          </a:xfrm>
          <a:prstGeom prst="rect">
            <a:avLst/>
          </a:prstGeom>
        </p:spPr>
        <p:txBody>
          <a:bodyPr wrap="none">
            <a:spAutoFit/>
          </a:bodyPr>
          <a:lstStyle/>
          <a:p>
            <a:r>
              <a:rPr lang="en-US" sz="1400" dirty="0">
                <a:solidFill>
                  <a:srgbClr val="333333"/>
                </a:solidFill>
                <a:latin typeface="Arial" panose="020B0604020202020204" pitchFamily="34" charset="0"/>
              </a:rPr>
              <a:t>Emile Durkheim’s </a:t>
            </a:r>
            <a:r>
              <a:rPr lang="en-US" sz="1400" i="1" dirty="0" smtClean="0">
                <a:solidFill>
                  <a:srgbClr val="333333"/>
                </a:solidFill>
                <a:latin typeface="Arial" panose="020B0604020202020204" pitchFamily="34" charset="0"/>
              </a:rPr>
              <a:t>Suicide</a:t>
            </a:r>
            <a:br>
              <a:rPr lang="en-US" sz="1400" i="1" dirty="0" smtClean="0">
                <a:solidFill>
                  <a:srgbClr val="333333"/>
                </a:solidFill>
                <a:latin typeface="Arial" panose="020B0604020202020204" pitchFamily="34" charset="0"/>
              </a:rPr>
            </a:br>
            <a:endParaRPr lang="en-US" sz="1400" dirty="0"/>
          </a:p>
        </p:txBody>
      </p:sp>
      <p:cxnSp>
        <p:nvCxnSpPr>
          <p:cNvPr id="5" name="Straight Connector 4"/>
          <p:cNvCxnSpPr/>
          <p:nvPr/>
        </p:nvCxnSpPr>
        <p:spPr bwMode="auto">
          <a:xfrm>
            <a:off x="6033120" y="1124744"/>
            <a:ext cx="3439178" cy="0"/>
          </a:xfrm>
          <a:prstGeom prst="line">
            <a:avLst/>
          </a:prstGeom>
          <a:solidFill>
            <a:schemeClr val="accent1"/>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 name="Picture 5"/>
          <p:cNvPicPr>
            <a:picLocks noChangeAspect="1"/>
          </p:cNvPicPr>
          <p:nvPr/>
        </p:nvPicPr>
        <p:blipFill>
          <a:blip r:embed="rId4"/>
          <a:stretch>
            <a:fillRect/>
          </a:stretch>
        </p:blipFill>
        <p:spPr>
          <a:xfrm>
            <a:off x="632520" y="363367"/>
            <a:ext cx="4237223" cy="609306"/>
          </a:xfrm>
          <a:prstGeom prst="rect">
            <a:avLst/>
          </a:prstGeom>
        </p:spPr>
      </p:pic>
      <p:cxnSp>
        <p:nvCxnSpPr>
          <p:cNvPr id="9" name="Straight Connector 8"/>
          <p:cNvCxnSpPr/>
          <p:nvPr/>
        </p:nvCxnSpPr>
        <p:spPr bwMode="auto">
          <a:xfrm>
            <a:off x="920552" y="764704"/>
            <a:ext cx="3744416" cy="0"/>
          </a:xfrm>
          <a:prstGeom prst="line">
            <a:avLst/>
          </a:prstGeom>
          <a:solidFill>
            <a:schemeClr val="accent1"/>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Rectangle 9"/>
          <p:cNvSpPr/>
          <p:nvPr/>
        </p:nvSpPr>
        <p:spPr>
          <a:xfrm>
            <a:off x="920552" y="972673"/>
            <a:ext cx="2808312" cy="523220"/>
          </a:xfrm>
          <a:prstGeom prst="rect">
            <a:avLst/>
          </a:prstGeom>
        </p:spPr>
        <p:txBody>
          <a:bodyPr wrap="square">
            <a:spAutoFit/>
          </a:bodyPr>
          <a:lstStyle/>
          <a:p>
            <a:r>
              <a:rPr lang="fr-FR" sz="1400" dirty="0"/>
              <a:t>Émile Durkheim (1897), </a:t>
            </a:r>
            <a:r>
              <a:rPr lang="fr-FR" sz="1400" dirty="0" smtClean="0"/>
              <a:t/>
            </a:r>
            <a:br>
              <a:rPr lang="fr-FR" sz="1400" dirty="0" smtClean="0"/>
            </a:br>
            <a:r>
              <a:rPr lang="fr-FR" sz="1400" dirty="0" smtClean="0"/>
              <a:t>Le </a:t>
            </a:r>
            <a:r>
              <a:rPr lang="fr-FR" sz="1400" dirty="0"/>
              <a:t>suicide. Étude de </a:t>
            </a:r>
            <a:r>
              <a:rPr lang="fr-FR" sz="1400" dirty="0" smtClean="0"/>
              <a:t>sociologie, p.1</a:t>
            </a:r>
            <a:endParaRPr lang="en-US" sz="1400" dirty="0"/>
          </a:p>
        </p:txBody>
      </p:sp>
    </p:spTree>
    <p:extLst>
      <p:ext uri="{BB962C8B-B14F-4D97-AF65-F5344CB8AC3E}">
        <p14:creationId xmlns:p14="http://schemas.microsoft.com/office/powerpoint/2010/main" val="37821326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xfrm>
            <a:off x="7086600" y="6643688"/>
            <a:ext cx="2057400" cy="457200"/>
          </a:xfrm>
          <a:noFill/>
        </p:spPr>
        <p:txBody>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fld id="{C4BC2F36-2AED-4085-8C4E-0E6AE0B19A81}" type="slidenum">
              <a:rPr lang="fr-FR" altLang="en-US" sz="1800" smtClean="0"/>
              <a:pPr/>
              <a:t>19</a:t>
            </a:fld>
            <a:endParaRPr lang="fr-FR" altLang="en-US" sz="1800" smtClean="0"/>
          </a:p>
        </p:txBody>
      </p:sp>
      <p:sp>
        <p:nvSpPr>
          <p:cNvPr id="15363" name="Rectangle 2"/>
          <p:cNvSpPr>
            <a:spLocks noGrp="1" noChangeArrowheads="1"/>
          </p:cNvSpPr>
          <p:nvPr>
            <p:ph type="body" idx="1"/>
          </p:nvPr>
        </p:nvSpPr>
        <p:spPr>
          <a:xfrm>
            <a:off x="415925" y="-26988"/>
            <a:ext cx="9001125" cy="6207126"/>
          </a:xfrm>
          <a:noFill/>
        </p:spPr>
        <p:txBody>
          <a:bodyPr/>
          <a:lstStyle/>
          <a:p>
            <a:pPr marL="488950" lvl="1" indent="-323850">
              <a:buFont typeface="Zapf Dingbats" charset="2"/>
              <a:buNone/>
            </a:pPr>
            <a:endParaRPr lang="en-US" altLang="en-US" sz="2700" smtClean="0"/>
          </a:p>
          <a:p>
            <a:pPr marL="488950" lvl="1" indent="-323850">
              <a:buFont typeface="Zapf Dingbats" charset="2"/>
              <a:buNone/>
            </a:pPr>
            <a:r>
              <a:rPr lang="en-US" altLang="en-US" sz="3900" i="1" smtClean="0"/>
              <a:t>Theories of Welfare Regimes</a:t>
            </a:r>
            <a:r>
              <a:rPr lang="en-US" altLang="en-US" sz="2800" b="0" smtClean="0"/>
              <a:t/>
            </a:r>
            <a:br>
              <a:rPr lang="en-US" altLang="en-US" sz="2800" b="0" smtClean="0"/>
            </a:br>
            <a:r>
              <a:rPr lang="en-US" altLang="en-US" sz="2800" b="0" smtClean="0"/>
              <a:t>Decommodification models and welfare regimes </a:t>
            </a:r>
            <a:br>
              <a:rPr lang="en-US" altLang="en-US" sz="2800" b="0" smtClean="0"/>
            </a:br>
            <a:r>
              <a:rPr lang="en-US" altLang="en-US" sz="2800" b="0" smtClean="0"/>
              <a:t>				</a:t>
            </a:r>
          </a:p>
          <a:p>
            <a:pPr marL="488950" lvl="1" indent="-323850">
              <a:buFont typeface="Zapf Dingbats" charset="2"/>
              <a:buNone/>
            </a:pPr>
            <a:endParaRPr lang="en-US" altLang="en-US" sz="2800" b="0" smtClean="0"/>
          </a:p>
          <a:p>
            <a:pPr marL="661988" lvl="2" indent="-247650">
              <a:buFont typeface="Zapf Dingbats" charset="2"/>
              <a:buNone/>
            </a:pPr>
            <a:endParaRPr lang="en-US" altLang="en-US" sz="3000" smtClean="0"/>
          </a:p>
        </p:txBody>
      </p:sp>
      <p:pic>
        <p:nvPicPr>
          <p:cNvPr id="15364" name="Picture 4" descr="0745607969">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925" y="2179638"/>
            <a:ext cx="302895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descr="3369558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6488" y="2384425"/>
            <a:ext cx="3514725"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Rectangle 6"/>
          <p:cNvSpPr>
            <a:spLocks noChangeArrowheads="1"/>
          </p:cNvSpPr>
          <p:nvPr/>
        </p:nvSpPr>
        <p:spPr bwMode="auto">
          <a:xfrm>
            <a:off x="3360738" y="5059363"/>
            <a:ext cx="2960687"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algn="ctr"/>
            <a:r>
              <a:rPr lang="en-US" altLang="en-US" sz="2000"/>
              <a:t>Gosta Esping-Andersen (Danish, born 1947) </a:t>
            </a:r>
            <a:br>
              <a:rPr lang="en-US" altLang="en-US" sz="2000"/>
            </a:br>
            <a:r>
              <a:rPr lang="en-US" altLang="en-US" sz="2000"/>
              <a:t>Professor @ </a:t>
            </a:r>
            <a:r>
              <a:rPr lang="en-US" altLang="en-US" sz="2000" i="1"/>
              <a:t>Universitat Pompeu Fabra </a:t>
            </a:r>
            <a:r>
              <a:rPr lang="en-US" altLang="en-US" sz="2000"/>
              <a:t>(Barcelona). </a:t>
            </a:r>
          </a:p>
        </p:txBody>
      </p:sp>
      <p:sp>
        <p:nvSpPr>
          <p:cNvPr id="15368" name="Rectangle 2"/>
          <p:cNvSpPr>
            <a:spLocks noChangeArrowheads="1"/>
          </p:cNvSpPr>
          <p:nvPr/>
        </p:nvSpPr>
        <p:spPr bwMode="auto">
          <a:xfrm>
            <a:off x="276225" y="1558925"/>
            <a:ext cx="95726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r>
              <a:rPr lang="en-US" altLang="en-US" sz="1800" dirty="0"/>
              <a:t>“De-commodification occurs when a service is rendered as a matter of right, and when a person can maintain a livelihood without reliance on the market” (</a:t>
            </a:r>
            <a:r>
              <a:rPr lang="en-US" altLang="en-US" sz="1800" dirty="0" err="1"/>
              <a:t>Esping</a:t>
            </a:r>
            <a:r>
              <a:rPr lang="en-US" altLang="en-US" sz="1800" dirty="0"/>
              <a:t>-Anderson, pp. 21-22)</a:t>
            </a:r>
          </a:p>
        </p:txBody>
      </p:sp>
    </p:spTree>
    <p:extLst>
      <p:ext uri="{BB962C8B-B14F-4D97-AF65-F5344CB8AC3E}">
        <p14:creationId xmlns:p14="http://schemas.microsoft.com/office/powerpoint/2010/main" val="3168345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344488" y="161339"/>
            <a:ext cx="9433047" cy="4524315"/>
          </a:xfrm>
          <a:prstGeom prst="rect">
            <a:avLst/>
          </a:prstGeom>
          <a:noFill/>
        </p:spPr>
        <p:txBody>
          <a:bodyPr wrap="square" rtlCol="0">
            <a:spAutoFit/>
          </a:bodyPr>
          <a:lstStyle/>
          <a:p>
            <a:r>
              <a:rPr lang="en-US" sz="3200" b="1" dirty="0"/>
              <a:t>4</a:t>
            </a:r>
            <a:r>
              <a:rPr lang="en-US" sz="3200" b="1" dirty="0" smtClean="0"/>
              <a:t> PARTS</a:t>
            </a:r>
          </a:p>
          <a:p>
            <a:endParaRPr lang="en-US" sz="2800" dirty="0" smtClean="0"/>
          </a:p>
          <a:p>
            <a:endParaRPr lang="en-US" sz="2800" dirty="0"/>
          </a:p>
          <a:p>
            <a:endParaRPr lang="en-US" sz="2800" dirty="0" smtClean="0"/>
          </a:p>
          <a:p>
            <a:pPr>
              <a:spcAft>
                <a:spcPts val="2400"/>
              </a:spcAft>
            </a:pPr>
            <a:r>
              <a:rPr lang="en-US" sz="2800" dirty="0" smtClean="0"/>
              <a:t>1- Theory of Cohort inequalities </a:t>
            </a:r>
          </a:p>
          <a:p>
            <a:pPr>
              <a:spcAft>
                <a:spcPts val="2400"/>
              </a:spcAft>
            </a:pPr>
            <a:r>
              <a:rPr lang="en-US" sz="2800" dirty="0" smtClean="0"/>
              <a:t>2- Welfare regimes and international comparisons with the LIS </a:t>
            </a:r>
          </a:p>
          <a:p>
            <a:pPr>
              <a:spcAft>
                <a:spcPts val="2400"/>
              </a:spcAft>
            </a:pPr>
            <a:r>
              <a:rPr lang="en-US" sz="2800" dirty="0" smtClean="0"/>
              <a:t>3- Inequalities of education, income, wealth and APC </a:t>
            </a:r>
          </a:p>
          <a:p>
            <a:pPr>
              <a:spcAft>
                <a:spcPts val="2400"/>
              </a:spcAft>
            </a:pPr>
            <a:r>
              <a:rPr lang="en-US" sz="2800" dirty="0"/>
              <a:t>4</a:t>
            </a:r>
            <a:r>
              <a:rPr lang="en-US" sz="2800" dirty="0" smtClean="0"/>
              <a:t>- An APC approach to gender inequality in 12 countries </a:t>
            </a:r>
          </a:p>
        </p:txBody>
      </p:sp>
      <p:sp>
        <p:nvSpPr>
          <p:cNvPr id="3" name="Foliennummernplatzhalter 2"/>
          <p:cNvSpPr>
            <a:spLocks noGrp="1"/>
          </p:cNvSpPr>
          <p:nvPr>
            <p:ph type="sldNum" sz="quarter" idx="4294967295"/>
          </p:nvPr>
        </p:nvSpPr>
        <p:spPr>
          <a:xfrm>
            <a:off x="7099300" y="6356351"/>
            <a:ext cx="2311400" cy="365125"/>
          </a:xfrm>
          <a:prstGeom prst="rect">
            <a:avLst/>
          </a:prstGeom>
        </p:spPr>
        <p:txBody>
          <a:bodyPr/>
          <a:lstStyle/>
          <a:p>
            <a:fld id="{3D304243-3656-402B-8372-AF8AC471BDF5}" type="slidenum">
              <a:rPr lang="fr-CH" smtClean="0"/>
              <a:pPr/>
              <a:t>2</a:t>
            </a:fld>
            <a:endParaRPr lang="fr-CH" dirty="0"/>
          </a:p>
        </p:txBody>
      </p:sp>
    </p:spTree>
    <p:extLst>
      <p:ext uri="{BB962C8B-B14F-4D97-AF65-F5344CB8AC3E}">
        <p14:creationId xmlns:p14="http://schemas.microsoft.com/office/powerpoint/2010/main" val="4257239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0"/>
          </p:nvPr>
        </p:nvSpPr>
        <p:spPr>
          <a:noFill/>
        </p:spPr>
        <p:txBody>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fld id="{144690C9-49DD-43A3-BDFC-157C885122C2}" type="slidenum">
              <a:rPr lang="fr-FR" altLang="en-US" sz="1800" smtClean="0"/>
              <a:pPr/>
              <a:t>20</a:t>
            </a:fld>
            <a:endParaRPr lang="fr-FR" altLang="en-US" sz="1800" smtClean="0"/>
          </a:p>
        </p:txBody>
      </p:sp>
      <p:sp>
        <p:nvSpPr>
          <p:cNvPr id="16387" name="Rectangle 2"/>
          <p:cNvSpPr>
            <a:spLocks noGrp="1" noChangeArrowheads="1"/>
          </p:cNvSpPr>
          <p:nvPr>
            <p:ph type="body" idx="1"/>
          </p:nvPr>
        </p:nvSpPr>
        <p:spPr>
          <a:xfrm>
            <a:off x="415925" y="-531813"/>
            <a:ext cx="9001125" cy="6207126"/>
          </a:xfrm>
          <a:noFill/>
        </p:spPr>
        <p:txBody>
          <a:bodyPr/>
          <a:lstStyle/>
          <a:p>
            <a:pPr marL="995363" lvl="3" indent="-247650"/>
            <a:endParaRPr lang="en-US" altLang="en-US" sz="2700" smtClean="0"/>
          </a:p>
          <a:p>
            <a:pPr marL="488950" lvl="1" indent="-323850">
              <a:buFont typeface="Zapf Dingbats" charset="2"/>
              <a:buNone/>
            </a:pPr>
            <a:r>
              <a:rPr lang="en-US" altLang="en-US" sz="3900" i="1" smtClean="0"/>
              <a:t>Central references</a:t>
            </a:r>
            <a:endParaRPr lang="en-US" altLang="en-US" sz="3800" smtClean="0"/>
          </a:p>
        </p:txBody>
      </p:sp>
      <p:sp>
        <p:nvSpPr>
          <p:cNvPr id="16388" name="Rectangle 3"/>
          <p:cNvSpPr>
            <a:spLocks noChangeArrowheads="1"/>
          </p:cNvSpPr>
          <p:nvPr/>
        </p:nvSpPr>
        <p:spPr bwMode="auto">
          <a:xfrm>
            <a:off x="344488" y="485775"/>
            <a:ext cx="9072562" cy="562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lvl1pPr marL="361950" indent="-361950" defTabSz="957263">
              <a:spcBef>
                <a:spcPct val="20000"/>
              </a:spcBef>
              <a:spcAft>
                <a:spcPct val="100000"/>
              </a:spcAft>
              <a:tabLst>
                <a:tab pos="741363" algn="l"/>
              </a:tabLst>
              <a:defRPr sz="2500" b="1">
                <a:solidFill>
                  <a:schemeClr val="tx1"/>
                </a:solidFill>
                <a:latin typeface="Times New Roman" pitchFamily="18" charset="0"/>
              </a:defRPr>
            </a:lvl1pPr>
            <a:lvl2pPr marL="488950" indent="-323850" defTabSz="957263">
              <a:spcBef>
                <a:spcPct val="20000"/>
              </a:spcBef>
              <a:buClr>
                <a:schemeClr val="tx1"/>
              </a:buClr>
              <a:buFont typeface="Zapf Dingbats" charset="2"/>
              <a:buChar char="l"/>
              <a:tabLst>
                <a:tab pos="741363" algn="l"/>
              </a:tabLst>
              <a:defRPr sz="2100" b="1">
                <a:solidFill>
                  <a:schemeClr val="tx1"/>
                </a:solidFill>
                <a:latin typeface="Times New Roman" pitchFamily="18" charset="0"/>
              </a:defRPr>
            </a:lvl2pPr>
            <a:lvl3pPr marL="661988" indent="-247650" defTabSz="957263">
              <a:spcBef>
                <a:spcPct val="20000"/>
              </a:spcBef>
              <a:buClr>
                <a:schemeClr val="tx1"/>
              </a:buClr>
              <a:buFont typeface="Zapf Dingbats" charset="2"/>
              <a:buChar char="l"/>
              <a:tabLst>
                <a:tab pos="741363" algn="l"/>
              </a:tabLst>
              <a:defRPr sz="1700" b="1">
                <a:solidFill>
                  <a:schemeClr val="tx1"/>
                </a:solidFill>
                <a:latin typeface="Times New Roman" pitchFamily="18" charset="0"/>
              </a:defRPr>
            </a:lvl3pPr>
            <a:lvl4pPr marL="995363" indent="-247650" defTabSz="957263">
              <a:spcBef>
                <a:spcPct val="20000"/>
              </a:spcBef>
              <a:tabLst>
                <a:tab pos="741363" algn="l"/>
              </a:tabLst>
              <a:defRPr sz="1700">
                <a:solidFill>
                  <a:schemeClr val="tx1"/>
                </a:solidFill>
                <a:latin typeface="Times New Roman" pitchFamily="18" charset="0"/>
              </a:defRPr>
            </a:lvl4pPr>
            <a:lvl5pPr marL="995363" indent="74613" defTabSz="957263">
              <a:spcBef>
                <a:spcPct val="20000"/>
              </a:spcBef>
              <a:tabLst>
                <a:tab pos="741363" algn="l"/>
              </a:tabLst>
              <a:defRPr sz="1500">
                <a:solidFill>
                  <a:schemeClr val="tx1"/>
                </a:solidFill>
                <a:latin typeface="Times New Roman" pitchFamily="18" charset="0"/>
              </a:defRPr>
            </a:lvl5pPr>
            <a:lvl6pPr marL="1452563" indent="74613" defTabSz="957263" eaLnBrk="0" fontAlgn="base" hangingPunct="0">
              <a:spcBef>
                <a:spcPct val="20000"/>
              </a:spcBef>
              <a:spcAft>
                <a:spcPct val="0"/>
              </a:spcAft>
              <a:tabLst>
                <a:tab pos="741363" algn="l"/>
              </a:tabLst>
              <a:defRPr sz="1500">
                <a:solidFill>
                  <a:schemeClr val="tx1"/>
                </a:solidFill>
                <a:latin typeface="Times New Roman" pitchFamily="18" charset="0"/>
              </a:defRPr>
            </a:lvl6pPr>
            <a:lvl7pPr marL="1909763" indent="74613" defTabSz="957263" eaLnBrk="0" fontAlgn="base" hangingPunct="0">
              <a:spcBef>
                <a:spcPct val="20000"/>
              </a:spcBef>
              <a:spcAft>
                <a:spcPct val="0"/>
              </a:spcAft>
              <a:tabLst>
                <a:tab pos="741363" algn="l"/>
              </a:tabLst>
              <a:defRPr sz="1500">
                <a:solidFill>
                  <a:schemeClr val="tx1"/>
                </a:solidFill>
                <a:latin typeface="Times New Roman" pitchFamily="18" charset="0"/>
              </a:defRPr>
            </a:lvl7pPr>
            <a:lvl8pPr marL="2366963" indent="74613" defTabSz="957263" eaLnBrk="0" fontAlgn="base" hangingPunct="0">
              <a:spcBef>
                <a:spcPct val="20000"/>
              </a:spcBef>
              <a:spcAft>
                <a:spcPct val="0"/>
              </a:spcAft>
              <a:tabLst>
                <a:tab pos="741363" algn="l"/>
              </a:tabLst>
              <a:defRPr sz="1500">
                <a:solidFill>
                  <a:schemeClr val="tx1"/>
                </a:solidFill>
                <a:latin typeface="Times New Roman" pitchFamily="18" charset="0"/>
              </a:defRPr>
            </a:lvl8pPr>
            <a:lvl9pPr marL="2824163" indent="74613" defTabSz="957263" eaLnBrk="0" fontAlgn="base" hangingPunct="0">
              <a:spcBef>
                <a:spcPct val="20000"/>
              </a:spcBef>
              <a:spcAft>
                <a:spcPct val="0"/>
              </a:spcAft>
              <a:tabLst>
                <a:tab pos="741363" algn="l"/>
              </a:tabLst>
              <a:defRPr sz="1500">
                <a:solidFill>
                  <a:schemeClr val="tx1"/>
                </a:solidFill>
                <a:latin typeface="Times New Roman" pitchFamily="18" charset="0"/>
              </a:defRPr>
            </a:lvl9pPr>
          </a:lstStyle>
          <a:p>
            <a:pPr lvl="3">
              <a:lnSpc>
                <a:spcPct val="80000"/>
              </a:lnSpc>
            </a:pPr>
            <a:endParaRPr lang="en-US" altLang="en-US" sz="1900"/>
          </a:p>
          <a:p>
            <a:pPr lvl="1">
              <a:lnSpc>
                <a:spcPct val="80000"/>
              </a:lnSpc>
              <a:buFont typeface="Zapf Dingbats" charset="2"/>
              <a:buNone/>
            </a:pPr>
            <a:r>
              <a:rPr lang="en-GB" altLang="en-US" b="0"/>
              <a:t>Pierson Ch. and Castles F.G. (eds) 2006, </a:t>
            </a:r>
            <a:br>
              <a:rPr lang="en-GB" altLang="en-US" b="0"/>
            </a:br>
            <a:r>
              <a:rPr lang="en-GB" altLang="en-US" b="0" i="1"/>
              <a:t>The Welfare State Reader</a:t>
            </a:r>
            <a:r>
              <a:rPr lang="en-GB" altLang="en-US" b="0"/>
              <a:t>, 2nd ed, Cambridge: Polity Press.</a:t>
            </a:r>
            <a:r>
              <a:rPr lang="fr-FR" altLang="en-US" sz="2500"/>
              <a:t> </a:t>
            </a:r>
            <a:r>
              <a:rPr lang="en-US" altLang="en-US" sz="2400" b="0"/>
              <a:t/>
            </a:r>
            <a:br>
              <a:rPr lang="en-US" altLang="en-US" sz="2400" b="0"/>
            </a:br>
            <a:endParaRPr lang="en-US" altLang="en-US" sz="2400" b="0"/>
          </a:p>
          <a:p>
            <a:pPr lvl="1">
              <a:lnSpc>
                <a:spcPct val="80000"/>
              </a:lnSpc>
              <a:buFont typeface="Zapf Dingbats" charset="2"/>
              <a:buNone/>
            </a:pPr>
            <a:endParaRPr lang="en-US" altLang="en-US" sz="2400" b="0"/>
          </a:p>
        </p:txBody>
      </p:sp>
      <p:pic>
        <p:nvPicPr>
          <p:cNvPr id="1638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825" y="1844675"/>
            <a:ext cx="28575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90" name="Rectangle 5"/>
          <p:cNvSpPr>
            <a:spLocks noChangeArrowheads="1"/>
          </p:cNvSpPr>
          <p:nvPr/>
        </p:nvSpPr>
        <p:spPr bwMode="auto">
          <a:xfrm>
            <a:off x="560388" y="1700213"/>
            <a:ext cx="3529012" cy="50482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endParaRPr lang="en-US" altLang="en-US"/>
          </a:p>
        </p:txBody>
      </p:sp>
      <p:pic>
        <p:nvPicPr>
          <p:cNvPr id="1639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3725" y="1701800"/>
            <a:ext cx="28575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92" name="Rectangle 12"/>
          <p:cNvSpPr>
            <a:spLocks noChangeArrowheads="1"/>
          </p:cNvSpPr>
          <p:nvPr/>
        </p:nvSpPr>
        <p:spPr bwMode="auto">
          <a:xfrm>
            <a:off x="5456238" y="1555750"/>
            <a:ext cx="3529012" cy="50482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endParaRPr lang="en-US" altLang="en-US"/>
          </a:p>
        </p:txBody>
      </p:sp>
      <p:sp>
        <p:nvSpPr>
          <p:cNvPr id="16393" name="Rectangle 14"/>
          <p:cNvSpPr>
            <a:spLocks noChangeArrowheads="1"/>
          </p:cNvSpPr>
          <p:nvPr/>
        </p:nvSpPr>
        <p:spPr bwMode="auto">
          <a:xfrm>
            <a:off x="273050" y="4676775"/>
            <a:ext cx="10152063" cy="156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endParaRPr lang="en-US" altLang="en-US" sz="2400"/>
          </a:p>
          <a:p>
            <a:r>
              <a:rPr lang="en-US" altLang="en-US" sz="2400"/>
              <a:t>Pierson C., Obinger H., Lewis J., Leibfried S., Castles F.G. (Eds), 2010,</a:t>
            </a:r>
            <a:br>
              <a:rPr lang="en-US" altLang="en-US" sz="2400"/>
            </a:br>
            <a:r>
              <a:rPr lang="en-US" altLang="en-US" sz="2400"/>
              <a:t>The Oxford Handbook of the Welfare State, Oxford ; Ox Univ Pr. </a:t>
            </a:r>
            <a:br>
              <a:rPr lang="en-US" altLang="en-US" sz="2400"/>
            </a:br>
            <a:endParaRPr lang="en-US" altLang="en-US" sz="2400"/>
          </a:p>
        </p:txBody>
      </p:sp>
      <p:pic>
        <p:nvPicPr>
          <p:cNvPr id="16394" name="Picture 15" descr="arrow_dow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4706938"/>
            <a:ext cx="85725" cy="4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5" name="Oval 1"/>
          <p:cNvSpPr>
            <a:spLocks noChangeArrowheads="1"/>
          </p:cNvSpPr>
          <p:nvPr/>
        </p:nvSpPr>
        <p:spPr bwMode="auto">
          <a:xfrm>
            <a:off x="5456238" y="1700213"/>
            <a:ext cx="3241675" cy="3384550"/>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endParaRPr lang="en-US" altLang="en-US"/>
          </a:p>
        </p:txBody>
      </p:sp>
      <p:sp>
        <p:nvSpPr>
          <p:cNvPr id="16396" name="Right Arrow 2"/>
          <p:cNvSpPr>
            <a:spLocks noChangeArrowheads="1"/>
          </p:cNvSpPr>
          <p:nvPr/>
        </p:nvSpPr>
        <p:spPr bwMode="auto">
          <a:xfrm rot="-2293970">
            <a:off x="3689350" y="3824288"/>
            <a:ext cx="2555875" cy="527050"/>
          </a:xfrm>
          <a:prstGeom prst="rightArrow">
            <a:avLst>
              <a:gd name="adj1" fmla="val 50000"/>
              <a:gd name="adj2" fmla="val 49886"/>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endParaRPr lang="en-US" altLang="en-US"/>
          </a:p>
        </p:txBody>
      </p:sp>
      <p:sp>
        <p:nvSpPr>
          <p:cNvPr id="16397" name="Right Arrow 13"/>
          <p:cNvSpPr>
            <a:spLocks noChangeArrowheads="1"/>
          </p:cNvSpPr>
          <p:nvPr/>
        </p:nvSpPr>
        <p:spPr bwMode="auto">
          <a:xfrm rot="8603110">
            <a:off x="2754313" y="2190750"/>
            <a:ext cx="2555875" cy="527050"/>
          </a:xfrm>
          <a:prstGeom prst="rightArrow">
            <a:avLst>
              <a:gd name="adj1" fmla="val 50000"/>
              <a:gd name="adj2" fmla="val 49886"/>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endParaRPr lang="en-US" altLang="en-US"/>
          </a:p>
        </p:txBody>
      </p:sp>
    </p:spTree>
    <p:extLst>
      <p:ext uri="{BB962C8B-B14F-4D97-AF65-F5344CB8AC3E}">
        <p14:creationId xmlns:p14="http://schemas.microsoft.com/office/powerpoint/2010/main" val="18982995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0"/>
          </p:nvPr>
        </p:nvSpPr>
        <p:spPr>
          <a:noFill/>
        </p:spPr>
        <p:txBody>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fld id="{144690C9-49DD-43A3-BDFC-157C885122C2}" type="slidenum">
              <a:rPr lang="fr-FR" altLang="en-US" sz="1800" smtClean="0"/>
              <a:pPr/>
              <a:t>21</a:t>
            </a:fld>
            <a:endParaRPr lang="fr-FR" altLang="en-US" sz="1800" smtClean="0"/>
          </a:p>
        </p:txBody>
      </p:sp>
      <p:sp>
        <p:nvSpPr>
          <p:cNvPr id="16387" name="Rectangle 2"/>
          <p:cNvSpPr>
            <a:spLocks noGrp="1" noChangeArrowheads="1"/>
          </p:cNvSpPr>
          <p:nvPr>
            <p:ph type="body" idx="1"/>
          </p:nvPr>
        </p:nvSpPr>
        <p:spPr>
          <a:xfrm>
            <a:off x="415925" y="-531813"/>
            <a:ext cx="9001125" cy="6207126"/>
          </a:xfrm>
          <a:noFill/>
        </p:spPr>
        <p:txBody>
          <a:bodyPr/>
          <a:lstStyle/>
          <a:p>
            <a:pPr marL="995363" lvl="3" indent="-247650"/>
            <a:endParaRPr lang="en-US" altLang="en-US" sz="2700" smtClean="0"/>
          </a:p>
          <a:p>
            <a:pPr marL="488950" lvl="1" indent="-323850">
              <a:buFont typeface="Zapf Dingbats" charset="2"/>
              <a:buNone/>
            </a:pPr>
            <a:r>
              <a:rPr lang="en-US" altLang="en-US" sz="3900" i="1" smtClean="0"/>
              <a:t>Central references</a:t>
            </a:r>
            <a:endParaRPr lang="en-US" altLang="en-US" sz="3800" smtClean="0"/>
          </a:p>
        </p:txBody>
      </p:sp>
      <p:sp>
        <p:nvSpPr>
          <p:cNvPr id="16388" name="Rectangle 3"/>
          <p:cNvSpPr>
            <a:spLocks noChangeArrowheads="1"/>
          </p:cNvSpPr>
          <p:nvPr/>
        </p:nvSpPr>
        <p:spPr bwMode="auto">
          <a:xfrm>
            <a:off x="344488" y="485775"/>
            <a:ext cx="9072562" cy="562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lvl1pPr marL="361950" indent="-361950" defTabSz="957263">
              <a:spcBef>
                <a:spcPct val="20000"/>
              </a:spcBef>
              <a:spcAft>
                <a:spcPct val="100000"/>
              </a:spcAft>
              <a:tabLst>
                <a:tab pos="741363" algn="l"/>
              </a:tabLst>
              <a:defRPr sz="2500" b="1">
                <a:solidFill>
                  <a:schemeClr val="tx1"/>
                </a:solidFill>
                <a:latin typeface="Times New Roman" pitchFamily="18" charset="0"/>
              </a:defRPr>
            </a:lvl1pPr>
            <a:lvl2pPr marL="488950" indent="-323850" defTabSz="957263">
              <a:spcBef>
                <a:spcPct val="20000"/>
              </a:spcBef>
              <a:buClr>
                <a:schemeClr val="tx1"/>
              </a:buClr>
              <a:buFont typeface="Zapf Dingbats" charset="2"/>
              <a:buChar char="l"/>
              <a:tabLst>
                <a:tab pos="741363" algn="l"/>
              </a:tabLst>
              <a:defRPr sz="2100" b="1">
                <a:solidFill>
                  <a:schemeClr val="tx1"/>
                </a:solidFill>
                <a:latin typeface="Times New Roman" pitchFamily="18" charset="0"/>
              </a:defRPr>
            </a:lvl2pPr>
            <a:lvl3pPr marL="661988" indent="-247650" defTabSz="957263">
              <a:spcBef>
                <a:spcPct val="20000"/>
              </a:spcBef>
              <a:buClr>
                <a:schemeClr val="tx1"/>
              </a:buClr>
              <a:buFont typeface="Zapf Dingbats" charset="2"/>
              <a:buChar char="l"/>
              <a:tabLst>
                <a:tab pos="741363" algn="l"/>
              </a:tabLst>
              <a:defRPr sz="1700" b="1">
                <a:solidFill>
                  <a:schemeClr val="tx1"/>
                </a:solidFill>
                <a:latin typeface="Times New Roman" pitchFamily="18" charset="0"/>
              </a:defRPr>
            </a:lvl3pPr>
            <a:lvl4pPr marL="995363" indent="-247650" defTabSz="957263">
              <a:spcBef>
                <a:spcPct val="20000"/>
              </a:spcBef>
              <a:tabLst>
                <a:tab pos="741363" algn="l"/>
              </a:tabLst>
              <a:defRPr sz="1700">
                <a:solidFill>
                  <a:schemeClr val="tx1"/>
                </a:solidFill>
                <a:latin typeface="Times New Roman" pitchFamily="18" charset="0"/>
              </a:defRPr>
            </a:lvl4pPr>
            <a:lvl5pPr marL="995363" indent="74613" defTabSz="957263">
              <a:spcBef>
                <a:spcPct val="20000"/>
              </a:spcBef>
              <a:tabLst>
                <a:tab pos="741363" algn="l"/>
              </a:tabLst>
              <a:defRPr sz="1500">
                <a:solidFill>
                  <a:schemeClr val="tx1"/>
                </a:solidFill>
                <a:latin typeface="Times New Roman" pitchFamily="18" charset="0"/>
              </a:defRPr>
            </a:lvl5pPr>
            <a:lvl6pPr marL="1452563" indent="74613" defTabSz="957263" eaLnBrk="0" fontAlgn="base" hangingPunct="0">
              <a:spcBef>
                <a:spcPct val="20000"/>
              </a:spcBef>
              <a:spcAft>
                <a:spcPct val="0"/>
              </a:spcAft>
              <a:tabLst>
                <a:tab pos="741363" algn="l"/>
              </a:tabLst>
              <a:defRPr sz="1500">
                <a:solidFill>
                  <a:schemeClr val="tx1"/>
                </a:solidFill>
                <a:latin typeface="Times New Roman" pitchFamily="18" charset="0"/>
              </a:defRPr>
            </a:lvl6pPr>
            <a:lvl7pPr marL="1909763" indent="74613" defTabSz="957263" eaLnBrk="0" fontAlgn="base" hangingPunct="0">
              <a:spcBef>
                <a:spcPct val="20000"/>
              </a:spcBef>
              <a:spcAft>
                <a:spcPct val="0"/>
              </a:spcAft>
              <a:tabLst>
                <a:tab pos="741363" algn="l"/>
              </a:tabLst>
              <a:defRPr sz="1500">
                <a:solidFill>
                  <a:schemeClr val="tx1"/>
                </a:solidFill>
                <a:latin typeface="Times New Roman" pitchFamily="18" charset="0"/>
              </a:defRPr>
            </a:lvl7pPr>
            <a:lvl8pPr marL="2366963" indent="74613" defTabSz="957263" eaLnBrk="0" fontAlgn="base" hangingPunct="0">
              <a:spcBef>
                <a:spcPct val="20000"/>
              </a:spcBef>
              <a:spcAft>
                <a:spcPct val="0"/>
              </a:spcAft>
              <a:tabLst>
                <a:tab pos="741363" algn="l"/>
              </a:tabLst>
              <a:defRPr sz="1500">
                <a:solidFill>
                  <a:schemeClr val="tx1"/>
                </a:solidFill>
                <a:latin typeface="Times New Roman" pitchFamily="18" charset="0"/>
              </a:defRPr>
            </a:lvl8pPr>
            <a:lvl9pPr marL="2824163" indent="74613" defTabSz="957263" eaLnBrk="0" fontAlgn="base" hangingPunct="0">
              <a:spcBef>
                <a:spcPct val="20000"/>
              </a:spcBef>
              <a:spcAft>
                <a:spcPct val="0"/>
              </a:spcAft>
              <a:tabLst>
                <a:tab pos="741363" algn="l"/>
              </a:tabLst>
              <a:defRPr sz="1500">
                <a:solidFill>
                  <a:schemeClr val="tx1"/>
                </a:solidFill>
                <a:latin typeface="Times New Roman" pitchFamily="18" charset="0"/>
              </a:defRPr>
            </a:lvl9pPr>
          </a:lstStyle>
          <a:p>
            <a:pPr lvl="3">
              <a:lnSpc>
                <a:spcPct val="80000"/>
              </a:lnSpc>
            </a:pPr>
            <a:endParaRPr lang="en-US" altLang="en-US" sz="1900" dirty="0"/>
          </a:p>
          <a:p>
            <a:pPr lvl="1">
              <a:lnSpc>
                <a:spcPct val="80000"/>
              </a:lnSpc>
              <a:buNone/>
            </a:pPr>
            <a:r>
              <a:rPr lang="en-US" altLang="en-US" b="0" dirty="0" err="1"/>
              <a:t>Schröder</a:t>
            </a:r>
            <a:r>
              <a:rPr lang="en-US" altLang="en-US" b="0" dirty="0"/>
              <a:t>, Martin, 2013: </a:t>
            </a:r>
            <a:r>
              <a:rPr lang="en-US" altLang="en-US" b="0" dirty="0" smtClean="0"/>
              <a:t/>
            </a:r>
            <a:br>
              <a:rPr lang="en-US" altLang="en-US" b="0" dirty="0" smtClean="0"/>
            </a:br>
            <a:r>
              <a:rPr lang="en-US" altLang="en-US" b="0" dirty="0" smtClean="0"/>
              <a:t>Integrating </a:t>
            </a:r>
            <a:r>
              <a:rPr lang="en-US" altLang="en-US" b="0" dirty="0"/>
              <a:t>Varieties of </a:t>
            </a:r>
            <a:r>
              <a:rPr lang="en-US" altLang="en-US" b="0" dirty="0" smtClean="0"/>
              <a:t/>
            </a:r>
            <a:br>
              <a:rPr lang="en-US" altLang="en-US" b="0" dirty="0" smtClean="0"/>
            </a:br>
            <a:r>
              <a:rPr lang="en-US" altLang="en-US" b="0" dirty="0" smtClean="0"/>
              <a:t>Capitalism </a:t>
            </a:r>
            <a:r>
              <a:rPr lang="en-US" altLang="en-US" b="0" dirty="0"/>
              <a:t>and Welfare State Research: </a:t>
            </a:r>
            <a:r>
              <a:rPr lang="en-US" altLang="en-US" b="0" dirty="0" smtClean="0"/>
              <a:t/>
            </a:r>
            <a:br>
              <a:rPr lang="en-US" altLang="en-US" b="0" dirty="0" smtClean="0"/>
            </a:br>
            <a:r>
              <a:rPr lang="en-US" altLang="en-US" b="0" dirty="0" smtClean="0"/>
              <a:t>A </a:t>
            </a:r>
            <a:r>
              <a:rPr lang="en-US" altLang="en-US" b="0" dirty="0"/>
              <a:t>Unified Typology of Capitalisms. </a:t>
            </a:r>
            <a:r>
              <a:rPr lang="en-US" altLang="en-US" b="0" dirty="0" smtClean="0"/>
              <a:t/>
            </a:r>
            <a:br>
              <a:rPr lang="en-US" altLang="en-US" b="0" dirty="0" smtClean="0"/>
            </a:br>
            <a:r>
              <a:rPr lang="en-US" altLang="en-US" b="0" dirty="0" smtClean="0"/>
              <a:t>New </a:t>
            </a:r>
            <a:r>
              <a:rPr lang="en-US" altLang="en-US" b="0" dirty="0"/>
              <a:t>York: Palgrave.</a:t>
            </a:r>
            <a:endParaRPr lang="en-US" altLang="en-US" sz="2400" b="0" dirty="0"/>
          </a:p>
        </p:txBody>
      </p:sp>
      <p:pic>
        <p:nvPicPr>
          <p:cNvPr id="16394" name="Picture 15" descr="arrow_dow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4706938"/>
            <a:ext cx="85725" cy="4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6" name="Picture 2" descr="http://i.ebayimg.com/00/s/MTYwMFgxMDE3/z/BRUAAOSwu4BVnIqQ/$_5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71303" y="652500"/>
            <a:ext cx="3361113" cy="5287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67834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0"/>
          </p:nvPr>
        </p:nvSpPr>
        <p:spPr>
          <a:noFill/>
        </p:spPr>
        <p:txBody>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fld id="{D60BEF46-7457-4026-82F6-3ADDBEC7CCFC}" type="slidenum">
              <a:rPr lang="fr-FR" altLang="en-US" sz="1800" smtClean="0"/>
              <a:pPr/>
              <a:t>22</a:t>
            </a:fld>
            <a:endParaRPr lang="fr-FR" altLang="en-US" sz="1800" smtClean="0"/>
          </a:p>
        </p:txBody>
      </p:sp>
      <p:graphicFrame>
        <p:nvGraphicFramePr>
          <p:cNvPr id="1229856" name="Group 32"/>
          <p:cNvGraphicFramePr>
            <a:graphicFrameLocks noGrp="1"/>
          </p:cNvGraphicFramePr>
          <p:nvPr>
            <p:extLst>
              <p:ext uri="{D42A27DB-BD31-4B8C-83A1-F6EECF244321}">
                <p14:modId xmlns:p14="http://schemas.microsoft.com/office/powerpoint/2010/main" val="4231597270"/>
              </p:ext>
            </p:extLst>
          </p:nvPr>
        </p:nvGraphicFramePr>
        <p:xfrm>
          <a:off x="560388" y="620688"/>
          <a:ext cx="8712200" cy="5819091"/>
        </p:xfrm>
        <a:graphic>
          <a:graphicData uri="http://schemas.openxmlformats.org/drawingml/2006/table">
            <a:tbl>
              <a:tblPr/>
              <a:tblGrid>
                <a:gridCol w="2160587"/>
                <a:gridCol w="2232025"/>
                <a:gridCol w="2159000"/>
                <a:gridCol w="2160588"/>
              </a:tblGrid>
              <a:tr h="881116">
                <a:tc>
                  <a:txBody>
                    <a:bodyPr/>
                    <a:lstStyle>
                      <a:lvl1pPr defTabSz="957263">
                        <a:spcBef>
                          <a:spcPct val="20000"/>
                        </a:spcBef>
                        <a:spcAft>
                          <a:spcPct val="100000"/>
                        </a:spcAft>
                        <a:tabLst>
                          <a:tab pos="741363" algn="l"/>
                        </a:tabLst>
                        <a:defRPr sz="2100" b="1">
                          <a:solidFill>
                            <a:schemeClr val="tx1"/>
                          </a:solidFill>
                          <a:latin typeface="Times New Roman" pitchFamily="18" charset="0"/>
                        </a:defRPr>
                      </a:lvl1pPr>
                      <a:lvl2pPr marL="165100" defTabSz="957263">
                        <a:spcBef>
                          <a:spcPct val="20000"/>
                        </a:spcBef>
                        <a:buClr>
                          <a:schemeClr val="tx1"/>
                        </a:buClr>
                        <a:buFont typeface="Zapf Dingbats" charset="2"/>
                        <a:tabLst>
                          <a:tab pos="741363" algn="l"/>
                        </a:tabLst>
                        <a:defRPr sz="1900" b="1">
                          <a:solidFill>
                            <a:schemeClr val="tx1"/>
                          </a:solidFill>
                          <a:latin typeface="Times New Roman" pitchFamily="18" charset="0"/>
                        </a:defRPr>
                      </a:lvl2pPr>
                      <a:lvl3pPr marL="414338" defTabSz="957263">
                        <a:spcBef>
                          <a:spcPct val="20000"/>
                        </a:spcBef>
                        <a:buClr>
                          <a:schemeClr val="tx1"/>
                        </a:buClr>
                        <a:buFont typeface="Zapf Dingbats" charset="2"/>
                        <a:tabLst>
                          <a:tab pos="741363" algn="l"/>
                        </a:tabLst>
                        <a:defRPr sz="1500" b="1">
                          <a:solidFill>
                            <a:schemeClr val="tx1"/>
                          </a:solidFill>
                          <a:latin typeface="Times New Roman" pitchFamily="18" charset="0"/>
                        </a:defRPr>
                      </a:lvl3pPr>
                      <a:lvl4pPr marL="747713" defTabSz="957263">
                        <a:spcBef>
                          <a:spcPct val="20000"/>
                        </a:spcBef>
                        <a:tabLst>
                          <a:tab pos="741363" algn="l"/>
                        </a:tabLst>
                        <a:defRPr sz="1500">
                          <a:solidFill>
                            <a:schemeClr val="tx1"/>
                          </a:solidFill>
                          <a:latin typeface="Times New Roman" pitchFamily="18" charset="0"/>
                        </a:defRPr>
                      </a:lvl4pPr>
                      <a:lvl5pPr marL="1069975" defTabSz="957263">
                        <a:spcBef>
                          <a:spcPct val="20000"/>
                        </a:spcBef>
                        <a:tabLst>
                          <a:tab pos="741363" algn="l"/>
                        </a:tabLst>
                        <a:defRPr sz="1300">
                          <a:solidFill>
                            <a:schemeClr val="tx1"/>
                          </a:solidFill>
                          <a:latin typeface="Times New Roman" pitchFamily="18" charset="0"/>
                        </a:defRPr>
                      </a:lvl5pPr>
                      <a:lvl6pPr marL="1527175" defTabSz="957263" eaLnBrk="0" fontAlgn="base" hangingPunct="0">
                        <a:spcBef>
                          <a:spcPct val="20000"/>
                        </a:spcBef>
                        <a:spcAft>
                          <a:spcPct val="0"/>
                        </a:spcAft>
                        <a:tabLst>
                          <a:tab pos="741363" algn="l"/>
                        </a:tabLst>
                        <a:defRPr sz="1300">
                          <a:solidFill>
                            <a:schemeClr val="tx1"/>
                          </a:solidFill>
                          <a:latin typeface="Times New Roman" pitchFamily="18" charset="0"/>
                        </a:defRPr>
                      </a:lvl6pPr>
                      <a:lvl7pPr marL="1984375" defTabSz="957263" eaLnBrk="0" fontAlgn="base" hangingPunct="0">
                        <a:spcBef>
                          <a:spcPct val="20000"/>
                        </a:spcBef>
                        <a:spcAft>
                          <a:spcPct val="0"/>
                        </a:spcAft>
                        <a:tabLst>
                          <a:tab pos="741363" algn="l"/>
                        </a:tabLst>
                        <a:defRPr sz="1300">
                          <a:solidFill>
                            <a:schemeClr val="tx1"/>
                          </a:solidFill>
                          <a:latin typeface="Times New Roman" pitchFamily="18" charset="0"/>
                        </a:defRPr>
                      </a:lvl7pPr>
                      <a:lvl8pPr marL="2441575" defTabSz="957263" eaLnBrk="0" fontAlgn="base" hangingPunct="0">
                        <a:spcBef>
                          <a:spcPct val="20000"/>
                        </a:spcBef>
                        <a:spcAft>
                          <a:spcPct val="0"/>
                        </a:spcAft>
                        <a:tabLst>
                          <a:tab pos="741363" algn="l"/>
                        </a:tabLst>
                        <a:defRPr sz="1300">
                          <a:solidFill>
                            <a:schemeClr val="tx1"/>
                          </a:solidFill>
                          <a:latin typeface="Times New Roman" pitchFamily="18" charset="0"/>
                        </a:defRPr>
                      </a:lvl8pPr>
                      <a:lvl9pPr marL="2898775" defTabSz="957263" eaLnBrk="0" fontAlgn="base" hangingPunct="0">
                        <a:spcBef>
                          <a:spcPct val="20000"/>
                        </a:spcBef>
                        <a:spcAft>
                          <a:spcPct val="0"/>
                        </a:spcAft>
                        <a:tabLst>
                          <a:tab pos="741363" algn="l"/>
                        </a:tabLst>
                        <a:defRPr sz="1300">
                          <a:solidFill>
                            <a:schemeClr val="tx1"/>
                          </a:solidFill>
                          <a:latin typeface="Times New Roman" pitchFamily="18" charset="0"/>
                        </a:defRPr>
                      </a:lvl9pPr>
                    </a:lstStyle>
                    <a:p>
                      <a:pPr marL="0" marR="0" lvl="0" indent="0" algn="ctr" defTabSz="957263" rtl="0" eaLnBrk="0" fontAlgn="base" latinLnBrk="0" hangingPunct="0">
                        <a:lnSpc>
                          <a:spcPct val="100000"/>
                        </a:lnSpc>
                        <a:spcBef>
                          <a:spcPct val="20000"/>
                        </a:spcBef>
                        <a:spcAft>
                          <a:spcPct val="100000"/>
                        </a:spcAft>
                        <a:buClrTx/>
                        <a:buSzTx/>
                        <a:buFontTx/>
                        <a:buNone/>
                        <a:tabLst>
                          <a:tab pos="741363" algn="l"/>
                        </a:tabLst>
                      </a:pPr>
                      <a:endParaRPr kumimoji="0" lang="fr-FR" altLang="en-US" sz="1800" b="1" i="0" u="none" strike="noStrike" cap="none" normalizeH="0" baseline="0" dirty="0" smtClean="0">
                        <a:ln>
                          <a:noFill/>
                        </a:ln>
                        <a:solidFill>
                          <a:schemeClr val="tx1"/>
                        </a:solidFill>
                        <a:effectLst/>
                        <a:latin typeface="Times New Roman" pitchFamily="18"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57263">
                        <a:spcBef>
                          <a:spcPct val="20000"/>
                        </a:spcBef>
                        <a:spcAft>
                          <a:spcPct val="100000"/>
                        </a:spcAft>
                        <a:tabLst>
                          <a:tab pos="741363" algn="l"/>
                        </a:tabLst>
                        <a:defRPr sz="2100" b="1">
                          <a:solidFill>
                            <a:schemeClr val="tx1"/>
                          </a:solidFill>
                          <a:latin typeface="Times New Roman" pitchFamily="18" charset="0"/>
                        </a:defRPr>
                      </a:lvl1pPr>
                      <a:lvl2pPr marL="165100" defTabSz="957263">
                        <a:spcBef>
                          <a:spcPct val="20000"/>
                        </a:spcBef>
                        <a:buClr>
                          <a:schemeClr val="tx1"/>
                        </a:buClr>
                        <a:buFont typeface="Zapf Dingbats" charset="2"/>
                        <a:tabLst>
                          <a:tab pos="741363" algn="l"/>
                        </a:tabLst>
                        <a:defRPr sz="1900" b="1">
                          <a:solidFill>
                            <a:schemeClr val="tx1"/>
                          </a:solidFill>
                          <a:latin typeface="Times New Roman" pitchFamily="18" charset="0"/>
                        </a:defRPr>
                      </a:lvl2pPr>
                      <a:lvl3pPr marL="414338" defTabSz="957263">
                        <a:spcBef>
                          <a:spcPct val="20000"/>
                        </a:spcBef>
                        <a:buClr>
                          <a:schemeClr val="tx1"/>
                        </a:buClr>
                        <a:buFont typeface="Zapf Dingbats" charset="2"/>
                        <a:tabLst>
                          <a:tab pos="741363" algn="l"/>
                        </a:tabLst>
                        <a:defRPr sz="1500" b="1">
                          <a:solidFill>
                            <a:schemeClr val="tx1"/>
                          </a:solidFill>
                          <a:latin typeface="Times New Roman" pitchFamily="18" charset="0"/>
                        </a:defRPr>
                      </a:lvl3pPr>
                      <a:lvl4pPr marL="747713" defTabSz="957263">
                        <a:spcBef>
                          <a:spcPct val="20000"/>
                        </a:spcBef>
                        <a:tabLst>
                          <a:tab pos="741363" algn="l"/>
                        </a:tabLst>
                        <a:defRPr sz="1500">
                          <a:solidFill>
                            <a:schemeClr val="tx1"/>
                          </a:solidFill>
                          <a:latin typeface="Times New Roman" pitchFamily="18" charset="0"/>
                        </a:defRPr>
                      </a:lvl4pPr>
                      <a:lvl5pPr marL="1069975" defTabSz="957263">
                        <a:spcBef>
                          <a:spcPct val="20000"/>
                        </a:spcBef>
                        <a:tabLst>
                          <a:tab pos="741363" algn="l"/>
                        </a:tabLst>
                        <a:defRPr sz="1300">
                          <a:solidFill>
                            <a:schemeClr val="tx1"/>
                          </a:solidFill>
                          <a:latin typeface="Times New Roman" pitchFamily="18" charset="0"/>
                        </a:defRPr>
                      </a:lvl5pPr>
                      <a:lvl6pPr marL="1527175" defTabSz="957263" eaLnBrk="0" fontAlgn="base" hangingPunct="0">
                        <a:spcBef>
                          <a:spcPct val="20000"/>
                        </a:spcBef>
                        <a:spcAft>
                          <a:spcPct val="0"/>
                        </a:spcAft>
                        <a:tabLst>
                          <a:tab pos="741363" algn="l"/>
                        </a:tabLst>
                        <a:defRPr sz="1300">
                          <a:solidFill>
                            <a:schemeClr val="tx1"/>
                          </a:solidFill>
                          <a:latin typeface="Times New Roman" pitchFamily="18" charset="0"/>
                        </a:defRPr>
                      </a:lvl6pPr>
                      <a:lvl7pPr marL="1984375" defTabSz="957263" eaLnBrk="0" fontAlgn="base" hangingPunct="0">
                        <a:spcBef>
                          <a:spcPct val="20000"/>
                        </a:spcBef>
                        <a:spcAft>
                          <a:spcPct val="0"/>
                        </a:spcAft>
                        <a:tabLst>
                          <a:tab pos="741363" algn="l"/>
                        </a:tabLst>
                        <a:defRPr sz="1300">
                          <a:solidFill>
                            <a:schemeClr val="tx1"/>
                          </a:solidFill>
                          <a:latin typeface="Times New Roman" pitchFamily="18" charset="0"/>
                        </a:defRPr>
                      </a:lvl7pPr>
                      <a:lvl8pPr marL="2441575" defTabSz="957263" eaLnBrk="0" fontAlgn="base" hangingPunct="0">
                        <a:spcBef>
                          <a:spcPct val="20000"/>
                        </a:spcBef>
                        <a:spcAft>
                          <a:spcPct val="0"/>
                        </a:spcAft>
                        <a:tabLst>
                          <a:tab pos="741363" algn="l"/>
                        </a:tabLst>
                        <a:defRPr sz="1300">
                          <a:solidFill>
                            <a:schemeClr val="tx1"/>
                          </a:solidFill>
                          <a:latin typeface="Times New Roman" pitchFamily="18" charset="0"/>
                        </a:defRPr>
                      </a:lvl8pPr>
                      <a:lvl9pPr marL="2898775" defTabSz="957263" eaLnBrk="0" fontAlgn="base" hangingPunct="0">
                        <a:spcBef>
                          <a:spcPct val="20000"/>
                        </a:spcBef>
                        <a:spcAft>
                          <a:spcPct val="0"/>
                        </a:spcAft>
                        <a:tabLst>
                          <a:tab pos="741363" algn="l"/>
                        </a:tabLst>
                        <a:defRPr sz="1300">
                          <a:solidFill>
                            <a:schemeClr val="tx1"/>
                          </a:solidFill>
                          <a:latin typeface="Times New Roman" pitchFamily="18" charset="0"/>
                        </a:defRPr>
                      </a:lvl9pPr>
                    </a:lstStyle>
                    <a:p>
                      <a:pPr marL="0" marR="0" lvl="0" indent="0" algn="ctr" defTabSz="957263" rtl="0" eaLnBrk="0" fontAlgn="base" latinLnBrk="0" hangingPunct="0">
                        <a:lnSpc>
                          <a:spcPct val="100000"/>
                        </a:lnSpc>
                        <a:spcBef>
                          <a:spcPct val="20000"/>
                        </a:spcBef>
                        <a:spcAft>
                          <a:spcPct val="100000"/>
                        </a:spcAft>
                        <a:buClrTx/>
                        <a:buSzTx/>
                        <a:buFontTx/>
                        <a:buNone/>
                        <a:tabLst>
                          <a:tab pos="741363" algn="l"/>
                        </a:tabLst>
                      </a:pPr>
                      <a:r>
                        <a:rPr kumimoji="0" lang="en-US" altLang="en-US" sz="1800" b="1" i="0" u="none" strike="noStrike" cap="none" normalizeH="0" baseline="0" dirty="0" smtClean="0">
                          <a:ln>
                            <a:noFill/>
                          </a:ln>
                          <a:solidFill>
                            <a:schemeClr val="tx1"/>
                          </a:solidFill>
                          <a:effectLst/>
                          <a:latin typeface="Times New Roman" pitchFamily="18" charset="0"/>
                        </a:rPr>
                        <a:t>Liberal </a:t>
                      </a:r>
                      <a:br>
                        <a:rPr kumimoji="0" lang="en-US" altLang="en-US" sz="1800" b="1" i="0" u="none" strike="noStrike" cap="none" normalizeH="0" baseline="0" dirty="0" smtClean="0">
                          <a:ln>
                            <a:noFill/>
                          </a:ln>
                          <a:solidFill>
                            <a:schemeClr val="tx1"/>
                          </a:solidFill>
                          <a:effectLst/>
                          <a:latin typeface="Times New Roman" pitchFamily="18" charset="0"/>
                        </a:rPr>
                      </a:br>
                      <a:r>
                        <a:rPr kumimoji="0" lang="en-US" altLang="en-US" sz="1800" b="1" i="0" u="none" strike="noStrike" cap="none" normalizeH="0" baseline="0" dirty="0" smtClean="0">
                          <a:ln>
                            <a:noFill/>
                          </a:ln>
                          <a:solidFill>
                            <a:schemeClr val="tx1"/>
                          </a:solidFill>
                          <a:effectLst/>
                          <a:latin typeface="Times New Roman" pitchFamily="18" charset="0"/>
                        </a:rPr>
                        <a:t>(=Residual)</a:t>
                      </a:r>
                      <a:br>
                        <a:rPr kumimoji="0" lang="en-US" altLang="en-US" sz="1800" b="1" i="0" u="none" strike="noStrike" cap="none" normalizeH="0" baseline="0" dirty="0" smtClean="0">
                          <a:ln>
                            <a:noFill/>
                          </a:ln>
                          <a:solidFill>
                            <a:schemeClr val="tx1"/>
                          </a:solidFill>
                          <a:effectLst/>
                          <a:latin typeface="Times New Roman" pitchFamily="18" charset="0"/>
                        </a:rPr>
                      </a:br>
                      <a:r>
                        <a:rPr kumimoji="0" lang="en-US" altLang="en-US" sz="1800" b="1" i="0" u="none" strike="noStrike" cap="none" normalizeH="0" baseline="0" dirty="0" smtClean="0">
                          <a:ln>
                            <a:noFill/>
                          </a:ln>
                          <a:solidFill>
                            <a:schemeClr val="tx1"/>
                          </a:solidFill>
                          <a:effectLst/>
                          <a:latin typeface="Times New Roman" pitchFamily="18" charset="0"/>
                        </a:rPr>
                        <a:t/>
                      </a:r>
                      <a:br>
                        <a:rPr kumimoji="0" lang="en-US" altLang="en-US" sz="1800" b="1" i="0" u="none" strike="noStrike" cap="none" normalizeH="0" baseline="0" dirty="0" smtClean="0">
                          <a:ln>
                            <a:noFill/>
                          </a:ln>
                          <a:solidFill>
                            <a:schemeClr val="tx1"/>
                          </a:solidFill>
                          <a:effectLst/>
                          <a:latin typeface="Times New Roman" pitchFamily="18" charset="0"/>
                        </a:rPr>
                      </a:br>
                      <a:r>
                        <a:rPr kumimoji="0" lang="en-US" altLang="en-US" sz="1800" b="1" i="0" u="none" strike="noStrike" cap="none" normalizeH="0" baseline="0" dirty="0" smtClean="0">
                          <a:ln>
                            <a:noFill/>
                          </a:ln>
                          <a:solidFill>
                            <a:schemeClr val="tx1"/>
                          </a:solidFill>
                          <a:effectLst/>
                          <a:latin typeface="Times New Roman" pitchFamily="18" charset="0"/>
                        </a:rPr>
                        <a:t>Theoretical  equality of opportunity</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57263">
                        <a:spcBef>
                          <a:spcPct val="20000"/>
                        </a:spcBef>
                        <a:spcAft>
                          <a:spcPct val="100000"/>
                        </a:spcAft>
                        <a:tabLst>
                          <a:tab pos="741363" algn="l"/>
                        </a:tabLst>
                        <a:defRPr sz="2100" b="1">
                          <a:solidFill>
                            <a:schemeClr val="tx1"/>
                          </a:solidFill>
                          <a:latin typeface="Times New Roman" pitchFamily="18" charset="0"/>
                        </a:defRPr>
                      </a:lvl1pPr>
                      <a:lvl2pPr marL="165100" defTabSz="957263">
                        <a:spcBef>
                          <a:spcPct val="20000"/>
                        </a:spcBef>
                        <a:buClr>
                          <a:schemeClr val="tx1"/>
                        </a:buClr>
                        <a:buFont typeface="Zapf Dingbats" charset="2"/>
                        <a:tabLst>
                          <a:tab pos="741363" algn="l"/>
                        </a:tabLst>
                        <a:defRPr sz="1900" b="1">
                          <a:solidFill>
                            <a:schemeClr val="tx1"/>
                          </a:solidFill>
                          <a:latin typeface="Times New Roman" pitchFamily="18" charset="0"/>
                        </a:defRPr>
                      </a:lvl2pPr>
                      <a:lvl3pPr marL="414338" defTabSz="957263">
                        <a:spcBef>
                          <a:spcPct val="20000"/>
                        </a:spcBef>
                        <a:buClr>
                          <a:schemeClr val="tx1"/>
                        </a:buClr>
                        <a:buFont typeface="Zapf Dingbats" charset="2"/>
                        <a:tabLst>
                          <a:tab pos="741363" algn="l"/>
                        </a:tabLst>
                        <a:defRPr sz="1500" b="1">
                          <a:solidFill>
                            <a:schemeClr val="tx1"/>
                          </a:solidFill>
                          <a:latin typeface="Times New Roman" pitchFamily="18" charset="0"/>
                        </a:defRPr>
                      </a:lvl3pPr>
                      <a:lvl4pPr marL="747713" defTabSz="957263">
                        <a:spcBef>
                          <a:spcPct val="20000"/>
                        </a:spcBef>
                        <a:tabLst>
                          <a:tab pos="741363" algn="l"/>
                        </a:tabLst>
                        <a:defRPr sz="1500">
                          <a:solidFill>
                            <a:schemeClr val="tx1"/>
                          </a:solidFill>
                          <a:latin typeface="Times New Roman" pitchFamily="18" charset="0"/>
                        </a:defRPr>
                      </a:lvl4pPr>
                      <a:lvl5pPr marL="1069975" defTabSz="957263">
                        <a:spcBef>
                          <a:spcPct val="20000"/>
                        </a:spcBef>
                        <a:tabLst>
                          <a:tab pos="741363" algn="l"/>
                        </a:tabLst>
                        <a:defRPr sz="1300">
                          <a:solidFill>
                            <a:schemeClr val="tx1"/>
                          </a:solidFill>
                          <a:latin typeface="Times New Roman" pitchFamily="18" charset="0"/>
                        </a:defRPr>
                      </a:lvl5pPr>
                      <a:lvl6pPr marL="1527175" defTabSz="957263" eaLnBrk="0" fontAlgn="base" hangingPunct="0">
                        <a:spcBef>
                          <a:spcPct val="20000"/>
                        </a:spcBef>
                        <a:spcAft>
                          <a:spcPct val="0"/>
                        </a:spcAft>
                        <a:tabLst>
                          <a:tab pos="741363" algn="l"/>
                        </a:tabLst>
                        <a:defRPr sz="1300">
                          <a:solidFill>
                            <a:schemeClr val="tx1"/>
                          </a:solidFill>
                          <a:latin typeface="Times New Roman" pitchFamily="18" charset="0"/>
                        </a:defRPr>
                      </a:lvl6pPr>
                      <a:lvl7pPr marL="1984375" defTabSz="957263" eaLnBrk="0" fontAlgn="base" hangingPunct="0">
                        <a:spcBef>
                          <a:spcPct val="20000"/>
                        </a:spcBef>
                        <a:spcAft>
                          <a:spcPct val="0"/>
                        </a:spcAft>
                        <a:tabLst>
                          <a:tab pos="741363" algn="l"/>
                        </a:tabLst>
                        <a:defRPr sz="1300">
                          <a:solidFill>
                            <a:schemeClr val="tx1"/>
                          </a:solidFill>
                          <a:latin typeface="Times New Roman" pitchFamily="18" charset="0"/>
                        </a:defRPr>
                      </a:lvl7pPr>
                      <a:lvl8pPr marL="2441575" defTabSz="957263" eaLnBrk="0" fontAlgn="base" hangingPunct="0">
                        <a:spcBef>
                          <a:spcPct val="20000"/>
                        </a:spcBef>
                        <a:spcAft>
                          <a:spcPct val="0"/>
                        </a:spcAft>
                        <a:tabLst>
                          <a:tab pos="741363" algn="l"/>
                        </a:tabLst>
                        <a:defRPr sz="1300">
                          <a:solidFill>
                            <a:schemeClr val="tx1"/>
                          </a:solidFill>
                          <a:latin typeface="Times New Roman" pitchFamily="18" charset="0"/>
                        </a:defRPr>
                      </a:lvl8pPr>
                      <a:lvl9pPr marL="2898775" defTabSz="957263" eaLnBrk="0" fontAlgn="base" hangingPunct="0">
                        <a:spcBef>
                          <a:spcPct val="20000"/>
                        </a:spcBef>
                        <a:spcAft>
                          <a:spcPct val="0"/>
                        </a:spcAft>
                        <a:tabLst>
                          <a:tab pos="741363" algn="l"/>
                        </a:tabLst>
                        <a:defRPr sz="1300">
                          <a:solidFill>
                            <a:schemeClr val="tx1"/>
                          </a:solidFill>
                          <a:latin typeface="Times New Roman" pitchFamily="18" charset="0"/>
                        </a:defRPr>
                      </a:lvl9pPr>
                    </a:lstStyle>
                    <a:p>
                      <a:pPr marL="0" marR="0" lvl="0" indent="0" algn="ctr" defTabSz="957263" rtl="0" eaLnBrk="0" fontAlgn="base" latinLnBrk="0" hangingPunct="0">
                        <a:lnSpc>
                          <a:spcPct val="100000"/>
                        </a:lnSpc>
                        <a:spcBef>
                          <a:spcPct val="20000"/>
                        </a:spcBef>
                        <a:spcAft>
                          <a:spcPct val="100000"/>
                        </a:spcAft>
                        <a:buClrTx/>
                        <a:buSzTx/>
                        <a:buFontTx/>
                        <a:buNone/>
                        <a:tabLst>
                          <a:tab pos="741363" algn="l"/>
                        </a:tabLst>
                      </a:pPr>
                      <a:r>
                        <a:rPr kumimoji="0" lang="en-US" altLang="en-US" sz="1800" b="1" i="0" u="none" strike="noStrike" cap="none" normalizeH="0" baseline="0" dirty="0" smtClean="0">
                          <a:ln>
                            <a:noFill/>
                          </a:ln>
                          <a:solidFill>
                            <a:schemeClr val="tx1"/>
                          </a:solidFill>
                          <a:effectLst/>
                          <a:latin typeface="Times New Roman" pitchFamily="18" charset="0"/>
                        </a:rPr>
                        <a:t>Corporatist (=Conservative)</a:t>
                      </a:r>
                      <a:br>
                        <a:rPr kumimoji="0" lang="en-US" altLang="en-US" sz="1800" b="1" i="0" u="none" strike="noStrike" cap="none" normalizeH="0" baseline="0" dirty="0" smtClean="0">
                          <a:ln>
                            <a:noFill/>
                          </a:ln>
                          <a:solidFill>
                            <a:schemeClr val="tx1"/>
                          </a:solidFill>
                          <a:effectLst/>
                          <a:latin typeface="Times New Roman" pitchFamily="18" charset="0"/>
                        </a:rPr>
                      </a:br>
                      <a:r>
                        <a:rPr kumimoji="0" lang="en-US" altLang="en-US" sz="1800" b="1" i="0" u="none" strike="noStrike" cap="none" normalizeH="0" baseline="0" dirty="0" smtClean="0">
                          <a:ln>
                            <a:noFill/>
                          </a:ln>
                          <a:solidFill>
                            <a:schemeClr val="tx1"/>
                          </a:solidFill>
                          <a:effectLst/>
                          <a:latin typeface="Times New Roman" pitchFamily="18" charset="0"/>
                        </a:rPr>
                        <a:t/>
                      </a:r>
                      <a:br>
                        <a:rPr kumimoji="0" lang="en-US" altLang="en-US" sz="1800" b="1" i="0" u="none" strike="noStrike" cap="none" normalizeH="0" baseline="0" dirty="0" smtClean="0">
                          <a:ln>
                            <a:noFill/>
                          </a:ln>
                          <a:solidFill>
                            <a:schemeClr val="tx1"/>
                          </a:solidFill>
                          <a:effectLst/>
                          <a:latin typeface="Times New Roman" pitchFamily="18" charset="0"/>
                        </a:rPr>
                      </a:br>
                      <a:r>
                        <a:rPr kumimoji="0" lang="en-US" altLang="en-US" sz="1800" b="1" i="0" u="none" strike="noStrike" cap="none" normalizeH="0" baseline="0" dirty="0" smtClean="0">
                          <a:ln>
                            <a:noFill/>
                          </a:ln>
                          <a:solidFill>
                            <a:schemeClr val="tx1"/>
                          </a:solidFill>
                          <a:effectLst/>
                          <a:latin typeface="Times New Roman" pitchFamily="18" charset="0"/>
                        </a:rPr>
                        <a:t>Maintaining</a:t>
                      </a:r>
                      <a:br>
                        <a:rPr kumimoji="0" lang="en-US" altLang="en-US" sz="1800" b="1" i="0" u="none" strike="noStrike" cap="none" normalizeH="0" baseline="0" dirty="0" smtClean="0">
                          <a:ln>
                            <a:noFill/>
                          </a:ln>
                          <a:solidFill>
                            <a:schemeClr val="tx1"/>
                          </a:solidFill>
                          <a:effectLst/>
                          <a:latin typeface="Times New Roman" pitchFamily="18" charset="0"/>
                        </a:rPr>
                      </a:br>
                      <a:r>
                        <a:rPr kumimoji="0" lang="en-US" altLang="en-US" sz="1800" b="1" i="0" u="none" strike="noStrike" cap="none" normalizeH="0" baseline="0" dirty="0" smtClean="0">
                          <a:ln>
                            <a:noFill/>
                          </a:ln>
                          <a:solidFill>
                            <a:schemeClr val="tx1"/>
                          </a:solidFill>
                          <a:effectLst/>
                          <a:latin typeface="Times New Roman" pitchFamily="18" charset="0"/>
                        </a:rPr>
                        <a:t>social order </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57263">
                        <a:spcBef>
                          <a:spcPct val="20000"/>
                        </a:spcBef>
                        <a:spcAft>
                          <a:spcPct val="100000"/>
                        </a:spcAft>
                        <a:tabLst>
                          <a:tab pos="741363" algn="l"/>
                        </a:tabLst>
                        <a:defRPr sz="2100" b="1">
                          <a:solidFill>
                            <a:schemeClr val="tx1"/>
                          </a:solidFill>
                          <a:latin typeface="Times New Roman" pitchFamily="18" charset="0"/>
                        </a:defRPr>
                      </a:lvl1pPr>
                      <a:lvl2pPr marL="165100" defTabSz="957263">
                        <a:spcBef>
                          <a:spcPct val="20000"/>
                        </a:spcBef>
                        <a:buClr>
                          <a:schemeClr val="tx1"/>
                        </a:buClr>
                        <a:buFont typeface="Zapf Dingbats" charset="2"/>
                        <a:tabLst>
                          <a:tab pos="741363" algn="l"/>
                        </a:tabLst>
                        <a:defRPr sz="1900" b="1">
                          <a:solidFill>
                            <a:schemeClr val="tx1"/>
                          </a:solidFill>
                          <a:latin typeface="Times New Roman" pitchFamily="18" charset="0"/>
                        </a:defRPr>
                      </a:lvl2pPr>
                      <a:lvl3pPr marL="414338" defTabSz="957263">
                        <a:spcBef>
                          <a:spcPct val="20000"/>
                        </a:spcBef>
                        <a:buClr>
                          <a:schemeClr val="tx1"/>
                        </a:buClr>
                        <a:buFont typeface="Zapf Dingbats" charset="2"/>
                        <a:tabLst>
                          <a:tab pos="741363" algn="l"/>
                        </a:tabLst>
                        <a:defRPr sz="1500" b="1">
                          <a:solidFill>
                            <a:schemeClr val="tx1"/>
                          </a:solidFill>
                          <a:latin typeface="Times New Roman" pitchFamily="18" charset="0"/>
                        </a:defRPr>
                      </a:lvl3pPr>
                      <a:lvl4pPr marL="747713" defTabSz="957263">
                        <a:spcBef>
                          <a:spcPct val="20000"/>
                        </a:spcBef>
                        <a:tabLst>
                          <a:tab pos="741363" algn="l"/>
                        </a:tabLst>
                        <a:defRPr sz="1500">
                          <a:solidFill>
                            <a:schemeClr val="tx1"/>
                          </a:solidFill>
                          <a:latin typeface="Times New Roman" pitchFamily="18" charset="0"/>
                        </a:defRPr>
                      </a:lvl4pPr>
                      <a:lvl5pPr marL="1069975" defTabSz="957263">
                        <a:spcBef>
                          <a:spcPct val="20000"/>
                        </a:spcBef>
                        <a:tabLst>
                          <a:tab pos="741363" algn="l"/>
                        </a:tabLst>
                        <a:defRPr sz="1300">
                          <a:solidFill>
                            <a:schemeClr val="tx1"/>
                          </a:solidFill>
                          <a:latin typeface="Times New Roman" pitchFamily="18" charset="0"/>
                        </a:defRPr>
                      </a:lvl5pPr>
                      <a:lvl6pPr marL="1527175" defTabSz="957263" eaLnBrk="0" fontAlgn="base" hangingPunct="0">
                        <a:spcBef>
                          <a:spcPct val="20000"/>
                        </a:spcBef>
                        <a:spcAft>
                          <a:spcPct val="0"/>
                        </a:spcAft>
                        <a:tabLst>
                          <a:tab pos="741363" algn="l"/>
                        </a:tabLst>
                        <a:defRPr sz="1300">
                          <a:solidFill>
                            <a:schemeClr val="tx1"/>
                          </a:solidFill>
                          <a:latin typeface="Times New Roman" pitchFamily="18" charset="0"/>
                        </a:defRPr>
                      </a:lvl6pPr>
                      <a:lvl7pPr marL="1984375" defTabSz="957263" eaLnBrk="0" fontAlgn="base" hangingPunct="0">
                        <a:spcBef>
                          <a:spcPct val="20000"/>
                        </a:spcBef>
                        <a:spcAft>
                          <a:spcPct val="0"/>
                        </a:spcAft>
                        <a:tabLst>
                          <a:tab pos="741363" algn="l"/>
                        </a:tabLst>
                        <a:defRPr sz="1300">
                          <a:solidFill>
                            <a:schemeClr val="tx1"/>
                          </a:solidFill>
                          <a:latin typeface="Times New Roman" pitchFamily="18" charset="0"/>
                        </a:defRPr>
                      </a:lvl7pPr>
                      <a:lvl8pPr marL="2441575" defTabSz="957263" eaLnBrk="0" fontAlgn="base" hangingPunct="0">
                        <a:spcBef>
                          <a:spcPct val="20000"/>
                        </a:spcBef>
                        <a:spcAft>
                          <a:spcPct val="0"/>
                        </a:spcAft>
                        <a:tabLst>
                          <a:tab pos="741363" algn="l"/>
                        </a:tabLst>
                        <a:defRPr sz="1300">
                          <a:solidFill>
                            <a:schemeClr val="tx1"/>
                          </a:solidFill>
                          <a:latin typeface="Times New Roman" pitchFamily="18" charset="0"/>
                        </a:defRPr>
                      </a:lvl8pPr>
                      <a:lvl9pPr marL="2898775" defTabSz="957263" eaLnBrk="0" fontAlgn="base" hangingPunct="0">
                        <a:spcBef>
                          <a:spcPct val="20000"/>
                        </a:spcBef>
                        <a:spcAft>
                          <a:spcPct val="0"/>
                        </a:spcAft>
                        <a:tabLst>
                          <a:tab pos="741363" algn="l"/>
                        </a:tabLst>
                        <a:defRPr sz="1300">
                          <a:solidFill>
                            <a:schemeClr val="tx1"/>
                          </a:solidFill>
                          <a:latin typeface="Times New Roman" pitchFamily="18" charset="0"/>
                        </a:defRPr>
                      </a:lvl9pPr>
                    </a:lstStyle>
                    <a:p>
                      <a:pPr marL="0" marR="0" lvl="0" indent="0" algn="ctr" defTabSz="957263" rtl="0" eaLnBrk="0" fontAlgn="base" latinLnBrk="0" hangingPunct="0">
                        <a:lnSpc>
                          <a:spcPct val="100000"/>
                        </a:lnSpc>
                        <a:spcBef>
                          <a:spcPct val="20000"/>
                        </a:spcBef>
                        <a:spcAft>
                          <a:spcPct val="100000"/>
                        </a:spcAft>
                        <a:buClrTx/>
                        <a:buSzTx/>
                        <a:buFontTx/>
                        <a:buNone/>
                        <a:tabLst>
                          <a:tab pos="741363" algn="l"/>
                        </a:tabLst>
                      </a:pPr>
                      <a:r>
                        <a:rPr kumimoji="0" lang="en-US" altLang="en-US" sz="1800" b="1" i="0" u="none" strike="noStrike" cap="none" normalizeH="0" baseline="0" dirty="0" smtClean="0">
                          <a:ln>
                            <a:noFill/>
                          </a:ln>
                          <a:solidFill>
                            <a:schemeClr val="tx1"/>
                          </a:solidFill>
                          <a:effectLst/>
                          <a:latin typeface="Times New Roman" pitchFamily="18" charset="0"/>
                        </a:rPr>
                        <a:t>Social-demo.</a:t>
                      </a:r>
                      <a:br>
                        <a:rPr kumimoji="0" lang="en-US" altLang="en-US" sz="1800" b="1" i="0" u="none" strike="noStrike" cap="none" normalizeH="0" baseline="0" dirty="0" smtClean="0">
                          <a:ln>
                            <a:noFill/>
                          </a:ln>
                          <a:solidFill>
                            <a:schemeClr val="tx1"/>
                          </a:solidFill>
                          <a:effectLst/>
                          <a:latin typeface="Times New Roman" pitchFamily="18" charset="0"/>
                        </a:rPr>
                      </a:br>
                      <a:r>
                        <a:rPr kumimoji="0" lang="en-US" altLang="en-US" sz="1800" b="1" i="0" u="none" strike="noStrike" cap="none" normalizeH="0" baseline="0" dirty="0" smtClean="0">
                          <a:ln>
                            <a:noFill/>
                          </a:ln>
                          <a:solidFill>
                            <a:schemeClr val="tx1"/>
                          </a:solidFill>
                          <a:effectLst/>
                          <a:latin typeface="Times New Roman" pitchFamily="18" charset="0"/>
                        </a:rPr>
                        <a:t>(=Universalistic)</a:t>
                      </a:r>
                      <a:br>
                        <a:rPr kumimoji="0" lang="en-US" altLang="en-US" sz="1800" b="1" i="0" u="none" strike="noStrike" cap="none" normalizeH="0" baseline="0" dirty="0" smtClean="0">
                          <a:ln>
                            <a:noFill/>
                          </a:ln>
                          <a:solidFill>
                            <a:schemeClr val="tx1"/>
                          </a:solidFill>
                          <a:effectLst/>
                          <a:latin typeface="Times New Roman" pitchFamily="18" charset="0"/>
                        </a:rPr>
                      </a:br>
                      <a:r>
                        <a:rPr kumimoji="0" lang="en-US" altLang="en-US" sz="1800" b="1" i="0" u="none" strike="noStrike" cap="none" normalizeH="0" baseline="0" dirty="0" err="1" smtClean="0">
                          <a:ln>
                            <a:noFill/>
                          </a:ln>
                          <a:solidFill>
                            <a:schemeClr val="tx1"/>
                          </a:solidFill>
                          <a:effectLst/>
                          <a:latin typeface="Times New Roman" pitchFamily="18" charset="0"/>
                        </a:rPr>
                        <a:t>decommodification</a:t>
                      </a:r>
                      <a:r>
                        <a:rPr kumimoji="0" lang="en-US" altLang="en-US" sz="1800" b="1" i="0" u="none" strike="noStrike" cap="none" normalizeH="0" baseline="0" dirty="0" smtClean="0">
                          <a:ln>
                            <a:noFill/>
                          </a:ln>
                          <a:solidFill>
                            <a:schemeClr val="tx1"/>
                          </a:solidFill>
                          <a:effectLst/>
                          <a:latin typeface="Times New Roman" pitchFamily="18" charset="0"/>
                        </a:rPr>
                        <a:t/>
                      </a:r>
                      <a:br>
                        <a:rPr kumimoji="0" lang="en-US" altLang="en-US" sz="1800" b="1" i="0" u="none" strike="noStrike" cap="none" normalizeH="0" baseline="0" dirty="0" smtClean="0">
                          <a:ln>
                            <a:noFill/>
                          </a:ln>
                          <a:solidFill>
                            <a:schemeClr val="tx1"/>
                          </a:solidFill>
                          <a:effectLst/>
                          <a:latin typeface="Times New Roman" pitchFamily="18" charset="0"/>
                        </a:rPr>
                      </a:br>
                      <a:r>
                        <a:rPr kumimoji="0" lang="en-US" altLang="en-US" sz="1800" b="1" i="0" u="none" strike="noStrike" cap="none" normalizeH="0" baseline="0" dirty="0" err="1" smtClean="0">
                          <a:ln>
                            <a:noFill/>
                          </a:ln>
                          <a:solidFill>
                            <a:schemeClr val="tx1"/>
                          </a:solidFill>
                          <a:effectLst/>
                          <a:latin typeface="Times New Roman" pitchFamily="18" charset="0"/>
                        </a:rPr>
                        <a:t>defamilialistion</a:t>
                      </a:r>
                      <a:r>
                        <a:rPr kumimoji="0" lang="en-US" altLang="en-US" sz="1800" b="1" i="0" u="none" strike="noStrike" cap="none" normalizeH="0" baseline="0" dirty="0" smtClean="0">
                          <a:ln>
                            <a:noFill/>
                          </a:ln>
                          <a:solidFill>
                            <a:schemeClr val="tx1"/>
                          </a:solidFill>
                          <a:effectLst/>
                          <a:latin typeface="Times New Roman" pitchFamily="18" charset="0"/>
                        </a:rPr>
                        <a:t> </a:t>
                      </a:r>
                      <a:br>
                        <a:rPr kumimoji="0" lang="en-US" altLang="en-US" sz="1800" b="1" i="0" u="none" strike="noStrike" cap="none" normalizeH="0" baseline="0" dirty="0" smtClean="0">
                          <a:ln>
                            <a:noFill/>
                          </a:ln>
                          <a:solidFill>
                            <a:schemeClr val="tx1"/>
                          </a:solidFill>
                          <a:effectLst/>
                          <a:latin typeface="Times New Roman" pitchFamily="18" charset="0"/>
                        </a:rPr>
                      </a:br>
                      <a:r>
                        <a:rPr kumimoji="0" lang="en-US" altLang="en-US" sz="1800" b="1" i="0" u="none" strike="noStrike" cap="none" normalizeH="0" baseline="0" dirty="0" err="1" smtClean="0">
                          <a:ln>
                            <a:noFill/>
                          </a:ln>
                          <a:solidFill>
                            <a:schemeClr val="tx1"/>
                          </a:solidFill>
                          <a:effectLst/>
                          <a:latin typeface="Times New Roman" pitchFamily="18" charset="0"/>
                        </a:rPr>
                        <a:t>destartification</a:t>
                      </a:r>
                      <a:r>
                        <a:rPr kumimoji="0" lang="en-US" altLang="en-US" sz="1800" b="1" i="0" u="none" strike="noStrike" cap="none" normalizeH="0" baseline="0" dirty="0" smtClean="0">
                          <a:ln>
                            <a:noFill/>
                          </a:ln>
                          <a:solidFill>
                            <a:schemeClr val="tx1"/>
                          </a:solidFill>
                          <a:effectLst/>
                          <a:latin typeface="Times New Roman" pitchFamily="18" charset="0"/>
                        </a:rPr>
                        <a:t> </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4455">
                <a:tc>
                  <a:txBody>
                    <a:bodyPr/>
                    <a:lstStyle>
                      <a:lvl1pPr defTabSz="957263">
                        <a:spcBef>
                          <a:spcPct val="20000"/>
                        </a:spcBef>
                        <a:spcAft>
                          <a:spcPct val="100000"/>
                        </a:spcAft>
                        <a:tabLst>
                          <a:tab pos="741363" algn="l"/>
                        </a:tabLst>
                        <a:defRPr sz="2100" b="1">
                          <a:solidFill>
                            <a:schemeClr val="tx1"/>
                          </a:solidFill>
                          <a:latin typeface="Times New Roman" pitchFamily="18" charset="0"/>
                        </a:defRPr>
                      </a:lvl1pPr>
                      <a:lvl2pPr marL="165100" defTabSz="957263">
                        <a:spcBef>
                          <a:spcPct val="20000"/>
                        </a:spcBef>
                        <a:buClr>
                          <a:schemeClr val="tx1"/>
                        </a:buClr>
                        <a:buFont typeface="Zapf Dingbats" charset="2"/>
                        <a:tabLst>
                          <a:tab pos="741363" algn="l"/>
                        </a:tabLst>
                        <a:defRPr sz="1900" b="1">
                          <a:solidFill>
                            <a:schemeClr val="tx1"/>
                          </a:solidFill>
                          <a:latin typeface="Times New Roman" pitchFamily="18" charset="0"/>
                        </a:defRPr>
                      </a:lvl2pPr>
                      <a:lvl3pPr marL="414338" defTabSz="957263">
                        <a:spcBef>
                          <a:spcPct val="20000"/>
                        </a:spcBef>
                        <a:buClr>
                          <a:schemeClr val="tx1"/>
                        </a:buClr>
                        <a:buFont typeface="Zapf Dingbats" charset="2"/>
                        <a:tabLst>
                          <a:tab pos="741363" algn="l"/>
                        </a:tabLst>
                        <a:defRPr sz="1500" b="1">
                          <a:solidFill>
                            <a:schemeClr val="tx1"/>
                          </a:solidFill>
                          <a:latin typeface="Times New Roman" pitchFamily="18" charset="0"/>
                        </a:defRPr>
                      </a:lvl3pPr>
                      <a:lvl4pPr marL="747713" defTabSz="957263">
                        <a:spcBef>
                          <a:spcPct val="20000"/>
                        </a:spcBef>
                        <a:tabLst>
                          <a:tab pos="741363" algn="l"/>
                        </a:tabLst>
                        <a:defRPr sz="1500">
                          <a:solidFill>
                            <a:schemeClr val="tx1"/>
                          </a:solidFill>
                          <a:latin typeface="Times New Roman" pitchFamily="18" charset="0"/>
                        </a:defRPr>
                      </a:lvl4pPr>
                      <a:lvl5pPr marL="1069975" defTabSz="957263">
                        <a:spcBef>
                          <a:spcPct val="20000"/>
                        </a:spcBef>
                        <a:tabLst>
                          <a:tab pos="741363" algn="l"/>
                        </a:tabLst>
                        <a:defRPr sz="1300">
                          <a:solidFill>
                            <a:schemeClr val="tx1"/>
                          </a:solidFill>
                          <a:latin typeface="Times New Roman" pitchFamily="18" charset="0"/>
                        </a:defRPr>
                      </a:lvl5pPr>
                      <a:lvl6pPr marL="1527175" defTabSz="957263" eaLnBrk="0" fontAlgn="base" hangingPunct="0">
                        <a:spcBef>
                          <a:spcPct val="20000"/>
                        </a:spcBef>
                        <a:spcAft>
                          <a:spcPct val="0"/>
                        </a:spcAft>
                        <a:tabLst>
                          <a:tab pos="741363" algn="l"/>
                        </a:tabLst>
                        <a:defRPr sz="1300">
                          <a:solidFill>
                            <a:schemeClr val="tx1"/>
                          </a:solidFill>
                          <a:latin typeface="Times New Roman" pitchFamily="18" charset="0"/>
                        </a:defRPr>
                      </a:lvl6pPr>
                      <a:lvl7pPr marL="1984375" defTabSz="957263" eaLnBrk="0" fontAlgn="base" hangingPunct="0">
                        <a:spcBef>
                          <a:spcPct val="20000"/>
                        </a:spcBef>
                        <a:spcAft>
                          <a:spcPct val="0"/>
                        </a:spcAft>
                        <a:tabLst>
                          <a:tab pos="741363" algn="l"/>
                        </a:tabLst>
                        <a:defRPr sz="1300">
                          <a:solidFill>
                            <a:schemeClr val="tx1"/>
                          </a:solidFill>
                          <a:latin typeface="Times New Roman" pitchFamily="18" charset="0"/>
                        </a:defRPr>
                      </a:lvl7pPr>
                      <a:lvl8pPr marL="2441575" defTabSz="957263" eaLnBrk="0" fontAlgn="base" hangingPunct="0">
                        <a:spcBef>
                          <a:spcPct val="20000"/>
                        </a:spcBef>
                        <a:spcAft>
                          <a:spcPct val="0"/>
                        </a:spcAft>
                        <a:tabLst>
                          <a:tab pos="741363" algn="l"/>
                        </a:tabLst>
                        <a:defRPr sz="1300">
                          <a:solidFill>
                            <a:schemeClr val="tx1"/>
                          </a:solidFill>
                          <a:latin typeface="Times New Roman" pitchFamily="18" charset="0"/>
                        </a:defRPr>
                      </a:lvl8pPr>
                      <a:lvl9pPr marL="2898775" defTabSz="957263" eaLnBrk="0" fontAlgn="base" hangingPunct="0">
                        <a:spcBef>
                          <a:spcPct val="20000"/>
                        </a:spcBef>
                        <a:spcAft>
                          <a:spcPct val="0"/>
                        </a:spcAft>
                        <a:tabLst>
                          <a:tab pos="741363" algn="l"/>
                        </a:tabLst>
                        <a:defRPr sz="1300">
                          <a:solidFill>
                            <a:schemeClr val="tx1"/>
                          </a:solidFill>
                          <a:latin typeface="Times New Roman" pitchFamily="18" charset="0"/>
                        </a:defRPr>
                      </a:lvl9pPr>
                    </a:lstStyle>
                    <a:p>
                      <a:pPr marL="0" marR="0" lvl="0" indent="0" algn="ctr" defTabSz="957263" rtl="0" eaLnBrk="0" fontAlgn="base" latinLnBrk="0" hangingPunct="0">
                        <a:lnSpc>
                          <a:spcPct val="100000"/>
                        </a:lnSpc>
                        <a:spcBef>
                          <a:spcPct val="20000"/>
                        </a:spcBef>
                        <a:spcAft>
                          <a:spcPct val="100000"/>
                        </a:spcAft>
                        <a:buClrTx/>
                        <a:buSzTx/>
                        <a:buFontTx/>
                        <a:buNone/>
                        <a:tabLst>
                          <a:tab pos="741363" algn="l"/>
                        </a:tabLst>
                      </a:pPr>
                      <a:r>
                        <a:rPr kumimoji="0" lang="en-US" altLang="en-US" sz="1800" b="1" i="0" u="none" strike="noStrike" cap="none" normalizeH="0" baseline="0" smtClean="0">
                          <a:ln>
                            <a:noFill/>
                          </a:ln>
                          <a:solidFill>
                            <a:schemeClr val="tx1"/>
                          </a:solidFill>
                          <a:effectLst/>
                          <a:latin typeface="Times New Roman" pitchFamily="18" charset="0"/>
                        </a:rPr>
                        <a:t>Degree / Model of decommodification</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57263">
                        <a:spcBef>
                          <a:spcPct val="20000"/>
                        </a:spcBef>
                        <a:spcAft>
                          <a:spcPct val="100000"/>
                        </a:spcAft>
                        <a:tabLst>
                          <a:tab pos="741363" algn="l"/>
                        </a:tabLst>
                        <a:defRPr sz="2100" b="1">
                          <a:solidFill>
                            <a:schemeClr val="tx1"/>
                          </a:solidFill>
                          <a:latin typeface="Times New Roman" pitchFamily="18" charset="0"/>
                        </a:defRPr>
                      </a:lvl1pPr>
                      <a:lvl2pPr marL="165100" defTabSz="957263">
                        <a:spcBef>
                          <a:spcPct val="20000"/>
                        </a:spcBef>
                        <a:buClr>
                          <a:schemeClr val="tx1"/>
                        </a:buClr>
                        <a:buFont typeface="Zapf Dingbats" charset="2"/>
                        <a:tabLst>
                          <a:tab pos="741363" algn="l"/>
                        </a:tabLst>
                        <a:defRPr sz="1900" b="1">
                          <a:solidFill>
                            <a:schemeClr val="tx1"/>
                          </a:solidFill>
                          <a:latin typeface="Times New Roman" pitchFamily="18" charset="0"/>
                        </a:defRPr>
                      </a:lvl2pPr>
                      <a:lvl3pPr marL="414338" defTabSz="957263">
                        <a:spcBef>
                          <a:spcPct val="20000"/>
                        </a:spcBef>
                        <a:buClr>
                          <a:schemeClr val="tx1"/>
                        </a:buClr>
                        <a:buFont typeface="Zapf Dingbats" charset="2"/>
                        <a:tabLst>
                          <a:tab pos="741363" algn="l"/>
                        </a:tabLst>
                        <a:defRPr sz="1500" b="1">
                          <a:solidFill>
                            <a:schemeClr val="tx1"/>
                          </a:solidFill>
                          <a:latin typeface="Times New Roman" pitchFamily="18" charset="0"/>
                        </a:defRPr>
                      </a:lvl3pPr>
                      <a:lvl4pPr marL="747713" defTabSz="957263">
                        <a:spcBef>
                          <a:spcPct val="20000"/>
                        </a:spcBef>
                        <a:tabLst>
                          <a:tab pos="741363" algn="l"/>
                        </a:tabLst>
                        <a:defRPr sz="1500">
                          <a:solidFill>
                            <a:schemeClr val="tx1"/>
                          </a:solidFill>
                          <a:latin typeface="Times New Roman" pitchFamily="18" charset="0"/>
                        </a:defRPr>
                      </a:lvl4pPr>
                      <a:lvl5pPr marL="1069975" defTabSz="957263">
                        <a:spcBef>
                          <a:spcPct val="20000"/>
                        </a:spcBef>
                        <a:tabLst>
                          <a:tab pos="741363" algn="l"/>
                        </a:tabLst>
                        <a:defRPr sz="1300">
                          <a:solidFill>
                            <a:schemeClr val="tx1"/>
                          </a:solidFill>
                          <a:latin typeface="Times New Roman" pitchFamily="18" charset="0"/>
                        </a:defRPr>
                      </a:lvl5pPr>
                      <a:lvl6pPr marL="1527175" defTabSz="957263" eaLnBrk="0" fontAlgn="base" hangingPunct="0">
                        <a:spcBef>
                          <a:spcPct val="20000"/>
                        </a:spcBef>
                        <a:spcAft>
                          <a:spcPct val="0"/>
                        </a:spcAft>
                        <a:tabLst>
                          <a:tab pos="741363" algn="l"/>
                        </a:tabLst>
                        <a:defRPr sz="1300">
                          <a:solidFill>
                            <a:schemeClr val="tx1"/>
                          </a:solidFill>
                          <a:latin typeface="Times New Roman" pitchFamily="18" charset="0"/>
                        </a:defRPr>
                      </a:lvl6pPr>
                      <a:lvl7pPr marL="1984375" defTabSz="957263" eaLnBrk="0" fontAlgn="base" hangingPunct="0">
                        <a:spcBef>
                          <a:spcPct val="20000"/>
                        </a:spcBef>
                        <a:spcAft>
                          <a:spcPct val="0"/>
                        </a:spcAft>
                        <a:tabLst>
                          <a:tab pos="741363" algn="l"/>
                        </a:tabLst>
                        <a:defRPr sz="1300">
                          <a:solidFill>
                            <a:schemeClr val="tx1"/>
                          </a:solidFill>
                          <a:latin typeface="Times New Roman" pitchFamily="18" charset="0"/>
                        </a:defRPr>
                      </a:lvl7pPr>
                      <a:lvl8pPr marL="2441575" defTabSz="957263" eaLnBrk="0" fontAlgn="base" hangingPunct="0">
                        <a:spcBef>
                          <a:spcPct val="20000"/>
                        </a:spcBef>
                        <a:spcAft>
                          <a:spcPct val="0"/>
                        </a:spcAft>
                        <a:tabLst>
                          <a:tab pos="741363" algn="l"/>
                        </a:tabLst>
                        <a:defRPr sz="1300">
                          <a:solidFill>
                            <a:schemeClr val="tx1"/>
                          </a:solidFill>
                          <a:latin typeface="Times New Roman" pitchFamily="18" charset="0"/>
                        </a:defRPr>
                      </a:lvl8pPr>
                      <a:lvl9pPr marL="2898775" defTabSz="957263" eaLnBrk="0" fontAlgn="base" hangingPunct="0">
                        <a:spcBef>
                          <a:spcPct val="20000"/>
                        </a:spcBef>
                        <a:spcAft>
                          <a:spcPct val="0"/>
                        </a:spcAft>
                        <a:tabLst>
                          <a:tab pos="741363" algn="l"/>
                        </a:tabLst>
                        <a:defRPr sz="1300">
                          <a:solidFill>
                            <a:schemeClr val="tx1"/>
                          </a:solidFill>
                          <a:latin typeface="Times New Roman" pitchFamily="18" charset="0"/>
                        </a:defRPr>
                      </a:lvl9pPr>
                    </a:lstStyle>
                    <a:p>
                      <a:pPr marL="0" marR="0" lvl="0" indent="0" algn="ctr" defTabSz="957263" rtl="0" eaLnBrk="0" fontAlgn="base" latinLnBrk="0" hangingPunct="0">
                        <a:lnSpc>
                          <a:spcPct val="100000"/>
                        </a:lnSpc>
                        <a:spcBef>
                          <a:spcPct val="20000"/>
                        </a:spcBef>
                        <a:spcAft>
                          <a:spcPct val="100000"/>
                        </a:spcAft>
                        <a:buClrTx/>
                        <a:buSzTx/>
                        <a:buFontTx/>
                        <a:buNone/>
                        <a:tabLst>
                          <a:tab pos="741363" algn="l"/>
                        </a:tabLst>
                      </a:pPr>
                      <a:r>
                        <a:rPr kumimoji="0" lang="en-US" altLang="en-US" sz="1800" b="1" i="0" u="none" strike="noStrike" cap="none" normalizeH="0" baseline="0" dirty="0" smtClean="0">
                          <a:ln>
                            <a:noFill/>
                          </a:ln>
                          <a:solidFill>
                            <a:schemeClr val="tx1"/>
                          </a:solidFill>
                          <a:effectLst/>
                          <a:latin typeface="Times New Roman" pitchFamily="18" charset="0"/>
                        </a:rPr>
                        <a:t>Free Market as the central institution</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57263">
                        <a:spcBef>
                          <a:spcPct val="20000"/>
                        </a:spcBef>
                        <a:spcAft>
                          <a:spcPct val="100000"/>
                        </a:spcAft>
                        <a:tabLst>
                          <a:tab pos="741363" algn="l"/>
                        </a:tabLst>
                        <a:defRPr sz="2100" b="1">
                          <a:solidFill>
                            <a:schemeClr val="tx1"/>
                          </a:solidFill>
                          <a:latin typeface="Times New Roman" pitchFamily="18" charset="0"/>
                        </a:defRPr>
                      </a:lvl1pPr>
                      <a:lvl2pPr marL="165100" defTabSz="957263">
                        <a:spcBef>
                          <a:spcPct val="20000"/>
                        </a:spcBef>
                        <a:buClr>
                          <a:schemeClr val="tx1"/>
                        </a:buClr>
                        <a:buFont typeface="Zapf Dingbats" charset="2"/>
                        <a:tabLst>
                          <a:tab pos="741363" algn="l"/>
                        </a:tabLst>
                        <a:defRPr sz="1900" b="1">
                          <a:solidFill>
                            <a:schemeClr val="tx1"/>
                          </a:solidFill>
                          <a:latin typeface="Times New Roman" pitchFamily="18" charset="0"/>
                        </a:defRPr>
                      </a:lvl2pPr>
                      <a:lvl3pPr marL="414338" defTabSz="957263">
                        <a:spcBef>
                          <a:spcPct val="20000"/>
                        </a:spcBef>
                        <a:buClr>
                          <a:schemeClr val="tx1"/>
                        </a:buClr>
                        <a:buFont typeface="Zapf Dingbats" charset="2"/>
                        <a:tabLst>
                          <a:tab pos="741363" algn="l"/>
                        </a:tabLst>
                        <a:defRPr sz="1500" b="1">
                          <a:solidFill>
                            <a:schemeClr val="tx1"/>
                          </a:solidFill>
                          <a:latin typeface="Times New Roman" pitchFamily="18" charset="0"/>
                        </a:defRPr>
                      </a:lvl3pPr>
                      <a:lvl4pPr marL="747713" defTabSz="957263">
                        <a:spcBef>
                          <a:spcPct val="20000"/>
                        </a:spcBef>
                        <a:tabLst>
                          <a:tab pos="741363" algn="l"/>
                        </a:tabLst>
                        <a:defRPr sz="1500">
                          <a:solidFill>
                            <a:schemeClr val="tx1"/>
                          </a:solidFill>
                          <a:latin typeface="Times New Roman" pitchFamily="18" charset="0"/>
                        </a:defRPr>
                      </a:lvl4pPr>
                      <a:lvl5pPr marL="1069975" defTabSz="957263">
                        <a:spcBef>
                          <a:spcPct val="20000"/>
                        </a:spcBef>
                        <a:tabLst>
                          <a:tab pos="741363" algn="l"/>
                        </a:tabLst>
                        <a:defRPr sz="1300">
                          <a:solidFill>
                            <a:schemeClr val="tx1"/>
                          </a:solidFill>
                          <a:latin typeface="Times New Roman" pitchFamily="18" charset="0"/>
                        </a:defRPr>
                      </a:lvl5pPr>
                      <a:lvl6pPr marL="1527175" defTabSz="957263" eaLnBrk="0" fontAlgn="base" hangingPunct="0">
                        <a:spcBef>
                          <a:spcPct val="20000"/>
                        </a:spcBef>
                        <a:spcAft>
                          <a:spcPct val="0"/>
                        </a:spcAft>
                        <a:tabLst>
                          <a:tab pos="741363" algn="l"/>
                        </a:tabLst>
                        <a:defRPr sz="1300">
                          <a:solidFill>
                            <a:schemeClr val="tx1"/>
                          </a:solidFill>
                          <a:latin typeface="Times New Roman" pitchFamily="18" charset="0"/>
                        </a:defRPr>
                      </a:lvl6pPr>
                      <a:lvl7pPr marL="1984375" defTabSz="957263" eaLnBrk="0" fontAlgn="base" hangingPunct="0">
                        <a:spcBef>
                          <a:spcPct val="20000"/>
                        </a:spcBef>
                        <a:spcAft>
                          <a:spcPct val="0"/>
                        </a:spcAft>
                        <a:tabLst>
                          <a:tab pos="741363" algn="l"/>
                        </a:tabLst>
                        <a:defRPr sz="1300">
                          <a:solidFill>
                            <a:schemeClr val="tx1"/>
                          </a:solidFill>
                          <a:latin typeface="Times New Roman" pitchFamily="18" charset="0"/>
                        </a:defRPr>
                      </a:lvl7pPr>
                      <a:lvl8pPr marL="2441575" defTabSz="957263" eaLnBrk="0" fontAlgn="base" hangingPunct="0">
                        <a:spcBef>
                          <a:spcPct val="20000"/>
                        </a:spcBef>
                        <a:spcAft>
                          <a:spcPct val="0"/>
                        </a:spcAft>
                        <a:tabLst>
                          <a:tab pos="741363" algn="l"/>
                        </a:tabLst>
                        <a:defRPr sz="1300">
                          <a:solidFill>
                            <a:schemeClr val="tx1"/>
                          </a:solidFill>
                          <a:latin typeface="Times New Roman" pitchFamily="18" charset="0"/>
                        </a:defRPr>
                      </a:lvl8pPr>
                      <a:lvl9pPr marL="2898775" defTabSz="957263" eaLnBrk="0" fontAlgn="base" hangingPunct="0">
                        <a:spcBef>
                          <a:spcPct val="20000"/>
                        </a:spcBef>
                        <a:spcAft>
                          <a:spcPct val="0"/>
                        </a:spcAft>
                        <a:tabLst>
                          <a:tab pos="741363" algn="l"/>
                        </a:tabLst>
                        <a:defRPr sz="1300">
                          <a:solidFill>
                            <a:schemeClr val="tx1"/>
                          </a:solidFill>
                          <a:latin typeface="Times New Roman" pitchFamily="18" charset="0"/>
                        </a:defRPr>
                      </a:lvl9pPr>
                    </a:lstStyle>
                    <a:p>
                      <a:pPr marL="0" marR="0" lvl="0" indent="0" algn="ctr" defTabSz="957263" rtl="0" eaLnBrk="0" fontAlgn="base" latinLnBrk="0" hangingPunct="0">
                        <a:lnSpc>
                          <a:spcPct val="100000"/>
                        </a:lnSpc>
                        <a:spcBef>
                          <a:spcPct val="20000"/>
                        </a:spcBef>
                        <a:spcAft>
                          <a:spcPct val="100000"/>
                        </a:spcAft>
                        <a:buClrTx/>
                        <a:buSzTx/>
                        <a:buFontTx/>
                        <a:buNone/>
                        <a:tabLst>
                          <a:tab pos="741363" algn="l"/>
                        </a:tabLst>
                      </a:pPr>
                      <a:r>
                        <a:rPr kumimoji="0" lang="en-US" altLang="en-US" sz="1800" b="1" i="0" u="none" strike="noStrike" cap="none" normalizeH="0" baseline="0" smtClean="0">
                          <a:ln>
                            <a:noFill/>
                          </a:ln>
                          <a:solidFill>
                            <a:schemeClr val="tx1"/>
                          </a:solidFill>
                          <a:effectLst/>
                          <a:latin typeface="Times New Roman" pitchFamily="18" charset="0"/>
                        </a:rPr>
                        <a:t>Intermediate level of decommo-dification</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57263">
                        <a:spcBef>
                          <a:spcPct val="20000"/>
                        </a:spcBef>
                        <a:spcAft>
                          <a:spcPct val="100000"/>
                        </a:spcAft>
                        <a:tabLst>
                          <a:tab pos="741363" algn="l"/>
                        </a:tabLst>
                        <a:defRPr sz="2100" b="1">
                          <a:solidFill>
                            <a:schemeClr val="tx1"/>
                          </a:solidFill>
                          <a:latin typeface="Times New Roman" pitchFamily="18" charset="0"/>
                        </a:defRPr>
                      </a:lvl1pPr>
                      <a:lvl2pPr marL="165100" defTabSz="957263">
                        <a:spcBef>
                          <a:spcPct val="20000"/>
                        </a:spcBef>
                        <a:buClr>
                          <a:schemeClr val="tx1"/>
                        </a:buClr>
                        <a:buFont typeface="Zapf Dingbats" charset="2"/>
                        <a:tabLst>
                          <a:tab pos="741363" algn="l"/>
                        </a:tabLst>
                        <a:defRPr sz="1900" b="1">
                          <a:solidFill>
                            <a:schemeClr val="tx1"/>
                          </a:solidFill>
                          <a:latin typeface="Times New Roman" pitchFamily="18" charset="0"/>
                        </a:defRPr>
                      </a:lvl2pPr>
                      <a:lvl3pPr marL="414338" defTabSz="957263">
                        <a:spcBef>
                          <a:spcPct val="20000"/>
                        </a:spcBef>
                        <a:buClr>
                          <a:schemeClr val="tx1"/>
                        </a:buClr>
                        <a:buFont typeface="Zapf Dingbats" charset="2"/>
                        <a:tabLst>
                          <a:tab pos="741363" algn="l"/>
                        </a:tabLst>
                        <a:defRPr sz="1500" b="1">
                          <a:solidFill>
                            <a:schemeClr val="tx1"/>
                          </a:solidFill>
                          <a:latin typeface="Times New Roman" pitchFamily="18" charset="0"/>
                        </a:defRPr>
                      </a:lvl3pPr>
                      <a:lvl4pPr marL="747713" defTabSz="957263">
                        <a:spcBef>
                          <a:spcPct val="20000"/>
                        </a:spcBef>
                        <a:tabLst>
                          <a:tab pos="741363" algn="l"/>
                        </a:tabLst>
                        <a:defRPr sz="1500">
                          <a:solidFill>
                            <a:schemeClr val="tx1"/>
                          </a:solidFill>
                          <a:latin typeface="Times New Roman" pitchFamily="18" charset="0"/>
                        </a:defRPr>
                      </a:lvl4pPr>
                      <a:lvl5pPr marL="1069975" defTabSz="957263">
                        <a:spcBef>
                          <a:spcPct val="20000"/>
                        </a:spcBef>
                        <a:tabLst>
                          <a:tab pos="741363" algn="l"/>
                        </a:tabLst>
                        <a:defRPr sz="1300">
                          <a:solidFill>
                            <a:schemeClr val="tx1"/>
                          </a:solidFill>
                          <a:latin typeface="Times New Roman" pitchFamily="18" charset="0"/>
                        </a:defRPr>
                      </a:lvl5pPr>
                      <a:lvl6pPr marL="1527175" defTabSz="957263" eaLnBrk="0" fontAlgn="base" hangingPunct="0">
                        <a:spcBef>
                          <a:spcPct val="20000"/>
                        </a:spcBef>
                        <a:spcAft>
                          <a:spcPct val="0"/>
                        </a:spcAft>
                        <a:tabLst>
                          <a:tab pos="741363" algn="l"/>
                        </a:tabLst>
                        <a:defRPr sz="1300">
                          <a:solidFill>
                            <a:schemeClr val="tx1"/>
                          </a:solidFill>
                          <a:latin typeface="Times New Roman" pitchFamily="18" charset="0"/>
                        </a:defRPr>
                      </a:lvl6pPr>
                      <a:lvl7pPr marL="1984375" defTabSz="957263" eaLnBrk="0" fontAlgn="base" hangingPunct="0">
                        <a:spcBef>
                          <a:spcPct val="20000"/>
                        </a:spcBef>
                        <a:spcAft>
                          <a:spcPct val="0"/>
                        </a:spcAft>
                        <a:tabLst>
                          <a:tab pos="741363" algn="l"/>
                        </a:tabLst>
                        <a:defRPr sz="1300">
                          <a:solidFill>
                            <a:schemeClr val="tx1"/>
                          </a:solidFill>
                          <a:latin typeface="Times New Roman" pitchFamily="18" charset="0"/>
                        </a:defRPr>
                      </a:lvl7pPr>
                      <a:lvl8pPr marL="2441575" defTabSz="957263" eaLnBrk="0" fontAlgn="base" hangingPunct="0">
                        <a:spcBef>
                          <a:spcPct val="20000"/>
                        </a:spcBef>
                        <a:spcAft>
                          <a:spcPct val="0"/>
                        </a:spcAft>
                        <a:tabLst>
                          <a:tab pos="741363" algn="l"/>
                        </a:tabLst>
                        <a:defRPr sz="1300">
                          <a:solidFill>
                            <a:schemeClr val="tx1"/>
                          </a:solidFill>
                          <a:latin typeface="Times New Roman" pitchFamily="18" charset="0"/>
                        </a:defRPr>
                      </a:lvl8pPr>
                      <a:lvl9pPr marL="2898775" defTabSz="957263" eaLnBrk="0" fontAlgn="base" hangingPunct="0">
                        <a:spcBef>
                          <a:spcPct val="20000"/>
                        </a:spcBef>
                        <a:spcAft>
                          <a:spcPct val="0"/>
                        </a:spcAft>
                        <a:tabLst>
                          <a:tab pos="741363" algn="l"/>
                        </a:tabLst>
                        <a:defRPr sz="1300">
                          <a:solidFill>
                            <a:schemeClr val="tx1"/>
                          </a:solidFill>
                          <a:latin typeface="Times New Roman" pitchFamily="18" charset="0"/>
                        </a:defRPr>
                      </a:lvl9pPr>
                    </a:lstStyle>
                    <a:p>
                      <a:pPr marL="0" marR="0" lvl="0" indent="0" algn="ctr" defTabSz="957263" rtl="0" eaLnBrk="0" fontAlgn="base" latinLnBrk="0" hangingPunct="0">
                        <a:lnSpc>
                          <a:spcPct val="100000"/>
                        </a:lnSpc>
                        <a:spcBef>
                          <a:spcPct val="20000"/>
                        </a:spcBef>
                        <a:spcAft>
                          <a:spcPct val="100000"/>
                        </a:spcAft>
                        <a:buClrTx/>
                        <a:buSzTx/>
                        <a:buFontTx/>
                        <a:buNone/>
                        <a:tabLst>
                          <a:tab pos="741363" algn="l"/>
                        </a:tabLst>
                      </a:pPr>
                      <a:r>
                        <a:rPr kumimoji="0" lang="en-US" altLang="en-US" sz="1800" b="1" i="0" u="none" strike="noStrike" cap="none" normalizeH="0" baseline="0" dirty="0" smtClean="0">
                          <a:ln>
                            <a:noFill/>
                          </a:ln>
                          <a:solidFill>
                            <a:schemeClr val="tx1"/>
                          </a:solidFill>
                          <a:effectLst/>
                          <a:latin typeface="Times New Roman" pitchFamily="18" charset="0"/>
                        </a:rPr>
                        <a:t>Collective social consumption promoted</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60474">
                <a:tc>
                  <a:txBody>
                    <a:bodyPr/>
                    <a:lstStyle>
                      <a:lvl1pPr defTabSz="957263">
                        <a:spcBef>
                          <a:spcPct val="20000"/>
                        </a:spcBef>
                        <a:spcAft>
                          <a:spcPct val="100000"/>
                        </a:spcAft>
                        <a:tabLst>
                          <a:tab pos="741363" algn="l"/>
                        </a:tabLst>
                        <a:defRPr sz="2100" b="1">
                          <a:solidFill>
                            <a:schemeClr val="tx1"/>
                          </a:solidFill>
                          <a:latin typeface="Times New Roman" pitchFamily="18" charset="0"/>
                        </a:defRPr>
                      </a:lvl1pPr>
                      <a:lvl2pPr marL="165100" defTabSz="957263">
                        <a:spcBef>
                          <a:spcPct val="20000"/>
                        </a:spcBef>
                        <a:buClr>
                          <a:schemeClr val="tx1"/>
                        </a:buClr>
                        <a:buFont typeface="Zapf Dingbats" charset="2"/>
                        <a:tabLst>
                          <a:tab pos="741363" algn="l"/>
                        </a:tabLst>
                        <a:defRPr sz="1900" b="1">
                          <a:solidFill>
                            <a:schemeClr val="tx1"/>
                          </a:solidFill>
                          <a:latin typeface="Times New Roman" pitchFamily="18" charset="0"/>
                        </a:defRPr>
                      </a:lvl2pPr>
                      <a:lvl3pPr marL="414338" defTabSz="957263">
                        <a:spcBef>
                          <a:spcPct val="20000"/>
                        </a:spcBef>
                        <a:buClr>
                          <a:schemeClr val="tx1"/>
                        </a:buClr>
                        <a:buFont typeface="Zapf Dingbats" charset="2"/>
                        <a:tabLst>
                          <a:tab pos="741363" algn="l"/>
                        </a:tabLst>
                        <a:defRPr sz="1500" b="1">
                          <a:solidFill>
                            <a:schemeClr val="tx1"/>
                          </a:solidFill>
                          <a:latin typeface="Times New Roman" pitchFamily="18" charset="0"/>
                        </a:defRPr>
                      </a:lvl3pPr>
                      <a:lvl4pPr marL="747713" defTabSz="957263">
                        <a:spcBef>
                          <a:spcPct val="20000"/>
                        </a:spcBef>
                        <a:tabLst>
                          <a:tab pos="741363" algn="l"/>
                        </a:tabLst>
                        <a:defRPr sz="1500">
                          <a:solidFill>
                            <a:schemeClr val="tx1"/>
                          </a:solidFill>
                          <a:latin typeface="Times New Roman" pitchFamily="18" charset="0"/>
                        </a:defRPr>
                      </a:lvl4pPr>
                      <a:lvl5pPr marL="1069975" defTabSz="957263">
                        <a:spcBef>
                          <a:spcPct val="20000"/>
                        </a:spcBef>
                        <a:tabLst>
                          <a:tab pos="741363" algn="l"/>
                        </a:tabLst>
                        <a:defRPr sz="1300">
                          <a:solidFill>
                            <a:schemeClr val="tx1"/>
                          </a:solidFill>
                          <a:latin typeface="Times New Roman" pitchFamily="18" charset="0"/>
                        </a:defRPr>
                      </a:lvl5pPr>
                      <a:lvl6pPr marL="1527175" defTabSz="957263" eaLnBrk="0" fontAlgn="base" hangingPunct="0">
                        <a:spcBef>
                          <a:spcPct val="20000"/>
                        </a:spcBef>
                        <a:spcAft>
                          <a:spcPct val="0"/>
                        </a:spcAft>
                        <a:tabLst>
                          <a:tab pos="741363" algn="l"/>
                        </a:tabLst>
                        <a:defRPr sz="1300">
                          <a:solidFill>
                            <a:schemeClr val="tx1"/>
                          </a:solidFill>
                          <a:latin typeface="Times New Roman" pitchFamily="18" charset="0"/>
                        </a:defRPr>
                      </a:lvl6pPr>
                      <a:lvl7pPr marL="1984375" defTabSz="957263" eaLnBrk="0" fontAlgn="base" hangingPunct="0">
                        <a:spcBef>
                          <a:spcPct val="20000"/>
                        </a:spcBef>
                        <a:spcAft>
                          <a:spcPct val="0"/>
                        </a:spcAft>
                        <a:tabLst>
                          <a:tab pos="741363" algn="l"/>
                        </a:tabLst>
                        <a:defRPr sz="1300">
                          <a:solidFill>
                            <a:schemeClr val="tx1"/>
                          </a:solidFill>
                          <a:latin typeface="Times New Roman" pitchFamily="18" charset="0"/>
                        </a:defRPr>
                      </a:lvl7pPr>
                      <a:lvl8pPr marL="2441575" defTabSz="957263" eaLnBrk="0" fontAlgn="base" hangingPunct="0">
                        <a:spcBef>
                          <a:spcPct val="20000"/>
                        </a:spcBef>
                        <a:spcAft>
                          <a:spcPct val="0"/>
                        </a:spcAft>
                        <a:tabLst>
                          <a:tab pos="741363" algn="l"/>
                        </a:tabLst>
                        <a:defRPr sz="1300">
                          <a:solidFill>
                            <a:schemeClr val="tx1"/>
                          </a:solidFill>
                          <a:latin typeface="Times New Roman" pitchFamily="18" charset="0"/>
                        </a:defRPr>
                      </a:lvl8pPr>
                      <a:lvl9pPr marL="2898775" defTabSz="957263" eaLnBrk="0" fontAlgn="base" hangingPunct="0">
                        <a:spcBef>
                          <a:spcPct val="20000"/>
                        </a:spcBef>
                        <a:spcAft>
                          <a:spcPct val="0"/>
                        </a:spcAft>
                        <a:tabLst>
                          <a:tab pos="741363" algn="l"/>
                        </a:tabLst>
                        <a:defRPr sz="1300">
                          <a:solidFill>
                            <a:schemeClr val="tx1"/>
                          </a:solidFill>
                          <a:latin typeface="Times New Roman" pitchFamily="18" charset="0"/>
                        </a:defRPr>
                      </a:lvl9pPr>
                    </a:lstStyle>
                    <a:p>
                      <a:pPr marL="0" marR="0" lvl="0" indent="0" algn="ctr" defTabSz="957263" rtl="0" eaLnBrk="0" fontAlgn="base" latinLnBrk="0" hangingPunct="0">
                        <a:lnSpc>
                          <a:spcPct val="100000"/>
                        </a:lnSpc>
                        <a:spcBef>
                          <a:spcPct val="20000"/>
                        </a:spcBef>
                        <a:spcAft>
                          <a:spcPct val="100000"/>
                        </a:spcAft>
                        <a:buClrTx/>
                        <a:buSzTx/>
                        <a:buFontTx/>
                        <a:buNone/>
                        <a:tabLst>
                          <a:tab pos="741363" algn="l"/>
                        </a:tabLst>
                      </a:pPr>
                      <a:r>
                        <a:rPr kumimoji="0" lang="en-US" altLang="en-US" sz="1800" b="1" i="0" u="none" strike="noStrike" cap="none" normalizeH="0" baseline="0" smtClean="0">
                          <a:ln>
                            <a:noFill/>
                          </a:ln>
                          <a:solidFill>
                            <a:schemeClr val="tx1"/>
                          </a:solidFill>
                          <a:effectLst/>
                          <a:latin typeface="Times New Roman" pitchFamily="18" charset="0"/>
                        </a:rPr>
                        <a:t>System of social stratification</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57263">
                        <a:spcBef>
                          <a:spcPct val="20000"/>
                        </a:spcBef>
                        <a:spcAft>
                          <a:spcPct val="100000"/>
                        </a:spcAft>
                        <a:tabLst>
                          <a:tab pos="741363" algn="l"/>
                        </a:tabLst>
                        <a:defRPr sz="2100" b="1">
                          <a:solidFill>
                            <a:schemeClr val="tx1"/>
                          </a:solidFill>
                          <a:latin typeface="Times New Roman" pitchFamily="18" charset="0"/>
                        </a:defRPr>
                      </a:lvl1pPr>
                      <a:lvl2pPr marL="165100" defTabSz="957263">
                        <a:spcBef>
                          <a:spcPct val="20000"/>
                        </a:spcBef>
                        <a:buClr>
                          <a:schemeClr val="tx1"/>
                        </a:buClr>
                        <a:buFont typeface="Zapf Dingbats" charset="2"/>
                        <a:tabLst>
                          <a:tab pos="741363" algn="l"/>
                        </a:tabLst>
                        <a:defRPr sz="1900" b="1">
                          <a:solidFill>
                            <a:schemeClr val="tx1"/>
                          </a:solidFill>
                          <a:latin typeface="Times New Roman" pitchFamily="18" charset="0"/>
                        </a:defRPr>
                      </a:lvl2pPr>
                      <a:lvl3pPr marL="414338" defTabSz="957263">
                        <a:spcBef>
                          <a:spcPct val="20000"/>
                        </a:spcBef>
                        <a:buClr>
                          <a:schemeClr val="tx1"/>
                        </a:buClr>
                        <a:buFont typeface="Zapf Dingbats" charset="2"/>
                        <a:tabLst>
                          <a:tab pos="741363" algn="l"/>
                        </a:tabLst>
                        <a:defRPr sz="1500" b="1">
                          <a:solidFill>
                            <a:schemeClr val="tx1"/>
                          </a:solidFill>
                          <a:latin typeface="Times New Roman" pitchFamily="18" charset="0"/>
                        </a:defRPr>
                      </a:lvl3pPr>
                      <a:lvl4pPr marL="747713" defTabSz="957263">
                        <a:spcBef>
                          <a:spcPct val="20000"/>
                        </a:spcBef>
                        <a:tabLst>
                          <a:tab pos="741363" algn="l"/>
                        </a:tabLst>
                        <a:defRPr sz="1500">
                          <a:solidFill>
                            <a:schemeClr val="tx1"/>
                          </a:solidFill>
                          <a:latin typeface="Times New Roman" pitchFamily="18" charset="0"/>
                        </a:defRPr>
                      </a:lvl4pPr>
                      <a:lvl5pPr marL="1069975" defTabSz="957263">
                        <a:spcBef>
                          <a:spcPct val="20000"/>
                        </a:spcBef>
                        <a:tabLst>
                          <a:tab pos="741363" algn="l"/>
                        </a:tabLst>
                        <a:defRPr sz="1300">
                          <a:solidFill>
                            <a:schemeClr val="tx1"/>
                          </a:solidFill>
                          <a:latin typeface="Times New Roman" pitchFamily="18" charset="0"/>
                        </a:defRPr>
                      </a:lvl5pPr>
                      <a:lvl6pPr marL="1527175" defTabSz="957263" eaLnBrk="0" fontAlgn="base" hangingPunct="0">
                        <a:spcBef>
                          <a:spcPct val="20000"/>
                        </a:spcBef>
                        <a:spcAft>
                          <a:spcPct val="0"/>
                        </a:spcAft>
                        <a:tabLst>
                          <a:tab pos="741363" algn="l"/>
                        </a:tabLst>
                        <a:defRPr sz="1300">
                          <a:solidFill>
                            <a:schemeClr val="tx1"/>
                          </a:solidFill>
                          <a:latin typeface="Times New Roman" pitchFamily="18" charset="0"/>
                        </a:defRPr>
                      </a:lvl6pPr>
                      <a:lvl7pPr marL="1984375" defTabSz="957263" eaLnBrk="0" fontAlgn="base" hangingPunct="0">
                        <a:spcBef>
                          <a:spcPct val="20000"/>
                        </a:spcBef>
                        <a:spcAft>
                          <a:spcPct val="0"/>
                        </a:spcAft>
                        <a:tabLst>
                          <a:tab pos="741363" algn="l"/>
                        </a:tabLst>
                        <a:defRPr sz="1300">
                          <a:solidFill>
                            <a:schemeClr val="tx1"/>
                          </a:solidFill>
                          <a:latin typeface="Times New Roman" pitchFamily="18" charset="0"/>
                        </a:defRPr>
                      </a:lvl7pPr>
                      <a:lvl8pPr marL="2441575" defTabSz="957263" eaLnBrk="0" fontAlgn="base" hangingPunct="0">
                        <a:spcBef>
                          <a:spcPct val="20000"/>
                        </a:spcBef>
                        <a:spcAft>
                          <a:spcPct val="0"/>
                        </a:spcAft>
                        <a:tabLst>
                          <a:tab pos="741363" algn="l"/>
                        </a:tabLst>
                        <a:defRPr sz="1300">
                          <a:solidFill>
                            <a:schemeClr val="tx1"/>
                          </a:solidFill>
                          <a:latin typeface="Times New Roman" pitchFamily="18" charset="0"/>
                        </a:defRPr>
                      </a:lvl8pPr>
                      <a:lvl9pPr marL="2898775" defTabSz="957263" eaLnBrk="0" fontAlgn="base" hangingPunct="0">
                        <a:spcBef>
                          <a:spcPct val="20000"/>
                        </a:spcBef>
                        <a:spcAft>
                          <a:spcPct val="0"/>
                        </a:spcAft>
                        <a:tabLst>
                          <a:tab pos="741363" algn="l"/>
                        </a:tabLst>
                        <a:defRPr sz="1300">
                          <a:solidFill>
                            <a:schemeClr val="tx1"/>
                          </a:solidFill>
                          <a:latin typeface="Times New Roman" pitchFamily="18" charset="0"/>
                        </a:defRPr>
                      </a:lvl9pPr>
                    </a:lstStyle>
                    <a:p>
                      <a:pPr marL="0" marR="0" lvl="0" indent="0" algn="ctr" defTabSz="957263" rtl="0" eaLnBrk="0" fontAlgn="base" latinLnBrk="0" hangingPunct="0">
                        <a:lnSpc>
                          <a:spcPct val="100000"/>
                        </a:lnSpc>
                        <a:spcBef>
                          <a:spcPct val="20000"/>
                        </a:spcBef>
                        <a:spcAft>
                          <a:spcPct val="100000"/>
                        </a:spcAft>
                        <a:buClrTx/>
                        <a:buSzTx/>
                        <a:buFontTx/>
                        <a:buNone/>
                        <a:tabLst>
                          <a:tab pos="741363" algn="l"/>
                        </a:tabLst>
                      </a:pPr>
                      <a:r>
                        <a:rPr kumimoji="0" lang="en-US" altLang="en-US" sz="1800" b="1" i="0" u="none" strike="noStrike" cap="none" normalizeH="0" baseline="0" smtClean="0">
                          <a:ln>
                            <a:noFill/>
                          </a:ln>
                          <a:solidFill>
                            <a:schemeClr val="tx1"/>
                          </a:solidFill>
                          <a:effectLst/>
                          <a:latin typeface="Times New Roman" pitchFamily="18" charset="0"/>
                        </a:rPr>
                        <a:t>Protection of the (good) poor, but stigmatization of “free riders”: </a:t>
                      </a:r>
                      <a:br>
                        <a:rPr kumimoji="0" lang="en-US" altLang="en-US" sz="1800" b="1" i="0" u="none" strike="noStrike" cap="none" normalizeH="0" baseline="0" smtClean="0">
                          <a:ln>
                            <a:noFill/>
                          </a:ln>
                          <a:solidFill>
                            <a:schemeClr val="tx1"/>
                          </a:solidFill>
                          <a:effectLst/>
                          <a:latin typeface="Times New Roman" pitchFamily="18" charset="0"/>
                        </a:rPr>
                      </a:br>
                      <a:r>
                        <a:rPr kumimoji="0" lang="en-US" altLang="en-US" sz="1800" b="1" i="0" u="none" strike="noStrike" cap="none" normalizeH="0" baseline="0" smtClean="0">
                          <a:ln>
                            <a:noFill/>
                          </a:ln>
                          <a:solidFill>
                            <a:schemeClr val="tx1"/>
                          </a:solidFill>
                          <a:effectLst/>
                          <a:latin typeface="Times New Roman" pitchFamily="18" charset="0"/>
                        </a:rPr>
                        <a:t>Strong economic inequalities but more permeable boundaries between social classes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57263">
                        <a:spcBef>
                          <a:spcPct val="20000"/>
                        </a:spcBef>
                        <a:spcAft>
                          <a:spcPct val="100000"/>
                        </a:spcAft>
                        <a:tabLst>
                          <a:tab pos="741363" algn="l"/>
                        </a:tabLst>
                        <a:defRPr sz="2100" b="1">
                          <a:solidFill>
                            <a:schemeClr val="tx1"/>
                          </a:solidFill>
                          <a:latin typeface="Times New Roman" pitchFamily="18" charset="0"/>
                        </a:defRPr>
                      </a:lvl1pPr>
                      <a:lvl2pPr marL="165100" defTabSz="957263">
                        <a:spcBef>
                          <a:spcPct val="20000"/>
                        </a:spcBef>
                        <a:buClr>
                          <a:schemeClr val="tx1"/>
                        </a:buClr>
                        <a:buFont typeface="Zapf Dingbats" charset="2"/>
                        <a:tabLst>
                          <a:tab pos="741363" algn="l"/>
                        </a:tabLst>
                        <a:defRPr sz="1900" b="1">
                          <a:solidFill>
                            <a:schemeClr val="tx1"/>
                          </a:solidFill>
                          <a:latin typeface="Times New Roman" pitchFamily="18" charset="0"/>
                        </a:defRPr>
                      </a:lvl2pPr>
                      <a:lvl3pPr marL="414338" defTabSz="957263">
                        <a:spcBef>
                          <a:spcPct val="20000"/>
                        </a:spcBef>
                        <a:buClr>
                          <a:schemeClr val="tx1"/>
                        </a:buClr>
                        <a:buFont typeface="Zapf Dingbats" charset="2"/>
                        <a:tabLst>
                          <a:tab pos="741363" algn="l"/>
                        </a:tabLst>
                        <a:defRPr sz="1500" b="1">
                          <a:solidFill>
                            <a:schemeClr val="tx1"/>
                          </a:solidFill>
                          <a:latin typeface="Times New Roman" pitchFamily="18" charset="0"/>
                        </a:defRPr>
                      </a:lvl3pPr>
                      <a:lvl4pPr marL="747713" defTabSz="957263">
                        <a:spcBef>
                          <a:spcPct val="20000"/>
                        </a:spcBef>
                        <a:tabLst>
                          <a:tab pos="741363" algn="l"/>
                        </a:tabLst>
                        <a:defRPr sz="1500">
                          <a:solidFill>
                            <a:schemeClr val="tx1"/>
                          </a:solidFill>
                          <a:latin typeface="Times New Roman" pitchFamily="18" charset="0"/>
                        </a:defRPr>
                      </a:lvl4pPr>
                      <a:lvl5pPr marL="1069975" defTabSz="957263">
                        <a:spcBef>
                          <a:spcPct val="20000"/>
                        </a:spcBef>
                        <a:tabLst>
                          <a:tab pos="741363" algn="l"/>
                        </a:tabLst>
                        <a:defRPr sz="1300">
                          <a:solidFill>
                            <a:schemeClr val="tx1"/>
                          </a:solidFill>
                          <a:latin typeface="Times New Roman" pitchFamily="18" charset="0"/>
                        </a:defRPr>
                      </a:lvl5pPr>
                      <a:lvl6pPr marL="1527175" defTabSz="957263" eaLnBrk="0" fontAlgn="base" hangingPunct="0">
                        <a:spcBef>
                          <a:spcPct val="20000"/>
                        </a:spcBef>
                        <a:spcAft>
                          <a:spcPct val="0"/>
                        </a:spcAft>
                        <a:tabLst>
                          <a:tab pos="741363" algn="l"/>
                        </a:tabLst>
                        <a:defRPr sz="1300">
                          <a:solidFill>
                            <a:schemeClr val="tx1"/>
                          </a:solidFill>
                          <a:latin typeface="Times New Roman" pitchFamily="18" charset="0"/>
                        </a:defRPr>
                      </a:lvl6pPr>
                      <a:lvl7pPr marL="1984375" defTabSz="957263" eaLnBrk="0" fontAlgn="base" hangingPunct="0">
                        <a:spcBef>
                          <a:spcPct val="20000"/>
                        </a:spcBef>
                        <a:spcAft>
                          <a:spcPct val="0"/>
                        </a:spcAft>
                        <a:tabLst>
                          <a:tab pos="741363" algn="l"/>
                        </a:tabLst>
                        <a:defRPr sz="1300">
                          <a:solidFill>
                            <a:schemeClr val="tx1"/>
                          </a:solidFill>
                          <a:latin typeface="Times New Roman" pitchFamily="18" charset="0"/>
                        </a:defRPr>
                      </a:lvl7pPr>
                      <a:lvl8pPr marL="2441575" defTabSz="957263" eaLnBrk="0" fontAlgn="base" hangingPunct="0">
                        <a:spcBef>
                          <a:spcPct val="20000"/>
                        </a:spcBef>
                        <a:spcAft>
                          <a:spcPct val="0"/>
                        </a:spcAft>
                        <a:tabLst>
                          <a:tab pos="741363" algn="l"/>
                        </a:tabLst>
                        <a:defRPr sz="1300">
                          <a:solidFill>
                            <a:schemeClr val="tx1"/>
                          </a:solidFill>
                          <a:latin typeface="Times New Roman" pitchFamily="18" charset="0"/>
                        </a:defRPr>
                      </a:lvl8pPr>
                      <a:lvl9pPr marL="2898775" defTabSz="957263" eaLnBrk="0" fontAlgn="base" hangingPunct="0">
                        <a:spcBef>
                          <a:spcPct val="20000"/>
                        </a:spcBef>
                        <a:spcAft>
                          <a:spcPct val="0"/>
                        </a:spcAft>
                        <a:tabLst>
                          <a:tab pos="741363" algn="l"/>
                        </a:tabLst>
                        <a:defRPr sz="1300">
                          <a:solidFill>
                            <a:schemeClr val="tx1"/>
                          </a:solidFill>
                          <a:latin typeface="Times New Roman" pitchFamily="18" charset="0"/>
                        </a:defRPr>
                      </a:lvl9pPr>
                    </a:lstStyle>
                    <a:p>
                      <a:pPr marL="0" marR="0" lvl="0" indent="0" algn="ctr" defTabSz="957263" rtl="0" eaLnBrk="0" fontAlgn="base" latinLnBrk="0" hangingPunct="0">
                        <a:lnSpc>
                          <a:spcPct val="100000"/>
                        </a:lnSpc>
                        <a:spcBef>
                          <a:spcPct val="20000"/>
                        </a:spcBef>
                        <a:spcAft>
                          <a:spcPct val="100000"/>
                        </a:spcAft>
                        <a:buClrTx/>
                        <a:buSzTx/>
                        <a:buFontTx/>
                        <a:buNone/>
                        <a:tabLst>
                          <a:tab pos="741363" algn="l"/>
                        </a:tabLst>
                      </a:pPr>
                      <a:r>
                        <a:rPr kumimoji="0" lang="en-US" altLang="en-US" sz="1800" b="1" i="0" u="none" strike="noStrike" cap="none" normalizeH="0" baseline="0" smtClean="0">
                          <a:ln>
                            <a:noFill/>
                          </a:ln>
                          <a:solidFill>
                            <a:schemeClr val="tx1"/>
                          </a:solidFill>
                          <a:effectLst/>
                          <a:latin typeface="Times New Roman" pitchFamily="18" charset="0"/>
                        </a:rPr>
                        <a:t>Solidarity between equals: Intermediate degree of inequality but social boundaries strongly impermeable</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57263">
                        <a:spcBef>
                          <a:spcPct val="20000"/>
                        </a:spcBef>
                        <a:spcAft>
                          <a:spcPct val="100000"/>
                        </a:spcAft>
                        <a:tabLst>
                          <a:tab pos="741363" algn="l"/>
                        </a:tabLst>
                        <a:defRPr sz="2100" b="1">
                          <a:solidFill>
                            <a:schemeClr val="tx1"/>
                          </a:solidFill>
                          <a:latin typeface="Times New Roman" pitchFamily="18" charset="0"/>
                        </a:defRPr>
                      </a:lvl1pPr>
                      <a:lvl2pPr marL="165100" defTabSz="957263">
                        <a:spcBef>
                          <a:spcPct val="20000"/>
                        </a:spcBef>
                        <a:buClr>
                          <a:schemeClr val="tx1"/>
                        </a:buClr>
                        <a:buFont typeface="Zapf Dingbats" charset="2"/>
                        <a:tabLst>
                          <a:tab pos="741363" algn="l"/>
                        </a:tabLst>
                        <a:defRPr sz="1900" b="1">
                          <a:solidFill>
                            <a:schemeClr val="tx1"/>
                          </a:solidFill>
                          <a:latin typeface="Times New Roman" pitchFamily="18" charset="0"/>
                        </a:defRPr>
                      </a:lvl2pPr>
                      <a:lvl3pPr marL="414338" defTabSz="957263">
                        <a:spcBef>
                          <a:spcPct val="20000"/>
                        </a:spcBef>
                        <a:buClr>
                          <a:schemeClr val="tx1"/>
                        </a:buClr>
                        <a:buFont typeface="Zapf Dingbats" charset="2"/>
                        <a:tabLst>
                          <a:tab pos="741363" algn="l"/>
                        </a:tabLst>
                        <a:defRPr sz="1500" b="1">
                          <a:solidFill>
                            <a:schemeClr val="tx1"/>
                          </a:solidFill>
                          <a:latin typeface="Times New Roman" pitchFamily="18" charset="0"/>
                        </a:defRPr>
                      </a:lvl3pPr>
                      <a:lvl4pPr marL="747713" defTabSz="957263">
                        <a:spcBef>
                          <a:spcPct val="20000"/>
                        </a:spcBef>
                        <a:tabLst>
                          <a:tab pos="741363" algn="l"/>
                        </a:tabLst>
                        <a:defRPr sz="1500">
                          <a:solidFill>
                            <a:schemeClr val="tx1"/>
                          </a:solidFill>
                          <a:latin typeface="Times New Roman" pitchFamily="18" charset="0"/>
                        </a:defRPr>
                      </a:lvl4pPr>
                      <a:lvl5pPr marL="1069975" defTabSz="957263">
                        <a:spcBef>
                          <a:spcPct val="20000"/>
                        </a:spcBef>
                        <a:tabLst>
                          <a:tab pos="741363" algn="l"/>
                        </a:tabLst>
                        <a:defRPr sz="1300">
                          <a:solidFill>
                            <a:schemeClr val="tx1"/>
                          </a:solidFill>
                          <a:latin typeface="Times New Roman" pitchFamily="18" charset="0"/>
                        </a:defRPr>
                      </a:lvl5pPr>
                      <a:lvl6pPr marL="1527175" defTabSz="957263" eaLnBrk="0" fontAlgn="base" hangingPunct="0">
                        <a:spcBef>
                          <a:spcPct val="20000"/>
                        </a:spcBef>
                        <a:spcAft>
                          <a:spcPct val="0"/>
                        </a:spcAft>
                        <a:tabLst>
                          <a:tab pos="741363" algn="l"/>
                        </a:tabLst>
                        <a:defRPr sz="1300">
                          <a:solidFill>
                            <a:schemeClr val="tx1"/>
                          </a:solidFill>
                          <a:latin typeface="Times New Roman" pitchFamily="18" charset="0"/>
                        </a:defRPr>
                      </a:lvl6pPr>
                      <a:lvl7pPr marL="1984375" defTabSz="957263" eaLnBrk="0" fontAlgn="base" hangingPunct="0">
                        <a:spcBef>
                          <a:spcPct val="20000"/>
                        </a:spcBef>
                        <a:spcAft>
                          <a:spcPct val="0"/>
                        </a:spcAft>
                        <a:tabLst>
                          <a:tab pos="741363" algn="l"/>
                        </a:tabLst>
                        <a:defRPr sz="1300">
                          <a:solidFill>
                            <a:schemeClr val="tx1"/>
                          </a:solidFill>
                          <a:latin typeface="Times New Roman" pitchFamily="18" charset="0"/>
                        </a:defRPr>
                      </a:lvl7pPr>
                      <a:lvl8pPr marL="2441575" defTabSz="957263" eaLnBrk="0" fontAlgn="base" hangingPunct="0">
                        <a:spcBef>
                          <a:spcPct val="20000"/>
                        </a:spcBef>
                        <a:spcAft>
                          <a:spcPct val="0"/>
                        </a:spcAft>
                        <a:tabLst>
                          <a:tab pos="741363" algn="l"/>
                        </a:tabLst>
                        <a:defRPr sz="1300">
                          <a:solidFill>
                            <a:schemeClr val="tx1"/>
                          </a:solidFill>
                          <a:latin typeface="Times New Roman" pitchFamily="18" charset="0"/>
                        </a:defRPr>
                      </a:lvl8pPr>
                      <a:lvl9pPr marL="2898775" defTabSz="957263" eaLnBrk="0" fontAlgn="base" hangingPunct="0">
                        <a:spcBef>
                          <a:spcPct val="20000"/>
                        </a:spcBef>
                        <a:spcAft>
                          <a:spcPct val="0"/>
                        </a:spcAft>
                        <a:tabLst>
                          <a:tab pos="741363" algn="l"/>
                        </a:tabLst>
                        <a:defRPr sz="1300">
                          <a:solidFill>
                            <a:schemeClr val="tx1"/>
                          </a:solidFill>
                          <a:latin typeface="Times New Roman" pitchFamily="18" charset="0"/>
                        </a:defRPr>
                      </a:lvl9pPr>
                    </a:lstStyle>
                    <a:p>
                      <a:pPr marL="0" marR="0" lvl="0" indent="0" algn="ctr" defTabSz="957263" rtl="0" eaLnBrk="0" fontAlgn="base" latinLnBrk="0" hangingPunct="0">
                        <a:lnSpc>
                          <a:spcPct val="100000"/>
                        </a:lnSpc>
                        <a:spcBef>
                          <a:spcPct val="20000"/>
                        </a:spcBef>
                        <a:spcAft>
                          <a:spcPct val="100000"/>
                        </a:spcAft>
                        <a:buClrTx/>
                        <a:buSzTx/>
                        <a:buFontTx/>
                        <a:buNone/>
                        <a:tabLst>
                          <a:tab pos="741363" algn="l"/>
                        </a:tabLst>
                      </a:pPr>
                      <a:r>
                        <a:rPr kumimoji="0" lang="en-US" altLang="en-US" sz="1800" b="1" i="0" u="none" strike="noStrike" cap="none" normalizeH="0" baseline="0" dirty="0" smtClean="0">
                          <a:ln>
                            <a:noFill/>
                          </a:ln>
                          <a:solidFill>
                            <a:schemeClr val="tx1"/>
                          </a:solidFill>
                          <a:effectLst/>
                          <a:latin typeface="Times New Roman" pitchFamily="18" charset="0"/>
                        </a:rPr>
                        <a:t>Economic, gender,  inequality is minimal and strong “fluidity” (net mobility, equality of opportunities &amp; outcomes) between classes</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1116">
                <a:tc>
                  <a:txBody>
                    <a:bodyPr/>
                    <a:lstStyle>
                      <a:lvl1pPr defTabSz="957263">
                        <a:spcBef>
                          <a:spcPct val="20000"/>
                        </a:spcBef>
                        <a:spcAft>
                          <a:spcPct val="100000"/>
                        </a:spcAft>
                        <a:tabLst>
                          <a:tab pos="741363" algn="l"/>
                        </a:tabLst>
                        <a:defRPr sz="2100" b="1">
                          <a:solidFill>
                            <a:schemeClr val="tx1"/>
                          </a:solidFill>
                          <a:latin typeface="Times New Roman" pitchFamily="18" charset="0"/>
                        </a:defRPr>
                      </a:lvl1pPr>
                      <a:lvl2pPr marL="165100" defTabSz="957263">
                        <a:spcBef>
                          <a:spcPct val="20000"/>
                        </a:spcBef>
                        <a:buClr>
                          <a:schemeClr val="tx1"/>
                        </a:buClr>
                        <a:buFont typeface="Zapf Dingbats" charset="2"/>
                        <a:tabLst>
                          <a:tab pos="741363" algn="l"/>
                        </a:tabLst>
                        <a:defRPr sz="1900" b="1">
                          <a:solidFill>
                            <a:schemeClr val="tx1"/>
                          </a:solidFill>
                          <a:latin typeface="Times New Roman" pitchFamily="18" charset="0"/>
                        </a:defRPr>
                      </a:lvl2pPr>
                      <a:lvl3pPr marL="414338" defTabSz="957263">
                        <a:spcBef>
                          <a:spcPct val="20000"/>
                        </a:spcBef>
                        <a:buClr>
                          <a:schemeClr val="tx1"/>
                        </a:buClr>
                        <a:buFont typeface="Zapf Dingbats" charset="2"/>
                        <a:tabLst>
                          <a:tab pos="741363" algn="l"/>
                        </a:tabLst>
                        <a:defRPr sz="1500" b="1">
                          <a:solidFill>
                            <a:schemeClr val="tx1"/>
                          </a:solidFill>
                          <a:latin typeface="Times New Roman" pitchFamily="18" charset="0"/>
                        </a:defRPr>
                      </a:lvl3pPr>
                      <a:lvl4pPr marL="747713" defTabSz="957263">
                        <a:spcBef>
                          <a:spcPct val="20000"/>
                        </a:spcBef>
                        <a:tabLst>
                          <a:tab pos="741363" algn="l"/>
                        </a:tabLst>
                        <a:defRPr sz="1500">
                          <a:solidFill>
                            <a:schemeClr val="tx1"/>
                          </a:solidFill>
                          <a:latin typeface="Times New Roman" pitchFamily="18" charset="0"/>
                        </a:defRPr>
                      </a:lvl4pPr>
                      <a:lvl5pPr marL="1069975" defTabSz="957263">
                        <a:spcBef>
                          <a:spcPct val="20000"/>
                        </a:spcBef>
                        <a:tabLst>
                          <a:tab pos="741363" algn="l"/>
                        </a:tabLst>
                        <a:defRPr sz="1300">
                          <a:solidFill>
                            <a:schemeClr val="tx1"/>
                          </a:solidFill>
                          <a:latin typeface="Times New Roman" pitchFamily="18" charset="0"/>
                        </a:defRPr>
                      </a:lvl5pPr>
                      <a:lvl6pPr marL="1527175" defTabSz="957263" eaLnBrk="0" fontAlgn="base" hangingPunct="0">
                        <a:spcBef>
                          <a:spcPct val="20000"/>
                        </a:spcBef>
                        <a:spcAft>
                          <a:spcPct val="0"/>
                        </a:spcAft>
                        <a:tabLst>
                          <a:tab pos="741363" algn="l"/>
                        </a:tabLst>
                        <a:defRPr sz="1300">
                          <a:solidFill>
                            <a:schemeClr val="tx1"/>
                          </a:solidFill>
                          <a:latin typeface="Times New Roman" pitchFamily="18" charset="0"/>
                        </a:defRPr>
                      </a:lvl6pPr>
                      <a:lvl7pPr marL="1984375" defTabSz="957263" eaLnBrk="0" fontAlgn="base" hangingPunct="0">
                        <a:spcBef>
                          <a:spcPct val="20000"/>
                        </a:spcBef>
                        <a:spcAft>
                          <a:spcPct val="0"/>
                        </a:spcAft>
                        <a:tabLst>
                          <a:tab pos="741363" algn="l"/>
                        </a:tabLst>
                        <a:defRPr sz="1300">
                          <a:solidFill>
                            <a:schemeClr val="tx1"/>
                          </a:solidFill>
                          <a:latin typeface="Times New Roman" pitchFamily="18" charset="0"/>
                        </a:defRPr>
                      </a:lvl7pPr>
                      <a:lvl8pPr marL="2441575" defTabSz="957263" eaLnBrk="0" fontAlgn="base" hangingPunct="0">
                        <a:spcBef>
                          <a:spcPct val="20000"/>
                        </a:spcBef>
                        <a:spcAft>
                          <a:spcPct val="0"/>
                        </a:spcAft>
                        <a:tabLst>
                          <a:tab pos="741363" algn="l"/>
                        </a:tabLst>
                        <a:defRPr sz="1300">
                          <a:solidFill>
                            <a:schemeClr val="tx1"/>
                          </a:solidFill>
                          <a:latin typeface="Times New Roman" pitchFamily="18" charset="0"/>
                        </a:defRPr>
                      </a:lvl8pPr>
                      <a:lvl9pPr marL="2898775" defTabSz="957263" eaLnBrk="0" fontAlgn="base" hangingPunct="0">
                        <a:spcBef>
                          <a:spcPct val="20000"/>
                        </a:spcBef>
                        <a:spcAft>
                          <a:spcPct val="0"/>
                        </a:spcAft>
                        <a:tabLst>
                          <a:tab pos="741363" algn="l"/>
                        </a:tabLst>
                        <a:defRPr sz="1300">
                          <a:solidFill>
                            <a:schemeClr val="tx1"/>
                          </a:solidFill>
                          <a:latin typeface="Times New Roman" pitchFamily="18" charset="0"/>
                        </a:defRPr>
                      </a:lvl9pPr>
                    </a:lstStyle>
                    <a:p>
                      <a:pPr marL="0" marR="0" lvl="0" indent="0" algn="ctr" defTabSz="957263" rtl="0" eaLnBrk="0" fontAlgn="base" latinLnBrk="0" hangingPunct="0">
                        <a:lnSpc>
                          <a:spcPct val="100000"/>
                        </a:lnSpc>
                        <a:spcBef>
                          <a:spcPct val="20000"/>
                        </a:spcBef>
                        <a:spcAft>
                          <a:spcPct val="100000"/>
                        </a:spcAft>
                        <a:buClrTx/>
                        <a:buSzTx/>
                        <a:buFontTx/>
                        <a:buNone/>
                        <a:tabLst>
                          <a:tab pos="741363" algn="l"/>
                        </a:tabLst>
                      </a:pPr>
                      <a:r>
                        <a:rPr kumimoji="0" lang="en-US" altLang="en-US" sz="1800" b="1" i="0" u="none" strike="noStrike" cap="none" normalizeH="0" baseline="0" smtClean="0">
                          <a:ln>
                            <a:noFill/>
                          </a:ln>
                          <a:solidFill>
                            <a:schemeClr val="tx1"/>
                          </a:solidFill>
                          <a:effectLst/>
                          <a:latin typeface="Times New Roman" pitchFamily="18" charset="0"/>
                        </a:rPr>
                        <a:t>Typical countries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57263">
                        <a:spcBef>
                          <a:spcPct val="20000"/>
                        </a:spcBef>
                        <a:spcAft>
                          <a:spcPct val="100000"/>
                        </a:spcAft>
                        <a:tabLst>
                          <a:tab pos="741363" algn="l"/>
                        </a:tabLst>
                        <a:defRPr sz="2100" b="1">
                          <a:solidFill>
                            <a:schemeClr val="tx1"/>
                          </a:solidFill>
                          <a:latin typeface="Times New Roman" pitchFamily="18" charset="0"/>
                        </a:defRPr>
                      </a:lvl1pPr>
                      <a:lvl2pPr marL="165100" defTabSz="957263">
                        <a:spcBef>
                          <a:spcPct val="20000"/>
                        </a:spcBef>
                        <a:buClr>
                          <a:schemeClr val="tx1"/>
                        </a:buClr>
                        <a:buFont typeface="Zapf Dingbats" charset="2"/>
                        <a:tabLst>
                          <a:tab pos="741363" algn="l"/>
                        </a:tabLst>
                        <a:defRPr sz="1900" b="1">
                          <a:solidFill>
                            <a:schemeClr val="tx1"/>
                          </a:solidFill>
                          <a:latin typeface="Times New Roman" pitchFamily="18" charset="0"/>
                        </a:defRPr>
                      </a:lvl2pPr>
                      <a:lvl3pPr marL="414338" defTabSz="957263">
                        <a:spcBef>
                          <a:spcPct val="20000"/>
                        </a:spcBef>
                        <a:buClr>
                          <a:schemeClr val="tx1"/>
                        </a:buClr>
                        <a:buFont typeface="Zapf Dingbats" charset="2"/>
                        <a:tabLst>
                          <a:tab pos="741363" algn="l"/>
                        </a:tabLst>
                        <a:defRPr sz="1500" b="1">
                          <a:solidFill>
                            <a:schemeClr val="tx1"/>
                          </a:solidFill>
                          <a:latin typeface="Times New Roman" pitchFamily="18" charset="0"/>
                        </a:defRPr>
                      </a:lvl3pPr>
                      <a:lvl4pPr marL="747713" defTabSz="957263">
                        <a:spcBef>
                          <a:spcPct val="20000"/>
                        </a:spcBef>
                        <a:tabLst>
                          <a:tab pos="741363" algn="l"/>
                        </a:tabLst>
                        <a:defRPr sz="1500">
                          <a:solidFill>
                            <a:schemeClr val="tx1"/>
                          </a:solidFill>
                          <a:latin typeface="Times New Roman" pitchFamily="18" charset="0"/>
                        </a:defRPr>
                      </a:lvl4pPr>
                      <a:lvl5pPr marL="1069975" defTabSz="957263">
                        <a:spcBef>
                          <a:spcPct val="20000"/>
                        </a:spcBef>
                        <a:tabLst>
                          <a:tab pos="741363" algn="l"/>
                        </a:tabLst>
                        <a:defRPr sz="1300">
                          <a:solidFill>
                            <a:schemeClr val="tx1"/>
                          </a:solidFill>
                          <a:latin typeface="Times New Roman" pitchFamily="18" charset="0"/>
                        </a:defRPr>
                      </a:lvl5pPr>
                      <a:lvl6pPr marL="1527175" defTabSz="957263" eaLnBrk="0" fontAlgn="base" hangingPunct="0">
                        <a:spcBef>
                          <a:spcPct val="20000"/>
                        </a:spcBef>
                        <a:spcAft>
                          <a:spcPct val="0"/>
                        </a:spcAft>
                        <a:tabLst>
                          <a:tab pos="741363" algn="l"/>
                        </a:tabLst>
                        <a:defRPr sz="1300">
                          <a:solidFill>
                            <a:schemeClr val="tx1"/>
                          </a:solidFill>
                          <a:latin typeface="Times New Roman" pitchFamily="18" charset="0"/>
                        </a:defRPr>
                      </a:lvl6pPr>
                      <a:lvl7pPr marL="1984375" defTabSz="957263" eaLnBrk="0" fontAlgn="base" hangingPunct="0">
                        <a:spcBef>
                          <a:spcPct val="20000"/>
                        </a:spcBef>
                        <a:spcAft>
                          <a:spcPct val="0"/>
                        </a:spcAft>
                        <a:tabLst>
                          <a:tab pos="741363" algn="l"/>
                        </a:tabLst>
                        <a:defRPr sz="1300">
                          <a:solidFill>
                            <a:schemeClr val="tx1"/>
                          </a:solidFill>
                          <a:latin typeface="Times New Roman" pitchFamily="18" charset="0"/>
                        </a:defRPr>
                      </a:lvl7pPr>
                      <a:lvl8pPr marL="2441575" defTabSz="957263" eaLnBrk="0" fontAlgn="base" hangingPunct="0">
                        <a:spcBef>
                          <a:spcPct val="20000"/>
                        </a:spcBef>
                        <a:spcAft>
                          <a:spcPct val="0"/>
                        </a:spcAft>
                        <a:tabLst>
                          <a:tab pos="741363" algn="l"/>
                        </a:tabLst>
                        <a:defRPr sz="1300">
                          <a:solidFill>
                            <a:schemeClr val="tx1"/>
                          </a:solidFill>
                          <a:latin typeface="Times New Roman" pitchFamily="18" charset="0"/>
                        </a:defRPr>
                      </a:lvl8pPr>
                      <a:lvl9pPr marL="2898775" defTabSz="957263" eaLnBrk="0" fontAlgn="base" hangingPunct="0">
                        <a:spcBef>
                          <a:spcPct val="20000"/>
                        </a:spcBef>
                        <a:spcAft>
                          <a:spcPct val="0"/>
                        </a:spcAft>
                        <a:tabLst>
                          <a:tab pos="741363" algn="l"/>
                        </a:tabLst>
                        <a:defRPr sz="1300">
                          <a:solidFill>
                            <a:schemeClr val="tx1"/>
                          </a:solidFill>
                          <a:latin typeface="Times New Roman" pitchFamily="18" charset="0"/>
                        </a:defRPr>
                      </a:lvl9pPr>
                    </a:lstStyle>
                    <a:p>
                      <a:pPr marL="0" marR="0" lvl="0" indent="0" algn="ctr" defTabSz="957263" rtl="0" eaLnBrk="0" fontAlgn="base" latinLnBrk="0" hangingPunct="0">
                        <a:lnSpc>
                          <a:spcPct val="100000"/>
                        </a:lnSpc>
                        <a:spcBef>
                          <a:spcPct val="20000"/>
                        </a:spcBef>
                        <a:spcAft>
                          <a:spcPct val="100000"/>
                        </a:spcAft>
                        <a:buClrTx/>
                        <a:buSzTx/>
                        <a:buFontTx/>
                        <a:buNone/>
                        <a:tabLst>
                          <a:tab pos="741363" algn="l"/>
                        </a:tabLst>
                      </a:pPr>
                      <a:r>
                        <a:rPr kumimoji="0" lang="en-US" altLang="en-US" sz="1800" b="1" i="0" u="none" strike="noStrike" cap="none" normalizeH="0" baseline="0" smtClean="0">
                          <a:ln>
                            <a:noFill/>
                          </a:ln>
                          <a:solidFill>
                            <a:schemeClr val="tx1"/>
                          </a:solidFill>
                          <a:effectLst/>
                          <a:latin typeface="Times New Roman" pitchFamily="18" charset="0"/>
                        </a:rPr>
                        <a:t>US UK </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57263">
                        <a:spcBef>
                          <a:spcPct val="20000"/>
                        </a:spcBef>
                        <a:spcAft>
                          <a:spcPct val="100000"/>
                        </a:spcAft>
                        <a:tabLst>
                          <a:tab pos="741363" algn="l"/>
                        </a:tabLst>
                        <a:defRPr sz="2100" b="1">
                          <a:solidFill>
                            <a:schemeClr val="tx1"/>
                          </a:solidFill>
                          <a:latin typeface="Times New Roman" pitchFamily="18" charset="0"/>
                        </a:defRPr>
                      </a:lvl1pPr>
                      <a:lvl2pPr marL="165100" defTabSz="957263">
                        <a:spcBef>
                          <a:spcPct val="20000"/>
                        </a:spcBef>
                        <a:buClr>
                          <a:schemeClr val="tx1"/>
                        </a:buClr>
                        <a:buFont typeface="Zapf Dingbats" charset="2"/>
                        <a:tabLst>
                          <a:tab pos="741363" algn="l"/>
                        </a:tabLst>
                        <a:defRPr sz="1900" b="1">
                          <a:solidFill>
                            <a:schemeClr val="tx1"/>
                          </a:solidFill>
                          <a:latin typeface="Times New Roman" pitchFamily="18" charset="0"/>
                        </a:defRPr>
                      </a:lvl2pPr>
                      <a:lvl3pPr marL="414338" defTabSz="957263">
                        <a:spcBef>
                          <a:spcPct val="20000"/>
                        </a:spcBef>
                        <a:buClr>
                          <a:schemeClr val="tx1"/>
                        </a:buClr>
                        <a:buFont typeface="Zapf Dingbats" charset="2"/>
                        <a:tabLst>
                          <a:tab pos="741363" algn="l"/>
                        </a:tabLst>
                        <a:defRPr sz="1500" b="1">
                          <a:solidFill>
                            <a:schemeClr val="tx1"/>
                          </a:solidFill>
                          <a:latin typeface="Times New Roman" pitchFamily="18" charset="0"/>
                        </a:defRPr>
                      </a:lvl3pPr>
                      <a:lvl4pPr marL="747713" defTabSz="957263">
                        <a:spcBef>
                          <a:spcPct val="20000"/>
                        </a:spcBef>
                        <a:tabLst>
                          <a:tab pos="741363" algn="l"/>
                        </a:tabLst>
                        <a:defRPr sz="1500">
                          <a:solidFill>
                            <a:schemeClr val="tx1"/>
                          </a:solidFill>
                          <a:latin typeface="Times New Roman" pitchFamily="18" charset="0"/>
                        </a:defRPr>
                      </a:lvl4pPr>
                      <a:lvl5pPr marL="1069975" defTabSz="957263">
                        <a:spcBef>
                          <a:spcPct val="20000"/>
                        </a:spcBef>
                        <a:tabLst>
                          <a:tab pos="741363" algn="l"/>
                        </a:tabLst>
                        <a:defRPr sz="1300">
                          <a:solidFill>
                            <a:schemeClr val="tx1"/>
                          </a:solidFill>
                          <a:latin typeface="Times New Roman" pitchFamily="18" charset="0"/>
                        </a:defRPr>
                      </a:lvl5pPr>
                      <a:lvl6pPr marL="1527175" defTabSz="957263" eaLnBrk="0" fontAlgn="base" hangingPunct="0">
                        <a:spcBef>
                          <a:spcPct val="20000"/>
                        </a:spcBef>
                        <a:spcAft>
                          <a:spcPct val="0"/>
                        </a:spcAft>
                        <a:tabLst>
                          <a:tab pos="741363" algn="l"/>
                        </a:tabLst>
                        <a:defRPr sz="1300">
                          <a:solidFill>
                            <a:schemeClr val="tx1"/>
                          </a:solidFill>
                          <a:latin typeface="Times New Roman" pitchFamily="18" charset="0"/>
                        </a:defRPr>
                      </a:lvl6pPr>
                      <a:lvl7pPr marL="1984375" defTabSz="957263" eaLnBrk="0" fontAlgn="base" hangingPunct="0">
                        <a:spcBef>
                          <a:spcPct val="20000"/>
                        </a:spcBef>
                        <a:spcAft>
                          <a:spcPct val="0"/>
                        </a:spcAft>
                        <a:tabLst>
                          <a:tab pos="741363" algn="l"/>
                        </a:tabLst>
                        <a:defRPr sz="1300">
                          <a:solidFill>
                            <a:schemeClr val="tx1"/>
                          </a:solidFill>
                          <a:latin typeface="Times New Roman" pitchFamily="18" charset="0"/>
                        </a:defRPr>
                      </a:lvl7pPr>
                      <a:lvl8pPr marL="2441575" defTabSz="957263" eaLnBrk="0" fontAlgn="base" hangingPunct="0">
                        <a:spcBef>
                          <a:spcPct val="20000"/>
                        </a:spcBef>
                        <a:spcAft>
                          <a:spcPct val="0"/>
                        </a:spcAft>
                        <a:tabLst>
                          <a:tab pos="741363" algn="l"/>
                        </a:tabLst>
                        <a:defRPr sz="1300">
                          <a:solidFill>
                            <a:schemeClr val="tx1"/>
                          </a:solidFill>
                          <a:latin typeface="Times New Roman" pitchFamily="18" charset="0"/>
                        </a:defRPr>
                      </a:lvl8pPr>
                      <a:lvl9pPr marL="2898775" defTabSz="957263" eaLnBrk="0" fontAlgn="base" hangingPunct="0">
                        <a:spcBef>
                          <a:spcPct val="20000"/>
                        </a:spcBef>
                        <a:spcAft>
                          <a:spcPct val="0"/>
                        </a:spcAft>
                        <a:tabLst>
                          <a:tab pos="741363" algn="l"/>
                        </a:tabLst>
                        <a:defRPr sz="1300">
                          <a:solidFill>
                            <a:schemeClr val="tx1"/>
                          </a:solidFill>
                          <a:latin typeface="Times New Roman" pitchFamily="18" charset="0"/>
                        </a:defRPr>
                      </a:lvl9pPr>
                    </a:lstStyle>
                    <a:p>
                      <a:pPr marL="0" marR="0" lvl="0" indent="0" algn="ctr" defTabSz="957263" rtl="0" eaLnBrk="0" fontAlgn="base" latinLnBrk="0" hangingPunct="0">
                        <a:lnSpc>
                          <a:spcPct val="100000"/>
                        </a:lnSpc>
                        <a:spcBef>
                          <a:spcPct val="20000"/>
                        </a:spcBef>
                        <a:spcAft>
                          <a:spcPct val="100000"/>
                        </a:spcAft>
                        <a:buClrTx/>
                        <a:buSzTx/>
                        <a:buFontTx/>
                        <a:buNone/>
                        <a:tabLst>
                          <a:tab pos="741363" algn="l"/>
                        </a:tabLst>
                      </a:pPr>
                      <a:r>
                        <a:rPr kumimoji="0" lang="en-US" altLang="en-US" sz="1800" b="1" i="0" u="none" strike="noStrike" cap="none" normalizeH="0" baseline="0" smtClean="0">
                          <a:ln>
                            <a:noFill/>
                          </a:ln>
                          <a:solidFill>
                            <a:schemeClr val="tx1"/>
                          </a:solidFill>
                          <a:effectLst/>
                          <a:latin typeface="Times New Roman" pitchFamily="18" charset="0"/>
                        </a:rPr>
                        <a:t>Germany</a:t>
                      </a:r>
                      <a:br>
                        <a:rPr kumimoji="0" lang="en-US" altLang="en-US" sz="1800" b="1" i="0" u="none" strike="noStrike" cap="none" normalizeH="0" baseline="0" smtClean="0">
                          <a:ln>
                            <a:noFill/>
                          </a:ln>
                          <a:solidFill>
                            <a:schemeClr val="tx1"/>
                          </a:solidFill>
                          <a:effectLst/>
                          <a:latin typeface="Times New Roman" pitchFamily="18" charset="0"/>
                        </a:rPr>
                      </a:br>
                      <a:r>
                        <a:rPr kumimoji="0" lang="en-US" altLang="en-US" sz="1800" b="1" i="0" u="none" strike="noStrike" cap="none" normalizeH="0" baseline="0" smtClean="0">
                          <a:ln>
                            <a:noFill/>
                          </a:ln>
                          <a:solidFill>
                            <a:schemeClr val="tx1"/>
                          </a:solidFill>
                          <a:effectLst/>
                          <a:latin typeface="Times New Roman" pitchFamily="18" charset="0"/>
                        </a:rPr>
                        <a:t>(France)</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57263">
                        <a:spcBef>
                          <a:spcPct val="20000"/>
                        </a:spcBef>
                        <a:spcAft>
                          <a:spcPct val="100000"/>
                        </a:spcAft>
                        <a:tabLst>
                          <a:tab pos="741363" algn="l"/>
                        </a:tabLst>
                        <a:defRPr sz="2100" b="1">
                          <a:solidFill>
                            <a:schemeClr val="tx1"/>
                          </a:solidFill>
                          <a:latin typeface="Times New Roman" pitchFamily="18" charset="0"/>
                        </a:defRPr>
                      </a:lvl1pPr>
                      <a:lvl2pPr marL="165100" defTabSz="957263">
                        <a:spcBef>
                          <a:spcPct val="20000"/>
                        </a:spcBef>
                        <a:buClr>
                          <a:schemeClr val="tx1"/>
                        </a:buClr>
                        <a:buFont typeface="Zapf Dingbats" charset="2"/>
                        <a:tabLst>
                          <a:tab pos="741363" algn="l"/>
                        </a:tabLst>
                        <a:defRPr sz="1900" b="1">
                          <a:solidFill>
                            <a:schemeClr val="tx1"/>
                          </a:solidFill>
                          <a:latin typeface="Times New Roman" pitchFamily="18" charset="0"/>
                        </a:defRPr>
                      </a:lvl2pPr>
                      <a:lvl3pPr marL="414338" defTabSz="957263">
                        <a:spcBef>
                          <a:spcPct val="20000"/>
                        </a:spcBef>
                        <a:buClr>
                          <a:schemeClr val="tx1"/>
                        </a:buClr>
                        <a:buFont typeface="Zapf Dingbats" charset="2"/>
                        <a:tabLst>
                          <a:tab pos="741363" algn="l"/>
                        </a:tabLst>
                        <a:defRPr sz="1500" b="1">
                          <a:solidFill>
                            <a:schemeClr val="tx1"/>
                          </a:solidFill>
                          <a:latin typeface="Times New Roman" pitchFamily="18" charset="0"/>
                        </a:defRPr>
                      </a:lvl3pPr>
                      <a:lvl4pPr marL="747713" defTabSz="957263">
                        <a:spcBef>
                          <a:spcPct val="20000"/>
                        </a:spcBef>
                        <a:tabLst>
                          <a:tab pos="741363" algn="l"/>
                        </a:tabLst>
                        <a:defRPr sz="1500">
                          <a:solidFill>
                            <a:schemeClr val="tx1"/>
                          </a:solidFill>
                          <a:latin typeface="Times New Roman" pitchFamily="18" charset="0"/>
                        </a:defRPr>
                      </a:lvl4pPr>
                      <a:lvl5pPr marL="1069975" defTabSz="957263">
                        <a:spcBef>
                          <a:spcPct val="20000"/>
                        </a:spcBef>
                        <a:tabLst>
                          <a:tab pos="741363" algn="l"/>
                        </a:tabLst>
                        <a:defRPr sz="1300">
                          <a:solidFill>
                            <a:schemeClr val="tx1"/>
                          </a:solidFill>
                          <a:latin typeface="Times New Roman" pitchFamily="18" charset="0"/>
                        </a:defRPr>
                      </a:lvl5pPr>
                      <a:lvl6pPr marL="1527175" defTabSz="957263" eaLnBrk="0" fontAlgn="base" hangingPunct="0">
                        <a:spcBef>
                          <a:spcPct val="20000"/>
                        </a:spcBef>
                        <a:spcAft>
                          <a:spcPct val="0"/>
                        </a:spcAft>
                        <a:tabLst>
                          <a:tab pos="741363" algn="l"/>
                        </a:tabLst>
                        <a:defRPr sz="1300">
                          <a:solidFill>
                            <a:schemeClr val="tx1"/>
                          </a:solidFill>
                          <a:latin typeface="Times New Roman" pitchFamily="18" charset="0"/>
                        </a:defRPr>
                      </a:lvl6pPr>
                      <a:lvl7pPr marL="1984375" defTabSz="957263" eaLnBrk="0" fontAlgn="base" hangingPunct="0">
                        <a:spcBef>
                          <a:spcPct val="20000"/>
                        </a:spcBef>
                        <a:spcAft>
                          <a:spcPct val="0"/>
                        </a:spcAft>
                        <a:tabLst>
                          <a:tab pos="741363" algn="l"/>
                        </a:tabLst>
                        <a:defRPr sz="1300">
                          <a:solidFill>
                            <a:schemeClr val="tx1"/>
                          </a:solidFill>
                          <a:latin typeface="Times New Roman" pitchFamily="18" charset="0"/>
                        </a:defRPr>
                      </a:lvl7pPr>
                      <a:lvl8pPr marL="2441575" defTabSz="957263" eaLnBrk="0" fontAlgn="base" hangingPunct="0">
                        <a:spcBef>
                          <a:spcPct val="20000"/>
                        </a:spcBef>
                        <a:spcAft>
                          <a:spcPct val="0"/>
                        </a:spcAft>
                        <a:tabLst>
                          <a:tab pos="741363" algn="l"/>
                        </a:tabLst>
                        <a:defRPr sz="1300">
                          <a:solidFill>
                            <a:schemeClr val="tx1"/>
                          </a:solidFill>
                          <a:latin typeface="Times New Roman" pitchFamily="18" charset="0"/>
                        </a:defRPr>
                      </a:lvl8pPr>
                      <a:lvl9pPr marL="2898775" defTabSz="957263" eaLnBrk="0" fontAlgn="base" hangingPunct="0">
                        <a:spcBef>
                          <a:spcPct val="20000"/>
                        </a:spcBef>
                        <a:spcAft>
                          <a:spcPct val="0"/>
                        </a:spcAft>
                        <a:tabLst>
                          <a:tab pos="741363" algn="l"/>
                        </a:tabLst>
                        <a:defRPr sz="1300">
                          <a:solidFill>
                            <a:schemeClr val="tx1"/>
                          </a:solidFill>
                          <a:latin typeface="Times New Roman" pitchFamily="18" charset="0"/>
                        </a:defRPr>
                      </a:lvl9pPr>
                    </a:lstStyle>
                    <a:p>
                      <a:pPr marL="0" marR="0" lvl="0" indent="0" algn="ctr" defTabSz="957263" rtl="0" eaLnBrk="0" fontAlgn="base" latinLnBrk="0" hangingPunct="0">
                        <a:lnSpc>
                          <a:spcPct val="100000"/>
                        </a:lnSpc>
                        <a:spcBef>
                          <a:spcPct val="20000"/>
                        </a:spcBef>
                        <a:spcAft>
                          <a:spcPct val="100000"/>
                        </a:spcAft>
                        <a:buClrTx/>
                        <a:buSzTx/>
                        <a:buFontTx/>
                        <a:buNone/>
                        <a:tabLst>
                          <a:tab pos="741363" algn="l"/>
                        </a:tabLst>
                      </a:pPr>
                      <a:r>
                        <a:rPr kumimoji="0" lang="en-US" altLang="en-US" sz="1800" b="1" i="0" u="none" strike="noStrike" cap="none" normalizeH="0" baseline="0" dirty="0" smtClean="0">
                          <a:ln>
                            <a:noFill/>
                          </a:ln>
                          <a:solidFill>
                            <a:schemeClr val="tx1"/>
                          </a:solidFill>
                          <a:effectLst/>
                          <a:latin typeface="Times New Roman" pitchFamily="18" charset="0"/>
                        </a:rPr>
                        <a:t>Sweden</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5770313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F9DFA9D2-A8E3-4BA8-B6E5-847019D7A071}" type="slidenum">
              <a:rPr lang="fr-FR" sz="1400"/>
              <a:pPr/>
              <a:t>23</a:t>
            </a:fld>
            <a:endParaRPr lang="fr-FR" sz="1400"/>
          </a:p>
        </p:txBody>
      </p:sp>
      <p:sp>
        <p:nvSpPr>
          <p:cNvPr id="26627" name="Rectangle 2"/>
          <p:cNvSpPr>
            <a:spLocks noChangeArrowheads="1"/>
          </p:cNvSpPr>
          <p:nvPr/>
        </p:nvSpPr>
        <p:spPr bwMode="auto">
          <a:xfrm>
            <a:off x="380999" y="44450"/>
            <a:ext cx="9251951"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marL="747713" lvl="3" defTabSz="957263">
              <a:spcBef>
                <a:spcPct val="20000"/>
              </a:spcBef>
              <a:tabLst>
                <a:tab pos="741363" algn="l"/>
              </a:tabLst>
            </a:pPr>
            <a:endParaRPr lang="en-US" sz="900" dirty="0"/>
          </a:p>
          <a:p>
            <a:pPr defTabSz="957263">
              <a:spcBef>
                <a:spcPct val="20000"/>
              </a:spcBef>
              <a:spcAft>
                <a:spcPct val="100000"/>
              </a:spcAft>
              <a:tabLst>
                <a:tab pos="741363" algn="l"/>
              </a:tabLst>
            </a:pPr>
            <a:r>
              <a:rPr lang="en-US" sz="2100" b="1" dirty="0" smtClean="0"/>
              <a:t>Three </a:t>
            </a:r>
            <a:r>
              <a:rPr lang="en-US" sz="2100" b="1" dirty="0"/>
              <a:t>(+1) modalities </a:t>
            </a:r>
            <a:r>
              <a:rPr lang="en-US" sz="2100" b="1" dirty="0" err="1"/>
              <a:t>Esping</a:t>
            </a:r>
            <a:r>
              <a:rPr lang="en-US" sz="2100" b="1" dirty="0"/>
              <a:t>-Andersen Typology of Welfare states :</a:t>
            </a:r>
          </a:p>
          <a:p>
            <a:pPr marL="582613" lvl="2" indent="-168275" defTabSz="957263">
              <a:spcBef>
                <a:spcPct val="20000"/>
              </a:spcBef>
              <a:buClr>
                <a:schemeClr val="tx1"/>
              </a:buClr>
              <a:buFontTx/>
              <a:buChar char="•"/>
              <a:tabLst>
                <a:tab pos="741363" algn="l"/>
              </a:tabLst>
            </a:pPr>
            <a:r>
              <a:rPr lang="en-US" sz="2000" b="1" dirty="0"/>
              <a:t>Conservative model (Continental Europe) : FRANCE </a:t>
            </a:r>
            <a:br>
              <a:rPr lang="en-US" sz="2000" b="1" dirty="0"/>
            </a:br>
            <a:r>
              <a:rPr lang="en-US" sz="2000" dirty="0"/>
              <a:t>Preservation of (old) social </a:t>
            </a:r>
            <a:r>
              <a:rPr lang="en-US" sz="2000" dirty="0" smtClean="0"/>
              <a:t>balance, </a:t>
            </a:r>
            <a:r>
              <a:rPr lang="en-US" sz="2000" dirty="0"/>
              <a:t>with social insurance excluding unemployed =&gt; strong </a:t>
            </a:r>
            <a:r>
              <a:rPr lang="en-US" sz="2000" dirty="0" err="1"/>
              <a:t>intercohort</a:t>
            </a:r>
            <a:r>
              <a:rPr lang="en-US" sz="2000" dirty="0"/>
              <a:t> inequalities and less </a:t>
            </a:r>
            <a:r>
              <a:rPr lang="en-US" sz="2000" dirty="0" err="1"/>
              <a:t>intracohort</a:t>
            </a:r>
            <a:r>
              <a:rPr lang="en-US" sz="2000" dirty="0"/>
              <a:t> inequalities than in the Liberal </a:t>
            </a:r>
            <a:r>
              <a:rPr lang="en-US" sz="2000" dirty="0" smtClean="0"/>
              <a:t>model</a:t>
            </a:r>
            <a:endParaRPr lang="en-US" sz="1800" dirty="0"/>
          </a:p>
          <a:p>
            <a:pPr marL="582613" lvl="2" indent="-168275" defTabSz="957263">
              <a:spcBef>
                <a:spcPct val="20000"/>
              </a:spcBef>
              <a:buClr>
                <a:schemeClr val="tx1"/>
              </a:buClr>
              <a:buFontTx/>
              <a:buChar char="•"/>
              <a:tabLst>
                <a:tab pos="741363" algn="l"/>
              </a:tabLst>
            </a:pPr>
            <a:r>
              <a:rPr lang="en-US" sz="2000" b="1" dirty="0"/>
              <a:t>&lt;</a:t>
            </a:r>
            <a:r>
              <a:rPr lang="en-US" sz="2000" b="1" dirty="0" err="1"/>
              <a:t>Familialistic</a:t>
            </a:r>
            <a:r>
              <a:rPr lang="en-US" sz="2000" b="1" dirty="0"/>
              <a:t> Model (Mediterranean Europe) : ITALY&gt;</a:t>
            </a:r>
            <a:br>
              <a:rPr lang="en-US" sz="2000" b="1" dirty="0"/>
            </a:br>
            <a:r>
              <a:rPr lang="en-US" sz="2000" b="1" dirty="0"/>
              <a:t>&lt;</a:t>
            </a:r>
            <a:r>
              <a:rPr lang="en-US" sz="2000" dirty="0"/>
              <a:t>Conservative + family and local and </a:t>
            </a:r>
            <a:r>
              <a:rPr lang="en-US" sz="2000" dirty="0" err="1"/>
              <a:t>clientelistic</a:t>
            </a:r>
            <a:r>
              <a:rPr lang="en-US" sz="2000" dirty="0"/>
              <a:t> solidarities&gt;</a:t>
            </a:r>
            <a:endParaRPr lang="en-US" sz="2000" b="1" dirty="0"/>
          </a:p>
          <a:p>
            <a:pPr marL="582613" lvl="2" indent="-168275" defTabSz="957263">
              <a:spcBef>
                <a:spcPct val="20000"/>
              </a:spcBef>
              <a:buClr>
                <a:schemeClr val="tx1"/>
              </a:buClr>
              <a:buFontTx/>
              <a:buChar char="•"/>
              <a:tabLst>
                <a:tab pos="741363" algn="l"/>
              </a:tabLst>
            </a:pPr>
            <a:r>
              <a:rPr lang="en-US" sz="2000" b="1" dirty="0"/>
              <a:t>Liberal model : (</a:t>
            </a:r>
            <a:r>
              <a:rPr lang="en-US" sz="2000" b="1" dirty="0" err="1"/>
              <a:t>Anglo-saxon</a:t>
            </a:r>
            <a:r>
              <a:rPr lang="en-US" sz="2000" b="1" dirty="0"/>
              <a:t> world) : US </a:t>
            </a:r>
            <a:br>
              <a:rPr lang="en-US" sz="2000" b="1" dirty="0"/>
            </a:br>
            <a:r>
              <a:rPr lang="en-US" sz="2000" dirty="0"/>
              <a:t>Market as a central institution, residual welfare state against market failures </a:t>
            </a:r>
            <a:r>
              <a:rPr lang="en-US" sz="1800" dirty="0"/>
              <a:t/>
            </a:r>
            <a:br>
              <a:rPr lang="en-US" sz="1800" dirty="0"/>
            </a:br>
            <a:r>
              <a:rPr lang="en-US" sz="2000" dirty="0"/>
              <a:t>HL0 : more </a:t>
            </a:r>
            <a:r>
              <a:rPr lang="en-US" sz="2000" dirty="0" err="1"/>
              <a:t>intracohort</a:t>
            </a:r>
            <a:r>
              <a:rPr lang="en-US" sz="2000" dirty="0"/>
              <a:t> inequalities </a:t>
            </a:r>
            <a:br>
              <a:rPr lang="en-US" sz="2000" dirty="0"/>
            </a:br>
            <a:r>
              <a:rPr lang="en-US" sz="2000" dirty="0"/>
              <a:t>HL1 : less </a:t>
            </a:r>
            <a:r>
              <a:rPr lang="en-US" sz="2000" dirty="0" err="1"/>
              <a:t>intercohort</a:t>
            </a:r>
            <a:r>
              <a:rPr lang="en-US" sz="2000" dirty="0"/>
              <a:t> inequality (competition between generations)</a:t>
            </a:r>
            <a:endParaRPr lang="en-US" dirty="0"/>
          </a:p>
          <a:p>
            <a:pPr marL="582613" lvl="2" indent="-168275" defTabSz="957263">
              <a:spcBef>
                <a:spcPct val="20000"/>
              </a:spcBef>
              <a:buClr>
                <a:schemeClr val="tx1"/>
              </a:buClr>
              <a:buFontTx/>
              <a:buChar char="•"/>
              <a:tabLst>
                <a:tab pos="741363" algn="l"/>
              </a:tabLst>
            </a:pPr>
            <a:r>
              <a:rPr lang="en-US" sz="2000" b="1" dirty="0"/>
              <a:t>« Social-democrat » Model (Nordic Europe) : DENMARK </a:t>
            </a:r>
            <a:br>
              <a:rPr lang="en-US" sz="2000" b="1" dirty="0"/>
            </a:br>
            <a:r>
              <a:rPr lang="en-US" sz="2000" dirty="0"/>
              <a:t>Citizenship and broad participation to discussions and bargaining around social reforms between social groups (gender, generations, etc.) for a long-term development </a:t>
            </a:r>
            <a:r>
              <a:rPr lang="en-US" sz="1800" dirty="0"/>
              <a:t/>
            </a:r>
            <a:br>
              <a:rPr lang="en-US" sz="1800" dirty="0"/>
            </a:br>
            <a:r>
              <a:rPr lang="en-US" sz="2000" dirty="0"/>
              <a:t>HD0 : less </a:t>
            </a:r>
            <a:r>
              <a:rPr lang="en-US" sz="2000" dirty="0" err="1"/>
              <a:t>intracohort</a:t>
            </a:r>
            <a:r>
              <a:rPr lang="en-US" sz="2000" dirty="0"/>
              <a:t> inequalities </a:t>
            </a:r>
            <a:br>
              <a:rPr lang="en-US" sz="2000" dirty="0"/>
            </a:br>
            <a:r>
              <a:rPr lang="en-US" sz="2000" dirty="0"/>
              <a:t>HD1 : residual </a:t>
            </a:r>
            <a:r>
              <a:rPr lang="en-US" sz="2000" dirty="0" err="1"/>
              <a:t>intercohort</a:t>
            </a:r>
            <a:r>
              <a:rPr lang="en-US" sz="2000" dirty="0"/>
              <a:t> inequalities (positive compromise between generations)</a:t>
            </a:r>
          </a:p>
        </p:txBody>
      </p:sp>
    </p:spTree>
    <p:extLst>
      <p:ext uri="{BB962C8B-B14F-4D97-AF65-F5344CB8AC3E}">
        <p14:creationId xmlns:p14="http://schemas.microsoft.com/office/powerpoint/2010/main" val="9433518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A933473-574C-4DEF-B5A6-1EACD879A519}" type="slidenum">
              <a:rPr lang="fr-FR" sz="1400"/>
              <a:pPr/>
              <a:t>24</a:t>
            </a:fld>
            <a:endParaRPr lang="fr-FR" sz="1400"/>
          </a:p>
        </p:txBody>
      </p:sp>
      <p:sp>
        <p:nvSpPr>
          <p:cNvPr id="6147" name="Rectangle 3"/>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6148" name="Rectangle 4"/>
          <p:cNvSpPr>
            <a:spLocks noChangeArrowheads="1"/>
          </p:cNvSpPr>
          <p:nvPr/>
        </p:nvSpPr>
        <p:spPr bwMode="auto">
          <a:xfrm>
            <a:off x="538582" y="123825"/>
            <a:ext cx="807201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AU" sz="3600" b="1" dirty="0" smtClean="0"/>
              <a:t>Methodology I </a:t>
            </a:r>
            <a:r>
              <a:rPr lang="en-AU" sz="3600" b="1" dirty="0"/>
              <a:t>: the base </a:t>
            </a:r>
            <a:r>
              <a:rPr lang="en-AU" sz="3600" b="1" dirty="0">
                <a:sym typeface="Wingdings" pitchFamily="2" charset="2"/>
              </a:rPr>
              <a:t>    A = P – C </a:t>
            </a:r>
            <a:endParaRPr lang="fr-FR" sz="3600" b="1" dirty="0"/>
          </a:p>
        </p:txBody>
      </p:sp>
      <p:pic>
        <p:nvPicPr>
          <p:cNvPr id="6149" name="Picture 23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5213" y="765175"/>
            <a:ext cx="6823075" cy="448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50" name="Rectangle 231"/>
          <p:cNvSpPr>
            <a:spLocks noChangeArrowheads="1"/>
          </p:cNvSpPr>
          <p:nvPr/>
        </p:nvSpPr>
        <p:spPr bwMode="auto">
          <a:xfrm>
            <a:off x="631825" y="5492750"/>
            <a:ext cx="838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AU" b="1">
                <a:sym typeface="Wingdings" pitchFamily="2" charset="2"/>
              </a:rPr>
              <a:t>BUT ! How to distinguish durable scarring effects and fads ???</a:t>
            </a:r>
            <a:endParaRPr lang="fr-FR" b="1">
              <a:sym typeface="Wingdings" pitchFamily="2" charset="2"/>
            </a:endParaRPr>
          </a:p>
        </p:txBody>
      </p:sp>
      <p:sp>
        <p:nvSpPr>
          <p:cNvPr id="6151" name="Rectangle 232"/>
          <p:cNvSpPr>
            <a:spLocks noChangeArrowheads="1"/>
          </p:cNvSpPr>
          <p:nvPr/>
        </p:nvSpPr>
        <p:spPr bwMode="auto">
          <a:xfrm>
            <a:off x="776288" y="5924550"/>
            <a:ext cx="8502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AU" b="1">
                <a:sym typeface="Wingdings" pitchFamily="2" charset="2"/>
              </a:rPr>
              <a:t>Hysteresis = stability     </a:t>
            </a:r>
            <a:r>
              <a:rPr lang="en-AU" b="1" i="1">
                <a:sym typeface="Wingdings" pitchFamily="2" charset="2"/>
              </a:rPr>
              <a:t>versus     </a:t>
            </a:r>
            <a:r>
              <a:rPr lang="en-AU" b="1">
                <a:sym typeface="Wingdings" pitchFamily="2" charset="2"/>
              </a:rPr>
              <a:t>Resilience = resorption of scars</a:t>
            </a:r>
            <a:endParaRPr lang="fr-FR" b="1">
              <a:sym typeface="Wingdings" pitchFamily="2" charset="2"/>
            </a:endParaRPr>
          </a:p>
        </p:txBody>
      </p:sp>
    </p:spTree>
    <p:extLst>
      <p:ext uri="{BB962C8B-B14F-4D97-AF65-F5344CB8AC3E}">
        <p14:creationId xmlns:p14="http://schemas.microsoft.com/office/powerpoint/2010/main" val="12716999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584514" y="1196751"/>
            <a:ext cx="8970997" cy="3785652"/>
          </a:xfrm>
          <a:prstGeom prst="rect">
            <a:avLst/>
          </a:prstGeom>
          <a:noFill/>
        </p:spPr>
        <p:txBody>
          <a:bodyPr wrap="square" rtlCol="0">
            <a:spAutoFit/>
          </a:bodyPr>
          <a:lstStyle/>
          <a:p>
            <a:r>
              <a:rPr lang="en-US" sz="2400" b="1" dirty="0" smtClean="0"/>
              <a:t>Statistical background: Age Period Cohort models</a:t>
            </a:r>
          </a:p>
          <a:p>
            <a:endParaRPr lang="en-US" sz="2400" dirty="0" smtClean="0"/>
          </a:p>
          <a:p>
            <a:r>
              <a:rPr lang="en-US" sz="2400" dirty="0" smtClean="0"/>
              <a:t>Separate the effects of age, period of measurement and cohort.</a:t>
            </a:r>
          </a:p>
          <a:p>
            <a:endParaRPr lang="en-US" sz="2400" dirty="0"/>
          </a:p>
          <a:p>
            <a:r>
              <a:rPr lang="en-US" sz="2400" dirty="0" smtClean="0"/>
              <a:t>Problematic colinearity: </a:t>
            </a:r>
          </a:p>
          <a:p>
            <a:r>
              <a:rPr lang="en-US" sz="2400" dirty="0" smtClean="0"/>
              <a:t>cohort (date of birth) = period (date of measurement) - age</a:t>
            </a:r>
          </a:p>
          <a:p>
            <a:endParaRPr lang="en-US" sz="2400" dirty="0"/>
          </a:p>
          <a:p>
            <a:r>
              <a:rPr lang="en-US" sz="2000" dirty="0" smtClean="0"/>
              <a:t>(Ryder 1965, Mason et al. 1973, Mason / Fienberg 1985</a:t>
            </a:r>
            <a:r>
              <a:rPr lang="en-US" sz="2000" dirty="0"/>
              <a:t>, </a:t>
            </a:r>
            <a:r>
              <a:rPr lang="en-US" sz="2000" dirty="0" smtClean="0"/>
              <a:t>Mason / Smith 1985, </a:t>
            </a:r>
            <a:br>
              <a:rPr lang="en-US" sz="2000" dirty="0" smtClean="0"/>
            </a:br>
            <a:r>
              <a:rPr lang="en-US" sz="2000" dirty="0" smtClean="0"/>
              <a:t>Yang </a:t>
            </a:r>
            <a:r>
              <a:rPr lang="en-US" sz="2000" dirty="0" err="1" smtClean="0"/>
              <a:t>Yang</a:t>
            </a:r>
            <a:r>
              <a:rPr lang="en-US" sz="2000" dirty="0" smtClean="0"/>
              <a:t> et al. 2006 2008, Smith 2008, </a:t>
            </a:r>
            <a:r>
              <a:rPr lang="en-US" sz="2000" dirty="0" err="1" smtClean="0"/>
              <a:t>Pampel</a:t>
            </a:r>
            <a:r>
              <a:rPr lang="en-US" sz="2000" dirty="0" smtClean="0"/>
              <a:t> 2012)</a:t>
            </a:r>
          </a:p>
          <a:p>
            <a:endParaRPr lang="en-US" sz="2400" dirty="0" smtClean="0"/>
          </a:p>
        </p:txBody>
      </p:sp>
      <p:sp>
        <p:nvSpPr>
          <p:cNvPr id="3" name="Foliennummernplatzhalter 2"/>
          <p:cNvSpPr>
            <a:spLocks noGrp="1"/>
          </p:cNvSpPr>
          <p:nvPr>
            <p:ph type="sldNum" sz="quarter" idx="4294967295"/>
          </p:nvPr>
        </p:nvSpPr>
        <p:spPr>
          <a:xfrm>
            <a:off x="7099300" y="6356351"/>
            <a:ext cx="2311400" cy="365125"/>
          </a:xfrm>
          <a:prstGeom prst="rect">
            <a:avLst/>
          </a:prstGeom>
        </p:spPr>
        <p:txBody>
          <a:bodyPr/>
          <a:lstStyle/>
          <a:p>
            <a:fld id="{3D304243-3656-402B-8372-AF8AC471BDF5}" type="slidenum">
              <a:rPr lang="fr-CH" smtClean="0"/>
              <a:pPr/>
              <a:t>25</a:t>
            </a:fld>
            <a:endParaRPr lang="fr-CH" dirty="0"/>
          </a:p>
        </p:txBody>
      </p:sp>
    </p:spTree>
    <p:extLst>
      <p:ext uri="{BB962C8B-B14F-4D97-AF65-F5344CB8AC3E}">
        <p14:creationId xmlns:p14="http://schemas.microsoft.com/office/powerpoint/2010/main" val="20758700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37148" rIns="74295" bIns="37148" numCol="1" rtlCol="0" anchor="t" anchorCtr="0" compatLnSpc="1">
            <a:prstTxWarp prst="textNoShape">
              <a:avLst/>
            </a:prstTxWarp>
            <a:normAutofit/>
          </a:bodyPr>
          <a:lstStyle/>
          <a:p>
            <a:endParaRPr lang="en-US" altLang="en-US" dirty="0" smtClean="0"/>
          </a:p>
        </p:txBody>
      </p:sp>
      <p:sp>
        <p:nvSpPr>
          <p:cNvPr id="18436" name="Content Placeholder 2"/>
          <p:cNvSpPr>
            <a:spLocks noGrp="1"/>
          </p:cNvSpPr>
          <p:nvPr>
            <p:ph idx="1"/>
          </p:nvPr>
        </p:nvSpPr>
        <p:spPr>
          <a:xfrm>
            <a:off x="1208585" y="1205753"/>
            <a:ext cx="5757863" cy="4246166"/>
          </a:xfrm>
        </p:spPr>
        <p:txBody>
          <a:bodyPr>
            <a:noAutofit/>
          </a:bodyPr>
          <a:lstStyle/>
          <a:p>
            <a:pPr marL="0" indent="0">
              <a:spcBef>
                <a:spcPct val="0"/>
              </a:spcBef>
              <a:spcAft>
                <a:spcPts val="488"/>
              </a:spcAft>
            </a:pPr>
            <a:r>
              <a:rPr lang="en-GB" altLang="en-US" sz="975" dirty="0"/>
              <a:t>MASON K. O., MASON W. M., WINSBOROUGH H. H., POOLE K., 1973, “Some methodological issues in cohort analysis of archival data”, American sociological review, 38, pp. 242-258.</a:t>
            </a:r>
          </a:p>
          <a:p>
            <a:pPr marL="0" indent="0">
              <a:spcBef>
                <a:spcPct val="0"/>
              </a:spcBef>
              <a:spcAft>
                <a:spcPts val="488"/>
              </a:spcAft>
            </a:pPr>
            <a:r>
              <a:rPr lang="en-US" altLang="en-US" sz="975" dirty="0"/>
              <a:t>GLENN N. D., 1976, “Cohort analysts’ futile quest : statistical attempts to separate age, period, and cohort effects”, American sociological review, 41, pp. 900-905.</a:t>
            </a:r>
          </a:p>
          <a:p>
            <a:pPr marL="0" indent="0">
              <a:spcBef>
                <a:spcPct val="0"/>
              </a:spcBef>
              <a:spcAft>
                <a:spcPts val="488"/>
              </a:spcAft>
            </a:pPr>
            <a:r>
              <a:rPr lang="en-US" altLang="en-US" sz="975" dirty="0"/>
              <a:t>Adams, J. 1978.  “Sequential Strategies and the Separation of Age, Cohort, and Time-of-Measurement Contributions to Developmental Data.” Psychological Bulletin 85: 1309-16.</a:t>
            </a:r>
          </a:p>
          <a:p>
            <a:pPr marL="0" indent="0">
              <a:spcBef>
                <a:spcPct val="0"/>
              </a:spcBef>
              <a:spcAft>
                <a:spcPts val="488"/>
              </a:spcAft>
            </a:pPr>
            <a:r>
              <a:rPr lang="en-US" altLang="en-US" sz="975" dirty="0"/>
              <a:t>HASTINGS D. W., BERRY L. G., 1979, Cohort analysis : a collection of interdisciplinary readings, Oxford (Ohio), Scripps Foundation for Research in Population Problems. </a:t>
            </a:r>
          </a:p>
          <a:p>
            <a:pPr marL="0" indent="0">
              <a:spcBef>
                <a:spcPct val="0"/>
              </a:spcBef>
              <a:spcAft>
                <a:spcPts val="488"/>
              </a:spcAft>
            </a:pPr>
            <a:r>
              <a:rPr lang="en-US" altLang="en-US" sz="975" dirty="0"/>
              <a:t>Rodgers, W.L. 1982. “Estimable Functions of Age, Period, and Cohort Effects.” American Sociological Review 47:774-87.</a:t>
            </a:r>
          </a:p>
          <a:p>
            <a:pPr marL="0" indent="0">
              <a:spcBef>
                <a:spcPct val="0"/>
              </a:spcBef>
              <a:spcAft>
                <a:spcPts val="488"/>
              </a:spcAft>
            </a:pPr>
            <a:r>
              <a:rPr lang="en-US" altLang="en-US" sz="975" dirty="0" err="1"/>
              <a:t>Holford</a:t>
            </a:r>
            <a:r>
              <a:rPr lang="en-US" altLang="en-US" sz="975" dirty="0"/>
              <a:t>, T.R. 1983. “The Estimation of Age, Period, and Cohort Effects for Vital Rates.” Biometrics 39:311-24.</a:t>
            </a:r>
          </a:p>
          <a:p>
            <a:pPr marL="0" indent="0">
              <a:spcBef>
                <a:spcPct val="0"/>
              </a:spcBef>
              <a:spcAft>
                <a:spcPts val="488"/>
              </a:spcAft>
            </a:pPr>
            <a:r>
              <a:rPr lang="en-US" altLang="en-US" sz="975" dirty="0"/>
              <a:t>Mason W.M. and H.L. Smith. 1985. “Age-Period-Cohort Analysis and the Study of Deaths from Pulmonary Tuberculosis.” Pp.151-228 in Cohort Analysis in Social Research: Beyond the Identification Problem, edited by W.M. Mason and S.E. Fienberg. New York: Springer-</a:t>
            </a:r>
            <a:r>
              <a:rPr lang="en-US" altLang="en-US" sz="975" dirty="0" err="1"/>
              <a:t>Verlag</a:t>
            </a:r>
            <a:r>
              <a:rPr lang="en-US" altLang="en-US" sz="975" dirty="0"/>
              <a:t>.</a:t>
            </a:r>
            <a:endParaRPr lang="en-GB" altLang="en-US" sz="975" dirty="0"/>
          </a:p>
          <a:p>
            <a:pPr marL="0" indent="0">
              <a:spcBef>
                <a:spcPct val="0"/>
              </a:spcBef>
              <a:spcAft>
                <a:spcPts val="488"/>
              </a:spcAft>
            </a:pPr>
            <a:r>
              <a:rPr lang="en-GB" altLang="en-US" sz="975" dirty="0"/>
              <a:t>MASON W. M., FIENBERG S. E., 1985, Cohort analysis in social research : beyond the identification problem, Berlin, Springer </a:t>
            </a:r>
            <a:r>
              <a:rPr lang="en-GB" altLang="en-US" sz="975" dirty="0" err="1"/>
              <a:t>Verlag</a:t>
            </a:r>
            <a:r>
              <a:rPr lang="en-GB" altLang="en-US" sz="975" dirty="0"/>
              <a:t>.</a:t>
            </a:r>
          </a:p>
          <a:p>
            <a:pPr marL="0" indent="0">
              <a:spcBef>
                <a:spcPct val="0"/>
              </a:spcBef>
              <a:spcAft>
                <a:spcPts val="488"/>
              </a:spcAft>
            </a:pPr>
            <a:r>
              <a:rPr lang="en-US" altLang="en-US" sz="975" dirty="0"/>
              <a:t>Clayton, D. and E. </a:t>
            </a:r>
            <a:r>
              <a:rPr lang="en-US" altLang="en-US" sz="975" dirty="0" err="1"/>
              <a:t>Schifflers</a:t>
            </a:r>
            <a:r>
              <a:rPr lang="en-US" altLang="en-US" sz="975" dirty="0"/>
              <a:t>. 1987a. “Models for Temporal Variation in Cancer Rates I: Age-Period and Age-Cohort Models.”  Statistics in Medicine 6:449-67.</a:t>
            </a:r>
          </a:p>
          <a:p>
            <a:pPr marL="0" indent="0">
              <a:spcBef>
                <a:spcPct val="0"/>
              </a:spcBef>
              <a:spcAft>
                <a:spcPts val="488"/>
              </a:spcAft>
            </a:pPr>
            <a:r>
              <a:rPr lang="en-US" altLang="en-US" sz="975" dirty="0"/>
              <a:t>Clayton, D. and E. </a:t>
            </a:r>
            <a:r>
              <a:rPr lang="en-US" altLang="en-US" sz="975" dirty="0" err="1"/>
              <a:t>Schifflers</a:t>
            </a:r>
            <a:r>
              <a:rPr lang="en-US" altLang="en-US" sz="975" dirty="0"/>
              <a:t>. 1987b. “Models for Temporal Variation in Cancer Rates II: Age-Period-Cohort Models.”  Statistics in Medicine 6:468-81. </a:t>
            </a:r>
          </a:p>
          <a:p>
            <a:pPr marL="0" indent="0">
              <a:spcBef>
                <a:spcPct val="0"/>
              </a:spcBef>
              <a:spcAft>
                <a:spcPts val="488"/>
              </a:spcAft>
            </a:pPr>
            <a:r>
              <a:rPr lang="en-US" altLang="en-US" sz="975" dirty="0" err="1"/>
              <a:t>Hout</a:t>
            </a:r>
            <a:r>
              <a:rPr lang="en-US" altLang="en-US" sz="975" dirty="0"/>
              <a:t> M. and A.M. Greeley, 1989, “The Cohort Doesn't Hold: Comment on Chaves”, Journal for the Scientific Study of Religion, n. 29, pp.519-524.</a:t>
            </a:r>
          </a:p>
          <a:p>
            <a:pPr marL="0" indent="0">
              <a:spcBef>
                <a:spcPct val="0"/>
              </a:spcBef>
              <a:spcAft>
                <a:spcPts val="488"/>
              </a:spcAft>
            </a:pPr>
            <a:r>
              <a:rPr lang="en-US" altLang="en-US" sz="975" dirty="0"/>
              <a:t>WILMOTH J. R., 1990, “Variation in vital rates by age, period, and cohort”, in C. C. </a:t>
            </a:r>
            <a:r>
              <a:rPr lang="en-US" altLang="en-US" sz="975" dirty="0" err="1"/>
              <a:t>Clogg</a:t>
            </a:r>
            <a:r>
              <a:rPr lang="en-US" altLang="en-US" sz="975" dirty="0"/>
              <a:t> (ed.), Sociological methodology, Oxford, Basil Blackwell, vol. 20, pp. 295-335.</a:t>
            </a:r>
          </a:p>
          <a:p>
            <a:pPr marL="0" indent="0">
              <a:spcBef>
                <a:spcPct val="0"/>
              </a:spcBef>
              <a:spcAft>
                <a:spcPts val="488"/>
              </a:spcAft>
            </a:pPr>
            <a:r>
              <a:rPr lang="en-US" altLang="en-US" sz="975" dirty="0"/>
              <a:t>WILMOTH J. R., 2001, “Les </a:t>
            </a:r>
            <a:r>
              <a:rPr lang="en-US" altLang="en-US" sz="975" dirty="0" err="1"/>
              <a:t>modèles</a:t>
            </a:r>
            <a:r>
              <a:rPr lang="en-US" altLang="en-US" sz="975" dirty="0"/>
              <a:t> </a:t>
            </a:r>
            <a:r>
              <a:rPr lang="en-US" altLang="en-US" sz="975" dirty="0" err="1"/>
              <a:t>âge-période-cohorte</a:t>
            </a:r>
            <a:r>
              <a:rPr lang="en-US" altLang="en-US" sz="975" dirty="0"/>
              <a:t> </a:t>
            </a:r>
            <a:r>
              <a:rPr lang="en-US" altLang="en-US" sz="975" dirty="0" err="1"/>
              <a:t>en</a:t>
            </a:r>
            <a:r>
              <a:rPr lang="en-US" altLang="en-US" sz="975" dirty="0"/>
              <a:t> </a:t>
            </a:r>
            <a:r>
              <a:rPr lang="en-US" altLang="en-US" sz="975" dirty="0" err="1"/>
              <a:t>démographie</a:t>
            </a:r>
            <a:r>
              <a:rPr lang="en-US" altLang="en-US" sz="975" dirty="0"/>
              <a:t>”, in G. CASELLI, J. VALLIN, G. WUNSCH (eds.), </a:t>
            </a:r>
            <a:r>
              <a:rPr lang="en-US" altLang="en-US" sz="975" dirty="0" err="1"/>
              <a:t>Démographie</a:t>
            </a:r>
            <a:r>
              <a:rPr lang="en-US" altLang="en-US" sz="975" dirty="0"/>
              <a:t> : </a:t>
            </a:r>
            <a:r>
              <a:rPr lang="en-US" altLang="en-US" sz="975" dirty="0" err="1"/>
              <a:t>analyse</a:t>
            </a:r>
            <a:r>
              <a:rPr lang="en-US" altLang="en-US" sz="975" dirty="0"/>
              <a:t> et </a:t>
            </a:r>
            <a:r>
              <a:rPr lang="en-US" altLang="en-US" sz="975" dirty="0" err="1"/>
              <a:t>synthèse</a:t>
            </a:r>
            <a:r>
              <a:rPr lang="en-US" altLang="en-US" sz="975" dirty="0"/>
              <a:t>. I : La </a:t>
            </a:r>
            <a:r>
              <a:rPr lang="en-US" altLang="en-US" sz="975" dirty="0" err="1"/>
              <a:t>dynamique</a:t>
            </a:r>
            <a:r>
              <a:rPr lang="en-US" altLang="en-US" sz="975" dirty="0"/>
              <a:t> des populations, Paris, </a:t>
            </a:r>
            <a:r>
              <a:rPr lang="en-US" altLang="en-US" sz="975" dirty="0" err="1"/>
              <a:t>Ined</a:t>
            </a:r>
            <a:r>
              <a:rPr lang="en-US" altLang="en-US" sz="975" dirty="0"/>
              <a:t>, pp. 379-397.</a:t>
            </a:r>
          </a:p>
          <a:p>
            <a:pPr marL="0" indent="0">
              <a:spcBef>
                <a:spcPct val="0"/>
              </a:spcBef>
              <a:spcAft>
                <a:spcPts val="488"/>
              </a:spcAft>
            </a:pPr>
            <a:endParaRPr lang="en-US" altLang="en-US" sz="894" dirty="0"/>
          </a:p>
          <a:p>
            <a:pPr marL="0" indent="0">
              <a:spcBef>
                <a:spcPct val="0"/>
              </a:spcBef>
              <a:spcAft>
                <a:spcPts val="488"/>
              </a:spcAft>
            </a:pPr>
            <a:endParaRPr lang="en-GB" altLang="en-US" sz="975" dirty="0"/>
          </a:p>
        </p:txBody>
      </p:sp>
      <p:sp>
        <p:nvSpPr>
          <p:cNvPr id="18437" name="Slide Number Placeholder 3"/>
          <p:cNvSpPr>
            <a:spLocks noGrp="1"/>
          </p:cNvSpPr>
          <p:nvPr>
            <p:ph type="sldNum" sz="quarter" idx="4294967295"/>
          </p:nvPr>
        </p:nvSpPr>
        <p:spPr>
          <a:xfrm>
            <a:off x="7117358" y="796429"/>
            <a:ext cx="1671638" cy="371475"/>
          </a:xfrm>
          <a:prstGeom prst="rect">
            <a:avLst/>
          </a:prstGeom>
          <a:noFill/>
        </p:spPr>
        <p:txBody>
          <a:bodyPr/>
          <a:lstStyle>
            <a:lvl1pPr>
              <a:defRPr sz="1950">
                <a:solidFill>
                  <a:schemeClr val="tx1"/>
                </a:solidFill>
                <a:latin typeface="Times New Roman" pitchFamily="18" charset="0"/>
              </a:defRPr>
            </a:lvl1pPr>
            <a:lvl2pPr marL="603647" indent="-232172">
              <a:defRPr sz="1950">
                <a:solidFill>
                  <a:schemeClr val="tx1"/>
                </a:solidFill>
                <a:latin typeface="Times New Roman" pitchFamily="18" charset="0"/>
              </a:defRPr>
            </a:lvl2pPr>
            <a:lvl3pPr marL="928688" indent="-185738">
              <a:defRPr sz="1950">
                <a:solidFill>
                  <a:schemeClr val="tx1"/>
                </a:solidFill>
                <a:latin typeface="Times New Roman" pitchFamily="18" charset="0"/>
              </a:defRPr>
            </a:lvl3pPr>
            <a:lvl4pPr marL="1300163" indent="-185738">
              <a:defRPr sz="1950">
                <a:solidFill>
                  <a:schemeClr val="tx1"/>
                </a:solidFill>
                <a:latin typeface="Times New Roman" pitchFamily="18" charset="0"/>
              </a:defRPr>
            </a:lvl4pPr>
            <a:lvl5pPr marL="1671638" indent="-185738">
              <a:defRPr sz="1950">
                <a:solidFill>
                  <a:schemeClr val="tx1"/>
                </a:solidFill>
                <a:latin typeface="Times New Roman" pitchFamily="18" charset="0"/>
              </a:defRPr>
            </a:lvl5pPr>
            <a:lvl6pPr marL="2043113" indent="-185738" algn="ctr" eaLnBrk="0" fontAlgn="base" hangingPunct="0">
              <a:spcBef>
                <a:spcPct val="0"/>
              </a:spcBef>
              <a:spcAft>
                <a:spcPct val="0"/>
              </a:spcAft>
              <a:defRPr sz="1950">
                <a:solidFill>
                  <a:schemeClr val="tx1"/>
                </a:solidFill>
                <a:latin typeface="Times New Roman" pitchFamily="18" charset="0"/>
              </a:defRPr>
            </a:lvl6pPr>
            <a:lvl7pPr marL="2414588" indent="-185738" algn="ctr" eaLnBrk="0" fontAlgn="base" hangingPunct="0">
              <a:spcBef>
                <a:spcPct val="0"/>
              </a:spcBef>
              <a:spcAft>
                <a:spcPct val="0"/>
              </a:spcAft>
              <a:defRPr sz="1950">
                <a:solidFill>
                  <a:schemeClr val="tx1"/>
                </a:solidFill>
                <a:latin typeface="Times New Roman" pitchFamily="18" charset="0"/>
              </a:defRPr>
            </a:lvl7pPr>
            <a:lvl8pPr marL="2786063" indent="-185738" algn="ctr" eaLnBrk="0" fontAlgn="base" hangingPunct="0">
              <a:spcBef>
                <a:spcPct val="0"/>
              </a:spcBef>
              <a:spcAft>
                <a:spcPct val="0"/>
              </a:spcAft>
              <a:defRPr sz="1950">
                <a:solidFill>
                  <a:schemeClr val="tx1"/>
                </a:solidFill>
                <a:latin typeface="Times New Roman" pitchFamily="18" charset="0"/>
              </a:defRPr>
            </a:lvl8pPr>
            <a:lvl9pPr marL="3157538" indent="-185738" algn="ctr" eaLnBrk="0" fontAlgn="base" hangingPunct="0">
              <a:spcBef>
                <a:spcPct val="0"/>
              </a:spcBef>
              <a:spcAft>
                <a:spcPct val="0"/>
              </a:spcAft>
              <a:defRPr sz="1950">
                <a:solidFill>
                  <a:schemeClr val="tx1"/>
                </a:solidFill>
                <a:latin typeface="Times New Roman" pitchFamily="18" charset="0"/>
              </a:defRPr>
            </a:lvl9pPr>
          </a:lstStyle>
          <a:p>
            <a:fld id="{A8260712-4CA6-4692-BEE7-4DF5B86284FE}" type="slidenum">
              <a:rPr lang="fr-FR" altLang="en-US" sz="1138"/>
              <a:pPr/>
              <a:t>26</a:t>
            </a:fld>
            <a:endParaRPr lang="fr-FR" altLang="en-US" sz="1138"/>
          </a:p>
        </p:txBody>
      </p:sp>
      <p:sp>
        <p:nvSpPr>
          <p:cNvPr id="18438" name="Rectangle 4"/>
          <p:cNvSpPr>
            <a:spLocks noChangeArrowheads="1"/>
          </p:cNvSpPr>
          <p:nvPr/>
        </p:nvSpPr>
        <p:spPr bwMode="auto">
          <a:xfrm>
            <a:off x="2086183" y="831258"/>
            <a:ext cx="4977966" cy="3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en-US" sz="1950" b="1" dirty="0"/>
              <a:t>APC literature: Gospels &amp; Bibles 1970-1990s</a:t>
            </a:r>
          </a:p>
        </p:txBody>
      </p:sp>
      <p:sp>
        <p:nvSpPr>
          <p:cNvPr id="18439" name="AutoShape 2" descr="data:image/jpeg;base64,/9j/4AAQSkZJRgABAQAAAQABAAD/2wBDAAoHBwgHBgoICAgLCgoLDhgQDg0NDh0VFhEYIx8lJCIfIiEmKzcvJik0KSEiMEExNDk7Pj4+JS5ESUM8SDc9Pjv/2wBDAQoLCw4NDhwQEBw7KCIoOzs7Ozs7Ozs7Ozs7Ozs7Ozs7Ozs7Ozs7Ozs7Ozs7Ozs7Ozs7Ozs7Ozs7Ozs7Ozs7Ozv/wAARCAFaAOEDASIAAhEBAxEB/8QAGwAAAgMBAQEAAAAAAAAAAAAAAAUCBAYDAQf/xABFEAABAwMCAgQLBwMDBAICAwABAgMEAAUREiEGMRNBUZEVIjVTVGFxcoGS0RQWMjOhscEHI1JCovA0YoLhJPFDcyWTsv/EABkBAAMBAQEAAAAAAAAAAAAAAAABBQIEA//EACwRAAIBAgYBBAEEAwEAAAAAAAABAgMREhMhMTJRBCJBYfChFCPB4TNxgZH/2gAMAwEAAhEDEQA/ANW664HVgOKACj11HpnPOK+an6OHWX20vF9wFwBRAA2zvUvuwz6Q53Cu+Nakl/RxOlUuZ7pnPOK+ajpnPOK+atD92GfSHO4Ufdhn0hzuFPOpfULKq/WZ7pnPOK+ajpnPOK+atD92GfSHO4Ufdhn0hzuFGdS+oMqqZ7pnPOK+ajpnPOK+atD92GfSHO4UHhlgD/qHO4UZ1L6gyqv1me6Zzzivmo6ZzzivmpmiHZXJaoaLy0qQnIU0HEFQxudvUKtM2CHIYQ+zMU42tIUhacEKB5EU86kvb8Cyqn1iLpnPOK+ajpXPOK+Y1oPu0x6Q53CuTvCyFnLcxaDpI3TnfvpZ9LoeVUEnSu+cX3mjpXPOL7zTNrhN8KHSXBWAonKRuRnYd3/DQjhF07LuBGnGClOdW/XvtS/UU+h5NTsWdM55xXzUdK75xfeavGxw/tht5vaPtZTlLWRrHI5057Aa6L4YbZW225dtK3SEtAjBUQCSBvucA/AGjPp9Bkz7FvSu+cX3mjpnPOK+ambPDTT7hWxdekQh4pWEgHBB3ScHYiuy7Pbm3C2u46VhSUFKlJBClfhHtPVTVal1+BZVTsTdM55xXzUdM55xXzU1kQLRFbW7IuqGkIX0alLWkAL56fb6q5uR7E0y0+5e2ENP56JanUBK8HBwevBp5tPr8Cyqnf5F3TOecV81HTOecV81M5cKzQNH2u7tMdINSOkcSnUO0Z6qup4bjrSFJkuEEZBAG9GdS6/AZVT6zP8ATOecV81HTOecV81aH7sM+kOdwo+7DPpDncKWdS+oeVV+sz3TOecV81HTOecV81aH7sM+kOdwo+7DPpDncKM6l9QZVUz3TOecV81HTOecV81aH7sM+kOdwo+7DHpDncKM6l9QZVX6yjRRRU07zSRf+kZ//Wn9q7Vxi/8ASM//AK0/tXatCCiivKACis1eb/KtN0uKgjp2ItvafSzsnUtTi0nxsE8gO6oDimY4IuYkdlSrg5De6R8hA0BRyFaevAxkerrzW8D3M4kajNeHcVl1cXOp8KqNtGiA26pH/wAhOpwtnBBTzTnmDgjHwrheuJ7nEiNtiIzElOth3UXtQA6QJwnxfGVg5I2x20YJMMSLlostytcUW4/YnIqFOaX8K6VQVnGRjGrJ3VnfsqpA4UuMC1vQm5oUl1mO3pLrmElOzhB6sjlgY23GKk9xW/BRKcWwXUt3QxMuOBOhOBuAE5O55YJ7TUrnxO+iDe1MtIaNvQoI0vDplEY30FJATvsTn2Vv1mfSLvAd/VdYMNcp0iNBRqkh9wI1pdznlhSinbB6jTKRwvNk3J2Qu4OdG486ooS+4kdGpsBKcA4GFDNd0cTLVxGu0/ZUaUuBrpA9lzJZDmooxsnfGc86WwuKpzNhZnykKlOi2pkLTkICllzT1J2P/MUevcPSXUWK9C72yWuchbcRpCHR0qwXToKVkjcHcgjly36sWrFZJlrkqdfmqfS4yErSpxSsrClHUM8vFIG3ZS6Zxu7Bta5TtvR0zcp1hbPTnfo+ZSdO+3bimCb/ADX7jc40S3NutQEAh0yMdKpTYWkAaT24zmk8bWoLCLneFroeLjem5LCUl0E/5FrCRpA0kBWyvGzkhRG1Ob1ZlXZ+3qD62kRX1OrLayhZBbUnYjluofDNSsl3N6tfhBDBZaWohnWTlaRtqIxtvnbsx21mLbxRdGrPc3ZDqJ0uIGlakrQWMKVjIUhOR2lKtxin63/zQPSv+luRwncxZHrfDnBC3Jjz4dU8sLAVnR4w5kHGc/vV57h+W9I6db7WoyIryuZ/K/F1dfVURxXjiCJalMMK6dAKnW3yoIUUFQxlICgcbHPwFcLXxJMnM2515ttCn5L7a0MuA4CELICsjY+KOsdR68UNztqHpO8nh6YX7fNYXHVJiPPuKaezoWHSSdwMgjbBxXC9cLTr8yx08hmK42xIbUI5UE5cKdPtG2/bUI/F8uVEgvphRmenmKjvByQdLeEFX4tOCfZkbc99u33mej6Gy02tTs6QwFyXw0hKW1H/AFBPM9Qx8aE5oHhJpsdzi3BqdFTAcUYSIzjToUEoKc7oIB233HXgb1o2gpLSQvTqAGrSMDPqpTbL6u4Xq4W5yMlowyNCg5qLiTtnlgbjlnNJ0X6dH4wkQ5MlUiOdZYZjaF6QlGcLTjWDnkc4OcVm0paP2HdI2NFZNjjCU9bG5KLUnpXZDTLbYlJIOsbEkDYjkQRU5HEsyAZ6nonSOsrjthrpgG0KWnJ8fSMAHrOfhSwS2HiRqa9rNscUuPXW2QlwUtJntFRV9oCyhQ1ZSAkHP4eZIHxGK0lZaa3GncKKKKQzK0UUVkYwb4hiMNIaU28VNpCThIxkfGpfeaF5t75R9azTv5y/eNQqlHxoNJnA680zUfeaF5t75R9aPvLC82/8o+tZpppb7qWmxqWo4Aq74DuPmP8Aen60pUaMdGxqrVeyG54jhE7tPfKPrXn3ign/APE92/hH1pT4CuPmB86frR4CuPmP96frSy6HYZlXobfeKD5l75R9aDxHBO5ae2/7R9aU+Arj6P8A70/WjwFcfRx86frRl0OwzKvQ2+8cHzT3yj60feKDnPRPfKPrSnwFcfR/96frR4CuPo4+dP1oy6HYZlXovsXe1R5Eh9uO8HJKwt04zqISEjr22SK7/eKD5p75R9aU+Arj6OPnT9aPAVx9H/3p+tGXQ7DMq9Db7xQfNPfKPrUXb9b3mVtLaf0rSUqwMHBGOeaV+Arj6OPnT9aPAVx9H/3p+tGXQ7DMq9DKNfLbEjNxmI7rbTSAhCQkYAAwBzrp94oHmnvlH1pT4CuPmB86frR4CuPmB86frRl0OwzKvQ2+8UDzT23/AGj60feKDjHRPfKPrSnwHcfRx84+tHgK4+jj50/WjLodhmVeht94oPmXvlH1o+8UE/8A4nvlH1pT4CuPo/8AvT9aPAVx9HHzp+tGXQ7DMq9DYcRwQcht7Puj60feKDnPRPfKPrSnwFcfRx84+tHgK4+jj50/WjLodjzKvQ2HEUEcmnh/4j60feKD5p75R9aU+Arj5gfOn60eArj6OPnT9aMuh2GZV6G33jg5/Ke+UfWpfeaF5t/5R9aT+Arj5gfOn60eA7j5j/en60suh2GZV6HH3mhebf8AlH1o+80Lzb/yj61nH2HIzxadTpWOYzmuVei8am1dGM+aG1FFFTCgLHfzl+8ahU3fzl+8ahVuPFEmW7Llp8qR/f8A4rZ9VYy0+VI/v/xWxWpKEFajhKRkk9Qrg8rmjs8fixbK4jtcS9sWZ6SEzZCdTbeknPPr5DkaaCvhV0XOvMi58bxFFKYU5tLOepI5H4eJt6zX0y8ccQrRw3Cu/RmQqclPQMoVgqJGTv6uVZqULYcOr/k9I1L3uamisEx/UaYm5QLdc+HJEJ+c8htOtzxQFKABGRvz5V1k/wBQJL1xmx7HY3bmzA/6h8OhAGOeBg55HurORU6HmRNwaT3jiqy2B5tq6TRHW6CpAKFKyM46garQON7FKtEW4vTmoiJOoJQ8oAhScah8MjvFY3jqfaZHGHDs6Q6y/bFIKlrI1oUjVvt106dHFPDJBKdldH0K1X+1XxtS7ZOakhP4gk4Un2pO4pjXx21Xaz2/j24Xq0oLVmjRSXOjRpSokAAJHVlWMCtNH/qNJSmJMuVhdhWuY4EMy+mCufIlOOX/AAZrU/Hkn6RRqL3N4aVQuJLXcLxKtMaRrlxBl1Gk7bgHfrwSKzU7+oklu9zLPbrC/OlRlYAbc2UBjJO23Oo23i6zx7tepMi0It8iG0FSn04KnDkDTyG+T8axkytqh41c3lFfOk/1RlIaanyuHJLVrdXpTKC8nuxj9aZXv+oCYdxj22zW5y7Snm0u6W1YASRkdRPLf40sipe1h5kRlb+KxP4wncPfYygw2uk6fpM6/wAO2Mbfi7eqtDXyvhC7of8A6j3y5zWVQAISlPIeOC1hTec91aPinjGCOE7jJs1xZfkNoSjLS8lvWrTq/U91bnRamopdGYz0uxhc+OuG7RLMWXckB5P4kNpUvT7dIOD6qcW+fFucNuZDeS8w6MoWnkaxfBHBNkPDMaZOgszZMxvpVrfSF6c8gM8tsfGrd34ggcCsQ7Ja4DkuS8SWIiFHYFR69zuc49h7KUqcW8MLtjUna8tjWynvs0V5/Tq6JCl4zjOBmlXCfEQ4osqbkIv2YFakdHr18uvOBSGBxwbq5NstztjtsniMtSG3FZCwEk7bDfG/fWW4Q4xm8P8ACP8AYsTsuIw+rp5PSaUoKiNhseojvrS8eTi9NdDLqK66PsNFY28f1CjQWbei3wnbhMuDSXWo6DghKhkZODv6vVUbT/UJMp+bBuNtct9wisre+zrVnpAlOogHA3xvyrzyZ2vY3jje1zaV5tXz+F/US5Xlgu27heS8wAsOOhzZJAJwMDfq76qf0iucx2HIguRHls61O/a1KJTqwkaPbjetOhJRbfsLMTaSH198rO+wftS6mN98rO+wftS6u+lwRwVOTG1FFFRyoLHfzl+8ahU3fzl+8ahVuPFEmW7Llp8qR/f/AIq/x7MmxeFJKLew69JkDoUhpBUUhX4jgerPxxVC0+VI/v8A8Vs8Z6q4vIeGomddBXg0fMbX/S6S5YGm375MjF9sLdioHiJURyIzv1d1ZtNuvyLFD1W2StywzVLDamlYW2sg5HaApBzjqVmvuWPVWf4u4be4hgtJiTnIUqOvW04knBPYcewUoeTLF6j0lSVtDBXviV3iPijhdRtUiCy3ObwqQnClqK0ZA9QwO+qSLO1w7d7pHvdlnzekVrhuRFLSlzc7EpPXkduN611v4N4gl8QQrrxPdI8oQN2G2E4yeonxR14PXyreY9ValXjC0Y7f2ZVNy1Zj+F+FrW/w8x9v4cZikrU4mO+ovFGrAzlQyCdI2pXxPYkq434bYjWwqgMjStKGctIGrkdsCvomPVRgV4KtJSxHq4JqxluMeGk3DhCXb7VGaZdJS4httIQFlJBxt6q+fwIMGXFgW1PCVyk3AEIkB591ppONtXPA7tq+0bV7ThXcY4RSppu5gOE7fIjf1Dv7zsV1plSAltxSTpVuORPPlSCVwzc7tfOLmmorqC9hbClpKUukOA4B5HIFfXceqvcDspryJKWL/X4Flq1j4/Jvl3uvB7HCLPDktM0JbYWpbZSgJSRg78jsM52G9dkwbh/T/imPcV29+4RHoaGFrYTqKVBCUn9U+rY19UlSo0FhUiW+1HaTjLjqwlIztzNTbW282lxtSVoUAUqScgg9YNa/UaWUdGLL+T5twoiVe+PrvcLlZno0WbCKOjfaISpOUAA5GCSBvWqufBlnk2Wbb4cGPDMtsJK2mwncHKScdhrRUEgc68pVW5XWhtQSVmfLLRxRxDwZF8CXSwSJYj5Sw8znCh1DOCCPXzHLFcrkq+pvVn44fs7q9KSh6KhB1tDKwNjvulWc9vtr6vtRgdlbz1e+HX3M5ftc+XMeEeL+MVX5NrkQoUKG42kvJwpwlCgB6zlXVnl669tVsmt/0cnxFQn0yVrWQyWyFnxk9XPqr6jgdlGPVQ672S0VvwGX8nyIQrrw3M4f4lTbHpbLcFDL7SUHW0dJB26tjXZLVz4t4lm8QC1vw4ceA402HUkLdJQoAY6z4x5eqvq2PVQB6qf6h721/gWV8mO/pvDkROCAzIjuMO9I6ShxBSrf1GuH9J4UqDwzIblxnY6zLUoJdQUkjSnfetzj1V4eVebqtqS7NqNrfBkr75Wd+H7UuphffKzvw/al9UqXBE+pyY2oooqMVBY7+cv3jUKm7+cv3jUKtx4oky3ZctPlWP7/APFbOsZafKsf3/4rZ1weVzR2ePxZ7RRRXKdIUUUUAFeV7VK73Jq0WmVcHt0R2isjONWOQ+J2ppXdkJuyPl3HvFM9vjJJt7732a0aC8ltZCSoqGc9vUN6+npvEDwU1c1yW24jqErS64rSMK5c/bXx2yNX+ZY7qtrhxc9F6JKpWvTggk5A9SiT8K7t3dcz+kM62v5S/bpDbZB56SsEfrkfCu+pQTUYr20/9OeM2m2fVmeI7LImiEzc4rkk8mkugk1Kdf7TbH0MTrhHjOufhQ44ATXzTiKy2+zw+EJcGOliQ4610jiBgrOEnJ7d6nw/Bst24y4iVxKW1yUPKDSH16RpyQSN98AJ9gryyI2xXdv7sbzHsaH+o1ygz+BLkmJLZfLS2g4G1hWn+4OeOXI91PeHLnBctcCCiWyqSiI2VMhYKx4o6udfI46IzfCfF7cJZXGTKjhlR/1I6VWD3YrSX2O7w+jh3jGGnIbYaZlpA/EkpAH6ZHy16SorCofP8GFN3xH0Z28W1iSuM7OjoeQkqU2p0BSQBkkjsxvS2Zd7VfrNPjwL5HbV0Kgp9t0ZZ/7uY2FYKzWJ3iWxXziG4SG4j9zVoYddOEJSFA4z1AkBPwrjElu223Xvh2dbILUtq1rP2qLjLiQNtWOec5ztXnkJN2eqNZj91ofQLNKg8O8LQxcL4zIaSCkS3HBhw6icA5OccvhTuFOi3GOJEOQ3IZOwW2oKFfJhY37rwbw1JhSYipMRDq0w5SwEupDhJIB58gD6jzrbf07u7V44dUtqAzB6B9TSmmB4hVsokfNWatKycr+5qE7uxq6KKK5j1CiiigAqJqVRNAGSvvlZ32D9qXUxvvlZ32D9qXVXpcETKnJjaiiioxUFjv5y/eNQqbv5y/eNQq3HiiTLdly0+VY/v/xWzrGWnyrH9/8AitnXB5XNHZ4/FntFFeVynSe15muKZbDklyMl1JeaAK0Z3API/oe6huWw5KdjIdSp5kJU4gHdIVnTn24PdQB2qndLVEvMFcGc30kdzGpGojODkcvXVzNFCdndAV4UGPbobUOK2GmGUhCEDqFKHuCbC+uYpyH/ANcrVIAcUAs6tWcZ7d/iadCS0ZJjdInpggLKM76SSM94oRIacecZQ4lTjWAtIO6cjIzWlKS2YmkyhN4btdxZhtSo+tEEgxxqI0EYA5HfkKpXfgXh+9zvts2CFPnGpaFFGvHLVjnWhzVZE5DlxehBKtbLaHCcbEKKgP8A/JpqclsxOKFDXA/DzMGVCbgBMeWpKnkBavGKTkde2DWZ/qC+p82vgq1pIVKUjWAc6W0/hH6Z/wDGt49PbYuEaEpKiuSlZSRyGnGc99WcDnitRqyjJSeonFNWQrVw3bHbA3ZHoyXIbaEoCDsduRyOvO+apwOBeH7bHksx4ZxLbLTqluKUpSD1ZzsPZTxyQ0y4024sJU8opbB/1HBOO4GvVSGkyEsFwB1SSsIzuQMAn9RWccrWuPChBM4C4emwo0R2EQ3FSUslDigpKSckZzuMmm1ptEKyQUwrewGWEknSN8nrJPWauFQAyTiq8Oe3MckoQlQMZ7oVZ6zpCtvV4wpOUmrN6BZJlqivM1UnXBuCuKlxKiZL4ZTp6iQTk+rxTWTRcorwcq9oAKialUTQBkr75Wd9g/al1Mb75Wd9g/al1V6XBEypyY2oooqMVBY7+cv3jUKm7+cv3jUKtx4oky3ZctPlWP7/APFbOsZafKsf3/4rZ1weVzR2ePxZ7Xh5V7Xlcp0mRnWx6XxZPmwHgxcIrDBaUrOhYOvLax/icD1jAPVSZfEc1N2ubsaM7FmPrhxHELQCphRDuSASArlsc4OR7K+hpYaS8t5LaQ4sAKWBuoDkCfie+uEi3QJPSpkRWXOnSEuBaAdYTkjPbjJ769VUXujzcejIN8SXq2Fa7iA/HbUqMklCEul0pCm9QQSASSU49aT1014fvVxu87oH2uh+wNdHN8XZUjOMJJ6sDVt/kmnTFqt8aMIzMNltoLDgQlAxqByFe3IBzVhDTbZUUISkrVqVgYye091KU4tbDSfZi7rLdg8UzeIBqXGtiWYr6Ebno1AqWcdeCps/A1Tj3CdZX5cp4pZmXdpmTokZKY5U6UHVy2QlbefYa3ghRkh4CO2A+cu+IP7hxjJ7dhjevH4EOSvU/GZdUUFvK0BR0nBKd+o4G3qpqorWsLCzHzL5eLTNNnVcGpjz/RBM0spSY+tRSdSRsRtt7d81zl3C52y5TI6ZyJUp37LG+0IaRqQD0yt0khOrqHVuNq1jNitMeI7Eat0dLD35jYbGF+3toTYbSiMuOm3Rgy4AFo6IYVgkjPbgkn40Y49BhZlW512ckx+kLa50ZMpDK39CdRDaCkrCCQk5OCM8t9s0/wCGLi7LtxbmPrcmMuFt4OtJbUFYBxhJwdiNxzFXE2e1Mspjpgxkt4UkILacHV+L256+2uTFhhRZkd+M2lhuOlehltICdSsZWfXgY+JpSlFrYaTQk4salzL3BTAWftFujuTkNjk4oKSkJPtBWKWJvDjl1a4sQhfQSW34sdpe2UIQVg47StCvhit8I7P2gyA0jpVJCC5p8YpBJAz2ZJ765rt8RxtptcZpSGVBTaSgEII5EdlONRJWsDjqfO7ldL3LsT7cqRqamRQ+FLbaToIWjZASolSPG5ncbdtNmFXa3vzZibmlTbVzaaea6Af3ytLKFKJ5p/FkAdnXWkbsVnj9Ilu3RUdNssBpPjDOcezO+KtmFFUlaTHbKXFhxYKB4yhjCj2kaRv6hTdRWskZUH2ZBN+uzUeJelzWXmJklLHg5LQBb1K07K5lY6wdufKuLU243BNhuUq4MuNzZyVoipbA6HxF7BXM4689fZWubstsanqntwI6ZSskuhsBWTzOe2oosVqblGSi3xkvKVr1hoZ1dvqNLHH2Q8L7FvDF0lyBJi3WQVTmVJUtBbSkJC86dJScKScHB59taKlQ4ctrbrBjxm2EMvdMW2kBIWsAhJPszkU1rzk03dG1f3Paia9rw0hmSvvlZ32D9qXUxvvlZ32D9qXVXpcETKnJjaiiioxUFjv5y/eNQqbv5y/eNQq3HiiTLdly0+VY/v8A8Vs6xlp8qx/f/itnXB5XNHZ4/FgTikSOLYC3GMMSgzJf+zsvlr+24vONjnOMjmQAerNPTuMVl0cL3ACFEVc2zBgykvso6D+4Qk5CVK1YwM4ziueOH3PeV/YsR+Mra+lp1aJDDD7K3mnnm9KVpQMqxvnYdo36q5M3Vu58R21SYsmPmO8tHTt6daTowRue47+qoL4ObetltgPSipuFHdYWUpwVhaNOR2Y51bt9nubVwiybhcWn0xWVNIQ0xo1Zx4xJJ38UcsCt+j2M+oW8RSXfvU1FU/dUsfYi5otwJVq14yQAdsVdVxVBt7QjrZuLv2cNNuuKZKlJUtI0BXWVHIGw588V3uVnuL17RdLdPZjLEboFJdYLgI1as/iGKj4AecbfL8pKnZEmO+tSW8DLejIAz16Phmi8LK4Wd9D0cVw8BJjTEyDIMf7P0WXNenXjY4wU75ziq54ihSZ8RRfmRXGlPJdilAGVJQFEL58gQQQcHNcLnaZbV9YkQ5Qbdlzi8CpvUlGmPowoZ3B0+rnXqeEHXJwnyZyVylqeU8UNYSdbYbASM7BIA7c0LAHqLPh6I+qNcFuzIkZLLjoDjYSh9ASk6iNzgZ25HnXY8TsJYS4u3z0KdWlDDamQFvFQJGkZ7Ac5xjrxUZXDaJkGLEdfIQxEXGUUjBOpKRkdn4a4uWW9PpYcfukZUuG4Fx3ExiEnYpUFjVvqCurGMUvQP1FSZdGLpxDYiy262qPPeZdQ6jSpKgwo47lDem3EtwdhWvo4p/8AmS1iPH9S1bav/EZV8KpxuGpKbixPlz0vPNzVyl6GtKTqZDekDJwBjPXVq58OR7zdWZNx0yIzDSktxlDYLJGVnffYYHxovG66DWxXt3EaWeH0yboVGVHdESSllOsl7UE7Af5ZBHvCpucYQI6i1Ijy2ZAdQ19nU1lZK86SMEgg6TvnbrxS268Motg12dYhtSZMYFpCNQQ4HRhYGew7jrxVa/Wa5Jmwbg7NbcnvT2GkKaYIbaQkLI8Ukk7qJO9bSg9TN5IZTbuzcpdvaDb8Z+PPw606kBaMsOkEcwc+rPKu0HiOI1FjR2Pt9zWI6HluJaBUlCvwqXyGT2DfblQ1w7KcmifOmtuyunS4eia0oCEtrQEgEk83Cck1yh8M3C06FWy4tIUuO0xI6ZjUFaBgKTgjBwTzyKz6LD9RZVxdASpJ6CWWFyBGRIDX9tbhVpwDnPPbOMVQgcTtPNpuNxffiBlqQpTPR4bWhC0p1dZyMge0mui+F7iptmGbm39gjzEyW0dAek2Xr0FWrGM+rPKpOcHpdihhyYpI6B9sKQnBBcdS4FD2FPxp/th6iwri6Cyh0yo0yKptsOht1nxloKgnKcE53I25jPKpOcVw2kuh2LLbebdQ10C2wFqKwSnG+MEA9fVjnVV3hm4XBzpbpcmnXW0JQyGWNCUjWlSiQSSSdAHYK73Th16a9Mdaej4lJbSpqQx0iCEauYyP8gcjGMUv2x+oetOB1pLmlSdQBwoYI9tSNVrZEMC2RoanVOlhpLZcVzVgYzVk15M0ZK++VnfYP2pdTG++VnfYP2pdVelwRNqcmNqKKKjFQWO/nL941Cpu/nL941CrceKJMt2XLT5Vj+//ABWzrGWnyrH9/wDitnXB5XNHZ4/FnteUE4rzVXKdJ7RUWnUvNJcQcpUMg1OgAryvaKAPKK9ooA8or2igDyivaKAPKMV7RQB5RXteUAFFGa9oA8or2igAqJqVRNAGSvvlZ32D9qXUxvvlZ32D9qXVXpcETKnJjaiiioxUFjv5y/eNQqbv5y/eNQq3HiiTLdly0+VY/v8A8Vs6xlp8qx/f/itnXB5XNHZ4/FlK6W7wnH6AuraSTupH4sYxsequEKzCGt9f2l5ZeCQd8adOeXefhgdVNCcV5nO1c12dFitbBi2MDPJAG9W6q23ycx7tWqT3AKKKKBhRRRQAUUUUAFeV7UVDIIoA9yO2jNImLPeGmkIN+cUUkHJZBzhODnJJ3O/OrC4F2Lylou+lO+lPQJIGc+vfq7vbTt8iuNcivFKCUkk4AG5pUbddCgarwrPjEkMgc9OOXZpV83qqmhM15w20S1SQggvvlIA5AaRnIJ6z7R66LBc5pl3h2R0iZIDOshIw34wxgEb554Pb1dezZdydbW3mG4GlEBTqlJAQMcyCc/p10oRaZaJDehcR0BQU4nokqUcEZydPt3yKcrgIdRlYR0g3RhIwg+zr+P6Vp2Erl4HavaXWyVrSYruzzOxT6v8An8HrpjWDQVE1KomgDJX3ys77B+1LqY33ys77B+1Lqr0uCJlTkxtRRRUYqCx385fvGoVN385fvGoVbjxRJluy5afKsf3/AOK2dYy0+VI/v/xWzrg8rmjs8fiylc4Ts1lKGnQ2QrJJB7OrBH/M1xg2t6It4rluKDiUJSlI0hGnPLnz/gUzzXmc1zXdrHRYrWsYtscZJwgbnrq3VW2+TmPcq1Q9wQUUUUhhRRRQAUUUUAFFFFABXle1zffRHZW86rShCSpR7AKAFHEN3MARorDiRIludGnbJSCDuB25wBXVmO+1FS20gMqUCSBuontJ9p7Sd+fOqUWQ22TeJmpbs1QTFbSkqIR1YAyd+ZxTEuSktqW2yltSubju59WEp5+zIrb00M7iqKDHcSk2d6Mh5zLjgkEKKjjxjg75329XKmciFJfS29HlPx1NnWlsqyHPUvOdj6t6Izc6LqclqEwKJUCgAKbGcgAdeB189uRq+y+0+jU2sKGcH1H19lJsEhXIXqcalteK6kEqSP8AUM4P0PYSOVMo8pqSyHW15SeYOxSewjqPqri80hLpSsDonjg9WlX/AL/5zpfco0dqE0iay4+A8SOg2JOdirt7T66FqPYd605xqHfRkEbGsowmzKt76RbZ4aGnLZCzq8Y45HqNaKAppcNpTTa20YwErSQoe0Gk1YE7mavnlZ34ftS+mF98rO/D9qX1WpcETanJjaiiioxUFjv5y/eNQqbv5y/eNQq3HiiTLdly0+VI/v8A8VprrPXbofTts9MrUE6BqyfYEgk91Zm1eVI/v/xT3iUsi0K+0KWlBWndCiDnPqBP6Vw+T/kR10OLJympN1tbKo75iOOoCtaCTpyOrlnftqMW2TGS/wBJc3j0gToIAJRjOcasjfIHLqqzaj//ABMQE5/spwck5GNjk71byDyrlb9jpKtrGLZHBUVEIAyeZ7quVVtvk5j3BVqh7jQUUUUgCiiigAooooAKKKKAPDWeu0lN1kNwYy0vMpWenShf41J/0ZHLfnn9cEUxvV0Rarep4jU4fFbR1qVVCy2nwbEUXsfaZilOPOBISUA74JHMjPPrJzWlormXq7DGIwelXJewXD4qVA7BO2w7BkfHAPs7py85rz/bT+EY5ntqs+4+6tuPDbSG+bizsNPYOvJ7cY2Pqq0FONpx0SQlI2CVfpyFIaKUlN2ElamXI4YB2Cwc4wnr+b9Ph59iXMZjvuL6OQhKSpbZwHCOo4xlO57OddY0kT8l1hxgJXs28BlWOvYkEVcW803gOOJRnlqIGd8fuR30XCxUbSuQwUlwKH4VIWnxknrGRj9vXXEXJyDDC7m0UK6QtpKPH1gAnVgcsgE13WtAcMuO4HE7B4IVkYHX7R+o+FWstupSoaVA7g86AFrfENvdYW6lTvic0FpQVzI/DjPUavRpCJUdD7YUErGRqSUn4g8q6BKcYCQPhXu3IUOwGSvvlZ34ftS+mF98rO/D9qX1VpcETanJjaiiio5UFjv5y/eNQqbv5y/eNQq3HiiTLdly0+VI/v8A8Vob6B4NJLnRhKgScgH2DKTv8Kz1p8qR/f8A4rQcQFAsz4U4pBI8QoOFauYxjr2rh8n/ACI66HFkVNSH7NGTBc0r6NOFLXoONOP9IIzy6sd1eQIVzjl7ppiCFJbDYypekgeNz3326+rPXVq0Y8Dwhq1f2Eb5Bz4o7KtkjFcrfsdNita8+DY4JydAyat1Vtvk5j3atUPcEFFFFIYUUUUAFFFFABUXFpbQpaiAlIySeoV7WU4pnuSVswozig2mQhLpQojpDn8v2dvd204q7sJux1YzdbqZ8gD7OxuyjG4HVkHkTzPIgBIPXTdpC0oXImlGpagEJAxpGfFB7TvUIMRDKAjXnozlxQxgq7B6h9PXVlKlPOleg6E7Iztv1mm3cSR1aQUI8Y+Md1b9dRP98lJHiDnn/VUHFPOLDTekD/WrPIdntP8Azqrqk9GAkowByxyrJokppC04UM9dKrlHQ8pCHYipyRkEaiNCcg5I/wBW6RtjPt3q+p1TxKGTpCSNSiP2+H/DVedONrZBRCkyvFKiGEalHf8AU700JnsOAmNH6OOoMoUckIJVv7VZ7Oyou2ZhcZMdDr7aA6pzxXTnJBGOew3zjlsK9jyulYVJ6FcXCiFIfGnV66k5dozEZMh8uNIWopGps5yATy7MAnPqo1DQrM8PtMNOtCZMKXTnCnSSnckYPPr7eoZzTCLH+zR0s9It3TnxlnKjv11Rb4ns7jXSiahI6gsFKlbkbA7ncHl2UwYfbksIeaJKFjIyCD3Gh39xaGVvvlZ34ftS+mF88rO/D9qX1WpcETqnJjaiiioxUFjv5y/eNQqbv5y/eNQq3HiiTLdly0+VI/v/AMVrpEZuSgId1YByNKykg+0GsjafKkf3/wCK2dcHlc0dnj8WUJrEpqAli2LDbiE6UFZyEjSQM5yTviq8Zi9Dpw7MZBUE9EVN6wnnqyAU9WOvmPhTfavDiua50WKtqCha4wWQVBAyQMAmrlVbb5PY92rVD3BBRRRSGFFFFABRXlULnc0wG8JHSPrH9toHc+s9g9f80AcbzcVsI+yxiftLqcpKdygctWP29dUrZADLaFhsOODCUA7gf9xz2fqcnsxRtUR0ypLr6i47IfUsLVlPi42xudtsA7DmRyGXZkLbbDNtYDy8hJOdDaRyyDg8vVn969HpojG+rLWjpT0QVlKfxnnn1e3t/wDddXXCjS20MrVyHYO2q5EpKA2lxtC1DYJSVEHr3P7kfDqqLEB2O2suXKQtSlFRUrRt/trBoutthpAAOe0nmT21z1mScI/K/wAgfxez1VSMSVLwRcJTTaVA7pbysY7NOw9u+1dC0824G27g8tYwdCkN4A9eEjagC4vo228kJCR8KWXG5ohgdKp5pJSpWEIClEDsHVy/UV1bjyo4Lsqc2tWSQpTWAnPUPGqldbpOilCWUZCiSSGMnGDyBVz9vqppXYF2BMjSI32hCSEhRTl3ZWevnU5VwhsMIdmJKElZCdbZJzgns22BqtAnLlsh1Day4CRpcbwvq/7sDny2/Spy3J6GEKMJiQ70xwArZKcHCt+vkPjRbUVznHvtjdjuOMPNBpOCv+2U53I5Eb7imUZ9iTHQ7HUlTSh4pTy7KXNSJ2hba7e2kkgpWkp0f+WSDn2A0whlwxWy60hlwjKkIOQDSY0Zi+eVnfh+1L6YXzys78P2pfVWlwRMqcmNqKKKjlUWO/nL941Cpu/nL941CrceKJMt2XLT5Vj+/wDxWzrGWnyrH9/+K2dcHlc0dnj8WcpXS/ZnSwMu6Do5fixtz9dL4ZvClPF9DSRpR0QUc74OrOPh+vVTWvNq5bnQyta8+DI+rGrQM4q3VS2+TmPdq1mh7jR7RXmRQVAcyKACjNLrhf7ZbcCRLRrJwG0HUsn2DekIvd64g+0s2uCuK0250fTOKGVbA59QwerPwrSg3qZckhnfuJWLO2hKEpffW6lvRr0hGrrUer2ddLYxk3B1a0tdO4R4y3BpaJOBvucgb7DbYjOc56DhByS2yJcoFTbocPiZCsdXVjbv681oWoLLTYRgqSNgDyx2Y5VpuKWgtW9RTAhNIfeU5MM19bhLijuhs7eKEj4c6ZKecbQlMWI4vUrGThIT6zkg91XEoQgYSkJHqFe1hu5pIroS6lRw0jJ5qK9z+lcktTlqUp1bCSFkoASVADqzy39dXaKQyo41PVpCZLCRq8b+ydx6vGroxFLKQkPKI7MD/wC+813r2gCmi3hDinDJfWokkFRB0g74G3KpuwkPJSlx10hKtWysZ9RxzHqqzRQBV+wMjkp4DsDy8d2a4ybNFlRhHcLugLK9nVZyQRzznr76YUUAK4nD8GG0ptvplJWAFdI8pWQOXM+ursaM3EYSy2VaE5xqUSe813qJobbFYyN98rO/D9qX0wvvlZ34ftS+q9LgibU5MbUUUVGKgsd/OX7xqFTd/OX7xqFW48USZbsuWnyrH9/+K2dYy0+VY/v/AMVs64PK5o7PH4s9pch65KlykdC0Gk6egUo41c9WcZ9XV10xrzArlOkThdwFkji3GN9p8TUH1HRpz43LfOM4q1m4HR/eiD/LxVHPs3FU7yxbI6Gy/CQdbgVqQyg5KSFYOe3GKtx4dtkxm5DcKPodQFpyykbEZHVWjJTahXpbzxkXxsMqcJbSxGSlSU4G2VEj9OuoSuGY05CETLncH0pWlWDI0g4PIhIAx8K8tjVpemSUogoCn1lzS40gadOGyAOfNIPZ41dbmLNBXHafisJXIdCW0pZT4yuYHqzjHxp3aegW0LcG02u2JIhRI7GeZQkAq9p5mrgUgf6h31TYh21+Oh9EJjQtIUMtJGx37KoWpNmmOOiNEZcSpSlhamkgHfBA6+rs66y9dWGw91p/yHfRrT/kO+kt2jWtlLDTkFoFx1KklDaBkpIVp3xzxjb11cYh2yRFbktwo5bcQFpJZTuCM9lFhl7Wn/Id9GtP+Q76S2xFqlOuoRb20qKis9I23seRGxPLbv7ajdxZYTkdD8VlKysLQlLKfG3AA+JUP/oE0W1sFx5rT/kO+jWn/Id9Um4dsdjpfRDjltaQoHoRyxnsqnbUWmYVBmEyQrLgUptG+TggAb7GiwDnWn/Id9GtP+Q76R3RFrhuMdNbkEa9QU2ygjPLBGc9Y3xjlV4QrepgPIgMKBTqADKcmiwF7pE/5Dvo6RP+Q76SWiNbHA6wm3oSpK1OkOtN58dRVgYJ2GcZry6ItEZ+Mw5BbLi16kJbZR4xHVviiwXHmtP+Q76Nae0D40rmJtEK3mc7CY6EAHxWUk74A/eoW+PaFlbCY0fpA654ikI1fizyGdt+6iwDfWn/ACHfXgUDyINV/Blv9Bj/AP8AUn6V1ZjMRwQwy20DzCEgZ7qQGVvnlZ34ftS+mF98rO/D9qX1XpcETanJjaiiioxUFjv5y/eNQqbv5y/eNQq3HiiTLdly0+VI/v8A8Vs6xVucQ1cGXHFBKUqySeqtT4WgelI764vJi3JWR1+PJKOpcoqn4WgelI76PC0D0pHfXLgl0dGOPZ3fix5OOnYbdwCBrSDgHmN+2ppSEpCUgJA2AHVVXwtA9KR30eFoHpSO+jDLoMUezqzCjRiCxGZaIGkFCAnbOcbeupPRmXwkPNNuBJynWkHBxjr9RPfXDwtA9KR30eFoHpSO+jDLoMUey0lAQkJSAEgYAA2FQbisMrUtpltCl/iKUgFXtrh4WgelI76PC0D0pHfRhl0GKPZ2eisSCC8w26UggFaAcA866hICNGBpxjGNsVU8LQPSkd9HhaB6UjvowS6DFHs7MxI0ZRLEdtsnYlCAnPdSu53a2R5am57CFBCMJWpAVuSAU+rmg+vPqq94WgelI76g5PtbydLrzK05zhQyM01GXuhOUeztClMzojchgHonE5TqGNvZU2YceOSWGGmieZQgDPd7T31xF0t45Sm++jwtA9KR30sEugxR7LDrDTww62hY5YUnP/OQ7qlpAGABgbAYqr4WgelI76PC0D0pHfRgl0PFHs7tRmWCS0y22VABRSkDOBgZ9lePRI8g/wB9ht3bHjoCtvjXHwtA9KR30eFoHpSO+jDLoMUeyw6y282W3W0OIPNK05B+FDcdpr8tpCOZ8VIG551X8LQPSkd9HhaB6UjvowS6DFHsuUGqfhaB6Ujvo8KwPSm++jBLoMcezOXzys77B+1L6u3d5t+4uONLC0EDBHsqlVWnwRNnyY2oooqMVRY7+cv3jUKm7+cv3jUKtx4oky3YUUUUxBRRXaO0l5RbKglZHiEnbPrpN2VwSucaKsLjEqKmvwEZSFEZKeWcV4qG6nOrSAMgnUMAg/8AsUscTWFnCva6BsNvht/IHWQeWeuuq4agtLScawQlRKhgqPUKHNIWFlWiu/2R3AOE+N1ah7Kg40psJUSkpVnBByDRiTDCznRXf7I6TgBOQcHxhscE791SaiqL6ArTpKkjdX4s4O3woxx7DCytRVqLFTILwyQUJyMe3s69qgIy3QXGUeJvgE7kDnSxxuPCzhRXdUR1Cik6RgkK8YbY55r37E/pJ0jbPX2c6eOPYsLK9FW34fRJISQooUrO+5AxXNCW0Mh5xJXqUUhIVjkATnvpKaaugwtbnCipKKSo6QQOoE5xXZUfKvE2SEJUSo7DIFacktws2V6K7mI8AdhkZ21DJxzr1yP0UdRVp1hzScHONjtSxoMLK9FFFaEFFFFADaiiioZXFjv5y/eNQqbv5y/eNQq3HiiTLdhRRRTEFSQstrC08xUaKAOyZKwgJ0pyE6dRG+M5xXRuVkLQ9ulWT+HrJBOe6qtFZcIseJnWQ4HX1LTsDy2x1VNMx0OdIQlStesZHI9tV6KMKtYLssIlLDqVK5DAOB1A5ryQ6haG0NjARnfGOdcKKMCvcMTsWDLc3wlCSo5UQNycEfya8TKWkpOlKtJBTkciBj+BXGvKMEQxM6IeWgLCTjXjJHVvmuhmu4UMJ3z1cs86r0UOKYYmdlSXF6ySPHKlH2nnUjMdUkpUEnOcHHLNV6KMEegxM7KkuLUonGTnPx51FDpQkoKUrQd9Kh1/xXOinhVrCuyS16zulI3zsMV1+1KIwUIIKQk7HcDlXCihxTC7O6pbqlatgfG5DHPnXjslbySFBI1K1KIG5NcaKWFDuwooorQgooooAbUUUVDK4sd/OX7xqFTd/OX7xqFW48USZbsKKKKYgooooAKKKKACiiigAqw0hYQFNtlbiskYTnSB14/5yqvVyLLShgsnGrOU+PpyBvjPtrFRtI1DfU7CLJbb1ylKKVEDQfHP/r21wQwnDmhPSqBTpQeekjOdvh30OyZEhRLroaRyO+AB2dp9lcRIiLWsuEjOAgg8hyH8V5K/uzbsXDFYLCVIGpzRnQDzOE7fqTt2VxZQxoeU8nSUkAAE5GQf5xzrkXIIKTlWP9WSOWPrXnSwlYyVchyUN9qavbcC0LcgqIS+ThZRsgnlVaQx0BSNWdSc7jGK8K4eSAT2DJ9Yx/NSIjaVYLmceKDinFu+4mlY4UV7Xlex5hRRRQAUUUUAFFFFABRRRQA2oooqGVxY7+cv3jUKaFpsnJQkk+qvOib82n5RVSNXRaE50tdxZRTPom/Np+UUdE35tPyinnfAsr5FlFM+ib82n5RR0Tfm0/KKM74DK+RZRTPom/Np+UUdE35tPyijO+AyvkWUUz6JvzaflFHRN+bT8oozvgMr5KCA2UL1qIVjxduZr3oorgw6TunBwTnOf/ur3RN+bT8oo6JvzaflFZdS5pQt7i1EK3tqBBdVgg79W5z/AM9depg25GQVOLCcafgM7f8AlTHom/Np7qOib82n5RWbx6NWfYuEWEQ+jcII8Tnv/wAwK8ahwOjAWFg7ZAJPLP8A6pl0Tfm0/KKOib82n5RRiXQsL7FjkSKcOJIKwQrr543/AFq0tMPUdKjjIxz5bZ/n9Ks9E35tPyijom/Np+UU1OwYL7lJwMdGdB8fUNt8Yx9c1xpn0Tfm0/KKOib82n5RWlVt7GXT+RZRTPom/Np+UUdE35tPyinnfAsr5FlFM+ib82n5RR0Tfm0/KKM74DK+RZRTPom/Np+UUdE35tPyijO+AyvkWUUz6JvzaflFHRN+bT8oozvgMr5J0UUVKKR//9k="/>
          <p:cNvSpPr>
            <a:spLocks noChangeAspect="1" noChangeArrowheads="1"/>
          </p:cNvSpPr>
          <p:nvPr/>
        </p:nvSpPr>
        <p:spPr bwMode="auto">
          <a:xfrm>
            <a:off x="4928493" y="494605"/>
            <a:ext cx="247650" cy="247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sz="1950"/>
          </a:p>
        </p:txBody>
      </p:sp>
      <p:pic>
        <p:nvPicPr>
          <p:cNvPr id="1844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4635" y="737701"/>
            <a:ext cx="1741289" cy="2677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6" name="Picture 2" descr="http://images.tandf.co.uk/common/jackets/amazon/978146655/978146655153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0946" y="3390571"/>
            <a:ext cx="1824332" cy="280799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50334" y="637888"/>
            <a:ext cx="3630481" cy="392415"/>
          </a:xfrm>
          <a:prstGeom prst="rect">
            <a:avLst/>
          </a:prstGeom>
        </p:spPr>
        <p:txBody>
          <a:bodyPr wrap="none">
            <a:spAutoFit/>
          </a:bodyPr>
          <a:lstStyle/>
          <a:p>
            <a:r>
              <a:rPr lang="en-US" altLang="en-US" sz="1950" b="1" dirty="0"/>
              <a:t>Remember </a:t>
            </a:r>
            <a:r>
              <a:rPr lang="en-US" altLang="en-US" sz="1950" b="1"/>
              <a:t>Whelpton</a:t>
            </a:r>
            <a:r>
              <a:rPr lang="en-US" altLang="en-US" sz="1950" b="1" dirty="0"/>
              <a:t> and Frost </a:t>
            </a:r>
            <a:endParaRPr lang="en-US" sz="1950" dirty="0"/>
          </a:p>
        </p:txBody>
      </p:sp>
    </p:spTree>
    <p:extLst>
      <p:ext uri="{BB962C8B-B14F-4D97-AF65-F5344CB8AC3E}">
        <p14:creationId xmlns:p14="http://schemas.microsoft.com/office/powerpoint/2010/main" val="65576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37148" rIns="74295" bIns="37148" numCol="1" rtlCol="0" anchor="t" anchorCtr="0" compatLnSpc="1">
            <a:prstTxWarp prst="textNoShape">
              <a:avLst/>
            </a:prstTxWarp>
            <a:normAutofit/>
          </a:bodyPr>
          <a:lstStyle/>
          <a:p>
            <a:endParaRPr lang="en-US" altLang="en-US" smtClean="0"/>
          </a:p>
        </p:txBody>
      </p:sp>
      <p:sp>
        <p:nvSpPr>
          <p:cNvPr id="18436" name="Content Placeholder 2"/>
          <p:cNvSpPr>
            <a:spLocks noGrp="1"/>
          </p:cNvSpPr>
          <p:nvPr>
            <p:ph idx="1"/>
          </p:nvPr>
        </p:nvSpPr>
        <p:spPr>
          <a:xfrm>
            <a:off x="1208585" y="1030233"/>
            <a:ext cx="5757863" cy="4246166"/>
          </a:xfrm>
        </p:spPr>
        <p:txBody>
          <a:bodyPr>
            <a:noAutofit/>
          </a:bodyPr>
          <a:lstStyle/>
          <a:p>
            <a:pPr marL="0" indent="0">
              <a:spcBef>
                <a:spcPct val="0"/>
              </a:spcBef>
              <a:spcAft>
                <a:spcPts val="488"/>
              </a:spcAft>
            </a:pPr>
            <a:r>
              <a:rPr lang="en-GB" altLang="en-US" sz="1138" dirty="0"/>
              <a:t>Yang, Y. and Land, K.C. (2008). Age–period–cohort analysis of repeated cross-section surveys. Fixed or random effects? </a:t>
            </a:r>
            <a:r>
              <a:rPr lang="en-GB" altLang="en-US" sz="1138" i="1" dirty="0"/>
              <a:t>Sociological Methods &amp; Research</a:t>
            </a:r>
            <a:r>
              <a:rPr lang="en-GB" altLang="en-US" sz="1138" dirty="0"/>
              <a:t> 36(3):297–326.</a:t>
            </a:r>
            <a:endParaRPr lang="en-US" altLang="en-US" sz="1138" dirty="0"/>
          </a:p>
          <a:p>
            <a:pPr marL="0" indent="0">
              <a:spcBef>
                <a:spcPct val="0"/>
              </a:spcBef>
              <a:spcAft>
                <a:spcPts val="488"/>
              </a:spcAft>
            </a:pPr>
            <a:r>
              <a:rPr lang="en-US" altLang="en-US" sz="1138" dirty="0"/>
              <a:t>Smith, H.L. (2008). “Advances in Age-Period-Cohort Analysis.” Sociological Methods &amp; Research 36-3:287-96. </a:t>
            </a:r>
          </a:p>
          <a:p>
            <a:pPr marL="0" indent="0">
              <a:spcBef>
                <a:spcPct val="0"/>
              </a:spcBef>
              <a:spcAft>
                <a:spcPts val="488"/>
              </a:spcAft>
            </a:pPr>
            <a:r>
              <a:rPr lang="en-US" altLang="en-US" sz="1138" dirty="0"/>
              <a:t>Yang Y., </a:t>
            </a:r>
            <a:r>
              <a:rPr lang="en-US" altLang="en-US" sz="1138" dirty="0" err="1"/>
              <a:t>Schulhofer-Wohl</a:t>
            </a:r>
            <a:r>
              <a:rPr lang="en-US" altLang="en-US" sz="1138" dirty="0"/>
              <a:t>, S., Fu, W. and Land, K. (2008). </a:t>
            </a:r>
            <a:r>
              <a:rPr lang="en-GB" altLang="en-US" sz="1138" dirty="0"/>
              <a:t>“The Intrinsic Estimator for Age-Period-Cohort Analysis: What It is and How to Use it?” </a:t>
            </a:r>
            <a:r>
              <a:rPr lang="en-GB" altLang="en-US" sz="1138" i="1" dirty="0"/>
              <a:t>American Journal of Sociology</a:t>
            </a:r>
            <a:r>
              <a:rPr lang="en-GB" altLang="en-US" sz="1138" dirty="0"/>
              <a:t>, 113:1697-1736. </a:t>
            </a:r>
            <a:endParaRPr lang="en-US" altLang="en-US" sz="1138" dirty="0"/>
          </a:p>
          <a:p>
            <a:pPr marL="0" indent="0">
              <a:spcBef>
                <a:spcPct val="0"/>
              </a:spcBef>
              <a:spcAft>
                <a:spcPts val="488"/>
              </a:spcAft>
            </a:pPr>
            <a:r>
              <a:rPr lang="en-US" altLang="en-US" sz="1138" dirty="0"/>
              <a:t>O’Brien, R.M. 2011a. “Constrained Estimators and Age-Period-Cohort Models.” Sociological Methods &amp; Research 40:419-52.</a:t>
            </a:r>
          </a:p>
          <a:p>
            <a:pPr marL="0" indent="0">
              <a:spcBef>
                <a:spcPct val="0"/>
              </a:spcBef>
              <a:spcAft>
                <a:spcPts val="488"/>
              </a:spcAft>
            </a:pPr>
            <a:r>
              <a:rPr lang="en-US" altLang="en-US" sz="1138" dirty="0"/>
              <a:t>Hui Zheng, Yang </a:t>
            </a:r>
            <a:r>
              <a:rPr lang="en-US" altLang="en-US" sz="1138" dirty="0" err="1"/>
              <a:t>Yang</a:t>
            </a:r>
            <a:r>
              <a:rPr lang="en-US" altLang="en-US" sz="1138" dirty="0"/>
              <a:t>  and Kenneth C. Land, 2011, Variance Function Regression in Hierarchical Age-Period-Cohort Models: Applications to the Study of Self-Reported Health, Am </a:t>
            </a:r>
            <a:r>
              <a:rPr lang="en-US" altLang="en-US" sz="1138" dirty="0" err="1"/>
              <a:t>Sociol</a:t>
            </a:r>
            <a:r>
              <a:rPr lang="en-US" altLang="en-US" sz="1138" dirty="0"/>
              <a:t> Rev. 2011 December; 76(6): 955–983.</a:t>
            </a:r>
          </a:p>
          <a:p>
            <a:pPr marL="0" indent="0">
              <a:spcBef>
                <a:spcPct val="0"/>
              </a:spcBef>
              <a:spcAft>
                <a:spcPts val="488"/>
              </a:spcAft>
            </a:pPr>
            <a:r>
              <a:rPr lang="en-US" altLang="en-US" sz="1138" dirty="0"/>
              <a:t>Wilson, J.A., </a:t>
            </a:r>
            <a:r>
              <a:rPr lang="en-US" altLang="en-US" sz="1138" dirty="0" err="1"/>
              <a:t>Zozula</a:t>
            </a:r>
            <a:r>
              <a:rPr lang="en-US" altLang="en-US" sz="1138" dirty="0"/>
              <a:t>, C. and Gove, W.R. (2011). Age, Period, Cohort and Educational Attainment: The Importance of Considering Gender. Social Science Research 40:136-49.</a:t>
            </a:r>
          </a:p>
          <a:p>
            <a:pPr marL="0" indent="0">
              <a:spcBef>
                <a:spcPct val="0"/>
              </a:spcBef>
              <a:spcAft>
                <a:spcPts val="488"/>
              </a:spcAft>
            </a:pPr>
            <a:r>
              <a:rPr lang="en-US" altLang="en-US" sz="1138" dirty="0" err="1"/>
              <a:t>Pampel</a:t>
            </a:r>
            <a:r>
              <a:rPr lang="en-US" altLang="en-US" sz="1138" dirty="0"/>
              <a:t>, F.C. and Hunter, L.M. (2012). Cohort Change, Diffusion, and Support for Environmental Spending in the United States. American journal of sociology 118(2):420-448.</a:t>
            </a:r>
          </a:p>
          <a:p>
            <a:pPr marL="0" indent="0">
              <a:spcBef>
                <a:spcPct val="0"/>
              </a:spcBef>
              <a:spcAft>
                <a:spcPts val="488"/>
              </a:spcAft>
            </a:pPr>
            <a:r>
              <a:rPr lang="en-US" altLang="en-US" sz="1138" dirty="0"/>
              <a:t>Campbell Colin, Jessica Pearlman (2013), Period effects, cohort effects, and the narrowing gender wage gap, Social Science Research, Volume 42, Issue 6, p.1693–1711</a:t>
            </a:r>
          </a:p>
          <a:p>
            <a:pPr marL="0" indent="0">
              <a:spcBef>
                <a:spcPct val="0"/>
              </a:spcBef>
              <a:spcAft>
                <a:spcPts val="488"/>
              </a:spcAft>
            </a:pPr>
            <a:r>
              <a:rPr lang="en-GB" altLang="en-US" sz="1138" dirty="0"/>
              <a:t>Yang Y. and Land, K.C. (2013), Age-period-cohort analysis. New models, methods, and empirical applications. CRC Press, Taylor &amp; Francis Group, </a:t>
            </a:r>
            <a:r>
              <a:rPr lang="en-GB" altLang="en-US" sz="1138" dirty="0" err="1"/>
              <a:t>Boka</a:t>
            </a:r>
            <a:r>
              <a:rPr lang="en-GB" altLang="en-US" sz="1138" dirty="0"/>
              <a:t> Raton, FL</a:t>
            </a:r>
          </a:p>
          <a:p>
            <a:pPr marL="0" indent="0">
              <a:spcBef>
                <a:spcPct val="0"/>
              </a:spcBef>
              <a:spcAft>
                <a:spcPts val="488"/>
              </a:spcAft>
            </a:pPr>
            <a:r>
              <a:rPr lang="en-US" altLang="en-US" sz="1138" dirty="0"/>
              <a:t>Fienberg, S. E. (2013). Cohort analysis’ unholy quest: A discussion. Demography, 50, 1981–1984.</a:t>
            </a:r>
          </a:p>
          <a:p>
            <a:pPr marL="0" indent="0">
              <a:spcBef>
                <a:spcPct val="0"/>
              </a:spcBef>
              <a:spcAft>
                <a:spcPts val="488"/>
              </a:spcAft>
            </a:pPr>
            <a:r>
              <a:rPr lang="en-US" altLang="en-US" sz="1138" dirty="0"/>
              <a:t>Luo, L. (2013). Assessing Validity and Application Scope of the Intrinsic Estimator Approach to the  Age-Period-Cohort Problem. Demography 50(6):1945-67.</a:t>
            </a:r>
          </a:p>
          <a:p>
            <a:pPr marL="0" indent="0">
              <a:spcBef>
                <a:spcPct val="0"/>
              </a:spcBef>
              <a:spcAft>
                <a:spcPts val="488"/>
              </a:spcAft>
            </a:pPr>
            <a:r>
              <a:rPr lang="en-US" altLang="en-US" sz="1138" dirty="0" err="1"/>
              <a:t>Dassonneville</a:t>
            </a:r>
            <a:r>
              <a:rPr lang="en-US" altLang="en-US" sz="1138" dirty="0"/>
              <a:t>, R. (2013). Questioning generational replacement. An age, period and cohort analysis of electoral volatility in the Netherlands, 1971–2010. Electoral Studies 32(1):37-47</a:t>
            </a:r>
          </a:p>
          <a:p>
            <a:pPr marL="0" indent="0">
              <a:spcBef>
                <a:spcPct val="0"/>
              </a:spcBef>
              <a:spcAft>
                <a:spcPts val="488"/>
              </a:spcAft>
            </a:pPr>
            <a:endParaRPr lang="en-US" altLang="en-US" sz="1138" dirty="0"/>
          </a:p>
          <a:p>
            <a:pPr marL="0" indent="0">
              <a:spcBef>
                <a:spcPct val="0"/>
              </a:spcBef>
              <a:spcAft>
                <a:spcPts val="488"/>
              </a:spcAft>
            </a:pPr>
            <a:endParaRPr lang="en-US" altLang="en-US" sz="1138" dirty="0"/>
          </a:p>
        </p:txBody>
      </p:sp>
      <p:sp>
        <p:nvSpPr>
          <p:cNvPr id="18437" name="Slide Number Placeholder 3"/>
          <p:cNvSpPr>
            <a:spLocks noGrp="1"/>
          </p:cNvSpPr>
          <p:nvPr>
            <p:ph type="sldNum" sz="quarter" idx="4294967295"/>
          </p:nvPr>
        </p:nvSpPr>
        <p:spPr>
          <a:xfrm>
            <a:off x="7117358" y="796429"/>
            <a:ext cx="1671638" cy="371475"/>
          </a:xfrm>
          <a:prstGeom prst="rect">
            <a:avLst/>
          </a:prstGeom>
          <a:noFill/>
        </p:spPr>
        <p:txBody>
          <a:bodyPr/>
          <a:lstStyle>
            <a:lvl1pPr>
              <a:defRPr sz="1950">
                <a:solidFill>
                  <a:schemeClr val="tx1"/>
                </a:solidFill>
                <a:latin typeface="Times New Roman" pitchFamily="18" charset="0"/>
              </a:defRPr>
            </a:lvl1pPr>
            <a:lvl2pPr marL="603647" indent="-232172">
              <a:defRPr sz="1950">
                <a:solidFill>
                  <a:schemeClr val="tx1"/>
                </a:solidFill>
                <a:latin typeface="Times New Roman" pitchFamily="18" charset="0"/>
              </a:defRPr>
            </a:lvl2pPr>
            <a:lvl3pPr marL="928688" indent="-185738">
              <a:defRPr sz="1950">
                <a:solidFill>
                  <a:schemeClr val="tx1"/>
                </a:solidFill>
                <a:latin typeface="Times New Roman" pitchFamily="18" charset="0"/>
              </a:defRPr>
            </a:lvl3pPr>
            <a:lvl4pPr marL="1300163" indent="-185738">
              <a:defRPr sz="1950">
                <a:solidFill>
                  <a:schemeClr val="tx1"/>
                </a:solidFill>
                <a:latin typeface="Times New Roman" pitchFamily="18" charset="0"/>
              </a:defRPr>
            </a:lvl4pPr>
            <a:lvl5pPr marL="1671638" indent="-185738">
              <a:defRPr sz="1950">
                <a:solidFill>
                  <a:schemeClr val="tx1"/>
                </a:solidFill>
                <a:latin typeface="Times New Roman" pitchFamily="18" charset="0"/>
              </a:defRPr>
            </a:lvl5pPr>
            <a:lvl6pPr marL="2043113" indent="-185738" algn="ctr" eaLnBrk="0" fontAlgn="base" hangingPunct="0">
              <a:spcBef>
                <a:spcPct val="0"/>
              </a:spcBef>
              <a:spcAft>
                <a:spcPct val="0"/>
              </a:spcAft>
              <a:defRPr sz="1950">
                <a:solidFill>
                  <a:schemeClr val="tx1"/>
                </a:solidFill>
                <a:latin typeface="Times New Roman" pitchFamily="18" charset="0"/>
              </a:defRPr>
            </a:lvl6pPr>
            <a:lvl7pPr marL="2414588" indent="-185738" algn="ctr" eaLnBrk="0" fontAlgn="base" hangingPunct="0">
              <a:spcBef>
                <a:spcPct val="0"/>
              </a:spcBef>
              <a:spcAft>
                <a:spcPct val="0"/>
              </a:spcAft>
              <a:defRPr sz="1950">
                <a:solidFill>
                  <a:schemeClr val="tx1"/>
                </a:solidFill>
                <a:latin typeface="Times New Roman" pitchFamily="18" charset="0"/>
              </a:defRPr>
            </a:lvl7pPr>
            <a:lvl8pPr marL="2786063" indent="-185738" algn="ctr" eaLnBrk="0" fontAlgn="base" hangingPunct="0">
              <a:spcBef>
                <a:spcPct val="0"/>
              </a:spcBef>
              <a:spcAft>
                <a:spcPct val="0"/>
              </a:spcAft>
              <a:defRPr sz="1950">
                <a:solidFill>
                  <a:schemeClr val="tx1"/>
                </a:solidFill>
                <a:latin typeface="Times New Roman" pitchFamily="18" charset="0"/>
              </a:defRPr>
            </a:lvl8pPr>
            <a:lvl9pPr marL="3157538" indent="-185738" algn="ctr" eaLnBrk="0" fontAlgn="base" hangingPunct="0">
              <a:spcBef>
                <a:spcPct val="0"/>
              </a:spcBef>
              <a:spcAft>
                <a:spcPct val="0"/>
              </a:spcAft>
              <a:defRPr sz="1950">
                <a:solidFill>
                  <a:schemeClr val="tx1"/>
                </a:solidFill>
                <a:latin typeface="Times New Roman" pitchFamily="18" charset="0"/>
              </a:defRPr>
            </a:lvl9pPr>
          </a:lstStyle>
          <a:p>
            <a:fld id="{A8260712-4CA6-4692-BEE7-4DF5B86284FE}" type="slidenum">
              <a:rPr lang="fr-FR" altLang="en-US" sz="1138"/>
              <a:pPr/>
              <a:t>27</a:t>
            </a:fld>
            <a:endParaRPr lang="fr-FR" altLang="en-US" sz="1138"/>
          </a:p>
        </p:txBody>
      </p:sp>
      <p:sp>
        <p:nvSpPr>
          <p:cNvPr id="18438" name="Rectangle 4"/>
          <p:cNvSpPr>
            <a:spLocks noChangeArrowheads="1"/>
          </p:cNvSpPr>
          <p:nvPr/>
        </p:nvSpPr>
        <p:spPr bwMode="auto">
          <a:xfrm>
            <a:off x="4007546" y="831258"/>
            <a:ext cx="2977418" cy="3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en-US" sz="1950" b="1" dirty="0"/>
              <a:t>APC literature 2008-2013 </a:t>
            </a:r>
          </a:p>
        </p:txBody>
      </p:sp>
      <p:sp>
        <p:nvSpPr>
          <p:cNvPr id="18439" name="AutoShape 2" descr="data:image/jpeg;base64,/9j/4AAQSkZJRgABAQAAAQABAAD/2wBDAAoHBwgHBgoICAgLCgoLDhgQDg0NDh0VFhEYIx8lJCIfIiEmKzcvJik0KSEiMEExNDk7Pj4+JS5ESUM8SDc9Pjv/2wBDAQoLCw4NDhwQEBw7KCIoOzs7Ozs7Ozs7Ozs7Ozs7Ozs7Ozs7Ozs7Ozs7Ozs7Ozs7Ozs7Ozs7Ozs7Ozs7Ozs7Ozv/wAARCAFaAOEDASIAAhEBAxEB/8QAGwAAAgMBAQEAAAAAAAAAAAAAAAUCBAYDAQf/xABFEAABAwMCAgQLBwMDBAICAwABAgMEAAUREiEGMRNBUZEVIjVTVGFxcoGS0RQWMjOhscEHI1JCovA0YoLhJPFDcyWTsv/EABkBAAMBAQEAAAAAAAAAAAAAAAABBQIEA//EACwRAAIBAgYBBAEEAwEAAAAAAAABAgMREhMhMTJRBCJBYfChFCPB4TNxgZH/2gAMAwEAAhEDEQA/ANW664HVgOKACj11HpnPOK+an6OHWX20vF9wFwBRAA2zvUvuwz6Q53Cu+Nakl/RxOlUuZ7pnPOK+ajpnPOK+atD92GfSHO4Ufdhn0hzuFPOpfULKq/WZ7pnPOK+ajpnPOK+atD92GfSHO4Ufdhn0hzuFGdS+oMqqZ7pnPOK+ajpnPOK+atD92GfSHO4UHhlgD/qHO4UZ1L6gyqv1me6Zzzivmo6ZzzivmpmiHZXJaoaLy0qQnIU0HEFQxudvUKtM2CHIYQ+zMU42tIUhacEKB5EU86kvb8Cyqn1iLpnPOK+ajpXPOK+Y1oPu0x6Q53CuTvCyFnLcxaDpI3TnfvpZ9LoeVUEnSu+cX3mjpXPOL7zTNrhN8KHSXBWAonKRuRnYd3/DQjhF07LuBGnGClOdW/XvtS/UU+h5NTsWdM55xXzUdK75xfeavGxw/tht5vaPtZTlLWRrHI5057Aa6L4YbZW225dtK3SEtAjBUQCSBvucA/AGjPp9Bkz7FvSu+cX3mjpnPOK+ambPDTT7hWxdekQh4pWEgHBB3ScHYiuy7Pbm3C2u46VhSUFKlJBClfhHtPVTVal1+BZVTsTdM55xXzUdM55xXzU1kQLRFbW7IuqGkIX0alLWkAL56fb6q5uR7E0y0+5e2ENP56JanUBK8HBwevBp5tPr8Cyqnf5F3TOecV81HTOecV81M5cKzQNH2u7tMdINSOkcSnUO0Z6qup4bjrSFJkuEEZBAG9GdS6/AZVT6zP8ATOecV81HTOecV81aH7sM+kOdwo+7DPpDncKWdS+oeVV+sz3TOecV81HTOecV81aH7sM+kOdwo+7DPpDncKM6l9QZVUz3TOecV81HTOecV81aH7sM+kOdwo+7DHpDncKM6l9QZVX6yjRRRU07zSRf+kZ//Wn9q7Vxi/8ASM//AK0/tXatCCiivKACis1eb/KtN0uKgjp2ItvafSzsnUtTi0nxsE8gO6oDimY4IuYkdlSrg5De6R8hA0BRyFaevAxkerrzW8D3M4kajNeHcVl1cXOp8KqNtGiA26pH/wAhOpwtnBBTzTnmDgjHwrheuJ7nEiNtiIzElOth3UXtQA6QJwnxfGVg5I2x20YJMMSLlostytcUW4/YnIqFOaX8K6VQVnGRjGrJ3VnfsqpA4UuMC1vQm5oUl1mO3pLrmElOzhB6sjlgY23GKk9xW/BRKcWwXUt3QxMuOBOhOBuAE5O55YJ7TUrnxO+iDe1MtIaNvQoI0vDplEY30FJATvsTn2Vv1mfSLvAd/VdYMNcp0iNBRqkh9wI1pdznlhSinbB6jTKRwvNk3J2Qu4OdG486ooS+4kdGpsBKcA4GFDNd0cTLVxGu0/ZUaUuBrpA9lzJZDmooxsnfGc86WwuKpzNhZnykKlOi2pkLTkICllzT1J2P/MUevcPSXUWK9C72yWuchbcRpCHR0qwXToKVkjcHcgjly36sWrFZJlrkqdfmqfS4yErSpxSsrClHUM8vFIG3ZS6Zxu7Bta5TtvR0zcp1hbPTnfo+ZSdO+3bimCb/ADX7jc40S3NutQEAh0yMdKpTYWkAaT24zmk8bWoLCLneFroeLjem5LCUl0E/5FrCRpA0kBWyvGzkhRG1Ob1ZlXZ+3qD62kRX1OrLayhZBbUnYjluofDNSsl3N6tfhBDBZaWohnWTlaRtqIxtvnbsx21mLbxRdGrPc3ZDqJ0uIGlakrQWMKVjIUhOR2lKtxin63/zQPSv+luRwncxZHrfDnBC3Jjz4dU8sLAVnR4w5kHGc/vV57h+W9I6db7WoyIryuZ/K/F1dfVURxXjiCJalMMK6dAKnW3yoIUUFQxlICgcbHPwFcLXxJMnM2515ttCn5L7a0MuA4CELICsjY+KOsdR68UNztqHpO8nh6YX7fNYXHVJiPPuKaezoWHSSdwMgjbBxXC9cLTr8yx08hmK42xIbUI5UE5cKdPtG2/bUI/F8uVEgvphRmenmKjvByQdLeEFX4tOCfZkbc99u33mej6Gy02tTs6QwFyXw0hKW1H/AFBPM9Qx8aE5oHhJpsdzi3BqdFTAcUYSIzjToUEoKc7oIB233HXgb1o2gpLSQvTqAGrSMDPqpTbL6u4Xq4W5yMlowyNCg5qLiTtnlgbjlnNJ0X6dH4wkQ5MlUiOdZYZjaF6QlGcLTjWDnkc4OcVm0paP2HdI2NFZNjjCU9bG5KLUnpXZDTLbYlJIOsbEkDYjkQRU5HEsyAZ6nonSOsrjthrpgG0KWnJ8fSMAHrOfhSwS2HiRqa9rNscUuPXW2QlwUtJntFRV9oCyhQ1ZSAkHP4eZIHxGK0lZaa3GncKKKKQzK0UUVkYwb4hiMNIaU28VNpCThIxkfGpfeaF5t75R9azTv5y/eNQqlHxoNJnA680zUfeaF5t75R9aPvLC82/8o+tZpppb7qWmxqWo4Aq74DuPmP8Aen60pUaMdGxqrVeyG54jhE7tPfKPrXn3ign/APE92/hH1pT4CuPmB86frR4CuPmP96frSy6HYZlXobfeKD5l75R9aDxHBO5ae2/7R9aU+Arj6P8A70/WjwFcfRx86frRl0OwzKvQ2+8cHzT3yj60feKDnPRPfKPrSnwFcfR/96frR4CuPo4+dP1oy6HYZlXovsXe1R5Eh9uO8HJKwt04zqISEjr22SK7/eKD5p75R9aU+Arj6OPnT9aPAVx9H/3p+tGXQ7DMq9Db7xQfNPfKPrUXb9b3mVtLaf0rSUqwMHBGOeaV+Arj6OPnT9aPAVx9H/3p+tGXQ7DMq9DKNfLbEjNxmI7rbTSAhCQkYAAwBzrp94oHmnvlH1pT4CuPmB86frR4CuPmB86frRl0OwzKvQ2+8UDzT23/AGj60feKDjHRPfKPrSnwHcfRx84+tHgK4+jj50/WjLodhmVeht94oPmXvlH1o+8UE/8A4nvlH1pT4CuPo/8AvT9aPAVx9HHzp+tGXQ7DMq9DYcRwQcht7Puj60feKDnPRPfKPrSnwFcfRx84+tHgK4+jj50/WjLodjzKvQ2HEUEcmnh/4j60feKD5p75R9aU+Arj5gfOn60eArj6OPnT9aMuh2GZV6G33jg5/Ke+UfWpfeaF5t/5R9aT+Arj5gfOn60eA7j5j/en60suh2GZV6HH3mhebf8AlH1o+80Lzb/yj61nH2HIzxadTpWOYzmuVei8am1dGM+aG1FFFTCgLHfzl+8ahU3fzl+8ahVuPFEmW7Llp8qR/f8A4rZ9VYy0+VI/v/xWxWpKEFajhKRkk9Qrg8rmjs8fixbK4jtcS9sWZ6SEzZCdTbeknPPr5DkaaCvhV0XOvMi58bxFFKYU5tLOepI5H4eJt6zX0y8ccQrRw3Cu/RmQqclPQMoVgqJGTv6uVZqULYcOr/k9I1L3uamisEx/UaYm5QLdc+HJEJ+c8htOtzxQFKABGRvz5V1k/wBQJL1xmx7HY3bmzA/6h8OhAGOeBg55HurORU6HmRNwaT3jiqy2B5tq6TRHW6CpAKFKyM46garQON7FKtEW4vTmoiJOoJQ8oAhScah8MjvFY3jqfaZHGHDs6Q6y/bFIKlrI1oUjVvt106dHFPDJBKdldH0K1X+1XxtS7ZOakhP4gk4Un2pO4pjXx21Xaz2/j24Xq0oLVmjRSXOjRpSokAAJHVlWMCtNH/qNJSmJMuVhdhWuY4EMy+mCufIlOOX/AAZrU/Hkn6RRqL3N4aVQuJLXcLxKtMaRrlxBl1Gk7bgHfrwSKzU7+oklu9zLPbrC/OlRlYAbc2UBjJO23Oo23i6zx7tepMi0It8iG0FSn04KnDkDTyG+T8axkytqh41c3lFfOk/1RlIaanyuHJLVrdXpTKC8nuxj9aZXv+oCYdxj22zW5y7Snm0u6W1YASRkdRPLf40sipe1h5kRlb+KxP4wncPfYygw2uk6fpM6/wAO2Mbfi7eqtDXyvhC7of8A6j3y5zWVQAISlPIeOC1hTec91aPinjGCOE7jJs1xZfkNoSjLS8lvWrTq/U91bnRamopdGYz0uxhc+OuG7RLMWXckB5P4kNpUvT7dIOD6qcW+fFucNuZDeS8w6MoWnkaxfBHBNkPDMaZOgszZMxvpVrfSF6c8gM8tsfGrd34ggcCsQ7Ja4DkuS8SWIiFHYFR69zuc49h7KUqcW8MLtjUna8tjWynvs0V5/Tq6JCl4zjOBmlXCfEQ4osqbkIv2YFakdHr18uvOBSGBxwbq5NstztjtsniMtSG3FZCwEk7bDfG/fWW4Q4xm8P8ACP8AYsTsuIw+rp5PSaUoKiNhseojvrS8eTi9NdDLqK66PsNFY28f1CjQWbei3wnbhMuDSXWo6DghKhkZODv6vVUbT/UJMp+bBuNtct9wisre+zrVnpAlOogHA3xvyrzyZ2vY3jje1zaV5tXz+F/US5Xlgu27heS8wAsOOhzZJAJwMDfq76qf0iucx2HIguRHls61O/a1KJTqwkaPbjetOhJRbfsLMTaSH198rO+wftS6mN98rO+wftS6u+lwRwVOTG1FFFRyoLHfzl+8ahU3fzl+8ahVuPFEmW7Llp8qR/f/AIq/x7MmxeFJKLew69JkDoUhpBUUhX4jgerPxxVC0+VI/v8A8Vs8Z6q4vIeGomddBXg0fMbX/S6S5YGm375MjF9sLdioHiJURyIzv1d1ZtNuvyLFD1W2StywzVLDamlYW2sg5HaApBzjqVmvuWPVWf4u4be4hgtJiTnIUqOvW04knBPYcewUoeTLF6j0lSVtDBXviV3iPijhdRtUiCy3ObwqQnClqK0ZA9QwO+qSLO1w7d7pHvdlnzekVrhuRFLSlzc7EpPXkduN611v4N4gl8QQrrxPdI8oQN2G2E4yeonxR14PXyreY9ValXjC0Y7f2ZVNy1Zj+F+FrW/w8x9v4cZikrU4mO+ovFGrAzlQyCdI2pXxPYkq434bYjWwqgMjStKGctIGrkdsCvomPVRgV4KtJSxHq4JqxluMeGk3DhCXb7VGaZdJS4httIQFlJBxt6q+fwIMGXFgW1PCVyk3AEIkB591ppONtXPA7tq+0bV7ThXcY4RSppu5gOE7fIjf1Dv7zsV1plSAltxSTpVuORPPlSCVwzc7tfOLmmorqC9hbClpKUukOA4B5HIFfXceqvcDspryJKWL/X4Flq1j4/Jvl3uvB7HCLPDktM0JbYWpbZSgJSRg78jsM52G9dkwbh/T/imPcV29+4RHoaGFrYTqKVBCUn9U+rY19UlSo0FhUiW+1HaTjLjqwlIztzNTbW282lxtSVoUAUqScgg9YNa/UaWUdGLL+T5twoiVe+PrvcLlZno0WbCKOjfaISpOUAA5GCSBvWqufBlnk2Wbb4cGPDMtsJK2mwncHKScdhrRUEgc68pVW5XWhtQSVmfLLRxRxDwZF8CXSwSJYj5Sw8znCh1DOCCPXzHLFcrkq+pvVn44fs7q9KSh6KhB1tDKwNjvulWc9vtr6vtRgdlbz1e+HX3M5ftc+XMeEeL+MVX5NrkQoUKG42kvJwpwlCgB6zlXVnl669tVsmt/0cnxFQn0yVrWQyWyFnxk9XPqr6jgdlGPVQ672S0VvwGX8nyIQrrw3M4f4lTbHpbLcFDL7SUHW0dJB26tjXZLVz4t4lm8QC1vw4ceA402HUkLdJQoAY6z4x5eqvq2PVQB6qf6h721/gWV8mO/pvDkROCAzIjuMO9I6ShxBSrf1GuH9J4UqDwzIblxnY6zLUoJdQUkjSnfetzj1V4eVebqtqS7NqNrfBkr75Wd+H7UuphffKzvw/al9UqXBE+pyY2oooqMVBY7+cv3jUKm7+cv3jUKtx4oky3ZctPlWP7/APFbOsZafKsf3/4rZ1weVzR2ePxZ7RRRXKdIUUUUAFeV7VK73Jq0WmVcHt0R2isjONWOQ+J2ppXdkJuyPl3HvFM9vjJJt7732a0aC8ltZCSoqGc9vUN6+npvEDwU1c1yW24jqErS64rSMK5c/bXx2yNX+ZY7qtrhxc9F6JKpWvTggk5A9SiT8K7t3dcz+kM62v5S/bpDbZB56SsEfrkfCu+pQTUYr20/9OeM2m2fVmeI7LImiEzc4rkk8mkugk1Kdf7TbH0MTrhHjOufhQ44ATXzTiKy2+zw+EJcGOliQ4610jiBgrOEnJ7d6nw/Bst24y4iVxKW1yUPKDSH16RpyQSN98AJ9gryyI2xXdv7sbzHsaH+o1ygz+BLkmJLZfLS2g4G1hWn+4OeOXI91PeHLnBctcCCiWyqSiI2VMhYKx4o6udfI46IzfCfF7cJZXGTKjhlR/1I6VWD3YrSX2O7w+jh3jGGnIbYaZlpA/EkpAH6ZHy16SorCofP8GFN3xH0Z28W1iSuM7OjoeQkqU2p0BSQBkkjsxvS2Zd7VfrNPjwL5HbV0Kgp9t0ZZ/7uY2FYKzWJ3iWxXziG4SG4j9zVoYddOEJSFA4z1AkBPwrjElu223Xvh2dbILUtq1rP2qLjLiQNtWOec5ztXnkJN2eqNZj91ofQLNKg8O8LQxcL4zIaSCkS3HBhw6icA5OccvhTuFOi3GOJEOQ3IZOwW2oKFfJhY37rwbw1JhSYipMRDq0w5SwEupDhJIB58gD6jzrbf07u7V44dUtqAzB6B9TSmmB4hVsokfNWatKycr+5qE7uxq6KKK5j1CiiigAqJqVRNAGSvvlZ32D9qXUxvvlZ32D9qXVXpcETKnJjaiiioxUFjv5y/eNQqbv5y/eNQq3HiiTLdly0+VY/v/xWzrGWnyrH9/8AitnXB5XNHZ4/FntFFeVynSe15muKZbDklyMl1JeaAK0Z3API/oe6huWw5KdjIdSp5kJU4gHdIVnTn24PdQB2qndLVEvMFcGc30kdzGpGojODkcvXVzNFCdndAV4UGPbobUOK2GmGUhCEDqFKHuCbC+uYpyH/ANcrVIAcUAs6tWcZ7d/iadCS0ZJjdInpggLKM76SSM94oRIacecZQ4lTjWAtIO6cjIzWlKS2YmkyhN4btdxZhtSo+tEEgxxqI0EYA5HfkKpXfgXh+9zvts2CFPnGpaFFGvHLVjnWhzVZE5DlxehBKtbLaHCcbEKKgP8A/JpqclsxOKFDXA/DzMGVCbgBMeWpKnkBavGKTkde2DWZ/qC+p82vgq1pIVKUjWAc6W0/hH6Z/wDGt49PbYuEaEpKiuSlZSRyGnGc99WcDnitRqyjJSeonFNWQrVw3bHbA3ZHoyXIbaEoCDsduRyOvO+apwOBeH7bHksx4ZxLbLTqluKUpSD1ZzsPZTxyQ0y4024sJU8opbB/1HBOO4GvVSGkyEsFwB1SSsIzuQMAn9RWccrWuPChBM4C4emwo0R2EQ3FSUslDigpKSckZzuMmm1ptEKyQUwrewGWEknSN8nrJPWauFQAyTiq8Oe3MckoQlQMZ7oVZ6zpCtvV4wpOUmrN6BZJlqivM1UnXBuCuKlxKiZL4ZTp6iQTk+rxTWTRcorwcq9oAKialUTQBkr75Wd9g/al1Mb75Wd9g/al1V6XBEypyY2oooqMVBY7+cv3jUKm7+cv3jUKtx4oky3ZctPlWP7/APFbOsZafKsf3/4rZ1weVzR2ePxZ7Xh5V7Xlcp0mRnWx6XxZPmwHgxcIrDBaUrOhYOvLax/icD1jAPVSZfEc1N2ubsaM7FmPrhxHELQCphRDuSASArlsc4OR7K+hpYaS8t5LaQ4sAKWBuoDkCfie+uEi3QJPSpkRWXOnSEuBaAdYTkjPbjJ769VUXujzcejIN8SXq2Fa7iA/HbUqMklCEul0pCm9QQSASSU49aT1014fvVxu87oH2uh+wNdHN8XZUjOMJJ6sDVt/kmnTFqt8aMIzMNltoLDgQlAxqByFe3IBzVhDTbZUUISkrVqVgYye091KU4tbDSfZi7rLdg8UzeIBqXGtiWYr6Ebno1AqWcdeCps/A1Tj3CdZX5cp4pZmXdpmTokZKY5U6UHVy2QlbefYa3ghRkh4CO2A+cu+IP7hxjJ7dhjevH4EOSvU/GZdUUFvK0BR0nBKd+o4G3qpqorWsLCzHzL5eLTNNnVcGpjz/RBM0spSY+tRSdSRsRtt7d81zl3C52y5TI6ZyJUp37LG+0IaRqQD0yt0khOrqHVuNq1jNitMeI7Eat0dLD35jYbGF+3toTYbSiMuOm3Rgy4AFo6IYVgkjPbgkn40Y49BhZlW512ckx+kLa50ZMpDK39CdRDaCkrCCQk5OCM8t9s0/wCGLi7LtxbmPrcmMuFt4OtJbUFYBxhJwdiNxzFXE2e1Mspjpgxkt4UkILacHV+L256+2uTFhhRZkd+M2lhuOlehltICdSsZWfXgY+JpSlFrYaTQk4salzL3BTAWftFujuTkNjk4oKSkJPtBWKWJvDjl1a4sQhfQSW34sdpe2UIQVg47StCvhit8I7P2gyA0jpVJCC5p8YpBJAz2ZJ765rt8RxtptcZpSGVBTaSgEII5EdlONRJWsDjqfO7ldL3LsT7cqRqamRQ+FLbaToIWjZASolSPG5ncbdtNmFXa3vzZibmlTbVzaaea6Af3ytLKFKJ5p/FkAdnXWkbsVnj9Ilu3RUdNssBpPjDOcezO+KtmFFUlaTHbKXFhxYKB4yhjCj2kaRv6hTdRWskZUH2ZBN+uzUeJelzWXmJklLHg5LQBb1K07K5lY6wdufKuLU243BNhuUq4MuNzZyVoipbA6HxF7BXM4689fZWubstsanqntwI6ZSskuhsBWTzOe2oosVqblGSi3xkvKVr1hoZ1dvqNLHH2Q8L7FvDF0lyBJi3WQVTmVJUtBbSkJC86dJScKScHB59taKlQ4ctrbrBjxm2EMvdMW2kBIWsAhJPszkU1rzk03dG1f3Paia9rw0hmSvvlZ32D9qXUxvvlZ32D9qXVXpcETKnJjaiiioxUFjv5y/eNQqbv5y/eNQq3HiiTLdly0+VY/v8A8Vs6xlp8qx/f/itnXB5XNHZ4/FgTikSOLYC3GMMSgzJf+zsvlr+24vONjnOMjmQAerNPTuMVl0cL3ACFEVc2zBgykvso6D+4Qk5CVK1YwM4ziueOH3PeV/YsR+Mra+lp1aJDDD7K3mnnm9KVpQMqxvnYdo36q5M3Vu58R21SYsmPmO8tHTt6daTowRue47+qoL4ObetltgPSipuFHdYWUpwVhaNOR2Y51bt9nubVwiybhcWn0xWVNIQ0xo1Zx4xJJ38UcsCt+j2M+oW8RSXfvU1FU/dUsfYi5otwJVq14yQAdsVdVxVBt7QjrZuLv2cNNuuKZKlJUtI0BXWVHIGw588V3uVnuL17RdLdPZjLEboFJdYLgI1as/iGKj4AecbfL8pKnZEmO+tSW8DLejIAz16Phmi8LK4Wd9D0cVw8BJjTEyDIMf7P0WXNenXjY4wU75ziq54ihSZ8RRfmRXGlPJdilAGVJQFEL58gQQQcHNcLnaZbV9YkQ5Qbdlzi8CpvUlGmPowoZ3B0+rnXqeEHXJwnyZyVylqeU8UNYSdbYbASM7BIA7c0LAHqLPh6I+qNcFuzIkZLLjoDjYSh9ASk6iNzgZ25HnXY8TsJYS4u3z0KdWlDDamQFvFQJGkZ7Ac5xjrxUZXDaJkGLEdfIQxEXGUUjBOpKRkdn4a4uWW9PpYcfukZUuG4Fx3ExiEnYpUFjVvqCurGMUvQP1FSZdGLpxDYiy262qPPeZdQ6jSpKgwo47lDem3EtwdhWvo4p/8AmS1iPH9S1bav/EZV8KpxuGpKbixPlz0vPNzVyl6GtKTqZDekDJwBjPXVq58OR7zdWZNx0yIzDSktxlDYLJGVnffYYHxovG66DWxXt3EaWeH0yboVGVHdESSllOsl7UE7Af5ZBHvCpucYQI6i1Ijy2ZAdQ19nU1lZK86SMEgg6TvnbrxS268Motg12dYhtSZMYFpCNQQ4HRhYGew7jrxVa/Wa5Jmwbg7NbcnvT2GkKaYIbaQkLI8Ukk7qJO9bSg9TN5IZTbuzcpdvaDb8Z+PPw606kBaMsOkEcwc+rPKu0HiOI1FjR2Pt9zWI6HluJaBUlCvwqXyGT2DfblQ1w7KcmifOmtuyunS4eia0oCEtrQEgEk83Cck1yh8M3C06FWy4tIUuO0xI6ZjUFaBgKTgjBwTzyKz6LD9RZVxdASpJ6CWWFyBGRIDX9tbhVpwDnPPbOMVQgcTtPNpuNxffiBlqQpTPR4bWhC0p1dZyMge0mui+F7iptmGbm39gjzEyW0dAek2Xr0FWrGM+rPKpOcHpdihhyYpI6B9sKQnBBcdS4FD2FPxp/th6iwri6Cyh0yo0yKptsOht1nxloKgnKcE53I25jPKpOcVw2kuh2LLbebdQ10C2wFqKwSnG+MEA9fVjnVV3hm4XBzpbpcmnXW0JQyGWNCUjWlSiQSSSdAHYK73Th16a9Mdaej4lJbSpqQx0iCEauYyP8gcjGMUv2x+oetOB1pLmlSdQBwoYI9tSNVrZEMC2RoanVOlhpLZcVzVgYzVk15M0ZK++VnfYP2pdTG++VnfYP2pdVelwRNqcmNqKKKjFQWO/nL941Cpu/nL941CrceKJMt2XLT5Vj+//ABWzrGWnyrH9/wDitnXB5XNHZ4/FnteUE4rzVXKdJ7RUWnUvNJcQcpUMg1OgAryvaKAPKK9ooA8or2igDyivaKAPKMV7RQB5RXteUAFFGa9oA8or2igAqJqVRNAGSvvlZ32D9qXUxvvlZ32D9qXVXpcETKnJjaiiioxUFjv5y/eNQqbv5y/eNQq3HiiTLdly0+VY/v8A8Vs6xlp8qx/f/itnXB5XNHZ4/FlK6W7wnH6AuraSTupH4sYxsequEKzCGt9f2l5ZeCQd8adOeXefhgdVNCcV5nO1c12dFitbBi2MDPJAG9W6q23ycx7tWqT3AKKKKBhRRRQAUUUUAFeV7UVDIIoA9yO2jNImLPeGmkIN+cUUkHJZBzhODnJJ3O/OrC4F2Lylou+lO+lPQJIGc+vfq7vbTt8iuNcivFKCUkk4AG5pUbddCgarwrPjEkMgc9OOXZpV83qqmhM15w20S1SQggvvlIA5AaRnIJ6z7R66LBc5pl3h2R0iZIDOshIw34wxgEb554Pb1dezZdydbW3mG4GlEBTqlJAQMcyCc/p10oRaZaJDehcR0BQU4nokqUcEZydPt3yKcrgIdRlYR0g3RhIwg+zr+P6Vp2Erl4HavaXWyVrSYruzzOxT6v8An8HrpjWDQVE1KomgDJX3ys77B+1LqY33ys77B+1Lqr0uCJlTkxtRRRUYqCx385fvGoVN385fvGoVbjxRJluy5afKsf3/AOK2dYy0+VI/v/xWzrg8rmjs8fiylc4Ts1lKGnQ2QrJJB7OrBH/M1xg2t6It4rluKDiUJSlI0hGnPLnz/gUzzXmc1zXdrHRYrWsYtscZJwgbnrq3VW2+TmPcq1Q9wQUUUUhhRRRQAUUUUAFFFFABXle1zffRHZW86rShCSpR7AKAFHEN3MARorDiRIludGnbJSCDuB25wBXVmO+1FS20gMqUCSBuontJ9p7Sd+fOqUWQ22TeJmpbs1QTFbSkqIR1YAyd+ZxTEuSktqW2yltSubju59WEp5+zIrb00M7iqKDHcSk2d6Mh5zLjgkEKKjjxjg75329XKmciFJfS29HlPx1NnWlsqyHPUvOdj6t6Izc6LqclqEwKJUCgAKbGcgAdeB189uRq+y+0+jU2sKGcH1H19lJsEhXIXqcalteK6kEqSP8AUM4P0PYSOVMo8pqSyHW15SeYOxSewjqPqri80hLpSsDonjg9WlX/AL/5zpfco0dqE0iay4+A8SOg2JOdirt7T66FqPYd605xqHfRkEbGsowmzKt76RbZ4aGnLZCzq8Y45HqNaKAppcNpTTa20YwErSQoe0Gk1YE7mavnlZ34ftS+mF98rO/D9qX1WpcETanJjaiiioxUFjv5y/eNQqbv5y/eNQq3HiiTLdly0+VI/v8A8VprrPXbofTts9MrUE6BqyfYEgk91Zm1eVI/v/xT3iUsi0K+0KWlBWndCiDnPqBP6Vw+T/kR10OLJympN1tbKo75iOOoCtaCTpyOrlnftqMW2TGS/wBJc3j0gToIAJRjOcasjfIHLqqzaj//ABMQE5/spwck5GNjk71byDyrlb9jpKtrGLZHBUVEIAyeZ7quVVtvk5j3BVqh7jQUUUUgCiiigAooooAKKKKAPDWeu0lN1kNwYy0vMpWenShf41J/0ZHLfnn9cEUxvV0Rarep4jU4fFbR1qVVCy2nwbEUXsfaZilOPOBISUA74JHMjPPrJzWlormXq7DGIwelXJewXD4qVA7BO2w7BkfHAPs7py85rz/bT+EY5ntqs+4+6tuPDbSG+bizsNPYOvJ7cY2Pqq0FONpx0SQlI2CVfpyFIaKUlN2ElamXI4YB2Cwc4wnr+b9Ph59iXMZjvuL6OQhKSpbZwHCOo4xlO57OddY0kT8l1hxgJXs28BlWOvYkEVcW803gOOJRnlqIGd8fuR30XCxUbSuQwUlwKH4VIWnxknrGRj9vXXEXJyDDC7m0UK6QtpKPH1gAnVgcsgE13WtAcMuO4HE7B4IVkYHX7R+o+FWstupSoaVA7g86AFrfENvdYW6lTvic0FpQVzI/DjPUavRpCJUdD7YUErGRqSUn4g8q6BKcYCQPhXu3IUOwGSvvlZ34ftS+mF98rO/D9qX1VpcETanJjaiiio5UFjv5y/eNQqbv5y/eNQq3HiiTLdly0+VI/v8A8Vob6B4NJLnRhKgScgH2DKTv8Kz1p8qR/f8A4rQcQFAsz4U4pBI8QoOFauYxjr2rh8n/ACI66HFkVNSH7NGTBc0r6NOFLXoONOP9IIzy6sd1eQIVzjl7ppiCFJbDYypekgeNz3326+rPXVq0Y8Dwhq1f2Eb5Bz4o7KtkjFcrfsdNita8+DY4JydAyat1Vtvk5j3atUPcEFFFFIYUUUUAFFFFABUXFpbQpaiAlIySeoV7WU4pnuSVswozig2mQhLpQojpDn8v2dvd204q7sJux1YzdbqZ8gD7OxuyjG4HVkHkTzPIgBIPXTdpC0oXImlGpagEJAxpGfFB7TvUIMRDKAjXnozlxQxgq7B6h9PXVlKlPOleg6E7Iztv1mm3cSR1aQUI8Y+Md1b9dRP98lJHiDnn/VUHFPOLDTekD/WrPIdntP8Azqrqk9GAkowByxyrJokppC04UM9dKrlHQ8pCHYipyRkEaiNCcg5I/wBW6RtjPt3q+p1TxKGTpCSNSiP2+H/DVedONrZBRCkyvFKiGEalHf8AU700JnsOAmNH6OOoMoUckIJVv7VZ7Oyou2ZhcZMdDr7aA6pzxXTnJBGOew3zjlsK9jyulYVJ6FcXCiFIfGnV66k5dozEZMh8uNIWopGps5yATy7MAnPqo1DQrM8PtMNOtCZMKXTnCnSSnckYPPr7eoZzTCLH+zR0s9It3TnxlnKjv11Rb4ns7jXSiahI6gsFKlbkbA7ncHl2UwYfbksIeaJKFjIyCD3Gh39xaGVvvlZ34ftS+mF88rO/D9qX1WpcETqnJjaiiioxUFjv5y/eNQqbv5y/eNQq3HiiTLdly0+VI/v/AMVrpEZuSgId1YByNKykg+0GsjafKkf3/wCK2dcHlc0dnj8WUJrEpqAli2LDbiE6UFZyEjSQM5yTviq8Zi9Dpw7MZBUE9EVN6wnnqyAU9WOvmPhTfavDiua50WKtqCha4wWQVBAyQMAmrlVbb5PY92rVD3BBRRRSGFFFFABRXlULnc0wG8JHSPrH9toHc+s9g9f80AcbzcVsI+yxiftLqcpKdygctWP29dUrZADLaFhsOODCUA7gf9xz2fqcnsxRtUR0ypLr6i47IfUsLVlPi42xudtsA7DmRyGXZkLbbDNtYDy8hJOdDaRyyDg8vVn969HpojG+rLWjpT0QVlKfxnnn1e3t/wDddXXCjS20MrVyHYO2q5EpKA2lxtC1DYJSVEHr3P7kfDqqLEB2O2suXKQtSlFRUrRt/trBoutthpAAOe0nmT21z1mScI/K/wAgfxez1VSMSVLwRcJTTaVA7pbysY7NOw9u+1dC0824G27g8tYwdCkN4A9eEjagC4vo228kJCR8KWXG5ohgdKp5pJSpWEIClEDsHVy/UV1bjyo4Lsqc2tWSQpTWAnPUPGqldbpOilCWUZCiSSGMnGDyBVz9vqppXYF2BMjSI32hCSEhRTl3ZWevnU5VwhsMIdmJKElZCdbZJzgns22BqtAnLlsh1Day4CRpcbwvq/7sDny2/Spy3J6GEKMJiQ70xwArZKcHCt+vkPjRbUVznHvtjdjuOMPNBpOCv+2U53I5Eb7imUZ9iTHQ7HUlTSh4pTy7KXNSJ2hba7e2kkgpWkp0f+WSDn2A0whlwxWy60hlwjKkIOQDSY0Zi+eVnfh+1L6YXzys78P2pfVWlwRMqcmNqKKKjlUWO/nL941Cpu/nL941CrceKJMt2XLT5Vj+/wDxWzrGWnyrH9/+K2dcHlc0dnj8WcpXS/ZnSwMu6Do5fixtz9dL4ZvClPF9DSRpR0QUc74OrOPh+vVTWvNq5bnQyta8+DI+rGrQM4q3VS2+TmPdq1mh7jR7RXmRQVAcyKACjNLrhf7ZbcCRLRrJwG0HUsn2DekIvd64g+0s2uCuK0250fTOKGVbA59QwerPwrSg3qZckhnfuJWLO2hKEpffW6lvRr0hGrrUer2ddLYxk3B1a0tdO4R4y3BpaJOBvucgb7DbYjOc56DhByS2yJcoFTbocPiZCsdXVjbv681oWoLLTYRgqSNgDyx2Y5VpuKWgtW9RTAhNIfeU5MM19bhLijuhs7eKEj4c6ZKecbQlMWI4vUrGThIT6zkg91XEoQgYSkJHqFe1hu5pIroS6lRw0jJ5qK9z+lcktTlqUp1bCSFkoASVADqzy39dXaKQyo41PVpCZLCRq8b+ydx6vGroxFLKQkPKI7MD/wC+813r2gCmi3hDinDJfWokkFRB0g74G3KpuwkPJSlx10hKtWysZ9RxzHqqzRQBV+wMjkp4DsDy8d2a4ybNFlRhHcLugLK9nVZyQRzznr76YUUAK4nD8GG0ptvplJWAFdI8pWQOXM+ursaM3EYSy2VaE5xqUSe813qJobbFYyN98rO/D9qX0wvvlZ34ftS+q9LgibU5MbUUUVGKgsd/OX7xqFTd/OX7xqFW48USZbsuWnyrH9/+K2dYy0+VY/v/AMVs64PK5o7PH4s9pch65KlykdC0Gk6egUo41c9WcZ9XV10xrzArlOkThdwFkji3GN9p8TUH1HRpz43LfOM4q1m4HR/eiD/LxVHPs3FU7yxbI6Gy/CQdbgVqQyg5KSFYOe3GKtx4dtkxm5DcKPodQFpyykbEZHVWjJTahXpbzxkXxsMqcJbSxGSlSU4G2VEj9OuoSuGY05CETLncH0pWlWDI0g4PIhIAx8K8tjVpemSUogoCn1lzS40gadOGyAOfNIPZ41dbmLNBXHafisJXIdCW0pZT4yuYHqzjHxp3aegW0LcG02u2JIhRI7GeZQkAq9p5mrgUgf6h31TYh21+Oh9EJjQtIUMtJGx37KoWpNmmOOiNEZcSpSlhamkgHfBA6+rs66y9dWGw91p/yHfRrT/kO+kt2jWtlLDTkFoFx1KklDaBkpIVp3xzxjb11cYh2yRFbktwo5bcQFpJZTuCM9lFhl7Wn/Id9GtP+Q76S2xFqlOuoRb20qKis9I23seRGxPLbv7ajdxZYTkdD8VlKysLQlLKfG3AA+JUP/oE0W1sFx5rT/kO+jWn/Id9Um4dsdjpfRDjltaQoHoRyxnsqnbUWmYVBmEyQrLgUptG+TggAb7GiwDnWn/Id9GtP+Q76R3RFrhuMdNbkEa9QU2ygjPLBGc9Y3xjlV4QrepgPIgMKBTqADKcmiwF7pE/5Dvo6RP+Q76SWiNbHA6wm3oSpK1OkOtN58dRVgYJ2GcZry6ItEZ+Mw5BbLi16kJbZR4xHVviiwXHmtP+Q76Nae0D40rmJtEK3mc7CY6EAHxWUk74A/eoW+PaFlbCY0fpA654ikI1fizyGdt+6iwDfWn/ACHfXgUDyINV/Blv9Bj/AP8AUn6V1ZjMRwQwy20DzCEgZ7qQGVvnlZ34ftS+mF98rO/D9qX1XpcETanJjaiiioxUFjv5y/eNQqbv5y/eNQq3HiiTLdly0+VI/v8A8Vs6xVucQ1cGXHFBKUqySeqtT4WgelI764vJi3JWR1+PJKOpcoqn4WgelI76PC0D0pHfXLgl0dGOPZ3fix5OOnYbdwCBrSDgHmN+2ppSEpCUgJA2AHVVXwtA9KR30eFoHpSO+jDLoMUezqzCjRiCxGZaIGkFCAnbOcbeupPRmXwkPNNuBJynWkHBxjr9RPfXDwtA9KR30eFoHpSO+jDLoMUey0lAQkJSAEgYAA2FQbisMrUtpltCl/iKUgFXtrh4WgelI76PC0D0pHfRhl0GKPZ2eisSCC8w26UggFaAcA866hICNGBpxjGNsVU8LQPSkd9HhaB6UjvowS6DFHs7MxI0ZRLEdtsnYlCAnPdSu53a2R5am57CFBCMJWpAVuSAU+rmg+vPqq94WgelI76g5PtbydLrzK05zhQyM01GXuhOUeztClMzojchgHonE5TqGNvZU2YceOSWGGmieZQgDPd7T31xF0t45Sm++jwtA9KR30sEugxR7LDrDTww62hY5YUnP/OQ7qlpAGABgbAYqr4WgelI76PC0D0pHfRgl0PFHs7tRmWCS0y22VABRSkDOBgZ9lePRI8g/wB9ht3bHjoCtvjXHwtA9KR30eFoHpSO+jDLoMUeyw6y282W3W0OIPNK05B+FDcdpr8tpCOZ8VIG551X8LQPSkd9HhaB6UjvowS6DFHsuUGqfhaB6Ujvo8KwPSm++jBLoMcezOXzys77B+1L6u3d5t+4uONLC0EDBHsqlVWnwRNnyY2oooqMVRY7+cv3jUKm7+cv3jUKtx4oky3YUUUUxBRRXaO0l5RbKglZHiEnbPrpN2VwSucaKsLjEqKmvwEZSFEZKeWcV4qG6nOrSAMgnUMAg/8AsUscTWFnCva6BsNvht/IHWQeWeuuq4agtLScawQlRKhgqPUKHNIWFlWiu/2R3AOE+N1ah7Kg40psJUSkpVnBByDRiTDCznRXf7I6TgBOQcHxhscE791SaiqL6ArTpKkjdX4s4O3woxx7DCytRVqLFTILwyQUJyMe3s69qgIy3QXGUeJvgE7kDnSxxuPCzhRXdUR1Cik6RgkK8YbY55r37E/pJ0jbPX2c6eOPYsLK9FW34fRJISQooUrO+5AxXNCW0Mh5xJXqUUhIVjkATnvpKaaugwtbnCipKKSo6QQOoE5xXZUfKvE2SEJUSo7DIFacktws2V6K7mI8AdhkZ21DJxzr1yP0UdRVp1hzScHONjtSxoMLK9FFFaEFFFFADaiiioZXFjv5y/eNQqbv5y/eNQq3HiiTLdhRRRTEFSQstrC08xUaKAOyZKwgJ0pyE6dRG+M5xXRuVkLQ9ulWT+HrJBOe6qtFZcIseJnWQ4HX1LTsDy2x1VNMx0OdIQlStesZHI9tV6KMKtYLssIlLDqVK5DAOB1A5ryQ6haG0NjARnfGOdcKKMCvcMTsWDLc3wlCSo5UQNycEfya8TKWkpOlKtJBTkciBj+BXGvKMEQxM6IeWgLCTjXjJHVvmuhmu4UMJ3z1cs86r0UOKYYmdlSXF6ySPHKlH2nnUjMdUkpUEnOcHHLNV6KMEegxM7KkuLUonGTnPx51FDpQkoKUrQd9Kh1/xXOinhVrCuyS16zulI3zsMV1+1KIwUIIKQk7HcDlXCihxTC7O6pbqlatgfG5DHPnXjslbySFBI1K1KIG5NcaKWFDuwooorQgooooAbUUUVDK4sd/OX7xqFTd/OX7xqFW48USZbsKKKKYgooooAKKKKACiiigAqw0hYQFNtlbiskYTnSB14/5yqvVyLLShgsnGrOU+PpyBvjPtrFRtI1DfU7CLJbb1ylKKVEDQfHP/r21wQwnDmhPSqBTpQeekjOdvh30OyZEhRLroaRyO+AB2dp9lcRIiLWsuEjOAgg8hyH8V5K/uzbsXDFYLCVIGpzRnQDzOE7fqTt2VxZQxoeU8nSUkAAE5GQf5xzrkXIIKTlWP9WSOWPrXnSwlYyVchyUN9qavbcC0LcgqIS+ThZRsgnlVaQx0BSNWdSc7jGK8K4eSAT2DJ9Yx/NSIjaVYLmceKDinFu+4mlY4UV7Xlex5hRRRQAUUUUAFFFFABRRRQA2oooqGVxY7+cv3jUKaFpsnJQkk+qvOib82n5RVSNXRaE50tdxZRTPom/Np+UUdE35tPyinnfAsr5FlFM+ib82n5RR0Tfm0/KKM74DK+RZRTPom/Np+UUdE35tPyijO+AyvkWUUz6JvzaflFHRN+bT8oozvgMr5KCA2UL1qIVjxduZr3oorgw6TunBwTnOf/ur3RN+bT8oo6JvzaflFZdS5pQt7i1EK3tqBBdVgg79W5z/AM9depg25GQVOLCcafgM7f8AlTHom/Np7qOib82n5RWbx6NWfYuEWEQ+jcII8Tnv/wAwK8ahwOjAWFg7ZAJPLP8A6pl0Tfm0/KKOib82n5RRiXQsL7FjkSKcOJIKwQrr543/AFq0tMPUdKjjIxz5bZ/n9Ks9E35tPyijom/Np+UU1OwYL7lJwMdGdB8fUNt8Yx9c1xpn0Tfm0/KKOib82n5RWlVt7GXT+RZRTPom/Np+UUdE35tPyinnfAsr5FlFM+ib82n5RR0Tfm0/KKM74DK+RZRTPom/Np+UUdE35tPyijO+AyvkWUUz6JvzaflFHRN+bT8oozvgMr5J0UUVKKR//9k="/>
          <p:cNvSpPr>
            <a:spLocks noChangeAspect="1" noChangeArrowheads="1"/>
          </p:cNvSpPr>
          <p:nvPr/>
        </p:nvSpPr>
        <p:spPr bwMode="auto">
          <a:xfrm>
            <a:off x="4928493" y="494605"/>
            <a:ext cx="247650" cy="247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sz="1950"/>
          </a:p>
        </p:txBody>
      </p:sp>
      <p:pic>
        <p:nvPicPr>
          <p:cNvPr id="1844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4635" y="737701"/>
            <a:ext cx="1741289" cy="2677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6" name="Picture 2" descr="http://images.tandf.co.uk/common/jackets/amazon/978146655/978146655153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0946" y="3390571"/>
            <a:ext cx="1824332" cy="280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87556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bwMode="auto">
          <a:xfrm>
            <a:off x="1208585" y="1264259"/>
            <a:ext cx="5806049" cy="4246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4474" tIns="32237" rIns="64474" bIns="32237"/>
          <a:lstStyle>
            <a:lvl1pPr marL="342900" indent="-342900" algn="l" defTabSz="957263" rtl="0" eaLnBrk="0" fontAlgn="base" hangingPunct="0">
              <a:spcBef>
                <a:spcPct val="20000"/>
              </a:spcBef>
              <a:spcAft>
                <a:spcPct val="100000"/>
              </a:spcAft>
              <a:tabLst>
                <a:tab pos="741363" algn="l"/>
              </a:tabLst>
              <a:defRPr sz="1900" b="1">
                <a:solidFill>
                  <a:schemeClr val="tx1"/>
                </a:solidFill>
                <a:latin typeface="+mn-lt"/>
                <a:ea typeface="+mn-ea"/>
                <a:cs typeface="+mn-cs"/>
              </a:defRPr>
            </a:lvl1pPr>
            <a:lvl2pPr marL="249238" indent="-84138" algn="l" defTabSz="957263" rtl="0" eaLnBrk="0" fontAlgn="base" hangingPunct="0">
              <a:spcBef>
                <a:spcPct val="20000"/>
              </a:spcBef>
              <a:spcAft>
                <a:spcPct val="0"/>
              </a:spcAft>
              <a:buClr>
                <a:schemeClr val="tx1"/>
              </a:buClr>
              <a:buFont typeface="Zapf Dingbats" charset="2"/>
              <a:buChar char="l"/>
              <a:tabLst>
                <a:tab pos="741363" algn="l"/>
              </a:tabLst>
              <a:defRPr sz="1700" b="1">
                <a:solidFill>
                  <a:schemeClr val="tx1"/>
                </a:solidFill>
                <a:latin typeface="+mn-lt"/>
              </a:defRPr>
            </a:lvl2pPr>
            <a:lvl3pPr marL="582613" indent="-168275" algn="l" defTabSz="957263" rtl="0" eaLnBrk="0" fontAlgn="base" hangingPunct="0">
              <a:spcBef>
                <a:spcPct val="20000"/>
              </a:spcBef>
              <a:spcAft>
                <a:spcPct val="0"/>
              </a:spcAft>
              <a:buClr>
                <a:schemeClr val="tx1"/>
              </a:buClr>
              <a:buFont typeface="Zapf Dingbats" charset="2"/>
              <a:buChar char="l"/>
              <a:tabLst>
                <a:tab pos="741363" algn="l"/>
              </a:tabLst>
              <a:defRPr sz="1300" b="1">
                <a:solidFill>
                  <a:schemeClr val="tx1"/>
                </a:solidFill>
                <a:latin typeface="+mn-lt"/>
              </a:defRPr>
            </a:lvl3pPr>
            <a:lvl4pPr marL="747713" indent="623888" algn="l" defTabSz="957263" rtl="0" eaLnBrk="0" fontAlgn="base" hangingPunct="0">
              <a:spcBef>
                <a:spcPct val="20000"/>
              </a:spcBef>
              <a:spcAft>
                <a:spcPct val="0"/>
              </a:spcAft>
              <a:tabLst>
                <a:tab pos="741363" algn="l"/>
              </a:tabLst>
              <a:defRPr sz="1300">
                <a:solidFill>
                  <a:schemeClr val="tx1"/>
                </a:solidFill>
                <a:latin typeface="+mn-lt"/>
              </a:defRPr>
            </a:lvl4pPr>
            <a:lvl5pPr marL="995363" indent="74613" algn="l" defTabSz="957263" rtl="0" eaLnBrk="0" fontAlgn="base" hangingPunct="0">
              <a:spcBef>
                <a:spcPct val="20000"/>
              </a:spcBef>
              <a:spcAft>
                <a:spcPct val="0"/>
              </a:spcAft>
              <a:tabLst>
                <a:tab pos="741363" algn="l"/>
              </a:tabLst>
              <a:defRPr sz="1100">
                <a:solidFill>
                  <a:schemeClr val="tx1"/>
                </a:solidFill>
                <a:latin typeface="+mn-lt"/>
              </a:defRPr>
            </a:lvl5pPr>
            <a:lvl6pPr marL="1452563" indent="74613" algn="l" defTabSz="957263" rtl="0" eaLnBrk="0" fontAlgn="base" hangingPunct="0">
              <a:spcBef>
                <a:spcPct val="20000"/>
              </a:spcBef>
              <a:spcAft>
                <a:spcPct val="0"/>
              </a:spcAft>
              <a:tabLst>
                <a:tab pos="741363" algn="l"/>
              </a:tabLst>
              <a:defRPr sz="1100">
                <a:solidFill>
                  <a:schemeClr val="tx1"/>
                </a:solidFill>
                <a:latin typeface="+mn-lt"/>
              </a:defRPr>
            </a:lvl6pPr>
            <a:lvl7pPr marL="1909763" indent="74613" algn="l" defTabSz="957263" rtl="0" eaLnBrk="0" fontAlgn="base" hangingPunct="0">
              <a:spcBef>
                <a:spcPct val="20000"/>
              </a:spcBef>
              <a:spcAft>
                <a:spcPct val="0"/>
              </a:spcAft>
              <a:tabLst>
                <a:tab pos="741363" algn="l"/>
              </a:tabLst>
              <a:defRPr sz="1100">
                <a:solidFill>
                  <a:schemeClr val="tx1"/>
                </a:solidFill>
                <a:latin typeface="+mn-lt"/>
              </a:defRPr>
            </a:lvl7pPr>
            <a:lvl8pPr marL="2366963" indent="74613" algn="l" defTabSz="957263" rtl="0" eaLnBrk="0" fontAlgn="base" hangingPunct="0">
              <a:spcBef>
                <a:spcPct val="20000"/>
              </a:spcBef>
              <a:spcAft>
                <a:spcPct val="0"/>
              </a:spcAft>
              <a:tabLst>
                <a:tab pos="741363" algn="l"/>
              </a:tabLst>
              <a:defRPr sz="1100">
                <a:solidFill>
                  <a:schemeClr val="tx1"/>
                </a:solidFill>
                <a:latin typeface="+mn-lt"/>
              </a:defRPr>
            </a:lvl8pPr>
            <a:lvl9pPr marL="2824163" indent="74613" algn="l" defTabSz="957263" rtl="0" eaLnBrk="0" fontAlgn="base" hangingPunct="0">
              <a:spcBef>
                <a:spcPct val="20000"/>
              </a:spcBef>
              <a:spcAft>
                <a:spcPct val="0"/>
              </a:spcAft>
              <a:tabLst>
                <a:tab pos="741363" algn="l"/>
              </a:tabLst>
              <a:defRPr sz="1100">
                <a:solidFill>
                  <a:schemeClr val="tx1"/>
                </a:solidFill>
                <a:latin typeface="+mn-lt"/>
              </a:defRPr>
            </a:lvl9pPr>
          </a:lstStyle>
          <a:p>
            <a:pPr>
              <a:spcBef>
                <a:spcPts val="0"/>
              </a:spcBef>
              <a:spcAft>
                <a:spcPts val="488"/>
              </a:spcAft>
              <a:defRPr/>
            </a:pPr>
            <a:r>
              <a:rPr lang="en-US" sz="1138" b="0" kern="0" dirty="0"/>
              <a:t>Grasso, M.T. (2014). Age, Period and Cohort Analysis in a Comparative Context: Political Generations and Political Participation Repertoires in Western Europe. Electoral Studies, 33:63–76.</a:t>
            </a:r>
          </a:p>
          <a:p>
            <a:pPr>
              <a:spcBef>
                <a:spcPts val="0"/>
              </a:spcBef>
              <a:spcAft>
                <a:spcPts val="488"/>
              </a:spcAft>
              <a:defRPr/>
            </a:pPr>
            <a:r>
              <a:rPr lang="en-US" sz="1138" b="0" kern="0" dirty="0"/>
              <a:t>Chancel L. (2014). Are Younger Generations Higher Carbon Emitters than their Elders?: Inequalities, Generations and CO2 Emissions in France and in the USA. Ecological Economics, 100:195–207.</a:t>
            </a:r>
          </a:p>
          <a:p>
            <a:pPr>
              <a:spcBef>
                <a:spcPts val="0"/>
              </a:spcBef>
              <a:spcAft>
                <a:spcPts val="488"/>
              </a:spcAft>
              <a:defRPr/>
            </a:pPr>
            <a:r>
              <a:rPr lang="en-US" sz="1138" b="0" kern="0" dirty="0"/>
              <a:t>Phillips, J. A. (2014). A changing epidemiology of suicide? The influence of birth cohorts on suicide rates in the United States. Social Science &amp; Medicine, 114, 151-160. </a:t>
            </a:r>
          </a:p>
          <a:p>
            <a:pPr>
              <a:spcBef>
                <a:spcPts val="0"/>
              </a:spcBef>
              <a:spcAft>
                <a:spcPts val="488"/>
              </a:spcAft>
              <a:defRPr/>
            </a:pPr>
            <a:r>
              <a:rPr lang="en-US" sz="1138" b="0" kern="0" dirty="0" err="1"/>
              <a:t>Schwadel</a:t>
            </a:r>
            <a:r>
              <a:rPr lang="en-US" sz="1138" b="0" kern="0" dirty="0"/>
              <a:t>, P. and </a:t>
            </a:r>
            <a:r>
              <a:rPr lang="en-US" sz="1138" b="0" kern="0" dirty="0" err="1"/>
              <a:t>Garneau</a:t>
            </a:r>
            <a:r>
              <a:rPr lang="en-US" sz="1138" b="0" kern="0" dirty="0"/>
              <a:t>, C. R. H. (2014), An Age–Period–Cohort Analysis of Political Tolerance in the United States. The Sociological Quarterly, 55: 421–452</a:t>
            </a:r>
            <a:endParaRPr lang="fr-FR" sz="1138" b="0" kern="0" dirty="0"/>
          </a:p>
          <a:p>
            <a:pPr>
              <a:spcBef>
                <a:spcPts val="0"/>
              </a:spcBef>
              <a:spcAft>
                <a:spcPts val="488"/>
              </a:spcAft>
              <a:defRPr/>
            </a:pPr>
            <a:r>
              <a:rPr lang="fr-FR" sz="1138" b="0" kern="0" dirty="0"/>
              <a:t>Chauvel, L. and Schröder M., (2014). </a:t>
            </a:r>
            <a:r>
              <a:rPr lang="fr-FR" sz="1138" b="0" kern="0" dirty="0" err="1"/>
              <a:t>Generational</a:t>
            </a:r>
            <a:r>
              <a:rPr lang="fr-FR" sz="1138" b="0" kern="0" dirty="0"/>
              <a:t> </a:t>
            </a:r>
            <a:r>
              <a:rPr lang="fr-FR" sz="1138" b="0" kern="0" dirty="0" err="1"/>
              <a:t>inequalities</a:t>
            </a:r>
            <a:r>
              <a:rPr lang="fr-FR" sz="1138" b="0" kern="0" dirty="0"/>
              <a:t> and </a:t>
            </a:r>
            <a:r>
              <a:rPr lang="fr-FR" sz="1138" b="0" kern="0" dirty="0" err="1"/>
              <a:t>welfare</a:t>
            </a:r>
            <a:r>
              <a:rPr lang="fr-FR" sz="1138" b="0" kern="0" dirty="0"/>
              <a:t> </a:t>
            </a:r>
            <a:r>
              <a:rPr lang="fr-FR" sz="1138" b="0" kern="0" dirty="0" err="1"/>
              <a:t>regimes</a:t>
            </a:r>
            <a:r>
              <a:rPr lang="fr-FR" sz="1138" b="0" kern="0" dirty="0"/>
              <a:t>. Social forces 92 (4):1259-1283. </a:t>
            </a:r>
          </a:p>
          <a:p>
            <a:pPr>
              <a:spcBef>
                <a:spcPts val="0"/>
              </a:spcBef>
              <a:spcAft>
                <a:spcPts val="488"/>
              </a:spcAft>
              <a:defRPr/>
            </a:pPr>
            <a:r>
              <a:rPr lang="fr-FR" sz="1138" b="0" kern="0" dirty="0"/>
              <a:t>Chauvel, L. and </a:t>
            </a:r>
            <a:r>
              <a:rPr lang="fr-FR" sz="1138" b="0" kern="0" dirty="0" err="1"/>
              <a:t>Smits</a:t>
            </a:r>
            <a:r>
              <a:rPr lang="fr-FR" sz="1138" b="0" kern="0" dirty="0"/>
              <a:t> F.. (2015). </a:t>
            </a:r>
            <a:r>
              <a:rPr lang="en-US" sz="1138" b="0" kern="0" dirty="0"/>
              <a:t>The endless baby-boomer generation: Cohort differences in participation  in political discussions in nine European countries in the period 1976-2008. In: European Societies. </a:t>
            </a:r>
          </a:p>
          <a:p>
            <a:pPr>
              <a:spcBef>
                <a:spcPts val="0"/>
              </a:spcBef>
              <a:spcAft>
                <a:spcPts val="488"/>
              </a:spcAft>
              <a:defRPr/>
            </a:pPr>
            <a:r>
              <a:rPr lang="en-US" sz="1138" b="0" kern="0" dirty="0" err="1"/>
              <a:t>Reither</a:t>
            </a:r>
            <a:r>
              <a:rPr lang="en-US" sz="1138" b="0" kern="0" dirty="0"/>
              <a:t>, E. N., Masters, R. K., Yang, Y. C., Powers, D. A., Zheng, H., &amp; Land, K. C. (2015). Should age-period-cohort studies return  to the methodologies of the 1970s? Social Science &amp; Medicine.</a:t>
            </a:r>
          </a:p>
          <a:p>
            <a:pPr>
              <a:spcBef>
                <a:spcPts val="0"/>
              </a:spcBef>
              <a:spcAft>
                <a:spcPts val="488"/>
              </a:spcAft>
              <a:defRPr/>
            </a:pPr>
            <a:r>
              <a:rPr lang="en-US" sz="1138" b="0" kern="0" dirty="0"/>
              <a:t>Harper S. Invited commentary: A-P-C . . . It’s easy as 1-2-3! Am J </a:t>
            </a:r>
            <a:r>
              <a:rPr lang="en-US" sz="1138" b="0" kern="0" dirty="0" err="1"/>
              <a:t>Epidemiol</a:t>
            </a:r>
            <a:r>
              <a:rPr lang="en-US" sz="1138" b="0" kern="0" dirty="0"/>
              <a:t>. 2015 online publication </a:t>
            </a:r>
          </a:p>
          <a:p>
            <a:pPr>
              <a:spcBef>
                <a:spcPts val="0"/>
              </a:spcBef>
              <a:spcAft>
                <a:spcPts val="488"/>
              </a:spcAft>
              <a:defRPr/>
            </a:pPr>
            <a:r>
              <a:rPr lang="en-US" sz="1138" b="0" kern="0" dirty="0"/>
              <a:t>O’Brien RM, 2015, Model Misspecification when Eliminating a Factor in Age-Period-Cohort Models, ASA 2015 Chicago mimeo.</a:t>
            </a:r>
          </a:p>
          <a:p>
            <a:pPr>
              <a:spcBef>
                <a:spcPts val="0"/>
              </a:spcBef>
              <a:spcAft>
                <a:spcPts val="488"/>
              </a:spcAft>
              <a:defRPr/>
            </a:pPr>
            <a:endParaRPr lang="en-US" sz="1138" b="0" kern="0" dirty="0"/>
          </a:p>
          <a:p>
            <a:pPr>
              <a:spcBef>
                <a:spcPts val="0"/>
              </a:spcBef>
              <a:spcAft>
                <a:spcPts val="488"/>
              </a:spcAft>
              <a:defRPr/>
            </a:pPr>
            <a:endParaRPr lang="en-US" sz="1138" b="0" kern="0" dirty="0"/>
          </a:p>
        </p:txBody>
      </p:sp>
      <p:sp>
        <p:nvSpPr>
          <p:cNvPr id="18437" name="Slide Number Placeholder 3"/>
          <p:cNvSpPr>
            <a:spLocks noGrp="1"/>
          </p:cNvSpPr>
          <p:nvPr>
            <p:ph type="sldNum" sz="quarter" idx="4294967295"/>
          </p:nvPr>
        </p:nvSpPr>
        <p:spPr>
          <a:xfrm>
            <a:off x="7117358" y="796429"/>
            <a:ext cx="1671638" cy="371475"/>
          </a:xfrm>
          <a:prstGeom prst="rect">
            <a:avLst/>
          </a:prstGeom>
          <a:noFill/>
        </p:spPr>
        <p:txBody>
          <a:bodyPr/>
          <a:lstStyle>
            <a:lvl1pPr>
              <a:defRPr sz="1950">
                <a:solidFill>
                  <a:schemeClr val="tx1"/>
                </a:solidFill>
                <a:latin typeface="Times New Roman" pitchFamily="18" charset="0"/>
              </a:defRPr>
            </a:lvl1pPr>
            <a:lvl2pPr marL="603647" indent="-232172">
              <a:defRPr sz="1950">
                <a:solidFill>
                  <a:schemeClr val="tx1"/>
                </a:solidFill>
                <a:latin typeface="Times New Roman" pitchFamily="18" charset="0"/>
              </a:defRPr>
            </a:lvl2pPr>
            <a:lvl3pPr marL="928688" indent="-185738">
              <a:defRPr sz="1950">
                <a:solidFill>
                  <a:schemeClr val="tx1"/>
                </a:solidFill>
                <a:latin typeface="Times New Roman" pitchFamily="18" charset="0"/>
              </a:defRPr>
            </a:lvl3pPr>
            <a:lvl4pPr marL="1300163" indent="-185738">
              <a:defRPr sz="1950">
                <a:solidFill>
                  <a:schemeClr val="tx1"/>
                </a:solidFill>
                <a:latin typeface="Times New Roman" pitchFamily="18" charset="0"/>
              </a:defRPr>
            </a:lvl4pPr>
            <a:lvl5pPr marL="1671638" indent="-185738">
              <a:defRPr sz="1950">
                <a:solidFill>
                  <a:schemeClr val="tx1"/>
                </a:solidFill>
                <a:latin typeface="Times New Roman" pitchFamily="18" charset="0"/>
              </a:defRPr>
            </a:lvl5pPr>
            <a:lvl6pPr marL="2043113" indent="-185738" algn="ctr" eaLnBrk="0" fontAlgn="base" hangingPunct="0">
              <a:spcBef>
                <a:spcPct val="0"/>
              </a:spcBef>
              <a:spcAft>
                <a:spcPct val="0"/>
              </a:spcAft>
              <a:defRPr sz="1950">
                <a:solidFill>
                  <a:schemeClr val="tx1"/>
                </a:solidFill>
                <a:latin typeface="Times New Roman" pitchFamily="18" charset="0"/>
              </a:defRPr>
            </a:lvl6pPr>
            <a:lvl7pPr marL="2414588" indent="-185738" algn="ctr" eaLnBrk="0" fontAlgn="base" hangingPunct="0">
              <a:spcBef>
                <a:spcPct val="0"/>
              </a:spcBef>
              <a:spcAft>
                <a:spcPct val="0"/>
              </a:spcAft>
              <a:defRPr sz="1950">
                <a:solidFill>
                  <a:schemeClr val="tx1"/>
                </a:solidFill>
                <a:latin typeface="Times New Roman" pitchFamily="18" charset="0"/>
              </a:defRPr>
            </a:lvl7pPr>
            <a:lvl8pPr marL="2786063" indent="-185738" algn="ctr" eaLnBrk="0" fontAlgn="base" hangingPunct="0">
              <a:spcBef>
                <a:spcPct val="0"/>
              </a:spcBef>
              <a:spcAft>
                <a:spcPct val="0"/>
              </a:spcAft>
              <a:defRPr sz="1950">
                <a:solidFill>
                  <a:schemeClr val="tx1"/>
                </a:solidFill>
                <a:latin typeface="Times New Roman" pitchFamily="18" charset="0"/>
              </a:defRPr>
            </a:lvl8pPr>
            <a:lvl9pPr marL="3157538" indent="-185738" algn="ctr" eaLnBrk="0" fontAlgn="base" hangingPunct="0">
              <a:spcBef>
                <a:spcPct val="0"/>
              </a:spcBef>
              <a:spcAft>
                <a:spcPct val="0"/>
              </a:spcAft>
              <a:defRPr sz="1950">
                <a:solidFill>
                  <a:schemeClr val="tx1"/>
                </a:solidFill>
                <a:latin typeface="Times New Roman" pitchFamily="18" charset="0"/>
              </a:defRPr>
            </a:lvl9pPr>
          </a:lstStyle>
          <a:p>
            <a:fld id="{A8260712-4CA6-4692-BEE7-4DF5B86284FE}" type="slidenum">
              <a:rPr lang="fr-FR" altLang="en-US" sz="1138"/>
              <a:pPr/>
              <a:t>28</a:t>
            </a:fld>
            <a:endParaRPr lang="fr-FR" altLang="en-US" sz="1138"/>
          </a:p>
        </p:txBody>
      </p:sp>
      <p:sp>
        <p:nvSpPr>
          <p:cNvPr id="18438" name="Rectangle 4"/>
          <p:cNvSpPr>
            <a:spLocks noChangeArrowheads="1"/>
          </p:cNvSpPr>
          <p:nvPr/>
        </p:nvSpPr>
        <p:spPr bwMode="auto">
          <a:xfrm>
            <a:off x="4007546" y="831258"/>
            <a:ext cx="3144130" cy="3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en-US" sz="1950" b="1" dirty="0"/>
              <a:t>APC literature (2014-2015) </a:t>
            </a:r>
          </a:p>
        </p:txBody>
      </p:sp>
      <p:sp>
        <p:nvSpPr>
          <p:cNvPr id="18439" name="AutoShape 2" descr="data:image/jpeg;base64,/9j/4AAQSkZJRgABAQAAAQABAAD/2wBDAAoHBwgHBgoICAgLCgoLDhgQDg0NDh0VFhEYIx8lJCIfIiEmKzcvJik0KSEiMEExNDk7Pj4+JS5ESUM8SDc9Pjv/2wBDAQoLCw4NDhwQEBw7KCIoOzs7Ozs7Ozs7Ozs7Ozs7Ozs7Ozs7Ozs7Ozs7Ozs7Ozs7Ozs7Ozs7Ozs7Ozs7Ozs7Ozv/wAARCAFaAOEDASIAAhEBAxEB/8QAGwAAAgMBAQEAAAAAAAAAAAAAAAUCBAYDAQf/xABFEAABAwMCAgQLBwMDBAICAwABAgMEAAUREiEGMRNBUZEVIjVTVGFxcoGS0RQWMjOhscEHI1JCovA0YoLhJPFDcyWTsv/EABkBAAMBAQEAAAAAAAAAAAAAAAABBQIEA//EACwRAAIBAgYBBAEEAwEAAAAAAAABAgMREhMhMTJRBCJBYfChFCPB4TNxgZH/2gAMAwEAAhEDEQA/ANW664HVgOKACj11HpnPOK+an6OHWX20vF9wFwBRAA2zvUvuwz6Q53Cu+Nakl/RxOlUuZ7pnPOK+ajpnPOK+atD92GfSHO4Ufdhn0hzuFPOpfULKq/WZ7pnPOK+ajpnPOK+atD92GfSHO4Ufdhn0hzuFGdS+oMqqZ7pnPOK+ajpnPOK+atD92GfSHO4UHhlgD/qHO4UZ1L6gyqv1me6Zzzivmo6ZzzivmpmiHZXJaoaLy0qQnIU0HEFQxudvUKtM2CHIYQ+zMU42tIUhacEKB5EU86kvb8Cyqn1iLpnPOK+ajpXPOK+Y1oPu0x6Q53CuTvCyFnLcxaDpI3TnfvpZ9LoeVUEnSu+cX3mjpXPOL7zTNrhN8KHSXBWAonKRuRnYd3/DQjhF07LuBGnGClOdW/XvtS/UU+h5NTsWdM55xXzUdK75xfeavGxw/tht5vaPtZTlLWRrHI5057Aa6L4YbZW225dtK3SEtAjBUQCSBvucA/AGjPp9Bkz7FvSu+cX3mjpnPOK+ambPDTT7hWxdekQh4pWEgHBB3ScHYiuy7Pbm3C2u46VhSUFKlJBClfhHtPVTVal1+BZVTsTdM55xXzUdM55xXzU1kQLRFbW7IuqGkIX0alLWkAL56fb6q5uR7E0y0+5e2ENP56JanUBK8HBwevBp5tPr8Cyqnf5F3TOecV81HTOecV81M5cKzQNH2u7tMdINSOkcSnUO0Z6qup4bjrSFJkuEEZBAG9GdS6/AZVT6zP8ATOecV81HTOecV81aH7sM+kOdwo+7DPpDncKWdS+oeVV+sz3TOecV81HTOecV81aH7sM+kOdwo+7DPpDncKM6l9QZVUz3TOecV81HTOecV81aH7sM+kOdwo+7DHpDncKM6l9QZVX6yjRRRU07zSRf+kZ//Wn9q7Vxi/8ASM//AK0/tXatCCiivKACis1eb/KtN0uKgjp2ItvafSzsnUtTi0nxsE8gO6oDimY4IuYkdlSrg5De6R8hA0BRyFaevAxkerrzW8D3M4kajNeHcVl1cXOp8KqNtGiA26pH/wAhOpwtnBBTzTnmDgjHwrheuJ7nEiNtiIzElOth3UXtQA6QJwnxfGVg5I2x20YJMMSLlostytcUW4/YnIqFOaX8K6VQVnGRjGrJ3VnfsqpA4UuMC1vQm5oUl1mO3pLrmElOzhB6sjlgY23GKk9xW/BRKcWwXUt3QxMuOBOhOBuAE5O55YJ7TUrnxO+iDe1MtIaNvQoI0vDplEY30FJATvsTn2Vv1mfSLvAd/VdYMNcp0iNBRqkh9wI1pdznlhSinbB6jTKRwvNk3J2Qu4OdG486ooS+4kdGpsBKcA4GFDNd0cTLVxGu0/ZUaUuBrpA9lzJZDmooxsnfGc86WwuKpzNhZnykKlOi2pkLTkICllzT1J2P/MUevcPSXUWK9C72yWuchbcRpCHR0qwXToKVkjcHcgjly36sWrFZJlrkqdfmqfS4yErSpxSsrClHUM8vFIG3ZS6Zxu7Bta5TtvR0zcp1hbPTnfo+ZSdO+3bimCb/ADX7jc40S3NutQEAh0yMdKpTYWkAaT24zmk8bWoLCLneFroeLjem5LCUl0E/5FrCRpA0kBWyvGzkhRG1Ob1ZlXZ+3qD62kRX1OrLayhZBbUnYjluofDNSsl3N6tfhBDBZaWohnWTlaRtqIxtvnbsx21mLbxRdGrPc3ZDqJ0uIGlakrQWMKVjIUhOR2lKtxin63/zQPSv+luRwncxZHrfDnBC3Jjz4dU8sLAVnR4w5kHGc/vV57h+W9I6db7WoyIryuZ/K/F1dfVURxXjiCJalMMK6dAKnW3yoIUUFQxlICgcbHPwFcLXxJMnM2515ttCn5L7a0MuA4CELICsjY+KOsdR68UNztqHpO8nh6YX7fNYXHVJiPPuKaezoWHSSdwMgjbBxXC9cLTr8yx08hmK42xIbUI5UE5cKdPtG2/bUI/F8uVEgvphRmenmKjvByQdLeEFX4tOCfZkbc99u33mej6Gy02tTs6QwFyXw0hKW1H/AFBPM9Qx8aE5oHhJpsdzi3BqdFTAcUYSIzjToUEoKc7oIB233HXgb1o2gpLSQvTqAGrSMDPqpTbL6u4Xq4W5yMlowyNCg5qLiTtnlgbjlnNJ0X6dH4wkQ5MlUiOdZYZjaF6QlGcLTjWDnkc4OcVm0paP2HdI2NFZNjjCU9bG5KLUnpXZDTLbYlJIOsbEkDYjkQRU5HEsyAZ6nonSOsrjthrpgG0KWnJ8fSMAHrOfhSwS2HiRqa9rNscUuPXW2QlwUtJntFRV9oCyhQ1ZSAkHP4eZIHxGK0lZaa3GncKKKKQzK0UUVkYwb4hiMNIaU28VNpCThIxkfGpfeaF5t75R9azTv5y/eNQqlHxoNJnA680zUfeaF5t75R9aPvLC82/8o+tZpppb7qWmxqWo4Aq74DuPmP8Aen60pUaMdGxqrVeyG54jhE7tPfKPrXn3ign/APE92/hH1pT4CuPmB86frR4CuPmP96frSy6HYZlXobfeKD5l75R9aDxHBO5ae2/7R9aU+Arj6P8A70/WjwFcfRx86frRl0OwzKvQ2+8cHzT3yj60feKDnPRPfKPrSnwFcfR/96frR4CuPo4+dP1oy6HYZlXovsXe1R5Eh9uO8HJKwt04zqISEjr22SK7/eKD5p75R9aU+Arj6OPnT9aPAVx9H/3p+tGXQ7DMq9Db7xQfNPfKPrUXb9b3mVtLaf0rSUqwMHBGOeaV+Arj6OPnT9aPAVx9H/3p+tGXQ7DMq9DKNfLbEjNxmI7rbTSAhCQkYAAwBzrp94oHmnvlH1pT4CuPmB86frR4CuPmB86frRl0OwzKvQ2+8UDzT23/AGj60feKDjHRPfKPrSnwHcfRx84+tHgK4+jj50/WjLodhmVeht94oPmXvlH1o+8UE/8A4nvlH1pT4CuPo/8AvT9aPAVx9HHzp+tGXQ7DMq9DYcRwQcht7Puj60feKDnPRPfKPrSnwFcfRx84+tHgK4+jj50/WjLodjzKvQ2HEUEcmnh/4j60feKD5p75R9aU+Arj5gfOn60eArj6OPnT9aMuh2GZV6G33jg5/Ke+UfWpfeaF5t/5R9aT+Arj5gfOn60eA7j5j/en60suh2GZV6HH3mhebf8AlH1o+80Lzb/yj61nH2HIzxadTpWOYzmuVei8am1dGM+aG1FFFTCgLHfzl+8ahU3fzl+8ahVuPFEmW7Llp8qR/f8A4rZ9VYy0+VI/v/xWxWpKEFajhKRkk9Qrg8rmjs8fixbK4jtcS9sWZ6SEzZCdTbeknPPr5DkaaCvhV0XOvMi58bxFFKYU5tLOepI5H4eJt6zX0y8ccQrRw3Cu/RmQqclPQMoVgqJGTv6uVZqULYcOr/k9I1L3uamisEx/UaYm5QLdc+HJEJ+c8htOtzxQFKABGRvz5V1k/wBQJL1xmx7HY3bmzA/6h8OhAGOeBg55HurORU6HmRNwaT3jiqy2B5tq6TRHW6CpAKFKyM46garQON7FKtEW4vTmoiJOoJQ8oAhScah8MjvFY3jqfaZHGHDs6Q6y/bFIKlrI1oUjVvt106dHFPDJBKdldH0K1X+1XxtS7ZOakhP4gk4Un2pO4pjXx21Xaz2/j24Xq0oLVmjRSXOjRpSokAAJHVlWMCtNH/qNJSmJMuVhdhWuY4EMy+mCufIlOOX/AAZrU/Hkn6RRqL3N4aVQuJLXcLxKtMaRrlxBl1Gk7bgHfrwSKzU7+oklu9zLPbrC/OlRlYAbc2UBjJO23Oo23i6zx7tepMi0It8iG0FSn04KnDkDTyG+T8axkytqh41c3lFfOk/1RlIaanyuHJLVrdXpTKC8nuxj9aZXv+oCYdxj22zW5y7Snm0u6W1YASRkdRPLf40sipe1h5kRlb+KxP4wncPfYygw2uk6fpM6/wAO2Mbfi7eqtDXyvhC7of8A6j3y5zWVQAISlPIeOC1hTec91aPinjGCOE7jJs1xZfkNoSjLS8lvWrTq/U91bnRamopdGYz0uxhc+OuG7RLMWXckB5P4kNpUvT7dIOD6qcW+fFucNuZDeS8w6MoWnkaxfBHBNkPDMaZOgszZMxvpVrfSF6c8gM8tsfGrd34ggcCsQ7Ja4DkuS8SWIiFHYFR69zuc49h7KUqcW8MLtjUna8tjWynvs0V5/Tq6JCl4zjOBmlXCfEQ4osqbkIv2YFakdHr18uvOBSGBxwbq5NstztjtsniMtSG3FZCwEk7bDfG/fWW4Q4xm8P8ACP8AYsTsuIw+rp5PSaUoKiNhseojvrS8eTi9NdDLqK66PsNFY28f1CjQWbei3wnbhMuDSXWo6DghKhkZODv6vVUbT/UJMp+bBuNtct9wisre+zrVnpAlOogHA3xvyrzyZ2vY3jje1zaV5tXz+F/US5Xlgu27heS8wAsOOhzZJAJwMDfq76qf0iucx2HIguRHls61O/a1KJTqwkaPbjetOhJRbfsLMTaSH198rO+wftS6mN98rO+wftS6u+lwRwVOTG1FFFRyoLHfzl+8ahU3fzl+8ahVuPFEmW7Llp8qR/f/AIq/x7MmxeFJKLew69JkDoUhpBUUhX4jgerPxxVC0+VI/v8A8Vs8Z6q4vIeGomddBXg0fMbX/S6S5YGm375MjF9sLdioHiJURyIzv1d1ZtNuvyLFD1W2StywzVLDamlYW2sg5HaApBzjqVmvuWPVWf4u4be4hgtJiTnIUqOvW04knBPYcewUoeTLF6j0lSVtDBXviV3iPijhdRtUiCy3ObwqQnClqK0ZA9QwO+qSLO1w7d7pHvdlnzekVrhuRFLSlzc7EpPXkduN611v4N4gl8QQrrxPdI8oQN2G2E4yeonxR14PXyreY9ValXjC0Y7f2ZVNy1Zj+F+FrW/w8x9v4cZikrU4mO+ovFGrAzlQyCdI2pXxPYkq434bYjWwqgMjStKGctIGrkdsCvomPVRgV4KtJSxHq4JqxluMeGk3DhCXb7VGaZdJS4httIQFlJBxt6q+fwIMGXFgW1PCVyk3AEIkB591ppONtXPA7tq+0bV7ThXcY4RSppu5gOE7fIjf1Dv7zsV1plSAltxSTpVuORPPlSCVwzc7tfOLmmorqC9hbClpKUukOA4B5HIFfXceqvcDspryJKWL/X4Flq1j4/Jvl3uvB7HCLPDktM0JbYWpbZSgJSRg78jsM52G9dkwbh/T/imPcV29+4RHoaGFrYTqKVBCUn9U+rY19UlSo0FhUiW+1HaTjLjqwlIztzNTbW282lxtSVoUAUqScgg9YNa/UaWUdGLL+T5twoiVe+PrvcLlZno0WbCKOjfaISpOUAA5GCSBvWqufBlnk2Wbb4cGPDMtsJK2mwncHKScdhrRUEgc68pVW5XWhtQSVmfLLRxRxDwZF8CXSwSJYj5Sw8znCh1DOCCPXzHLFcrkq+pvVn44fs7q9KSh6KhB1tDKwNjvulWc9vtr6vtRgdlbz1e+HX3M5ftc+XMeEeL+MVX5NrkQoUKG42kvJwpwlCgB6zlXVnl669tVsmt/0cnxFQn0yVrWQyWyFnxk9XPqr6jgdlGPVQ672S0VvwGX8nyIQrrw3M4f4lTbHpbLcFDL7SUHW0dJB26tjXZLVz4t4lm8QC1vw4ceA402HUkLdJQoAY6z4x5eqvq2PVQB6qf6h721/gWV8mO/pvDkROCAzIjuMO9I6ShxBSrf1GuH9J4UqDwzIblxnY6zLUoJdQUkjSnfetzj1V4eVebqtqS7NqNrfBkr75Wd+H7UuphffKzvw/al9UqXBE+pyY2oooqMVBY7+cv3jUKm7+cv3jUKtx4oky3ZctPlWP7/APFbOsZafKsf3/4rZ1weVzR2ePxZ7RRRXKdIUUUUAFeV7VK73Jq0WmVcHt0R2isjONWOQ+J2ppXdkJuyPl3HvFM9vjJJt7732a0aC8ltZCSoqGc9vUN6+npvEDwU1c1yW24jqErS64rSMK5c/bXx2yNX+ZY7qtrhxc9F6JKpWvTggk5A9SiT8K7t3dcz+kM62v5S/bpDbZB56SsEfrkfCu+pQTUYr20/9OeM2m2fVmeI7LImiEzc4rkk8mkugk1Kdf7TbH0MTrhHjOufhQ44ATXzTiKy2+zw+EJcGOliQ4610jiBgrOEnJ7d6nw/Bst24y4iVxKW1yUPKDSH16RpyQSN98AJ9gryyI2xXdv7sbzHsaH+o1ygz+BLkmJLZfLS2g4G1hWn+4OeOXI91PeHLnBctcCCiWyqSiI2VMhYKx4o6udfI46IzfCfF7cJZXGTKjhlR/1I6VWD3YrSX2O7w+jh3jGGnIbYaZlpA/EkpAH6ZHy16SorCofP8GFN3xH0Z28W1iSuM7OjoeQkqU2p0BSQBkkjsxvS2Zd7VfrNPjwL5HbV0Kgp9t0ZZ/7uY2FYKzWJ3iWxXziG4SG4j9zVoYddOEJSFA4z1AkBPwrjElu223Xvh2dbILUtq1rP2qLjLiQNtWOec5ztXnkJN2eqNZj91ofQLNKg8O8LQxcL4zIaSCkS3HBhw6icA5OccvhTuFOi3GOJEOQ3IZOwW2oKFfJhY37rwbw1JhSYipMRDq0w5SwEupDhJIB58gD6jzrbf07u7V44dUtqAzB6B9TSmmB4hVsokfNWatKycr+5qE7uxq6KKK5j1CiiigAqJqVRNAGSvvlZ32D9qXUxvvlZ32D9qXVXpcETKnJjaiiioxUFjv5y/eNQqbv5y/eNQq3HiiTLdly0+VY/v/xWzrGWnyrH9/8AitnXB5XNHZ4/FntFFeVynSe15muKZbDklyMl1JeaAK0Z3API/oe6huWw5KdjIdSp5kJU4gHdIVnTn24PdQB2qndLVEvMFcGc30kdzGpGojODkcvXVzNFCdndAV4UGPbobUOK2GmGUhCEDqFKHuCbC+uYpyH/ANcrVIAcUAs6tWcZ7d/iadCS0ZJjdInpggLKM76SSM94oRIacecZQ4lTjWAtIO6cjIzWlKS2YmkyhN4btdxZhtSo+tEEgxxqI0EYA5HfkKpXfgXh+9zvts2CFPnGpaFFGvHLVjnWhzVZE5DlxehBKtbLaHCcbEKKgP8A/JpqclsxOKFDXA/DzMGVCbgBMeWpKnkBavGKTkde2DWZ/qC+p82vgq1pIVKUjWAc6W0/hH6Z/wDGt49PbYuEaEpKiuSlZSRyGnGc99WcDnitRqyjJSeonFNWQrVw3bHbA3ZHoyXIbaEoCDsduRyOvO+apwOBeH7bHksx4ZxLbLTqluKUpSD1ZzsPZTxyQ0y4024sJU8opbB/1HBOO4GvVSGkyEsFwB1SSsIzuQMAn9RWccrWuPChBM4C4emwo0R2EQ3FSUslDigpKSckZzuMmm1ptEKyQUwrewGWEknSN8nrJPWauFQAyTiq8Oe3MckoQlQMZ7oVZ6zpCtvV4wpOUmrN6BZJlqivM1UnXBuCuKlxKiZL4ZTp6iQTk+rxTWTRcorwcq9oAKialUTQBkr75Wd9g/al1Mb75Wd9g/al1V6XBEypyY2oooqMVBY7+cv3jUKm7+cv3jUKtx4oky3ZctPlWP7/APFbOsZafKsf3/4rZ1weVzR2ePxZ7Xh5V7Xlcp0mRnWx6XxZPmwHgxcIrDBaUrOhYOvLax/icD1jAPVSZfEc1N2ubsaM7FmPrhxHELQCphRDuSASArlsc4OR7K+hpYaS8t5LaQ4sAKWBuoDkCfie+uEi3QJPSpkRWXOnSEuBaAdYTkjPbjJ769VUXujzcejIN8SXq2Fa7iA/HbUqMklCEul0pCm9QQSASSU49aT1014fvVxu87oH2uh+wNdHN8XZUjOMJJ6sDVt/kmnTFqt8aMIzMNltoLDgQlAxqByFe3IBzVhDTbZUUISkrVqVgYye091KU4tbDSfZi7rLdg8UzeIBqXGtiWYr6Ebno1AqWcdeCps/A1Tj3CdZX5cp4pZmXdpmTokZKY5U6UHVy2QlbefYa3ghRkh4CO2A+cu+IP7hxjJ7dhjevH4EOSvU/GZdUUFvK0BR0nBKd+o4G3qpqorWsLCzHzL5eLTNNnVcGpjz/RBM0spSY+tRSdSRsRtt7d81zl3C52y5TI6ZyJUp37LG+0IaRqQD0yt0khOrqHVuNq1jNitMeI7Eat0dLD35jYbGF+3toTYbSiMuOm3Rgy4AFo6IYVgkjPbgkn40Y49BhZlW512ckx+kLa50ZMpDK39CdRDaCkrCCQk5OCM8t9s0/wCGLi7LtxbmPrcmMuFt4OtJbUFYBxhJwdiNxzFXE2e1Mspjpgxkt4UkILacHV+L256+2uTFhhRZkd+M2lhuOlehltICdSsZWfXgY+JpSlFrYaTQk4salzL3BTAWftFujuTkNjk4oKSkJPtBWKWJvDjl1a4sQhfQSW34sdpe2UIQVg47StCvhit8I7P2gyA0jpVJCC5p8YpBJAz2ZJ765rt8RxtptcZpSGVBTaSgEII5EdlONRJWsDjqfO7ldL3LsT7cqRqamRQ+FLbaToIWjZASolSPG5ncbdtNmFXa3vzZibmlTbVzaaea6Af3ytLKFKJ5p/FkAdnXWkbsVnj9Ilu3RUdNssBpPjDOcezO+KtmFFUlaTHbKXFhxYKB4yhjCj2kaRv6hTdRWskZUH2ZBN+uzUeJelzWXmJklLHg5LQBb1K07K5lY6wdufKuLU243BNhuUq4MuNzZyVoipbA6HxF7BXM4689fZWubstsanqntwI6ZSskuhsBWTzOe2oosVqblGSi3xkvKVr1hoZ1dvqNLHH2Q8L7FvDF0lyBJi3WQVTmVJUtBbSkJC86dJScKScHB59taKlQ4ctrbrBjxm2EMvdMW2kBIWsAhJPszkU1rzk03dG1f3Paia9rw0hmSvvlZ32D9qXUxvvlZ32D9qXVXpcETKnJjaiiioxUFjv5y/eNQqbv5y/eNQq3HiiTLdly0+VY/v8A8Vs6xlp8qx/f/itnXB5XNHZ4/FgTikSOLYC3GMMSgzJf+zsvlr+24vONjnOMjmQAerNPTuMVl0cL3ACFEVc2zBgykvso6D+4Qk5CVK1YwM4ziueOH3PeV/YsR+Mra+lp1aJDDD7K3mnnm9KVpQMqxvnYdo36q5M3Vu58R21SYsmPmO8tHTt6daTowRue47+qoL4ObetltgPSipuFHdYWUpwVhaNOR2Y51bt9nubVwiybhcWn0xWVNIQ0xo1Zx4xJJ38UcsCt+j2M+oW8RSXfvU1FU/dUsfYi5otwJVq14yQAdsVdVxVBt7QjrZuLv2cNNuuKZKlJUtI0BXWVHIGw588V3uVnuL17RdLdPZjLEboFJdYLgI1as/iGKj4AecbfL8pKnZEmO+tSW8DLejIAz16Phmi8LK4Wd9D0cVw8BJjTEyDIMf7P0WXNenXjY4wU75ziq54ihSZ8RRfmRXGlPJdilAGVJQFEL58gQQQcHNcLnaZbV9YkQ5Qbdlzi8CpvUlGmPowoZ3B0+rnXqeEHXJwnyZyVylqeU8UNYSdbYbASM7BIA7c0LAHqLPh6I+qNcFuzIkZLLjoDjYSh9ASk6iNzgZ25HnXY8TsJYS4u3z0KdWlDDamQFvFQJGkZ7Ac5xjrxUZXDaJkGLEdfIQxEXGUUjBOpKRkdn4a4uWW9PpYcfukZUuG4Fx3ExiEnYpUFjVvqCurGMUvQP1FSZdGLpxDYiy262qPPeZdQ6jSpKgwo47lDem3EtwdhWvo4p/8AmS1iPH9S1bav/EZV8KpxuGpKbixPlz0vPNzVyl6GtKTqZDekDJwBjPXVq58OR7zdWZNx0yIzDSktxlDYLJGVnffYYHxovG66DWxXt3EaWeH0yboVGVHdESSllOsl7UE7Af5ZBHvCpucYQI6i1Ijy2ZAdQ19nU1lZK86SMEgg6TvnbrxS268Motg12dYhtSZMYFpCNQQ4HRhYGew7jrxVa/Wa5Jmwbg7NbcnvT2GkKaYIbaQkLI8Ukk7qJO9bSg9TN5IZTbuzcpdvaDb8Z+PPw606kBaMsOkEcwc+rPKu0HiOI1FjR2Pt9zWI6HluJaBUlCvwqXyGT2DfblQ1w7KcmifOmtuyunS4eia0oCEtrQEgEk83Cck1yh8M3C06FWy4tIUuO0xI6ZjUFaBgKTgjBwTzyKz6LD9RZVxdASpJ6CWWFyBGRIDX9tbhVpwDnPPbOMVQgcTtPNpuNxffiBlqQpTPR4bWhC0p1dZyMge0mui+F7iptmGbm39gjzEyW0dAek2Xr0FWrGM+rPKpOcHpdihhyYpI6B9sKQnBBcdS4FD2FPxp/th6iwri6Cyh0yo0yKptsOht1nxloKgnKcE53I25jPKpOcVw2kuh2LLbebdQ10C2wFqKwSnG+MEA9fVjnVV3hm4XBzpbpcmnXW0JQyGWNCUjWlSiQSSSdAHYK73Th16a9Mdaej4lJbSpqQx0iCEauYyP8gcjGMUv2x+oetOB1pLmlSdQBwoYI9tSNVrZEMC2RoanVOlhpLZcVzVgYzVk15M0ZK++VnfYP2pdTG++VnfYP2pdVelwRNqcmNqKKKjFQWO/nL941Cpu/nL941CrceKJMt2XLT5Vj+//ABWzrGWnyrH9/wDitnXB5XNHZ4/FnteUE4rzVXKdJ7RUWnUvNJcQcpUMg1OgAryvaKAPKK9ooA8or2igDyivaKAPKMV7RQB5RXteUAFFGa9oA8or2igAqJqVRNAGSvvlZ32D9qXUxvvlZ32D9qXVXpcETKnJjaiiioxUFjv5y/eNQqbv5y/eNQq3HiiTLdly0+VY/v8A8Vs6xlp8qx/f/itnXB5XNHZ4/FlK6W7wnH6AuraSTupH4sYxsequEKzCGt9f2l5ZeCQd8adOeXefhgdVNCcV5nO1c12dFitbBi2MDPJAG9W6q23ycx7tWqT3AKKKKBhRRRQAUUUUAFeV7UVDIIoA9yO2jNImLPeGmkIN+cUUkHJZBzhODnJJ3O/OrC4F2Lylou+lO+lPQJIGc+vfq7vbTt8iuNcivFKCUkk4AG5pUbddCgarwrPjEkMgc9OOXZpV83qqmhM15w20S1SQggvvlIA5AaRnIJ6z7R66LBc5pl3h2R0iZIDOshIw34wxgEb554Pb1dezZdydbW3mG4GlEBTqlJAQMcyCc/p10oRaZaJDehcR0BQU4nokqUcEZydPt3yKcrgIdRlYR0g3RhIwg+zr+P6Vp2Erl4HavaXWyVrSYruzzOxT6v8An8HrpjWDQVE1KomgDJX3ys77B+1LqY33ys77B+1Lqr0uCJlTkxtRRRUYqCx385fvGoVN385fvGoVbjxRJluy5afKsf3/AOK2dYy0+VI/v/xWzrg8rmjs8fiylc4Ts1lKGnQ2QrJJB7OrBH/M1xg2t6It4rluKDiUJSlI0hGnPLnz/gUzzXmc1zXdrHRYrWsYtscZJwgbnrq3VW2+TmPcq1Q9wQUUUUhhRRRQAUUUUAFFFFABXle1zffRHZW86rShCSpR7AKAFHEN3MARorDiRIludGnbJSCDuB25wBXVmO+1FS20gMqUCSBuontJ9p7Sd+fOqUWQ22TeJmpbs1QTFbSkqIR1YAyd+ZxTEuSktqW2yltSubju59WEp5+zIrb00M7iqKDHcSk2d6Mh5zLjgkEKKjjxjg75329XKmciFJfS29HlPx1NnWlsqyHPUvOdj6t6Izc6LqclqEwKJUCgAKbGcgAdeB189uRq+y+0+jU2sKGcH1H19lJsEhXIXqcalteK6kEqSP8AUM4P0PYSOVMo8pqSyHW15SeYOxSewjqPqri80hLpSsDonjg9WlX/AL/5zpfco0dqE0iay4+A8SOg2JOdirt7T66FqPYd605xqHfRkEbGsowmzKt76RbZ4aGnLZCzq8Y45HqNaKAppcNpTTa20YwErSQoe0Gk1YE7mavnlZ34ftS+mF98rO/D9qX1WpcETanJjaiiioxUFjv5y/eNQqbv5y/eNQq3HiiTLdly0+VI/v8A8VprrPXbofTts9MrUE6BqyfYEgk91Zm1eVI/v/xT3iUsi0K+0KWlBWndCiDnPqBP6Vw+T/kR10OLJympN1tbKo75iOOoCtaCTpyOrlnftqMW2TGS/wBJc3j0gToIAJRjOcasjfIHLqqzaj//ABMQE5/spwck5GNjk71byDyrlb9jpKtrGLZHBUVEIAyeZ7quVVtvk5j3BVqh7jQUUUUgCiiigAooooAKKKKAPDWeu0lN1kNwYy0vMpWenShf41J/0ZHLfnn9cEUxvV0Rarep4jU4fFbR1qVVCy2nwbEUXsfaZilOPOBISUA74JHMjPPrJzWlormXq7DGIwelXJewXD4qVA7BO2w7BkfHAPs7py85rz/bT+EY5ntqs+4+6tuPDbSG+bizsNPYOvJ7cY2Pqq0FONpx0SQlI2CVfpyFIaKUlN2ElamXI4YB2Cwc4wnr+b9Ph59iXMZjvuL6OQhKSpbZwHCOo4xlO57OddY0kT8l1hxgJXs28BlWOvYkEVcW803gOOJRnlqIGd8fuR30XCxUbSuQwUlwKH4VIWnxknrGRj9vXXEXJyDDC7m0UK6QtpKPH1gAnVgcsgE13WtAcMuO4HE7B4IVkYHX7R+o+FWstupSoaVA7g86AFrfENvdYW6lTvic0FpQVzI/DjPUavRpCJUdD7YUErGRqSUn4g8q6BKcYCQPhXu3IUOwGSvvlZ34ftS+mF98rO/D9qX1VpcETanJjaiiio5UFjv5y/eNQqbv5y/eNQq3HiiTLdly0+VI/v8A8Vob6B4NJLnRhKgScgH2DKTv8Kz1p8qR/f8A4rQcQFAsz4U4pBI8QoOFauYxjr2rh8n/ACI66HFkVNSH7NGTBc0r6NOFLXoONOP9IIzy6sd1eQIVzjl7ppiCFJbDYypekgeNz3326+rPXVq0Y8Dwhq1f2Eb5Bz4o7KtkjFcrfsdNita8+DY4JydAyat1Vtvk5j3atUPcEFFFFIYUUUUAFFFFABUXFpbQpaiAlIySeoV7WU4pnuSVswozig2mQhLpQojpDn8v2dvd204q7sJux1YzdbqZ8gD7OxuyjG4HVkHkTzPIgBIPXTdpC0oXImlGpagEJAxpGfFB7TvUIMRDKAjXnozlxQxgq7B6h9PXVlKlPOleg6E7Iztv1mm3cSR1aQUI8Y+Md1b9dRP98lJHiDnn/VUHFPOLDTekD/WrPIdntP8Azqrqk9GAkowByxyrJokppC04UM9dKrlHQ8pCHYipyRkEaiNCcg5I/wBW6RtjPt3q+p1TxKGTpCSNSiP2+H/DVedONrZBRCkyvFKiGEalHf8AU700JnsOAmNH6OOoMoUckIJVv7VZ7Oyou2ZhcZMdDr7aA6pzxXTnJBGOew3zjlsK9jyulYVJ6FcXCiFIfGnV66k5dozEZMh8uNIWopGps5yATy7MAnPqo1DQrM8PtMNOtCZMKXTnCnSSnckYPPr7eoZzTCLH+zR0s9It3TnxlnKjv11Rb4ns7jXSiahI6gsFKlbkbA7ncHl2UwYfbksIeaJKFjIyCD3Gh39xaGVvvlZ34ftS+mF88rO/D9qX1WpcETqnJjaiiioxUFjv5y/eNQqbv5y/eNQq3HiiTLdly0+VI/v/AMVrpEZuSgId1YByNKykg+0GsjafKkf3/wCK2dcHlc0dnj8WUJrEpqAli2LDbiE6UFZyEjSQM5yTviq8Zi9Dpw7MZBUE9EVN6wnnqyAU9WOvmPhTfavDiua50WKtqCha4wWQVBAyQMAmrlVbb5PY92rVD3BBRRRSGFFFFABRXlULnc0wG8JHSPrH9toHc+s9g9f80AcbzcVsI+yxiftLqcpKdygctWP29dUrZADLaFhsOODCUA7gf9xz2fqcnsxRtUR0ypLr6i47IfUsLVlPi42xudtsA7DmRyGXZkLbbDNtYDy8hJOdDaRyyDg8vVn969HpojG+rLWjpT0QVlKfxnnn1e3t/wDddXXCjS20MrVyHYO2q5EpKA2lxtC1DYJSVEHr3P7kfDqqLEB2O2suXKQtSlFRUrRt/trBoutthpAAOe0nmT21z1mScI/K/wAgfxez1VSMSVLwRcJTTaVA7pbysY7NOw9u+1dC0824G27g8tYwdCkN4A9eEjagC4vo228kJCR8KWXG5ohgdKp5pJSpWEIClEDsHVy/UV1bjyo4Lsqc2tWSQpTWAnPUPGqldbpOilCWUZCiSSGMnGDyBVz9vqppXYF2BMjSI32hCSEhRTl3ZWevnU5VwhsMIdmJKElZCdbZJzgns22BqtAnLlsh1Day4CRpcbwvq/7sDny2/Spy3J6GEKMJiQ70xwArZKcHCt+vkPjRbUVznHvtjdjuOMPNBpOCv+2U53I5Eb7imUZ9iTHQ7HUlTSh4pTy7KXNSJ2hba7e2kkgpWkp0f+WSDn2A0whlwxWy60hlwjKkIOQDSY0Zi+eVnfh+1L6YXzys78P2pfVWlwRMqcmNqKKKjlUWO/nL941Cpu/nL941CrceKJMt2XLT5Vj+/wDxWzrGWnyrH9/+K2dcHlc0dnj8WcpXS/ZnSwMu6Do5fixtz9dL4ZvClPF9DSRpR0QUc74OrOPh+vVTWvNq5bnQyta8+DI+rGrQM4q3VS2+TmPdq1mh7jR7RXmRQVAcyKACjNLrhf7ZbcCRLRrJwG0HUsn2DekIvd64g+0s2uCuK0250fTOKGVbA59QwerPwrSg3qZckhnfuJWLO2hKEpffW6lvRr0hGrrUer2ddLYxk3B1a0tdO4R4y3BpaJOBvucgb7DbYjOc56DhByS2yJcoFTbocPiZCsdXVjbv681oWoLLTYRgqSNgDyx2Y5VpuKWgtW9RTAhNIfeU5MM19bhLijuhs7eKEj4c6ZKecbQlMWI4vUrGThIT6zkg91XEoQgYSkJHqFe1hu5pIroS6lRw0jJ5qK9z+lcktTlqUp1bCSFkoASVADqzy39dXaKQyo41PVpCZLCRq8b+ydx6vGroxFLKQkPKI7MD/wC+813r2gCmi3hDinDJfWokkFRB0g74G3KpuwkPJSlx10hKtWysZ9RxzHqqzRQBV+wMjkp4DsDy8d2a4ybNFlRhHcLugLK9nVZyQRzznr76YUUAK4nD8GG0ptvplJWAFdI8pWQOXM+ursaM3EYSy2VaE5xqUSe813qJobbFYyN98rO/D9qX0wvvlZ34ftS+q9LgibU5MbUUUVGKgsd/OX7xqFTd/OX7xqFW48USZbsuWnyrH9/+K2dYy0+VY/v/AMVs64PK5o7PH4s9pch65KlykdC0Gk6egUo41c9WcZ9XV10xrzArlOkThdwFkji3GN9p8TUH1HRpz43LfOM4q1m4HR/eiD/LxVHPs3FU7yxbI6Gy/CQdbgVqQyg5KSFYOe3GKtx4dtkxm5DcKPodQFpyykbEZHVWjJTahXpbzxkXxsMqcJbSxGSlSU4G2VEj9OuoSuGY05CETLncH0pWlWDI0g4PIhIAx8K8tjVpemSUogoCn1lzS40gadOGyAOfNIPZ41dbmLNBXHafisJXIdCW0pZT4yuYHqzjHxp3aegW0LcG02u2JIhRI7GeZQkAq9p5mrgUgf6h31TYh21+Oh9EJjQtIUMtJGx37KoWpNmmOOiNEZcSpSlhamkgHfBA6+rs66y9dWGw91p/yHfRrT/kO+kt2jWtlLDTkFoFx1KklDaBkpIVp3xzxjb11cYh2yRFbktwo5bcQFpJZTuCM9lFhl7Wn/Id9GtP+Q76S2xFqlOuoRb20qKis9I23seRGxPLbv7ajdxZYTkdD8VlKysLQlLKfG3AA+JUP/oE0W1sFx5rT/kO+jWn/Id9Um4dsdjpfRDjltaQoHoRyxnsqnbUWmYVBmEyQrLgUptG+TggAb7GiwDnWn/Id9GtP+Q76R3RFrhuMdNbkEa9QU2ygjPLBGc9Y3xjlV4QrepgPIgMKBTqADKcmiwF7pE/5Dvo6RP+Q76SWiNbHA6wm3oSpK1OkOtN58dRVgYJ2GcZry6ItEZ+Mw5BbLi16kJbZR4xHVviiwXHmtP+Q76Nae0D40rmJtEK3mc7CY6EAHxWUk74A/eoW+PaFlbCY0fpA654ikI1fizyGdt+6iwDfWn/ACHfXgUDyINV/Blv9Bj/AP8AUn6V1ZjMRwQwy20DzCEgZ7qQGVvnlZ34ftS+mF98rO/D9qX1XpcETanJjaiiioxUFjv5y/eNQqbv5y/eNQq3HiiTLdly0+VI/v8A8Vs6xVucQ1cGXHFBKUqySeqtT4WgelI764vJi3JWR1+PJKOpcoqn4WgelI76PC0D0pHfXLgl0dGOPZ3fix5OOnYbdwCBrSDgHmN+2ppSEpCUgJA2AHVVXwtA9KR30eFoHpSO+jDLoMUezqzCjRiCxGZaIGkFCAnbOcbeupPRmXwkPNNuBJynWkHBxjr9RPfXDwtA9KR30eFoHpSO+jDLoMUey0lAQkJSAEgYAA2FQbisMrUtpltCl/iKUgFXtrh4WgelI76PC0D0pHfRhl0GKPZ2eisSCC8w26UggFaAcA866hICNGBpxjGNsVU8LQPSkd9HhaB6UjvowS6DFHs7MxI0ZRLEdtsnYlCAnPdSu53a2R5am57CFBCMJWpAVuSAU+rmg+vPqq94WgelI76g5PtbydLrzK05zhQyM01GXuhOUeztClMzojchgHonE5TqGNvZU2YceOSWGGmieZQgDPd7T31xF0t45Sm++jwtA9KR30sEugxR7LDrDTww62hY5YUnP/OQ7qlpAGABgbAYqr4WgelI76PC0D0pHfRgl0PFHs7tRmWCS0y22VABRSkDOBgZ9lePRI8g/wB9ht3bHjoCtvjXHwtA9KR30eFoHpSO+jDLoMUeyw6y282W3W0OIPNK05B+FDcdpr8tpCOZ8VIG551X8LQPSkd9HhaB6UjvowS6DFHsuUGqfhaB6Ujvo8KwPSm++jBLoMcezOXzys77B+1L6u3d5t+4uONLC0EDBHsqlVWnwRNnyY2oooqMVRY7+cv3jUKm7+cv3jUKtx4oky3YUUUUxBRRXaO0l5RbKglZHiEnbPrpN2VwSucaKsLjEqKmvwEZSFEZKeWcV4qG6nOrSAMgnUMAg/8AsUscTWFnCva6BsNvht/IHWQeWeuuq4agtLScawQlRKhgqPUKHNIWFlWiu/2R3AOE+N1ah7Kg40psJUSkpVnBByDRiTDCznRXf7I6TgBOQcHxhscE791SaiqL6ArTpKkjdX4s4O3woxx7DCytRVqLFTILwyQUJyMe3s69qgIy3QXGUeJvgE7kDnSxxuPCzhRXdUR1Cik6RgkK8YbY55r37E/pJ0jbPX2c6eOPYsLK9FW34fRJISQooUrO+5AxXNCW0Mh5xJXqUUhIVjkATnvpKaaugwtbnCipKKSo6QQOoE5xXZUfKvE2SEJUSo7DIFacktws2V6K7mI8AdhkZ21DJxzr1yP0UdRVp1hzScHONjtSxoMLK9FFFaEFFFFADaiiioZXFjv5y/eNQqbv5y/eNQq3HiiTLdhRRRTEFSQstrC08xUaKAOyZKwgJ0pyE6dRG+M5xXRuVkLQ9ulWT+HrJBOe6qtFZcIseJnWQ4HX1LTsDy2x1VNMx0OdIQlStesZHI9tV6KMKtYLssIlLDqVK5DAOB1A5ryQ6haG0NjARnfGOdcKKMCvcMTsWDLc3wlCSo5UQNycEfya8TKWkpOlKtJBTkciBj+BXGvKMEQxM6IeWgLCTjXjJHVvmuhmu4UMJ3z1cs86r0UOKYYmdlSXF6ySPHKlH2nnUjMdUkpUEnOcHHLNV6KMEegxM7KkuLUonGTnPx51FDpQkoKUrQd9Kh1/xXOinhVrCuyS16zulI3zsMV1+1KIwUIIKQk7HcDlXCihxTC7O6pbqlatgfG5DHPnXjslbySFBI1K1KIG5NcaKWFDuwooorQgooooAbUUUVDK4sd/OX7xqFTd/OX7xqFW48USZbsKKKKYgooooAKKKKACiiigAqw0hYQFNtlbiskYTnSB14/5yqvVyLLShgsnGrOU+PpyBvjPtrFRtI1DfU7CLJbb1ylKKVEDQfHP/r21wQwnDmhPSqBTpQeekjOdvh30OyZEhRLroaRyO+AB2dp9lcRIiLWsuEjOAgg8hyH8V5K/uzbsXDFYLCVIGpzRnQDzOE7fqTt2VxZQxoeU8nSUkAAE5GQf5xzrkXIIKTlWP9WSOWPrXnSwlYyVchyUN9qavbcC0LcgqIS+ThZRsgnlVaQx0BSNWdSc7jGK8K4eSAT2DJ9Yx/NSIjaVYLmceKDinFu+4mlY4UV7Xlex5hRRRQAUUUUAFFFFABRRRQA2oooqGVxY7+cv3jUKaFpsnJQkk+qvOib82n5RVSNXRaE50tdxZRTPom/Np+UUdE35tPyinnfAsr5FlFM+ib82n5RR0Tfm0/KKM74DK+RZRTPom/Np+UUdE35tPyijO+AyvkWUUz6JvzaflFHRN+bT8oozvgMr5KCA2UL1qIVjxduZr3oorgw6TunBwTnOf/ur3RN+bT8oo6JvzaflFZdS5pQt7i1EK3tqBBdVgg79W5z/AM9depg25GQVOLCcafgM7f8AlTHom/Np7qOib82n5RWbx6NWfYuEWEQ+jcII8Tnv/wAwK8ahwOjAWFg7ZAJPLP8A6pl0Tfm0/KKOib82n5RRiXQsL7FjkSKcOJIKwQrr543/AFq0tMPUdKjjIxz5bZ/n9Ks9E35tPyijom/Np+UU1OwYL7lJwMdGdB8fUNt8Yx9c1xpn0Tfm0/KKOib82n5RWlVt7GXT+RZRTPom/Np+UUdE35tPyinnfAsr5FlFM+ib82n5RR0Tfm0/KKM74DK+RZRTPom/Np+UUdE35tPyijO+AyvkWUUz6JvzaflFHRN+bT8oozvgMr5J0UUVKKR//9k="/>
          <p:cNvSpPr>
            <a:spLocks noChangeAspect="1" noChangeArrowheads="1"/>
          </p:cNvSpPr>
          <p:nvPr/>
        </p:nvSpPr>
        <p:spPr bwMode="auto">
          <a:xfrm>
            <a:off x="4928493" y="494605"/>
            <a:ext cx="247650" cy="247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sz="1950"/>
          </a:p>
        </p:txBody>
      </p:sp>
      <p:pic>
        <p:nvPicPr>
          <p:cNvPr id="1844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4635" y="737701"/>
            <a:ext cx="1741289" cy="2677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6" name="Picture 2" descr="http://images.tandf.co.uk/common/jackets/amazon/978146655/978146655153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0946" y="3390571"/>
            <a:ext cx="1824332" cy="280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05246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bwMode="auto">
          <a:xfrm>
            <a:off x="1208585" y="1264259"/>
            <a:ext cx="5806049" cy="4246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4474" tIns="32237" rIns="64474" bIns="32237"/>
          <a:lstStyle>
            <a:lvl1pPr marL="342900" indent="-342900" algn="l" defTabSz="957263" rtl="0" eaLnBrk="0" fontAlgn="base" hangingPunct="0">
              <a:spcBef>
                <a:spcPct val="20000"/>
              </a:spcBef>
              <a:spcAft>
                <a:spcPct val="100000"/>
              </a:spcAft>
              <a:tabLst>
                <a:tab pos="741363" algn="l"/>
              </a:tabLst>
              <a:defRPr sz="1900" b="1">
                <a:solidFill>
                  <a:schemeClr val="tx1"/>
                </a:solidFill>
                <a:latin typeface="+mn-lt"/>
                <a:ea typeface="+mn-ea"/>
                <a:cs typeface="+mn-cs"/>
              </a:defRPr>
            </a:lvl1pPr>
            <a:lvl2pPr marL="249238" indent="-84138" algn="l" defTabSz="957263" rtl="0" eaLnBrk="0" fontAlgn="base" hangingPunct="0">
              <a:spcBef>
                <a:spcPct val="20000"/>
              </a:spcBef>
              <a:spcAft>
                <a:spcPct val="0"/>
              </a:spcAft>
              <a:buClr>
                <a:schemeClr val="tx1"/>
              </a:buClr>
              <a:buFont typeface="Zapf Dingbats" charset="2"/>
              <a:buChar char="l"/>
              <a:tabLst>
                <a:tab pos="741363" algn="l"/>
              </a:tabLst>
              <a:defRPr sz="1700" b="1">
                <a:solidFill>
                  <a:schemeClr val="tx1"/>
                </a:solidFill>
                <a:latin typeface="+mn-lt"/>
              </a:defRPr>
            </a:lvl2pPr>
            <a:lvl3pPr marL="582613" indent="-168275" algn="l" defTabSz="957263" rtl="0" eaLnBrk="0" fontAlgn="base" hangingPunct="0">
              <a:spcBef>
                <a:spcPct val="20000"/>
              </a:spcBef>
              <a:spcAft>
                <a:spcPct val="0"/>
              </a:spcAft>
              <a:buClr>
                <a:schemeClr val="tx1"/>
              </a:buClr>
              <a:buFont typeface="Zapf Dingbats" charset="2"/>
              <a:buChar char="l"/>
              <a:tabLst>
                <a:tab pos="741363" algn="l"/>
              </a:tabLst>
              <a:defRPr sz="1300" b="1">
                <a:solidFill>
                  <a:schemeClr val="tx1"/>
                </a:solidFill>
                <a:latin typeface="+mn-lt"/>
              </a:defRPr>
            </a:lvl3pPr>
            <a:lvl4pPr marL="747713" indent="623888" algn="l" defTabSz="957263" rtl="0" eaLnBrk="0" fontAlgn="base" hangingPunct="0">
              <a:spcBef>
                <a:spcPct val="20000"/>
              </a:spcBef>
              <a:spcAft>
                <a:spcPct val="0"/>
              </a:spcAft>
              <a:tabLst>
                <a:tab pos="741363" algn="l"/>
              </a:tabLst>
              <a:defRPr sz="1300">
                <a:solidFill>
                  <a:schemeClr val="tx1"/>
                </a:solidFill>
                <a:latin typeface="+mn-lt"/>
              </a:defRPr>
            </a:lvl4pPr>
            <a:lvl5pPr marL="995363" indent="74613" algn="l" defTabSz="957263" rtl="0" eaLnBrk="0" fontAlgn="base" hangingPunct="0">
              <a:spcBef>
                <a:spcPct val="20000"/>
              </a:spcBef>
              <a:spcAft>
                <a:spcPct val="0"/>
              </a:spcAft>
              <a:tabLst>
                <a:tab pos="741363" algn="l"/>
              </a:tabLst>
              <a:defRPr sz="1100">
                <a:solidFill>
                  <a:schemeClr val="tx1"/>
                </a:solidFill>
                <a:latin typeface="+mn-lt"/>
              </a:defRPr>
            </a:lvl5pPr>
            <a:lvl6pPr marL="1452563" indent="74613" algn="l" defTabSz="957263" rtl="0" eaLnBrk="0" fontAlgn="base" hangingPunct="0">
              <a:spcBef>
                <a:spcPct val="20000"/>
              </a:spcBef>
              <a:spcAft>
                <a:spcPct val="0"/>
              </a:spcAft>
              <a:tabLst>
                <a:tab pos="741363" algn="l"/>
              </a:tabLst>
              <a:defRPr sz="1100">
                <a:solidFill>
                  <a:schemeClr val="tx1"/>
                </a:solidFill>
                <a:latin typeface="+mn-lt"/>
              </a:defRPr>
            </a:lvl6pPr>
            <a:lvl7pPr marL="1909763" indent="74613" algn="l" defTabSz="957263" rtl="0" eaLnBrk="0" fontAlgn="base" hangingPunct="0">
              <a:spcBef>
                <a:spcPct val="20000"/>
              </a:spcBef>
              <a:spcAft>
                <a:spcPct val="0"/>
              </a:spcAft>
              <a:tabLst>
                <a:tab pos="741363" algn="l"/>
              </a:tabLst>
              <a:defRPr sz="1100">
                <a:solidFill>
                  <a:schemeClr val="tx1"/>
                </a:solidFill>
                <a:latin typeface="+mn-lt"/>
              </a:defRPr>
            </a:lvl7pPr>
            <a:lvl8pPr marL="2366963" indent="74613" algn="l" defTabSz="957263" rtl="0" eaLnBrk="0" fontAlgn="base" hangingPunct="0">
              <a:spcBef>
                <a:spcPct val="20000"/>
              </a:spcBef>
              <a:spcAft>
                <a:spcPct val="0"/>
              </a:spcAft>
              <a:tabLst>
                <a:tab pos="741363" algn="l"/>
              </a:tabLst>
              <a:defRPr sz="1100">
                <a:solidFill>
                  <a:schemeClr val="tx1"/>
                </a:solidFill>
                <a:latin typeface="+mn-lt"/>
              </a:defRPr>
            </a:lvl8pPr>
            <a:lvl9pPr marL="2824163" indent="74613" algn="l" defTabSz="957263" rtl="0" eaLnBrk="0" fontAlgn="base" hangingPunct="0">
              <a:spcBef>
                <a:spcPct val="20000"/>
              </a:spcBef>
              <a:spcAft>
                <a:spcPct val="0"/>
              </a:spcAft>
              <a:tabLst>
                <a:tab pos="741363" algn="l"/>
              </a:tabLst>
              <a:defRPr sz="1100">
                <a:solidFill>
                  <a:schemeClr val="tx1"/>
                </a:solidFill>
                <a:latin typeface="+mn-lt"/>
              </a:defRPr>
            </a:lvl9pPr>
          </a:lstStyle>
          <a:p>
            <a:pPr>
              <a:spcBef>
                <a:spcPts val="0"/>
              </a:spcBef>
              <a:spcAft>
                <a:spcPts val="488"/>
              </a:spcAft>
              <a:defRPr/>
            </a:pPr>
            <a:r>
              <a:rPr lang="en-GB" sz="1138" dirty="0"/>
              <a:t>Chauvel, L. and M. </a:t>
            </a:r>
            <a:r>
              <a:rPr lang="en-GB" sz="1138" dirty="0" err="1"/>
              <a:t>Schröder</a:t>
            </a:r>
            <a:r>
              <a:rPr lang="en-GB" sz="1138" dirty="0"/>
              <a:t>. 2015. The impact of cohort membership on disposable incomes in West Germany, France, and the United States. European Sociological Review, 31:298-311.</a:t>
            </a:r>
          </a:p>
          <a:p>
            <a:pPr>
              <a:spcBef>
                <a:spcPts val="0"/>
              </a:spcBef>
              <a:spcAft>
                <a:spcPts val="488"/>
              </a:spcAft>
              <a:defRPr/>
            </a:pPr>
            <a:r>
              <a:rPr lang="en-US" sz="1138" b="0" kern="0" dirty="0" err="1"/>
              <a:t>Reither</a:t>
            </a:r>
            <a:r>
              <a:rPr lang="en-US" sz="1138" b="0" kern="0" dirty="0"/>
              <a:t>, E. N., Masters, R. K., Yang, Y. C., Powers, D. A., Zheng, H., &amp; Land, K. C. (2015). Should age-period-cohort studies return  to the methodologies of the 1970s? Social Science &amp; Medicine.</a:t>
            </a:r>
          </a:p>
          <a:p>
            <a:pPr>
              <a:spcBef>
                <a:spcPts val="0"/>
              </a:spcBef>
              <a:spcAft>
                <a:spcPts val="488"/>
              </a:spcAft>
              <a:defRPr/>
            </a:pPr>
            <a:r>
              <a:rPr lang="en-US" sz="1138" b="0" kern="0" dirty="0"/>
              <a:t>Harper S. Invited commentary: A-P-C . . . It’s easy as 1-2-3! Am J </a:t>
            </a:r>
            <a:r>
              <a:rPr lang="en-US" sz="1138" b="0" kern="0" dirty="0" err="1"/>
              <a:t>Epidemiol</a:t>
            </a:r>
            <a:r>
              <a:rPr lang="en-US" sz="1138" b="0" kern="0" dirty="0"/>
              <a:t>. 2015 online publication </a:t>
            </a:r>
          </a:p>
          <a:p>
            <a:pPr>
              <a:spcBef>
                <a:spcPts val="0"/>
              </a:spcBef>
              <a:spcAft>
                <a:spcPts val="488"/>
              </a:spcAft>
              <a:defRPr/>
            </a:pPr>
            <a:r>
              <a:rPr lang="en-US" sz="1138" b="0" kern="0" dirty="0" err="1"/>
              <a:t>Lindahl</a:t>
            </a:r>
            <a:r>
              <a:rPr lang="en-US" sz="1138" b="0" kern="0" dirty="0"/>
              <a:t>-Jacobsen, R., Rau, R., </a:t>
            </a:r>
            <a:r>
              <a:rPr lang="en-US" sz="1138" b="0" kern="0" dirty="0" err="1"/>
              <a:t>Jeune</a:t>
            </a:r>
            <a:r>
              <a:rPr lang="en-US" sz="1138" b="0" kern="0" dirty="0"/>
              <a:t>, B., </a:t>
            </a:r>
            <a:r>
              <a:rPr lang="en-US" sz="1138" b="0" kern="0" dirty="0" err="1"/>
              <a:t>Canudas-Romo</a:t>
            </a:r>
            <a:r>
              <a:rPr lang="en-US" sz="1138" b="0" kern="0" dirty="0"/>
              <a:t>, V., </a:t>
            </a:r>
            <a:r>
              <a:rPr lang="en-US" sz="1138" b="0" kern="0" dirty="0" err="1"/>
              <a:t>Lenart</a:t>
            </a:r>
            <a:r>
              <a:rPr lang="en-US" sz="1138" b="0" kern="0" dirty="0"/>
              <a:t>, A., Christensen, K., &amp; </a:t>
            </a:r>
            <a:r>
              <a:rPr lang="en-US" sz="1138" b="0" kern="0" dirty="0" err="1"/>
              <a:t>Vaupel</a:t>
            </a:r>
            <a:r>
              <a:rPr lang="en-US" sz="1138" b="0" kern="0" dirty="0"/>
              <a:t>, J. W. (2016). Rise, stagnation, and rise of Danish women’s life expectancy. Proceedings of the National Academy of Sciences, 113(15), 4015-4020. </a:t>
            </a:r>
          </a:p>
          <a:p>
            <a:pPr>
              <a:spcBef>
                <a:spcPts val="0"/>
              </a:spcBef>
              <a:spcAft>
                <a:spcPts val="488"/>
              </a:spcAft>
              <a:defRPr/>
            </a:pPr>
            <a:r>
              <a:rPr lang="en-US" sz="1138" b="0" kern="0" dirty="0"/>
              <a:t>Chauvel, L., </a:t>
            </a:r>
            <a:r>
              <a:rPr lang="en-US" sz="1138" b="0" kern="0" dirty="0" err="1"/>
              <a:t>Leist</a:t>
            </a:r>
            <a:r>
              <a:rPr lang="en-US" sz="1138" b="0" kern="0" dirty="0"/>
              <a:t>, A. K., &amp; Smith, H. L. (2016). Cohort factors impinging on suicide rates in the United States, 1990-2010. Annual Meeting of the Population Association of America, March 31 - April 2, 2016, Washington, DC. Full paper available at http://orbilu.uni.lu/handle/10993/25339. </a:t>
            </a:r>
          </a:p>
          <a:p>
            <a:pPr>
              <a:spcBef>
                <a:spcPts val="0"/>
              </a:spcBef>
              <a:spcAft>
                <a:spcPts val="488"/>
              </a:spcAft>
              <a:defRPr/>
            </a:pPr>
            <a:r>
              <a:rPr lang="en-US" sz="1138" b="0" kern="0" dirty="0"/>
              <a:t>Chauvel L, </a:t>
            </a:r>
            <a:r>
              <a:rPr lang="en-US" sz="1138" b="0" kern="0" dirty="0" err="1"/>
              <a:t>Leist</a:t>
            </a:r>
            <a:r>
              <a:rPr lang="en-US" sz="1138" b="0" kern="0" dirty="0"/>
              <a:t> AK, </a:t>
            </a:r>
            <a:r>
              <a:rPr lang="en-US" sz="1138" b="0" kern="0" dirty="0" err="1"/>
              <a:t>Ponomarenko</a:t>
            </a:r>
            <a:r>
              <a:rPr lang="en-US" sz="1138" b="0" kern="0" dirty="0"/>
              <a:t> V (2016) Testing Persistence of Cohort Effects in the Epidemiology of Suicide: an Age-Period-Cohort Hysteresis Model. </a:t>
            </a:r>
            <a:br>
              <a:rPr lang="en-US" sz="1138" b="0" kern="0" dirty="0"/>
            </a:br>
            <a:r>
              <a:rPr lang="en-US" sz="1138" b="0" kern="0" dirty="0" err="1"/>
              <a:t>PLoS</a:t>
            </a:r>
            <a:r>
              <a:rPr lang="en-US" sz="1138" b="0" kern="0" dirty="0"/>
              <a:t> ONE 11(7): e0158538. doi:10.1371/journal.pone.0158538</a:t>
            </a:r>
          </a:p>
          <a:p>
            <a:pPr>
              <a:spcBef>
                <a:spcPts val="0"/>
              </a:spcBef>
              <a:spcAft>
                <a:spcPts val="488"/>
              </a:spcAft>
              <a:defRPr/>
            </a:pPr>
            <a:r>
              <a:rPr lang="en-US" sz="1138" b="0" kern="0" dirty="0"/>
              <a:t>Bell, A. and K. Jones. 2017. The hierarchical age–period–cohort model: Why does it find the results that it finds? Quality &amp; Quantity: 1-17.</a:t>
            </a:r>
          </a:p>
        </p:txBody>
      </p:sp>
      <p:sp>
        <p:nvSpPr>
          <p:cNvPr id="18437" name="Slide Number Placeholder 3"/>
          <p:cNvSpPr>
            <a:spLocks noGrp="1"/>
          </p:cNvSpPr>
          <p:nvPr>
            <p:ph type="sldNum" sz="quarter" idx="4294967295"/>
          </p:nvPr>
        </p:nvSpPr>
        <p:spPr>
          <a:xfrm>
            <a:off x="7117358" y="796429"/>
            <a:ext cx="1671638" cy="371475"/>
          </a:xfrm>
          <a:prstGeom prst="rect">
            <a:avLst/>
          </a:prstGeom>
          <a:noFill/>
        </p:spPr>
        <p:txBody>
          <a:bodyPr/>
          <a:lstStyle>
            <a:lvl1pPr>
              <a:defRPr sz="1950">
                <a:solidFill>
                  <a:schemeClr val="tx1"/>
                </a:solidFill>
                <a:latin typeface="Times New Roman" pitchFamily="18" charset="0"/>
              </a:defRPr>
            </a:lvl1pPr>
            <a:lvl2pPr marL="603647" indent="-232172">
              <a:defRPr sz="1950">
                <a:solidFill>
                  <a:schemeClr val="tx1"/>
                </a:solidFill>
                <a:latin typeface="Times New Roman" pitchFamily="18" charset="0"/>
              </a:defRPr>
            </a:lvl2pPr>
            <a:lvl3pPr marL="928688" indent="-185738">
              <a:defRPr sz="1950">
                <a:solidFill>
                  <a:schemeClr val="tx1"/>
                </a:solidFill>
                <a:latin typeface="Times New Roman" pitchFamily="18" charset="0"/>
              </a:defRPr>
            </a:lvl3pPr>
            <a:lvl4pPr marL="1300163" indent="-185738">
              <a:defRPr sz="1950">
                <a:solidFill>
                  <a:schemeClr val="tx1"/>
                </a:solidFill>
                <a:latin typeface="Times New Roman" pitchFamily="18" charset="0"/>
              </a:defRPr>
            </a:lvl4pPr>
            <a:lvl5pPr marL="1671638" indent="-185738">
              <a:defRPr sz="1950">
                <a:solidFill>
                  <a:schemeClr val="tx1"/>
                </a:solidFill>
                <a:latin typeface="Times New Roman" pitchFamily="18" charset="0"/>
              </a:defRPr>
            </a:lvl5pPr>
            <a:lvl6pPr marL="2043113" indent="-185738" algn="ctr" eaLnBrk="0" fontAlgn="base" hangingPunct="0">
              <a:spcBef>
                <a:spcPct val="0"/>
              </a:spcBef>
              <a:spcAft>
                <a:spcPct val="0"/>
              </a:spcAft>
              <a:defRPr sz="1950">
                <a:solidFill>
                  <a:schemeClr val="tx1"/>
                </a:solidFill>
                <a:latin typeface="Times New Roman" pitchFamily="18" charset="0"/>
              </a:defRPr>
            </a:lvl6pPr>
            <a:lvl7pPr marL="2414588" indent="-185738" algn="ctr" eaLnBrk="0" fontAlgn="base" hangingPunct="0">
              <a:spcBef>
                <a:spcPct val="0"/>
              </a:spcBef>
              <a:spcAft>
                <a:spcPct val="0"/>
              </a:spcAft>
              <a:defRPr sz="1950">
                <a:solidFill>
                  <a:schemeClr val="tx1"/>
                </a:solidFill>
                <a:latin typeface="Times New Roman" pitchFamily="18" charset="0"/>
              </a:defRPr>
            </a:lvl7pPr>
            <a:lvl8pPr marL="2786063" indent="-185738" algn="ctr" eaLnBrk="0" fontAlgn="base" hangingPunct="0">
              <a:spcBef>
                <a:spcPct val="0"/>
              </a:spcBef>
              <a:spcAft>
                <a:spcPct val="0"/>
              </a:spcAft>
              <a:defRPr sz="1950">
                <a:solidFill>
                  <a:schemeClr val="tx1"/>
                </a:solidFill>
                <a:latin typeface="Times New Roman" pitchFamily="18" charset="0"/>
              </a:defRPr>
            </a:lvl8pPr>
            <a:lvl9pPr marL="3157538" indent="-185738" algn="ctr" eaLnBrk="0" fontAlgn="base" hangingPunct="0">
              <a:spcBef>
                <a:spcPct val="0"/>
              </a:spcBef>
              <a:spcAft>
                <a:spcPct val="0"/>
              </a:spcAft>
              <a:defRPr sz="1950">
                <a:solidFill>
                  <a:schemeClr val="tx1"/>
                </a:solidFill>
                <a:latin typeface="Times New Roman" pitchFamily="18" charset="0"/>
              </a:defRPr>
            </a:lvl9pPr>
          </a:lstStyle>
          <a:p>
            <a:fld id="{A8260712-4CA6-4692-BEE7-4DF5B86284FE}" type="slidenum">
              <a:rPr lang="fr-FR" altLang="en-US" sz="1138"/>
              <a:pPr/>
              <a:t>29</a:t>
            </a:fld>
            <a:endParaRPr lang="fr-FR" altLang="en-US" sz="1138"/>
          </a:p>
        </p:txBody>
      </p:sp>
      <p:sp>
        <p:nvSpPr>
          <p:cNvPr id="18438" name="Rectangle 4"/>
          <p:cNvSpPr>
            <a:spLocks noChangeArrowheads="1"/>
          </p:cNvSpPr>
          <p:nvPr/>
        </p:nvSpPr>
        <p:spPr bwMode="auto">
          <a:xfrm>
            <a:off x="4007546" y="831258"/>
            <a:ext cx="3144130" cy="3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en-US" sz="1950" b="1" dirty="0"/>
              <a:t>APC literature (2015-2017) </a:t>
            </a:r>
          </a:p>
        </p:txBody>
      </p:sp>
      <p:sp>
        <p:nvSpPr>
          <p:cNvPr id="18439" name="AutoShape 2" descr="data:image/jpeg;base64,/9j/4AAQSkZJRgABAQAAAQABAAD/2wBDAAoHBwgHBgoICAgLCgoLDhgQDg0NDh0VFhEYIx8lJCIfIiEmKzcvJik0KSEiMEExNDk7Pj4+JS5ESUM8SDc9Pjv/2wBDAQoLCw4NDhwQEBw7KCIoOzs7Ozs7Ozs7Ozs7Ozs7Ozs7Ozs7Ozs7Ozs7Ozs7Ozs7Ozs7Ozs7Ozs7Ozs7Ozs7Ozv/wAARCAFaAOEDASIAAhEBAxEB/8QAGwAAAgMBAQEAAAAAAAAAAAAAAAUCBAYDAQf/xABFEAABAwMCAgQLBwMDBAICAwABAgMEAAUREiEGMRNBUZEVIjVTVGFxcoGS0RQWMjOhscEHI1JCovA0YoLhJPFDcyWTsv/EABkBAAMBAQEAAAAAAAAAAAAAAAABBQIEA//EACwRAAIBAgYBBAEEAwEAAAAAAAABAgMREhMhMTJRBCJBYfChFCPB4TNxgZH/2gAMAwEAAhEDEQA/ANW664HVgOKACj11HpnPOK+an6OHWX20vF9wFwBRAA2zvUvuwz6Q53Cu+Nakl/RxOlUuZ7pnPOK+ajpnPOK+atD92GfSHO4Ufdhn0hzuFPOpfULKq/WZ7pnPOK+ajpnPOK+atD92GfSHO4Ufdhn0hzuFGdS+oMqqZ7pnPOK+ajpnPOK+atD92GfSHO4UHhlgD/qHO4UZ1L6gyqv1me6Zzzivmo6ZzzivmpmiHZXJaoaLy0qQnIU0HEFQxudvUKtM2CHIYQ+zMU42tIUhacEKB5EU86kvb8Cyqn1iLpnPOK+ajpXPOK+Y1oPu0x6Q53CuTvCyFnLcxaDpI3TnfvpZ9LoeVUEnSu+cX3mjpXPOL7zTNrhN8KHSXBWAonKRuRnYd3/DQjhF07LuBGnGClOdW/XvtS/UU+h5NTsWdM55xXzUdK75xfeavGxw/tht5vaPtZTlLWRrHI5057Aa6L4YbZW225dtK3SEtAjBUQCSBvucA/AGjPp9Bkz7FvSu+cX3mjpnPOK+ambPDTT7hWxdekQh4pWEgHBB3ScHYiuy7Pbm3C2u46VhSUFKlJBClfhHtPVTVal1+BZVTsTdM55xXzUdM55xXzU1kQLRFbW7IuqGkIX0alLWkAL56fb6q5uR7E0y0+5e2ENP56JanUBK8HBwevBp5tPr8Cyqnf5F3TOecV81HTOecV81M5cKzQNH2u7tMdINSOkcSnUO0Z6qup4bjrSFJkuEEZBAG9GdS6/AZVT6zP8ATOecV81HTOecV81aH7sM+kOdwo+7DPpDncKWdS+oeVV+sz3TOecV81HTOecV81aH7sM+kOdwo+7DPpDncKM6l9QZVUz3TOecV81HTOecV81aH7sM+kOdwo+7DHpDncKM6l9QZVX6yjRRRU07zSRf+kZ//Wn9q7Vxi/8ASM//AK0/tXatCCiivKACis1eb/KtN0uKgjp2ItvafSzsnUtTi0nxsE8gO6oDimY4IuYkdlSrg5De6R8hA0BRyFaevAxkerrzW8D3M4kajNeHcVl1cXOp8KqNtGiA26pH/wAhOpwtnBBTzTnmDgjHwrheuJ7nEiNtiIzElOth3UXtQA6QJwnxfGVg5I2x20YJMMSLlostytcUW4/YnIqFOaX8K6VQVnGRjGrJ3VnfsqpA4UuMC1vQm5oUl1mO3pLrmElOzhB6sjlgY23GKk9xW/BRKcWwXUt3QxMuOBOhOBuAE5O55YJ7TUrnxO+iDe1MtIaNvQoI0vDplEY30FJATvsTn2Vv1mfSLvAd/VdYMNcp0iNBRqkh9wI1pdznlhSinbB6jTKRwvNk3J2Qu4OdG486ooS+4kdGpsBKcA4GFDNd0cTLVxGu0/ZUaUuBrpA9lzJZDmooxsnfGc86WwuKpzNhZnykKlOi2pkLTkICllzT1J2P/MUevcPSXUWK9C72yWuchbcRpCHR0qwXToKVkjcHcgjly36sWrFZJlrkqdfmqfS4yErSpxSsrClHUM8vFIG3ZS6Zxu7Bta5TtvR0zcp1hbPTnfo+ZSdO+3bimCb/ADX7jc40S3NutQEAh0yMdKpTYWkAaT24zmk8bWoLCLneFroeLjem5LCUl0E/5FrCRpA0kBWyvGzkhRG1Ob1ZlXZ+3qD62kRX1OrLayhZBbUnYjluofDNSsl3N6tfhBDBZaWohnWTlaRtqIxtvnbsx21mLbxRdGrPc3ZDqJ0uIGlakrQWMKVjIUhOR2lKtxin63/zQPSv+luRwncxZHrfDnBC3Jjz4dU8sLAVnR4w5kHGc/vV57h+W9I6db7WoyIryuZ/K/F1dfVURxXjiCJalMMK6dAKnW3yoIUUFQxlICgcbHPwFcLXxJMnM2515ttCn5L7a0MuA4CELICsjY+KOsdR68UNztqHpO8nh6YX7fNYXHVJiPPuKaezoWHSSdwMgjbBxXC9cLTr8yx08hmK42xIbUI5UE5cKdPtG2/bUI/F8uVEgvphRmenmKjvByQdLeEFX4tOCfZkbc99u33mej6Gy02tTs6QwFyXw0hKW1H/AFBPM9Qx8aE5oHhJpsdzi3BqdFTAcUYSIzjToUEoKc7oIB233HXgb1o2gpLSQvTqAGrSMDPqpTbL6u4Xq4W5yMlowyNCg5qLiTtnlgbjlnNJ0X6dH4wkQ5MlUiOdZYZjaF6QlGcLTjWDnkc4OcVm0paP2HdI2NFZNjjCU9bG5KLUnpXZDTLbYlJIOsbEkDYjkQRU5HEsyAZ6nonSOsrjthrpgG0KWnJ8fSMAHrOfhSwS2HiRqa9rNscUuPXW2QlwUtJntFRV9oCyhQ1ZSAkHP4eZIHxGK0lZaa3GncKKKKQzK0UUVkYwb4hiMNIaU28VNpCThIxkfGpfeaF5t75R9azTv5y/eNQqlHxoNJnA680zUfeaF5t75R9aPvLC82/8o+tZpppb7qWmxqWo4Aq74DuPmP8Aen60pUaMdGxqrVeyG54jhE7tPfKPrXn3ign/APE92/hH1pT4CuPmB86frR4CuPmP96frSy6HYZlXobfeKD5l75R9aDxHBO5ae2/7R9aU+Arj6P8A70/WjwFcfRx86frRl0OwzKvQ2+8cHzT3yj60feKDnPRPfKPrSnwFcfR/96frR4CuPo4+dP1oy6HYZlXovsXe1R5Eh9uO8HJKwt04zqISEjr22SK7/eKD5p75R9aU+Arj6OPnT9aPAVx9H/3p+tGXQ7DMq9Db7xQfNPfKPrUXb9b3mVtLaf0rSUqwMHBGOeaV+Arj6OPnT9aPAVx9H/3p+tGXQ7DMq9DKNfLbEjNxmI7rbTSAhCQkYAAwBzrp94oHmnvlH1pT4CuPmB86frR4CuPmB86frRl0OwzKvQ2+8UDzT23/AGj60feKDjHRPfKPrSnwHcfRx84+tHgK4+jj50/WjLodhmVeht94oPmXvlH1o+8UE/8A4nvlH1pT4CuPo/8AvT9aPAVx9HHzp+tGXQ7DMq9DYcRwQcht7Puj60feKDnPRPfKPrSnwFcfRx84+tHgK4+jj50/WjLodjzKvQ2HEUEcmnh/4j60feKD5p75R9aU+Arj5gfOn60eArj6OPnT9aMuh2GZV6G33jg5/Ke+UfWpfeaF5t/5R9aT+Arj5gfOn60eA7j5j/en60suh2GZV6HH3mhebf8AlH1o+80Lzb/yj61nH2HIzxadTpWOYzmuVei8am1dGM+aG1FFFTCgLHfzl+8ahU3fzl+8ahVuPFEmW7Llp8qR/f8A4rZ9VYy0+VI/v/xWxWpKEFajhKRkk9Qrg8rmjs8fixbK4jtcS9sWZ6SEzZCdTbeknPPr5DkaaCvhV0XOvMi58bxFFKYU5tLOepI5H4eJt6zX0y8ccQrRw3Cu/RmQqclPQMoVgqJGTv6uVZqULYcOr/k9I1L3uamisEx/UaYm5QLdc+HJEJ+c8htOtzxQFKABGRvz5V1k/wBQJL1xmx7HY3bmzA/6h8OhAGOeBg55HurORU6HmRNwaT3jiqy2B5tq6TRHW6CpAKFKyM46garQON7FKtEW4vTmoiJOoJQ8oAhScah8MjvFY3jqfaZHGHDs6Q6y/bFIKlrI1oUjVvt106dHFPDJBKdldH0K1X+1XxtS7ZOakhP4gk4Un2pO4pjXx21Xaz2/j24Xq0oLVmjRSXOjRpSokAAJHVlWMCtNH/qNJSmJMuVhdhWuY4EMy+mCufIlOOX/AAZrU/Hkn6RRqL3N4aVQuJLXcLxKtMaRrlxBl1Gk7bgHfrwSKzU7+oklu9zLPbrC/OlRlYAbc2UBjJO23Oo23i6zx7tepMi0It8iG0FSn04KnDkDTyG+T8axkytqh41c3lFfOk/1RlIaanyuHJLVrdXpTKC8nuxj9aZXv+oCYdxj22zW5y7Snm0u6W1YASRkdRPLf40sipe1h5kRlb+KxP4wncPfYygw2uk6fpM6/wAO2Mbfi7eqtDXyvhC7of8A6j3y5zWVQAISlPIeOC1hTec91aPinjGCOE7jJs1xZfkNoSjLS8lvWrTq/U91bnRamopdGYz0uxhc+OuG7RLMWXckB5P4kNpUvT7dIOD6qcW+fFucNuZDeS8w6MoWnkaxfBHBNkPDMaZOgszZMxvpVrfSF6c8gM8tsfGrd34ggcCsQ7Ja4DkuS8SWIiFHYFR69zuc49h7KUqcW8MLtjUna8tjWynvs0V5/Tq6JCl4zjOBmlXCfEQ4osqbkIv2YFakdHr18uvOBSGBxwbq5NstztjtsniMtSG3FZCwEk7bDfG/fWW4Q4xm8P8ACP8AYsTsuIw+rp5PSaUoKiNhseojvrS8eTi9NdDLqK66PsNFY28f1CjQWbei3wnbhMuDSXWo6DghKhkZODv6vVUbT/UJMp+bBuNtct9wisre+zrVnpAlOogHA3xvyrzyZ2vY3jje1zaV5tXz+F/US5Xlgu27heS8wAsOOhzZJAJwMDfq76qf0iucx2HIguRHls61O/a1KJTqwkaPbjetOhJRbfsLMTaSH198rO+wftS6mN98rO+wftS6u+lwRwVOTG1FFFRyoLHfzl+8ahU3fzl+8ahVuPFEmW7Llp8qR/f/AIq/x7MmxeFJKLew69JkDoUhpBUUhX4jgerPxxVC0+VI/v8A8Vs8Z6q4vIeGomddBXg0fMbX/S6S5YGm375MjF9sLdioHiJURyIzv1d1ZtNuvyLFD1W2StywzVLDamlYW2sg5HaApBzjqVmvuWPVWf4u4be4hgtJiTnIUqOvW04knBPYcewUoeTLF6j0lSVtDBXviV3iPijhdRtUiCy3ObwqQnClqK0ZA9QwO+qSLO1w7d7pHvdlnzekVrhuRFLSlzc7EpPXkduN611v4N4gl8QQrrxPdI8oQN2G2E4yeonxR14PXyreY9ValXjC0Y7f2ZVNy1Zj+F+FrW/w8x9v4cZikrU4mO+ovFGrAzlQyCdI2pXxPYkq434bYjWwqgMjStKGctIGrkdsCvomPVRgV4KtJSxHq4JqxluMeGk3DhCXb7VGaZdJS4httIQFlJBxt6q+fwIMGXFgW1PCVyk3AEIkB591ppONtXPA7tq+0bV7ThXcY4RSppu5gOE7fIjf1Dv7zsV1plSAltxSTpVuORPPlSCVwzc7tfOLmmorqC9hbClpKUukOA4B5HIFfXceqvcDspryJKWL/X4Flq1j4/Jvl3uvB7HCLPDktM0JbYWpbZSgJSRg78jsM52G9dkwbh/T/imPcV29+4RHoaGFrYTqKVBCUn9U+rY19UlSo0FhUiW+1HaTjLjqwlIztzNTbW282lxtSVoUAUqScgg9YNa/UaWUdGLL+T5twoiVe+PrvcLlZno0WbCKOjfaISpOUAA5GCSBvWqufBlnk2Wbb4cGPDMtsJK2mwncHKScdhrRUEgc68pVW5XWhtQSVmfLLRxRxDwZF8CXSwSJYj5Sw8znCh1DOCCPXzHLFcrkq+pvVn44fs7q9KSh6KhB1tDKwNjvulWc9vtr6vtRgdlbz1e+HX3M5ftc+XMeEeL+MVX5NrkQoUKG42kvJwpwlCgB6zlXVnl669tVsmt/0cnxFQn0yVrWQyWyFnxk9XPqr6jgdlGPVQ672S0VvwGX8nyIQrrw3M4f4lTbHpbLcFDL7SUHW0dJB26tjXZLVz4t4lm8QC1vw4ceA402HUkLdJQoAY6z4x5eqvq2PVQB6qf6h721/gWV8mO/pvDkROCAzIjuMO9I6ShxBSrf1GuH9J4UqDwzIblxnY6zLUoJdQUkjSnfetzj1V4eVebqtqS7NqNrfBkr75Wd+H7UuphffKzvw/al9UqXBE+pyY2oooqMVBY7+cv3jUKm7+cv3jUKtx4oky3ZctPlWP7/APFbOsZafKsf3/4rZ1weVzR2ePxZ7RRRXKdIUUUUAFeV7VK73Jq0WmVcHt0R2isjONWOQ+J2ppXdkJuyPl3HvFM9vjJJt7732a0aC8ltZCSoqGc9vUN6+npvEDwU1c1yW24jqErS64rSMK5c/bXx2yNX+ZY7qtrhxc9F6JKpWvTggk5A9SiT8K7t3dcz+kM62v5S/bpDbZB56SsEfrkfCu+pQTUYr20/9OeM2m2fVmeI7LImiEzc4rkk8mkugk1Kdf7TbH0MTrhHjOufhQ44ATXzTiKy2+zw+EJcGOliQ4610jiBgrOEnJ7d6nw/Bst24y4iVxKW1yUPKDSH16RpyQSN98AJ9gryyI2xXdv7sbzHsaH+o1ygz+BLkmJLZfLS2g4G1hWn+4OeOXI91PeHLnBctcCCiWyqSiI2VMhYKx4o6udfI46IzfCfF7cJZXGTKjhlR/1I6VWD3YrSX2O7w+jh3jGGnIbYaZlpA/EkpAH6ZHy16SorCofP8GFN3xH0Z28W1iSuM7OjoeQkqU2p0BSQBkkjsxvS2Zd7VfrNPjwL5HbV0Kgp9t0ZZ/7uY2FYKzWJ3iWxXziG4SG4j9zVoYddOEJSFA4z1AkBPwrjElu223Xvh2dbILUtq1rP2qLjLiQNtWOec5ztXnkJN2eqNZj91ofQLNKg8O8LQxcL4zIaSCkS3HBhw6icA5OccvhTuFOi3GOJEOQ3IZOwW2oKFfJhY37rwbw1JhSYipMRDq0w5SwEupDhJIB58gD6jzrbf07u7V44dUtqAzB6B9TSmmB4hVsokfNWatKycr+5qE7uxq6KKK5j1CiiigAqJqVRNAGSvvlZ32D9qXUxvvlZ32D9qXVXpcETKnJjaiiioxUFjv5y/eNQqbv5y/eNQq3HiiTLdly0+VY/v/xWzrGWnyrH9/8AitnXB5XNHZ4/FntFFeVynSe15muKZbDklyMl1JeaAK0Z3API/oe6huWw5KdjIdSp5kJU4gHdIVnTn24PdQB2qndLVEvMFcGc30kdzGpGojODkcvXVzNFCdndAV4UGPbobUOK2GmGUhCEDqFKHuCbC+uYpyH/ANcrVIAcUAs6tWcZ7d/iadCS0ZJjdInpggLKM76SSM94oRIacecZQ4lTjWAtIO6cjIzWlKS2YmkyhN4btdxZhtSo+tEEgxxqI0EYA5HfkKpXfgXh+9zvts2CFPnGpaFFGvHLVjnWhzVZE5DlxehBKtbLaHCcbEKKgP8A/JpqclsxOKFDXA/DzMGVCbgBMeWpKnkBavGKTkde2DWZ/qC+p82vgq1pIVKUjWAc6W0/hH6Z/wDGt49PbYuEaEpKiuSlZSRyGnGc99WcDnitRqyjJSeonFNWQrVw3bHbA3ZHoyXIbaEoCDsduRyOvO+apwOBeH7bHksx4ZxLbLTqluKUpSD1ZzsPZTxyQ0y4024sJU8opbB/1HBOO4GvVSGkyEsFwB1SSsIzuQMAn9RWccrWuPChBM4C4emwo0R2EQ3FSUslDigpKSckZzuMmm1ptEKyQUwrewGWEknSN8nrJPWauFQAyTiq8Oe3MckoQlQMZ7oVZ6zpCtvV4wpOUmrN6BZJlqivM1UnXBuCuKlxKiZL4ZTp6iQTk+rxTWTRcorwcq9oAKialUTQBkr75Wd9g/al1Mb75Wd9g/al1V6XBEypyY2oooqMVBY7+cv3jUKm7+cv3jUKtx4oky3ZctPlWP7/APFbOsZafKsf3/4rZ1weVzR2ePxZ7Xh5V7Xlcp0mRnWx6XxZPmwHgxcIrDBaUrOhYOvLax/icD1jAPVSZfEc1N2ubsaM7FmPrhxHELQCphRDuSASArlsc4OR7K+hpYaS8t5LaQ4sAKWBuoDkCfie+uEi3QJPSpkRWXOnSEuBaAdYTkjPbjJ769VUXujzcejIN8SXq2Fa7iA/HbUqMklCEul0pCm9QQSASSU49aT1014fvVxu87oH2uh+wNdHN8XZUjOMJJ6sDVt/kmnTFqt8aMIzMNltoLDgQlAxqByFe3IBzVhDTbZUUISkrVqVgYye091KU4tbDSfZi7rLdg8UzeIBqXGtiWYr6Ebno1AqWcdeCps/A1Tj3CdZX5cp4pZmXdpmTokZKY5U6UHVy2QlbefYa3ghRkh4CO2A+cu+IP7hxjJ7dhjevH4EOSvU/GZdUUFvK0BR0nBKd+o4G3qpqorWsLCzHzL5eLTNNnVcGpjz/RBM0spSY+tRSdSRsRtt7d81zl3C52y5TI6ZyJUp37LG+0IaRqQD0yt0khOrqHVuNq1jNitMeI7Eat0dLD35jYbGF+3toTYbSiMuOm3Rgy4AFo6IYVgkjPbgkn40Y49BhZlW512ckx+kLa50ZMpDK39CdRDaCkrCCQk5OCM8t9s0/wCGLi7LtxbmPrcmMuFt4OtJbUFYBxhJwdiNxzFXE2e1Mspjpgxkt4UkILacHV+L256+2uTFhhRZkd+M2lhuOlehltICdSsZWfXgY+JpSlFrYaTQk4salzL3BTAWftFujuTkNjk4oKSkJPtBWKWJvDjl1a4sQhfQSW34sdpe2UIQVg47StCvhit8I7P2gyA0jpVJCC5p8YpBJAz2ZJ765rt8RxtptcZpSGVBTaSgEII5EdlONRJWsDjqfO7ldL3LsT7cqRqamRQ+FLbaToIWjZASolSPG5ncbdtNmFXa3vzZibmlTbVzaaea6Af3ytLKFKJ5p/FkAdnXWkbsVnj9Ilu3RUdNssBpPjDOcezO+KtmFFUlaTHbKXFhxYKB4yhjCj2kaRv6hTdRWskZUH2ZBN+uzUeJelzWXmJklLHg5LQBb1K07K5lY6wdufKuLU243BNhuUq4MuNzZyVoipbA6HxF7BXM4689fZWubstsanqntwI6ZSskuhsBWTzOe2oosVqblGSi3xkvKVr1hoZ1dvqNLHH2Q8L7FvDF0lyBJi3WQVTmVJUtBbSkJC86dJScKScHB59taKlQ4ctrbrBjxm2EMvdMW2kBIWsAhJPszkU1rzk03dG1f3Paia9rw0hmSvvlZ32D9qXUxvvlZ32D9qXVXpcETKnJjaiiioxUFjv5y/eNQqbv5y/eNQq3HiiTLdly0+VY/v8A8Vs6xlp8qx/f/itnXB5XNHZ4/FgTikSOLYC3GMMSgzJf+zsvlr+24vONjnOMjmQAerNPTuMVl0cL3ACFEVc2zBgykvso6D+4Qk5CVK1YwM4ziueOH3PeV/YsR+Mra+lp1aJDDD7K3mnnm9KVpQMqxvnYdo36q5M3Vu58R21SYsmPmO8tHTt6daTowRue47+qoL4ObetltgPSipuFHdYWUpwVhaNOR2Y51bt9nubVwiybhcWn0xWVNIQ0xo1Zx4xJJ38UcsCt+j2M+oW8RSXfvU1FU/dUsfYi5otwJVq14yQAdsVdVxVBt7QjrZuLv2cNNuuKZKlJUtI0BXWVHIGw588V3uVnuL17RdLdPZjLEboFJdYLgI1as/iGKj4AecbfL8pKnZEmO+tSW8DLejIAz16Phmi8LK4Wd9D0cVw8BJjTEyDIMf7P0WXNenXjY4wU75ziq54ihSZ8RRfmRXGlPJdilAGVJQFEL58gQQQcHNcLnaZbV9YkQ5Qbdlzi8CpvUlGmPowoZ3B0+rnXqeEHXJwnyZyVylqeU8UNYSdbYbASM7BIA7c0LAHqLPh6I+qNcFuzIkZLLjoDjYSh9ASk6iNzgZ25HnXY8TsJYS4u3z0KdWlDDamQFvFQJGkZ7Ac5xjrxUZXDaJkGLEdfIQxEXGUUjBOpKRkdn4a4uWW9PpYcfukZUuG4Fx3ExiEnYpUFjVvqCurGMUvQP1FSZdGLpxDYiy262qPPeZdQ6jSpKgwo47lDem3EtwdhWvo4p/8AmS1iPH9S1bav/EZV8KpxuGpKbixPlz0vPNzVyl6GtKTqZDekDJwBjPXVq58OR7zdWZNx0yIzDSktxlDYLJGVnffYYHxovG66DWxXt3EaWeH0yboVGVHdESSllOsl7UE7Af5ZBHvCpucYQI6i1Ijy2ZAdQ19nU1lZK86SMEgg6TvnbrxS268Motg12dYhtSZMYFpCNQQ4HRhYGew7jrxVa/Wa5Jmwbg7NbcnvT2GkKaYIbaQkLI8Ukk7qJO9bSg9TN5IZTbuzcpdvaDb8Z+PPw606kBaMsOkEcwc+rPKu0HiOI1FjR2Pt9zWI6HluJaBUlCvwqXyGT2DfblQ1w7KcmifOmtuyunS4eia0oCEtrQEgEk83Cck1yh8M3C06FWy4tIUuO0xI6ZjUFaBgKTgjBwTzyKz6LD9RZVxdASpJ6CWWFyBGRIDX9tbhVpwDnPPbOMVQgcTtPNpuNxffiBlqQpTPR4bWhC0p1dZyMge0mui+F7iptmGbm39gjzEyW0dAek2Xr0FWrGM+rPKpOcHpdihhyYpI6B9sKQnBBcdS4FD2FPxp/th6iwri6Cyh0yo0yKptsOht1nxloKgnKcE53I25jPKpOcVw2kuh2LLbebdQ10C2wFqKwSnG+MEA9fVjnVV3hm4XBzpbpcmnXW0JQyGWNCUjWlSiQSSSdAHYK73Th16a9Mdaej4lJbSpqQx0iCEauYyP8gcjGMUv2x+oetOB1pLmlSdQBwoYI9tSNVrZEMC2RoanVOlhpLZcVzVgYzVk15M0ZK++VnfYP2pdTG++VnfYP2pdVelwRNqcmNqKKKjFQWO/nL941Cpu/nL941CrceKJMt2XLT5Vj+//ABWzrGWnyrH9/wDitnXB5XNHZ4/FnteUE4rzVXKdJ7RUWnUvNJcQcpUMg1OgAryvaKAPKK9ooA8or2igDyivaKAPKMV7RQB5RXteUAFFGa9oA8or2igAqJqVRNAGSvvlZ32D9qXUxvvlZ32D9qXVXpcETKnJjaiiioxUFjv5y/eNQqbv5y/eNQq3HiiTLdly0+VY/v8A8Vs6xlp8qx/f/itnXB5XNHZ4/FlK6W7wnH6AuraSTupH4sYxsequEKzCGt9f2l5ZeCQd8adOeXefhgdVNCcV5nO1c12dFitbBi2MDPJAG9W6q23ycx7tWqT3AKKKKBhRRRQAUUUUAFeV7UVDIIoA9yO2jNImLPeGmkIN+cUUkHJZBzhODnJJ3O/OrC4F2Lylou+lO+lPQJIGc+vfq7vbTt8iuNcivFKCUkk4AG5pUbddCgarwrPjEkMgc9OOXZpV83qqmhM15w20S1SQggvvlIA5AaRnIJ6z7R66LBc5pl3h2R0iZIDOshIw34wxgEb554Pb1dezZdydbW3mG4GlEBTqlJAQMcyCc/p10oRaZaJDehcR0BQU4nokqUcEZydPt3yKcrgIdRlYR0g3RhIwg+zr+P6Vp2Erl4HavaXWyVrSYruzzOxT6v8An8HrpjWDQVE1KomgDJX3ys77B+1LqY33ys77B+1Lqr0uCJlTkxtRRRUYqCx385fvGoVN385fvGoVbjxRJluy5afKsf3/AOK2dYy0+VI/v/xWzrg8rmjs8fiylc4Ts1lKGnQ2QrJJB7OrBH/M1xg2t6It4rluKDiUJSlI0hGnPLnz/gUzzXmc1zXdrHRYrWsYtscZJwgbnrq3VW2+TmPcq1Q9wQUUUUhhRRRQAUUUUAFFFFABXle1zffRHZW86rShCSpR7AKAFHEN3MARorDiRIludGnbJSCDuB25wBXVmO+1FS20gMqUCSBuontJ9p7Sd+fOqUWQ22TeJmpbs1QTFbSkqIR1YAyd+ZxTEuSktqW2yltSubju59WEp5+zIrb00M7iqKDHcSk2d6Mh5zLjgkEKKjjxjg75329XKmciFJfS29HlPx1NnWlsqyHPUvOdj6t6Izc6LqclqEwKJUCgAKbGcgAdeB189uRq+y+0+jU2sKGcH1H19lJsEhXIXqcalteK6kEqSP8AUM4P0PYSOVMo8pqSyHW15SeYOxSewjqPqri80hLpSsDonjg9WlX/AL/5zpfco0dqE0iay4+A8SOg2JOdirt7T66FqPYd605xqHfRkEbGsowmzKt76RbZ4aGnLZCzq8Y45HqNaKAppcNpTTa20YwErSQoe0Gk1YE7mavnlZ34ftS+mF98rO/D9qX1WpcETanJjaiiioxUFjv5y/eNQqbv5y/eNQq3HiiTLdly0+VI/v8A8VprrPXbofTts9MrUE6BqyfYEgk91Zm1eVI/v/xT3iUsi0K+0KWlBWndCiDnPqBP6Vw+T/kR10OLJympN1tbKo75iOOoCtaCTpyOrlnftqMW2TGS/wBJc3j0gToIAJRjOcasjfIHLqqzaj//ABMQE5/spwck5GNjk71byDyrlb9jpKtrGLZHBUVEIAyeZ7quVVtvk5j3BVqh7jQUUUUgCiiigAooooAKKKKAPDWeu0lN1kNwYy0vMpWenShf41J/0ZHLfnn9cEUxvV0Rarep4jU4fFbR1qVVCy2nwbEUXsfaZilOPOBISUA74JHMjPPrJzWlormXq7DGIwelXJewXD4qVA7BO2w7BkfHAPs7py85rz/bT+EY5ntqs+4+6tuPDbSG+bizsNPYOvJ7cY2Pqq0FONpx0SQlI2CVfpyFIaKUlN2ElamXI4YB2Cwc4wnr+b9Ph59iXMZjvuL6OQhKSpbZwHCOo4xlO57OddY0kT8l1hxgJXs28BlWOvYkEVcW803gOOJRnlqIGd8fuR30XCxUbSuQwUlwKH4VIWnxknrGRj9vXXEXJyDDC7m0UK6QtpKPH1gAnVgcsgE13WtAcMuO4HE7B4IVkYHX7R+o+FWstupSoaVA7g86AFrfENvdYW6lTvic0FpQVzI/DjPUavRpCJUdD7YUErGRqSUn4g8q6BKcYCQPhXu3IUOwGSvvlZ34ftS+mF98rO/D9qX1VpcETanJjaiiio5UFjv5y/eNQqbv5y/eNQq3HiiTLdly0+VI/v8A8Vob6B4NJLnRhKgScgH2DKTv8Kz1p8qR/f8A4rQcQFAsz4U4pBI8QoOFauYxjr2rh8n/ACI66HFkVNSH7NGTBc0r6NOFLXoONOP9IIzy6sd1eQIVzjl7ppiCFJbDYypekgeNz3326+rPXVq0Y8Dwhq1f2Eb5Bz4o7KtkjFcrfsdNita8+DY4JydAyat1Vtvk5j3atUPcEFFFFIYUUUUAFFFFABUXFpbQpaiAlIySeoV7WU4pnuSVswozig2mQhLpQojpDn8v2dvd204q7sJux1YzdbqZ8gD7OxuyjG4HVkHkTzPIgBIPXTdpC0oXImlGpagEJAxpGfFB7TvUIMRDKAjXnozlxQxgq7B6h9PXVlKlPOleg6E7Iztv1mm3cSR1aQUI8Y+Md1b9dRP98lJHiDnn/VUHFPOLDTekD/WrPIdntP8Azqrqk9GAkowByxyrJokppC04UM9dKrlHQ8pCHYipyRkEaiNCcg5I/wBW6RtjPt3q+p1TxKGTpCSNSiP2+H/DVedONrZBRCkyvFKiGEalHf8AU700JnsOAmNH6OOoMoUckIJVv7VZ7Oyou2ZhcZMdDr7aA6pzxXTnJBGOew3zjlsK9jyulYVJ6FcXCiFIfGnV66k5dozEZMh8uNIWopGps5yATy7MAnPqo1DQrM8PtMNOtCZMKXTnCnSSnckYPPr7eoZzTCLH+zR0s9It3TnxlnKjv11Rb4ns7jXSiahI6gsFKlbkbA7ncHl2UwYfbksIeaJKFjIyCD3Gh39xaGVvvlZ34ftS+mF88rO/D9qX1WpcETqnJjaiiioxUFjv5y/eNQqbv5y/eNQq3HiiTLdly0+VI/v/AMVrpEZuSgId1YByNKykg+0GsjafKkf3/wCK2dcHlc0dnj8WUJrEpqAli2LDbiE6UFZyEjSQM5yTviq8Zi9Dpw7MZBUE9EVN6wnnqyAU9WOvmPhTfavDiua50WKtqCha4wWQVBAyQMAmrlVbb5PY92rVD3BBRRRSGFFFFABRXlULnc0wG8JHSPrH9toHc+s9g9f80AcbzcVsI+yxiftLqcpKdygctWP29dUrZADLaFhsOODCUA7gf9xz2fqcnsxRtUR0ypLr6i47IfUsLVlPi42xudtsA7DmRyGXZkLbbDNtYDy8hJOdDaRyyDg8vVn969HpojG+rLWjpT0QVlKfxnnn1e3t/wDddXXCjS20MrVyHYO2q5EpKA2lxtC1DYJSVEHr3P7kfDqqLEB2O2suXKQtSlFRUrRt/trBoutthpAAOe0nmT21z1mScI/K/wAgfxez1VSMSVLwRcJTTaVA7pbysY7NOw9u+1dC0824G27g8tYwdCkN4A9eEjagC4vo228kJCR8KWXG5ohgdKp5pJSpWEIClEDsHVy/UV1bjyo4Lsqc2tWSQpTWAnPUPGqldbpOilCWUZCiSSGMnGDyBVz9vqppXYF2BMjSI32hCSEhRTl3ZWevnU5VwhsMIdmJKElZCdbZJzgns22BqtAnLlsh1Day4CRpcbwvq/7sDny2/Spy3J6GEKMJiQ70xwArZKcHCt+vkPjRbUVznHvtjdjuOMPNBpOCv+2U53I5Eb7imUZ9iTHQ7HUlTSh4pTy7KXNSJ2hba7e2kkgpWkp0f+WSDn2A0whlwxWy60hlwjKkIOQDSY0Zi+eVnfh+1L6YXzys78P2pfVWlwRMqcmNqKKKjlUWO/nL941Cpu/nL941CrceKJMt2XLT5Vj+/wDxWzrGWnyrH9/+K2dcHlc0dnj8WcpXS/ZnSwMu6Do5fixtz9dL4ZvClPF9DSRpR0QUc74OrOPh+vVTWvNq5bnQyta8+DI+rGrQM4q3VS2+TmPdq1mh7jR7RXmRQVAcyKACjNLrhf7ZbcCRLRrJwG0HUsn2DekIvd64g+0s2uCuK0250fTOKGVbA59QwerPwrSg3qZckhnfuJWLO2hKEpffW6lvRr0hGrrUer2ddLYxk3B1a0tdO4R4y3BpaJOBvucgb7DbYjOc56DhByS2yJcoFTbocPiZCsdXVjbv681oWoLLTYRgqSNgDyx2Y5VpuKWgtW9RTAhNIfeU5MM19bhLijuhs7eKEj4c6ZKecbQlMWI4vUrGThIT6zkg91XEoQgYSkJHqFe1hu5pIroS6lRw0jJ5qK9z+lcktTlqUp1bCSFkoASVADqzy39dXaKQyo41PVpCZLCRq8b+ydx6vGroxFLKQkPKI7MD/wC+813r2gCmi3hDinDJfWokkFRB0g74G3KpuwkPJSlx10hKtWysZ9RxzHqqzRQBV+wMjkp4DsDy8d2a4ybNFlRhHcLugLK9nVZyQRzznr76YUUAK4nD8GG0ptvplJWAFdI8pWQOXM+ursaM3EYSy2VaE5xqUSe813qJobbFYyN98rO/D9qX0wvvlZ34ftS+q9LgibU5MbUUUVGKgsd/OX7xqFTd/OX7xqFW48USZbsuWnyrH9/+K2dYy0+VY/v/AMVs64PK5o7PH4s9pch65KlykdC0Gk6egUo41c9WcZ9XV10xrzArlOkThdwFkji3GN9p8TUH1HRpz43LfOM4q1m4HR/eiD/LxVHPs3FU7yxbI6Gy/CQdbgVqQyg5KSFYOe3GKtx4dtkxm5DcKPodQFpyykbEZHVWjJTahXpbzxkXxsMqcJbSxGSlSU4G2VEj9OuoSuGY05CETLncH0pWlWDI0g4PIhIAx8K8tjVpemSUogoCn1lzS40gadOGyAOfNIPZ41dbmLNBXHafisJXIdCW0pZT4yuYHqzjHxp3aegW0LcG02u2JIhRI7GeZQkAq9p5mrgUgf6h31TYh21+Oh9EJjQtIUMtJGx37KoWpNmmOOiNEZcSpSlhamkgHfBA6+rs66y9dWGw91p/yHfRrT/kO+kt2jWtlLDTkFoFx1KklDaBkpIVp3xzxjb11cYh2yRFbktwo5bcQFpJZTuCM9lFhl7Wn/Id9GtP+Q76S2xFqlOuoRb20qKis9I23seRGxPLbv7ajdxZYTkdD8VlKysLQlLKfG3AA+JUP/oE0W1sFx5rT/kO+jWn/Id9Um4dsdjpfRDjltaQoHoRyxnsqnbUWmYVBmEyQrLgUptG+TggAb7GiwDnWn/Id9GtP+Q76R3RFrhuMdNbkEa9QU2ygjPLBGc9Y3xjlV4QrepgPIgMKBTqADKcmiwF7pE/5Dvo6RP+Q76SWiNbHA6wm3oSpK1OkOtN58dRVgYJ2GcZry6ItEZ+Mw5BbLi16kJbZR4xHVviiwXHmtP+Q76Nae0D40rmJtEK3mc7CY6EAHxWUk74A/eoW+PaFlbCY0fpA654ikI1fizyGdt+6iwDfWn/ACHfXgUDyINV/Blv9Bj/AP8AUn6V1ZjMRwQwy20DzCEgZ7qQGVvnlZ34ftS+mF98rO/D9qX1XpcETanJjaiiioxUFjv5y/eNQqbv5y/eNQq3HiiTLdly0+VI/v8A8Vs6xVucQ1cGXHFBKUqySeqtT4WgelI764vJi3JWR1+PJKOpcoqn4WgelI76PC0D0pHfXLgl0dGOPZ3fix5OOnYbdwCBrSDgHmN+2ppSEpCUgJA2AHVVXwtA9KR30eFoHpSO+jDLoMUezqzCjRiCxGZaIGkFCAnbOcbeupPRmXwkPNNuBJynWkHBxjr9RPfXDwtA9KR30eFoHpSO+jDLoMUey0lAQkJSAEgYAA2FQbisMrUtpltCl/iKUgFXtrh4WgelI76PC0D0pHfRhl0GKPZ2eisSCC8w26UggFaAcA866hICNGBpxjGNsVU8LQPSkd9HhaB6UjvowS6DFHs7MxI0ZRLEdtsnYlCAnPdSu53a2R5am57CFBCMJWpAVuSAU+rmg+vPqq94WgelI76g5PtbydLrzK05zhQyM01GXuhOUeztClMzojchgHonE5TqGNvZU2YceOSWGGmieZQgDPd7T31xF0t45Sm++jwtA9KR30sEugxR7LDrDTww62hY5YUnP/OQ7qlpAGABgbAYqr4WgelI76PC0D0pHfRgl0PFHs7tRmWCS0y22VABRSkDOBgZ9lePRI8g/wB9ht3bHjoCtvjXHwtA9KR30eFoHpSO+jDLoMUeyw6y282W3W0OIPNK05B+FDcdpr8tpCOZ8VIG551X8LQPSkd9HhaB6UjvowS6DFHsuUGqfhaB6Ujvo8KwPSm++jBLoMcezOXzys77B+1L6u3d5t+4uONLC0EDBHsqlVWnwRNnyY2oooqMVRY7+cv3jUKm7+cv3jUKtx4oky3YUUUUxBRRXaO0l5RbKglZHiEnbPrpN2VwSucaKsLjEqKmvwEZSFEZKeWcV4qG6nOrSAMgnUMAg/8AsUscTWFnCva6BsNvht/IHWQeWeuuq4agtLScawQlRKhgqPUKHNIWFlWiu/2R3AOE+N1ah7Kg40psJUSkpVnBByDRiTDCznRXf7I6TgBOQcHxhscE791SaiqL6ArTpKkjdX4s4O3woxx7DCytRVqLFTILwyQUJyMe3s69qgIy3QXGUeJvgE7kDnSxxuPCzhRXdUR1Cik6RgkK8YbY55r37E/pJ0jbPX2c6eOPYsLK9FW34fRJISQooUrO+5AxXNCW0Mh5xJXqUUhIVjkATnvpKaaugwtbnCipKKSo6QQOoE5xXZUfKvE2SEJUSo7DIFacktws2V6K7mI8AdhkZ21DJxzr1yP0UdRVp1hzScHONjtSxoMLK9FFFaEFFFFADaiiioZXFjv5y/eNQqbv5y/eNQq3HiiTLdhRRRTEFSQstrC08xUaKAOyZKwgJ0pyE6dRG+M5xXRuVkLQ9ulWT+HrJBOe6qtFZcIseJnWQ4HX1LTsDy2x1VNMx0OdIQlStesZHI9tV6KMKtYLssIlLDqVK5DAOB1A5ryQ6haG0NjARnfGOdcKKMCvcMTsWDLc3wlCSo5UQNycEfya8TKWkpOlKtJBTkciBj+BXGvKMEQxM6IeWgLCTjXjJHVvmuhmu4UMJ3z1cs86r0UOKYYmdlSXF6ySPHKlH2nnUjMdUkpUEnOcHHLNV6KMEegxM7KkuLUonGTnPx51FDpQkoKUrQd9Kh1/xXOinhVrCuyS16zulI3zsMV1+1KIwUIIKQk7HcDlXCihxTC7O6pbqlatgfG5DHPnXjslbySFBI1K1KIG5NcaKWFDuwooorQgooooAbUUUVDK4sd/OX7xqFTd/OX7xqFW48USZbsKKKKYgooooAKKKKACiiigAqw0hYQFNtlbiskYTnSB14/5yqvVyLLShgsnGrOU+PpyBvjPtrFRtI1DfU7CLJbb1ylKKVEDQfHP/r21wQwnDmhPSqBTpQeekjOdvh30OyZEhRLroaRyO+AB2dp9lcRIiLWsuEjOAgg8hyH8V5K/uzbsXDFYLCVIGpzRnQDzOE7fqTt2VxZQxoeU8nSUkAAE5GQf5xzrkXIIKTlWP9WSOWPrXnSwlYyVchyUN9qavbcC0LcgqIS+ThZRsgnlVaQx0BSNWdSc7jGK8K4eSAT2DJ9Yx/NSIjaVYLmceKDinFu+4mlY4UV7Xlex5hRRRQAUUUUAFFFFABRRRQA2oooqGVxY7+cv3jUKaFpsnJQkk+qvOib82n5RVSNXRaE50tdxZRTPom/Np+UUdE35tPyinnfAsr5FlFM+ib82n5RR0Tfm0/KKM74DK+RZRTPom/Np+UUdE35tPyijO+AyvkWUUz6JvzaflFHRN+bT8oozvgMr5KCA2UL1qIVjxduZr3oorgw6TunBwTnOf/ur3RN+bT8oo6JvzaflFZdS5pQt7i1EK3tqBBdVgg79W5z/AM9depg25GQVOLCcafgM7f8AlTHom/Np7qOib82n5RWbx6NWfYuEWEQ+jcII8Tnv/wAwK8ahwOjAWFg7ZAJPLP8A6pl0Tfm0/KKOib82n5RRiXQsL7FjkSKcOJIKwQrr543/AFq0tMPUdKjjIxz5bZ/n9Ks9E35tPyijom/Np+UU1OwYL7lJwMdGdB8fUNt8Yx9c1xpn0Tfm0/KKOib82n5RWlVt7GXT+RZRTPom/Np+UUdE35tPyinnfAsr5FlFM+ib82n5RR0Tfm0/KKM74DK+RZRTPom/Np+UUdE35tPyijO+AyvkWUUz6JvzaflFHRN+bT8oozvgMr5J0UUVKKR//9k="/>
          <p:cNvSpPr>
            <a:spLocks noChangeAspect="1" noChangeArrowheads="1"/>
          </p:cNvSpPr>
          <p:nvPr/>
        </p:nvSpPr>
        <p:spPr bwMode="auto">
          <a:xfrm>
            <a:off x="4928493" y="494605"/>
            <a:ext cx="247650" cy="247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sz="1950"/>
          </a:p>
        </p:txBody>
      </p:sp>
      <p:pic>
        <p:nvPicPr>
          <p:cNvPr id="1844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4635" y="737701"/>
            <a:ext cx="1741289" cy="2677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6" name="Picture 2" descr="http://images.tandf.co.uk/common/jackets/amazon/978146655/978146655153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0946" y="3390571"/>
            <a:ext cx="1824332" cy="280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74698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0991A9D-D730-49AF-92A2-375396CBF1F7}" type="slidenum">
              <a:rPr lang="fr-FR" sz="1400">
                <a:latin typeface="Old English Text MT" pitchFamily="66" charset="0"/>
              </a:rPr>
              <a:pPr/>
              <a:t>3</a:t>
            </a:fld>
            <a:endParaRPr lang="fr-FR" sz="1400">
              <a:latin typeface="Old English Text MT" pitchFamily="66" charset="0"/>
            </a:endParaRPr>
          </a:p>
        </p:txBody>
      </p:sp>
      <p:sp>
        <p:nvSpPr>
          <p:cNvPr id="2051" name="Rectangle 6"/>
          <p:cNvSpPr>
            <a:spLocks noGrp="1" noChangeArrowheads="1"/>
          </p:cNvSpPr>
          <p:nvPr>
            <p:ph type="body" idx="1"/>
          </p:nvPr>
        </p:nvSpPr>
        <p:spPr>
          <a:xfrm>
            <a:off x="575666" y="-269081"/>
            <a:ext cx="10714038" cy="4376738"/>
          </a:xfrm>
          <a:noFill/>
        </p:spPr>
        <p:txBody>
          <a:bodyPr/>
          <a:lstStyle/>
          <a:p>
            <a:pPr marL="0" indent="0"/>
            <a:endParaRPr lang="en-US" sz="1800" dirty="0" smtClean="0">
              <a:latin typeface="Old English Text MT" pitchFamily="66" charset="0"/>
            </a:endParaRPr>
          </a:p>
          <a:p>
            <a:pPr marL="0" indent="0" algn="ctr"/>
            <a:endParaRPr lang="en-GB" altLang="ja-JP" sz="3300" dirty="0" smtClean="0">
              <a:latin typeface="Old English Text MT" pitchFamily="66" charset="0"/>
              <a:ea typeface="MS PGothic" pitchFamily="34" charset="-128"/>
            </a:endParaRPr>
          </a:p>
          <a:p>
            <a:pPr marL="0" indent="0" algn="ctr"/>
            <a:r>
              <a:rPr lang="en-US" sz="3600" cap="small" dirty="0"/>
              <a:t>inequality across birth cohorts</a:t>
            </a:r>
            <a:br>
              <a:rPr lang="en-US" sz="3600" cap="small" dirty="0"/>
            </a:br>
            <a:r>
              <a:rPr lang="en-US" sz="3600" cap="small" dirty="0" smtClean="0"/>
              <a:t>PART 1: </a:t>
            </a:r>
            <a:r>
              <a:rPr lang="fr-FR" sz="3300" dirty="0">
                <a:ea typeface="MS PGothic" pitchFamily="34" charset="-128"/>
              </a:rPr>
              <a:t/>
            </a:r>
            <a:br>
              <a:rPr lang="fr-FR" sz="3300" dirty="0">
                <a:ea typeface="MS PGothic" pitchFamily="34" charset="-128"/>
              </a:rPr>
            </a:br>
            <a:r>
              <a:rPr lang="en-US" sz="3300" dirty="0">
                <a:ea typeface="MS PGothic" pitchFamily="34" charset="-128"/>
              </a:rPr>
              <a:t>Theory of Cohort inequalities: </a:t>
            </a:r>
            <a:r>
              <a:rPr lang="en-US" sz="3300" dirty="0" smtClean="0">
                <a:ea typeface="MS PGothic" pitchFamily="34" charset="-128"/>
              </a:rPr>
              <a:t/>
            </a:r>
            <a:br>
              <a:rPr lang="en-US" sz="3300" dirty="0" smtClean="0">
                <a:ea typeface="MS PGothic" pitchFamily="34" charset="-128"/>
              </a:rPr>
            </a:br>
            <a:r>
              <a:rPr lang="en-US" sz="3300" dirty="0" smtClean="0">
                <a:ea typeface="MS PGothic" pitchFamily="34" charset="-128"/>
              </a:rPr>
              <a:t>France </a:t>
            </a:r>
            <a:r>
              <a:rPr lang="en-US" sz="3300" dirty="0">
                <a:ea typeface="MS PGothic" pitchFamily="34" charset="-128"/>
              </a:rPr>
              <a:t>as an extreme case</a:t>
            </a:r>
            <a:endParaRPr lang="en-US" sz="3600" cap="small" dirty="0"/>
          </a:p>
        </p:txBody>
      </p:sp>
      <p:sp>
        <p:nvSpPr>
          <p:cNvPr id="21511" name="Rectangle 7"/>
          <p:cNvSpPr>
            <a:spLocks noChangeArrowheads="1"/>
          </p:cNvSpPr>
          <p:nvPr/>
        </p:nvSpPr>
        <p:spPr bwMode="auto">
          <a:xfrm>
            <a:off x="2720975" y="333375"/>
            <a:ext cx="6183313"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algn="r" defTabSz="957263">
              <a:spcBef>
                <a:spcPct val="20000"/>
              </a:spcBef>
              <a:spcAft>
                <a:spcPct val="20000"/>
              </a:spcAft>
              <a:tabLst>
                <a:tab pos="741363" algn="l"/>
              </a:tabLst>
              <a:defRPr/>
            </a:pPr>
            <a:r>
              <a:rPr lang="fr-FR" sz="4400" dirty="0">
                <a:latin typeface="+mn-lt"/>
              </a:rPr>
              <a:t>Louis Chauvel </a:t>
            </a:r>
          </a:p>
          <a:p>
            <a:pPr algn="r" defTabSz="957263">
              <a:spcBef>
                <a:spcPct val="20000"/>
              </a:spcBef>
              <a:spcAft>
                <a:spcPct val="20000"/>
              </a:spcAft>
              <a:tabLst>
                <a:tab pos="741363" algn="l"/>
              </a:tabLst>
              <a:defRPr/>
            </a:pPr>
            <a:r>
              <a:rPr lang="fr-FR" sz="1800" dirty="0">
                <a:latin typeface="Old English Text MT" pitchFamily="66" charset="0"/>
              </a:rPr>
              <a:t>Pr Dr </a:t>
            </a:r>
            <a:r>
              <a:rPr lang="fr-FR" sz="1800" dirty="0" err="1">
                <a:latin typeface="Old English Text MT" pitchFamily="66" charset="0"/>
              </a:rPr>
              <a:t>at</a:t>
            </a:r>
            <a:r>
              <a:rPr lang="fr-FR" sz="1800" dirty="0">
                <a:latin typeface="Old English Text MT" pitchFamily="66" charset="0"/>
              </a:rPr>
              <a:t> </a:t>
            </a:r>
            <a:r>
              <a:rPr lang="fr-FR" sz="1800" dirty="0" err="1">
                <a:latin typeface="Old English Text MT" pitchFamily="66" charset="0"/>
              </a:rPr>
              <a:t>University</a:t>
            </a:r>
            <a:r>
              <a:rPr lang="fr-FR" sz="1800" dirty="0">
                <a:latin typeface="Old English Text MT" pitchFamily="66" charset="0"/>
              </a:rPr>
              <a:t> of Luxembourg</a:t>
            </a:r>
            <a:br>
              <a:rPr lang="fr-FR" sz="1800" dirty="0">
                <a:latin typeface="Old English Text MT" pitchFamily="66" charset="0"/>
              </a:rPr>
            </a:b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mj-lt"/>
            </a:endParaRPr>
          </a:p>
          <a:p>
            <a:pPr algn="r" defTabSz="957263">
              <a:spcBef>
                <a:spcPct val="20000"/>
              </a:spcBef>
              <a:spcAft>
                <a:spcPct val="20000"/>
              </a:spcAft>
              <a:tabLst>
                <a:tab pos="741363" algn="l"/>
              </a:tabLst>
              <a:defRPr/>
            </a:pPr>
            <a:endParaRPr lang="fr-FR" sz="1800" b="1" dirty="0" smtClean="0">
              <a:latin typeface="+mj-lt"/>
            </a:endParaRPr>
          </a:p>
          <a:p>
            <a:pPr algn="r" defTabSz="957263">
              <a:spcBef>
                <a:spcPct val="20000"/>
              </a:spcBef>
              <a:spcAft>
                <a:spcPct val="20000"/>
              </a:spcAft>
              <a:tabLst>
                <a:tab pos="741363" algn="l"/>
              </a:tabLst>
              <a:defRPr/>
            </a:pPr>
            <a:r>
              <a:rPr lang="fr-FR" sz="1800" b="1" dirty="0" smtClean="0">
                <a:latin typeface="+mj-lt"/>
              </a:rPr>
              <a:t>louis.chauvel@uni.lu</a:t>
            </a:r>
            <a:r>
              <a:rPr lang="fr-FR" sz="1800" b="1" dirty="0">
                <a:latin typeface="+mj-lt"/>
              </a:rPr>
              <a:t/>
            </a:r>
            <a:br>
              <a:rPr lang="fr-FR" sz="1800" b="1" dirty="0">
                <a:latin typeface="+mj-lt"/>
              </a:rPr>
            </a:br>
            <a:r>
              <a:rPr lang="fr-FR" sz="1800" b="1" dirty="0">
                <a:latin typeface="+mj-lt"/>
              </a:rPr>
              <a:t>http://www.louischauvel.org </a:t>
            </a:r>
          </a:p>
        </p:txBody>
      </p:sp>
      <p:pic>
        <p:nvPicPr>
          <p:cNvPr id="2054" name="Picture 6">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4141" y="4350841"/>
            <a:ext cx="2081313" cy="10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Rectangle 25"/>
          <p:cNvSpPr>
            <a:spLocks noChangeArrowheads="1"/>
          </p:cNvSpPr>
          <p:nvPr/>
        </p:nvSpPr>
        <p:spPr bwMode="auto">
          <a:xfrm>
            <a:off x="0" y="-1588"/>
            <a:ext cx="184150" cy="460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atin typeface="Old English Text MT" pitchFamily="66" charset="0"/>
            </a:endParaRPr>
          </a:p>
        </p:txBody>
      </p:sp>
      <p:sp>
        <p:nvSpPr>
          <p:cNvPr id="2056" name="Rectangle 26"/>
          <p:cNvSpPr>
            <a:spLocks noChangeArrowheads="1"/>
          </p:cNvSpPr>
          <p:nvPr/>
        </p:nvSpPr>
        <p:spPr bwMode="auto">
          <a:xfrm>
            <a:off x="0" y="1643063"/>
            <a:ext cx="22542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200">
                <a:solidFill>
                  <a:srgbClr val="000000"/>
                </a:solidFill>
                <a:latin typeface="Old English Text MT" pitchFamily="66" charset="0"/>
                <a:cs typeface="Times New Roman" pitchFamily="18" charset="0"/>
              </a:rPr>
              <a:t> </a:t>
            </a:r>
            <a:endParaRPr lang="en-US">
              <a:latin typeface="Old English Text MT" pitchFamily="66" charset="0"/>
            </a:endParaRPr>
          </a:p>
        </p:txBody>
      </p:sp>
      <p:sp>
        <p:nvSpPr>
          <p:cNvPr id="2" name="Rectangle 1"/>
          <p:cNvSpPr/>
          <p:nvPr/>
        </p:nvSpPr>
        <p:spPr>
          <a:xfrm>
            <a:off x="313683" y="5373216"/>
            <a:ext cx="2922147" cy="461665"/>
          </a:xfrm>
          <a:prstGeom prst="rect">
            <a:avLst/>
          </a:prstGeom>
        </p:spPr>
        <p:txBody>
          <a:bodyPr wrap="none">
            <a:spAutoFit/>
          </a:bodyPr>
          <a:lstStyle/>
          <a:p>
            <a:r>
              <a:rPr lang="fr-FR" dirty="0" smtClean="0"/>
              <a:t>CUNY-LIS </a:t>
            </a:r>
            <a:r>
              <a:rPr lang="fr-FR" dirty="0" err="1" smtClean="0"/>
              <a:t>June</a:t>
            </a:r>
            <a:r>
              <a:rPr lang="fr-FR" dirty="0" smtClean="0"/>
              <a:t> 2017</a:t>
            </a:r>
            <a:endParaRPr lang="en-US" dirty="0"/>
          </a:p>
        </p:txBody>
      </p:sp>
      <p:sp>
        <p:nvSpPr>
          <p:cNvPr id="9" name="Rectangle 1"/>
          <p:cNvSpPr>
            <a:spLocks noChangeArrowheads="1"/>
          </p:cNvSpPr>
          <p:nvPr/>
        </p:nvSpPr>
        <p:spPr bwMode="auto">
          <a:xfrm>
            <a:off x="3471151" y="5373216"/>
            <a:ext cx="2407292" cy="12003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a:r>
              <a:rPr lang="en-US" altLang="en-US" sz="1800" b="1" dirty="0">
                <a:latin typeface="Papyrus" pitchFamily="66" charset="0"/>
              </a:rPr>
              <a:t>IRSEI </a:t>
            </a:r>
            <a:br>
              <a:rPr lang="en-US" altLang="en-US" sz="1800" b="1" dirty="0">
                <a:latin typeface="Papyrus" pitchFamily="66" charset="0"/>
              </a:rPr>
            </a:br>
            <a:r>
              <a:rPr lang="en-US" altLang="en-US" sz="1800" b="1" dirty="0">
                <a:latin typeface="Papyrus" pitchFamily="66" charset="0"/>
              </a:rPr>
              <a:t>Institute for Research </a:t>
            </a:r>
            <a:br>
              <a:rPr lang="en-US" altLang="en-US" sz="1800" b="1" dirty="0">
                <a:latin typeface="Papyrus" pitchFamily="66" charset="0"/>
              </a:rPr>
            </a:br>
            <a:r>
              <a:rPr lang="en-US" altLang="en-US" sz="1800" b="1" dirty="0">
                <a:latin typeface="Papyrus" pitchFamily="66" charset="0"/>
              </a:rPr>
              <a:t>on  Socio-Economic  </a:t>
            </a:r>
            <a:br>
              <a:rPr lang="en-US" altLang="en-US" sz="1800" b="1" dirty="0">
                <a:latin typeface="Papyrus" pitchFamily="66" charset="0"/>
              </a:rPr>
            </a:br>
            <a:r>
              <a:rPr lang="en-US" altLang="en-US" sz="1800" b="1" dirty="0">
                <a:latin typeface="Papyrus" pitchFamily="66" charset="0"/>
              </a:rPr>
              <a:t>Inequality</a:t>
            </a:r>
          </a:p>
        </p:txBody>
      </p:sp>
      <p:pic>
        <p:nvPicPr>
          <p:cNvPr id="10" name="Picture 4" descr="Fonds National de la Recherche Luxembour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683" y="291149"/>
            <a:ext cx="3760224"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6" name="Picture 2" descr="Résultats de recherche d'images pour « lisdatacenter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683" y="1461932"/>
            <a:ext cx="1880112" cy="2139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1304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584514" y="1196752"/>
            <a:ext cx="8970997" cy="3662541"/>
          </a:xfrm>
          <a:prstGeom prst="rect">
            <a:avLst/>
          </a:prstGeom>
          <a:noFill/>
        </p:spPr>
        <p:txBody>
          <a:bodyPr wrap="square" rtlCol="0">
            <a:spAutoFit/>
          </a:bodyPr>
          <a:lstStyle/>
          <a:p>
            <a:r>
              <a:rPr lang="en-US" sz="2400" b="1" dirty="0" smtClean="0"/>
              <a:t>Our method A: APCD </a:t>
            </a:r>
          </a:p>
          <a:p>
            <a:r>
              <a:rPr lang="en-US" sz="2000" dirty="0" smtClean="0"/>
              <a:t>APCD (</a:t>
            </a:r>
            <a:r>
              <a:rPr lang="en-US" sz="2000" dirty="0" err="1" smtClean="0"/>
              <a:t>detrended</a:t>
            </a:r>
            <a:r>
              <a:rPr lang="en-US" sz="2000" dirty="0" smtClean="0"/>
              <a:t>): are some cohorts above or below a linear trend of long-run economic growth? Basically, the APCD is a ‘bump detector’. </a:t>
            </a:r>
          </a:p>
          <a:p>
            <a:endParaRPr lang="en-US" dirty="0" smtClean="0"/>
          </a:p>
          <a:p>
            <a:endParaRPr lang="en-US" dirty="0" smtClean="0"/>
          </a:p>
          <a:p>
            <a:endParaRPr lang="en-US" dirty="0"/>
          </a:p>
          <a:p>
            <a:endParaRPr lang="en-US" dirty="0" smtClean="0"/>
          </a:p>
          <a:p>
            <a:r>
              <a:rPr lang="en-US" dirty="0" smtClean="0"/>
              <a:t> </a:t>
            </a:r>
          </a:p>
          <a:p>
            <a:endParaRPr lang="en-US" dirty="0"/>
          </a:p>
          <a:p>
            <a:endParaRPr lang="en-US" dirty="0"/>
          </a:p>
        </p:txBody>
      </p:sp>
      <p:sp>
        <p:nvSpPr>
          <p:cNvPr id="3" name="Foliennummernplatzhalter 2"/>
          <p:cNvSpPr>
            <a:spLocks noGrp="1"/>
          </p:cNvSpPr>
          <p:nvPr>
            <p:ph type="sldNum" sz="quarter" idx="4294967295"/>
          </p:nvPr>
        </p:nvSpPr>
        <p:spPr>
          <a:xfrm>
            <a:off x="7099300" y="6356351"/>
            <a:ext cx="2311400" cy="365125"/>
          </a:xfrm>
          <a:prstGeom prst="rect">
            <a:avLst/>
          </a:prstGeom>
        </p:spPr>
        <p:txBody>
          <a:bodyPr/>
          <a:lstStyle/>
          <a:p>
            <a:fld id="{3D304243-3656-402B-8372-AF8AC471BDF5}" type="slidenum">
              <a:rPr lang="fr-CH" smtClean="0"/>
              <a:pPr/>
              <a:t>30</a:t>
            </a:fld>
            <a:endParaRPr lang="fr-CH" dirty="0"/>
          </a:p>
        </p:txBody>
      </p:sp>
      <p:pic>
        <p:nvPicPr>
          <p:cNvPr id="133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488" y="2590800"/>
            <a:ext cx="9272156" cy="2494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960440" y="4581128"/>
            <a:ext cx="4953000" cy="1754326"/>
          </a:xfrm>
          <a:prstGeom prst="rect">
            <a:avLst/>
          </a:prstGeom>
        </p:spPr>
        <p:txBody>
          <a:bodyPr>
            <a:spAutoFit/>
          </a:bodyPr>
          <a:lstStyle/>
          <a:p>
            <a:pPr defTabSz="957263">
              <a:spcBef>
                <a:spcPct val="20000"/>
              </a:spcBef>
              <a:spcAft>
                <a:spcPct val="100000"/>
              </a:spcAft>
              <a:tabLst>
                <a:tab pos="741363" algn="l"/>
              </a:tabLst>
            </a:pPr>
            <a:r>
              <a:rPr lang="en-US" sz="2000" b="1" dirty="0" smtClean="0"/>
              <a:t>STATA </a:t>
            </a:r>
            <a:r>
              <a:rPr lang="en-US" sz="2000" b="1" dirty="0" err="1" smtClean="0"/>
              <a:t>ssc</a:t>
            </a:r>
            <a:r>
              <a:rPr lang="en-US" sz="2000" b="1" dirty="0" smtClean="0"/>
              <a:t> install </a:t>
            </a:r>
            <a:r>
              <a:rPr lang="en-US" sz="2000" b="1" dirty="0" err="1" smtClean="0"/>
              <a:t>apcd</a:t>
            </a:r>
            <a:r>
              <a:rPr lang="en-US" sz="2000" b="1" dirty="0"/>
              <a:t/>
            </a:r>
            <a:br>
              <a:rPr lang="en-US" sz="2000" b="1" dirty="0"/>
            </a:br>
            <a:r>
              <a:rPr lang="en-US" sz="2000" b="1" dirty="0" smtClean="0"/>
              <a:t>=&gt; available ado file </a:t>
            </a:r>
          </a:p>
          <a:p>
            <a:pPr defTabSz="957263">
              <a:spcBef>
                <a:spcPct val="20000"/>
              </a:spcBef>
              <a:spcAft>
                <a:spcPct val="100000"/>
              </a:spcAft>
              <a:buFontTx/>
              <a:buChar char="•"/>
              <a:tabLst>
                <a:tab pos="741363" algn="l"/>
              </a:tabLst>
            </a:pPr>
            <a:r>
              <a:rPr lang="en-US" sz="2000" b="1" dirty="0" smtClean="0"/>
              <a:t>PLZ see more on  </a:t>
            </a:r>
            <a:r>
              <a:rPr lang="en-GB" b="1" dirty="0" smtClean="0"/>
              <a:t>www.louischauvel.org/apcdex.htm </a:t>
            </a:r>
            <a:endParaRPr lang="en-GB" b="1" dirty="0"/>
          </a:p>
        </p:txBody>
      </p:sp>
    </p:spTree>
    <p:extLst>
      <p:ext uri="{BB962C8B-B14F-4D97-AF65-F5344CB8AC3E}">
        <p14:creationId xmlns:p14="http://schemas.microsoft.com/office/powerpoint/2010/main" val="27077764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584514" y="908720"/>
            <a:ext cx="8970997" cy="5386090"/>
          </a:xfrm>
          <a:prstGeom prst="rect">
            <a:avLst/>
          </a:prstGeom>
          <a:noFill/>
        </p:spPr>
        <p:txBody>
          <a:bodyPr wrap="square" rtlCol="0">
            <a:spAutoFit/>
          </a:bodyPr>
          <a:lstStyle/>
          <a:p>
            <a:r>
              <a:rPr lang="en-US" b="1" dirty="0"/>
              <a:t>4</a:t>
            </a:r>
            <a:r>
              <a:rPr lang="en-US" sz="2400" b="1" dirty="0" smtClean="0"/>
              <a:t>. Data</a:t>
            </a:r>
            <a:endParaRPr lang="en-US" sz="2400" dirty="0" smtClean="0"/>
          </a:p>
          <a:p>
            <a:r>
              <a:rPr lang="en-US" sz="2000" b="1" dirty="0" smtClean="0"/>
              <a:t>Dependent variable</a:t>
            </a:r>
          </a:p>
          <a:p>
            <a:r>
              <a:rPr lang="en-US" sz="2000" dirty="0" smtClean="0"/>
              <a:t>We want to explain the living standards of members of different cohorts: </a:t>
            </a:r>
          </a:p>
          <a:p>
            <a:r>
              <a:rPr lang="en-US" sz="2000" dirty="0" smtClean="0"/>
              <a:t>Variable “dpi” (disposable income) from the Luxembourg Income Study. </a:t>
            </a:r>
          </a:p>
          <a:p>
            <a:r>
              <a:rPr lang="en-US" sz="2000" b="1" dirty="0" smtClean="0"/>
              <a:t>Logged </a:t>
            </a:r>
            <a:r>
              <a:rPr lang="en-US" sz="2000" dirty="0" smtClean="0"/>
              <a:t>and </a:t>
            </a:r>
            <a:r>
              <a:rPr lang="en-US" sz="2000" b="1" dirty="0" smtClean="0"/>
              <a:t>divided </a:t>
            </a:r>
            <a:r>
              <a:rPr lang="en-US" sz="2000" b="1" dirty="0"/>
              <a:t>by the square root of household </a:t>
            </a:r>
            <a:r>
              <a:rPr lang="en-US" sz="2000" b="1" dirty="0" smtClean="0"/>
              <a:t>members </a:t>
            </a:r>
            <a:r>
              <a:rPr lang="en-US" sz="2000" dirty="0" smtClean="0"/>
              <a:t>and adjusted </a:t>
            </a:r>
            <a:r>
              <a:rPr lang="en-US" sz="2000" dirty="0"/>
              <a:t>for </a:t>
            </a:r>
            <a:r>
              <a:rPr lang="en-US" sz="2000" dirty="0" smtClean="0"/>
              <a:t>inflation: reflects household-equalized real disposable income after taxes and transfers.</a:t>
            </a:r>
            <a:br>
              <a:rPr lang="en-US" sz="2000" dirty="0" smtClean="0"/>
            </a:br>
            <a:endParaRPr lang="en-US" sz="2000" dirty="0" smtClean="0"/>
          </a:p>
          <a:p>
            <a:endParaRPr lang="en-US" sz="2000" dirty="0"/>
          </a:p>
          <a:p>
            <a:r>
              <a:rPr lang="en-US" sz="2000" b="1" dirty="0" smtClean="0"/>
              <a:t>Independent variables</a:t>
            </a:r>
          </a:p>
          <a:p>
            <a:r>
              <a:rPr lang="en-US" sz="2000" dirty="0" smtClean="0"/>
              <a:t>Age</a:t>
            </a:r>
            <a:r>
              <a:rPr lang="en-US" sz="2000" dirty="0"/>
              <a:t>, </a:t>
            </a:r>
            <a:r>
              <a:rPr lang="en-US" sz="2000" dirty="0" smtClean="0"/>
              <a:t>Period </a:t>
            </a:r>
            <a:r>
              <a:rPr lang="en-US" sz="2000" dirty="0"/>
              <a:t>of measurement, Cohort-membership of </a:t>
            </a:r>
            <a:r>
              <a:rPr lang="en-US" sz="2000" dirty="0" smtClean="0"/>
              <a:t>respondent (date of birth).</a:t>
            </a:r>
          </a:p>
          <a:p>
            <a:r>
              <a:rPr lang="en-US" sz="2000" dirty="0"/>
              <a:t>P</a:t>
            </a:r>
            <a:r>
              <a:rPr lang="en-US" sz="2000" dirty="0" smtClean="0"/>
              <a:t>lus controls for:</a:t>
            </a:r>
            <a:r>
              <a:rPr lang="en-US" sz="2000" dirty="0"/>
              <a:t/>
            </a:r>
            <a:br>
              <a:rPr lang="en-US" sz="2000" dirty="0"/>
            </a:br>
            <a:r>
              <a:rPr lang="en-US" sz="2000" dirty="0"/>
              <a:t>education </a:t>
            </a:r>
            <a:r>
              <a:rPr lang="en-US" sz="2000" dirty="0" smtClean="0"/>
              <a:t>(ISCED code), sex, </a:t>
            </a:r>
            <a:r>
              <a:rPr lang="en-US" sz="2000" dirty="0"/>
              <a:t>partner in </a:t>
            </a:r>
            <a:r>
              <a:rPr lang="en-US" sz="2000" dirty="0" smtClean="0"/>
              <a:t>household, # of children, immigrant-status.</a:t>
            </a:r>
          </a:p>
          <a:p>
            <a:endParaRPr lang="en-US" sz="2000" dirty="0" smtClean="0"/>
          </a:p>
          <a:p>
            <a:r>
              <a:rPr lang="en-US" sz="2000" b="1" dirty="0" smtClean="0"/>
              <a:t>Main interest</a:t>
            </a:r>
            <a:endParaRPr lang="en-US" sz="2000" b="1" dirty="0"/>
          </a:p>
          <a:p>
            <a:r>
              <a:rPr lang="en-US" sz="2000" dirty="0" smtClean="0"/>
              <a:t>How much does the mere date of birth (cohort membership) influence living standards? – in terms of deviation from the linear trend</a:t>
            </a:r>
            <a:endParaRPr lang="en-US" sz="2000" dirty="0"/>
          </a:p>
        </p:txBody>
      </p:sp>
      <p:sp>
        <p:nvSpPr>
          <p:cNvPr id="3" name="Foliennummernplatzhalter 2"/>
          <p:cNvSpPr>
            <a:spLocks noGrp="1"/>
          </p:cNvSpPr>
          <p:nvPr>
            <p:ph type="sldNum" sz="quarter" idx="4294967295"/>
          </p:nvPr>
        </p:nvSpPr>
        <p:spPr>
          <a:xfrm>
            <a:off x="7099300" y="6356351"/>
            <a:ext cx="2311400" cy="365125"/>
          </a:xfrm>
          <a:prstGeom prst="rect">
            <a:avLst/>
          </a:prstGeom>
        </p:spPr>
        <p:txBody>
          <a:bodyPr/>
          <a:lstStyle/>
          <a:p>
            <a:fld id="{3D304243-3656-402B-8372-AF8AC471BDF5}" type="slidenum">
              <a:rPr lang="fr-CH" smtClean="0"/>
              <a:pPr/>
              <a:t>31</a:t>
            </a:fld>
            <a:endParaRPr lang="fr-CH" dirty="0"/>
          </a:p>
        </p:txBody>
      </p:sp>
    </p:spTree>
    <p:extLst>
      <p:ext uri="{BB962C8B-B14F-4D97-AF65-F5344CB8AC3E}">
        <p14:creationId xmlns:p14="http://schemas.microsoft.com/office/powerpoint/2010/main" val="47832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6"/>
          <p:cNvSpPr>
            <a:spLocks noChangeArrowheads="1"/>
          </p:cNvSpPr>
          <p:nvPr/>
        </p:nvSpPr>
        <p:spPr bwMode="auto">
          <a:xfrm>
            <a:off x="211138" y="188913"/>
            <a:ext cx="9359900" cy="6555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r>
              <a:rPr lang="fr-FR" altLang="en-US" sz="1000" b="1" dirty="0" err="1">
                <a:solidFill>
                  <a:srgbClr val="000000"/>
                </a:solidFill>
                <a:latin typeface="Courier New" pitchFamily="49" charset="0"/>
                <a:cs typeface="Courier New" pitchFamily="49" charset="0"/>
              </a:rPr>
              <a:t>clear</a:t>
            </a:r>
            <a:r>
              <a:rPr lang="fr-FR" altLang="en-US" sz="1000" b="1" dirty="0">
                <a:solidFill>
                  <a:srgbClr val="000000"/>
                </a:solidFill>
                <a:latin typeface="Courier New" pitchFamily="49" charset="0"/>
                <a:cs typeface="Courier New" pitchFamily="49" charset="0"/>
              </a:rPr>
              <a:t> all</a:t>
            </a:r>
          </a:p>
          <a:p>
            <a:r>
              <a:rPr lang="fr-FR" altLang="en-US" sz="1000" b="1" dirty="0">
                <a:solidFill>
                  <a:srgbClr val="000000"/>
                </a:solidFill>
                <a:latin typeface="Courier New" pitchFamily="49" charset="0"/>
                <a:cs typeface="Courier New" pitchFamily="49" charset="0"/>
              </a:rPr>
              <a:t>capture </a:t>
            </a:r>
            <a:r>
              <a:rPr lang="fr-FR" altLang="en-US" sz="1000" b="1" dirty="0" err="1">
                <a:solidFill>
                  <a:srgbClr val="000000"/>
                </a:solidFill>
                <a:latin typeface="Courier New" pitchFamily="49" charset="0"/>
                <a:cs typeface="Courier New" pitchFamily="49" charset="0"/>
              </a:rPr>
              <a:t>ssc</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install</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apcd</a:t>
            </a:r>
            <a:r>
              <a:rPr lang="fr-FR" altLang="en-US" sz="1000" b="1" dirty="0">
                <a:solidFill>
                  <a:srgbClr val="000000"/>
                </a:solidFill>
                <a:latin typeface="Courier New" pitchFamily="49" charset="0"/>
                <a:cs typeface="Courier New" pitchFamily="49" charset="0"/>
              </a:rPr>
              <a:t>  </a:t>
            </a:r>
          </a:p>
          <a:p>
            <a:r>
              <a:rPr lang="fr-FR" altLang="en-US" sz="1000" b="1" dirty="0">
                <a:solidFill>
                  <a:srgbClr val="000000"/>
                </a:solidFill>
                <a:latin typeface="Courier New" pitchFamily="49" charset="0"/>
                <a:cs typeface="Courier New" pitchFamily="49" charset="0"/>
              </a:rPr>
              <a:t>set </a:t>
            </a:r>
            <a:r>
              <a:rPr lang="fr-FR" altLang="en-US" sz="1000" b="1" dirty="0" err="1">
                <a:solidFill>
                  <a:srgbClr val="000000"/>
                </a:solidFill>
                <a:latin typeface="Courier New" pitchFamily="49" charset="0"/>
                <a:cs typeface="Courier New" pitchFamily="49" charset="0"/>
              </a:rPr>
              <a:t>linesize</a:t>
            </a:r>
            <a:r>
              <a:rPr lang="fr-FR" altLang="en-US" sz="1000" b="1" dirty="0">
                <a:solidFill>
                  <a:srgbClr val="000000"/>
                </a:solidFill>
                <a:latin typeface="Courier New" pitchFamily="49" charset="0"/>
                <a:cs typeface="Courier New" pitchFamily="49" charset="0"/>
              </a:rPr>
              <a:t> 100</a:t>
            </a:r>
          </a:p>
          <a:p>
            <a:r>
              <a:rPr lang="fr-FR" altLang="en-US" sz="1000" b="1" dirty="0" err="1">
                <a:solidFill>
                  <a:srgbClr val="000000"/>
                </a:solidFill>
                <a:latin typeface="Courier New" pitchFamily="49" charset="0"/>
                <a:cs typeface="Courier New" pitchFamily="49" charset="0"/>
              </a:rPr>
              <a:t>gen</a:t>
            </a:r>
            <a:r>
              <a:rPr lang="fr-FR" altLang="en-US" sz="1000" b="1" dirty="0">
                <a:solidFill>
                  <a:srgbClr val="000000"/>
                </a:solidFill>
                <a:latin typeface="Courier New" pitchFamily="49" charset="0"/>
                <a:cs typeface="Courier New" pitchFamily="49" charset="0"/>
              </a:rPr>
              <a:t> d3=.</a:t>
            </a:r>
          </a:p>
          <a:p>
            <a:r>
              <a:rPr lang="fr-FR" altLang="en-US" sz="1000" b="1" dirty="0" err="1">
                <a:solidFill>
                  <a:srgbClr val="000000"/>
                </a:solidFill>
                <a:latin typeface="Courier New" pitchFamily="49" charset="0"/>
                <a:cs typeface="Courier New" pitchFamily="49" charset="0"/>
              </a:rPr>
              <a:t>foreach</a:t>
            </a:r>
            <a:r>
              <a:rPr lang="fr-FR" altLang="en-US" sz="1000" b="1" dirty="0">
                <a:solidFill>
                  <a:srgbClr val="000000"/>
                </a:solidFill>
                <a:latin typeface="Courier New" pitchFamily="49" charset="0"/>
                <a:cs typeface="Courier New" pitchFamily="49" charset="0"/>
              </a:rPr>
              <a:t> gogo in </a:t>
            </a:r>
            <a:r>
              <a:rPr lang="fr-FR" altLang="en-US" sz="1000" b="1" dirty="0" err="1">
                <a:solidFill>
                  <a:srgbClr val="000000"/>
                </a:solidFill>
                <a:latin typeface="Courier New" pitchFamily="49" charset="0"/>
                <a:cs typeface="Courier New" pitchFamily="49" charset="0"/>
              </a:rPr>
              <a:t>fr</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it</a:t>
            </a:r>
            <a:r>
              <a:rPr lang="fr-FR" altLang="en-US" sz="1000" b="1" dirty="0">
                <a:solidFill>
                  <a:srgbClr val="000000"/>
                </a:solidFill>
                <a:latin typeface="Courier New" pitchFamily="49" charset="0"/>
                <a:cs typeface="Courier New" pitchFamily="49" charset="0"/>
              </a:rPr>
              <a:t> no us  {</a:t>
            </a:r>
          </a:p>
          <a:p>
            <a:r>
              <a:rPr lang="fr-FR" altLang="en-US" sz="1000" b="1" dirty="0">
                <a:solidFill>
                  <a:srgbClr val="000000"/>
                </a:solidFill>
                <a:latin typeface="Courier New" pitchFamily="49" charset="0"/>
                <a:cs typeface="Courier New" pitchFamily="49" charset="0"/>
              </a:rPr>
              <a:t>qui {</a:t>
            </a:r>
          </a:p>
          <a:p>
            <a:r>
              <a:rPr lang="fr-FR" altLang="en-US" sz="1000" b="1" dirty="0">
                <a:solidFill>
                  <a:srgbClr val="000000"/>
                </a:solidFill>
                <a:latin typeface="Courier New" pitchFamily="49" charset="0"/>
                <a:cs typeface="Courier New" pitchFamily="49" charset="0"/>
              </a:rPr>
              <a:t>if "`gogo'"== "</a:t>
            </a:r>
            <a:r>
              <a:rPr lang="fr-FR" altLang="en-US" sz="1000" b="1" dirty="0" err="1">
                <a:solidFill>
                  <a:srgbClr val="000000"/>
                </a:solidFill>
                <a:latin typeface="Courier New" pitchFamily="49" charset="0"/>
                <a:cs typeface="Courier New" pitchFamily="49" charset="0"/>
              </a:rPr>
              <a:t>fr</a:t>
            </a:r>
            <a:r>
              <a:rPr lang="fr-FR" altLang="en-US" sz="1000" b="1" dirty="0">
                <a:solidFill>
                  <a:srgbClr val="000000"/>
                </a:solidFill>
                <a:latin typeface="Courier New" pitchFamily="49" charset="0"/>
                <a:cs typeface="Courier New" pitchFamily="49" charset="0"/>
              </a:rPr>
              <a:t>" local fifi  " fr84 fr89 fr94 fr00  fr05 "</a:t>
            </a:r>
          </a:p>
          <a:p>
            <a:r>
              <a:rPr lang="fr-FR" altLang="en-US" sz="1000" b="1" dirty="0">
                <a:solidFill>
                  <a:srgbClr val="000000"/>
                </a:solidFill>
                <a:latin typeface="Courier New" pitchFamily="49" charset="0"/>
                <a:cs typeface="Courier New" pitchFamily="49" charset="0"/>
              </a:rPr>
              <a:t>if "`gogo'"== "</a:t>
            </a:r>
            <a:r>
              <a:rPr lang="fr-FR" altLang="en-US" sz="1000" b="1" dirty="0" err="1">
                <a:solidFill>
                  <a:srgbClr val="000000"/>
                </a:solidFill>
                <a:latin typeface="Courier New" pitchFamily="49" charset="0"/>
                <a:cs typeface="Courier New" pitchFamily="49" charset="0"/>
              </a:rPr>
              <a:t>it</a:t>
            </a:r>
            <a:r>
              <a:rPr lang="fr-FR" altLang="en-US" sz="1000" b="1" dirty="0">
                <a:solidFill>
                  <a:srgbClr val="000000"/>
                </a:solidFill>
                <a:latin typeface="Courier New" pitchFamily="49" charset="0"/>
                <a:cs typeface="Courier New" pitchFamily="49" charset="0"/>
              </a:rPr>
              <a:t>" local fifi  " it86 it91 it95 it00 it04 "</a:t>
            </a:r>
          </a:p>
          <a:p>
            <a:r>
              <a:rPr lang="fr-FR" altLang="en-US" sz="1000" b="1" dirty="0">
                <a:solidFill>
                  <a:srgbClr val="000000"/>
                </a:solidFill>
                <a:latin typeface="Courier New" pitchFamily="49" charset="0"/>
                <a:cs typeface="Courier New" pitchFamily="49" charset="0"/>
              </a:rPr>
              <a:t>if "`gogo'"== "no" local fifi  "no86 no91 no95 no00 no04 "</a:t>
            </a:r>
          </a:p>
          <a:p>
            <a:r>
              <a:rPr lang="fr-FR" altLang="en-US" sz="1000" b="1" dirty="0">
                <a:solidFill>
                  <a:srgbClr val="000000"/>
                </a:solidFill>
                <a:latin typeface="Courier New" pitchFamily="49" charset="0"/>
                <a:cs typeface="Courier New" pitchFamily="49" charset="0"/>
              </a:rPr>
              <a:t>if "`gogo'"== "us" local fifi  "us86 us91 us94 us00 us04 "</a:t>
            </a:r>
          </a:p>
          <a:p>
            <a:r>
              <a:rPr lang="fr-FR" altLang="en-US" sz="1000" b="1" dirty="0" err="1">
                <a:solidFill>
                  <a:srgbClr val="000000"/>
                </a:solidFill>
                <a:latin typeface="Courier New" pitchFamily="49" charset="0"/>
                <a:cs typeface="Courier New" pitchFamily="49" charset="0"/>
              </a:rPr>
              <a:t>foreach</a:t>
            </a:r>
            <a:r>
              <a:rPr lang="fr-FR" altLang="en-US" sz="1000" b="1" dirty="0">
                <a:solidFill>
                  <a:srgbClr val="000000"/>
                </a:solidFill>
                <a:latin typeface="Courier New" pitchFamily="49" charset="0"/>
                <a:cs typeface="Courier New" pitchFamily="49" charset="0"/>
              </a:rPr>
              <a:t> toto in `fifi' { </a:t>
            </a:r>
          </a:p>
          <a:p>
            <a:r>
              <a:rPr lang="fr-FR" altLang="en-US" sz="1000" b="1" dirty="0">
                <a:solidFill>
                  <a:srgbClr val="000000"/>
                </a:solidFill>
                <a:latin typeface="Courier New" pitchFamily="49" charset="0"/>
                <a:cs typeface="Courier New" pitchFamily="49" charset="0"/>
              </a:rPr>
              <a:t>local perso "$`</a:t>
            </a:r>
            <a:r>
              <a:rPr lang="fr-FR" altLang="en-US" sz="1000" b="1" dirty="0" err="1">
                <a:solidFill>
                  <a:srgbClr val="000000"/>
                </a:solidFill>
                <a:latin typeface="Courier New" pitchFamily="49" charset="0"/>
                <a:cs typeface="Courier New" pitchFamily="49" charset="0"/>
              </a:rPr>
              <a:t>toto'p</a:t>
            </a:r>
            <a:r>
              <a:rPr lang="fr-FR" altLang="en-US" sz="1000" b="1" dirty="0">
                <a:solidFill>
                  <a:srgbClr val="000000"/>
                </a:solidFill>
                <a:latin typeface="Courier New" pitchFamily="49" charset="0"/>
                <a:cs typeface="Courier New" pitchFamily="49" charset="0"/>
              </a:rPr>
              <a:t>"</a:t>
            </a:r>
          </a:p>
          <a:p>
            <a:r>
              <a:rPr lang="fr-FR" altLang="en-US" sz="1000" b="1" dirty="0">
                <a:solidFill>
                  <a:srgbClr val="000000"/>
                </a:solidFill>
                <a:latin typeface="Courier New" pitchFamily="49" charset="0"/>
                <a:cs typeface="Courier New" pitchFamily="49" charset="0"/>
              </a:rPr>
              <a:t>local house "$`</a:t>
            </a:r>
            <a:r>
              <a:rPr lang="fr-FR" altLang="en-US" sz="1000" b="1" dirty="0" err="1">
                <a:solidFill>
                  <a:srgbClr val="000000"/>
                </a:solidFill>
                <a:latin typeface="Courier New" pitchFamily="49" charset="0"/>
                <a:cs typeface="Courier New" pitchFamily="49" charset="0"/>
              </a:rPr>
              <a:t>toto'h</a:t>
            </a:r>
            <a:r>
              <a:rPr lang="fr-FR" altLang="en-US" sz="1000" b="1" dirty="0">
                <a:solidFill>
                  <a:srgbClr val="000000"/>
                </a:solidFill>
                <a:latin typeface="Courier New" pitchFamily="49" charset="0"/>
                <a:cs typeface="Courier New" pitchFamily="49" charset="0"/>
              </a:rPr>
              <a:t>"</a:t>
            </a:r>
          </a:p>
          <a:p>
            <a:r>
              <a:rPr lang="fr-FR" altLang="en-US" sz="1000" b="1" dirty="0">
                <a:solidFill>
                  <a:srgbClr val="000000"/>
                </a:solidFill>
                <a:latin typeface="Courier New" pitchFamily="49" charset="0"/>
                <a:cs typeface="Courier New" pitchFamily="49" charset="0"/>
              </a:rPr>
              <a:t>qui use </a:t>
            </a:r>
            <a:r>
              <a:rPr lang="fr-FR" altLang="en-US" sz="1000" b="1" dirty="0" err="1">
                <a:solidFill>
                  <a:srgbClr val="000000"/>
                </a:solidFill>
                <a:latin typeface="Courier New" pitchFamily="49" charset="0"/>
                <a:cs typeface="Courier New" pitchFamily="49" charset="0"/>
              </a:rPr>
              <a:t>hid</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ppopwgt</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age</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sex</a:t>
            </a:r>
            <a:r>
              <a:rPr lang="fr-FR" altLang="en-US" sz="1000" b="1" dirty="0">
                <a:solidFill>
                  <a:srgbClr val="000000"/>
                </a:solidFill>
                <a:latin typeface="Courier New" pitchFamily="49" charset="0"/>
                <a:cs typeface="Courier New" pitchFamily="49" charset="0"/>
              </a:rPr>
              <a:t> relation </a:t>
            </a:r>
            <a:r>
              <a:rPr lang="fr-FR" altLang="en-US" sz="1000" b="1" dirty="0" err="1">
                <a:solidFill>
                  <a:srgbClr val="000000"/>
                </a:solidFill>
                <a:latin typeface="Courier New" pitchFamily="49" charset="0"/>
                <a:cs typeface="Courier New" pitchFamily="49" charset="0"/>
              </a:rPr>
              <a:t>educ</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nchildren</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immigr</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educ_c</a:t>
            </a:r>
            <a:r>
              <a:rPr lang="fr-FR" altLang="en-US" sz="1000" b="1" dirty="0">
                <a:solidFill>
                  <a:srgbClr val="000000"/>
                </a:solidFill>
                <a:latin typeface="Courier New" pitchFamily="49" charset="0"/>
                <a:cs typeface="Courier New" pitchFamily="49" charset="0"/>
              </a:rPr>
              <a:t> pi  </a:t>
            </a:r>
            <a:r>
              <a:rPr lang="fr-FR" altLang="en-US" sz="1000" b="1" dirty="0" err="1">
                <a:solidFill>
                  <a:srgbClr val="000000"/>
                </a:solidFill>
                <a:latin typeface="Courier New" pitchFamily="49" charset="0"/>
                <a:cs typeface="Courier New" pitchFamily="49" charset="0"/>
              </a:rPr>
              <a:t>deflat</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partner</a:t>
            </a:r>
            <a:r>
              <a:rPr lang="fr-FR" altLang="en-US" sz="1000" b="1" dirty="0">
                <a:solidFill>
                  <a:srgbClr val="000000"/>
                </a:solidFill>
                <a:latin typeface="Courier New" pitchFamily="49" charset="0"/>
                <a:cs typeface="Courier New" pitchFamily="49" charset="0"/>
              </a:rPr>
              <a:t> pmi </a:t>
            </a:r>
            <a:r>
              <a:rPr lang="fr-FR" altLang="en-US" sz="1000" b="1" dirty="0" err="1">
                <a:solidFill>
                  <a:srgbClr val="000000"/>
                </a:solidFill>
                <a:latin typeface="Courier New" pitchFamily="49" charset="0"/>
                <a:cs typeface="Courier New" pitchFamily="49" charset="0"/>
              </a:rPr>
              <a:t>ptime</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using</a:t>
            </a:r>
            <a:r>
              <a:rPr lang="fr-FR" altLang="en-US" sz="1000" b="1" dirty="0">
                <a:solidFill>
                  <a:srgbClr val="000000"/>
                </a:solidFill>
                <a:latin typeface="Courier New" pitchFamily="49" charset="0"/>
                <a:cs typeface="Courier New" pitchFamily="49" charset="0"/>
              </a:rPr>
              <a:t> `perso'  , </a:t>
            </a:r>
            <a:r>
              <a:rPr lang="fr-FR" altLang="en-US" sz="1000" b="1" dirty="0" err="1">
                <a:solidFill>
                  <a:srgbClr val="000000"/>
                </a:solidFill>
                <a:latin typeface="Courier New" pitchFamily="49" charset="0"/>
                <a:cs typeface="Courier New" pitchFamily="49" charset="0"/>
              </a:rPr>
              <a:t>clear</a:t>
            </a:r>
            <a:endParaRPr lang="fr-FR" altLang="en-US" sz="1000" b="1" dirty="0">
              <a:solidFill>
                <a:srgbClr val="000000"/>
              </a:solidFill>
              <a:latin typeface="Courier New" pitchFamily="49" charset="0"/>
              <a:cs typeface="Courier New" pitchFamily="49" charset="0"/>
            </a:endParaRPr>
          </a:p>
          <a:p>
            <a:r>
              <a:rPr lang="fr-FR" altLang="en-US" sz="1000" b="1" dirty="0">
                <a:solidFill>
                  <a:srgbClr val="000000"/>
                </a:solidFill>
                <a:latin typeface="Courier New" pitchFamily="49" charset="0"/>
                <a:cs typeface="Courier New" pitchFamily="49" charset="0"/>
              </a:rPr>
              <a:t>qui </a:t>
            </a:r>
            <a:r>
              <a:rPr lang="fr-FR" altLang="en-US" sz="1000" b="1" dirty="0" err="1">
                <a:solidFill>
                  <a:srgbClr val="000000"/>
                </a:solidFill>
                <a:latin typeface="Courier New" pitchFamily="49" charset="0"/>
                <a:cs typeface="Courier New" pitchFamily="49" charset="0"/>
              </a:rPr>
              <a:t>joinby</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hid</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using</a:t>
            </a:r>
            <a:r>
              <a:rPr lang="fr-FR" altLang="en-US" sz="1000" b="1" dirty="0">
                <a:solidFill>
                  <a:srgbClr val="000000"/>
                </a:solidFill>
                <a:latin typeface="Courier New" pitchFamily="49" charset="0"/>
                <a:cs typeface="Courier New" pitchFamily="49" charset="0"/>
              </a:rPr>
              <a:t> `house'	</a:t>
            </a:r>
          </a:p>
          <a:p>
            <a:r>
              <a:rPr lang="fr-FR" altLang="en-US" sz="1000" b="1" dirty="0" err="1">
                <a:solidFill>
                  <a:srgbClr val="000000"/>
                </a:solidFill>
                <a:latin typeface="Courier New" pitchFamily="49" charset="0"/>
                <a:cs typeface="Courier New" pitchFamily="49" charset="0"/>
              </a:rPr>
              <a:t>keep</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hid</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ppopwgt</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age</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sex</a:t>
            </a:r>
            <a:r>
              <a:rPr lang="fr-FR" altLang="en-US" sz="1000" b="1" dirty="0">
                <a:solidFill>
                  <a:srgbClr val="000000"/>
                </a:solidFill>
                <a:latin typeface="Courier New" pitchFamily="49" charset="0"/>
                <a:cs typeface="Courier New" pitchFamily="49" charset="0"/>
              </a:rPr>
              <a:t> relation </a:t>
            </a:r>
            <a:r>
              <a:rPr lang="fr-FR" altLang="en-US" sz="1000" b="1" dirty="0" err="1">
                <a:solidFill>
                  <a:srgbClr val="000000"/>
                </a:solidFill>
                <a:latin typeface="Courier New" pitchFamily="49" charset="0"/>
                <a:cs typeface="Courier New" pitchFamily="49" charset="0"/>
              </a:rPr>
              <a:t>educ</a:t>
            </a:r>
            <a:r>
              <a:rPr lang="fr-FR" altLang="en-US" sz="1000" b="1" dirty="0">
                <a:solidFill>
                  <a:srgbClr val="000000"/>
                </a:solidFill>
                <a:latin typeface="Courier New" pitchFamily="49" charset="0"/>
                <a:cs typeface="Courier New" pitchFamily="49" charset="0"/>
              </a:rPr>
              <a:t> pi  </a:t>
            </a:r>
            <a:r>
              <a:rPr lang="fr-FR" altLang="en-US" sz="1000" b="1" dirty="0" err="1">
                <a:solidFill>
                  <a:srgbClr val="000000"/>
                </a:solidFill>
                <a:latin typeface="Courier New" pitchFamily="49" charset="0"/>
                <a:cs typeface="Courier New" pitchFamily="49" charset="0"/>
              </a:rPr>
              <a:t>deflat</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year</a:t>
            </a:r>
            <a:r>
              <a:rPr lang="fr-FR" altLang="en-US" sz="1000" b="1" dirty="0">
                <a:solidFill>
                  <a:srgbClr val="000000"/>
                </a:solidFill>
                <a:latin typeface="Courier New" pitchFamily="49" charset="0"/>
                <a:cs typeface="Courier New" pitchFamily="49" charset="0"/>
              </a:rPr>
              <a:t> iso2 </a:t>
            </a:r>
            <a:r>
              <a:rPr lang="fr-FR" altLang="en-US" sz="1000" b="1" dirty="0" err="1">
                <a:solidFill>
                  <a:srgbClr val="000000"/>
                </a:solidFill>
                <a:latin typeface="Courier New" pitchFamily="49" charset="0"/>
                <a:cs typeface="Courier New" pitchFamily="49" charset="0"/>
              </a:rPr>
              <a:t>hpopwgt</a:t>
            </a:r>
            <a:r>
              <a:rPr lang="fr-FR" altLang="en-US" sz="1000" b="1" dirty="0">
                <a:solidFill>
                  <a:srgbClr val="000000"/>
                </a:solidFill>
                <a:latin typeface="Courier New" pitchFamily="49" charset="0"/>
                <a:cs typeface="Courier New" pitchFamily="49" charset="0"/>
              </a:rPr>
              <a:t>  dpi /// </a:t>
            </a:r>
          </a:p>
          <a:p>
            <a:r>
              <a:rPr lang="fr-FR" altLang="en-US" sz="1000" b="1" dirty="0" err="1">
                <a:solidFill>
                  <a:srgbClr val="000000"/>
                </a:solidFill>
                <a:latin typeface="Courier New" pitchFamily="49" charset="0"/>
                <a:cs typeface="Courier New" pitchFamily="49" charset="0"/>
              </a:rPr>
              <a:t>deflator</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nchildren</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immigr</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educ_c</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hmi</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hmx</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npers</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partner</a:t>
            </a:r>
            <a:r>
              <a:rPr lang="fr-FR" altLang="en-US" sz="1000" b="1" dirty="0">
                <a:solidFill>
                  <a:srgbClr val="000000"/>
                </a:solidFill>
                <a:latin typeface="Courier New" pitchFamily="49" charset="0"/>
                <a:cs typeface="Courier New" pitchFamily="49" charset="0"/>
              </a:rPr>
              <a:t> pmi </a:t>
            </a:r>
            <a:r>
              <a:rPr lang="fr-FR" altLang="en-US" sz="1000" b="1" dirty="0" err="1">
                <a:solidFill>
                  <a:srgbClr val="000000"/>
                </a:solidFill>
                <a:latin typeface="Courier New" pitchFamily="49" charset="0"/>
                <a:cs typeface="Courier New" pitchFamily="49" charset="0"/>
              </a:rPr>
              <a:t>ptime</a:t>
            </a:r>
            <a:r>
              <a:rPr lang="fr-FR" altLang="en-US" sz="1000" b="1" dirty="0">
                <a:solidFill>
                  <a:srgbClr val="000000"/>
                </a:solidFill>
                <a:latin typeface="Courier New" pitchFamily="49" charset="0"/>
                <a:cs typeface="Courier New" pitchFamily="49" charset="0"/>
              </a:rPr>
              <a:t>  </a:t>
            </a:r>
          </a:p>
          <a:p>
            <a:endParaRPr lang="fr-FR" altLang="en-US" sz="1000" b="1" dirty="0">
              <a:solidFill>
                <a:srgbClr val="000000"/>
              </a:solidFill>
              <a:latin typeface="Courier New" pitchFamily="49" charset="0"/>
              <a:cs typeface="Courier New" pitchFamily="49" charset="0"/>
            </a:endParaRPr>
          </a:p>
          <a:p>
            <a:r>
              <a:rPr lang="fr-FR" altLang="en-US" sz="1000" b="1" dirty="0">
                <a:solidFill>
                  <a:srgbClr val="000000"/>
                </a:solidFill>
                <a:latin typeface="Courier New" pitchFamily="49" charset="0"/>
                <a:cs typeface="Courier New" pitchFamily="49" charset="0"/>
              </a:rPr>
              <a:t>local </a:t>
            </a:r>
            <a:r>
              <a:rPr lang="fr-FR" altLang="en-US" sz="1000" b="1" dirty="0" err="1">
                <a:solidFill>
                  <a:srgbClr val="000000"/>
                </a:solidFill>
                <a:latin typeface="Courier New" pitchFamily="49" charset="0"/>
                <a:cs typeface="Courier New" pitchFamily="49" charset="0"/>
              </a:rPr>
              <a:t>save</a:t>
            </a:r>
            <a:r>
              <a:rPr lang="fr-FR" altLang="en-US" sz="1000" b="1" dirty="0">
                <a:solidFill>
                  <a:srgbClr val="000000"/>
                </a:solidFill>
                <a:latin typeface="Courier New" pitchFamily="49" charset="0"/>
                <a:cs typeface="Courier New" pitchFamily="49" charset="0"/>
              </a:rPr>
              <a:t>   "t`toto'" </a:t>
            </a:r>
          </a:p>
          <a:p>
            <a:r>
              <a:rPr lang="fr-FR" altLang="en-US" sz="1000" b="1" dirty="0">
                <a:solidFill>
                  <a:srgbClr val="000000"/>
                </a:solidFill>
                <a:latin typeface="Courier New" pitchFamily="49" charset="0"/>
                <a:cs typeface="Courier New" pitchFamily="49" charset="0"/>
              </a:rPr>
              <a:t>qui </a:t>
            </a:r>
            <a:r>
              <a:rPr lang="fr-FR" altLang="en-US" sz="1000" b="1" dirty="0" err="1">
                <a:solidFill>
                  <a:srgbClr val="000000"/>
                </a:solidFill>
                <a:latin typeface="Courier New" pitchFamily="49" charset="0"/>
                <a:cs typeface="Courier New" pitchFamily="49" charset="0"/>
              </a:rPr>
              <a:t>save</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save</a:t>
            </a:r>
            <a:r>
              <a:rPr lang="fr-FR" altLang="en-US" sz="1000" b="1" dirty="0">
                <a:solidFill>
                  <a:srgbClr val="000000"/>
                </a:solidFill>
                <a:latin typeface="Courier New" pitchFamily="49" charset="0"/>
                <a:cs typeface="Courier New" pitchFamily="49" charset="0"/>
              </a:rPr>
              <a:t>' , replace</a:t>
            </a:r>
          </a:p>
          <a:p>
            <a:r>
              <a:rPr lang="fr-FR" altLang="en-US" sz="1000" b="1" dirty="0">
                <a:solidFill>
                  <a:srgbClr val="000000"/>
                </a:solidFill>
                <a:latin typeface="Courier New" pitchFamily="49" charset="0"/>
                <a:cs typeface="Courier New" pitchFamily="49" charset="0"/>
              </a:rPr>
              <a:t>}</a:t>
            </a:r>
          </a:p>
          <a:p>
            <a:r>
              <a:rPr lang="fr-FR" altLang="en-US" sz="1000" b="1" dirty="0" err="1">
                <a:solidFill>
                  <a:srgbClr val="000000"/>
                </a:solidFill>
                <a:latin typeface="Courier New" pitchFamily="49" charset="0"/>
                <a:cs typeface="Courier New" pitchFamily="49" charset="0"/>
              </a:rPr>
              <a:t>clear</a:t>
            </a:r>
            <a:r>
              <a:rPr lang="fr-FR" altLang="en-US" sz="1000" b="1" dirty="0">
                <a:solidFill>
                  <a:srgbClr val="000000"/>
                </a:solidFill>
                <a:latin typeface="Courier New" pitchFamily="49" charset="0"/>
                <a:cs typeface="Courier New" pitchFamily="49" charset="0"/>
              </a:rPr>
              <a:t> all </a:t>
            </a:r>
          </a:p>
          <a:p>
            <a:r>
              <a:rPr lang="fr-FR" altLang="en-US" sz="1000" b="1" dirty="0" err="1">
                <a:solidFill>
                  <a:srgbClr val="000000"/>
                </a:solidFill>
                <a:latin typeface="Courier New" pitchFamily="49" charset="0"/>
                <a:cs typeface="Courier New" pitchFamily="49" charset="0"/>
              </a:rPr>
              <a:t>foreach</a:t>
            </a:r>
            <a:r>
              <a:rPr lang="fr-FR" altLang="en-US" sz="1000" b="1" dirty="0">
                <a:solidFill>
                  <a:srgbClr val="000000"/>
                </a:solidFill>
                <a:latin typeface="Courier New" pitchFamily="49" charset="0"/>
                <a:cs typeface="Courier New" pitchFamily="49" charset="0"/>
              </a:rPr>
              <a:t> toto in  `fifi'  { </a:t>
            </a:r>
          </a:p>
          <a:p>
            <a:r>
              <a:rPr lang="fr-FR" altLang="en-US" sz="1000" b="1" dirty="0">
                <a:solidFill>
                  <a:srgbClr val="000000"/>
                </a:solidFill>
                <a:latin typeface="Courier New" pitchFamily="49" charset="0"/>
                <a:cs typeface="Courier New" pitchFamily="49" charset="0"/>
              </a:rPr>
              <a:t>local </a:t>
            </a:r>
            <a:r>
              <a:rPr lang="fr-FR" altLang="en-US" sz="1000" b="1" dirty="0" err="1">
                <a:solidFill>
                  <a:srgbClr val="000000"/>
                </a:solidFill>
                <a:latin typeface="Courier New" pitchFamily="49" charset="0"/>
                <a:cs typeface="Courier New" pitchFamily="49" charset="0"/>
              </a:rPr>
              <a:t>save</a:t>
            </a:r>
            <a:r>
              <a:rPr lang="fr-FR" altLang="en-US" sz="1000" b="1" dirty="0">
                <a:solidFill>
                  <a:srgbClr val="000000"/>
                </a:solidFill>
                <a:latin typeface="Courier New" pitchFamily="49" charset="0"/>
                <a:cs typeface="Courier New" pitchFamily="49" charset="0"/>
              </a:rPr>
              <a:t>   "t`toto'" </a:t>
            </a:r>
          </a:p>
          <a:p>
            <a:r>
              <a:rPr lang="fr-FR" altLang="en-US" sz="1000" b="1" dirty="0">
                <a:solidFill>
                  <a:srgbClr val="000000"/>
                </a:solidFill>
                <a:latin typeface="Courier New" pitchFamily="49" charset="0"/>
                <a:cs typeface="Courier New" pitchFamily="49" charset="0"/>
              </a:rPr>
              <a:t>qui append </a:t>
            </a:r>
            <a:r>
              <a:rPr lang="fr-FR" altLang="en-US" sz="1000" b="1" dirty="0" err="1">
                <a:solidFill>
                  <a:srgbClr val="000000"/>
                </a:solidFill>
                <a:latin typeface="Courier New" pitchFamily="49" charset="0"/>
                <a:cs typeface="Courier New" pitchFamily="49" charset="0"/>
              </a:rPr>
              <a:t>using</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save</a:t>
            </a:r>
            <a:r>
              <a:rPr lang="fr-FR" altLang="en-US" sz="1000" b="1" dirty="0">
                <a:solidFill>
                  <a:srgbClr val="000000"/>
                </a:solidFill>
                <a:latin typeface="Courier New" pitchFamily="49" charset="0"/>
                <a:cs typeface="Courier New" pitchFamily="49" charset="0"/>
              </a:rPr>
              <a:t>'  </a:t>
            </a:r>
          </a:p>
          <a:p>
            <a:r>
              <a:rPr lang="fr-FR" altLang="en-US" sz="1000" b="1" dirty="0">
                <a:solidFill>
                  <a:srgbClr val="000000"/>
                </a:solidFill>
                <a:latin typeface="Courier New" pitchFamily="49" charset="0"/>
                <a:cs typeface="Courier New" pitchFamily="49" charset="0"/>
              </a:rPr>
              <a:t>}  </a:t>
            </a:r>
          </a:p>
          <a:p>
            <a:r>
              <a:rPr lang="fr-FR" altLang="en-US" sz="1000" b="1" dirty="0">
                <a:solidFill>
                  <a:srgbClr val="000000"/>
                </a:solidFill>
                <a:latin typeface="Courier New" pitchFamily="49" charset="0"/>
                <a:cs typeface="Courier New" pitchFamily="49" charset="0"/>
              </a:rPr>
              <a:t>qui recode </a:t>
            </a:r>
            <a:r>
              <a:rPr lang="fr-FR" altLang="en-US" sz="1000" b="1" dirty="0" err="1">
                <a:solidFill>
                  <a:srgbClr val="000000"/>
                </a:solidFill>
                <a:latin typeface="Courier New" pitchFamily="49" charset="0"/>
                <a:cs typeface="Courier New" pitchFamily="49" charset="0"/>
              </a:rPr>
              <a:t>year</a:t>
            </a:r>
            <a:r>
              <a:rPr lang="fr-FR" altLang="en-US" sz="1000" b="1" dirty="0">
                <a:solidFill>
                  <a:srgbClr val="000000"/>
                </a:solidFill>
                <a:latin typeface="Courier New" pitchFamily="49" charset="0"/>
                <a:cs typeface="Courier New" pitchFamily="49" charset="0"/>
              </a:rPr>
              <a:t> (1977/1982=1980)  (1983/1987=1985) (1988/1992=1990)  (1993/1997=1995) (1998/2002=2000) (2003/2008=2005)</a:t>
            </a:r>
          </a:p>
          <a:p>
            <a:r>
              <a:rPr lang="fr-FR" altLang="en-US" sz="1000" b="1" dirty="0">
                <a:solidFill>
                  <a:srgbClr val="000000"/>
                </a:solidFill>
                <a:latin typeface="Courier New" pitchFamily="49" charset="0"/>
                <a:cs typeface="Courier New" pitchFamily="49" charset="0"/>
              </a:rPr>
              <a:t>qui </a:t>
            </a:r>
            <a:r>
              <a:rPr lang="fr-FR" altLang="en-US" sz="1000" b="1" dirty="0" err="1">
                <a:solidFill>
                  <a:srgbClr val="000000"/>
                </a:solidFill>
                <a:latin typeface="Courier New" pitchFamily="49" charset="0"/>
                <a:cs typeface="Courier New" pitchFamily="49" charset="0"/>
              </a:rPr>
              <a:t>gen</a:t>
            </a:r>
            <a:r>
              <a:rPr lang="fr-FR" altLang="en-US" sz="1000" b="1" dirty="0">
                <a:solidFill>
                  <a:srgbClr val="000000"/>
                </a:solidFill>
                <a:latin typeface="Courier New" pitchFamily="49" charset="0"/>
                <a:cs typeface="Courier New" pitchFamily="49" charset="0"/>
              </a:rPr>
              <a:t> age5=</a:t>
            </a:r>
            <a:r>
              <a:rPr lang="fr-FR" altLang="en-US" sz="1000" b="1" dirty="0" err="1">
                <a:solidFill>
                  <a:srgbClr val="000000"/>
                </a:solidFill>
                <a:latin typeface="Courier New" pitchFamily="49" charset="0"/>
                <a:cs typeface="Courier New" pitchFamily="49" charset="0"/>
              </a:rPr>
              <a:t>int</a:t>
            </a:r>
            <a:r>
              <a:rPr lang="fr-FR" altLang="en-US" sz="1000" b="1" dirty="0">
                <a:solidFill>
                  <a:srgbClr val="000000"/>
                </a:solidFill>
                <a:latin typeface="Courier New" pitchFamily="49" charset="0"/>
                <a:cs typeface="Courier New" pitchFamily="49" charset="0"/>
              </a:rPr>
              <a:t>((age-3)/5)*5+3</a:t>
            </a:r>
          </a:p>
          <a:p>
            <a:r>
              <a:rPr lang="fr-FR" altLang="en-US" sz="1000" b="1" dirty="0">
                <a:solidFill>
                  <a:srgbClr val="000000"/>
                </a:solidFill>
                <a:latin typeface="Courier New" pitchFamily="49" charset="0"/>
                <a:cs typeface="Courier New" pitchFamily="49" charset="0"/>
              </a:rPr>
              <a:t>qui </a:t>
            </a:r>
            <a:r>
              <a:rPr lang="fr-FR" altLang="en-US" sz="1000" b="1" dirty="0" err="1">
                <a:solidFill>
                  <a:srgbClr val="000000"/>
                </a:solidFill>
                <a:latin typeface="Courier New" pitchFamily="49" charset="0"/>
                <a:cs typeface="Courier New" pitchFamily="49" charset="0"/>
              </a:rPr>
              <a:t>gen</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pweight</a:t>
            </a:r>
            <a:r>
              <a:rPr lang="fr-FR" altLang="en-US" sz="1000" b="1" dirty="0">
                <a:solidFill>
                  <a:srgbClr val="000000"/>
                </a:solidFill>
                <a:latin typeface="Courier New" pitchFamily="49" charset="0"/>
                <a:cs typeface="Courier New" pitchFamily="49" charset="0"/>
              </a:rPr>
              <a:t> = </a:t>
            </a:r>
            <a:r>
              <a:rPr lang="fr-FR" altLang="en-US" sz="1000" b="1" dirty="0" err="1">
                <a:solidFill>
                  <a:srgbClr val="000000"/>
                </a:solidFill>
                <a:latin typeface="Courier New" pitchFamily="49" charset="0"/>
                <a:cs typeface="Courier New" pitchFamily="49" charset="0"/>
              </a:rPr>
              <a:t>int</a:t>
            </a:r>
            <a:r>
              <a:rPr lang="fr-FR" altLang="en-US" sz="1000" b="1" dirty="0">
                <a:solidFill>
                  <a:srgbClr val="000000"/>
                </a:solidFill>
                <a:latin typeface="Courier New" pitchFamily="49" charset="0"/>
                <a:cs typeface="Courier New" pitchFamily="49" charset="0"/>
              </a:rPr>
              <a:t>(</a:t>
            </a:r>
            <a:r>
              <a:rPr lang="fr-FR" altLang="en-US" sz="1000" b="1" dirty="0" err="1">
                <a:solidFill>
                  <a:srgbClr val="000000"/>
                </a:solidFill>
                <a:latin typeface="Courier New" pitchFamily="49" charset="0"/>
                <a:cs typeface="Courier New" pitchFamily="49" charset="0"/>
              </a:rPr>
              <a:t>ppop</a:t>
            </a:r>
            <a:r>
              <a:rPr lang="fr-FR" altLang="en-US" sz="1000" b="1" dirty="0">
                <a:solidFill>
                  <a:srgbClr val="000000"/>
                </a:solidFill>
                <a:latin typeface="Courier New" pitchFamily="49" charset="0"/>
                <a:cs typeface="Courier New" pitchFamily="49" charset="0"/>
              </a:rPr>
              <a:t>)</a:t>
            </a:r>
          </a:p>
          <a:p>
            <a:r>
              <a:rPr lang="fr-FR" altLang="en-US" sz="1000" b="1" dirty="0">
                <a:solidFill>
                  <a:srgbClr val="000000"/>
                </a:solidFill>
                <a:latin typeface="Courier New" pitchFamily="49" charset="0"/>
                <a:cs typeface="Courier New" pitchFamily="49" charset="0"/>
              </a:rPr>
              <a:t>qui </a:t>
            </a:r>
            <a:r>
              <a:rPr lang="fr-FR" altLang="en-US" sz="1000" b="1" dirty="0" err="1">
                <a:solidFill>
                  <a:srgbClr val="000000"/>
                </a:solidFill>
                <a:latin typeface="Courier New" pitchFamily="49" charset="0"/>
                <a:cs typeface="Courier New" pitchFamily="49" charset="0"/>
              </a:rPr>
              <a:t>keep</a:t>
            </a:r>
            <a:r>
              <a:rPr lang="fr-FR" altLang="en-US" sz="1000" b="1" dirty="0">
                <a:solidFill>
                  <a:srgbClr val="000000"/>
                </a:solidFill>
                <a:latin typeface="Courier New" pitchFamily="49" charset="0"/>
                <a:cs typeface="Courier New" pitchFamily="49" charset="0"/>
              </a:rPr>
              <a:t> if </a:t>
            </a:r>
            <a:r>
              <a:rPr lang="fr-FR" altLang="en-US" sz="1000" b="1" dirty="0" err="1">
                <a:solidFill>
                  <a:srgbClr val="000000"/>
                </a:solidFill>
                <a:latin typeface="Courier New" pitchFamily="49" charset="0"/>
                <a:cs typeface="Courier New" pitchFamily="49" charset="0"/>
              </a:rPr>
              <a:t>age</a:t>
            </a:r>
            <a:r>
              <a:rPr lang="fr-FR" altLang="en-US" sz="1000" b="1" dirty="0">
                <a:solidFill>
                  <a:srgbClr val="000000"/>
                </a:solidFill>
                <a:latin typeface="Courier New" pitchFamily="49" charset="0"/>
                <a:cs typeface="Courier New" pitchFamily="49" charset="0"/>
              </a:rPr>
              <a:t> &gt;= 20 &amp; </a:t>
            </a:r>
            <a:r>
              <a:rPr lang="fr-FR" altLang="en-US" sz="1000" b="1" dirty="0" err="1">
                <a:solidFill>
                  <a:srgbClr val="000000"/>
                </a:solidFill>
                <a:latin typeface="Courier New" pitchFamily="49" charset="0"/>
                <a:cs typeface="Courier New" pitchFamily="49" charset="0"/>
              </a:rPr>
              <a:t>age</a:t>
            </a:r>
            <a:r>
              <a:rPr lang="fr-FR" altLang="en-US" sz="1000" b="1" dirty="0">
                <a:solidFill>
                  <a:srgbClr val="000000"/>
                </a:solidFill>
                <a:latin typeface="Courier New" pitchFamily="49" charset="0"/>
                <a:cs typeface="Courier New" pitchFamily="49" charset="0"/>
              </a:rPr>
              <a:t> &lt; 65 </a:t>
            </a:r>
          </a:p>
          <a:p>
            <a:r>
              <a:rPr lang="fr-FR" altLang="en-US" sz="1000" b="1" dirty="0" err="1">
                <a:solidFill>
                  <a:srgbClr val="000000"/>
                </a:solidFill>
                <a:latin typeface="Courier New" pitchFamily="49" charset="0"/>
                <a:cs typeface="Courier New" pitchFamily="49" charset="0"/>
              </a:rPr>
              <a:t>gen</a:t>
            </a:r>
            <a:r>
              <a:rPr lang="fr-FR" altLang="en-US" sz="1000" b="1" dirty="0">
                <a:solidFill>
                  <a:srgbClr val="000000"/>
                </a:solidFill>
                <a:latin typeface="Courier New" pitchFamily="49" charset="0"/>
                <a:cs typeface="Courier New" pitchFamily="49" charset="0"/>
              </a:rPr>
              <a:t> page=</a:t>
            </a:r>
            <a:r>
              <a:rPr lang="fr-FR" altLang="en-US" sz="1000" b="1" dirty="0" err="1">
                <a:solidFill>
                  <a:srgbClr val="000000"/>
                </a:solidFill>
                <a:latin typeface="Courier New" pitchFamily="49" charset="0"/>
                <a:cs typeface="Courier New" pitchFamily="49" charset="0"/>
              </a:rPr>
              <a:t>floor</a:t>
            </a:r>
            <a:r>
              <a:rPr lang="fr-FR" altLang="en-US" sz="1000" b="1" dirty="0">
                <a:solidFill>
                  <a:srgbClr val="000000"/>
                </a:solidFill>
                <a:latin typeface="Courier New" pitchFamily="49" charset="0"/>
                <a:cs typeface="Courier New" pitchFamily="49" charset="0"/>
              </a:rPr>
              <a:t>(</a:t>
            </a:r>
            <a:r>
              <a:rPr lang="fr-FR" altLang="en-US" sz="1000" b="1" dirty="0" err="1">
                <a:solidFill>
                  <a:srgbClr val="000000"/>
                </a:solidFill>
                <a:latin typeface="Courier New" pitchFamily="49" charset="0"/>
                <a:cs typeface="Courier New" pitchFamily="49" charset="0"/>
              </a:rPr>
              <a:t>age</a:t>
            </a:r>
            <a:r>
              <a:rPr lang="fr-FR" altLang="en-US" sz="1000" b="1" dirty="0">
                <a:solidFill>
                  <a:srgbClr val="000000"/>
                </a:solidFill>
                <a:latin typeface="Courier New" pitchFamily="49" charset="0"/>
                <a:cs typeface="Courier New" pitchFamily="49" charset="0"/>
              </a:rPr>
              <a:t>/5)*5</a:t>
            </a:r>
          </a:p>
          <a:p>
            <a:r>
              <a:rPr lang="fr-FR" altLang="en-US" sz="1000" b="1" dirty="0" err="1">
                <a:solidFill>
                  <a:srgbClr val="000000"/>
                </a:solidFill>
                <a:latin typeface="Courier New" pitchFamily="49" charset="0"/>
                <a:cs typeface="Courier New" pitchFamily="49" charset="0"/>
              </a:rPr>
              <a:t>keep</a:t>
            </a:r>
            <a:r>
              <a:rPr lang="fr-FR" altLang="en-US" sz="1000" b="1" dirty="0">
                <a:solidFill>
                  <a:srgbClr val="000000"/>
                </a:solidFill>
                <a:latin typeface="Courier New" pitchFamily="49" charset="0"/>
                <a:cs typeface="Courier New" pitchFamily="49" charset="0"/>
              </a:rPr>
              <a:t> if (page &gt;= 25 &amp; page &lt;= 64)</a:t>
            </a:r>
          </a:p>
          <a:p>
            <a:r>
              <a:rPr lang="fr-FR" altLang="en-US" sz="1000" b="1" dirty="0" err="1">
                <a:solidFill>
                  <a:srgbClr val="000000"/>
                </a:solidFill>
                <a:latin typeface="Courier New" pitchFamily="49" charset="0"/>
                <a:cs typeface="Courier New" pitchFamily="49" charset="0"/>
              </a:rPr>
              <a:t>gen</a:t>
            </a:r>
            <a:r>
              <a:rPr lang="fr-FR" altLang="en-US" sz="1000" b="1" dirty="0">
                <a:solidFill>
                  <a:srgbClr val="000000"/>
                </a:solidFill>
                <a:latin typeface="Courier New" pitchFamily="49" charset="0"/>
                <a:cs typeface="Courier New" pitchFamily="49" charset="0"/>
              </a:rPr>
              <a:t> year5=</a:t>
            </a:r>
            <a:r>
              <a:rPr lang="fr-FR" altLang="en-US" sz="1000" b="1" dirty="0" err="1">
                <a:solidFill>
                  <a:srgbClr val="000000"/>
                </a:solidFill>
                <a:latin typeface="Courier New" pitchFamily="49" charset="0"/>
                <a:cs typeface="Courier New" pitchFamily="49" charset="0"/>
              </a:rPr>
              <a:t>year</a:t>
            </a:r>
            <a:endParaRPr lang="fr-FR" altLang="en-US" sz="1000" b="1" dirty="0">
              <a:solidFill>
                <a:srgbClr val="000000"/>
              </a:solidFill>
              <a:latin typeface="Courier New" pitchFamily="49" charset="0"/>
              <a:cs typeface="Courier New" pitchFamily="49" charset="0"/>
            </a:endParaRPr>
          </a:p>
          <a:p>
            <a:r>
              <a:rPr lang="fr-FR" altLang="en-US" sz="1000" b="1" dirty="0">
                <a:solidFill>
                  <a:srgbClr val="000000"/>
                </a:solidFill>
                <a:latin typeface="Courier New" pitchFamily="49" charset="0"/>
                <a:cs typeface="Courier New" pitchFamily="49" charset="0"/>
              </a:rPr>
              <a:t>replace </a:t>
            </a:r>
            <a:r>
              <a:rPr lang="fr-FR" altLang="en-US" sz="1000" b="1" dirty="0" err="1">
                <a:solidFill>
                  <a:srgbClr val="000000"/>
                </a:solidFill>
                <a:latin typeface="Courier New" pitchFamily="49" charset="0"/>
                <a:cs typeface="Courier New" pitchFamily="49" charset="0"/>
              </a:rPr>
              <a:t>year</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int</a:t>
            </a:r>
            <a:r>
              <a:rPr lang="fr-FR" altLang="en-US" sz="1000" b="1" dirty="0">
                <a:solidFill>
                  <a:srgbClr val="000000"/>
                </a:solidFill>
                <a:latin typeface="Courier New" pitchFamily="49" charset="0"/>
                <a:cs typeface="Courier New" pitchFamily="49" charset="0"/>
              </a:rPr>
              <a:t>((year-1980)/5)</a:t>
            </a:r>
          </a:p>
          <a:p>
            <a:r>
              <a:rPr lang="fr-FR" altLang="en-US" sz="1000" b="1" dirty="0" err="1">
                <a:solidFill>
                  <a:srgbClr val="000000"/>
                </a:solidFill>
                <a:latin typeface="Courier New" pitchFamily="49" charset="0"/>
                <a:cs typeface="Courier New" pitchFamily="49" charset="0"/>
              </a:rPr>
              <a:t>gen</a:t>
            </a:r>
            <a:r>
              <a:rPr lang="fr-FR" altLang="en-US" sz="1000" b="1" dirty="0">
                <a:solidFill>
                  <a:srgbClr val="000000"/>
                </a:solidFill>
                <a:latin typeface="Courier New" pitchFamily="49" charset="0"/>
                <a:cs typeface="Courier New" pitchFamily="49" charset="0"/>
              </a:rPr>
              <a:t> educ2=</a:t>
            </a:r>
            <a:r>
              <a:rPr lang="fr-FR" altLang="en-US" sz="1000" b="1" dirty="0" err="1">
                <a:solidFill>
                  <a:srgbClr val="000000"/>
                </a:solidFill>
                <a:latin typeface="Courier New" pitchFamily="49" charset="0"/>
                <a:cs typeface="Courier New" pitchFamily="49" charset="0"/>
              </a:rPr>
              <a:t>int</a:t>
            </a:r>
            <a:r>
              <a:rPr lang="fr-FR" altLang="en-US" sz="1000" b="1" dirty="0">
                <a:solidFill>
                  <a:srgbClr val="000000"/>
                </a:solidFill>
                <a:latin typeface="Courier New" pitchFamily="49" charset="0"/>
                <a:cs typeface="Courier New" pitchFamily="49" charset="0"/>
              </a:rPr>
              <a:t>(</a:t>
            </a:r>
            <a:r>
              <a:rPr lang="fr-FR" altLang="en-US" sz="1000" b="1" dirty="0" err="1">
                <a:solidFill>
                  <a:srgbClr val="000000"/>
                </a:solidFill>
                <a:latin typeface="Courier New" pitchFamily="49" charset="0"/>
                <a:cs typeface="Courier New" pitchFamily="49" charset="0"/>
              </a:rPr>
              <a:t>educ</a:t>
            </a:r>
            <a:r>
              <a:rPr lang="fr-FR" altLang="en-US" sz="1000" b="1" dirty="0">
                <a:solidFill>
                  <a:srgbClr val="000000"/>
                </a:solidFill>
                <a:latin typeface="Courier New" pitchFamily="49" charset="0"/>
                <a:cs typeface="Courier New" pitchFamily="49" charset="0"/>
              </a:rPr>
              <a:t>)</a:t>
            </a:r>
          </a:p>
          <a:p>
            <a:r>
              <a:rPr lang="fr-FR" altLang="en-US" sz="1000" b="1" dirty="0">
                <a:solidFill>
                  <a:srgbClr val="000000"/>
                </a:solidFill>
                <a:latin typeface="Courier New" pitchFamily="49" charset="0"/>
                <a:cs typeface="Courier New" pitchFamily="49" charset="0"/>
              </a:rPr>
              <a:t>}</a:t>
            </a:r>
          </a:p>
          <a:p>
            <a:r>
              <a:rPr lang="fr-FR" altLang="en-US" sz="1000" b="1" dirty="0">
                <a:solidFill>
                  <a:srgbClr val="000000"/>
                </a:solidFill>
                <a:latin typeface="Courier New" pitchFamily="49" charset="0"/>
                <a:cs typeface="Courier New" pitchFamily="49" charset="0"/>
              </a:rPr>
              <a:t>di  "`gogo'" </a:t>
            </a:r>
          </a:p>
          <a:p>
            <a:r>
              <a:rPr lang="fr-FR" altLang="en-US" sz="1000" b="1" dirty="0" err="1">
                <a:solidFill>
                  <a:srgbClr val="000000"/>
                </a:solidFill>
                <a:latin typeface="Courier New" pitchFamily="49" charset="0"/>
                <a:cs typeface="Courier New" pitchFamily="49" charset="0"/>
              </a:rPr>
              <a:t>gen</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ldpi</a:t>
            </a:r>
            <a:r>
              <a:rPr lang="fr-FR" altLang="en-US" sz="1000" b="1" dirty="0">
                <a:solidFill>
                  <a:srgbClr val="000000"/>
                </a:solidFill>
                <a:latin typeface="Courier New" pitchFamily="49" charset="0"/>
                <a:cs typeface="Courier New" pitchFamily="49" charset="0"/>
              </a:rPr>
              <a:t>=ln(dpi/</a:t>
            </a:r>
            <a:r>
              <a:rPr lang="fr-FR" altLang="en-US" sz="1000" b="1" dirty="0" err="1">
                <a:solidFill>
                  <a:srgbClr val="000000"/>
                </a:solidFill>
                <a:latin typeface="Courier New" pitchFamily="49" charset="0"/>
                <a:cs typeface="Courier New" pitchFamily="49" charset="0"/>
              </a:rPr>
              <a:t>sqrt</a:t>
            </a:r>
            <a:r>
              <a:rPr lang="fr-FR" altLang="en-US" sz="1000" b="1" dirty="0">
                <a:solidFill>
                  <a:srgbClr val="000000"/>
                </a:solidFill>
                <a:latin typeface="Courier New" pitchFamily="49" charset="0"/>
                <a:cs typeface="Courier New" pitchFamily="49" charset="0"/>
              </a:rPr>
              <a:t>(</a:t>
            </a:r>
            <a:r>
              <a:rPr lang="fr-FR" altLang="en-US" sz="1000" b="1" dirty="0" err="1">
                <a:solidFill>
                  <a:srgbClr val="000000"/>
                </a:solidFill>
                <a:latin typeface="Courier New" pitchFamily="49" charset="0"/>
                <a:cs typeface="Courier New" pitchFamily="49" charset="0"/>
              </a:rPr>
              <a:t>npers</a:t>
            </a:r>
            <a:r>
              <a:rPr lang="fr-FR" altLang="en-US" sz="1000" b="1" dirty="0">
                <a:solidFill>
                  <a:srgbClr val="000000"/>
                </a:solidFill>
                <a:latin typeface="Courier New" pitchFamily="49" charset="0"/>
                <a:cs typeface="Courier New" pitchFamily="49" charset="0"/>
              </a:rPr>
              <a:t>))</a:t>
            </a:r>
          </a:p>
          <a:p>
            <a:r>
              <a:rPr lang="fr-FR" altLang="en-US" sz="1000" b="1" dirty="0" err="1">
                <a:solidFill>
                  <a:srgbClr val="000000"/>
                </a:solidFill>
                <a:latin typeface="Courier New" pitchFamily="49" charset="0"/>
                <a:cs typeface="Courier New" pitchFamily="49" charset="0"/>
              </a:rPr>
              <a:t>keep</a:t>
            </a:r>
            <a:r>
              <a:rPr lang="fr-FR" altLang="en-US" sz="1000" b="1" dirty="0">
                <a:solidFill>
                  <a:srgbClr val="000000"/>
                </a:solidFill>
                <a:latin typeface="Courier New" pitchFamily="49" charset="0"/>
                <a:cs typeface="Courier New" pitchFamily="49" charset="0"/>
              </a:rPr>
              <a:t> if age5&gt;=25 &amp; age5&lt;60 </a:t>
            </a:r>
          </a:p>
          <a:p>
            <a:r>
              <a:rPr lang="fr-FR" altLang="en-US" sz="1000" b="1" dirty="0">
                <a:solidFill>
                  <a:srgbClr val="000000"/>
                </a:solidFill>
                <a:latin typeface="Courier New" pitchFamily="49" charset="0"/>
                <a:cs typeface="Courier New" pitchFamily="49" charset="0"/>
              </a:rPr>
              <a:t>xi: </a:t>
            </a:r>
            <a:r>
              <a:rPr lang="fr-FR" altLang="en-US" sz="1000" b="1" dirty="0" err="1">
                <a:solidFill>
                  <a:srgbClr val="000000"/>
                </a:solidFill>
                <a:latin typeface="Courier New" pitchFamily="49" charset="0"/>
                <a:cs typeface="Courier New" pitchFamily="49" charset="0"/>
              </a:rPr>
              <a:t>apcd</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ldpi</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pw</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pweight</a:t>
            </a:r>
            <a:r>
              <a:rPr lang="fr-FR" altLang="en-US" sz="1000" b="1" dirty="0">
                <a:solidFill>
                  <a:srgbClr val="000000"/>
                </a:solidFill>
                <a:latin typeface="Courier New" pitchFamily="49" charset="0"/>
                <a:cs typeface="Courier New" pitchFamily="49" charset="0"/>
              </a:rPr>
              <a:t>] if   year5&gt;=1985 &amp; age5&gt;=25 &amp; age5&lt;60 ,  </a:t>
            </a:r>
            <a:r>
              <a:rPr lang="fr-FR" altLang="en-US" sz="1000" b="1" dirty="0" err="1">
                <a:solidFill>
                  <a:srgbClr val="000000"/>
                </a:solidFill>
                <a:latin typeface="Courier New" pitchFamily="49" charset="0"/>
                <a:cs typeface="Courier New" pitchFamily="49" charset="0"/>
              </a:rPr>
              <a:t>age</a:t>
            </a:r>
            <a:r>
              <a:rPr lang="fr-FR" altLang="en-US" sz="1000" b="1" dirty="0">
                <a:solidFill>
                  <a:srgbClr val="000000"/>
                </a:solidFill>
                <a:latin typeface="Courier New" pitchFamily="49" charset="0"/>
                <a:cs typeface="Courier New" pitchFamily="49" charset="0"/>
              </a:rPr>
              <a:t>(page) </a:t>
            </a:r>
            <a:r>
              <a:rPr lang="fr-FR" altLang="en-US" sz="1000" b="1" dirty="0" err="1">
                <a:solidFill>
                  <a:srgbClr val="000000"/>
                </a:solidFill>
                <a:latin typeface="Courier New" pitchFamily="49" charset="0"/>
                <a:cs typeface="Courier New" pitchFamily="49" charset="0"/>
              </a:rPr>
              <a:t>period</a:t>
            </a:r>
            <a:r>
              <a:rPr lang="fr-FR" altLang="en-US" sz="1000" b="1" dirty="0">
                <a:solidFill>
                  <a:srgbClr val="000000"/>
                </a:solidFill>
                <a:latin typeface="Courier New" pitchFamily="49" charset="0"/>
                <a:cs typeface="Courier New" pitchFamily="49" charset="0"/>
              </a:rPr>
              <a:t>(year5)  </a:t>
            </a:r>
          </a:p>
          <a:p>
            <a:r>
              <a:rPr lang="fr-FR" altLang="en-US" sz="1000" b="1" dirty="0">
                <a:solidFill>
                  <a:srgbClr val="000000"/>
                </a:solidFill>
                <a:latin typeface="Courier New" pitchFamily="49" charset="0"/>
                <a:cs typeface="Courier New" pitchFamily="49" charset="0"/>
              </a:rPr>
              <a:t>}</a:t>
            </a:r>
          </a:p>
        </p:txBody>
      </p:sp>
    </p:spTree>
    <p:extLst>
      <p:ext uri="{BB962C8B-B14F-4D97-AF65-F5344CB8AC3E}">
        <p14:creationId xmlns:p14="http://schemas.microsoft.com/office/powerpoint/2010/main" val="30914251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656" y="980728"/>
            <a:ext cx="8435361"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liennummernplatzhalter 2"/>
          <p:cNvSpPr>
            <a:spLocks noGrp="1"/>
          </p:cNvSpPr>
          <p:nvPr>
            <p:ph type="sldNum" sz="quarter" idx="4294967295"/>
          </p:nvPr>
        </p:nvSpPr>
        <p:spPr>
          <a:xfrm>
            <a:off x="7099300" y="6356351"/>
            <a:ext cx="2311400" cy="365125"/>
          </a:xfrm>
          <a:prstGeom prst="rect">
            <a:avLst/>
          </a:prstGeom>
        </p:spPr>
        <p:txBody>
          <a:bodyPr/>
          <a:lstStyle/>
          <a:p>
            <a:fld id="{3D304243-3656-402B-8372-AF8AC471BDF5}" type="slidenum">
              <a:rPr lang="fr-CH" smtClean="0"/>
              <a:pPr/>
              <a:t>33</a:t>
            </a:fld>
            <a:endParaRPr lang="fr-CH" dirty="0"/>
          </a:p>
        </p:txBody>
      </p:sp>
      <p:sp>
        <p:nvSpPr>
          <p:cNvPr id="6" name="Rectangle 5"/>
          <p:cNvSpPr/>
          <p:nvPr/>
        </p:nvSpPr>
        <p:spPr>
          <a:xfrm>
            <a:off x="200472" y="332656"/>
            <a:ext cx="9643217" cy="461665"/>
          </a:xfrm>
          <a:prstGeom prst="rect">
            <a:avLst/>
          </a:prstGeom>
        </p:spPr>
        <p:txBody>
          <a:bodyPr wrap="none">
            <a:spAutoFit/>
          </a:bodyPr>
          <a:lstStyle/>
          <a:p>
            <a:r>
              <a:rPr lang="en-US" dirty="0" smtClean="0"/>
              <a:t>France : APCD </a:t>
            </a:r>
            <a:r>
              <a:rPr lang="en-US" dirty="0"/>
              <a:t>(detrended</a:t>
            </a:r>
            <a:r>
              <a:rPr lang="en-US" dirty="0" smtClean="0"/>
              <a:t>) cohort coefficient of disposable per </a:t>
            </a:r>
            <a:r>
              <a:rPr lang="en-US" dirty="0" err="1" smtClean="0"/>
              <a:t>uc</a:t>
            </a:r>
            <a:r>
              <a:rPr lang="en-US" dirty="0" smtClean="0"/>
              <a:t> income  </a:t>
            </a:r>
            <a:endParaRPr lang="en-US" dirty="0"/>
          </a:p>
        </p:txBody>
      </p:sp>
      <p:sp>
        <p:nvSpPr>
          <p:cNvPr id="7" name="Rectangle 6"/>
          <p:cNvSpPr/>
          <p:nvPr/>
        </p:nvSpPr>
        <p:spPr>
          <a:xfrm>
            <a:off x="6903217" y="2708920"/>
            <a:ext cx="1167307" cy="461665"/>
          </a:xfrm>
          <a:prstGeom prst="rect">
            <a:avLst/>
          </a:prstGeom>
        </p:spPr>
        <p:txBody>
          <a:bodyPr wrap="none">
            <a:spAutoFit/>
          </a:bodyPr>
          <a:lstStyle/>
          <a:p>
            <a:r>
              <a:rPr lang="en-US" dirty="0"/>
              <a:t>cohorts </a:t>
            </a:r>
          </a:p>
        </p:txBody>
      </p:sp>
      <p:sp>
        <p:nvSpPr>
          <p:cNvPr id="2" name="Rectangle 1"/>
          <p:cNvSpPr/>
          <p:nvPr/>
        </p:nvSpPr>
        <p:spPr>
          <a:xfrm>
            <a:off x="149824" y="6077248"/>
            <a:ext cx="9217024" cy="461665"/>
          </a:xfrm>
          <a:prstGeom prst="rect">
            <a:avLst/>
          </a:prstGeom>
        </p:spPr>
        <p:txBody>
          <a:bodyPr wrap="square">
            <a:spAutoFit/>
          </a:bodyPr>
          <a:lstStyle/>
          <a:p>
            <a:r>
              <a:rPr lang="en-US" dirty="0" smtClean="0"/>
              <a:t>Luxembourg </a:t>
            </a:r>
            <a:r>
              <a:rPr lang="en-US" dirty="0"/>
              <a:t>Income </a:t>
            </a:r>
            <a:r>
              <a:rPr lang="en-US" dirty="0" smtClean="0"/>
              <a:t>Study microdata – 1980s to 2010s</a:t>
            </a:r>
            <a:endParaRPr lang="en-US" dirty="0"/>
          </a:p>
        </p:txBody>
      </p:sp>
      <p:sp>
        <p:nvSpPr>
          <p:cNvPr id="4" name="Rectangle 3"/>
          <p:cNvSpPr/>
          <p:nvPr/>
        </p:nvSpPr>
        <p:spPr>
          <a:xfrm>
            <a:off x="3117524" y="4367535"/>
            <a:ext cx="4953000" cy="923330"/>
          </a:xfrm>
          <a:prstGeom prst="rect">
            <a:avLst/>
          </a:prstGeom>
        </p:spPr>
        <p:txBody>
          <a:bodyPr>
            <a:spAutoFit/>
          </a:bodyPr>
          <a:lstStyle/>
          <a:p>
            <a:r>
              <a:rPr lang="en-US" sz="1800" dirty="0"/>
              <a:t>controls for:</a:t>
            </a:r>
            <a:br>
              <a:rPr lang="en-US" sz="1800" dirty="0"/>
            </a:br>
            <a:r>
              <a:rPr lang="en-US" sz="1800" dirty="0"/>
              <a:t>education (ISCED code), sex, partner in household, # of children, immigrant-status.</a:t>
            </a:r>
          </a:p>
        </p:txBody>
      </p:sp>
    </p:spTree>
    <p:extLst>
      <p:ext uri="{BB962C8B-B14F-4D97-AF65-F5344CB8AC3E}">
        <p14:creationId xmlns:p14="http://schemas.microsoft.com/office/powerpoint/2010/main" val="20272993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4294967295"/>
          </p:nvPr>
        </p:nvSpPr>
        <p:spPr>
          <a:xfrm>
            <a:off x="7099300" y="6356351"/>
            <a:ext cx="2311400" cy="365125"/>
          </a:xfrm>
          <a:prstGeom prst="rect">
            <a:avLst/>
          </a:prstGeom>
        </p:spPr>
        <p:txBody>
          <a:bodyPr/>
          <a:lstStyle/>
          <a:p>
            <a:fld id="{3D304243-3656-402B-8372-AF8AC471BDF5}" type="slidenum">
              <a:rPr lang="fr-CH" smtClean="0"/>
              <a:pPr/>
              <a:t>34</a:t>
            </a:fld>
            <a:endParaRPr lang="fr-CH" dirty="0"/>
          </a:p>
        </p:txBody>
      </p:sp>
      <p:sp>
        <p:nvSpPr>
          <p:cNvPr id="2" name="Rectangle 1"/>
          <p:cNvSpPr/>
          <p:nvPr/>
        </p:nvSpPr>
        <p:spPr>
          <a:xfrm>
            <a:off x="200472" y="103377"/>
            <a:ext cx="9865096" cy="461665"/>
          </a:xfrm>
          <a:prstGeom prst="rect">
            <a:avLst/>
          </a:prstGeom>
        </p:spPr>
        <p:txBody>
          <a:bodyPr wrap="square">
            <a:spAutoFit/>
          </a:bodyPr>
          <a:lstStyle/>
          <a:p>
            <a:r>
              <a:rPr lang="en-US" dirty="0"/>
              <a:t>APCD (detrended) cohort coefficient of disposable per </a:t>
            </a:r>
            <a:r>
              <a:rPr lang="en-US" dirty="0" err="1"/>
              <a:t>uc</a:t>
            </a:r>
            <a:r>
              <a:rPr lang="en-US" dirty="0"/>
              <a:t> </a:t>
            </a:r>
            <a:r>
              <a:rPr lang="en-US" dirty="0" smtClean="0"/>
              <a:t>income, w controls  </a:t>
            </a:r>
            <a:endParaRPr lang="en-US" dirty="0"/>
          </a:p>
        </p:txBody>
      </p:sp>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496" y="548680"/>
            <a:ext cx="8784976" cy="677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280592" y="5733256"/>
            <a:ext cx="6930102" cy="461665"/>
          </a:xfrm>
          <a:prstGeom prst="rect">
            <a:avLst/>
          </a:prstGeom>
        </p:spPr>
        <p:txBody>
          <a:bodyPr wrap="none">
            <a:spAutoFit/>
          </a:bodyPr>
          <a:lstStyle/>
          <a:p>
            <a:r>
              <a:rPr lang="en-GB" altLang="ja-JP" dirty="0" err="1" smtClean="0">
                <a:ea typeface="MS PGothic" pitchFamily="34" charset="-128"/>
              </a:rPr>
              <a:t>nl</a:t>
            </a:r>
            <a:r>
              <a:rPr lang="en-GB" altLang="ja-JP" dirty="0" smtClean="0">
                <a:ea typeface="MS PGothic" pitchFamily="34" charset="-128"/>
              </a:rPr>
              <a:t>                           no                           </a:t>
            </a:r>
            <a:r>
              <a:rPr lang="en-GB" altLang="ja-JP" dirty="0" err="1" smtClean="0">
                <a:ea typeface="MS PGothic" pitchFamily="34" charset="-128"/>
              </a:rPr>
              <a:t>uk</a:t>
            </a:r>
            <a:r>
              <a:rPr lang="en-GB" altLang="ja-JP" dirty="0" smtClean="0">
                <a:ea typeface="MS PGothic" pitchFamily="34" charset="-128"/>
              </a:rPr>
              <a:t>                 us  </a:t>
            </a:r>
            <a:endParaRPr lang="en-US" dirty="0"/>
          </a:p>
        </p:txBody>
      </p:sp>
      <p:sp>
        <p:nvSpPr>
          <p:cNvPr id="5" name="Rectangle 4"/>
          <p:cNvSpPr/>
          <p:nvPr/>
        </p:nvSpPr>
        <p:spPr>
          <a:xfrm>
            <a:off x="1568624" y="2103239"/>
            <a:ext cx="6843540" cy="461665"/>
          </a:xfrm>
          <a:prstGeom prst="rect">
            <a:avLst/>
          </a:prstGeom>
        </p:spPr>
        <p:txBody>
          <a:bodyPr wrap="none">
            <a:spAutoFit/>
          </a:bodyPr>
          <a:lstStyle/>
          <a:p>
            <a:r>
              <a:rPr lang="en-GB" altLang="ja-JP" dirty="0" smtClean="0">
                <a:ea typeface="MS PGothic" pitchFamily="34" charset="-128"/>
              </a:rPr>
              <a:t>ca                 de                       </a:t>
            </a:r>
            <a:r>
              <a:rPr lang="en-GB" altLang="ja-JP" dirty="0" err="1">
                <a:ea typeface="MS PGothic" pitchFamily="34" charset="-128"/>
              </a:rPr>
              <a:t>dk</a:t>
            </a:r>
            <a:r>
              <a:rPr lang="en-GB" altLang="ja-JP" dirty="0">
                <a:ea typeface="MS PGothic" pitchFamily="34" charset="-128"/>
              </a:rPr>
              <a:t> </a:t>
            </a:r>
            <a:r>
              <a:rPr lang="en-GB" altLang="ja-JP" dirty="0" smtClean="0">
                <a:ea typeface="MS PGothic" pitchFamily="34" charset="-128"/>
              </a:rPr>
              <a:t>                            </a:t>
            </a:r>
            <a:r>
              <a:rPr lang="en-GB" altLang="ja-JP" dirty="0" err="1" smtClean="0">
                <a:ea typeface="MS PGothic" pitchFamily="34" charset="-128"/>
              </a:rPr>
              <a:t>es</a:t>
            </a:r>
            <a:r>
              <a:rPr lang="en-GB" altLang="ja-JP" dirty="0" smtClean="0">
                <a:ea typeface="MS PGothic" pitchFamily="34" charset="-128"/>
              </a:rPr>
              <a:t>  </a:t>
            </a:r>
            <a:endParaRPr lang="en-GB" altLang="ja-JP" dirty="0">
              <a:ea typeface="MS PGothic" pitchFamily="34" charset="-128"/>
            </a:endParaRPr>
          </a:p>
        </p:txBody>
      </p:sp>
      <p:sp>
        <p:nvSpPr>
          <p:cNvPr id="6" name="Rectangle 5"/>
          <p:cNvSpPr/>
          <p:nvPr/>
        </p:nvSpPr>
        <p:spPr>
          <a:xfrm>
            <a:off x="1496616" y="3933056"/>
            <a:ext cx="6764993" cy="461665"/>
          </a:xfrm>
          <a:prstGeom prst="rect">
            <a:avLst/>
          </a:prstGeom>
        </p:spPr>
        <p:txBody>
          <a:bodyPr wrap="none">
            <a:spAutoFit/>
          </a:bodyPr>
          <a:lstStyle/>
          <a:p>
            <a:r>
              <a:rPr lang="en-GB" altLang="ja-JP" dirty="0">
                <a:ea typeface="MS PGothic" pitchFamily="34" charset="-128"/>
              </a:rPr>
              <a:t>fi </a:t>
            </a:r>
            <a:r>
              <a:rPr lang="en-GB" altLang="ja-JP" dirty="0" smtClean="0">
                <a:ea typeface="MS PGothic" pitchFamily="34" charset="-128"/>
              </a:rPr>
              <a:t>                         </a:t>
            </a:r>
            <a:r>
              <a:rPr lang="en-GB" altLang="ja-JP" dirty="0" err="1" smtClean="0">
                <a:ea typeface="MS PGothic" pitchFamily="34" charset="-128"/>
              </a:rPr>
              <a:t>fr</a:t>
            </a:r>
            <a:r>
              <a:rPr lang="en-GB" altLang="ja-JP" dirty="0" smtClean="0">
                <a:ea typeface="MS PGothic" pitchFamily="34" charset="-128"/>
              </a:rPr>
              <a:t>                        </a:t>
            </a:r>
            <a:r>
              <a:rPr lang="en-GB" altLang="ja-JP" dirty="0" err="1" smtClean="0">
                <a:ea typeface="MS PGothic" pitchFamily="34" charset="-128"/>
              </a:rPr>
              <a:t>il</a:t>
            </a:r>
            <a:r>
              <a:rPr lang="en-GB" altLang="ja-JP" dirty="0" smtClean="0">
                <a:ea typeface="MS PGothic" pitchFamily="34" charset="-128"/>
              </a:rPr>
              <a:t>                         it </a:t>
            </a:r>
            <a:endParaRPr lang="en-US" dirty="0"/>
          </a:p>
        </p:txBody>
      </p:sp>
      <p:sp>
        <p:nvSpPr>
          <p:cNvPr id="8" name="Rectangle 7"/>
          <p:cNvSpPr/>
          <p:nvPr/>
        </p:nvSpPr>
        <p:spPr>
          <a:xfrm>
            <a:off x="554884" y="6356351"/>
            <a:ext cx="9217024" cy="461665"/>
          </a:xfrm>
          <a:prstGeom prst="rect">
            <a:avLst/>
          </a:prstGeom>
        </p:spPr>
        <p:txBody>
          <a:bodyPr wrap="square">
            <a:spAutoFit/>
          </a:bodyPr>
          <a:lstStyle/>
          <a:p>
            <a:r>
              <a:rPr lang="en-US" dirty="0" smtClean="0"/>
              <a:t>Luxembourg </a:t>
            </a:r>
            <a:r>
              <a:rPr lang="en-US" dirty="0"/>
              <a:t>Income </a:t>
            </a:r>
            <a:r>
              <a:rPr lang="en-US" dirty="0" smtClean="0"/>
              <a:t>Study microdata – 1980s to 2010s</a:t>
            </a:r>
            <a:endParaRPr lang="en-US" dirty="0"/>
          </a:p>
        </p:txBody>
      </p:sp>
      <p:sp>
        <p:nvSpPr>
          <p:cNvPr id="9" name="Rectangle 8"/>
          <p:cNvSpPr/>
          <p:nvPr/>
        </p:nvSpPr>
        <p:spPr>
          <a:xfrm>
            <a:off x="554884" y="190381"/>
            <a:ext cx="9351116" cy="646331"/>
          </a:xfrm>
          <a:prstGeom prst="rect">
            <a:avLst/>
          </a:prstGeom>
        </p:spPr>
        <p:txBody>
          <a:bodyPr wrap="square">
            <a:spAutoFit/>
          </a:bodyPr>
          <a:lstStyle/>
          <a:p>
            <a:r>
              <a:rPr lang="en-US" sz="1800" dirty="0"/>
              <a:t/>
            </a:r>
            <a:br>
              <a:rPr lang="en-US" sz="1800" dirty="0"/>
            </a:br>
            <a:r>
              <a:rPr lang="en-US" sz="1800" dirty="0" smtClean="0"/>
              <a:t>controls : education </a:t>
            </a:r>
            <a:r>
              <a:rPr lang="en-US" sz="1800" dirty="0"/>
              <a:t>(ISCED code), sex, partner in household, # of children, immigrant-status.</a:t>
            </a:r>
          </a:p>
        </p:txBody>
      </p:sp>
    </p:spTree>
    <p:extLst>
      <p:ext uri="{BB962C8B-B14F-4D97-AF65-F5344CB8AC3E}">
        <p14:creationId xmlns:p14="http://schemas.microsoft.com/office/powerpoint/2010/main" val="31057856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4294967295"/>
          </p:nvPr>
        </p:nvSpPr>
        <p:spPr>
          <a:xfrm>
            <a:off x="7099300" y="6356351"/>
            <a:ext cx="2311400" cy="365125"/>
          </a:xfrm>
          <a:prstGeom prst="rect">
            <a:avLst/>
          </a:prstGeom>
        </p:spPr>
        <p:txBody>
          <a:bodyPr/>
          <a:lstStyle/>
          <a:p>
            <a:fld id="{3D304243-3656-402B-8372-AF8AC471BDF5}" type="slidenum">
              <a:rPr lang="fr-CH" smtClean="0"/>
              <a:pPr/>
              <a:t>35</a:t>
            </a:fld>
            <a:endParaRPr lang="fr-CH" dirty="0"/>
          </a:p>
        </p:txBody>
      </p:sp>
      <p:sp>
        <p:nvSpPr>
          <p:cNvPr id="2" name="Rectangle 1"/>
          <p:cNvSpPr/>
          <p:nvPr/>
        </p:nvSpPr>
        <p:spPr>
          <a:xfrm>
            <a:off x="200472" y="103377"/>
            <a:ext cx="9865096" cy="461665"/>
          </a:xfrm>
          <a:prstGeom prst="rect">
            <a:avLst/>
          </a:prstGeom>
        </p:spPr>
        <p:txBody>
          <a:bodyPr wrap="square">
            <a:spAutoFit/>
          </a:bodyPr>
          <a:lstStyle/>
          <a:p>
            <a:r>
              <a:rPr lang="en-US" dirty="0" smtClean="0"/>
              <a:t>APCT (trended</a:t>
            </a:r>
            <a:r>
              <a:rPr lang="en-US" dirty="0"/>
              <a:t>) cohort coefficient of </a:t>
            </a:r>
            <a:r>
              <a:rPr lang="en-US" dirty="0" smtClean="0"/>
              <a:t>Gini indexes </a:t>
            </a:r>
            <a:endParaRPr lang="en-US" dirty="0"/>
          </a:p>
        </p:txBody>
      </p:sp>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011" y="490630"/>
            <a:ext cx="8664445" cy="6682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1510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4294967295"/>
          </p:nvPr>
        </p:nvSpPr>
        <p:spPr>
          <a:xfrm>
            <a:off x="7099300" y="6356351"/>
            <a:ext cx="2311400" cy="365125"/>
          </a:xfrm>
          <a:prstGeom prst="rect">
            <a:avLst/>
          </a:prstGeom>
        </p:spPr>
        <p:txBody>
          <a:bodyPr/>
          <a:lstStyle/>
          <a:p>
            <a:fld id="{3D304243-3656-402B-8372-AF8AC471BDF5}" type="slidenum">
              <a:rPr lang="fr-CH" smtClean="0"/>
              <a:pPr/>
              <a:t>36</a:t>
            </a:fld>
            <a:endParaRPr lang="fr-CH" dirty="0"/>
          </a:p>
        </p:txBody>
      </p:sp>
      <p:sp>
        <p:nvSpPr>
          <p:cNvPr id="2" name="Rectangle 1"/>
          <p:cNvSpPr/>
          <p:nvPr/>
        </p:nvSpPr>
        <p:spPr>
          <a:xfrm>
            <a:off x="200472" y="103377"/>
            <a:ext cx="9865096" cy="461665"/>
          </a:xfrm>
          <a:prstGeom prst="rect">
            <a:avLst/>
          </a:prstGeom>
        </p:spPr>
        <p:txBody>
          <a:bodyPr wrap="square">
            <a:spAutoFit/>
          </a:bodyPr>
          <a:lstStyle/>
          <a:p>
            <a:r>
              <a:rPr lang="en-US" dirty="0" err="1" smtClean="0"/>
              <a:t>Intercohort</a:t>
            </a:r>
            <a:r>
              <a:rPr lang="en-US" dirty="0" smtClean="0"/>
              <a:t> inequality (after controls) and </a:t>
            </a:r>
            <a:r>
              <a:rPr lang="en-US" dirty="0" err="1" smtClean="0"/>
              <a:t>intracohort</a:t>
            </a:r>
            <a:r>
              <a:rPr lang="en-US" dirty="0" smtClean="0"/>
              <a:t> inequality dynamics </a:t>
            </a:r>
            <a:endParaRPr lang="en-US" dirty="0"/>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228" y="836712"/>
            <a:ext cx="9411300"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679813" y="4869160"/>
            <a:ext cx="4483920" cy="769441"/>
          </a:xfrm>
          <a:prstGeom prst="rect">
            <a:avLst/>
          </a:prstGeom>
        </p:spPr>
        <p:txBody>
          <a:bodyPr wrap="none">
            <a:spAutoFit/>
          </a:bodyPr>
          <a:lstStyle/>
          <a:p>
            <a:r>
              <a:rPr lang="en-US" b="1" dirty="0" err="1"/>
              <a:t>intracohort</a:t>
            </a:r>
            <a:r>
              <a:rPr lang="en-US" b="1" dirty="0"/>
              <a:t> inequality dynamics </a:t>
            </a:r>
            <a:r>
              <a:rPr lang="en-US" dirty="0" smtClean="0"/>
              <a:t/>
            </a:r>
            <a:br>
              <a:rPr lang="en-US" dirty="0" smtClean="0"/>
            </a:br>
            <a:r>
              <a:rPr lang="en-US" sz="2000" dirty="0" smtClean="0"/>
              <a:t>(cohort growth of Gini index) </a:t>
            </a:r>
            <a:endParaRPr lang="en-US" dirty="0"/>
          </a:p>
        </p:txBody>
      </p:sp>
      <p:sp>
        <p:nvSpPr>
          <p:cNvPr id="7" name="Rectangle 6"/>
          <p:cNvSpPr/>
          <p:nvPr/>
        </p:nvSpPr>
        <p:spPr>
          <a:xfrm>
            <a:off x="2000672" y="764704"/>
            <a:ext cx="6158289" cy="461665"/>
          </a:xfrm>
          <a:prstGeom prst="rect">
            <a:avLst/>
          </a:prstGeom>
        </p:spPr>
        <p:txBody>
          <a:bodyPr wrap="none">
            <a:spAutoFit/>
          </a:bodyPr>
          <a:lstStyle/>
          <a:p>
            <a:r>
              <a:rPr lang="en-US" b="1" dirty="0" err="1" smtClean="0"/>
              <a:t>Intercohort</a:t>
            </a:r>
            <a:r>
              <a:rPr lang="en-US" b="1" dirty="0" smtClean="0"/>
              <a:t> inequality</a:t>
            </a:r>
            <a:r>
              <a:rPr lang="en-US" dirty="0" smtClean="0"/>
              <a:t> (non flat cohort profile) </a:t>
            </a:r>
            <a:endParaRPr lang="en-US" dirty="0"/>
          </a:p>
        </p:txBody>
      </p:sp>
    </p:spTree>
    <p:extLst>
      <p:ext uri="{BB962C8B-B14F-4D97-AF65-F5344CB8AC3E}">
        <p14:creationId xmlns:p14="http://schemas.microsoft.com/office/powerpoint/2010/main" val="16157318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525139" y="548680"/>
            <a:ext cx="8970997" cy="6370975"/>
          </a:xfrm>
          <a:prstGeom prst="rect">
            <a:avLst/>
          </a:prstGeom>
          <a:noFill/>
        </p:spPr>
        <p:txBody>
          <a:bodyPr wrap="square" rtlCol="0">
            <a:spAutoFit/>
          </a:bodyPr>
          <a:lstStyle/>
          <a:p>
            <a:r>
              <a:rPr lang="en-US" sz="2400" b="1" dirty="0" smtClean="0"/>
              <a:t>Conclusion</a:t>
            </a:r>
          </a:p>
          <a:p>
            <a:endParaRPr lang="en-US" dirty="0"/>
          </a:p>
          <a:p>
            <a:pPr marL="285750" indent="-285750">
              <a:buFont typeface="Arial" pitchFamily="34" charset="0"/>
              <a:buChar char="•"/>
            </a:pPr>
            <a:r>
              <a:rPr lang="en-US" dirty="0" smtClean="0"/>
              <a:t>France is a very problematic case of young cohort economic slowdown</a:t>
            </a:r>
          </a:p>
          <a:p>
            <a:pPr marL="285750" indent="-285750">
              <a:buFont typeface="Arial" pitchFamily="34" charset="0"/>
              <a:buChar char="•"/>
            </a:pPr>
            <a:endParaRPr lang="en-US" dirty="0" smtClean="0"/>
          </a:p>
          <a:p>
            <a:pPr marL="285750" indent="-285750">
              <a:buFont typeface="Arial" pitchFamily="34" charset="0"/>
              <a:buChar char="•"/>
            </a:pPr>
            <a:r>
              <a:rPr lang="en-US" dirty="0" smtClean="0"/>
              <a:t>Italy, Spain, share very similar problems</a:t>
            </a:r>
          </a:p>
          <a:p>
            <a:r>
              <a:rPr lang="en-US" dirty="0" smtClean="0"/>
              <a:t>=&gt; there, the young get worse and the new seniors get relatively better </a:t>
            </a:r>
          </a:p>
          <a:p>
            <a:endParaRPr lang="en-US" dirty="0"/>
          </a:p>
          <a:p>
            <a:r>
              <a:rPr lang="en-US" b="1" dirty="0" smtClean="0"/>
              <a:t>Reason: </a:t>
            </a:r>
            <a:r>
              <a:rPr lang="en-US" dirty="0" smtClean="0"/>
              <a:t>In conservative welfare state, the protection of insiders (the old) against outsiders (the young) produces strong difficulties in case of eco slow down, and then massive scarring effects</a:t>
            </a:r>
          </a:p>
          <a:p>
            <a:endParaRPr lang="en-US" dirty="0"/>
          </a:p>
          <a:p>
            <a:pPr marL="285750" indent="-285750">
              <a:buFont typeface="Arial" pitchFamily="34" charset="0"/>
              <a:buChar char="•"/>
            </a:pPr>
            <a:r>
              <a:rPr lang="en-US" dirty="0" smtClean="0"/>
              <a:t>US not so bad? See closer in the details = suicide rates in the </a:t>
            </a:r>
            <a:r>
              <a:rPr lang="en-US" dirty="0"/>
              <a:t>US!!! </a:t>
            </a:r>
            <a:endParaRPr lang="en-US" dirty="0" smtClean="0"/>
          </a:p>
          <a:p>
            <a:pPr marL="285750" indent="-285750">
              <a:buFont typeface="Arial" pitchFamily="34" charset="0"/>
              <a:buChar char="•"/>
            </a:pPr>
            <a:r>
              <a:rPr lang="en-US" dirty="0" smtClean="0"/>
              <a:t>See full paper here :</a:t>
            </a:r>
            <a:endParaRPr lang="en-US" dirty="0"/>
          </a:p>
          <a:p>
            <a:r>
              <a:rPr lang="en-US" dirty="0" smtClean="0"/>
              <a:t>https</a:t>
            </a:r>
            <a:r>
              <a:rPr lang="en-US" dirty="0"/>
              <a:t>://paa.confex.com/paa/2016/meetingapp.cgi/Paper/6950 </a:t>
            </a:r>
          </a:p>
          <a:p>
            <a:pPr marL="285750" indent="-285750">
              <a:buFont typeface="Arial" pitchFamily="34" charset="0"/>
              <a:buChar char="•"/>
            </a:pPr>
            <a:endParaRPr lang="en-US" dirty="0"/>
          </a:p>
          <a:p>
            <a:endParaRPr lang="en-US" dirty="0"/>
          </a:p>
        </p:txBody>
      </p:sp>
      <p:sp>
        <p:nvSpPr>
          <p:cNvPr id="3" name="Foliennummernplatzhalter 2"/>
          <p:cNvSpPr>
            <a:spLocks noGrp="1"/>
          </p:cNvSpPr>
          <p:nvPr>
            <p:ph type="sldNum" sz="quarter" idx="4294967295"/>
          </p:nvPr>
        </p:nvSpPr>
        <p:spPr>
          <a:xfrm>
            <a:off x="7099300" y="6356351"/>
            <a:ext cx="2311400" cy="365125"/>
          </a:xfrm>
          <a:prstGeom prst="rect">
            <a:avLst/>
          </a:prstGeom>
        </p:spPr>
        <p:txBody>
          <a:bodyPr/>
          <a:lstStyle/>
          <a:p>
            <a:fld id="{3D304243-3656-402B-8372-AF8AC471BDF5}" type="slidenum">
              <a:rPr lang="fr-CH" smtClean="0"/>
              <a:pPr/>
              <a:t>37</a:t>
            </a:fld>
            <a:endParaRPr lang="fr-CH" dirty="0"/>
          </a:p>
        </p:txBody>
      </p:sp>
    </p:spTree>
    <p:extLst>
      <p:ext uri="{BB962C8B-B14F-4D97-AF65-F5344CB8AC3E}">
        <p14:creationId xmlns:p14="http://schemas.microsoft.com/office/powerpoint/2010/main" val="65811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0991A9D-D730-49AF-92A2-375396CBF1F7}" type="slidenum">
              <a:rPr lang="fr-FR" sz="1400">
                <a:latin typeface="Old English Text MT" pitchFamily="66" charset="0"/>
              </a:rPr>
              <a:pPr/>
              <a:t>38</a:t>
            </a:fld>
            <a:endParaRPr lang="fr-FR" sz="1400">
              <a:latin typeface="Old English Text MT" pitchFamily="66" charset="0"/>
            </a:endParaRPr>
          </a:p>
        </p:txBody>
      </p:sp>
      <p:sp>
        <p:nvSpPr>
          <p:cNvPr id="2051" name="Rectangle 6"/>
          <p:cNvSpPr>
            <a:spLocks noGrp="1" noChangeArrowheads="1"/>
          </p:cNvSpPr>
          <p:nvPr>
            <p:ph type="body" idx="1"/>
          </p:nvPr>
        </p:nvSpPr>
        <p:spPr>
          <a:xfrm>
            <a:off x="575666" y="-269081"/>
            <a:ext cx="10714038" cy="4376738"/>
          </a:xfrm>
          <a:noFill/>
        </p:spPr>
        <p:txBody>
          <a:bodyPr/>
          <a:lstStyle/>
          <a:p>
            <a:pPr marL="0" indent="0"/>
            <a:endParaRPr lang="en-US" sz="1800" dirty="0" smtClean="0">
              <a:latin typeface="Old English Text MT" pitchFamily="66" charset="0"/>
            </a:endParaRPr>
          </a:p>
          <a:p>
            <a:pPr marL="0" indent="0" algn="ctr"/>
            <a:endParaRPr lang="en-GB" altLang="ja-JP" sz="3300" dirty="0" smtClean="0">
              <a:latin typeface="Old English Text MT" pitchFamily="66" charset="0"/>
              <a:ea typeface="MS PGothic" pitchFamily="34" charset="-128"/>
            </a:endParaRPr>
          </a:p>
          <a:p>
            <a:pPr marL="0" indent="0" algn="ctr"/>
            <a:r>
              <a:rPr lang="en-US" sz="3600" cap="small" dirty="0"/>
              <a:t>inequality across birth cohorts</a:t>
            </a:r>
            <a:br>
              <a:rPr lang="en-US" sz="3600" cap="small" dirty="0"/>
            </a:br>
            <a:r>
              <a:rPr lang="en-US" sz="3600" cap="small" dirty="0" smtClean="0"/>
              <a:t>PART 3: The inequalities </a:t>
            </a:r>
            <a:br>
              <a:rPr lang="en-US" sz="3600" cap="small" dirty="0" smtClean="0"/>
            </a:br>
            <a:r>
              <a:rPr lang="en-US" sz="3600" cap="small" dirty="0" smtClean="0"/>
              <a:t>to come IN THE U.S.</a:t>
            </a:r>
            <a:endParaRPr lang="fr-FR" altLang="ja-JP" sz="3300" dirty="0" smtClean="0">
              <a:ea typeface="MS PGothic" pitchFamily="34" charset="-128"/>
            </a:endParaRPr>
          </a:p>
        </p:txBody>
      </p:sp>
      <p:sp>
        <p:nvSpPr>
          <p:cNvPr id="21511" name="Rectangle 7"/>
          <p:cNvSpPr>
            <a:spLocks noChangeArrowheads="1"/>
          </p:cNvSpPr>
          <p:nvPr/>
        </p:nvSpPr>
        <p:spPr bwMode="auto">
          <a:xfrm>
            <a:off x="2720975" y="333375"/>
            <a:ext cx="6183313"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algn="r" defTabSz="957263">
              <a:spcBef>
                <a:spcPct val="20000"/>
              </a:spcBef>
              <a:spcAft>
                <a:spcPct val="20000"/>
              </a:spcAft>
              <a:tabLst>
                <a:tab pos="741363" algn="l"/>
              </a:tabLst>
              <a:defRPr/>
            </a:pPr>
            <a:r>
              <a:rPr lang="fr-FR" sz="4400" dirty="0">
                <a:latin typeface="+mn-lt"/>
              </a:rPr>
              <a:t>Louis Chauvel </a:t>
            </a:r>
          </a:p>
          <a:p>
            <a:pPr algn="r" defTabSz="957263">
              <a:spcBef>
                <a:spcPct val="20000"/>
              </a:spcBef>
              <a:spcAft>
                <a:spcPct val="20000"/>
              </a:spcAft>
              <a:tabLst>
                <a:tab pos="741363" algn="l"/>
              </a:tabLst>
              <a:defRPr/>
            </a:pPr>
            <a:r>
              <a:rPr lang="fr-FR" sz="1800" dirty="0">
                <a:latin typeface="Old English Text MT" pitchFamily="66" charset="0"/>
              </a:rPr>
              <a:t>Pr Dr </a:t>
            </a:r>
            <a:r>
              <a:rPr lang="fr-FR" sz="1800" dirty="0" err="1">
                <a:latin typeface="Old English Text MT" pitchFamily="66" charset="0"/>
              </a:rPr>
              <a:t>at</a:t>
            </a:r>
            <a:r>
              <a:rPr lang="fr-FR" sz="1800" dirty="0">
                <a:latin typeface="Old English Text MT" pitchFamily="66" charset="0"/>
              </a:rPr>
              <a:t> </a:t>
            </a:r>
            <a:r>
              <a:rPr lang="fr-FR" sz="1800" dirty="0" err="1">
                <a:latin typeface="Old English Text MT" pitchFamily="66" charset="0"/>
              </a:rPr>
              <a:t>University</a:t>
            </a:r>
            <a:r>
              <a:rPr lang="fr-FR" sz="1800" dirty="0">
                <a:latin typeface="Old English Text MT" pitchFamily="66" charset="0"/>
              </a:rPr>
              <a:t> of Luxembourg</a:t>
            </a:r>
            <a:br>
              <a:rPr lang="fr-FR" sz="1800" dirty="0">
                <a:latin typeface="Old English Text MT" pitchFamily="66" charset="0"/>
              </a:rPr>
            </a:b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mj-lt"/>
            </a:endParaRPr>
          </a:p>
          <a:p>
            <a:pPr algn="r" defTabSz="957263">
              <a:spcBef>
                <a:spcPct val="20000"/>
              </a:spcBef>
              <a:spcAft>
                <a:spcPct val="20000"/>
              </a:spcAft>
              <a:tabLst>
                <a:tab pos="741363" algn="l"/>
              </a:tabLst>
              <a:defRPr/>
            </a:pPr>
            <a:endParaRPr lang="fr-FR" sz="1800" b="1" dirty="0" smtClean="0">
              <a:latin typeface="+mj-lt"/>
            </a:endParaRPr>
          </a:p>
          <a:p>
            <a:pPr algn="r" defTabSz="957263">
              <a:spcBef>
                <a:spcPct val="20000"/>
              </a:spcBef>
              <a:spcAft>
                <a:spcPct val="20000"/>
              </a:spcAft>
              <a:tabLst>
                <a:tab pos="741363" algn="l"/>
              </a:tabLst>
              <a:defRPr/>
            </a:pPr>
            <a:r>
              <a:rPr lang="fr-FR" sz="1800" b="1" dirty="0" smtClean="0">
                <a:latin typeface="+mj-lt"/>
              </a:rPr>
              <a:t>louis.chauvel@uni.lu</a:t>
            </a:r>
            <a:r>
              <a:rPr lang="fr-FR" sz="1800" b="1" dirty="0">
                <a:latin typeface="+mj-lt"/>
              </a:rPr>
              <a:t/>
            </a:r>
            <a:br>
              <a:rPr lang="fr-FR" sz="1800" b="1" dirty="0">
                <a:latin typeface="+mj-lt"/>
              </a:rPr>
            </a:br>
            <a:r>
              <a:rPr lang="fr-FR" sz="1800" b="1" dirty="0">
                <a:latin typeface="+mj-lt"/>
              </a:rPr>
              <a:t>http://www.louischauvel.org </a:t>
            </a:r>
          </a:p>
        </p:txBody>
      </p:sp>
      <p:pic>
        <p:nvPicPr>
          <p:cNvPr id="2054" name="Picture 6">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4141" y="4350841"/>
            <a:ext cx="2081313" cy="10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Rectangle 25"/>
          <p:cNvSpPr>
            <a:spLocks noChangeArrowheads="1"/>
          </p:cNvSpPr>
          <p:nvPr/>
        </p:nvSpPr>
        <p:spPr bwMode="auto">
          <a:xfrm>
            <a:off x="0" y="-1588"/>
            <a:ext cx="184150" cy="460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atin typeface="Old English Text MT" pitchFamily="66" charset="0"/>
            </a:endParaRPr>
          </a:p>
        </p:txBody>
      </p:sp>
      <p:sp>
        <p:nvSpPr>
          <p:cNvPr id="2056" name="Rectangle 26"/>
          <p:cNvSpPr>
            <a:spLocks noChangeArrowheads="1"/>
          </p:cNvSpPr>
          <p:nvPr/>
        </p:nvSpPr>
        <p:spPr bwMode="auto">
          <a:xfrm>
            <a:off x="0" y="1643063"/>
            <a:ext cx="22542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200">
                <a:solidFill>
                  <a:srgbClr val="000000"/>
                </a:solidFill>
                <a:latin typeface="Old English Text MT" pitchFamily="66" charset="0"/>
                <a:cs typeface="Times New Roman" pitchFamily="18" charset="0"/>
              </a:rPr>
              <a:t> </a:t>
            </a:r>
            <a:endParaRPr lang="en-US">
              <a:latin typeface="Old English Text MT" pitchFamily="66" charset="0"/>
            </a:endParaRPr>
          </a:p>
        </p:txBody>
      </p:sp>
      <p:sp>
        <p:nvSpPr>
          <p:cNvPr id="9" name="Rectangle 1"/>
          <p:cNvSpPr>
            <a:spLocks noChangeArrowheads="1"/>
          </p:cNvSpPr>
          <p:nvPr/>
        </p:nvSpPr>
        <p:spPr bwMode="auto">
          <a:xfrm>
            <a:off x="3471151" y="5373216"/>
            <a:ext cx="2407292" cy="12003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a:r>
              <a:rPr lang="en-US" altLang="en-US" sz="1800" b="1" dirty="0">
                <a:latin typeface="Papyrus" pitchFamily="66" charset="0"/>
              </a:rPr>
              <a:t>IRSEI </a:t>
            </a:r>
            <a:br>
              <a:rPr lang="en-US" altLang="en-US" sz="1800" b="1" dirty="0">
                <a:latin typeface="Papyrus" pitchFamily="66" charset="0"/>
              </a:rPr>
            </a:br>
            <a:r>
              <a:rPr lang="en-US" altLang="en-US" sz="1800" b="1" dirty="0">
                <a:latin typeface="Papyrus" pitchFamily="66" charset="0"/>
              </a:rPr>
              <a:t>Institute for Research </a:t>
            </a:r>
            <a:br>
              <a:rPr lang="en-US" altLang="en-US" sz="1800" b="1" dirty="0">
                <a:latin typeface="Papyrus" pitchFamily="66" charset="0"/>
              </a:rPr>
            </a:br>
            <a:r>
              <a:rPr lang="en-US" altLang="en-US" sz="1800" b="1" dirty="0">
                <a:latin typeface="Papyrus" pitchFamily="66" charset="0"/>
              </a:rPr>
              <a:t>on  Socio-Economic  </a:t>
            </a:r>
            <a:br>
              <a:rPr lang="en-US" altLang="en-US" sz="1800" b="1" dirty="0">
                <a:latin typeface="Papyrus" pitchFamily="66" charset="0"/>
              </a:rPr>
            </a:br>
            <a:r>
              <a:rPr lang="en-US" altLang="en-US" sz="1800" b="1" dirty="0">
                <a:latin typeface="Papyrus" pitchFamily="66" charset="0"/>
              </a:rPr>
              <a:t>Inequality</a:t>
            </a:r>
          </a:p>
        </p:txBody>
      </p:sp>
      <p:pic>
        <p:nvPicPr>
          <p:cNvPr id="10" name="Picture 4" descr="Fonds National de la Recherche Luxembour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683" y="291149"/>
            <a:ext cx="3760224"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6" name="Picture 2" descr="Résultats de recherche d'images pour « lisdatacenter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683" y="1461932"/>
            <a:ext cx="1880112" cy="2139439"/>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2225450" y="3043142"/>
            <a:ext cx="6894836" cy="1200329"/>
          </a:xfrm>
          <a:prstGeom prst="rect">
            <a:avLst/>
          </a:prstGeom>
        </p:spPr>
        <p:txBody>
          <a:bodyPr wrap="none">
            <a:spAutoFit/>
          </a:bodyPr>
          <a:lstStyle/>
          <a:p>
            <a:r>
              <a:rPr lang="en-US" b="1" dirty="0" smtClean="0"/>
              <a:t>3 aspects of inequality and cohorts in the U.S.</a:t>
            </a:r>
          </a:p>
          <a:p>
            <a:r>
              <a:rPr lang="en-US" dirty="0" smtClean="0"/>
              <a:t>A- Cohort inequality and rising premium to education </a:t>
            </a:r>
          </a:p>
          <a:p>
            <a:r>
              <a:rPr lang="en-US" dirty="0" smtClean="0"/>
              <a:t>C- booming </a:t>
            </a:r>
            <a:r>
              <a:rPr lang="en-US" dirty="0" err="1" smtClean="0"/>
              <a:t>interdecile</a:t>
            </a:r>
            <a:r>
              <a:rPr lang="en-US" dirty="0" smtClean="0"/>
              <a:t> gaps in wealth</a:t>
            </a:r>
          </a:p>
        </p:txBody>
      </p:sp>
    </p:spTree>
    <p:extLst>
      <p:ext uri="{BB962C8B-B14F-4D97-AF65-F5344CB8AC3E}">
        <p14:creationId xmlns:p14="http://schemas.microsoft.com/office/powerpoint/2010/main" val="37152162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4294967295"/>
          </p:nvPr>
        </p:nvSpPr>
        <p:spPr>
          <a:xfrm>
            <a:off x="7099300" y="6356351"/>
            <a:ext cx="2311400" cy="365125"/>
          </a:xfrm>
          <a:prstGeom prst="rect">
            <a:avLst/>
          </a:prstGeom>
        </p:spPr>
        <p:txBody>
          <a:bodyPr/>
          <a:lstStyle/>
          <a:p>
            <a:fld id="{3D304243-3656-402B-8372-AF8AC471BDF5}" type="slidenum">
              <a:rPr lang="fr-CH" smtClean="0"/>
              <a:pPr/>
              <a:t>39</a:t>
            </a:fld>
            <a:endParaRPr lang="fr-CH" dirty="0"/>
          </a:p>
        </p:txBody>
      </p:sp>
      <p:sp>
        <p:nvSpPr>
          <p:cNvPr id="6" name="Rectangle 5"/>
          <p:cNvSpPr/>
          <p:nvPr/>
        </p:nvSpPr>
        <p:spPr>
          <a:xfrm>
            <a:off x="200472" y="332656"/>
            <a:ext cx="6894836" cy="461665"/>
          </a:xfrm>
          <a:prstGeom prst="rect">
            <a:avLst/>
          </a:prstGeom>
        </p:spPr>
        <p:txBody>
          <a:bodyPr wrap="none">
            <a:spAutoFit/>
          </a:bodyPr>
          <a:lstStyle/>
          <a:p>
            <a:r>
              <a:rPr lang="en-US" dirty="0" smtClean="0"/>
              <a:t>A- Cohort inequality and rising premium to education </a:t>
            </a:r>
          </a:p>
        </p:txBody>
      </p:sp>
      <p:sp>
        <p:nvSpPr>
          <p:cNvPr id="8" name="Textfeld 5"/>
          <p:cNvSpPr txBox="1"/>
          <p:nvPr/>
        </p:nvSpPr>
        <p:spPr>
          <a:xfrm>
            <a:off x="584514" y="908720"/>
            <a:ext cx="8970997" cy="5078313"/>
          </a:xfrm>
          <a:prstGeom prst="rect">
            <a:avLst/>
          </a:prstGeom>
          <a:noFill/>
        </p:spPr>
        <p:txBody>
          <a:bodyPr wrap="square" rtlCol="0">
            <a:spAutoFit/>
          </a:bodyPr>
          <a:lstStyle/>
          <a:p>
            <a:r>
              <a:rPr lang="en-US" sz="2400" b="1" dirty="0" smtClean="0"/>
              <a:t>Data</a:t>
            </a:r>
            <a:endParaRPr lang="en-US" sz="2400" dirty="0" smtClean="0"/>
          </a:p>
          <a:p>
            <a:r>
              <a:rPr lang="en-US" sz="2000" dirty="0" smtClean="0"/>
              <a:t>Source CPS IPUMS 1975-2015 each 5</a:t>
            </a:r>
            <a:r>
              <a:rPr lang="en-US" sz="2000" baseline="30000" dirty="0" smtClean="0"/>
              <a:t>th</a:t>
            </a:r>
            <a:r>
              <a:rPr lang="en-US" sz="2000" dirty="0" smtClean="0"/>
              <a:t> year – male population </a:t>
            </a:r>
          </a:p>
          <a:p>
            <a:r>
              <a:rPr lang="en-US" sz="2000" b="1" dirty="0" smtClean="0"/>
              <a:t>Dependent variable</a:t>
            </a:r>
          </a:p>
          <a:p>
            <a:r>
              <a:rPr lang="en-US" sz="2000" dirty="0" smtClean="0"/>
              <a:t>Log wage-income gap between BA holders and the others (many variants processed). </a:t>
            </a:r>
          </a:p>
          <a:p>
            <a:r>
              <a:rPr lang="en-US" sz="2000" dirty="0" smtClean="0"/>
              <a:t>(log wages “</a:t>
            </a:r>
            <a:r>
              <a:rPr lang="en-US" sz="2000" dirty="0" err="1" smtClean="0"/>
              <a:t>medianized</a:t>
            </a:r>
            <a:r>
              <a:rPr lang="en-US" sz="2000" dirty="0" smtClean="0"/>
              <a:t>” by year)</a:t>
            </a:r>
          </a:p>
          <a:p>
            <a:r>
              <a:rPr lang="en-US" sz="2000" b="1" dirty="0"/>
              <a:t>Independent variables</a:t>
            </a:r>
          </a:p>
          <a:p>
            <a:r>
              <a:rPr lang="en-US" sz="2000" dirty="0"/>
              <a:t>Age, Period of measurement, Cohort-membership of respondent (date of birth).</a:t>
            </a:r>
          </a:p>
          <a:p>
            <a:endParaRPr lang="en-US" sz="2000" dirty="0" smtClean="0"/>
          </a:p>
          <a:p>
            <a:r>
              <a:rPr lang="en-US" sz="2000" b="1" dirty="0" smtClean="0"/>
              <a:t>Method</a:t>
            </a:r>
            <a:endParaRPr lang="en-US" sz="2000" b="1" dirty="0"/>
          </a:p>
          <a:p>
            <a:r>
              <a:rPr lang="en-US" sz="2000" dirty="0" err="1" smtClean="0"/>
              <a:t>apctlag</a:t>
            </a:r>
            <a:r>
              <a:rPr lang="en-US" sz="2000" dirty="0" smtClean="0"/>
              <a:t> [included in the STATA </a:t>
            </a:r>
            <a:r>
              <a:rPr lang="en-US" sz="2000" dirty="0" err="1" smtClean="0"/>
              <a:t>ssc</a:t>
            </a:r>
            <a:r>
              <a:rPr lang="en-US" sz="2000" dirty="0" smtClean="0"/>
              <a:t> install </a:t>
            </a:r>
            <a:r>
              <a:rPr lang="en-US" sz="2000" dirty="0" err="1" smtClean="0"/>
              <a:t>apcgo</a:t>
            </a:r>
            <a:r>
              <a:rPr lang="en-US" sz="2000" dirty="0" smtClean="0"/>
              <a:t> ] of the gap </a:t>
            </a:r>
            <a:br>
              <a:rPr lang="en-US" sz="2000" dirty="0" smtClean="0"/>
            </a:br>
            <a:r>
              <a:rPr lang="en-US" sz="2000" dirty="0" smtClean="0"/>
              <a:t>between diploma and non diploma holders</a:t>
            </a:r>
          </a:p>
          <a:p>
            <a:r>
              <a:rPr lang="en-US" sz="2000" dirty="0" smtClean="0"/>
              <a:t>Bootstrapped 20 times</a:t>
            </a:r>
            <a:endParaRPr lang="en-US" sz="2000" dirty="0"/>
          </a:p>
          <a:p>
            <a:endParaRPr lang="en-US" sz="2000" dirty="0"/>
          </a:p>
          <a:p>
            <a:r>
              <a:rPr lang="en-US" sz="2000" b="1" dirty="0" smtClean="0"/>
              <a:t>Main interest</a:t>
            </a:r>
            <a:endParaRPr lang="en-US" sz="2000" b="1" dirty="0"/>
          </a:p>
          <a:p>
            <a:r>
              <a:rPr lang="en-US" sz="2000" dirty="0" smtClean="0"/>
              <a:t>How much does the mere date of birth (cohort membership) influence the diploma premium?</a:t>
            </a:r>
            <a:endParaRPr lang="en-US" sz="2000" dirty="0"/>
          </a:p>
        </p:txBody>
      </p:sp>
      <p:sp>
        <p:nvSpPr>
          <p:cNvPr id="5" name="Rectangle 4"/>
          <p:cNvSpPr/>
          <p:nvPr/>
        </p:nvSpPr>
        <p:spPr>
          <a:xfrm>
            <a:off x="6897216" y="332656"/>
            <a:ext cx="809837" cy="461665"/>
          </a:xfrm>
          <a:prstGeom prst="rect">
            <a:avLst/>
          </a:prstGeom>
        </p:spPr>
        <p:txBody>
          <a:bodyPr wrap="none">
            <a:spAutoFit/>
          </a:bodyPr>
          <a:lstStyle/>
          <a:p>
            <a:r>
              <a:rPr lang="en-US" dirty="0"/>
              <a:t> U.S.</a:t>
            </a:r>
          </a:p>
        </p:txBody>
      </p:sp>
    </p:spTree>
    <p:extLst>
      <p:ext uri="{BB962C8B-B14F-4D97-AF65-F5344CB8AC3E}">
        <p14:creationId xmlns:p14="http://schemas.microsoft.com/office/powerpoint/2010/main" val="3663602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2" end="1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F05CC69-4E73-4CDD-8E53-28FDC48776D6}" type="slidenum">
              <a:rPr lang="fr-FR" sz="1400"/>
              <a:pPr/>
              <a:t>4</a:t>
            </a:fld>
            <a:endParaRPr lang="fr-FR" sz="1400"/>
          </a:p>
        </p:txBody>
      </p:sp>
      <p:sp>
        <p:nvSpPr>
          <p:cNvPr id="4099" name="Rectangle 2"/>
          <p:cNvSpPr>
            <a:spLocks noGrp="1" noChangeArrowheads="1"/>
          </p:cNvSpPr>
          <p:nvPr>
            <p:ph type="body" idx="1"/>
          </p:nvPr>
        </p:nvSpPr>
        <p:spPr>
          <a:xfrm>
            <a:off x="200025" y="260350"/>
            <a:ext cx="9705975" cy="6597650"/>
          </a:xfrm>
          <a:noFill/>
        </p:spPr>
        <p:txBody>
          <a:bodyPr/>
          <a:lstStyle/>
          <a:p>
            <a:pPr marL="995363" lvl="3" indent="-247650"/>
            <a:endParaRPr lang="en-US" sz="1900" b="1" dirty="0" smtClean="0">
              <a:solidFill>
                <a:srgbClr val="000000"/>
              </a:solidFill>
            </a:endParaRPr>
          </a:p>
          <a:p>
            <a:pPr marL="488950" lvl="1" indent="-323850">
              <a:spcBef>
                <a:spcPts val="500"/>
              </a:spcBef>
              <a:spcAft>
                <a:spcPts val="500"/>
              </a:spcAft>
              <a:buFont typeface="Zapf Dingbats" charset="2"/>
              <a:buNone/>
            </a:pPr>
            <a:r>
              <a:rPr lang="en-US" sz="2900" dirty="0" smtClean="0">
                <a:solidFill>
                  <a:srgbClr val="000000"/>
                </a:solidFill>
              </a:rPr>
              <a:t/>
            </a:r>
            <a:br>
              <a:rPr lang="en-US" sz="2900" dirty="0" smtClean="0">
                <a:solidFill>
                  <a:srgbClr val="000000"/>
                </a:solidFill>
              </a:rPr>
            </a:br>
            <a:endParaRPr lang="en-US" sz="2100" b="0" dirty="0" smtClean="0">
              <a:solidFill>
                <a:srgbClr val="000000"/>
              </a:solidFill>
            </a:endParaRPr>
          </a:p>
          <a:p>
            <a:pPr marL="488950" lvl="1" indent="-323850">
              <a:spcBef>
                <a:spcPts val="500"/>
              </a:spcBef>
              <a:spcAft>
                <a:spcPts val="500"/>
              </a:spcAft>
              <a:buFont typeface="Wingdings" pitchFamily="2" charset="2"/>
              <a:buChar char="Ø"/>
            </a:pPr>
            <a:r>
              <a:rPr lang="en-US" sz="2100" b="0" dirty="0" smtClean="0">
                <a:solidFill>
                  <a:srgbClr val="000000"/>
                </a:solidFill>
              </a:rPr>
              <a:t>Theory of social generations (Karl Mannheim) </a:t>
            </a:r>
          </a:p>
          <a:p>
            <a:pPr marL="488950" lvl="1" indent="-323850">
              <a:spcBef>
                <a:spcPts val="500"/>
              </a:spcBef>
              <a:spcAft>
                <a:spcPts val="500"/>
              </a:spcAft>
              <a:buFont typeface="Wingdings" pitchFamily="2" charset="2"/>
              <a:buChar char="Ø"/>
            </a:pPr>
            <a:r>
              <a:rPr lang="en-US" sz="2100" b="0" dirty="0" smtClean="0">
                <a:solidFill>
                  <a:srgbClr val="000000"/>
                </a:solidFill>
              </a:rPr>
              <a:t>1968 gap </a:t>
            </a:r>
            <a:r>
              <a:rPr lang="en-US" sz="2100" b="0" dirty="0">
                <a:solidFill>
                  <a:srgbClr val="000000"/>
                </a:solidFill>
              </a:rPr>
              <a:t>of generations (Margaret Mead)</a:t>
            </a:r>
            <a:endParaRPr lang="en-US" sz="1900" b="0" dirty="0">
              <a:solidFill>
                <a:srgbClr val="000000"/>
              </a:solidFill>
            </a:endParaRPr>
          </a:p>
          <a:p>
            <a:pPr marL="488950" lvl="1" indent="-323850">
              <a:spcBef>
                <a:spcPts val="500"/>
              </a:spcBef>
              <a:spcAft>
                <a:spcPts val="500"/>
              </a:spcAft>
              <a:buFont typeface="Wingdings" pitchFamily="2" charset="2"/>
              <a:buChar char="Ø"/>
            </a:pPr>
            <a:r>
              <a:rPr lang="en-US" sz="2100" b="0" dirty="0" smtClean="0">
                <a:solidFill>
                  <a:srgbClr val="000000"/>
                </a:solidFill>
              </a:rPr>
              <a:t>Demographic metabolism  (Norman Ryder)</a:t>
            </a:r>
            <a:endParaRPr lang="en-US" sz="1900" b="0" dirty="0" smtClean="0">
              <a:solidFill>
                <a:srgbClr val="000000"/>
              </a:solidFill>
            </a:endParaRPr>
          </a:p>
          <a:p>
            <a:pPr marL="488950" lvl="1" indent="-323850">
              <a:spcBef>
                <a:spcPts val="500"/>
              </a:spcBef>
              <a:spcAft>
                <a:spcPts val="500"/>
              </a:spcAft>
              <a:buFont typeface="Wingdings" pitchFamily="2" charset="2"/>
              <a:buChar char="Ø"/>
            </a:pPr>
            <a:r>
              <a:rPr lang="en-US" sz="2100" b="0" dirty="0" smtClean="0">
                <a:solidFill>
                  <a:srgbClr val="000000"/>
                </a:solidFill>
              </a:rPr>
              <a:t>The methodology of APC analysis (Yang Yang)</a:t>
            </a:r>
          </a:p>
          <a:p>
            <a:pPr marL="488950" lvl="1" indent="-323850">
              <a:spcBef>
                <a:spcPts val="500"/>
              </a:spcBef>
              <a:spcAft>
                <a:spcPts val="500"/>
              </a:spcAft>
              <a:buFont typeface="Wingdings" pitchFamily="2" charset="2"/>
              <a:buChar char="Ø"/>
            </a:pPr>
            <a:r>
              <a:rPr lang="en-US" sz="2100" b="0" dirty="0" smtClean="0">
                <a:solidFill>
                  <a:srgbClr val="000000"/>
                </a:solidFill>
              </a:rPr>
              <a:t>Examples:  </a:t>
            </a:r>
            <a:br>
              <a:rPr lang="en-US" sz="2100" b="0" dirty="0" smtClean="0">
                <a:solidFill>
                  <a:srgbClr val="000000"/>
                </a:solidFill>
              </a:rPr>
            </a:br>
            <a:r>
              <a:rPr lang="en-US" sz="2100" b="0" dirty="0" smtClean="0">
                <a:solidFill>
                  <a:srgbClr val="000000"/>
                </a:solidFill>
              </a:rPr>
              <a:t>* suicide in France </a:t>
            </a:r>
            <a:br>
              <a:rPr lang="en-US" sz="2100" b="0" dirty="0" smtClean="0">
                <a:solidFill>
                  <a:srgbClr val="000000"/>
                </a:solidFill>
              </a:rPr>
            </a:br>
            <a:r>
              <a:rPr lang="en-US" sz="2100" b="0" dirty="0" smtClean="0">
                <a:solidFill>
                  <a:srgbClr val="000000"/>
                </a:solidFill>
              </a:rPr>
              <a:t>* consumption in China</a:t>
            </a:r>
            <a:br>
              <a:rPr lang="en-US" sz="2100" b="0" dirty="0" smtClean="0">
                <a:solidFill>
                  <a:srgbClr val="000000"/>
                </a:solidFill>
              </a:rPr>
            </a:br>
            <a:r>
              <a:rPr lang="en-US" sz="2100" b="0" dirty="0" smtClean="0">
                <a:solidFill>
                  <a:srgbClr val="000000"/>
                </a:solidFill>
              </a:rPr>
              <a:t>* political participation </a:t>
            </a:r>
            <a:br>
              <a:rPr lang="en-US" sz="2100" b="0" dirty="0" smtClean="0">
                <a:solidFill>
                  <a:srgbClr val="000000"/>
                </a:solidFill>
              </a:rPr>
            </a:br>
            <a:r>
              <a:rPr lang="en-US" sz="2100" b="0" dirty="0" smtClean="0">
                <a:solidFill>
                  <a:srgbClr val="000000"/>
                </a:solidFill>
              </a:rPr>
              <a:t>* etc. , etc. , etc. </a:t>
            </a:r>
          </a:p>
        </p:txBody>
      </p:sp>
      <p:sp>
        <p:nvSpPr>
          <p:cNvPr id="4100" name="Rectangle 3"/>
          <p:cNvSpPr>
            <a:spLocks noChangeArrowheads="1"/>
          </p:cNvSpPr>
          <p:nvPr/>
        </p:nvSpPr>
        <p:spPr bwMode="auto">
          <a:xfrm>
            <a:off x="7369175" y="2781300"/>
            <a:ext cx="21209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solidFill>
                  <a:srgbClr val="000000"/>
                </a:solidFill>
              </a:rPr>
              <a:t>Karl Mannheim</a:t>
            </a:r>
          </a:p>
          <a:p>
            <a:pPr algn="ctr"/>
            <a:r>
              <a:rPr lang="fr-FR">
                <a:solidFill>
                  <a:srgbClr val="000000"/>
                </a:solidFill>
              </a:rPr>
              <a:t>1893-1947</a:t>
            </a:r>
          </a:p>
        </p:txBody>
      </p:sp>
      <p:pic>
        <p:nvPicPr>
          <p:cNvPr id="410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9662" y="260350"/>
            <a:ext cx="2101850" cy="260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2725" y="3730625"/>
            <a:ext cx="1558925" cy="221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3" name="Rectangle 6"/>
          <p:cNvSpPr>
            <a:spLocks noChangeArrowheads="1"/>
          </p:cNvSpPr>
          <p:nvPr/>
        </p:nvSpPr>
        <p:spPr bwMode="auto">
          <a:xfrm>
            <a:off x="7835900" y="5846763"/>
            <a:ext cx="15811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solidFill>
                  <a:srgbClr val="000000"/>
                </a:solidFill>
              </a:rPr>
              <a:t>Yang Yang</a:t>
            </a:r>
          </a:p>
          <a:p>
            <a:pPr algn="ctr"/>
            <a:r>
              <a:rPr lang="en-US">
                <a:solidFill>
                  <a:srgbClr val="000000"/>
                </a:solidFill>
              </a:rPr>
              <a:t>1970?-</a:t>
            </a:r>
            <a:endParaRPr lang="fr-FR">
              <a:solidFill>
                <a:srgbClr val="000000"/>
              </a:solidFill>
            </a:endParaRPr>
          </a:p>
        </p:txBody>
      </p:sp>
      <p:pic>
        <p:nvPicPr>
          <p:cNvPr id="4104"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2638" y="3357563"/>
            <a:ext cx="2454275" cy="230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5" name="Rectangle 10"/>
          <p:cNvSpPr>
            <a:spLocks noChangeArrowheads="1"/>
          </p:cNvSpPr>
          <p:nvPr/>
        </p:nvSpPr>
        <p:spPr bwMode="auto">
          <a:xfrm>
            <a:off x="4892675" y="5441950"/>
            <a:ext cx="2003425" cy="822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dirty="0">
                <a:solidFill>
                  <a:srgbClr val="000000"/>
                </a:solidFill>
              </a:rPr>
              <a:t>Norman Ryder</a:t>
            </a:r>
            <a:br>
              <a:rPr lang="en-US" dirty="0">
                <a:solidFill>
                  <a:srgbClr val="000000"/>
                </a:solidFill>
              </a:rPr>
            </a:br>
            <a:r>
              <a:rPr lang="fr-FR" dirty="0">
                <a:solidFill>
                  <a:srgbClr val="000000"/>
                </a:solidFill>
              </a:rPr>
              <a:t> 1923-2010</a:t>
            </a:r>
          </a:p>
        </p:txBody>
      </p:sp>
      <p:sp>
        <p:nvSpPr>
          <p:cNvPr id="4106" name="Rectangle 11"/>
          <p:cNvSpPr>
            <a:spLocks noChangeArrowheads="1"/>
          </p:cNvSpPr>
          <p:nvPr/>
        </p:nvSpPr>
        <p:spPr bwMode="auto">
          <a:xfrm>
            <a:off x="-160338" y="161925"/>
            <a:ext cx="7755649"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914400" lvl="1" indent="-457200">
              <a:spcBef>
                <a:spcPct val="20000"/>
              </a:spcBef>
              <a:buClr>
                <a:schemeClr val="tx1"/>
              </a:buClr>
              <a:buFont typeface="Zapf Dingbats" charset="2"/>
              <a:buNone/>
            </a:pPr>
            <a:r>
              <a:rPr lang="en-US" sz="3200" b="1" i="1" dirty="0"/>
              <a:t>1. </a:t>
            </a:r>
            <a:r>
              <a:rPr lang="en-US" sz="3200" b="1" i="1" dirty="0" smtClean="0"/>
              <a:t>From theory to </a:t>
            </a:r>
            <a:r>
              <a:rPr lang="en-US" sz="3200" b="1" i="1" dirty="0" err="1" smtClean="0"/>
              <a:t>datacrunching</a:t>
            </a:r>
            <a:r>
              <a:rPr lang="en-US" sz="3200" b="1" i="1" dirty="0" smtClean="0"/>
              <a:t>: </a:t>
            </a:r>
            <a:br>
              <a:rPr lang="en-US" sz="3200" b="1" i="1" dirty="0" smtClean="0"/>
            </a:br>
            <a:r>
              <a:rPr lang="en-US" sz="3200" b="1" i="1" dirty="0" smtClean="0"/>
              <a:t>Social generations and cohort </a:t>
            </a:r>
            <a:r>
              <a:rPr lang="en-US" sz="3200" b="1" i="1" dirty="0"/>
              <a:t>analysis</a:t>
            </a:r>
            <a:r>
              <a:rPr lang="en-US" sz="3200" dirty="0"/>
              <a:t> </a:t>
            </a:r>
          </a:p>
        </p:txBody>
      </p:sp>
      <p:sp>
        <p:nvSpPr>
          <p:cNvPr id="2" name="Rectangle 1"/>
          <p:cNvSpPr/>
          <p:nvPr/>
        </p:nvSpPr>
        <p:spPr>
          <a:xfrm>
            <a:off x="416496" y="6207695"/>
            <a:ext cx="5243808" cy="461665"/>
          </a:xfrm>
          <a:prstGeom prst="rect">
            <a:avLst/>
          </a:prstGeom>
        </p:spPr>
        <p:txBody>
          <a:bodyPr wrap="none">
            <a:spAutoFit/>
          </a:bodyPr>
          <a:lstStyle/>
          <a:p>
            <a:r>
              <a:rPr lang="en-US" dirty="0"/>
              <a:t>www.louischauvel.org/ryder2090964.pdf</a:t>
            </a:r>
          </a:p>
        </p:txBody>
      </p:sp>
      <p:pic>
        <p:nvPicPr>
          <p:cNvPr id="17412" name="Picture 4" descr="Résultats de recherche d'images pour « margaret mead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4688" y="3701165"/>
            <a:ext cx="2286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0"/>
          <p:cNvSpPr>
            <a:spLocks noChangeArrowheads="1"/>
          </p:cNvSpPr>
          <p:nvPr/>
        </p:nvSpPr>
        <p:spPr bwMode="auto">
          <a:xfrm>
            <a:off x="2176682" y="5445224"/>
            <a:ext cx="2083455" cy="83099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dirty="0" smtClean="0">
                <a:solidFill>
                  <a:srgbClr val="000000"/>
                </a:solidFill>
              </a:rPr>
              <a:t>Margaret Mead</a:t>
            </a:r>
            <a:r>
              <a:rPr lang="en-US" dirty="0">
                <a:solidFill>
                  <a:srgbClr val="000000"/>
                </a:solidFill>
              </a:rPr>
              <a:t/>
            </a:r>
            <a:br>
              <a:rPr lang="en-US" dirty="0">
                <a:solidFill>
                  <a:srgbClr val="000000"/>
                </a:solidFill>
              </a:rPr>
            </a:br>
            <a:r>
              <a:rPr lang="fr-FR" dirty="0">
                <a:solidFill>
                  <a:srgbClr val="000000"/>
                </a:solidFill>
              </a:rPr>
              <a:t> </a:t>
            </a:r>
            <a:r>
              <a:rPr lang="fr-FR" dirty="0" smtClean="0">
                <a:solidFill>
                  <a:srgbClr val="000000"/>
                </a:solidFill>
              </a:rPr>
              <a:t>1901-1978 </a:t>
            </a:r>
            <a:endParaRPr lang="fr-FR" dirty="0">
              <a:solidFill>
                <a:srgbClr val="000000"/>
              </a:solidFill>
            </a:endParaRPr>
          </a:p>
        </p:txBody>
      </p:sp>
    </p:spTree>
    <p:extLst>
      <p:ext uri="{BB962C8B-B14F-4D97-AF65-F5344CB8AC3E}">
        <p14:creationId xmlns:p14="http://schemas.microsoft.com/office/powerpoint/2010/main" val="35798920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4294967295"/>
          </p:nvPr>
        </p:nvSpPr>
        <p:spPr>
          <a:xfrm>
            <a:off x="7099300" y="6356351"/>
            <a:ext cx="2311400" cy="365125"/>
          </a:xfrm>
          <a:prstGeom prst="rect">
            <a:avLst/>
          </a:prstGeom>
        </p:spPr>
        <p:txBody>
          <a:bodyPr/>
          <a:lstStyle/>
          <a:p>
            <a:fld id="{3D304243-3656-402B-8372-AF8AC471BDF5}" type="slidenum">
              <a:rPr lang="fr-CH" smtClean="0"/>
              <a:pPr/>
              <a:t>40</a:t>
            </a:fld>
            <a:endParaRPr lang="fr-CH" dirty="0"/>
          </a:p>
        </p:txBody>
      </p:sp>
      <p:sp>
        <p:nvSpPr>
          <p:cNvPr id="6" name="Rectangle 5"/>
          <p:cNvSpPr/>
          <p:nvPr/>
        </p:nvSpPr>
        <p:spPr>
          <a:xfrm>
            <a:off x="200472" y="332656"/>
            <a:ext cx="6894836" cy="461665"/>
          </a:xfrm>
          <a:prstGeom prst="rect">
            <a:avLst/>
          </a:prstGeom>
        </p:spPr>
        <p:txBody>
          <a:bodyPr wrap="none">
            <a:spAutoFit/>
          </a:bodyPr>
          <a:lstStyle/>
          <a:p>
            <a:r>
              <a:rPr lang="en-US" dirty="0" smtClean="0"/>
              <a:t>A- Cohort inequality and rising premium to education </a:t>
            </a:r>
          </a:p>
        </p:txBody>
      </p:sp>
      <p:sp>
        <p:nvSpPr>
          <p:cNvPr id="4" name="Rectangle 3"/>
          <p:cNvSpPr/>
          <p:nvPr/>
        </p:nvSpPr>
        <p:spPr>
          <a:xfrm>
            <a:off x="1295768" y="747859"/>
            <a:ext cx="7889339" cy="461665"/>
          </a:xfrm>
          <a:prstGeom prst="rect">
            <a:avLst/>
          </a:prstGeom>
        </p:spPr>
        <p:txBody>
          <a:bodyPr wrap="none">
            <a:spAutoFit/>
          </a:bodyPr>
          <a:lstStyle/>
          <a:p>
            <a:r>
              <a:rPr lang="en-US" dirty="0" smtClean="0"/>
              <a:t>Diploma premium : gap in log wage income of BA/</a:t>
            </a:r>
            <a:r>
              <a:rPr lang="en-US" dirty="0" err="1" smtClean="0"/>
              <a:t>noBA</a:t>
            </a:r>
            <a:r>
              <a:rPr lang="en-US" dirty="0" smtClean="0"/>
              <a:t> U.S.</a:t>
            </a:r>
            <a:endParaRPr lang="en-US" dirty="0"/>
          </a:p>
        </p:txBody>
      </p:sp>
      <p:sp>
        <p:nvSpPr>
          <p:cNvPr id="5" name="Rectangle 4"/>
          <p:cNvSpPr/>
          <p:nvPr/>
        </p:nvSpPr>
        <p:spPr>
          <a:xfrm>
            <a:off x="5241032" y="4653136"/>
            <a:ext cx="1935145" cy="461665"/>
          </a:xfrm>
          <a:prstGeom prst="rect">
            <a:avLst/>
          </a:prstGeom>
        </p:spPr>
        <p:txBody>
          <a:bodyPr wrap="none">
            <a:spAutoFit/>
          </a:bodyPr>
          <a:lstStyle/>
          <a:p>
            <a:r>
              <a:rPr lang="en-US" dirty="0" smtClean="0"/>
              <a:t>30% premium</a:t>
            </a:r>
            <a:endParaRPr lang="en-US" dirty="0"/>
          </a:p>
        </p:txBody>
      </p:sp>
      <p:sp>
        <p:nvSpPr>
          <p:cNvPr id="9" name="Rectangle 8"/>
          <p:cNvSpPr/>
          <p:nvPr/>
        </p:nvSpPr>
        <p:spPr>
          <a:xfrm>
            <a:off x="5170867" y="1704874"/>
            <a:ext cx="1935145" cy="461665"/>
          </a:xfrm>
          <a:prstGeom prst="rect">
            <a:avLst/>
          </a:prstGeom>
        </p:spPr>
        <p:txBody>
          <a:bodyPr wrap="none">
            <a:spAutoFit/>
          </a:bodyPr>
          <a:lstStyle/>
          <a:p>
            <a:r>
              <a:rPr lang="en-US" dirty="0" smtClean="0"/>
              <a:t>55% premium</a:t>
            </a:r>
            <a:endParaRPr lang="en-US" dirty="0"/>
          </a:p>
        </p:txBody>
      </p:sp>
      <p:pic>
        <p:nvPicPr>
          <p:cNvPr id="10" name="Picture 9"/>
          <p:cNvPicPr>
            <a:picLocks noChangeAspect="1"/>
          </p:cNvPicPr>
          <p:nvPr/>
        </p:nvPicPr>
        <p:blipFill>
          <a:blip r:embed="rId3"/>
          <a:stretch>
            <a:fillRect/>
          </a:stretch>
        </p:blipFill>
        <p:spPr>
          <a:xfrm>
            <a:off x="1768356" y="1177513"/>
            <a:ext cx="6297530" cy="4608600"/>
          </a:xfrm>
          <a:prstGeom prst="rect">
            <a:avLst/>
          </a:prstGeom>
        </p:spPr>
      </p:pic>
      <p:sp>
        <p:nvSpPr>
          <p:cNvPr id="11" name="Rectangle 10"/>
          <p:cNvSpPr/>
          <p:nvPr/>
        </p:nvSpPr>
        <p:spPr>
          <a:xfrm>
            <a:off x="5075395" y="4417961"/>
            <a:ext cx="1935145" cy="461665"/>
          </a:xfrm>
          <a:prstGeom prst="rect">
            <a:avLst/>
          </a:prstGeom>
        </p:spPr>
        <p:txBody>
          <a:bodyPr wrap="none">
            <a:spAutoFit/>
          </a:bodyPr>
          <a:lstStyle/>
          <a:p>
            <a:r>
              <a:rPr lang="en-US" dirty="0" smtClean="0"/>
              <a:t>45% premium</a:t>
            </a:r>
            <a:endParaRPr lang="en-US" dirty="0"/>
          </a:p>
        </p:txBody>
      </p:sp>
      <p:sp>
        <p:nvSpPr>
          <p:cNvPr id="12" name="Rectangle 11"/>
          <p:cNvSpPr/>
          <p:nvPr/>
        </p:nvSpPr>
        <p:spPr>
          <a:xfrm>
            <a:off x="5529064" y="1627447"/>
            <a:ext cx="1935145" cy="461665"/>
          </a:xfrm>
          <a:prstGeom prst="rect">
            <a:avLst/>
          </a:prstGeom>
        </p:spPr>
        <p:txBody>
          <a:bodyPr wrap="none">
            <a:spAutoFit/>
          </a:bodyPr>
          <a:lstStyle/>
          <a:p>
            <a:r>
              <a:rPr lang="en-US" dirty="0" smtClean="0"/>
              <a:t>75% premium</a:t>
            </a:r>
            <a:endParaRPr lang="en-US" dirty="0"/>
          </a:p>
        </p:txBody>
      </p:sp>
    </p:spTree>
    <p:extLst>
      <p:ext uri="{BB962C8B-B14F-4D97-AF65-F5344CB8AC3E}">
        <p14:creationId xmlns:p14="http://schemas.microsoft.com/office/powerpoint/2010/main" val="14290513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4294967295"/>
          </p:nvPr>
        </p:nvSpPr>
        <p:spPr>
          <a:xfrm>
            <a:off x="7099300" y="6356351"/>
            <a:ext cx="2311400" cy="365125"/>
          </a:xfrm>
          <a:prstGeom prst="rect">
            <a:avLst/>
          </a:prstGeom>
        </p:spPr>
        <p:txBody>
          <a:bodyPr/>
          <a:lstStyle/>
          <a:p>
            <a:fld id="{3D304243-3656-402B-8372-AF8AC471BDF5}" type="slidenum">
              <a:rPr lang="fr-CH" smtClean="0"/>
              <a:pPr/>
              <a:t>41</a:t>
            </a:fld>
            <a:endParaRPr lang="fr-CH" dirty="0"/>
          </a:p>
        </p:txBody>
      </p:sp>
      <p:sp>
        <p:nvSpPr>
          <p:cNvPr id="6" name="Rectangle 5"/>
          <p:cNvSpPr/>
          <p:nvPr/>
        </p:nvSpPr>
        <p:spPr>
          <a:xfrm>
            <a:off x="200472" y="332656"/>
            <a:ext cx="6894836" cy="461665"/>
          </a:xfrm>
          <a:prstGeom prst="rect">
            <a:avLst/>
          </a:prstGeom>
        </p:spPr>
        <p:txBody>
          <a:bodyPr wrap="none">
            <a:spAutoFit/>
          </a:bodyPr>
          <a:lstStyle/>
          <a:p>
            <a:r>
              <a:rPr lang="en-US" dirty="0" smtClean="0"/>
              <a:t>A- Cohort inequality and rising premium to education </a:t>
            </a:r>
          </a:p>
        </p:txBody>
      </p:sp>
      <p:sp>
        <p:nvSpPr>
          <p:cNvPr id="4" name="Rectangle 3"/>
          <p:cNvSpPr/>
          <p:nvPr/>
        </p:nvSpPr>
        <p:spPr>
          <a:xfrm>
            <a:off x="1295768" y="747859"/>
            <a:ext cx="7281160" cy="461665"/>
          </a:xfrm>
          <a:prstGeom prst="rect">
            <a:avLst/>
          </a:prstGeom>
        </p:spPr>
        <p:txBody>
          <a:bodyPr wrap="none">
            <a:spAutoFit/>
          </a:bodyPr>
          <a:lstStyle/>
          <a:p>
            <a:r>
              <a:rPr lang="en-US" dirty="0" smtClean="0"/>
              <a:t>Diploma premium : gap in log wage income of BA/</a:t>
            </a:r>
            <a:r>
              <a:rPr lang="en-US" dirty="0" err="1" smtClean="0"/>
              <a:t>noBA</a:t>
            </a:r>
            <a:endParaRPr lang="en-US" dirty="0"/>
          </a:p>
        </p:txBody>
      </p:sp>
      <p:pic>
        <p:nvPicPr>
          <p:cNvPr id="7" name="Picture 6"/>
          <p:cNvPicPr>
            <a:picLocks noChangeAspect="1"/>
          </p:cNvPicPr>
          <p:nvPr/>
        </p:nvPicPr>
        <p:blipFill>
          <a:blip r:embed="rId3"/>
          <a:stretch>
            <a:fillRect/>
          </a:stretch>
        </p:blipFill>
        <p:spPr>
          <a:xfrm>
            <a:off x="1784648" y="1772816"/>
            <a:ext cx="6125924" cy="3682072"/>
          </a:xfrm>
          <a:prstGeom prst="rect">
            <a:avLst/>
          </a:prstGeom>
        </p:spPr>
      </p:pic>
      <p:sp>
        <p:nvSpPr>
          <p:cNvPr id="10" name="Rectangle 9"/>
          <p:cNvSpPr/>
          <p:nvPr/>
        </p:nvSpPr>
        <p:spPr>
          <a:xfrm>
            <a:off x="200472" y="5567314"/>
            <a:ext cx="4953000" cy="2308324"/>
          </a:xfrm>
          <a:prstGeom prst="rect">
            <a:avLst/>
          </a:prstGeom>
        </p:spPr>
        <p:txBody>
          <a:bodyPr>
            <a:spAutoFit/>
          </a:bodyPr>
          <a:lstStyle/>
          <a:p>
            <a:r>
              <a:rPr lang="en-US" sz="1600" dirty="0"/>
              <a:t>"Table 330.10. Average undergraduate tuition and fees and room and board rates charged for full-time students in degree-granting postsecondary institutions, by level and control of institution:              1963-64 through 2015-16"																								</a:t>
            </a:r>
          </a:p>
        </p:txBody>
      </p:sp>
      <p:sp>
        <p:nvSpPr>
          <p:cNvPr id="11" name="Rectangle 10"/>
          <p:cNvSpPr/>
          <p:nvPr/>
        </p:nvSpPr>
        <p:spPr>
          <a:xfrm>
            <a:off x="920552" y="1279136"/>
            <a:ext cx="8332398" cy="830997"/>
          </a:xfrm>
          <a:prstGeom prst="rect">
            <a:avLst/>
          </a:prstGeom>
        </p:spPr>
        <p:txBody>
          <a:bodyPr wrap="square">
            <a:spAutoFit/>
          </a:bodyPr>
          <a:lstStyle/>
          <a:p>
            <a:r>
              <a:rPr lang="en-US" i="1" dirty="0" smtClean="0"/>
              <a:t>Tuition </a:t>
            </a:r>
            <a:r>
              <a:rPr lang="en-US" i="1" dirty="0"/>
              <a:t>and </a:t>
            </a:r>
            <a:r>
              <a:rPr lang="en-US" i="1" dirty="0" smtClean="0"/>
              <a:t>fees &amp; other costs constant 2015</a:t>
            </a:r>
            <a:r>
              <a:rPr lang="en-US" i="1" dirty="0"/>
              <a:t>$  4-year</a:t>
            </a:r>
          </a:p>
          <a:p>
            <a:endParaRPr lang="en-US" i="1" dirty="0"/>
          </a:p>
        </p:txBody>
      </p:sp>
    </p:spTree>
    <p:extLst>
      <p:ext uri="{BB962C8B-B14F-4D97-AF65-F5344CB8AC3E}">
        <p14:creationId xmlns:p14="http://schemas.microsoft.com/office/powerpoint/2010/main" val="25411517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4294967295"/>
          </p:nvPr>
        </p:nvSpPr>
        <p:spPr>
          <a:xfrm>
            <a:off x="7099300" y="6356351"/>
            <a:ext cx="2311400" cy="365125"/>
          </a:xfrm>
          <a:prstGeom prst="rect">
            <a:avLst/>
          </a:prstGeom>
        </p:spPr>
        <p:txBody>
          <a:bodyPr/>
          <a:lstStyle/>
          <a:p>
            <a:fld id="{3D304243-3656-402B-8372-AF8AC471BDF5}" type="slidenum">
              <a:rPr lang="fr-CH" smtClean="0"/>
              <a:pPr/>
              <a:t>42</a:t>
            </a:fld>
            <a:endParaRPr lang="fr-CH" dirty="0"/>
          </a:p>
        </p:txBody>
      </p:sp>
      <p:sp>
        <p:nvSpPr>
          <p:cNvPr id="6" name="Rectangle 5"/>
          <p:cNvSpPr/>
          <p:nvPr/>
        </p:nvSpPr>
        <p:spPr>
          <a:xfrm>
            <a:off x="200472" y="332656"/>
            <a:ext cx="4887877" cy="461665"/>
          </a:xfrm>
          <a:prstGeom prst="rect">
            <a:avLst/>
          </a:prstGeom>
        </p:spPr>
        <p:txBody>
          <a:bodyPr wrap="none">
            <a:spAutoFit/>
          </a:bodyPr>
          <a:lstStyle/>
          <a:p>
            <a:r>
              <a:rPr lang="en-US" dirty="0" smtClean="0"/>
              <a:t>C- booming </a:t>
            </a:r>
            <a:r>
              <a:rPr lang="en-US" dirty="0" err="1" smtClean="0"/>
              <a:t>interdecile</a:t>
            </a:r>
            <a:r>
              <a:rPr lang="en-US" dirty="0" smtClean="0"/>
              <a:t> gaps in wealth</a:t>
            </a:r>
          </a:p>
        </p:txBody>
      </p:sp>
      <p:sp>
        <p:nvSpPr>
          <p:cNvPr id="4" name="Textfeld 5"/>
          <p:cNvSpPr txBox="1"/>
          <p:nvPr/>
        </p:nvSpPr>
        <p:spPr>
          <a:xfrm>
            <a:off x="584514" y="908720"/>
            <a:ext cx="8970997" cy="5078313"/>
          </a:xfrm>
          <a:prstGeom prst="rect">
            <a:avLst/>
          </a:prstGeom>
          <a:noFill/>
        </p:spPr>
        <p:txBody>
          <a:bodyPr wrap="square" rtlCol="0">
            <a:spAutoFit/>
          </a:bodyPr>
          <a:lstStyle/>
          <a:p>
            <a:r>
              <a:rPr lang="en-US" sz="2400" b="1" dirty="0" smtClean="0"/>
              <a:t>Data</a:t>
            </a:r>
            <a:endParaRPr lang="en-US" sz="2400" dirty="0" smtClean="0"/>
          </a:p>
          <a:p>
            <a:r>
              <a:rPr lang="en-US" sz="2000" dirty="0" smtClean="0"/>
              <a:t>Source Survey of consumer finance 1989-2013</a:t>
            </a:r>
          </a:p>
          <a:p>
            <a:r>
              <a:rPr lang="en-US" sz="2000" b="1" dirty="0" smtClean="0"/>
              <a:t>Dependent variable</a:t>
            </a:r>
          </a:p>
          <a:p>
            <a:r>
              <a:rPr lang="en-US" sz="2000" dirty="0" smtClean="0"/>
              <a:t>Log wealth ( “</a:t>
            </a:r>
            <a:r>
              <a:rPr lang="en-US" sz="2000" dirty="0" err="1" smtClean="0"/>
              <a:t>medianized</a:t>
            </a:r>
            <a:r>
              <a:rPr lang="en-US" sz="2000" dirty="0" smtClean="0"/>
              <a:t>” by year)</a:t>
            </a:r>
          </a:p>
          <a:p>
            <a:r>
              <a:rPr lang="en-US" sz="2000" b="1" dirty="0"/>
              <a:t>Independent variables</a:t>
            </a:r>
          </a:p>
          <a:p>
            <a:r>
              <a:rPr lang="en-US" sz="2000" dirty="0"/>
              <a:t>Age, Period of measurement, Cohort-membership </a:t>
            </a:r>
            <a:endParaRPr lang="en-US" sz="2000" dirty="0" smtClean="0"/>
          </a:p>
          <a:p>
            <a:r>
              <a:rPr lang="en-US" sz="2000" dirty="0" smtClean="0"/>
              <a:t>Contrast </a:t>
            </a:r>
            <a:r>
              <a:rPr lang="en-US" sz="2000" dirty="0" err="1" smtClean="0"/>
              <a:t>beteween</a:t>
            </a:r>
            <a:r>
              <a:rPr lang="en-US" sz="2000" dirty="0" smtClean="0"/>
              <a:t> [ top decile versus median ] .</a:t>
            </a:r>
            <a:endParaRPr lang="en-US" sz="2000" dirty="0"/>
          </a:p>
          <a:p>
            <a:endParaRPr lang="en-US" sz="2000" dirty="0" smtClean="0"/>
          </a:p>
          <a:p>
            <a:r>
              <a:rPr lang="en-US" sz="2000" b="1" dirty="0" smtClean="0"/>
              <a:t>Method</a:t>
            </a:r>
            <a:endParaRPr lang="en-US" sz="2000" b="1" dirty="0"/>
          </a:p>
          <a:p>
            <a:r>
              <a:rPr lang="en-US" sz="2000" dirty="0" err="1" smtClean="0"/>
              <a:t>apctlag</a:t>
            </a:r>
            <a:r>
              <a:rPr lang="en-US" sz="2000" dirty="0" smtClean="0"/>
              <a:t> [included in the STATA </a:t>
            </a:r>
            <a:r>
              <a:rPr lang="en-US" sz="2000" dirty="0" err="1" smtClean="0"/>
              <a:t>ssc</a:t>
            </a:r>
            <a:r>
              <a:rPr lang="en-US" sz="2000" dirty="0" smtClean="0"/>
              <a:t> install </a:t>
            </a:r>
            <a:r>
              <a:rPr lang="en-US" sz="2000" dirty="0" err="1" smtClean="0"/>
              <a:t>apcgo</a:t>
            </a:r>
            <a:r>
              <a:rPr lang="en-US" sz="2000" dirty="0" smtClean="0"/>
              <a:t> ] of the gap </a:t>
            </a:r>
            <a:br>
              <a:rPr lang="en-US" sz="2000" dirty="0" smtClean="0"/>
            </a:br>
            <a:r>
              <a:rPr lang="en-US" sz="2000" dirty="0" smtClean="0"/>
              <a:t>between top decile and the median</a:t>
            </a:r>
          </a:p>
          <a:p>
            <a:r>
              <a:rPr lang="en-US" sz="2000" dirty="0" smtClean="0"/>
              <a:t>Bootstrapped 20 times</a:t>
            </a:r>
            <a:endParaRPr lang="en-US" sz="2000" dirty="0"/>
          </a:p>
          <a:p>
            <a:endParaRPr lang="en-US" sz="2000" dirty="0"/>
          </a:p>
          <a:p>
            <a:r>
              <a:rPr lang="en-US" sz="2000" b="1" dirty="0" smtClean="0"/>
              <a:t>Main interest</a:t>
            </a:r>
            <a:endParaRPr lang="en-US" sz="2000" b="1" dirty="0"/>
          </a:p>
          <a:p>
            <a:r>
              <a:rPr lang="en-US" sz="2000" dirty="0" smtClean="0"/>
              <a:t>How much does the mere date of birth (cohort membership) </a:t>
            </a:r>
          </a:p>
          <a:p>
            <a:r>
              <a:rPr lang="en-US" sz="2000" dirty="0" smtClean="0"/>
              <a:t>influence the wealth gap?</a:t>
            </a:r>
            <a:endParaRPr lang="en-US" sz="2000" dirty="0"/>
          </a:p>
        </p:txBody>
      </p:sp>
    </p:spTree>
    <p:extLst>
      <p:ext uri="{BB962C8B-B14F-4D97-AF65-F5344CB8AC3E}">
        <p14:creationId xmlns:p14="http://schemas.microsoft.com/office/powerpoint/2010/main" val="2763500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2" end="1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3" end="1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4294967295"/>
          </p:nvPr>
        </p:nvSpPr>
        <p:spPr>
          <a:xfrm>
            <a:off x="7099300" y="6356351"/>
            <a:ext cx="2311400" cy="365125"/>
          </a:xfrm>
          <a:prstGeom prst="rect">
            <a:avLst/>
          </a:prstGeom>
        </p:spPr>
        <p:txBody>
          <a:bodyPr/>
          <a:lstStyle/>
          <a:p>
            <a:fld id="{3D304243-3656-402B-8372-AF8AC471BDF5}" type="slidenum">
              <a:rPr lang="fr-CH" smtClean="0"/>
              <a:pPr/>
              <a:t>43</a:t>
            </a:fld>
            <a:endParaRPr lang="fr-CH" dirty="0"/>
          </a:p>
        </p:txBody>
      </p:sp>
      <p:sp>
        <p:nvSpPr>
          <p:cNvPr id="4" name="Rectangle 3"/>
          <p:cNvSpPr/>
          <p:nvPr/>
        </p:nvSpPr>
        <p:spPr>
          <a:xfrm>
            <a:off x="920552" y="747859"/>
            <a:ext cx="8557984" cy="461665"/>
          </a:xfrm>
          <a:prstGeom prst="rect">
            <a:avLst/>
          </a:prstGeom>
        </p:spPr>
        <p:txBody>
          <a:bodyPr wrap="none">
            <a:spAutoFit/>
          </a:bodyPr>
          <a:lstStyle/>
          <a:p>
            <a:r>
              <a:rPr lang="en-US" dirty="0" smtClean="0"/>
              <a:t>Difference of Log-wealth top decile D10 to the median M U.S. SCF</a:t>
            </a:r>
            <a:endParaRPr lang="en-US" dirty="0"/>
          </a:p>
        </p:txBody>
      </p:sp>
      <p:pic>
        <p:nvPicPr>
          <p:cNvPr id="2" name="Picture 1"/>
          <p:cNvPicPr>
            <a:picLocks noChangeAspect="1"/>
          </p:cNvPicPr>
          <p:nvPr/>
        </p:nvPicPr>
        <p:blipFill>
          <a:blip r:embed="rId3"/>
          <a:stretch>
            <a:fillRect/>
          </a:stretch>
        </p:blipFill>
        <p:spPr>
          <a:xfrm>
            <a:off x="1509104" y="1556704"/>
            <a:ext cx="6002339" cy="4392576"/>
          </a:xfrm>
          <a:prstGeom prst="rect">
            <a:avLst/>
          </a:prstGeom>
        </p:spPr>
      </p:pic>
      <p:sp>
        <p:nvSpPr>
          <p:cNvPr id="7" name="Rectangle 6"/>
          <p:cNvSpPr/>
          <p:nvPr/>
        </p:nvSpPr>
        <p:spPr>
          <a:xfrm>
            <a:off x="1740690" y="6077248"/>
            <a:ext cx="4881465" cy="461665"/>
          </a:xfrm>
          <a:prstGeom prst="rect">
            <a:avLst/>
          </a:prstGeom>
        </p:spPr>
        <p:txBody>
          <a:bodyPr wrap="none">
            <a:spAutoFit/>
          </a:bodyPr>
          <a:lstStyle/>
          <a:p>
            <a:r>
              <a:rPr lang="en-US" dirty="0" smtClean="0"/>
              <a:t>See in annex “My problem with Gini”</a:t>
            </a:r>
            <a:endParaRPr lang="en-US" dirty="0"/>
          </a:p>
        </p:txBody>
      </p:sp>
    </p:spTree>
    <p:extLst>
      <p:ext uri="{BB962C8B-B14F-4D97-AF65-F5344CB8AC3E}">
        <p14:creationId xmlns:p14="http://schemas.microsoft.com/office/powerpoint/2010/main" val="2651255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0991A9D-D730-49AF-92A2-375396CBF1F7}" type="slidenum">
              <a:rPr lang="fr-FR" sz="1400">
                <a:latin typeface="Old English Text MT" pitchFamily="66" charset="0"/>
              </a:rPr>
              <a:pPr/>
              <a:t>44</a:t>
            </a:fld>
            <a:endParaRPr lang="fr-FR" sz="1400">
              <a:latin typeface="Old English Text MT" pitchFamily="66" charset="0"/>
            </a:endParaRPr>
          </a:p>
        </p:txBody>
      </p:sp>
      <p:sp>
        <p:nvSpPr>
          <p:cNvPr id="2051" name="Rectangle 6"/>
          <p:cNvSpPr>
            <a:spLocks noGrp="1" noChangeArrowheads="1"/>
          </p:cNvSpPr>
          <p:nvPr>
            <p:ph type="body" idx="1"/>
          </p:nvPr>
        </p:nvSpPr>
        <p:spPr>
          <a:xfrm>
            <a:off x="575666" y="-269081"/>
            <a:ext cx="10714038" cy="4376738"/>
          </a:xfrm>
          <a:noFill/>
        </p:spPr>
        <p:txBody>
          <a:bodyPr/>
          <a:lstStyle/>
          <a:p>
            <a:pPr marL="0" indent="0"/>
            <a:endParaRPr lang="en-US" sz="1800" dirty="0" smtClean="0">
              <a:latin typeface="Old English Text MT" pitchFamily="66" charset="0"/>
            </a:endParaRPr>
          </a:p>
          <a:p>
            <a:pPr marL="0" indent="0" algn="ctr"/>
            <a:endParaRPr lang="en-GB" altLang="ja-JP" sz="3300" dirty="0" smtClean="0">
              <a:latin typeface="Old English Text MT" pitchFamily="66" charset="0"/>
              <a:ea typeface="MS PGothic" pitchFamily="34" charset="-128"/>
            </a:endParaRPr>
          </a:p>
          <a:p>
            <a:pPr marL="0" indent="0" algn="ctr"/>
            <a:r>
              <a:rPr lang="en-US" sz="3600" cap="small" dirty="0"/>
              <a:t>inequality across birth cohorts</a:t>
            </a:r>
            <a:br>
              <a:rPr lang="en-US" sz="3600" cap="small" dirty="0"/>
            </a:br>
            <a:r>
              <a:rPr lang="en-US" sz="3600" cap="small" dirty="0" smtClean="0"/>
              <a:t>PART 4: APCGO and </a:t>
            </a:r>
            <a:br>
              <a:rPr lang="en-US" sz="3600" cap="small" dirty="0" smtClean="0"/>
            </a:br>
            <a:r>
              <a:rPr lang="en-US" sz="3600" cap="small" dirty="0" smtClean="0"/>
              <a:t>a gender gap APC</a:t>
            </a:r>
            <a:endParaRPr lang="fr-FR" altLang="ja-JP" sz="3300" dirty="0" smtClean="0">
              <a:ea typeface="MS PGothic" pitchFamily="34" charset="-128"/>
            </a:endParaRPr>
          </a:p>
        </p:txBody>
      </p:sp>
      <p:sp>
        <p:nvSpPr>
          <p:cNvPr id="21511" name="Rectangle 7"/>
          <p:cNvSpPr>
            <a:spLocks noChangeArrowheads="1"/>
          </p:cNvSpPr>
          <p:nvPr/>
        </p:nvSpPr>
        <p:spPr bwMode="auto">
          <a:xfrm>
            <a:off x="2720975" y="333375"/>
            <a:ext cx="6183313"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algn="r" defTabSz="957263">
              <a:spcBef>
                <a:spcPct val="20000"/>
              </a:spcBef>
              <a:spcAft>
                <a:spcPct val="20000"/>
              </a:spcAft>
              <a:tabLst>
                <a:tab pos="741363" algn="l"/>
              </a:tabLst>
              <a:defRPr/>
            </a:pPr>
            <a:r>
              <a:rPr lang="fr-FR" sz="4400" dirty="0">
                <a:latin typeface="+mn-lt"/>
              </a:rPr>
              <a:t>Louis Chauvel </a:t>
            </a:r>
          </a:p>
          <a:p>
            <a:pPr algn="r" defTabSz="957263">
              <a:spcBef>
                <a:spcPct val="20000"/>
              </a:spcBef>
              <a:spcAft>
                <a:spcPct val="20000"/>
              </a:spcAft>
              <a:tabLst>
                <a:tab pos="741363" algn="l"/>
              </a:tabLst>
              <a:defRPr/>
            </a:pPr>
            <a:r>
              <a:rPr lang="fr-FR" sz="1800" dirty="0">
                <a:latin typeface="Old English Text MT" pitchFamily="66" charset="0"/>
              </a:rPr>
              <a:t>Pr Dr </a:t>
            </a:r>
            <a:r>
              <a:rPr lang="fr-FR" sz="1800" dirty="0" err="1">
                <a:latin typeface="Old English Text MT" pitchFamily="66" charset="0"/>
              </a:rPr>
              <a:t>at</a:t>
            </a:r>
            <a:r>
              <a:rPr lang="fr-FR" sz="1800" dirty="0">
                <a:latin typeface="Old English Text MT" pitchFamily="66" charset="0"/>
              </a:rPr>
              <a:t> </a:t>
            </a:r>
            <a:r>
              <a:rPr lang="fr-FR" sz="1800" dirty="0" err="1">
                <a:latin typeface="Old English Text MT" pitchFamily="66" charset="0"/>
              </a:rPr>
              <a:t>University</a:t>
            </a:r>
            <a:r>
              <a:rPr lang="fr-FR" sz="1800" dirty="0">
                <a:latin typeface="Old English Text MT" pitchFamily="66" charset="0"/>
              </a:rPr>
              <a:t> of Luxembourg</a:t>
            </a:r>
            <a:br>
              <a:rPr lang="fr-FR" sz="1800" dirty="0">
                <a:latin typeface="Old English Text MT" pitchFamily="66" charset="0"/>
              </a:rPr>
            </a:b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mj-lt"/>
            </a:endParaRPr>
          </a:p>
          <a:p>
            <a:pPr algn="r" defTabSz="957263">
              <a:spcBef>
                <a:spcPct val="20000"/>
              </a:spcBef>
              <a:spcAft>
                <a:spcPct val="20000"/>
              </a:spcAft>
              <a:tabLst>
                <a:tab pos="741363" algn="l"/>
              </a:tabLst>
              <a:defRPr/>
            </a:pPr>
            <a:endParaRPr lang="fr-FR" sz="1800" b="1" dirty="0" smtClean="0">
              <a:latin typeface="+mj-lt"/>
            </a:endParaRPr>
          </a:p>
          <a:p>
            <a:pPr algn="r" defTabSz="957263">
              <a:spcBef>
                <a:spcPct val="20000"/>
              </a:spcBef>
              <a:spcAft>
                <a:spcPct val="20000"/>
              </a:spcAft>
              <a:tabLst>
                <a:tab pos="741363" algn="l"/>
              </a:tabLst>
              <a:defRPr/>
            </a:pPr>
            <a:r>
              <a:rPr lang="fr-FR" sz="1800" b="1" dirty="0" smtClean="0">
                <a:latin typeface="+mj-lt"/>
              </a:rPr>
              <a:t>louis.chauvel@uni.lu</a:t>
            </a:r>
            <a:r>
              <a:rPr lang="fr-FR" sz="1800" b="1" dirty="0">
                <a:latin typeface="+mj-lt"/>
              </a:rPr>
              <a:t/>
            </a:r>
            <a:br>
              <a:rPr lang="fr-FR" sz="1800" b="1" dirty="0">
                <a:latin typeface="+mj-lt"/>
              </a:rPr>
            </a:br>
            <a:r>
              <a:rPr lang="fr-FR" sz="1800" b="1" dirty="0">
                <a:latin typeface="+mj-lt"/>
              </a:rPr>
              <a:t>http://www.louischauvel.org </a:t>
            </a:r>
          </a:p>
        </p:txBody>
      </p:sp>
      <p:pic>
        <p:nvPicPr>
          <p:cNvPr id="2054" name="Picture 6">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4141" y="4350841"/>
            <a:ext cx="2081313" cy="10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Rectangle 25"/>
          <p:cNvSpPr>
            <a:spLocks noChangeArrowheads="1"/>
          </p:cNvSpPr>
          <p:nvPr/>
        </p:nvSpPr>
        <p:spPr bwMode="auto">
          <a:xfrm>
            <a:off x="0" y="-1588"/>
            <a:ext cx="184150" cy="460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atin typeface="Old English Text MT" pitchFamily="66" charset="0"/>
            </a:endParaRPr>
          </a:p>
        </p:txBody>
      </p:sp>
      <p:sp>
        <p:nvSpPr>
          <p:cNvPr id="2056" name="Rectangle 26"/>
          <p:cNvSpPr>
            <a:spLocks noChangeArrowheads="1"/>
          </p:cNvSpPr>
          <p:nvPr/>
        </p:nvSpPr>
        <p:spPr bwMode="auto">
          <a:xfrm>
            <a:off x="0" y="1643063"/>
            <a:ext cx="22542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200">
                <a:solidFill>
                  <a:srgbClr val="000000"/>
                </a:solidFill>
                <a:latin typeface="Old English Text MT" pitchFamily="66" charset="0"/>
                <a:cs typeface="Times New Roman" pitchFamily="18" charset="0"/>
              </a:rPr>
              <a:t> </a:t>
            </a:r>
            <a:endParaRPr lang="en-US">
              <a:latin typeface="Old English Text MT" pitchFamily="66" charset="0"/>
            </a:endParaRPr>
          </a:p>
        </p:txBody>
      </p:sp>
      <p:sp>
        <p:nvSpPr>
          <p:cNvPr id="9" name="Rectangle 1"/>
          <p:cNvSpPr>
            <a:spLocks noChangeArrowheads="1"/>
          </p:cNvSpPr>
          <p:nvPr/>
        </p:nvSpPr>
        <p:spPr bwMode="auto">
          <a:xfrm>
            <a:off x="3471151" y="5373216"/>
            <a:ext cx="2407292" cy="12003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a:r>
              <a:rPr lang="en-US" altLang="en-US" sz="1800" b="1" dirty="0">
                <a:latin typeface="Papyrus" pitchFamily="66" charset="0"/>
              </a:rPr>
              <a:t>IRSEI </a:t>
            </a:r>
            <a:br>
              <a:rPr lang="en-US" altLang="en-US" sz="1800" b="1" dirty="0">
                <a:latin typeface="Papyrus" pitchFamily="66" charset="0"/>
              </a:rPr>
            </a:br>
            <a:r>
              <a:rPr lang="en-US" altLang="en-US" sz="1800" b="1" dirty="0">
                <a:latin typeface="Papyrus" pitchFamily="66" charset="0"/>
              </a:rPr>
              <a:t>Institute for Research </a:t>
            </a:r>
            <a:br>
              <a:rPr lang="en-US" altLang="en-US" sz="1800" b="1" dirty="0">
                <a:latin typeface="Papyrus" pitchFamily="66" charset="0"/>
              </a:rPr>
            </a:br>
            <a:r>
              <a:rPr lang="en-US" altLang="en-US" sz="1800" b="1" dirty="0">
                <a:latin typeface="Papyrus" pitchFamily="66" charset="0"/>
              </a:rPr>
              <a:t>on  Socio-Economic  </a:t>
            </a:r>
            <a:br>
              <a:rPr lang="en-US" altLang="en-US" sz="1800" b="1" dirty="0">
                <a:latin typeface="Papyrus" pitchFamily="66" charset="0"/>
              </a:rPr>
            </a:br>
            <a:r>
              <a:rPr lang="en-US" altLang="en-US" sz="1800" b="1" dirty="0">
                <a:latin typeface="Papyrus" pitchFamily="66" charset="0"/>
              </a:rPr>
              <a:t>Inequality</a:t>
            </a:r>
          </a:p>
        </p:txBody>
      </p:sp>
      <p:pic>
        <p:nvPicPr>
          <p:cNvPr id="10" name="Picture 4" descr="Fonds National de la Recherche Luxembour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683" y="291149"/>
            <a:ext cx="3760224"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6" name="Picture 2" descr="Résultats de recherche d'images pour « lisdatacenter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683" y="1461932"/>
            <a:ext cx="1880112" cy="213943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669445" y="3185872"/>
            <a:ext cx="4953000" cy="830997"/>
          </a:xfrm>
          <a:prstGeom prst="rect">
            <a:avLst/>
          </a:prstGeom>
        </p:spPr>
        <p:txBody>
          <a:bodyPr>
            <a:spAutoFit/>
          </a:bodyPr>
          <a:lstStyle/>
          <a:p>
            <a:r>
              <a:rPr lang="en-US" dirty="0"/>
              <a:t>The gender wag gap across cohorts: the role of education in 12 countries</a:t>
            </a:r>
          </a:p>
        </p:txBody>
      </p:sp>
    </p:spTree>
    <p:extLst>
      <p:ext uri="{BB962C8B-B14F-4D97-AF65-F5344CB8AC3E}">
        <p14:creationId xmlns:p14="http://schemas.microsoft.com/office/powerpoint/2010/main" val="4931506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9180" y="1955993"/>
            <a:ext cx="7323220" cy="1939925"/>
          </a:xfrm>
        </p:spPr>
        <p:txBody>
          <a:bodyPr>
            <a:normAutofit/>
          </a:bodyPr>
          <a:lstStyle/>
          <a:p>
            <a:r>
              <a:rPr lang="en-US" sz="3575" dirty="0"/>
              <a:t>The gender wag gap across cohorts: the role of education in 12 countries</a:t>
            </a:r>
            <a:endParaRPr lang="en-US" sz="3575" dirty="0">
              <a:solidFill>
                <a:schemeClr val="accent6">
                  <a:lumMod val="50000"/>
                </a:schemeClr>
              </a:solidFill>
            </a:endParaRPr>
          </a:p>
        </p:txBody>
      </p:sp>
      <p:sp>
        <p:nvSpPr>
          <p:cNvPr id="3" name="Subtitle 2"/>
          <p:cNvSpPr>
            <a:spLocks noGrp="1"/>
          </p:cNvSpPr>
          <p:nvPr>
            <p:ph type="subTitle" idx="1"/>
          </p:nvPr>
        </p:nvSpPr>
        <p:spPr>
          <a:xfrm>
            <a:off x="413291" y="3583333"/>
            <a:ext cx="7909637" cy="1840784"/>
          </a:xfrm>
        </p:spPr>
        <p:txBody>
          <a:bodyPr>
            <a:normAutofit/>
          </a:bodyPr>
          <a:lstStyle/>
          <a:p>
            <a:r>
              <a:rPr lang="en-US" sz="1950" dirty="0">
                <a:solidFill>
                  <a:schemeClr val="accent6">
                    <a:lumMod val="50000"/>
                  </a:schemeClr>
                </a:solidFill>
              </a:rPr>
              <a:t>Louis Chauvel, Anne </a:t>
            </a:r>
            <a:r>
              <a:rPr lang="en-US" sz="1950" dirty="0" err="1">
                <a:solidFill>
                  <a:schemeClr val="accent6">
                    <a:lumMod val="50000"/>
                  </a:schemeClr>
                </a:solidFill>
              </a:rPr>
              <a:t>Hartung</a:t>
            </a:r>
            <a:r>
              <a:rPr lang="en-US" sz="1950" dirty="0">
                <a:solidFill>
                  <a:schemeClr val="accent6">
                    <a:lumMod val="50000"/>
                  </a:schemeClr>
                </a:solidFill>
              </a:rPr>
              <a:t>, </a:t>
            </a:r>
            <a:r>
              <a:rPr lang="en-US" sz="1950" dirty="0" err="1">
                <a:solidFill>
                  <a:schemeClr val="accent6">
                    <a:lumMod val="50000"/>
                  </a:schemeClr>
                </a:solidFill>
              </a:rPr>
              <a:t>Eyal</a:t>
            </a:r>
            <a:r>
              <a:rPr lang="en-US" sz="1950" dirty="0">
                <a:solidFill>
                  <a:schemeClr val="accent6">
                    <a:lumMod val="50000"/>
                  </a:schemeClr>
                </a:solidFill>
              </a:rPr>
              <a:t> Bar </a:t>
            </a:r>
            <a:r>
              <a:rPr lang="en-US" sz="1950" dirty="0" smtClean="0">
                <a:solidFill>
                  <a:schemeClr val="accent6">
                    <a:lumMod val="50000"/>
                  </a:schemeClr>
                </a:solidFill>
              </a:rPr>
              <a:t>Haim</a:t>
            </a:r>
            <a:r>
              <a:rPr lang="en-US" baseline="30000" dirty="0" smtClean="0">
                <a:solidFill>
                  <a:schemeClr val="accent6">
                    <a:lumMod val="50000"/>
                  </a:schemeClr>
                </a:solidFill>
              </a:rPr>
              <a:t/>
            </a:r>
            <a:br>
              <a:rPr lang="en-US" baseline="30000" dirty="0" smtClean="0">
                <a:solidFill>
                  <a:schemeClr val="accent6">
                    <a:lumMod val="50000"/>
                  </a:schemeClr>
                </a:solidFill>
              </a:rPr>
            </a:br>
            <a:r>
              <a:rPr lang="en-US" dirty="0" smtClean="0">
                <a:solidFill>
                  <a:schemeClr val="accent6">
                    <a:lumMod val="50000"/>
                  </a:schemeClr>
                </a:solidFill>
              </a:rPr>
              <a:t>University of Luxembourg, </a:t>
            </a:r>
            <a:br>
              <a:rPr lang="en-US" dirty="0" smtClean="0">
                <a:solidFill>
                  <a:schemeClr val="accent6">
                    <a:lumMod val="50000"/>
                  </a:schemeClr>
                </a:solidFill>
              </a:rPr>
            </a:br>
            <a:r>
              <a:rPr lang="en-US" dirty="0" smtClean="0">
                <a:solidFill>
                  <a:schemeClr val="accent6">
                    <a:lumMod val="50000"/>
                  </a:schemeClr>
                </a:solidFill>
              </a:rPr>
              <a:t>PEARL Institute for Research on Socio-Economic Inequality (IRSEI)</a:t>
            </a:r>
          </a:p>
        </p:txBody>
      </p:sp>
      <p:sp>
        <p:nvSpPr>
          <p:cNvPr id="5" name="Slide Number Placeholder 4"/>
          <p:cNvSpPr>
            <a:spLocks noGrp="1"/>
          </p:cNvSpPr>
          <p:nvPr>
            <p:ph type="sldNum" sz="quarter" idx="4294967295"/>
          </p:nvPr>
        </p:nvSpPr>
        <p:spPr>
          <a:xfrm>
            <a:off x="6979914" y="5551545"/>
            <a:ext cx="555213" cy="296664"/>
          </a:xfrm>
          <a:prstGeom prst="rect">
            <a:avLst/>
          </a:prstGeom>
        </p:spPr>
        <p:txBody>
          <a:bodyPr/>
          <a:lstStyle/>
          <a:p>
            <a:fld id="{7E579FEC-774A-4DF1-9F16-230A6B249B77}" type="slidenum">
              <a:rPr lang="en-US" smtClean="0"/>
              <a:t>45</a:t>
            </a:fld>
            <a:endParaRPr lang="en-US"/>
          </a:p>
        </p:txBody>
      </p:sp>
      <p:pic>
        <p:nvPicPr>
          <p:cNvPr id="6" name="Picture 12" descr="Logo-FNR-CMYK-jpg_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694" y="5524409"/>
            <a:ext cx="2043113" cy="496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Users\sabine.demazy\Downloads\INSIDE_uni_extern_bat.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851011" y="5564701"/>
            <a:ext cx="2878479" cy="4562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0" descr="logo2011.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26331" y="4706455"/>
            <a:ext cx="1161862" cy="143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53009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979914" y="5551545"/>
            <a:ext cx="555213" cy="296664"/>
          </a:xfrm>
          <a:prstGeom prst="rect">
            <a:avLst/>
          </a:prstGeom>
        </p:spPr>
        <p:txBody>
          <a:bodyPr/>
          <a:lstStyle/>
          <a:p>
            <a:fld id="{7E579FEC-774A-4DF1-9F16-230A6B249B77}" type="slidenum">
              <a:rPr lang="en-US" smtClean="0"/>
              <a:pPr/>
              <a:t>46</a:t>
            </a:fld>
            <a:endParaRPr lang="en-US" dirty="0"/>
          </a:p>
        </p:txBody>
      </p:sp>
      <p:sp>
        <p:nvSpPr>
          <p:cNvPr id="5" name="Title 1"/>
          <p:cNvSpPr txBox="1">
            <a:spLocks/>
          </p:cNvSpPr>
          <p:nvPr/>
        </p:nvSpPr>
        <p:spPr>
          <a:xfrm>
            <a:off x="371475" y="866081"/>
            <a:ext cx="6686550" cy="928688"/>
          </a:xfrm>
          <a:prstGeom prst="rect">
            <a:avLst/>
          </a:prstGeom>
        </p:spPr>
        <p:txBody>
          <a:bodyPr vert="horz" lIns="74295" tIns="37148" rIns="74295" bIns="37148" rtlCol="0" anchor="t">
            <a:normAutofit/>
          </a:bodyPr>
          <a:lstStyle>
            <a:lvl1pPr algn="l" defTabSz="457200" rtl="0" eaLnBrk="1" latinLnBrk="0" hangingPunct="1">
              <a:spcBef>
                <a:spcPct val="0"/>
              </a:spcBef>
              <a:buNone/>
              <a:defRPr sz="3600" b="0" kern="1200">
                <a:solidFill>
                  <a:schemeClr val="accent2">
                    <a:lumMod val="50000"/>
                  </a:schemeClr>
                </a:solidFill>
                <a:latin typeface="Calibri" panose="020F0502020204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50" dirty="0"/>
              <a:t>Gender trends</a:t>
            </a:r>
          </a:p>
        </p:txBody>
      </p:sp>
      <p:sp>
        <p:nvSpPr>
          <p:cNvPr id="6" name="Content Placeholder 2"/>
          <p:cNvSpPr txBox="1">
            <a:spLocks/>
          </p:cNvSpPr>
          <p:nvPr/>
        </p:nvSpPr>
        <p:spPr>
          <a:xfrm>
            <a:off x="371475" y="1943100"/>
            <a:ext cx="6686550" cy="3677345"/>
          </a:xfrm>
          <a:prstGeom prst="rect">
            <a:avLst/>
          </a:prstGeom>
        </p:spPr>
        <p:txBody>
          <a:bodyPr vert="horz" lIns="74295" tIns="37148" rIns="74295" bIns="37148"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200" kern="1200">
                <a:solidFill>
                  <a:schemeClr val="tx1">
                    <a:lumMod val="75000"/>
                    <a:lumOff val="25000"/>
                  </a:schemeClr>
                </a:solidFill>
                <a:latin typeface="Calibri" panose="020F0502020204030204" pitchFamily="34" charset="0"/>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Calibri" panose="020F0502020204030204" pitchFamily="34" charset="0"/>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Calibri" panose="020F0502020204030204" pitchFamily="34" charset="0"/>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Calibri" panose="020F0502020204030204" pitchFamily="34" charset="0"/>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Calibri" panose="020F0502020204030204" pitchFamily="34" charset="0"/>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1463" dirty="0"/>
              <a:t>The </a:t>
            </a:r>
            <a:r>
              <a:rPr lang="en-US" sz="1463" i="1" dirty="0"/>
              <a:t>rise of women </a:t>
            </a:r>
            <a:r>
              <a:rPr lang="en-US" sz="1138" dirty="0">
                <a:solidFill>
                  <a:schemeClr val="bg1">
                    <a:lumMod val="50000"/>
                  </a:schemeClr>
                </a:solidFill>
              </a:rPr>
              <a:t>(</a:t>
            </a:r>
            <a:r>
              <a:rPr lang="en-US" sz="1138" dirty="0" err="1">
                <a:solidFill>
                  <a:schemeClr val="bg1">
                    <a:lumMod val="50000"/>
                  </a:schemeClr>
                </a:solidFill>
              </a:rPr>
              <a:t>DiPrete</a:t>
            </a:r>
            <a:r>
              <a:rPr lang="en-US" sz="1138" dirty="0">
                <a:solidFill>
                  <a:schemeClr val="bg1">
                    <a:lumMod val="50000"/>
                  </a:schemeClr>
                </a:solidFill>
              </a:rPr>
              <a:t> and Buchman 2013)</a:t>
            </a:r>
            <a:r>
              <a:rPr lang="en-US" sz="1463" dirty="0"/>
              <a:t>: women caught up and even overtook men in terms of educational attainment </a:t>
            </a:r>
            <a:r>
              <a:rPr lang="en-US" sz="1138" dirty="0">
                <a:solidFill>
                  <a:schemeClr val="bg1">
                    <a:lumMod val="50000"/>
                  </a:schemeClr>
                </a:solidFill>
              </a:rPr>
              <a:t>(Becker, Hubbard, and Murphy 2010; Breen, </a:t>
            </a:r>
            <a:r>
              <a:rPr lang="en-US" sz="1138" dirty="0" err="1">
                <a:solidFill>
                  <a:schemeClr val="bg1">
                    <a:lumMod val="50000"/>
                  </a:schemeClr>
                </a:solidFill>
              </a:rPr>
              <a:t>Luijkx</a:t>
            </a:r>
            <a:r>
              <a:rPr lang="en-US" sz="1138" dirty="0">
                <a:solidFill>
                  <a:schemeClr val="bg1">
                    <a:lumMod val="50000"/>
                  </a:schemeClr>
                </a:solidFill>
              </a:rPr>
              <a:t>, Müller and </a:t>
            </a:r>
            <a:r>
              <a:rPr lang="en-US" sz="1138" dirty="0" err="1">
                <a:solidFill>
                  <a:schemeClr val="bg1">
                    <a:lumMod val="50000"/>
                  </a:schemeClr>
                </a:solidFill>
              </a:rPr>
              <a:t>Pollak</a:t>
            </a:r>
            <a:r>
              <a:rPr lang="en-US" sz="1138" dirty="0">
                <a:solidFill>
                  <a:schemeClr val="bg1">
                    <a:lumMod val="50000"/>
                  </a:schemeClr>
                </a:solidFill>
              </a:rPr>
              <a:t> 2010; </a:t>
            </a:r>
            <a:r>
              <a:rPr lang="en-US" sz="1138" dirty="0" err="1">
                <a:solidFill>
                  <a:schemeClr val="bg1">
                    <a:lumMod val="50000"/>
                  </a:schemeClr>
                </a:solidFill>
              </a:rPr>
              <a:t>Buchmann</a:t>
            </a:r>
            <a:r>
              <a:rPr lang="en-US" sz="1138" dirty="0">
                <a:solidFill>
                  <a:schemeClr val="bg1">
                    <a:lumMod val="50000"/>
                  </a:schemeClr>
                </a:solidFill>
              </a:rPr>
              <a:t> and </a:t>
            </a:r>
            <a:r>
              <a:rPr lang="en-US" sz="1138" dirty="0" err="1">
                <a:solidFill>
                  <a:schemeClr val="bg1">
                    <a:lumMod val="50000"/>
                  </a:schemeClr>
                </a:solidFill>
              </a:rPr>
              <a:t>DiPrete</a:t>
            </a:r>
            <a:r>
              <a:rPr lang="en-US" sz="1138" dirty="0">
                <a:solidFill>
                  <a:schemeClr val="bg1">
                    <a:lumMod val="50000"/>
                  </a:schemeClr>
                </a:solidFill>
              </a:rPr>
              <a:t>, 2006; Grant and Behrman 2010) </a:t>
            </a:r>
          </a:p>
          <a:p>
            <a:r>
              <a:rPr lang="en-US" sz="1463" dirty="0"/>
              <a:t>Narrowing but recently stagnating gender gap in many countries </a:t>
            </a:r>
            <a:r>
              <a:rPr lang="en-US" sz="1138" dirty="0">
                <a:solidFill>
                  <a:schemeClr val="bg1">
                    <a:lumMod val="50000"/>
                  </a:schemeClr>
                </a:solidFill>
              </a:rPr>
              <a:t>(England, </a:t>
            </a:r>
            <a:r>
              <a:rPr lang="en-US" sz="1138" dirty="0" err="1">
                <a:solidFill>
                  <a:schemeClr val="bg1">
                    <a:lumMod val="50000"/>
                  </a:schemeClr>
                </a:solidFill>
              </a:rPr>
              <a:t>Gornick</a:t>
            </a:r>
            <a:r>
              <a:rPr lang="en-US" sz="1138" dirty="0">
                <a:solidFill>
                  <a:schemeClr val="bg1">
                    <a:lumMod val="50000"/>
                  </a:schemeClr>
                </a:solidFill>
              </a:rPr>
              <a:t> &amp; Shafer 2012; </a:t>
            </a:r>
            <a:r>
              <a:rPr lang="en-US" sz="1138" dirty="0" err="1">
                <a:solidFill>
                  <a:schemeClr val="bg1">
                    <a:lumMod val="50000"/>
                  </a:schemeClr>
                </a:solidFill>
              </a:rPr>
              <a:t>Blau</a:t>
            </a:r>
            <a:r>
              <a:rPr lang="en-US" sz="1138" dirty="0">
                <a:solidFill>
                  <a:schemeClr val="bg1">
                    <a:lumMod val="50000"/>
                  </a:schemeClr>
                </a:solidFill>
              </a:rPr>
              <a:t> and Kahn 2008, 2016; </a:t>
            </a:r>
            <a:r>
              <a:rPr lang="en-US" sz="1138" dirty="0" err="1">
                <a:solidFill>
                  <a:schemeClr val="bg1">
                    <a:lumMod val="50000"/>
                  </a:schemeClr>
                </a:solidFill>
              </a:rPr>
              <a:t>Cambell</a:t>
            </a:r>
            <a:r>
              <a:rPr lang="en-US" sz="1138" dirty="0">
                <a:solidFill>
                  <a:schemeClr val="bg1">
                    <a:lumMod val="50000"/>
                  </a:schemeClr>
                </a:solidFill>
              </a:rPr>
              <a:t> and Pearlman 2013; Bernhardt, Morris, and Handcock 1995; </a:t>
            </a:r>
            <a:r>
              <a:rPr lang="en-US" sz="1138" dirty="0" err="1">
                <a:solidFill>
                  <a:schemeClr val="bg1">
                    <a:lumMod val="50000"/>
                  </a:schemeClr>
                </a:solidFill>
              </a:rPr>
              <a:t>Fitzenberger</a:t>
            </a:r>
            <a:r>
              <a:rPr lang="en-US" sz="1138" dirty="0">
                <a:solidFill>
                  <a:schemeClr val="bg1">
                    <a:lumMod val="50000"/>
                  </a:schemeClr>
                </a:solidFill>
              </a:rPr>
              <a:t> and </a:t>
            </a:r>
            <a:r>
              <a:rPr lang="en-US" sz="1138" dirty="0" err="1">
                <a:solidFill>
                  <a:schemeClr val="bg1">
                    <a:lumMod val="50000"/>
                  </a:schemeClr>
                </a:solidFill>
              </a:rPr>
              <a:t>Wunderlich</a:t>
            </a:r>
            <a:r>
              <a:rPr lang="en-US" sz="1138" dirty="0">
                <a:solidFill>
                  <a:schemeClr val="bg1">
                    <a:lumMod val="50000"/>
                  </a:schemeClr>
                </a:solidFill>
              </a:rPr>
              <a:t> 2002; </a:t>
            </a:r>
            <a:r>
              <a:rPr lang="en-US" sz="1138" dirty="0" err="1">
                <a:solidFill>
                  <a:schemeClr val="bg1">
                    <a:lumMod val="50000"/>
                  </a:schemeClr>
                </a:solidFill>
              </a:rPr>
              <a:t>Fransen</a:t>
            </a:r>
            <a:r>
              <a:rPr lang="en-US" sz="1138" dirty="0">
                <a:solidFill>
                  <a:schemeClr val="bg1">
                    <a:lumMod val="50000"/>
                  </a:schemeClr>
                </a:solidFill>
              </a:rPr>
              <a:t>, </a:t>
            </a:r>
            <a:r>
              <a:rPr lang="en-US" sz="1138" dirty="0" err="1">
                <a:solidFill>
                  <a:schemeClr val="bg1">
                    <a:lumMod val="50000"/>
                  </a:schemeClr>
                </a:solidFill>
              </a:rPr>
              <a:t>Plantenga</a:t>
            </a:r>
            <a:r>
              <a:rPr lang="en-US" sz="1138" dirty="0">
                <a:solidFill>
                  <a:schemeClr val="bg1">
                    <a:lumMod val="50000"/>
                  </a:schemeClr>
                </a:solidFill>
              </a:rPr>
              <a:t>, and </a:t>
            </a:r>
            <a:r>
              <a:rPr lang="en-US" sz="1138" dirty="0" err="1">
                <a:solidFill>
                  <a:schemeClr val="bg1">
                    <a:lumMod val="50000"/>
                  </a:schemeClr>
                </a:solidFill>
              </a:rPr>
              <a:t>Vlasblom</a:t>
            </a:r>
            <a:r>
              <a:rPr lang="en-US" sz="1138" dirty="0">
                <a:solidFill>
                  <a:schemeClr val="bg1">
                    <a:lumMod val="50000"/>
                  </a:schemeClr>
                </a:solidFill>
              </a:rPr>
              <a:t> 2010) </a:t>
            </a:r>
          </a:p>
          <a:p>
            <a:r>
              <a:rPr lang="en-US" sz="1463" dirty="0"/>
              <a:t>Education is seen as the most important predictor of </a:t>
            </a:r>
            <a:br>
              <a:rPr lang="en-US" sz="1463" dirty="0"/>
            </a:br>
            <a:r>
              <a:rPr lang="en-US" sz="1463" dirty="0"/>
              <a:t>wages </a:t>
            </a:r>
            <a:r>
              <a:rPr lang="en-US" sz="1138" dirty="0">
                <a:solidFill>
                  <a:schemeClr val="bg1">
                    <a:lumMod val="50000"/>
                  </a:schemeClr>
                </a:solidFill>
              </a:rPr>
              <a:t>(Mincer 1958) </a:t>
            </a:r>
            <a:r>
              <a:rPr lang="en-US" sz="1463" dirty="0"/>
              <a:t>and the gender wage gap </a:t>
            </a:r>
            <a:r>
              <a:rPr lang="en-US" sz="1056" dirty="0">
                <a:solidFill>
                  <a:schemeClr val="bg1">
                    <a:lumMod val="50000"/>
                  </a:schemeClr>
                </a:solidFill>
              </a:rPr>
              <a:t>(</a:t>
            </a:r>
            <a:r>
              <a:rPr lang="en-US" sz="1056" dirty="0" err="1">
                <a:solidFill>
                  <a:schemeClr val="bg1">
                    <a:lumMod val="50000"/>
                  </a:schemeClr>
                </a:solidFill>
              </a:rPr>
              <a:t>Polachek</a:t>
            </a:r>
            <a:r>
              <a:rPr lang="en-US" sz="1056" dirty="0">
                <a:solidFill>
                  <a:schemeClr val="bg1">
                    <a:lumMod val="50000"/>
                  </a:schemeClr>
                </a:solidFill>
              </a:rPr>
              <a:t> 1993)</a:t>
            </a:r>
          </a:p>
          <a:p>
            <a:r>
              <a:rPr lang="en-US" sz="1463" dirty="0"/>
              <a:t>Since education is at first a cohort phenomenon, cohort analysis is required</a:t>
            </a:r>
            <a:br>
              <a:rPr lang="en-US" sz="1463" dirty="0"/>
            </a:br>
            <a:r>
              <a:rPr lang="en-GB" sz="1138" dirty="0"/>
              <a:t>Campbell, C. and J. Pearlman. 2013. Period effects, cohort effects, and the narrowing gender wage gap. </a:t>
            </a:r>
            <a:r>
              <a:rPr lang="fr-FR" sz="1138" dirty="0"/>
              <a:t>Social Science </a:t>
            </a:r>
            <a:r>
              <a:rPr lang="fr-FR" sz="1138" dirty="0" err="1"/>
              <a:t>Research</a:t>
            </a:r>
            <a:r>
              <a:rPr lang="fr-FR" sz="1138" dirty="0"/>
              <a:t>, 42(6): 1693-1711.</a:t>
            </a:r>
            <a:endParaRPr lang="en-US" sz="1056" dirty="0">
              <a:solidFill>
                <a:schemeClr val="bg1">
                  <a:lumMod val="50000"/>
                </a:schemeClr>
              </a:solidFill>
            </a:endParaRPr>
          </a:p>
          <a:p>
            <a:pPr lvl="1"/>
            <a:endParaRPr lang="en-US" sz="1300" dirty="0"/>
          </a:p>
        </p:txBody>
      </p:sp>
      <p:sp>
        <p:nvSpPr>
          <p:cNvPr id="7" name="Slide Number Placeholder 3"/>
          <p:cNvSpPr txBox="1">
            <a:spLocks/>
          </p:cNvSpPr>
          <p:nvPr/>
        </p:nvSpPr>
        <p:spPr>
          <a:xfrm>
            <a:off x="5360280" y="5648371"/>
            <a:ext cx="1733550" cy="296664"/>
          </a:xfrm>
          <a:prstGeom prst="rect">
            <a:avLst/>
          </a:prstGeom>
        </p:spPr>
        <p:txBody>
          <a:bodyPr vert="horz" lIns="74295" tIns="37148" rIns="74295" bIns="37148" rtlCol="0" anchor="ctr"/>
          <a:lstStyle>
            <a:defPPr>
              <a:defRPr lang="en-US"/>
            </a:defPPr>
            <a:lvl1pPr marL="0" algn="r" defTabSz="914400" rtl="0" eaLnBrk="1" latinLnBrk="0" hangingPunct="1">
              <a:defRPr sz="14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5064B-E2F5-6145-BB7C-643F46329776}" type="slidenum">
              <a:rPr lang="en-US" sz="1138"/>
              <a:pPr/>
              <a:t>46</a:t>
            </a:fld>
            <a:endParaRPr lang="en-US" sz="1138" dirty="0"/>
          </a:p>
        </p:txBody>
      </p:sp>
      <p:pic>
        <p:nvPicPr>
          <p:cNvPr id="8" name="Picture 7"/>
          <p:cNvPicPr>
            <a:picLocks noChangeAspect="1"/>
          </p:cNvPicPr>
          <p:nvPr/>
        </p:nvPicPr>
        <p:blipFill>
          <a:blip r:embed="rId2"/>
          <a:stretch>
            <a:fillRect/>
          </a:stretch>
        </p:blipFill>
        <p:spPr>
          <a:xfrm>
            <a:off x="6946153" y="1323415"/>
            <a:ext cx="2959847" cy="4422047"/>
          </a:xfrm>
          <a:prstGeom prst="rect">
            <a:avLst/>
          </a:prstGeom>
        </p:spPr>
      </p:pic>
    </p:spTree>
    <p:extLst>
      <p:ext uri="{BB962C8B-B14F-4D97-AF65-F5344CB8AC3E}">
        <p14:creationId xmlns:p14="http://schemas.microsoft.com/office/powerpoint/2010/main" val="38002911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50" dirty="0"/>
              <a:t>Our specific contribution</a:t>
            </a:r>
          </a:p>
        </p:txBody>
      </p:sp>
      <p:sp>
        <p:nvSpPr>
          <p:cNvPr id="3" name="Content Placeholder 2"/>
          <p:cNvSpPr>
            <a:spLocks noGrp="1"/>
          </p:cNvSpPr>
          <p:nvPr>
            <p:ph idx="1"/>
          </p:nvPr>
        </p:nvSpPr>
        <p:spPr>
          <a:xfrm>
            <a:off x="550334" y="2398417"/>
            <a:ext cx="7341757" cy="3153128"/>
          </a:xfrm>
        </p:spPr>
        <p:txBody>
          <a:bodyPr>
            <a:normAutofit/>
          </a:bodyPr>
          <a:lstStyle/>
          <a:p>
            <a:r>
              <a:rPr lang="en-US" sz="1625" dirty="0"/>
              <a:t>Analysis of the gap by cohort to understand timing / socialization </a:t>
            </a:r>
          </a:p>
          <a:p>
            <a:r>
              <a:rPr lang="en-US" sz="1625" dirty="0"/>
              <a:t>Role of education </a:t>
            </a:r>
            <a:r>
              <a:rPr lang="en-US" sz="1625" i="1" dirty="0"/>
              <a:t>versus</a:t>
            </a:r>
            <a:r>
              <a:rPr lang="en-US" sz="1625" dirty="0"/>
              <a:t> labor participation of women </a:t>
            </a:r>
          </a:p>
          <a:p>
            <a:r>
              <a:rPr lang="en-US" sz="1625" dirty="0"/>
              <a:t>Wage distribution when a large, declining share of the pop has wage = 0 </a:t>
            </a:r>
          </a:p>
          <a:p>
            <a:r>
              <a:rPr lang="en-US" sz="1625" dirty="0"/>
              <a:t>Compare intensity of the gender gap in each educational level</a:t>
            </a:r>
          </a:p>
          <a:p>
            <a:pPr marL="371475" lvl="1" indent="0">
              <a:buNone/>
            </a:pPr>
            <a:endParaRPr lang="en-US" dirty="0"/>
          </a:p>
          <a:p>
            <a:endParaRPr lang="en-US" sz="1625" dirty="0"/>
          </a:p>
        </p:txBody>
      </p:sp>
      <p:sp>
        <p:nvSpPr>
          <p:cNvPr id="4" name="Slide Number Placeholder 3"/>
          <p:cNvSpPr>
            <a:spLocks noGrp="1"/>
          </p:cNvSpPr>
          <p:nvPr>
            <p:ph type="sldNum" sz="quarter" idx="4294967295"/>
          </p:nvPr>
        </p:nvSpPr>
        <p:spPr>
          <a:xfrm>
            <a:off x="6979914" y="5551545"/>
            <a:ext cx="555213" cy="296664"/>
          </a:xfrm>
          <a:prstGeom prst="rect">
            <a:avLst/>
          </a:prstGeom>
        </p:spPr>
        <p:txBody>
          <a:bodyPr/>
          <a:lstStyle/>
          <a:p>
            <a:fld id="{8475064B-E2F5-6145-BB7C-643F46329776}" type="slidenum">
              <a:rPr lang="en-US" smtClean="0"/>
              <a:t>47</a:t>
            </a:fld>
            <a:endParaRPr lang="en-US"/>
          </a:p>
        </p:txBody>
      </p:sp>
    </p:spTree>
    <p:extLst>
      <p:ext uri="{BB962C8B-B14F-4D97-AF65-F5344CB8AC3E}">
        <p14:creationId xmlns:p14="http://schemas.microsoft.com/office/powerpoint/2010/main" val="345944390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Reversed education gender gap and </a:t>
            </a:r>
            <a:br>
              <a:rPr lang="en-US" dirty="0" smtClean="0"/>
            </a:br>
            <a:r>
              <a:rPr lang="en-US" dirty="0" smtClean="0"/>
              <a:t>maintained wage </a:t>
            </a:r>
            <a:r>
              <a:rPr lang="en-US" dirty="0"/>
              <a:t>gender </a:t>
            </a:r>
            <a:r>
              <a:rPr lang="en-US" dirty="0" smtClean="0"/>
              <a:t>gap in the U.S.</a:t>
            </a:r>
            <a:endParaRPr lang="en-US" dirty="0"/>
          </a:p>
        </p:txBody>
      </p:sp>
      <p:sp>
        <p:nvSpPr>
          <p:cNvPr id="3" name="Content Placeholder 2"/>
          <p:cNvSpPr>
            <a:spLocks noGrp="1"/>
          </p:cNvSpPr>
          <p:nvPr>
            <p:ph idx="1"/>
          </p:nvPr>
        </p:nvSpPr>
        <p:spPr/>
        <p:txBody>
          <a:bodyPr/>
          <a:lstStyle/>
          <a:p>
            <a:endParaRPr lang="en-US"/>
          </a:p>
        </p:txBody>
      </p:sp>
      <p:pic>
        <p:nvPicPr>
          <p:cNvPr id="6" name="Picture 5"/>
          <p:cNvPicPr>
            <a:picLocks noChangeAspect="1"/>
          </p:cNvPicPr>
          <p:nvPr/>
        </p:nvPicPr>
        <p:blipFill>
          <a:blip r:embed="rId2"/>
          <a:stretch>
            <a:fillRect/>
          </a:stretch>
        </p:blipFill>
        <p:spPr>
          <a:xfrm>
            <a:off x="80973" y="2398416"/>
            <a:ext cx="4741193" cy="2955223"/>
          </a:xfrm>
          <a:prstGeom prst="rect">
            <a:avLst/>
          </a:prstGeom>
        </p:spPr>
      </p:pic>
      <p:sp>
        <p:nvSpPr>
          <p:cNvPr id="7" name="Rectangle 6"/>
          <p:cNvSpPr/>
          <p:nvPr/>
        </p:nvSpPr>
        <p:spPr>
          <a:xfrm>
            <a:off x="1831426" y="2118312"/>
            <a:ext cx="2007922" cy="392415"/>
          </a:xfrm>
          <a:prstGeom prst="rect">
            <a:avLst/>
          </a:prstGeom>
        </p:spPr>
        <p:txBody>
          <a:bodyPr wrap="none">
            <a:spAutoFit/>
          </a:bodyPr>
          <a:lstStyle/>
          <a:p>
            <a:r>
              <a:rPr lang="en-US" sz="1950" dirty="0"/>
              <a:t>BA (or +) owners </a:t>
            </a:r>
          </a:p>
        </p:txBody>
      </p:sp>
      <p:pic>
        <p:nvPicPr>
          <p:cNvPr id="9" name="Picture 8"/>
          <p:cNvPicPr>
            <a:picLocks noChangeAspect="1"/>
          </p:cNvPicPr>
          <p:nvPr/>
        </p:nvPicPr>
        <p:blipFill>
          <a:blip r:embed="rId3"/>
          <a:stretch>
            <a:fillRect/>
          </a:stretch>
        </p:blipFill>
        <p:spPr>
          <a:xfrm>
            <a:off x="4864222" y="2411538"/>
            <a:ext cx="4891191" cy="2939918"/>
          </a:xfrm>
          <a:prstGeom prst="rect">
            <a:avLst/>
          </a:prstGeom>
        </p:spPr>
      </p:pic>
      <p:sp>
        <p:nvSpPr>
          <p:cNvPr id="10" name="Rectangle 9"/>
          <p:cNvSpPr/>
          <p:nvPr/>
        </p:nvSpPr>
        <p:spPr>
          <a:xfrm>
            <a:off x="4876217" y="2111394"/>
            <a:ext cx="3600666" cy="392415"/>
          </a:xfrm>
          <a:prstGeom prst="rect">
            <a:avLst/>
          </a:prstGeom>
        </p:spPr>
        <p:txBody>
          <a:bodyPr wrap="none">
            <a:spAutoFit/>
          </a:bodyPr>
          <a:lstStyle/>
          <a:p>
            <a:r>
              <a:rPr lang="en-US" sz="1950" dirty="0"/>
              <a:t>Male to female wage income ratio</a:t>
            </a:r>
          </a:p>
        </p:txBody>
      </p:sp>
      <p:sp>
        <p:nvSpPr>
          <p:cNvPr id="11" name="Rectangle 10"/>
          <p:cNvSpPr/>
          <p:nvPr/>
        </p:nvSpPr>
        <p:spPr>
          <a:xfrm>
            <a:off x="3492681" y="4877003"/>
            <a:ext cx="1398140" cy="392415"/>
          </a:xfrm>
          <a:prstGeom prst="rect">
            <a:avLst/>
          </a:prstGeom>
        </p:spPr>
        <p:txBody>
          <a:bodyPr wrap="none">
            <a:spAutoFit/>
          </a:bodyPr>
          <a:lstStyle/>
          <a:p>
            <a:r>
              <a:rPr lang="en-US" sz="1950" dirty="0"/>
              <a:t>Birth cohort</a:t>
            </a:r>
          </a:p>
        </p:txBody>
      </p:sp>
      <p:sp>
        <p:nvSpPr>
          <p:cNvPr id="12" name="Rectangle 11"/>
          <p:cNvSpPr/>
          <p:nvPr/>
        </p:nvSpPr>
        <p:spPr>
          <a:xfrm>
            <a:off x="8529789" y="4751494"/>
            <a:ext cx="1398140" cy="392415"/>
          </a:xfrm>
          <a:prstGeom prst="rect">
            <a:avLst/>
          </a:prstGeom>
        </p:spPr>
        <p:txBody>
          <a:bodyPr wrap="none">
            <a:spAutoFit/>
          </a:bodyPr>
          <a:lstStyle/>
          <a:p>
            <a:r>
              <a:rPr lang="en-US" sz="1950" dirty="0"/>
              <a:t>Birth cohort</a:t>
            </a:r>
          </a:p>
        </p:txBody>
      </p:sp>
      <p:sp>
        <p:nvSpPr>
          <p:cNvPr id="13" name="Rectangle 12"/>
          <p:cNvSpPr/>
          <p:nvPr/>
        </p:nvSpPr>
        <p:spPr>
          <a:xfrm>
            <a:off x="4674862" y="5564666"/>
            <a:ext cx="3514104" cy="392415"/>
          </a:xfrm>
          <a:prstGeom prst="rect">
            <a:avLst/>
          </a:prstGeom>
        </p:spPr>
        <p:txBody>
          <a:bodyPr wrap="none">
            <a:spAutoFit/>
          </a:bodyPr>
          <a:lstStyle/>
          <a:p>
            <a:r>
              <a:rPr lang="en-US" sz="1950" dirty="0"/>
              <a:t>Source : IPUMS-CPS 1985-2010</a:t>
            </a:r>
          </a:p>
        </p:txBody>
      </p:sp>
    </p:spTree>
    <p:extLst>
      <p:ext uri="{BB962C8B-B14F-4D97-AF65-F5344CB8AC3E}">
        <p14:creationId xmlns:p14="http://schemas.microsoft.com/office/powerpoint/2010/main" val="10446432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s-IS" sz="3250" dirty="0"/>
              <a:t>Two relevant processes</a:t>
            </a:r>
            <a:endParaRPr lang="en-US" sz="3250" dirty="0"/>
          </a:p>
        </p:txBody>
      </p:sp>
      <p:sp>
        <p:nvSpPr>
          <p:cNvPr id="3" name="Content Placeholder 2"/>
          <p:cNvSpPr>
            <a:spLocks noGrp="1"/>
          </p:cNvSpPr>
          <p:nvPr>
            <p:ph idx="1"/>
          </p:nvPr>
        </p:nvSpPr>
        <p:spPr>
          <a:xfrm>
            <a:off x="550334" y="1674813"/>
            <a:ext cx="9083186" cy="3153128"/>
          </a:xfrm>
        </p:spPr>
        <p:txBody>
          <a:bodyPr>
            <a:noAutofit/>
          </a:bodyPr>
          <a:lstStyle/>
          <a:p>
            <a:pPr marL="371475" indent="-371475">
              <a:buAutoNum type="arabicParenBoth"/>
            </a:pPr>
            <a:r>
              <a:rPr lang="en-US" sz="2000" dirty="0"/>
              <a:t>Educational expansion </a:t>
            </a:r>
          </a:p>
          <a:p>
            <a:pPr lvl="1"/>
            <a:r>
              <a:rPr lang="en-US" sz="1600" dirty="0"/>
              <a:t>Educational expansion equipped women with better degrees and should eradicate the “legitimate” reason for the gender gap </a:t>
            </a:r>
          </a:p>
          <a:p>
            <a:pPr lvl="1"/>
            <a:r>
              <a:rPr lang="en-US" sz="1600" dirty="0"/>
              <a:t>Occupation, work experience and industry are more relevant than education to explain the US gender wage gap </a:t>
            </a:r>
            <a:r>
              <a:rPr lang="en-US" sz="1050" dirty="0">
                <a:solidFill>
                  <a:schemeClr val="bg1">
                    <a:lumMod val="50000"/>
                  </a:schemeClr>
                </a:solidFill>
              </a:rPr>
              <a:t>(</a:t>
            </a:r>
            <a:r>
              <a:rPr lang="en-US" sz="1050" dirty="0" err="1">
                <a:solidFill>
                  <a:schemeClr val="bg1">
                    <a:lumMod val="50000"/>
                  </a:schemeClr>
                </a:solidFill>
              </a:rPr>
              <a:t>Blau</a:t>
            </a:r>
            <a:r>
              <a:rPr lang="en-US" sz="1050" dirty="0">
                <a:solidFill>
                  <a:schemeClr val="bg1">
                    <a:lumMod val="50000"/>
                  </a:schemeClr>
                </a:solidFill>
              </a:rPr>
              <a:t> and Kahn 2016)</a:t>
            </a:r>
            <a:endParaRPr lang="en-US" sz="1600" dirty="0"/>
          </a:p>
          <a:p>
            <a:pPr marL="325041" lvl="1" indent="0">
              <a:buNone/>
            </a:pPr>
            <a:r>
              <a:rPr lang="en-US" sz="1600" i="1" dirty="0"/>
              <a:t>H1: The role of education in explaining the gender gap is and has been limited. </a:t>
            </a:r>
            <a:endParaRPr lang="en-US" sz="1600" dirty="0"/>
          </a:p>
          <a:p>
            <a:pPr marL="696516" lvl="1" indent="-371475"/>
            <a:endParaRPr lang="en-US" sz="1600" dirty="0"/>
          </a:p>
          <a:p>
            <a:pPr marL="0" indent="0"/>
            <a:r>
              <a:rPr lang="en-US" sz="2000" dirty="0"/>
              <a:t>(2) </a:t>
            </a:r>
            <a:r>
              <a:rPr lang="en-US" sz="2000" dirty="0" err="1"/>
              <a:t>Labour</a:t>
            </a:r>
            <a:r>
              <a:rPr lang="en-US" sz="2000" dirty="0"/>
              <a:t> market transformation</a:t>
            </a:r>
          </a:p>
          <a:p>
            <a:pPr lvl="1"/>
            <a:r>
              <a:rPr lang="en-US" sz="1600" dirty="0"/>
              <a:t>Disappearance of relatively well-paid, typically male occupied jobs in manufacturing </a:t>
            </a:r>
            <a:r>
              <a:rPr lang="en-US" sz="1600" dirty="0">
                <a:sym typeface="Wingdings"/>
              </a:rPr>
              <a:t> strongest equalization </a:t>
            </a:r>
            <a:r>
              <a:rPr lang="en-US" sz="1600" dirty="0"/>
              <a:t>among lowest educated in the US</a:t>
            </a:r>
          </a:p>
          <a:p>
            <a:pPr lvl="1"/>
            <a:r>
              <a:rPr lang="en-US" sz="1600" dirty="0"/>
              <a:t>US wage gap is wider at the top </a:t>
            </a:r>
            <a:r>
              <a:rPr lang="en-US" sz="1050" dirty="0">
                <a:solidFill>
                  <a:schemeClr val="bg1">
                    <a:lumMod val="50000"/>
                  </a:schemeClr>
                </a:solidFill>
              </a:rPr>
              <a:t>(</a:t>
            </a:r>
            <a:r>
              <a:rPr lang="en-US" sz="1050" dirty="0" err="1">
                <a:solidFill>
                  <a:schemeClr val="bg1">
                    <a:lumMod val="50000"/>
                  </a:schemeClr>
                </a:solidFill>
              </a:rPr>
              <a:t>Blau</a:t>
            </a:r>
            <a:r>
              <a:rPr lang="en-US" sz="1050" dirty="0">
                <a:solidFill>
                  <a:schemeClr val="bg1">
                    <a:lumMod val="50000"/>
                  </a:schemeClr>
                </a:solidFill>
              </a:rPr>
              <a:t> and Kahn 2016)</a:t>
            </a:r>
            <a:r>
              <a:rPr lang="en-US" sz="1600" dirty="0"/>
              <a:t>; female glass ceiling </a:t>
            </a:r>
            <a:r>
              <a:rPr lang="en-US" sz="1050" dirty="0">
                <a:solidFill>
                  <a:schemeClr val="bg1">
                    <a:lumMod val="50000"/>
                  </a:schemeClr>
                </a:solidFill>
              </a:rPr>
              <a:t>(</a:t>
            </a:r>
            <a:r>
              <a:rPr lang="en-US" sz="1050" dirty="0" err="1">
                <a:solidFill>
                  <a:schemeClr val="bg1">
                    <a:lumMod val="50000"/>
                  </a:schemeClr>
                </a:solidFill>
              </a:rPr>
              <a:t>Christofides</a:t>
            </a:r>
            <a:r>
              <a:rPr lang="en-US" sz="1050" dirty="0">
                <a:solidFill>
                  <a:schemeClr val="bg1">
                    <a:lumMod val="50000"/>
                  </a:schemeClr>
                </a:solidFill>
              </a:rPr>
              <a:t> et al 2013)</a:t>
            </a:r>
            <a:endParaRPr lang="en-US" sz="1600" dirty="0"/>
          </a:p>
          <a:p>
            <a:pPr marL="325041" lvl="1" indent="0">
              <a:buNone/>
            </a:pPr>
            <a:r>
              <a:rPr lang="en-US" sz="1600" i="1" dirty="0"/>
              <a:t>H2: The trends in the gender wage gap differ between low and highly educated.</a:t>
            </a:r>
            <a:endParaRPr lang="en-US" sz="1400" i="1" dirty="0"/>
          </a:p>
          <a:p>
            <a:pPr marL="0" indent="0"/>
            <a:endParaRPr lang="en-US" sz="1600" dirty="0"/>
          </a:p>
        </p:txBody>
      </p:sp>
      <p:sp>
        <p:nvSpPr>
          <p:cNvPr id="5" name="Rectangle 4"/>
          <p:cNvSpPr/>
          <p:nvPr/>
        </p:nvSpPr>
        <p:spPr>
          <a:xfrm>
            <a:off x="4848303" y="838156"/>
            <a:ext cx="1919115" cy="392415"/>
          </a:xfrm>
          <a:prstGeom prst="rect">
            <a:avLst/>
          </a:prstGeom>
        </p:spPr>
        <p:txBody>
          <a:bodyPr wrap="none">
            <a:spAutoFit/>
          </a:bodyPr>
          <a:lstStyle/>
          <a:p>
            <a:r>
              <a:rPr lang="is-IS" sz="1950" dirty="0"/>
              <a:t>See Paper Online</a:t>
            </a:r>
            <a:endParaRPr lang="en-US" sz="1950" dirty="0"/>
          </a:p>
        </p:txBody>
      </p:sp>
    </p:spTree>
    <p:extLst>
      <p:ext uri="{BB962C8B-B14F-4D97-AF65-F5344CB8AC3E}">
        <p14:creationId xmlns:p14="http://schemas.microsoft.com/office/powerpoint/2010/main" val="21431204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body" idx="1"/>
          </p:nvPr>
        </p:nvSpPr>
        <p:spPr>
          <a:xfrm>
            <a:off x="200025" y="260350"/>
            <a:ext cx="9705975" cy="6597650"/>
          </a:xfrm>
          <a:noFill/>
        </p:spPr>
        <p:txBody>
          <a:bodyPr/>
          <a:lstStyle/>
          <a:p>
            <a:pPr marL="488950" lvl="1" indent="-323850">
              <a:spcBef>
                <a:spcPts val="500"/>
              </a:spcBef>
              <a:spcAft>
                <a:spcPts val="500"/>
              </a:spcAft>
              <a:buFont typeface="Zapf Dingbats" charset="2"/>
              <a:buNone/>
            </a:pPr>
            <a:endParaRPr lang="en-US" sz="2100" b="0" dirty="0" smtClean="0">
              <a:solidFill>
                <a:srgbClr val="000000"/>
              </a:solidFill>
            </a:endParaRPr>
          </a:p>
          <a:p>
            <a:pPr marL="488950" lvl="1" indent="-323850">
              <a:spcBef>
                <a:spcPts val="500"/>
              </a:spcBef>
              <a:spcAft>
                <a:spcPts val="500"/>
              </a:spcAft>
              <a:buFont typeface="Wingdings" pitchFamily="2" charset="2"/>
              <a:buChar char="Ø"/>
            </a:pPr>
            <a:r>
              <a:rPr lang="en-US" sz="2100" b="0" dirty="0" smtClean="0">
                <a:solidFill>
                  <a:srgbClr val="000000"/>
                </a:solidFill>
              </a:rPr>
              <a:t>www.louischauvel.org/TheMannheim.pdf</a:t>
            </a:r>
            <a:endParaRPr lang="en-US" sz="2100" b="0" dirty="0">
              <a:solidFill>
                <a:srgbClr val="000000"/>
              </a:solidFill>
            </a:endParaRPr>
          </a:p>
          <a:p>
            <a:pPr marL="488950" lvl="1" indent="-323850">
              <a:spcBef>
                <a:spcPts val="500"/>
              </a:spcBef>
              <a:spcAft>
                <a:spcPts val="500"/>
              </a:spcAft>
              <a:buFont typeface="Wingdings" pitchFamily="2" charset="2"/>
              <a:buChar char="Ø"/>
            </a:pPr>
            <a:r>
              <a:rPr lang="en-US" sz="2100" b="0" dirty="0">
                <a:solidFill>
                  <a:srgbClr val="000000"/>
                </a:solidFill>
              </a:rPr>
              <a:t>www.louischauvel.org/TheMead.pdf</a:t>
            </a:r>
          </a:p>
          <a:p>
            <a:pPr marL="488950" lvl="1" indent="-323850">
              <a:spcBef>
                <a:spcPts val="500"/>
              </a:spcBef>
              <a:spcAft>
                <a:spcPts val="500"/>
              </a:spcAft>
              <a:buFont typeface="Wingdings" pitchFamily="2" charset="2"/>
              <a:buChar char="Ø"/>
            </a:pPr>
            <a:r>
              <a:rPr lang="en-US" sz="2100" b="0" dirty="0" smtClean="0">
                <a:solidFill>
                  <a:srgbClr val="000000"/>
                </a:solidFill>
              </a:rPr>
              <a:t>www.louischauvel.org/TheRyder.pdf</a:t>
            </a:r>
          </a:p>
          <a:p>
            <a:pPr marL="488950" lvl="1" indent="-323850">
              <a:spcBef>
                <a:spcPts val="500"/>
              </a:spcBef>
              <a:spcAft>
                <a:spcPts val="500"/>
              </a:spcAft>
              <a:buFont typeface="Wingdings" pitchFamily="2" charset="2"/>
              <a:buChar char="Ø"/>
            </a:pPr>
            <a:r>
              <a:rPr lang="en-US" sz="2100" b="0" dirty="0">
                <a:solidFill>
                  <a:srgbClr val="000000"/>
                </a:solidFill>
              </a:rPr>
              <a:t>http://</a:t>
            </a:r>
            <a:r>
              <a:rPr lang="en-US" sz="2100" b="0" dirty="0" smtClean="0">
                <a:solidFill>
                  <a:srgbClr val="000000"/>
                </a:solidFill>
              </a:rPr>
              <a:t>davidcard.berkeley.edu/papers/vietnam-war-college.pdf</a:t>
            </a:r>
          </a:p>
          <a:p>
            <a:pPr marL="488950" lvl="1" indent="-323850">
              <a:spcBef>
                <a:spcPts val="500"/>
              </a:spcBef>
              <a:spcAft>
                <a:spcPts val="500"/>
              </a:spcAft>
              <a:buFont typeface="Wingdings" pitchFamily="2" charset="2"/>
              <a:buChar char="Ø"/>
            </a:pPr>
            <a:r>
              <a:rPr lang="en-US" sz="2100" b="0" dirty="0" smtClean="0">
                <a:solidFill>
                  <a:srgbClr val="000000"/>
                </a:solidFill>
              </a:rPr>
              <a:t>www.louischauvel.org/TheYANGASR2008.pdf</a:t>
            </a:r>
            <a:endParaRPr lang="en-US" sz="2100" b="0" dirty="0">
              <a:solidFill>
                <a:srgbClr val="000000"/>
              </a:solidFill>
            </a:endParaRPr>
          </a:p>
          <a:p>
            <a:pPr marL="822325" lvl="2" indent="-323850">
              <a:spcBef>
                <a:spcPts val="500"/>
              </a:spcBef>
              <a:spcAft>
                <a:spcPts val="500"/>
              </a:spcAft>
              <a:buFont typeface="Wingdings" pitchFamily="2" charset="2"/>
              <a:buChar char="Ø"/>
            </a:pPr>
            <a:endParaRPr lang="en-US" b="0" dirty="0">
              <a:solidFill>
                <a:srgbClr val="000000"/>
              </a:solidFill>
            </a:endParaRPr>
          </a:p>
        </p:txBody>
      </p:sp>
      <p:sp>
        <p:nvSpPr>
          <p:cNvPr id="4106" name="Rectangle 11"/>
          <p:cNvSpPr>
            <a:spLocks noChangeArrowheads="1"/>
          </p:cNvSpPr>
          <p:nvPr/>
        </p:nvSpPr>
        <p:spPr bwMode="auto">
          <a:xfrm>
            <a:off x="-160338" y="161925"/>
            <a:ext cx="442300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914400" lvl="1" indent="-457200">
              <a:spcBef>
                <a:spcPct val="20000"/>
              </a:spcBef>
              <a:buClr>
                <a:schemeClr val="tx1"/>
              </a:buClr>
              <a:buFont typeface="Zapf Dingbats" charset="2"/>
              <a:buNone/>
            </a:pPr>
            <a:r>
              <a:rPr lang="en-US" sz="3200" b="1" i="1" dirty="0" smtClean="0"/>
              <a:t>Important references </a:t>
            </a:r>
            <a:r>
              <a:rPr lang="en-US" sz="3200" dirty="0" smtClean="0"/>
              <a:t> </a:t>
            </a:r>
            <a:endParaRPr lang="en-US" sz="3200" dirty="0"/>
          </a:p>
        </p:txBody>
      </p:sp>
      <p:pic>
        <p:nvPicPr>
          <p:cNvPr id="17412" name="Picture 4" descr="Résultats de recherche d'images pour « margaret mead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2" y="2975215"/>
            <a:ext cx="4692203" cy="3910169"/>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0"/>
          <p:cNvSpPr>
            <a:spLocks noChangeArrowheads="1"/>
          </p:cNvSpPr>
          <p:nvPr/>
        </p:nvSpPr>
        <p:spPr bwMode="auto">
          <a:xfrm>
            <a:off x="200471" y="5792196"/>
            <a:ext cx="2083455" cy="83099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dirty="0" smtClean="0">
                <a:solidFill>
                  <a:srgbClr val="000000"/>
                </a:solidFill>
              </a:rPr>
              <a:t>Margaret Mead</a:t>
            </a:r>
            <a:r>
              <a:rPr lang="en-US" dirty="0">
                <a:solidFill>
                  <a:srgbClr val="000000"/>
                </a:solidFill>
              </a:rPr>
              <a:t/>
            </a:r>
            <a:br>
              <a:rPr lang="en-US" dirty="0">
                <a:solidFill>
                  <a:srgbClr val="000000"/>
                </a:solidFill>
              </a:rPr>
            </a:br>
            <a:r>
              <a:rPr lang="fr-FR" dirty="0">
                <a:solidFill>
                  <a:srgbClr val="000000"/>
                </a:solidFill>
              </a:rPr>
              <a:t> </a:t>
            </a:r>
            <a:r>
              <a:rPr lang="fr-FR" dirty="0" smtClean="0">
                <a:solidFill>
                  <a:srgbClr val="000000"/>
                </a:solidFill>
              </a:rPr>
              <a:t>1901-1978 </a:t>
            </a:r>
            <a:endParaRPr lang="fr-FR" dirty="0">
              <a:solidFill>
                <a:srgbClr val="000000"/>
              </a:solidFill>
            </a:endParaRPr>
          </a:p>
        </p:txBody>
      </p:sp>
      <p:sp>
        <p:nvSpPr>
          <p:cNvPr id="3" name="Rectangle 2"/>
          <p:cNvSpPr/>
          <p:nvPr/>
        </p:nvSpPr>
        <p:spPr>
          <a:xfrm>
            <a:off x="4232920" y="292586"/>
            <a:ext cx="5688632" cy="400110"/>
          </a:xfrm>
          <a:prstGeom prst="rect">
            <a:avLst/>
          </a:prstGeom>
        </p:spPr>
        <p:txBody>
          <a:bodyPr wrap="square">
            <a:spAutoFit/>
          </a:bodyPr>
          <a:lstStyle/>
          <a:p>
            <a:r>
              <a:rPr lang="en-US" altLang="en-US" sz="2000" u="sng" dirty="0"/>
              <a:t>http://www.louischauvel.org/frenchpolcultsoc.pdf</a:t>
            </a:r>
            <a:endParaRPr lang="en-US" sz="2000" dirty="0"/>
          </a:p>
        </p:txBody>
      </p:sp>
      <p:pic>
        <p:nvPicPr>
          <p:cNvPr id="296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0972" y="2996952"/>
            <a:ext cx="4860540" cy="4008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590252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Gender gaps across space and time</a:t>
            </a:r>
          </a:p>
        </p:txBody>
      </p:sp>
      <p:sp>
        <p:nvSpPr>
          <p:cNvPr id="3" name="Content Placeholder 2"/>
          <p:cNvSpPr>
            <a:spLocks noGrp="1"/>
          </p:cNvSpPr>
          <p:nvPr>
            <p:ph idx="1"/>
          </p:nvPr>
        </p:nvSpPr>
        <p:spPr>
          <a:xfrm>
            <a:off x="992560" y="1631950"/>
            <a:ext cx="7983538" cy="5226050"/>
          </a:xfrm>
        </p:spPr>
        <p:txBody>
          <a:bodyPr>
            <a:normAutofit/>
          </a:bodyPr>
          <a:lstStyle/>
          <a:p>
            <a:r>
              <a:rPr lang="en-US" sz="2400" dirty="0"/>
              <a:t>Countries differ considerably in the gender wage gap </a:t>
            </a:r>
            <a:r>
              <a:rPr lang="en-US" sz="1200" dirty="0">
                <a:solidFill>
                  <a:schemeClr val="bg1">
                    <a:lumMod val="50000"/>
                  </a:schemeClr>
                </a:solidFill>
              </a:rPr>
              <a:t>(</a:t>
            </a:r>
            <a:r>
              <a:rPr lang="en-US" sz="1200" dirty="0" err="1">
                <a:solidFill>
                  <a:schemeClr val="bg1">
                    <a:lumMod val="50000"/>
                  </a:schemeClr>
                </a:solidFill>
              </a:rPr>
              <a:t>Harkness</a:t>
            </a:r>
            <a:r>
              <a:rPr lang="en-US" sz="1200" dirty="0">
                <a:solidFill>
                  <a:schemeClr val="bg1">
                    <a:lumMod val="50000"/>
                  </a:schemeClr>
                </a:solidFill>
              </a:rPr>
              <a:t> 2010; England, </a:t>
            </a:r>
            <a:r>
              <a:rPr lang="en-US" sz="1200" dirty="0" err="1">
                <a:solidFill>
                  <a:schemeClr val="bg1">
                    <a:lumMod val="50000"/>
                  </a:schemeClr>
                </a:solidFill>
              </a:rPr>
              <a:t>Gornick</a:t>
            </a:r>
            <a:r>
              <a:rPr lang="en-US" sz="1200" dirty="0">
                <a:solidFill>
                  <a:schemeClr val="bg1">
                    <a:lumMod val="50000"/>
                  </a:schemeClr>
                </a:solidFill>
              </a:rPr>
              <a:t> &amp; Shafer 2012; Mandel 2012; </a:t>
            </a:r>
            <a:r>
              <a:rPr lang="en-US" sz="1200" dirty="0" err="1">
                <a:solidFill>
                  <a:schemeClr val="bg1">
                    <a:lumMod val="50000"/>
                  </a:schemeClr>
                </a:solidFill>
              </a:rPr>
              <a:t>Christofides</a:t>
            </a:r>
            <a:r>
              <a:rPr lang="en-US" sz="1200" dirty="0">
                <a:solidFill>
                  <a:schemeClr val="bg1">
                    <a:lumMod val="50000"/>
                  </a:schemeClr>
                </a:solidFill>
              </a:rPr>
              <a:t> et al. 2013)</a:t>
            </a:r>
            <a:endParaRPr lang="en-US" sz="1800" dirty="0">
              <a:solidFill>
                <a:schemeClr val="bg1">
                  <a:lumMod val="50000"/>
                </a:schemeClr>
              </a:solidFill>
            </a:endParaRPr>
          </a:p>
          <a:p>
            <a:pPr lvl="1"/>
            <a:r>
              <a:rPr lang="en-US" sz="2000" dirty="0"/>
              <a:t>Not consistent with existing welfare state typologies </a:t>
            </a:r>
            <a:r>
              <a:rPr lang="en-US" sz="1200" dirty="0">
                <a:solidFill>
                  <a:schemeClr val="bg1">
                    <a:lumMod val="50000"/>
                  </a:schemeClr>
                </a:solidFill>
              </a:rPr>
              <a:t>(Mandel 2012)</a:t>
            </a:r>
            <a:endParaRPr lang="en-US" sz="1200" dirty="0"/>
          </a:p>
          <a:p>
            <a:r>
              <a:rPr lang="en-US" sz="2400" dirty="0"/>
              <a:t>Prevalence of cohort effect while most studies do not distinguish period and cohort effects</a:t>
            </a:r>
          </a:p>
          <a:p>
            <a:pPr lvl="1"/>
            <a:r>
              <a:rPr lang="en-US" sz="2000" dirty="0"/>
              <a:t>Cohort effects (changes among young cohorts leaving education or entering the </a:t>
            </a:r>
            <a:r>
              <a:rPr lang="en-US" sz="2000" dirty="0" err="1"/>
              <a:t>labour</a:t>
            </a:r>
            <a:r>
              <a:rPr lang="en-US" sz="2000" dirty="0"/>
              <a:t> force) in education and </a:t>
            </a:r>
            <a:r>
              <a:rPr lang="en-US" sz="2000" dirty="0" err="1"/>
              <a:t>labour</a:t>
            </a:r>
            <a:r>
              <a:rPr lang="en-US" sz="2000" dirty="0"/>
              <a:t> market rather than period effects (effecting all age groups similarly)</a:t>
            </a:r>
          </a:p>
          <a:p>
            <a:pPr lvl="2"/>
            <a:r>
              <a:rPr lang="en-US" sz="1200" dirty="0"/>
              <a:t>Clear example: Educational attainment – changes across cohorts but is relatively stable across age</a:t>
            </a:r>
          </a:p>
          <a:p>
            <a:pPr lvl="2"/>
            <a:r>
              <a:rPr lang="en-US" sz="1200" dirty="0"/>
              <a:t>Campbell and Pearlman (2013) showing that US exhibits strong cohort effects in the gender wage gap</a:t>
            </a:r>
          </a:p>
          <a:p>
            <a:pPr lvl="1"/>
            <a:r>
              <a:rPr lang="en-US" sz="2000" dirty="0"/>
              <a:t>Cohort studies can help understanding why and when women, based on their educational attainment relative to men, caught up in terms of wages in some countries, but not in others</a:t>
            </a:r>
          </a:p>
        </p:txBody>
      </p:sp>
      <p:sp>
        <p:nvSpPr>
          <p:cNvPr id="5" name="Rectangle 4"/>
          <p:cNvSpPr/>
          <p:nvPr/>
        </p:nvSpPr>
        <p:spPr>
          <a:xfrm>
            <a:off x="4900687" y="980728"/>
            <a:ext cx="1919115" cy="392415"/>
          </a:xfrm>
          <a:prstGeom prst="rect">
            <a:avLst/>
          </a:prstGeom>
        </p:spPr>
        <p:txBody>
          <a:bodyPr wrap="none">
            <a:spAutoFit/>
          </a:bodyPr>
          <a:lstStyle/>
          <a:p>
            <a:r>
              <a:rPr lang="is-IS" sz="1950" dirty="0"/>
              <a:t>See Paper Online</a:t>
            </a:r>
            <a:endParaRPr lang="en-US" sz="1950" dirty="0"/>
          </a:p>
        </p:txBody>
      </p:sp>
    </p:spTree>
    <p:extLst>
      <p:ext uri="{BB962C8B-B14F-4D97-AF65-F5344CB8AC3E}">
        <p14:creationId xmlns:p14="http://schemas.microsoft.com/office/powerpoint/2010/main" val="63272139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50" dirty="0"/>
              <a:t>Data and variables</a:t>
            </a:r>
          </a:p>
        </p:txBody>
      </p:sp>
      <p:sp>
        <p:nvSpPr>
          <p:cNvPr id="3" name="Content Placeholder 2"/>
          <p:cNvSpPr>
            <a:spLocks noGrp="1"/>
          </p:cNvSpPr>
          <p:nvPr>
            <p:ph idx="1"/>
          </p:nvPr>
        </p:nvSpPr>
        <p:spPr>
          <a:xfrm>
            <a:off x="560512" y="1052736"/>
            <a:ext cx="7488946" cy="3153128"/>
          </a:xfrm>
        </p:spPr>
        <p:txBody>
          <a:bodyPr>
            <a:noAutofit/>
          </a:bodyPr>
          <a:lstStyle/>
          <a:p>
            <a:pPr marL="0" indent="0"/>
            <a:r>
              <a:rPr lang="en-US" sz="1600" b="1" dirty="0" smtClean="0"/>
              <a:t>Luxembourg Income Study (LIS)</a:t>
            </a:r>
          </a:p>
          <a:p>
            <a:pPr lvl="1"/>
            <a:r>
              <a:rPr lang="en-US" sz="1600" dirty="0"/>
              <a:t>Germany (DE), Denmark (DK), Spain (ES), Finland (FI), France (FR), Israel (IL), Italy (IT), Luxembourg (LU), the Netherlands (NL), Norway (NO), the UK and the </a:t>
            </a:r>
            <a:r>
              <a:rPr lang="en-US" sz="1600" dirty="0" smtClean="0"/>
              <a:t>US</a:t>
            </a:r>
          </a:p>
          <a:p>
            <a:pPr lvl="1"/>
            <a:r>
              <a:rPr lang="en-US" sz="1600" dirty="0" smtClean="0"/>
              <a:t>Cross-sectional </a:t>
            </a:r>
            <a:r>
              <a:rPr lang="en-US" sz="1600" dirty="0"/>
              <a:t>survey </a:t>
            </a:r>
            <a:r>
              <a:rPr lang="en-US" sz="1600" dirty="0" smtClean="0"/>
              <a:t>– approx. each 5</a:t>
            </a:r>
            <a:r>
              <a:rPr lang="en-US" sz="1600" baseline="30000" dirty="0" smtClean="0"/>
              <a:t>th</a:t>
            </a:r>
            <a:r>
              <a:rPr lang="en-US" sz="1600" dirty="0" smtClean="0"/>
              <a:t> year </a:t>
            </a:r>
            <a:r>
              <a:rPr lang="en-US" sz="1600" dirty="0"/>
              <a:t>between 1985 and </a:t>
            </a:r>
            <a:r>
              <a:rPr lang="en-US" sz="1600" dirty="0" smtClean="0"/>
              <a:t>2010</a:t>
            </a:r>
          </a:p>
          <a:p>
            <a:pPr lvl="1"/>
            <a:r>
              <a:rPr lang="en-US" sz="1600" dirty="0" smtClean="0"/>
              <a:t>Sample</a:t>
            </a:r>
            <a:r>
              <a:rPr lang="en-US" sz="1600" dirty="0"/>
              <a:t>: aged 25-59 years so that we can observe graduation from tertiary education and exclude elderly</a:t>
            </a:r>
          </a:p>
          <a:p>
            <a:endParaRPr lang="en-US" sz="1600" dirty="0" smtClean="0"/>
          </a:p>
          <a:p>
            <a:pPr marL="0" indent="0"/>
            <a:r>
              <a:rPr lang="en-US" sz="1600" b="1" dirty="0" smtClean="0"/>
              <a:t>Variables</a:t>
            </a:r>
            <a:endParaRPr lang="en-US" sz="1600" b="1" dirty="0"/>
          </a:p>
          <a:p>
            <a:pPr lvl="1"/>
            <a:r>
              <a:rPr lang="en-US" sz="1600" dirty="0" smtClean="0"/>
              <a:t>5-year </a:t>
            </a:r>
            <a:r>
              <a:rPr lang="en-US" sz="1600" dirty="0"/>
              <a:t>birth </a:t>
            </a:r>
            <a:r>
              <a:rPr lang="en-US" sz="1600" i="1" dirty="0"/>
              <a:t>cohorts</a:t>
            </a:r>
            <a:r>
              <a:rPr lang="en-US" sz="1600" dirty="0"/>
              <a:t> between 1935 and 1980 </a:t>
            </a:r>
            <a:endParaRPr lang="en-US" sz="1600" dirty="0" smtClean="0"/>
          </a:p>
          <a:p>
            <a:pPr lvl="1"/>
            <a:r>
              <a:rPr lang="en-US" sz="1600" dirty="0" smtClean="0"/>
              <a:t>Highest level of </a:t>
            </a:r>
            <a:r>
              <a:rPr lang="en-US" sz="1600" i="1" dirty="0" smtClean="0"/>
              <a:t>education</a:t>
            </a:r>
            <a:r>
              <a:rPr lang="en-US" sz="1600" dirty="0" smtClean="0"/>
              <a:t>: non-</a:t>
            </a:r>
            <a:r>
              <a:rPr lang="en-US" sz="1600" dirty="0"/>
              <a:t> </a:t>
            </a:r>
            <a:r>
              <a:rPr lang="en-US" sz="1600" dirty="0" smtClean="0"/>
              <a:t>tertiary vs </a:t>
            </a:r>
            <a:r>
              <a:rPr lang="en-US" sz="1600" dirty="0"/>
              <a:t>tertiary </a:t>
            </a:r>
            <a:r>
              <a:rPr lang="en-US" sz="1600" dirty="0" smtClean="0"/>
              <a:t>education </a:t>
            </a:r>
          </a:p>
          <a:p>
            <a:pPr lvl="1"/>
            <a:r>
              <a:rPr lang="en-US" sz="1600" i="1" dirty="0" smtClean="0"/>
              <a:t>Wages</a:t>
            </a:r>
            <a:r>
              <a:rPr lang="en-US" sz="1600" dirty="0" smtClean="0"/>
              <a:t>: comprise </a:t>
            </a:r>
            <a:r>
              <a:rPr lang="en-US" sz="1600" dirty="0"/>
              <a:t>paid employment income including basic wages, wage supplements, director wages and casually paid employment income but not self-employment </a:t>
            </a:r>
            <a:r>
              <a:rPr lang="en-US" sz="1600" dirty="0" smtClean="0"/>
              <a:t>income</a:t>
            </a:r>
          </a:p>
          <a:p>
            <a:pPr lvl="2"/>
            <a:r>
              <a:rPr lang="en-US" sz="1050" dirty="0" err="1" smtClean="0"/>
              <a:t>Standardised</a:t>
            </a:r>
            <a:r>
              <a:rPr lang="en-US" sz="1050" dirty="0" smtClean="0"/>
              <a:t> with </a:t>
            </a:r>
            <a:r>
              <a:rPr lang="en-US" sz="1050" dirty="0" err="1" smtClean="0"/>
              <a:t>logit</a:t>
            </a:r>
            <a:r>
              <a:rPr lang="en-US" sz="1050" dirty="0" smtClean="0"/>
              <a:t>-rank </a:t>
            </a:r>
            <a:r>
              <a:rPr lang="en-US" sz="1050" dirty="0"/>
              <a:t>transformation as proposed by </a:t>
            </a:r>
            <a:r>
              <a:rPr lang="en-US" sz="1050" dirty="0" err="1"/>
              <a:t>Chauvel</a:t>
            </a:r>
            <a:r>
              <a:rPr lang="en-US" sz="1050" dirty="0"/>
              <a:t> (2016)</a:t>
            </a:r>
          </a:p>
          <a:p>
            <a:pPr lvl="1"/>
            <a:endParaRPr lang="en-US" sz="1600" dirty="0"/>
          </a:p>
        </p:txBody>
      </p:sp>
      <p:sp>
        <p:nvSpPr>
          <p:cNvPr id="4" name="Slide Number Placeholder 3"/>
          <p:cNvSpPr>
            <a:spLocks noGrp="1"/>
          </p:cNvSpPr>
          <p:nvPr>
            <p:ph type="sldNum" sz="quarter" idx="4294967295"/>
          </p:nvPr>
        </p:nvSpPr>
        <p:spPr>
          <a:xfrm>
            <a:off x="6979914" y="5551545"/>
            <a:ext cx="555213" cy="296664"/>
          </a:xfrm>
          <a:prstGeom prst="rect">
            <a:avLst/>
          </a:prstGeom>
        </p:spPr>
        <p:txBody>
          <a:bodyPr/>
          <a:lstStyle/>
          <a:p>
            <a:fld id="{8475064B-E2F5-6145-BB7C-643F46329776}" type="slidenum">
              <a:rPr lang="en-US" smtClean="0"/>
              <a:t>51</a:t>
            </a:fld>
            <a:endParaRPr lang="en-US"/>
          </a:p>
        </p:txBody>
      </p:sp>
    </p:spTree>
    <p:extLst>
      <p:ext uri="{BB962C8B-B14F-4D97-AF65-F5344CB8AC3E}">
        <p14:creationId xmlns:p14="http://schemas.microsoft.com/office/powerpoint/2010/main" val="42251896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50" dirty="0"/>
              <a:t>APC-GO (Gap/Oaxaca) model</a:t>
            </a:r>
          </a:p>
        </p:txBody>
      </p:sp>
      <p:sp>
        <p:nvSpPr>
          <p:cNvPr id="3" name="Content Placeholder 2"/>
          <p:cNvSpPr>
            <a:spLocks noGrp="1"/>
          </p:cNvSpPr>
          <p:nvPr>
            <p:ph idx="1"/>
          </p:nvPr>
        </p:nvSpPr>
        <p:spPr>
          <a:xfrm>
            <a:off x="550334" y="2398416"/>
            <a:ext cx="9011178" cy="4054919"/>
          </a:xfrm>
        </p:spPr>
        <p:txBody>
          <a:bodyPr>
            <a:normAutofit/>
          </a:bodyPr>
          <a:lstStyle/>
          <a:p>
            <a:pPr marL="278606" lvl="1" indent="-278606">
              <a:buFont typeface="Arial"/>
              <a:buChar char="•"/>
            </a:pPr>
            <a:r>
              <a:rPr lang="en-US" sz="2000" dirty="0"/>
              <a:t>APC-GO is a APC model to provide a cohort analysis in </a:t>
            </a:r>
            <a:r>
              <a:rPr lang="en-US" sz="2000" i="1" dirty="0"/>
              <a:t>gaps in outcomes between 2 groups </a:t>
            </a:r>
            <a:r>
              <a:rPr lang="en-US" sz="2000" dirty="0"/>
              <a:t>after controlling for relevant explanatory variables </a:t>
            </a:r>
          </a:p>
          <a:p>
            <a:pPr marL="696516" lvl="1" indent="-371475"/>
            <a:r>
              <a:rPr lang="en-US" sz="1800" dirty="0"/>
              <a:t>e.g. (gender) gaps in income  net of education effects</a:t>
            </a:r>
            <a:br>
              <a:rPr lang="en-US" sz="1800" dirty="0"/>
            </a:br>
            <a:r>
              <a:rPr lang="en-US" sz="1800" dirty="0"/>
              <a:t>or (racial) gaps in education  net of State/county effects</a:t>
            </a:r>
          </a:p>
          <a:p>
            <a:r>
              <a:rPr lang="en-US" sz="2000" dirty="0"/>
              <a:t>Ingredients: </a:t>
            </a:r>
          </a:p>
          <a:p>
            <a:pPr marL="696516" lvl="1" indent="-371475">
              <a:buFont typeface="+mj-lt"/>
              <a:buAutoNum type="arabicPeriod"/>
            </a:pPr>
            <a:r>
              <a:rPr lang="en-US" sz="1800" dirty="0"/>
              <a:t>Computation of Oaxaca decomposition in unexplained/explained gaps by A x P cell</a:t>
            </a:r>
          </a:p>
          <a:p>
            <a:pPr marL="696516" lvl="1" indent="-371475">
              <a:buFont typeface="+mj-lt"/>
              <a:buAutoNum type="arabicPeriod"/>
            </a:pPr>
            <a:r>
              <a:rPr lang="en-US" sz="1800" dirty="0"/>
              <a:t>Estimate of APC-lag gaps with a focus on cohort</a:t>
            </a:r>
          </a:p>
          <a:p>
            <a:pPr marL="696516" lvl="1" indent="-371475">
              <a:buFont typeface="+mj-lt"/>
              <a:buAutoNum type="arabicPeriod"/>
            </a:pPr>
            <a:r>
              <a:rPr lang="en-US" sz="1800" dirty="0"/>
              <a:t>Bootstrapping to obtain confidence intervals</a:t>
            </a:r>
          </a:p>
          <a:p>
            <a:pPr marL="696516" lvl="1" indent="-371475"/>
            <a:endParaRPr lang="en-US" sz="1800" dirty="0"/>
          </a:p>
        </p:txBody>
      </p:sp>
      <p:sp>
        <p:nvSpPr>
          <p:cNvPr id="5" name="Rectangle 4"/>
          <p:cNvSpPr/>
          <p:nvPr/>
        </p:nvSpPr>
        <p:spPr>
          <a:xfrm>
            <a:off x="4686520" y="1743997"/>
            <a:ext cx="3313728" cy="392415"/>
          </a:xfrm>
          <a:prstGeom prst="rect">
            <a:avLst/>
          </a:prstGeom>
        </p:spPr>
        <p:txBody>
          <a:bodyPr wrap="none">
            <a:spAutoFit/>
          </a:bodyPr>
          <a:lstStyle/>
          <a:p>
            <a:r>
              <a:rPr lang="en-US" sz="1950" dirty="0"/>
              <a:t>Now on Stata: </a:t>
            </a:r>
            <a:r>
              <a:rPr lang="en-US" sz="1950" dirty="0" err="1"/>
              <a:t>ssc</a:t>
            </a:r>
            <a:r>
              <a:rPr lang="en-US" sz="1950" dirty="0"/>
              <a:t> install </a:t>
            </a:r>
            <a:r>
              <a:rPr lang="en-US" sz="1950" dirty="0" err="1"/>
              <a:t>apcgo</a:t>
            </a:r>
            <a:endParaRPr lang="en-US" sz="1950" dirty="0"/>
          </a:p>
        </p:txBody>
      </p:sp>
    </p:spTree>
    <p:extLst>
      <p:ext uri="{BB962C8B-B14F-4D97-AF65-F5344CB8AC3E}">
        <p14:creationId xmlns:p14="http://schemas.microsoft.com/office/powerpoint/2010/main" val="322804842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50" dirty="0"/>
              <a:t>Structure of data</a:t>
            </a:r>
          </a:p>
        </p:txBody>
      </p:sp>
      <p:sp>
        <p:nvSpPr>
          <p:cNvPr id="3" name="Content Placeholder 2"/>
          <p:cNvSpPr>
            <a:spLocks noGrp="1"/>
          </p:cNvSpPr>
          <p:nvPr>
            <p:ph idx="1"/>
          </p:nvPr>
        </p:nvSpPr>
        <p:spPr>
          <a:xfrm>
            <a:off x="550334" y="1943101"/>
            <a:ext cx="6984793" cy="3153128"/>
          </a:xfrm>
        </p:spPr>
        <p:txBody>
          <a:bodyPr>
            <a:noAutofit/>
          </a:bodyPr>
          <a:lstStyle/>
          <a:p>
            <a:r>
              <a:rPr lang="en-US" sz="1625" dirty="0"/>
              <a:t>Lexis table / diagram:</a:t>
            </a:r>
          </a:p>
          <a:p>
            <a:pPr marL="325041" lvl="1" indent="0">
              <a:buNone/>
            </a:pPr>
            <a:r>
              <a:rPr lang="en-US" dirty="0"/>
              <a:t>Age a indexed by a from 1 to A </a:t>
            </a:r>
          </a:p>
          <a:p>
            <a:pPr marL="325041" lvl="1" indent="0">
              <a:buNone/>
            </a:pPr>
            <a:r>
              <a:rPr lang="en-US" dirty="0"/>
              <a:t>Period by p from 1 to P</a:t>
            </a:r>
          </a:p>
          <a:p>
            <a:pPr marL="325041" lvl="1" indent="0">
              <a:buNone/>
            </a:pPr>
            <a:r>
              <a:rPr lang="en-US" dirty="0"/>
              <a:t>Cohort by c = p – a + A </a:t>
            </a:r>
            <a:br>
              <a:rPr lang="en-US" dirty="0"/>
            </a:br>
            <a:r>
              <a:rPr lang="en-US" dirty="0"/>
              <a:t>from 1 to C</a:t>
            </a:r>
          </a:p>
          <a:p>
            <a:r>
              <a:rPr lang="en-US" sz="1625" dirty="0"/>
              <a:t>Cross-sectional surveys </a:t>
            </a:r>
            <a:br>
              <a:rPr lang="en-US" sz="1625" dirty="0"/>
            </a:br>
            <a:r>
              <a:rPr lang="en-US" sz="1625" dirty="0"/>
              <a:t>including one outcome y</a:t>
            </a:r>
            <a:br>
              <a:rPr lang="en-US" sz="1625" dirty="0"/>
            </a:br>
            <a:r>
              <a:rPr lang="en-US" sz="1625" dirty="0"/>
              <a:t>and controls x </a:t>
            </a:r>
          </a:p>
          <a:p>
            <a:r>
              <a:rPr lang="en-US" sz="1625" dirty="0"/>
              <a:t>Condition: Large sample </a:t>
            </a:r>
            <a:br>
              <a:rPr lang="en-US" sz="1625" dirty="0"/>
            </a:br>
            <a:r>
              <a:rPr lang="en-US" sz="1625" dirty="0"/>
              <a:t>with data for each cell (APC) </a:t>
            </a:r>
            <a:br>
              <a:rPr lang="en-US" sz="1625" dirty="0"/>
            </a:br>
            <a:r>
              <a:rPr lang="en-US" sz="1625" dirty="0"/>
              <a:t>of the Lexis table</a:t>
            </a:r>
            <a:endParaRPr lang="en-US" sz="1625" baseline="30000" dirty="0"/>
          </a:p>
          <a:p>
            <a:pPr marL="0" indent="0"/>
            <a:endParaRPr lang="en-US" sz="1950" dirty="0"/>
          </a:p>
        </p:txBody>
      </p:sp>
      <p:sp>
        <p:nvSpPr>
          <p:cNvPr id="4" name="Slide Number Placeholder 3"/>
          <p:cNvSpPr>
            <a:spLocks noGrp="1"/>
          </p:cNvSpPr>
          <p:nvPr>
            <p:ph type="sldNum" sz="quarter" idx="4294967295"/>
          </p:nvPr>
        </p:nvSpPr>
        <p:spPr>
          <a:xfrm>
            <a:off x="6979914" y="5551545"/>
            <a:ext cx="555213" cy="296664"/>
          </a:xfrm>
          <a:prstGeom prst="rect">
            <a:avLst/>
          </a:prstGeom>
        </p:spPr>
        <p:txBody>
          <a:bodyPr/>
          <a:lstStyle/>
          <a:p>
            <a:fld id="{8475064B-E2F5-6145-BB7C-643F46329776}" type="slidenum">
              <a:rPr lang="en-US" smtClean="0"/>
              <a:t>53</a:t>
            </a:fld>
            <a:endParaRPr lang="en-US"/>
          </a:p>
        </p:txBody>
      </p:sp>
      <p:pic>
        <p:nvPicPr>
          <p:cNvPr id="7" name="Picture 6"/>
          <p:cNvPicPr>
            <a:picLocks noChangeAspect="1"/>
          </p:cNvPicPr>
          <p:nvPr/>
        </p:nvPicPr>
        <p:blipFill>
          <a:blip r:embed="rId3"/>
          <a:stretch>
            <a:fillRect/>
          </a:stretch>
        </p:blipFill>
        <p:spPr>
          <a:xfrm>
            <a:off x="4225198" y="1943101"/>
            <a:ext cx="3155187" cy="3294098"/>
          </a:xfrm>
          <a:prstGeom prst="rect">
            <a:avLst/>
          </a:prstGeom>
        </p:spPr>
      </p:pic>
      <p:cxnSp>
        <p:nvCxnSpPr>
          <p:cNvPr id="9" name="Straight Arrow Connector 8"/>
          <p:cNvCxnSpPr/>
          <p:nvPr/>
        </p:nvCxnSpPr>
        <p:spPr>
          <a:xfrm flipV="1">
            <a:off x="4771616" y="3060120"/>
            <a:ext cx="2152867" cy="184049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rot="5400000">
            <a:off x="6244278" y="3233571"/>
            <a:ext cx="1529265" cy="392415"/>
          </a:xfrm>
          <a:prstGeom prst="rect">
            <a:avLst/>
          </a:prstGeom>
        </p:spPr>
        <p:txBody>
          <a:bodyPr wrap="none">
            <a:spAutoFit/>
          </a:bodyPr>
          <a:lstStyle/>
          <a:p>
            <a:r>
              <a:rPr lang="en-US" sz="1950" dirty="0"/>
              <a:t>c = p – a + A </a:t>
            </a:r>
          </a:p>
        </p:txBody>
      </p:sp>
      <p:cxnSp>
        <p:nvCxnSpPr>
          <p:cNvPr id="6" name="Straight Arrow Connector 5"/>
          <p:cNvCxnSpPr/>
          <p:nvPr/>
        </p:nvCxnSpPr>
        <p:spPr>
          <a:xfrm flipV="1">
            <a:off x="4576852" y="2142856"/>
            <a:ext cx="1282640" cy="10233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848303" y="838156"/>
            <a:ext cx="1919115" cy="392415"/>
          </a:xfrm>
          <a:prstGeom prst="rect">
            <a:avLst/>
          </a:prstGeom>
        </p:spPr>
        <p:txBody>
          <a:bodyPr wrap="none">
            <a:spAutoFit/>
          </a:bodyPr>
          <a:lstStyle/>
          <a:p>
            <a:r>
              <a:rPr lang="is-IS" sz="1950" dirty="0"/>
              <a:t>See Paper Online</a:t>
            </a:r>
            <a:endParaRPr lang="en-US" sz="1950" dirty="0"/>
          </a:p>
        </p:txBody>
      </p:sp>
    </p:spTree>
    <p:extLst>
      <p:ext uri="{BB962C8B-B14F-4D97-AF65-F5344CB8AC3E}">
        <p14:creationId xmlns:p14="http://schemas.microsoft.com/office/powerpoint/2010/main" val="86596529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50" dirty="0"/>
              <a:t>Part I: Blinder-Oaxaca decomposition</a:t>
            </a:r>
            <a:br>
              <a:rPr lang="en-US" sz="3250" dirty="0"/>
            </a:br>
            <a:r>
              <a:rPr lang="en-US" sz="2519" dirty="0"/>
              <a:t>in each cell </a:t>
            </a:r>
            <a:r>
              <a:rPr lang="en-US" sz="2519" dirty="0" err="1"/>
              <a:t>apc</a:t>
            </a:r>
            <a:r>
              <a:rPr lang="en-US" sz="2519" dirty="0"/>
              <a:t> of the Lexis Table</a:t>
            </a:r>
            <a:r>
              <a:rPr lang="en-US" sz="3250" dirty="0"/>
              <a:t> </a:t>
            </a:r>
          </a:p>
        </p:txBody>
      </p:sp>
      <p:sp>
        <p:nvSpPr>
          <p:cNvPr id="3" name="Content Placeholder 2"/>
          <p:cNvSpPr>
            <a:spLocks noGrp="1"/>
          </p:cNvSpPr>
          <p:nvPr>
            <p:ph idx="1"/>
          </p:nvPr>
        </p:nvSpPr>
        <p:spPr/>
        <p:txBody>
          <a:bodyPr>
            <a:normAutofit fontScale="85000" lnSpcReduction="20000"/>
          </a:bodyPr>
          <a:lstStyle/>
          <a:p>
            <a:r>
              <a:rPr lang="en-US" dirty="0" smtClean="0"/>
              <a:t>For each cell of the Lexis Table one </a:t>
            </a:r>
            <a:r>
              <a:rPr lang="en-US" dirty="0"/>
              <a:t>Blinder Oaxaca </a:t>
            </a:r>
            <a:r>
              <a:rPr lang="en-US" dirty="0" smtClean="0"/>
              <a:t>decomposition is proceeded </a:t>
            </a:r>
            <a:endParaRPr lang="en-US" dirty="0"/>
          </a:p>
          <a:p>
            <a:r>
              <a:rPr lang="en-US" dirty="0" smtClean="0"/>
              <a:t>So we transform the </a:t>
            </a:r>
            <a:r>
              <a:rPr lang="en-US" dirty="0" err="1" smtClean="0"/>
              <a:t>y</a:t>
            </a:r>
            <a:r>
              <a:rPr lang="en-US" baseline="-25000" dirty="0" err="1" smtClean="0"/>
              <a:t>apc</a:t>
            </a:r>
            <a:r>
              <a:rPr lang="en-US" dirty="0" smtClean="0"/>
              <a:t> in each cell in an aggregate: the Oaxaca-blinder unexplained </a:t>
            </a:r>
            <a:r>
              <a:rPr lang="en-US" dirty="0"/>
              <a:t>part </a:t>
            </a:r>
            <a:r>
              <a:rPr lang="en-US" dirty="0" err="1"/>
              <a:t>u</a:t>
            </a:r>
            <a:r>
              <a:rPr lang="en-US" baseline="-25000" dirty="0" err="1" smtClean="0"/>
              <a:t>apc</a:t>
            </a:r>
            <a:r>
              <a:rPr lang="en-US" dirty="0" smtClean="0"/>
              <a:t> </a:t>
            </a:r>
          </a:p>
          <a:p>
            <a:r>
              <a:rPr lang="en-US" dirty="0"/>
              <a:t>Blinder Oaxaca </a:t>
            </a:r>
            <a:r>
              <a:rPr lang="en-US" dirty="0" smtClean="0"/>
              <a:t>decomposition (</a:t>
            </a:r>
            <a:r>
              <a:rPr lang="en-US" dirty="0"/>
              <a:t>Blinder 1973; Oaxaca 1973; Jann 2008</a:t>
            </a:r>
            <a:r>
              <a:rPr lang="en-US" dirty="0" smtClean="0"/>
              <a:t>): </a:t>
            </a:r>
          </a:p>
          <a:p>
            <a:pPr marL="371475" lvl="1" indent="0">
              <a:buNone/>
            </a:pPr>
            <a:r>
              <a:rPr lang="en-US" dirty="0" smtClean="0"/>
              <a:t>Y1 </a:t>
            </a:r>
            <a:r>
              <a:rPr lang="en-US" dirty="0"/>
              <a:t>= X1b1 + </a:t>
            </a:r>
            <a:r>
              <a:rPr lang="en-US" dirty="0" smtClean="0"/>
              <a:t>e1 for male</a:t>
            </a:r>
          </a:p>
          <a:p>
            <a:pPr marL="371475" lvl="1" indent="0">
              <a:buNone/>
            </a:pPr>
            <a:r>
              <a:rPr lang="en-US" dirty="0" smtClean="0"/>
              <a:t>Y2 </a:t>
            </a:r>
            <a:r>
              <a:rPr lang="en-US" dirty="0"/>
              <a:t>= X2b2 + </a:t>
            </a:r>
            <a:r>
              <a:rPr lang="en-US" dirty="0" smtClean="0"/>
              <a:t>e2 </a:t>
            </a:r>
            <a:r>
              <a:rPr lang="en-US" dirty="0"/>
              <a:t>for </a:t>
            </a:r>
            <a:r>
              <a:rPr lang="en-US" dirty="0" smtClean="0"/>
              <a:t>female</a:t>
            </a:r>
            <a:endParaRPr lang="en-US" dirty="0"/>
          </a:p>
          <a:p>
            <a:r>
              <a:rPr lang="en-US" dirty="0"/>
              <a:t> mean outcome difference between the two groups can </a:t>
            </a:r>
            <a:r>
              <a:rPr lang="en-US" dirty="0" smtClean="0"/>
              <a:t>be decomposed as </a:t>
            </a:r>
            <a:br>
              <a:rPr lang="en-US" dirty="0" smtClean="0"/>
            </a:br>
            <a:r>
              <a:rPr lang="en-US" dirty="0" smtClean="0"/>
              <a:t>R </a:t>
            </a:r>
            <a:r>
              <a:rPr lang="en-US" dirty="0"/>
              <a:t>= x1'b1 - x2'b2 </a:t>
            </a:r>
            <a:r>
              <a:rPr lang="en-US" dirty="0" smtClean="0"/>
              <a:t/>
            </a:r>
            <a:br>
              <a:rPr lang="en-US" dirty="0" smtClean="0"/>
            </a:br>
            <a:r>
              <a:rPr lang="en-US" dirty="0" smtClean="0"/>
              <a:t>   = </a:t>
            </a:r>
            <a:r>
              <a:rPr lang="en-US" dirty="0"/>
              <a:t>(x1-x2)'b2 + x2'(b1-b2) + (x1-x2)'(b1-b2) </a:t>
            </a:r>
            <a:br>
              <a:rPr lang="en-US" dirty="0"/>
            </a:br>
            <a:r>
              <a:rPr lang="en-US" dirty="0" smtClean="0"/>
              <a:t>   = </a:t>
            </a:r>
            <a:r>
              <a:rPr lang="en-US" dirty="0"/>
              <a:t>E + </a:t>
            </a:r>
            <a:r>
              <a:rPr lang="en-US" dirty="0" smtClean="0"/>
              <a:t>[ C + CE ] </a:t>
            </a:r>
          </a:p>
          <a:p>
            <a:r>
              <a:rPr lang="en-US" dirty="0" smtClean="0"/>
              <a:t>E: </a:t>
            </a:r>
            <a:r>
              <a:rPr lang="en-US" dirty="0"/>
              <a:t>gap in ‘endowments’ (“explained”)</a:t>
            </a:r>
          </a:p>
          <a:p>
            <a:r>
              <a:rPr lang="en-US" dirty="0" smtClean="0"/>
              <a:t>C: </a:t>
            </a:r>
            <a:r>
              <a:rPr lang="en-US" dirty="0"/>
              <a:t>gap in ‘coefficients’ (“unexplained</a:t>
            </a:r>
            <a:r>
              <a:rPr lang="en-US" dirty="0" smtClean="0"/>
              <a:t>” 1 ) / CE: </a:t>
            </a:r>
            <a:r>
              <a:rPr lang="en-US" dirty="0"/>
              <a:t>interaction of </a:t>
            </a:r>
            <a:r>
              <a:rPr lang="en-US" dirty="0" smtClean="0"/>
              <a:t>diff </a:t>
            </a:r>
            <a:r>
              <a:rPr lang="en-US" dirty="0"/>
              <a:t>in </a:t>
            </a:r>
            <a:r>
              <a:rPr lang="en-US" dirty="0" smtClean="0"/>
              <a:t>endow &amp; </a:t>
            </a:r>
            <a:r>
              <a:rPr lang="en-US" dirty="0" err="1" smtClean="0"/>
              <a:t>coef</a:t>
            </a:r>
            <a:r>
              <a:rPr lang="en-US" dirty="0" smtClean="0"/>
              <a:t> (“</a:t>
            </a:r>
            <a:r>
              <a:rPr lang="en-US" dirty="0"/>
              <a:t>unexplained” </a:t>
            </a:r>
            <a:r>
              <a:rPr lang="en-US" dirty="0" smtClean="0"/>
              <a:t>2)</a:t>
            </a:r>
            <a:endParaRPr lang="en-US" dirty="0"/>
          </a:p>
          <a:p>
            <a:r>
              <a:rPr lang="en-US" dirty="0" smtClean="0"/>
              <a:t>In the twofold Oaxaca Decomposition, U = C+CE are the unexplained difference </a:t>
            </a:r>
          </a:p>
          <a:p>
            <a:r>
              <a:rPr lang="en-US" dirty="0" smtClean="0"/>
              <a:t>From the initial </a:t>
            </a:r>
            <a:r>
              <a:rPr lang="en-US" dirty="0" err="1" smtClean="0"/>
              <a:t>y</a:t>
            </a:r>
            <a:r>
              <a:rPr lang="en-US" baseline="-25000" dirty="0" err="1" smtClean="0"/>
              <a:t>apc</a:t>
            </a:r>
            <a:r>
              <a:rPr lang="en-US" dirty="0" smtClean="0"/>
              <a:t> we generate Oaxaca-Lexis-table of </a:t>
            </a:r>
            <a:r>
              <a:rPr lang="en-US" dirty="0"/>
              <a:t>unexplained part </a:t>
            </a:r>
            <a:r>
              <a:rPr lang="en-US" dirty="0" err="1"/>
              <a:t>u</a:t>
            </a:r>
            <a:r>
              <a:rPr lang="en-US" baseline="-25000" dirty="0" err="1"/>
              <a:t>apc</a:t>
            </a:r>
            <a:r>
              <a:rPr lang="en-US" dirty="0"/>
              <a:t> </a:t>
            </a:r>
          </a:p>
        </p:txBody>
      </p:sp>
      <p:sp>
        <p:nvSpPr>
          <p:cNvPr id="5" name="Rectangle 4"/>
          <p:cNvSpPr/>
          <p:nvPr/>
        </p:nvSpPr>
        <p:spPr>
          <a:xfrm>
            <a:off x="1179513" y="5966141"/>
            <a:ext cx="7691223" cy="617670"/>
          </a:xfrm>
          <a:prstGeom prst="rect">
            <a:avLst/>
          </a:prstGeom>
        </p:spPr>
        <p:txBody>
          <a:bodyPr wrap="square">
            <a:spAutoFit/>
          </a:bodyPr>
          <a:lstStyle/>
          <a:p>
            <a:r>
              <a:rPr lang="en-GB" altLang="en-US" sz="1138" dirty="0"/>
              <a:t>e.g. Owen O’Donnell, Eddy van </a:t>
            </a:r>
            <a:r>
              <a:rPr lang="en-GB" altLang="en-US" sz="1138" dirty="0" err="1"/>
              <a:t>Doorslaer</a:t>
            </a:r>
            <a:r>
              <a:rPr lang="en-GB" altLang="en-US" sz="1138" dirty="0"/>
              <a:t>, Adam </a:t>
            </a:r>
            <a:r>
              <a:rPr lang="en-GB" altLang="en-US" sz="1138" dirty="0" err="1"/>
              <a:t>Wagstaff</a:t>
            </a:r>
            <a:r>
              <a:rPr lang="en-GB" altLang="en-US" sz="1138" dirty="0"/>
              <a:t> and Magnus </a:t>
            </a:r>
            <a:r>
              <a:rPr lang="en-GB" altLang="en-US" sz="1138" dirty="0" err="1"/>
              <a:t>Lindelow</a:t>
            </a:r>
            <a:r>
              <a:rPr lang="en-GB" altLang="en-US" sz="1138" dirty="0"/>
              <a:t>, “</a:t>
            </a:r>
            <a:r>
              <a:rPr lang="en-GB" altLang="en-US" sz="1138" dirty="0" err="1"/>
              <a:t>Analyzing</a:t>
            </a:r>
            <a:r>
              <a:rPr lang="en-GB" altLang="en-US" sz="1138" dirty="0"/>
              <a:t> Health Equity Using </a:t>
            </a:r>
            <a:br>
              <a:rPr lang="en-GB" altLang="en-US" sz="1138" dirty="0"/>
            </a:br>
            <a:r>
              <a:rPr lang="en-GB" altLang="en-US" sz="1138" dirty="0"/>
              <a:t>Household Survey Data” The World Bank, Washington DC, 2008, </a:t>
            </a:r>
            <a:r>
              <a:rPr lang="en-GB" altLang="en-US" sz="1138" dirty="0">
                <a:hlinkClick r:id="rId3"/>
              </a:rPr>
              <a:t>www.worldbank.org/analyzinghealthequity</a:t>
            </a:r>
            <a:r>
              <a:rPr lang="en-GB" altLang="en-US" sz="1138" dirty="0"/>
              <a:t> and http://fmwww.bc.edu/RePEc/bocode/o/oaxaca8.html</a:t>
            </a:r>
          </a:p>
        </p:txBody>
      </p:sp>
      <p:sp>
        <p:nvSpPr>
          <p:cNvPr id="6" name="Rectangle 5"/>
          <p:cNvSpPr/>
          <p:nvPr/>
        </p:nvSpPr>
        <p:spPr>
          <a:xfrm>
            <a:off x="4848303" y="838156"/>
            <a:ext cx="1919115" cy="392415"/>
          </a:xfrm>
          <a:prstGeom prst="rect">
            <a:avLst/>
          </a:prstGeom>
        </p:spPr>
        <p:txBody>
          <a:bodyPr wrap="none">
            <a:spAutoFit/>
          </a:bodyPr>
          <a:lstStyle/>
          <a:p>
            <a:r>
              <a:rPr lang="is-IS" sz="1950" dirty="0"/>
              <a:t>See Paper Online</a:t>
            </a:r>
            <a:endParaRPr lang="en-US" sz="1950" dirty="0"/>
          </a:p>
        </p:txBody>
      </p:sp>
    </p:spTree>
    <p:extLst>
      <p:ext uri="{BB962C8B-B14F-4D97-AF65-F5344CB8AC3E}">
        <p14:creationId xmlns:p14="http://schemas.microsoft.com/office/powerpoint/2010/main" val="4102689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50" dirty="0"/>
              <a:t>Part II: APC-lag of the</a:t>
            </a:r>
            <a:r>
              <a:rPr lang="en-US" dirty="0"/>
              <a:t> </a:t>
            </a:r>
            <a:r>
              <a:rPr lang="en-US" sz="3250" dirty="0" err="1"/>
              <a:t>u</a:t>
            </a:r>
            <a:r>
              <a:rPr lang="en-US" baseline="-25000" dirty="0" err="1"/>
              <a:t>apc</a:t>
            </a:r>
            <a:endParaRPr lang="en-US" sz="3250" dirty="0"/>
          </a:p>
        </p:txBody>
      </p:sp>
      <p:sp>
        <p:nvSpPr>
          <p:cNvPr id="3" name="Content Placeholder 2"/>
          <p:cNvSpPr>
            <a:spLocks noGrp="1"/>
          </p:cNvSpPr>
          <p:nvPr>
            <p:ph idx="1"/>
          </p:nvPr>
        </p:nvSpPr>
        <p:spPr>
          <a:xfrm>
            <a:off x="416496" y="1449111"/>
            <a:ext cx="7879779" cy="4140129"/>
          </a:xfrm>
        </p:spPr>
        <p:txBody>
          <a:bodyPr>
            <a:noAutofit/>
          </a:bodyPr>
          <a:lstStyle/>
          <a:p>
            <a:r>
              <a:rPr lang="en-US" sz="1400" dirty="0" smtClean="0"/>
              <a:t>APC-</a:t>
            </a:r>
            <a:r>
              <a:rPr lang="en-US" sz="1400" dirty="0" err="1" smtClean="0"/>
              <a:t>Detrended</a:t>
            </a:r>
            <a:r>
              <a:rPr lang="en-US" sz="1400" dirty="0" smtClean="0"/>
              <a:t> as an identifiable solution of age, period and cohort non-linear effects </a:t>
            </a:r>
            <a:r>
              <a:rPr lang="en-US" sz="1400" dirty="0"/>
              <a:t>(Chauvel, 2013, Chauvel and </a:t>
            </a:r>
            <a:r>
              <a:rPr lang="en-US" sz="1400" dirty="0" err="1"/>
              <a:t>Schröder</a:t>
            </a:r>
            <a:r>
              <a:rPr lang="en-US" sz="1400" dirty="0"/>
              <a:t>. 2014, Chauvel et al., 2016)</a:t>
            </a:r>
            <a:endParaRPr lang="en-US" sz="1400" dirty="0" smtClean="0"/>
          </a:p>
          <a:p>
            <a:pPr marL="0" indent="0"/>
            <a:endParaRPr lang="en-US" sz="1400" dirty="0"/>
          </a:p>
          <a:p>
            <a:r>
              <a:rPr lang="en-US" sz="1400" dirty="0" smtClean="0"/>
              <a:t>								</a:t>
            </a:r>
            <a:r>
              <a:rPr lang="en-US" sz="1400" b="0" dirty="0" smtClean="0">
                <a:latin typeface="Symbol" panose="05050102010706020507" pitchFamily="18" charset="2"/>
              </a:rPr>
              <a:t>b</a:t>
            </a:r>
            <a:r>
              <a:rPr lang="en-US" sz="1400" b="0" baseline="-25000" dirty="0" smtClean="0"/>
              <a:t>0</a:t>
            </a:r>
            <a:r>
              <a:rPr lang="en-US" sz="1400" b="0" dirty="0" smtClean="0"/>
              <a:t> is the constant</a:t>
            </a:r>
          </a:p>
          <a:p>
            <a:r>
              <a:rPr lang="en-US" sz="1400" dirty="0" smtClean="0"/>
              <a:t>                                             	is a two-dimensional </a:t>
            </a:r>
            <a:r>
              <a:rPr lang="en-US" sz="1400" dirty="0"/>
              <a:t>linear (=hyperplane) </a:t>
            </a:r>
            <a:r>
              <a:rPr lang="en-US" sz="1400" dirty="0" smtClean="0"/>
              <a:t>trend</a:t>
            </a:r>
          </a:p>
          <a:p>
            <a:r>
              <a:rPr lang="en-US" sz="1400" dirty="0" smtClean="0"/>
              <a:t>                 		are 3 vectors of age, period and cohort fluctuations </a:t>
            </a:r>
          </a:p>
          <a:p>
            <a:endParaRPr lang="en-US" sz="1400" dirty="0"/>
          </a:p>
          <a:p>
            <a:r>
              <a:rPr lang="en-US" sz="1400" dirty="0" smtClean="0"/>
              <a:t>To solve the “identification problem” (a=p-c ), a meaningful constraint is needed:</a:t>
            </a:r>
            <a:r>
              <a:rPr lang="en-US" sz="1400" dirty="0"/>
              <a:t> </a:t>
            </a:r>
            <a:r>
              <a:rPr lang="en-US" sz="1400" dirty="0" smtClean="0"/>
              <a:t>trend in </a:t>
            </a:r>
            <a:r>
              <a:rPr lang="en-US" sz="1400" dirty="0" smtClean="0">
                <a:latin typeface="Symbol" panose="05050102010706020507" pitchFamily="18" charset="2"/>
              </a:rPr>
              <a:t>a</a:t>
            </a:r>
            <a:r>
              <a:rPr lang="en-US" sz="1400" baseline="-25000" dirty="0" smtClean="0"/>
              <a:t>a</a:t>
            </a:r>
            <a:r>
              <a:rPr lang="en-US" sz="1400" dirty="0" smtClean="0"/>
              <a:t> = the average of the longitudinal shift observed in </a:t>
            </a:r>
            <a:r>
              <a:rPr lang="en-US" sz="1400" dirty="0" err="1" smtClean="0"/>
              <a:t>u</a:t>
            </a:r>
            <a:r>
              <a:rPr lang="en-US" sz="1400" baseline="-25000" dirty="0" err="1" smtClean="0"/>
              <a:t>apc</a:t>
            </a:r>
            <a:r>
              <a:rPr lang="en-US" sz="1400" dirty="0" smtClean="0"/>
              <a:t> </a:t>
            </a:r>
          </a:p>
          <a:p>
            <a:endParaRPr lang="en-US" sz="1400" dirty="0"/>
          </a:p>
          <a:p>
            <a:pPr marL="0" indent="0"/>
            <a:r>
              <a:rPr lang="en-US" sz="1400" dirty="0" smtClean="0"/>
              <a:t> </a:t>
            </a:r>
            <a:endParaRPr lang="en-US" sz="1400" dirty="0"/>
          </a:p>
        </p:txBody>
      </p:sp>
      <p:sp>
        <p:nvSpPr>
          <p:cNvPr id="4" name="Slide Number Placeholder 3"/>
          <p:cNvSpPr>
            <a:spLocks noGrp="1"/>
          </p:cNvSpPr>
          <p:nvPr>
            <p:ph type="sldNum" sz="quarter" idx="4294967295"/>
          </p:nvPr>
        </p:nvSpPr>
        <p:spPr>
          <a:xfrm>
            <a:off x="6979914" y="5551545"/>
            <a:ext cx="555213" cy="296664"/>
          </a:xfrm>
          <a:prstGeom prst="rect">
            <a:avLst/>
          </a:prstGeom>
        </p:spPr>
        <p:txBody>
          <a:bodyPr/>
          <a:lstStyle/>
          <a:p>
            <a:fld id="{8475064B-E2F5-6145-BB7C-643F46329776}" type="slidenum">
              <a:rPr lang="en-US" smtClean="0"/>
              <a:t>55</a:t>
            </a:fld>
            <a:endParaRPr lang="en-US" dirty="0"/>
          </a:p>
        </p:txBody>
      </p:sp>
      <p:sp>
        <p:nvSpPr>
          <p:cNvPr id="8" name="Rectangle 4"/>
          <p:cNvSpPr>
            <a:spLocks noChangeArrowheads="1"/>
          </p:cNvSpPr>
          <p:nvPr/>
        </p:nvSpPr>
        <p:spPr bwMode="auto">
          <a:xfrm>
            <a:off x="1981201" y="2473172"/>
            <a:ext cx="150106" cy="37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4295" tIns="37148" rIns="74295" bIns="37148" numCol="1" anchor="ctr" anchorCtr="0" compatLnSpc="1">
            <a:prstTxWarp prst="textNoShape">
              <a:avLst/>
            </a:prstTxWarp>
            <a:spAutoFit/>
          </a:bodyPr>
          <a:lstStyle/>
          <a:p>
            <a:endParaRPr lang="en-US" sz="1950"/>
          </a:p>
        </p:txBody>
      </p:sp>
      <p:graphicFrame>
        <p:nvGraphicFramePr>
          <p:cNvPr id="9" name="Object 8"/>
          <p:cNvGraphicFramePr>
            <a:graphicFrameLocks noChangeAspect="1"/>
          </p:cNvGraphicFramePr>
          <p:nvPr>
            <p:extLst>
              <p:ext uri="{D42A27DB-BD31-4B8C-83A1-F6EECF244321}">
                <p14:modId xmlns:p14="http://schemas.microsoft.com/office/powerpoint/2010/main" val="4236640565"/>
              </p:ext>
            </p:extLst>
          </p:nvPr>
        </p:nvGraphicFramePr>
        <p:xfrm>
          <a:off x="1284288" y="2128838"/>
          <a:ext cx="6310312" cy="625475"/>
        </p:xfrm>
        <a:graphic>
          <a:graphicData uri="http://schemas.openxmlformats.org/presentationml/2006/ole">
            <mc:AlternateContent xmlns:mc="http://schemas.openxmlformats.org/markup-compatibility/2006">
              <mc:Choice xmlns:v="urn:schemas-microsoft-com:vml" Requires="v">
                <p:oleObj spid="_x0000_s31782" name="Equation" r:id="rId4" imgW="5092560" imgH="507960" progId="Equation.3">
                  <p:embed/>
                </p:oleObj>
              </mc:Choice>
              <mc:Fallback>
                <p:oleObj name="Equation" r:id="rId4" imgW="5092560" imgH="507960" progId="Equation.3">
                  <p:embed/>
                  <p:pic>
                    <p:nvPicPr>
                      <p:cNvPr id="0" name=""/>
                      <p:cNvPicPr>
                        <a:picLocks noChangeAspect="1" noChangeArrowheads="1"/>
                      </p:cNvPicPr>
                      <p:nvPr/>
                    </p:nvPicPr>
                    <p:blipFill>
                      <a:blip r:embed="rId5"/>
                      <a:srcRect/>
                      <a:stretch>
                        <a:fillRect/>
                      </a:stretch>
                    </p:blipFill>
                    <p:spPr bwMode="auto">
                      <a:xfrm>
                        <a:off x="1284288" y="2128838"/>
                        <a:ext cx="6310312" cy="625475"/>
                      </a:xfrm>
                      <a:prstGeom prst="rect">
                        <a:avLst/>
                      </a:prstGeom>
                      <a:noFill/>
                    </p:spPr>
                  </p:pic>
                </p:oleObj>
              </mc:Fallback>
            </mc:AlternateContent>
          </a:graphicData>
        </a:graphic>
      </p:graphicFrame>
      <p:sp>
        <p:nvSpPr>
          <p:cNvPr id="41" name="Rectangle 37"/>
          <p:cNvSpPr>
            <a:spLocks noChangeArrowheads="1"/>
          </p:cNvSpPr>
          <p:nvPr/>
        </p:nvSpPr>
        <p:spPr bwMode="auto">
          <a:xfrm>
            <a:off x="1238251" y="455387"/>
            <a:ext cx="150106" cy="37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4295" tIns="37148" rIns="74295" bIns="37148" numCol="1" anchor="ctr" anchorCtr="0" compatLnSpc="1">
            <a:prstTxWarp prst="textNoShape">
              <a:avLst/>
            </a:prstTxWarp>
            <a:spAutoFit/>
          </a:bodyPr>
          <a:lstStyle/>
          <a:p>
            <a:endParaRPr lang="en-US" sz="1950"/>
          </a:p>
        </p:txBody>
      </p:sp>
      <p:graphicFrame>
        <p:nvGraphicFramePr>
          <p:cNvPr id="42" name="Object 41"/>
          <p:cNvGraphicFramePr>
            <a:graphicFrameLocks noChangeAspect="1"/>
          </p:cNvGraphicFramePr>
          <p:nvPr>
            <p:extLst>
              <p:ext uri="{D42A27DB-BD31-4B8C-83A1-F6EECF244321}">
                <p14:modId xmlns:p14="http://schemas.microsoft.com/office/powerpoint/2010/main" val="3767587811"/>
              </p:ext>
            </p:extLst>
          </p:nvPr>
        </p:nvGraphicFramePr>
        <p:xfrm>
          <a:off x="901454" y="3085748"/>
          <a:ext cx="2058179" cy="276989"/>
        </p:xfrm>
        <a:graphic>
          <a:graphicData uri="http://schemas.openxmlformats.org/presentationml/2006/ole">
            <mc:AlternateContent xmlns:mc="http://schemas.openxmlformats.org/markup-compatibility/2006">
              <mc:Choice xmlns:v="urn:schemas-microsoft-com:vml" Requires="v">
                <p:oleObj spid="_x0000_s31783" name="Equation" r:id="rId6" imgW="1701800" imgH="228600" progId="Equation.3">
                  <p:embed/>
                </p:oleObj>
              </mc:Choice>
              <mc:Fallback>
                <p:oleObj name="Equation" r:id="rId6" imgW="1701800" imgH="228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1454" y="3085748"/>
                        <a:ext cx="2058179" cy="276989"/>
                      </a:xfrm>
                      <a:prstGeom prst="rect">
                        <a:avLst/>
                      </a:prstGeom>
                      <a:noFill/>
                    </p:spPr>
                  </p:pic>
                </p:oleObj>
              </mc:Fallback>
            </mc:AlternateContent>
          </a:graphicData>
        </a:graphic>
      </p:graphicFrame>
      <p:sp>
        <p:nvSpPr>
          <p:cNvPr id="43" name="Rectangle 38"/>
          <p:cNvSpPr>
            <a:spLocks noChangeArrowheads="1"/>
          </p:cNvSpPr>
          <p:nvPr/>
        </p:nvSpPr>
        <p:spPr bwMode="auto">
          <a:xfrm>
            <a:off x="1238250" y="722364"/>
            <a:ext cx="199735" cy="212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4295" tIns="37148" rIns="74295" bIns="37148" numCol="1" anchor="ctr" anchorCtr="0" compatLnSpc="1">
            <a:prstTxWarp prst="textNoShape">
              <a:avLst/>
            </a:prstTxWarp>
            <a:spAutoFit/>
          </a:bodyPr>
          <a:lstStyle/>
          <a:p>
            <a:pPr eaLnBrk="0" fontAlgn="base" hangingPunct="0">
              <a:spcBef>
                <a:spcPct val="0"/>
              </a:spcBef>
              <a:spcAft>
                <a:spcPct val="0"/>
              </a:spcAft>
            </a:pPr>
            <a:r>
              <a:rPr lang="en-US" altLang="en-US" sz="894">
                <a:latin typeface="Arial" panose="020B0604020202020204" pitchFamily="34" charset="0"/>
                <a:ea typeface="Calibri" panose="020F0502020204030204" pitchFamily="34" charset="0"/>
                <a:cs typeface="Times New Roman" panose="02020603050405020304" pitchFamily="18" charset="0"/>
              </a:rPr>
              <a:t> </a:t>
            </a:r>
            <a:r>
              <a:rPr lang="en-US" altLang="en-US" sz="488">
                <a:latin typeface="Arial" panose="020B0604020202020204" pitchFamily="34" charset="0"/>
              </a:rPr>
              <a:t> </a:t>
            </a:r>
            <a:endParaRPr lang="en-US" altLang="en-US" sz="1950">
              <a:latin typeface="Arial" panose="020B0604020202020204" pitchFamily="34" charset="0"/>
            </a:endParaRPr>
          </a:p>
        </p:txBody>
      </p:sp>
      <p:sp>
        <p:nvSpPr>
          <p:cNvPr id="48" name="Rectangle 44"/>
          <p:cNvSpPr>
            <a:spLocks noChangeArrowheads="1"/>
          </p:cNvSpPr>
          <p:nvPr/>
        </p:nvSpPr>
        <p:spPr bwMode="auto">
          <a:xfrm>
            <a:off x="1930544" y="3672051"/>
            <a:ext cx="150106" cy="37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4295" tIns="37148" rIns="74295" bIns="37148" numCol="1" anchor="ctr" anchorCtr="0" compatLnSpc="1">
            <a:prstTxWarp prst="textNoShape">
              <a:avLst/>
            </a:prstTxWarp>
            <a:spAutoFit/>
          </a:bodyPr>
          <a:lstStyle/>
          <a:p>
            <a:endParaRPr lang="en-US" sz="1950"/>
          </a:p>
        </p:txBody>
      </p:sp>
      <p:graphicFrame>
        <p:nvGraphicFramePr>
          <p:cNvPr id="49" name="Object 48"/>
          <p:cNvGraphicFramePr>
            <a:graphicFrameLocks noChangeAspect="1"/>
          </p:cNvGraphicFramePr>
          <p:nvPr>
            <p:extLst>
              <p:ext uri="{D42A27DB-BD31-4B8C-83A1-F6EECF244321}">
                <p14:modId xmlns:p14="http://schemas.microsoft.com/office/powerpoint/2010/main" val="280637863"/>
              </p:ext>
            </p:extLst>
          </p:nvPr>
        </p:nvGraphicFramePr>
        <p:xfrm>
          <a:off x="1064221" y="3558398"/>
          <a:ext cx="747527" cy="292181"/>
        </p:xfrm>
        <a:graphic>
          <a:graphicData uri="http://schemas.openxmlformats.org/presentationml/2006/ole">
            <mc:AlternateContent xmlns:mc="http://schemas.openxmlformats.org/markup-compatibility/2006">
              <mc:Choice xmlns:v="urn:schemas-microsoft-com:vml" Requires="v">
                <p:oleObj spid="_x0000_s31784" name="Equation" r:id="rId8" imgW="622030" imgH="241195" progId="Equation.3">
                  <p:embed/>
                </p:oleObj>
              </mc:Choice>
              <mc:Fallback>
                <p:oleObj name="Equation" r:id="rId8" imgW="622030" imgH="241195"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4221" y="3558398"/>
                        <a:ext cx="747527" cy="292181"/>
                      </a:xfrm>
                      <a:prstGeom prst="rect">
                        <a:avLst/>
                      </a:prstGeom>
                      <a:noFill/>
                    </p:spPr>
                  </p:pic>
                </p:oleObj>
              </mc:Fallback>
            </mc:AlternateContent>
          </a:graphicData>
        </a:graphic>
      </p:graphicFrame>
      <p:sp>
        <p:nvSpPr>
          <p:cNvPr id="12" name="Rectangle 11"/>
          <p:cNvSpPr/>
          <p:nvPr/>
        </p:nvSpPr>
        <p:spPr>
          <a:xfrm>
            <a:off x="4848303" y="838156"/>
            <a:ext cx="1919115" cy="392415"/>
          </a:xfrm>
          <a:prstGeom prst="rect">
            <a:avLst/>
          </a:prstGeom>
        </p:spPr>
        <p:txBody>
          <a:bodyPr wrap="none">
            <a:spAutoFit/>
          </a:bodyPr>
          <a:lstStyle/>
          <a:p>
            <a:r>
              <a:rPr lang="is-IS" sz="1950" dirty="0"/>
              <a:t>See Paper Online</a:t>
            </a:r>
            <a:endParaRPr lang="en-US" sz="1950" dirty="0"/>
          </a:p>
        </p:txBody>
      </p:sp>
    </p:spTree>
    <p:extLst>
      <p:ext uri="{BB962C8B-B14F-4D97-AF65-F5344CB8AC3E}">
        <p14:creationId xmlns:p14="http://schemas.microsoft.com/office/powerpoint/2010/main" val="32676834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50" dirty="0"/>
              <a:t>Part II: APC-lag of the</a:t>
            </a:r>
            <a:r>
              <a:rPr lang="en-US" dirty="0"/>
              <a:t> </a:t>
            </a:r>
            <a:r>
              <a:rPr lang="en-US" sz="3250" dirty="0" err="1"/>
              <a:t>u</a:t>
            </a:r>
            <a:r>
              <a:rPr lang="en-US" baseline="-25000" dirty="0" err="1"/>
              <a:t>apc</a:t>
            </a:r>
            <a:endParaRPr lang="en-US" sz="3250" dirty="0"/>
          </a:p>
        </p:txBody>
      </p:sp>
      <p:sp>
        <p:nvSpPr>
          <p:cNvPr id="3" name="Content Placeholder 2"/>
          <p:cNvSpPr>
            <a:spLocks noGrp="1"/>
          </p:cNvSpPr>
          <p:nvPr>
            <p:ph idx="1"/>
          </p:nvPr>
        </p:nvSpPr>
        <p:spPr>
          <a:xfrm>
            <a:off x="1457757" y="1875560"/>
            <a:ext cx="6686550" cy="3677345"/>
          </a:xfrm>
        </p:spPr>
        <p:txBody>
          <a:bodyPr>
            <a:noAutofit/>
          </a:bodyPr>
          <a:lstStyle/>
          <a:p>
            <a:pPr marL="0" indent="0"/>
            <a:r>
              <a:rPr lang="en-US" sz="1400" u="sng" dirty="0" smtClean="0"/>
              <a:t>The APC-lag solution </a:t>
            </a:r>
            <a:endParaRPr lang="en-US" sz="1400" u="sng"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a:p>
        </p:txBody>
      </p:sp>
      <p:sp>
        <p:nvSpPr>
          <p:cNvPr id="8" name="Rectangle 4"/>
          <p:cNvSpPr>
            <a:spLocks noChangeArrowheads="1"/>
          </p:cNvSpPr>
          <p:nvPr/>
        </p:nvSpPr>
        <p:spPr bwMode="auto">
          <a:xfrm>
            <a:off x="1981201" y="2473172"/>
            <a:ext cx="150106" cy="37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4295" tIns="37148" rIns="74295" bIns="37148" numCol="1" anchor="ctr" anchorCtr="0" compatLnSpc="1">
            <a:prstTxWarp prst="textNoShape">
              <a:avLst/>
            </a:prstTxWarp>
            <a:spAutoFit/>
          </a:bodyPr>
          <a:lstStyle/>
          <a:p>
            <a:endParaRPr lang="en-US" sz="1950"/>
          </a:p>
        </p:txBody>
      </p:sp>
      <p:sp>
        <p:nvSpPr>
          <p:cNvPr id="41" name="Rectangle 37"/>
          <p:cNvSpPr>
            <a:spLocks noChangeArrowheads="1"/>
          </p:cNvSpPr>
          <p:nvPr/>
        </p:nvSpPr>
        <p:spPr bwMode="auto">
          <a:xfrm>
            <a:off x="1238251" y="455387"/>
            <a:ext cx="150106" cy="37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4295" tIns="37148" rIns="74295" bIns="37148" numCol="1" anchor="ctr" anchorCtr="0" compatLnSpc="1">
            <a:prstTxWarp prst="textNoShape">
              <a:avLst/>
            </a:prstTxWarp>
            <a:spAutoFit/>
          </a:bodyPr>
          <a:lstStyle/>
          <a:p>
            <a:endParaRPr lang="en-US" sz="1950"/>
          </a:p>
        </p:txBody>
      </p:sp>
      <p:sp>
        <p:nvSpPr>
          <p:cNvPr id="43" name="Rectangle 38"/>
          <p:cNvSpPr>
            <a:spLocks noChangeArrowheads="1"/>
          </p:cNvSpPr>
          <p:nvPr/>
        </p:nvSpPr>
        <p:spPr bwMode="auto">
          <a:xfrm>
            <a:off x="1238250" y="722364"/>
            <a:ext cx="199735" cy="212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4295" tIns="37148" rIns="74295" bIns="37148" numCol="1" anchor="ctr" anchorCtr="0" compatLnSpc="1">
            <a:prstTxWarp prst="textNoShape">
              <a:avLst/>
            </a:prstTxWarp>
            <a:spAutoFit/>
          </a:bodyPr>
          <a:lstStyle/>
          <a:p>
            <a:pPr eaLnBrk="0" fontAlgn="base" hangingPunct="0">
              <a:spcBef>
                <a:spcPct val="0"/>
              </a:spcBef>
              <a:spcAft>
                <a:spcPct val="0"/>
              </a:spcAft>
            </a:pPr>
            <a:r>
              <a:rPr lang="en-US" altLang="en-US" sz="894">
                <a:latin typeface="Arial" panose="020B0604020202020204" pitchFamily="34" charset="0"/>
                <a:ea typeface="Calibri" panose="020F0502020204030204" pitchFamily="34" charset="0"/>
                <a:cs typeface="Times New Roman" panose="02020603050405020304" pitchFamily="18" charset="0"/>
              </a:rPr>
              <a:t> </a:t>
            </a:r>
            <a:r>
              <a:rPr lang="en-US" altLang="en-US" sz="488">
                <a:latin typeface="Arial" panose="020B0604020202020204" pitchFamily="34" charset="0"/>
              </a:rPr>
              <a:t> </a:t>
            </a:r>
            <a:endParaRPr lang="en-US" altLang="en-US" sz="1950">
              <a:latin typeface="Arial" panose="020B0604020202020204" pitchFamily="34" charset="0"/>
            </a:endParaRPr>
          </a:p>
        </p:txBody>
      </p:sp>
      <p:sp>
        <p:nvSpPr>
          <p:cNvPr id="48" name="Rectangle 44"/>
          <p:cNvSpPr>
            <a:spLocks noChangeArrowheads="1"/>
          </p:cNvSpPr>
          <p:nvPr/>
        </p:nvSpPr>
        <p:spPr bwMode="auto">
          <a:xfrm>
            <a:off x="1930544" y="3672051"/>
            <a:ext cx="150106" cy="37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4295" tIns="37148" rIns="74295" bIns="37148" numCol="1" anchor="ctr" anchorCtr="0" compatLnSpc="1">
            <a:prstTxWarp prst="textNoShape">
              <a:avLst/>
            </a:prstTxWarp>
            <a:spAutoFit/>
          </a:bodyPr>
          <a:lstStyle/>
          <a:p>
            <a:endParaRPr lang="en-US" sz="1950"/>
          </a:p>
        </p:txBody>
      </p:sp>
      <p:pic>
        <p:nvPicPr>
          <p:cNvPr id="13" name="Picture 12"/>
          <p:cNvPicPr>
            <a:picLocks noChangeAspect="1"/>
          </p:cNvPicPr>
          <p:nvPr/>
        </p:nvPicPr>
        <p:blipFill>
          <a:blip r:embed="rId4"/>
          <a:stretch>
            <a:fillRect/>
          </a:stretch>
        </p:blipFill>
        <p:spPr>
          <a:xfrm>
            <a:off x="1358483" y="2361203"/>
            <a:ext cx="3155187" cy="3294098"/>
          </a:xfrm>
          <a:prstGeom prst="rect">
            <a:avLst/>
          </a:prstGeom>
        </p:spPr>
      </p:pic>
      <p:sp>
        <p:nvSpPr>
          <p:cNvPr id="6" name="Rectangle 5"/>
          <p:cNvSpPr/>
          <p:nvPr/>
        </p:nvSpPr>
        <p:spPr>
          <a:xfrm>
            <a:off x="1708796" y="2694288"/>
            <a:ext cx="2127539" cy="262565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50"/>
          </a:p>
        </p:txBody>
      </p:sp>
      <p:sp>
        <p:nvSpPr>
          <p:cNvPr id="7" name="Rectangle 6"/>
          <p:cNvSpPr/>
          <p:nvPr/>
        </p:nvSpPr>
        <p:spPr>
          <a:xfrm>
            <a:off x="1708796" y="2930682"/>
            <a:ext cx="1848932" cy="2389259"/>
          </a:xfrm>
          <a:prstGeom prst="rect">
            <a:avLst/>
          </a:prstGeom>
          <a:no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50"/>
          </a:p>
        </p:txBody>
      </p:sp>
      <p:sp>
        <p:nvSpPr>
          <p:cNvPr id="18" name="Rectangle 17"/>
          <p:cNvSpPr/>
          <p:nvPr/>
        </p:nvSpPr>
        <p:spPr>
          <a:xfrm>
            <a:off x="1987402" y="2676114"/>
            <a:ext cx="1848932" cy="2389259"/>
          </a:xfrm>
          <a:prstGeom prst="rect">
            <a:avLst/>
          </a:prstGeom>
          <a:noFill/>
          <a:ln>
            <a:solidFill>
              <a:schemeClr val="accent1">
                <a:shade val="95000"/>
                <a:satMod val="105000"/>
              </a:scheme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50"/>
          </a:p>
        </p:txBody>
      </p:sp>
      <p:cxnSp>
        <p:nvCxnSpPr>
          <p:cNvPr id="11" name="Straight Connector 10"/>
          <p:cNvCxnSpPr/>
          <p:nvPr/>
        </p:nvCxnSpPr>
        <p:spPr>
          <a:xfrm flipV="1">
            <a:off x="1835435" y="2777590"/>
            <a:ext cx="270164" cy="297692"/>
          </a:xfrm>
          <a:prstGeom prst="line">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V="1">
            <a:off x="3441669" y="2781835"/>
            <a:ext cx="270164" cy="297692"/>
          </a:xfrm>
          <a:prstGeom prst="line">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1835435" y="3839352"/>
            <a:ext cx="270164" cy="297692"/>
          </a:xfrm>
          <a:prstGeom prst="line">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V="1">
            <a:off x="1835435" y="4894964"/>
            <a:ext cx="270164" cy="297692"/>
          </a:xfrm>
          <a:prstGeom prst="line">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V="1">
            <a:off x="3422646" y="4894964"/>
            <a:ext cx="270164" cy="297692"/>
          </a:xfrm>
          <a:prstGeom prst="line">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V="1">
            <a:off x="2792551" y="4885877"/>
            <a:ext cx="270164" cy="297692"/>
          </a:xfrm>
          <a:prstGeom prst="line">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V="1">
            <a:off x="2776786" y="3858267"/>
            <a:ext cx="270164" cy="297692"/>
          </a:xfrm>
          <a:prstGeom prst="line">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V="1">
            <a:off x="2734519" y="2782912"/>
            <a:ext cx="270164" cy="297692"/>
          </a:xfrm>
          <a:prstGeom prst="line">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V="1">
            <a:off x="3422645" y="3870742"/>
            <a:ext cx="270164" cy="297692"/>
          </a:xfrm>
          <a:prstGeom prst="line">
            <a:avLst/>
          </a:prstGeom>
          <a:ln>
            <a:tailEnd type="triangle"/>
          </a:ln>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2872335" y="3912313"/>
            <a:ext cx="341760" cy="392415"/>
          </a:xfrm>
          <a:prstGeom prst="rect">
            <a:avLst/>
          </a:prstGeom>
        </p:spPr>
        <p:txBody>
          <a:bodyPr wrap="none">
            <a:spAutoFit/>
          </a:bodyPr>
          <a:lstStyle/>
          <a:p>
            <a:r>
              <a:rPr lang="en-US" sz="1950" dirty="0">
                <a:latin typeface="Symbol" panose="05050102010706020507" pitchFamily="18" charset="2"/>
              </a:rPr>
              <a:t>a</a:t>
            </a:r>
            <a:endParaRPr lang="en-US" sz="1950" dirty="0"/>
          </a:p>
        </p:txBody>
      </p:sp>
      <p:sp>
        <p:nvSpPr>
          <p:cNvPr id="19" name="Rectangle 2"/>
          <p:cNvSpPr>
            <a:spLocks noChangeArrowheads="1"/>
          </p:cNvSpPr>
          <p:nvPr/>
        </p:nvSpPr>
        <p:spPr bwMode="auto">
          <a:xfrm>
            <a:off x="4528730" y="2473172"/>
            <a:ext cx="150106" cy="37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4295" tIns="37148" rIns="74295" bIns="37148" numCol="1" anchor="ctr" anchorCtr="0" compatLnSpc="1">
            <a:prstTxWarp prst="textNoShape">
              <a:avLst/>
            </a:prstTxWarp>
            <a:spAutoFit/>
          </a:bodyPr>
          <a:lstStyle/>
          <a:p>
            <a:endParaRPr lang="en-US" sz="1950"/>
          </a:p>
        </p:txBody>
      </p:sp>
      <p:graphicFrame>
        <p:nvGraphicFramePr>
          <p:cNvPr id="20" name="Object 19"/>
          <p:cNvGraphicFramePr>
            <a:graphicFrameLocks noChangeAspect="1"/>
          </p:cNvGraphicFramePr>
          <p:nvPr>
            <p:extLst/>
          </p:nvPr>
        </p:nvGraphicFramePr>
        <p:xfrm>
          <a:off x="4889364" y="3040180"/>
          <a:ext cx="3791747" cy="542523"/>
        </p:xfrm>
        <a:graphic>
          <a:graphicData uri="http://schemas.openxmlformats.org/presentationml/2006/ole">
            <mc:AlternateContent xmlns:mc="http://schemas.openxmlformats.org/markup-compatibility/2006">
              <mc:Choice xmlns:v="urn:schemas-microsoft-com:vml" Requires="v">
                <p:oleObj spid="_x0000_s32792" name="Equation" r:id="rId5" imgW="3848040" imgH="507960" progId="Equation.3">
                  <p:embed/>
                </p:oleObj>
              </mc:Choice>
              <mc:Fallback>
                <p:oleObj name="Equation" r:id="rId5" imgW="3848040" imgH="507960" progId="Equation.3">
                  <p:embed/>
                  <p:pic>
                    <p:nvPicPr>
                      <p:cNvPr id="0" name=""/>
                      <p:cNvPicPr>
                        <a:picLocks noChangeAspect="1" noChangeArrowheads="1"/>
                      </p:cNvPicPr>
                      <p:nvPr/>
                    </p:nvPicPr>
                    <p:blipFill>
                      <a:blip r:embed="rId6"/>
                      <a:srcRect/>
                      <a:stretch>
                        <a:fillRect/>
                      </a:stretch>
                    </p:blipFill>
                    <p:spPr bwMode="auto">
                      <a:xfrm>
                        <a:off x="4889364" y="3040180"/>
                        <a:ext cx="3791747" cy="542523"/>
                      </a:xfrm>
                      <a:prstGeom prst="rect">
                        <a:avLst/>
                      </a:prstGeom>
                      <a:solidFill>
                        <a:schemeClr val="bg1"/>
                      </a:solidFill>
                    </p:spPr>
                  </p:pic>
                </p:oleObj>
              </mc:Fallback>
            </mc:AlternateContent>
          </a:graphicData>
        </a:graphic>
      </p:graphicFrame>
      <p:sp>
        <p:nvSpPr>
          <p:cNvPr id="21" name="Rectangle 20"/>
          <p:cNvSpPr/>
          <p:nvPr/>
        </p:nvSpPr>
        <p:spPr>
          <a:xfrm>
            <a:off x="4496781" y="3659788"/>
            <a:ext cx="3772058" cy="392415"/>
          </a:xfrm>
          <a:prstGeom prst="rect">
            <a:avLst/>
          </a:prstGeom>
        </p:spPr>
        <p:txBody>
          <a:bodyPr wrap="none">
            <a:spAutoFit/>
          </a:bodyPr>
          <a:lstStyle/>
          <a:p>
            <a:r>
              <a:rPr lang="en-US" sz="1950" dirty="0">
                <a:latin typeface="+mj-lt"/>
                <a:ea typeface="Calibri" panose="020F0502020204030204" pitchFamily="34" charset="0"/>
                <a:cs typeface="Cambria" panose="02040503050406030204" pitchFamily="18" charset="0"/>
              </a:rPr>
              <a:t>Operator Trend for age coefficients:</a:t>
            </a:r>
            <a:endParaRPr lang="en-US" sz="1950" dirty="0">
              <a:latin typeface="+mj-lt"/>
            </a:endParaRPr>
          </a:p>
        </p:txBody>
      </p:sp>
      <p:sp>
        <p:nvSpPr>
          <p:cNvPr id="30" name="Rectangle 5"/>
          <p:cNvSpPr>
            <a:spLocks noChangeArrowheads="1"/>
          </p:cNvSpPr>
          <p:nvPr/>
        </p:nvSpPr>
        <p:spPr bwMode="auto">
          <a:xfrm>
            <a:off x="4946483" y="3631301"/>
            <a:ext cx="150106" cy="37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4295" tIns="37148" rIns="74295" bIns="37148" numCol="1" anchor="ctr" anchorCtr="0" compatLnSpc="1">
            <a:prstTxWarp prst="textNoShape">
              <a:avLst/>
            </a:prstTxWarp>
            <a:spAutoFit/>
          </a:bodyPr>
          <a:lstStyle/>
          <a:p>
            <a:endParaRPr lang="en-US" sz="1950"/>
          </a:p>
        </p:txBody>
      </p:sp>
      <p:graphicFrame>
        <p:nvGraphicFramePr>
          <p:cNvPr id="31" name="Object 30"/>
          <p:cNvGraphicFramePr>
            <a:graphicFrameLocks noChangeAspect="1"/>
          </p:cNvGraphicFramePr>
          <p:nvPr>
            <p:extLst/>
          </p:nvPr>
        </p:nvGraphicFramePr>
        <p:xfrm>
          <a:off x="4889799" y="3932039"/>
          <a:ext cx="3396158" cy="257969"/>
        </p:xfrm>
        <a:graphic>
          <a:graphicData uri="http://schemas.openxmlformats.org/presentationml/2006/ole">
            <mc:AlternateContent xmlns:mc="http://schemas.openxmlformats.org/markup-compatibility/2006">
              <mc:Choice xmlns:v="urn:schemas-microsoft-com:vml" Requires="v">
                <p:oleObj spid="_x0000_s32793" name="Equation" r:id="rId7" imgW="3022560" imgH="228600" progId="Equation.3">
                  <p:embed/>
                </p:oleObj>
              </mc:Choice>
              <mc:Fallback>
                <p:oleObj name="Equation" r:id="rId7" imgW="3022560" imgH="228600" progId="Equation.3">
                  <p:embed/>
                  <p:pic>
                    <p:nvPicPr>
                      <p:cNvPr id="0" name=""/>
                      <p:cNvPicPr>
                        <a:picLocks noChangeAspect="1" noChangeArrowheads="1"/>
                      </p:cNvPicPr>
                      <p:nvPr/>
                    </p:nvPicPr>
                    <p:blipFill>
                      <a:blip r:embed="rId8"/>
                      <a:srcRect/>
                      <a:stretch>
                        <a:fillRect/>
                      </a:stretch>
                    </p:blipFill>
                    <p:spPr bwMode="auto">
                      <a:xfrm>
                        <a:off x="4889799" y="3932039"/>
                        <a:ext cx="3396158" cy="257969"/>
                      </a:xfrm>
                      <a:prstGeom prst="rect">
                        <a:avLst/>
                      </a:prstGeom>
                      <a:noFill/>
                    </p:spPr>
                  </p:pic>
                </p:oleObj>
              </mc:Fallback>
            </mc:AlternateContent>
          </a:graphicData>
        </a:graphic>
      </p:graphicFrame>
      <p:sp>
        <p:nvSpPr>
          <p:cNvPr id="16" name="Rectangle 15"/>
          <p:cNvSpPr/>
          <p:nvPr/>
        </p:nvSpPr>
        <p:spPr>
          <a:xfrm>
            <a:off x="4544700" y="1829128"/>
            <a:ext cx="4219585" cy="1892826"/>
          </a:xfrm>
          <a:prstGeom prst="rect">
            <a:avLst/>
          </a:prstGeom>
          <a:solidFill>
            <a:schemeClr val="bg1"/>
          </a:solidFill>
        </p:spPr>
        <p:txBody>
          <a:bodyPr wrap="square">
            <a:spAutoFit/>
          </a:bodyPr>
          <a:lstStyle/>
          <a:p>
            <a:pPr marL="232172" indent="-232172">
              <a:buFont typeface="Symbol" panose="05050102010706020507" pitchFamily="18" charset="2"/>
              <a:buChar char="a"/>
            </a:pPr>
            <a:r>
              <a:rPr lang="en-US" sz="1950" dirty="0">
                <a:ea typeface="Calibri" panose="020F0502020204030204" pitchFamily="34" charset="0"/>
                <a:cs typeface="Cambria" panose="02040503050406030204" pitchFamily="18" charset="0"/>
              </a:rPr>
              <a:t>= [</a:t>
            </a:r>
            <a:r>
              <a:rPr lang="en-US" sz="1950" dirty="0">
                <a:latin typeface="Symbol" panose="05050102010706020507" pitchFamily="18" charset="2"/>
                <a:ea typeface="Calibri" panose="020F0502020204030204" pitchFamily="34" charset="0"/>
                <a:cs typeface="Cambria" panose="02040503050406030204" pitchFamily="18" charset="0"/>
              </a:rPr>
              <a:t>S</a:t>
            </a:r>
            <a:r>
              <a:rPr lang="en-US" sz="1950" dirty="0">
                <a:ea typeface="Calibri" panose="020F0502020204030204" pitchFamily="34" charset="0"/>
                <a:cs typeface="Cambria" panose="02040503050406030204" pitchFamily="18" charset="0"/>
              </a:rPr>
              <a:t> (u</a:t>
            </a:r>
            <a:r>
              <a:rPr lang="en-US" sz="894" dirty="0">
                <a:ea typeface="Calibri" panose="020F0502020204030204" pitchFamily="34" charset="0"/>
                <a:cs typeface="Cambria" panose="02040503050406030204" pitchFamily="18" charset="0"/>
              </a:rPr>
              <a:t>(a+1, p+1, c)</a:t>
            </a:r>
            <a:r>
              <a:rPr lang="en-US" sz="1950" dirty="0">
                <a:ea typeface="Calibri" panose="020F0502020204030204" pitchFamily="34" charset="0"/>
                <a:cs typeface="Cambria" panose="02040503050406030204" pitchFamily="18" charset="0"/>
              </a:rPr>
              <a:t> - </a:t>
            </a:r>
            <a:r>
              <a:rPr lang="en-US" sz="1950" dirty="0" err="1">
                <a:ea typeface="Calibri" panose="020F0502020204030204" pitchFamily="34" charset="0"/>
                <a:cs typeface="Cambria" panose="02040503050406030204" pitchFamily="18" charset="0"/>
              </a:rPr>
              <a:t>u</a:t>
            </a:r>
            <a:r>
              <a:rPr lang="en-US" sz="894" dirty="0" err="1">
                <a:ea typeface="Calibri" panose="020F0502020204030204" pitchFamily="34" charset="0"/>
                <a:cs typeface="Cambria" panose="02040503050406030204" pitchFamily="18" charset="0"/>
              </a:rPr>
              <a:t>apc</a:t>
            </a:r>
            <a:r>
              <a:rPr lang="en-US" sz="1950" dirty="0">
                <a:ea typeface="Calibri" panose="020F0502020204030204" pitchFamily="34" charset="0"/>
                <a:cs typeface="Cambria" panose="02040503050406030204" pitchFamily="18" charset="0"/>
              </a:rPr>
              <a:t>)] / [(A-1) (P-1)]</a:t>
            </a:r>
          </a:p>
          <a:p>
            <a:pPr marL="232172" indent="-232172">
              <a:buFont typeface="Symbol" panose="05050102010706020507" pitchFamily="18" charset="2"/>
              <a:buChar char="a"/>
            </a:pPr>
            <a:r>
              <a:rPr lang="en-US" sz="1950" dirty="0"/>
              <a:t>is the average longitudinal age effect along cohorts </a:t>
            </a:r>
            <a:br>
              <a:rPr lang="en-US" sz="1950" dirty="0"/>
            </a:br>
            <a:r>
              <a:rPr lang="en-US" sz="1950" dirty="0"/>
              <a:t>(= the average difference between </a:t>
            </a:r>
            <a:r>
              <a:rPr lang="en-US" sz="1950" dirty="0">
                <a:ea typeface="Calibri" panose="020F0502020204030204" pitchFamily="34" charset="0"/>
                <a:cs typeface="Cambria" panose="02040503050406030204" pitchFamily="18" charset="0"/>
              </a:rPr>
              <a:t>u</a:t>
            </a:r>
            <a:r>
              <a:rPr lang="en-US" sz="1950" baseline="-25000" dirty="0">
                <a:ea typeface="Calibri" panose="020F0502020204030204" pitchFamily="34" charset="0"/>
                <a:cs typeface="Cambria" panose="02040503050406030204" pitchFamily="18" charset="0"/>
              </a:rPr>
              <a:t>(a+1, p+1, c)</a:t>
            </a:r>
            <a:r>
              <a:rPr lang="en-US" sz="1950" dirty="0"/>
              <a:t/>
            </a:r>
            <a:br>
              <a:rPr lang="en-US" sz="1950" dirty="0"/>
            </a:br>
            <a:r>
              <a:rPr lang="en-US" sz="1950" dirty="0"/>
              <a:t>and its cohort lag </a:t>
            </a:r>
            <a:r>
              <a:rPr lang="en-US" sz="1950" dirty="0" err="1">
                <a:ea typeface="Calibri" panose="020F0502020204030204" pitchFamily="34" charset="0"/>
                <a:cs typeface="Cambria" panose="02040503050406030204" pitchFamily="18" charset="0"/>
              </a:rPr>
              <a:t>u</a:t>
            </a:r>
            <a:r>
              <a:rPr lang="en-US" sz="1950" baseline="-25000" dirty="0" err="1">
                <a:ea typeface="Calibri" panose="020F0502020204030204" pitchFamily="34" charset="0"/>
                <a:cs typeface="Cambria" panose="02040503050406030204" pitchFamily="18" charset="0"/>
              </a:rPr>
              <a:t>apc</a:t>
            </a:r>
            <a:r>
              <a:rPr lang="en-US" sz="1950" dirty="0"/>
              <a:t> across the table)</a:t>
            </a:r>
          </a:p>
        </p:txBody>
      </p:sp>
      <p:sp>
        <p:nvSpPr>
          <p:cNvPr id="37" name="Content Placeholder 2"/>
          <p:cNvSpPr txBox="1">
            <a:spLocks/>
          </p:cNvSpPr>
          <p:nvPr/>
        </p:nvSpPr>
        <p:spPr>
          <a:xfrm>
            <a:off x="4465254" y="4305872"/>
            <a:ext cx="3769682" cy="1890511"/>
          </a:xfrm>
          <a:prstGeom prst="rect">
            <a:avLst/>
          </a:prstGeom>
        </p:spPr>
        <p:txBody>
          <a:bodyPr vert="horz" lIns="74295" tIns="37148" rIns="74295" bIns="37148" rtlCol="0">
            <a:normAutofit fontScale="5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600" dirty="0"/>
              <a:t>APC-lag delivers a unique estimate of </a:t>
            </a:r>
            <a:br>
              <a:rPr lang="en-US" sz="2600" dirty="0"/>
            </a:br>
            <a:r>
              <a:rPr lang="en-US" sz="2600" dirty="0"/>
              <a:t>vector </a:t>
            </a:r>
            <a:r>
              <a:rPr lang="en-US" sz="2600" dirty="0" err="1">
                <a:latin typeface="Symbol" panose="05050102010706020507" pitchFamily="18" charset="2"/>
              </a:rPr>
              <a:t>g</a:t>
            </a:r>
            <a:r>
              <a:rPr lang="en-US" sz="2600" baseline="-25000" dirty="0" err="1"/>
              <a:t>c</a:t>
            </a:r>
            <a:r>
              <a:rPr lang="en-US" sz="2600" dirty="0"/>
              <a:t> a cohort indexed measure of gaps</a:t>
            </a:r>
          </a:p>
          <a:p>
            <a:r>
              <a:rPr lang="en-US" sz="2600" dirty="0"/>
              <a:t>Average </a:t>
            </a:r>
            <a:r>
              <a:rPr lang="en-US" sz="2600" dirty="0" err="1">
                <a:latin typeface="Symbol" panose="05050102010706020507" pitchFamily="18" charset="2"/>
              </a:rPr>
              <a:t>g</a:t>
            </a:r>
            <a:r>
              <a:rPr lang="en-US" sz="2600" baseline="-25000" dirty="0" err="1"/>
              <a:t>c</a:t>
            </a:r>
            <a:r>
              <a:rPr lang="en-US" sz="2600" dirty="0"/>
              <a:t> is the general intensity of the gap</a:t>
            </a:r>
          </a:p>
          <a:p>
            <a:r>
              <a:rPr lang="en-US" sz="2600" dirty="0"/>
              <a:t>Trend of </a:t>
            </a:r>
            <a:r>
              <a:rPr lang="en-US" sz="2600" dirty="0" err="1">
                <a:latin typeface="Symbol" panose="05050102010706020507" pitchFamily="18" charset="2"/>
              </a:rPr>
              <a:t>g</a:t>
            </a:r>
            <a:r>
              <a:rPr lang="en-US" sz="2600" baseline="-25000" dirty="0" err="1"/>
              <a:t>c</a:t>
            </a:r>
            <a:r>
              <a:rPr lang="en-US" sz="2600" dirty="0"/>
              <a:t> measures increases/decreases of the gap in the window of observation</a:t>
            </a:r>
          </a:p>
          <a:p>
            <a:r>
              <a:rPr lang="en-US" sz="2600" dirty="0"/>
              <a:t>Values of  </a:t>
            </a:r>
            <a:r>
              <a:rPr lang="en-US" sz="2600" dirty="0" err="1">
                <a:latin typeface="Symbol" panose="05050102010706020507" pitchFamily="18" charset="2"/>
              </a:rPr>
              <a:t>g</a:t>
            </a:r>
            <a:r>
              <a:rPr lang="en-US" sz="2600" baseline="-25000" dirty="0" err="1"/>
              <a:t>c</a:t>
            </a:r>
            <a:r>
              <a:rPr lang="en-US" sz="2600" dirty="0"/>
              <a:t> show possible non linearity</a:t>
            </a:r>
          </a:p>
          <a:p>
            <a:r>
              <a:rPr lang="en-US" sz="2600" dirty="0"/>
              <a:t>The </a:t>
            </a:r>
            <a:r>
              <a:rPr lang="en-US" sz="2600" dirty="0" err="1">
                <a:latin typeface="Symbol" panose="05050102010706020507" pitchFamily="18" charset="2"/>
              </a:rPr>
              <a:t>g</a:t>
            </a:r>
            <a:r>
              <a:rPr lang="en-US" sz="2600" baseline="-25000" dirty="0" err="1"/>
              <a:t>c</a:t>
            </a:r>
            <a:r>
              <a:rPr lang="en-US" sz="2600" dirty="0"/>
              <a:t> can be compared between countries</a:t>
            </a:r>
          </a:p>
        </p:txBody>
      </p:sp>
      <p:sp>
        <p:nvSpPr>
          <p:cNvPr id="32" name="Rectangle 31"/>
          <p:cNvSpPr/>
          <p:nvPr/>
        </p:nvSpPr>
        <p:spPr>
          <a:xfrm>
            <a:off x="4848303" y="838156"/>
            <a:ext cx="1919115" cy="392415"/>
          </a:xfrm>
          <a:prstGeom prst="rect">
            <a:avLst/>
          </a:prstGeom>
        </p:spPr>
        <p:txBody>
          <a:bodyPr wrap="none">
            <a:spAutoFit/>
          </a:bodyPr>
          <a:lstStyle/>
          <a:p>
            <a:r>
              <a:rPr lang="is-IS" sz="1950" dirty="0"/>
              <a:t>See Paper Online</a:t>
            </a:r>
            <a:endParaRPr lang="en-US" sz="1950" dirty="0"/>
          </a:p>
        </p:txBody>
      </p:sp>
    </p:spTree>
    <p:extLst>
      <p:ext uri="{BB962C8B-B14F-4D97-AF65-F5344CB8AC3E}">
        <p14:creationId xmlns:p14="http://schemas.microsoft.com/office/powerpoint/2010/main" val="146366013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50" dirty="0"/>
              <a:t>Summary</a:t>
            </a:r>
          </a:p>
        </p:txBody>
      </p:sp>
      <p:sp>
        <p:nvSpPr>
          <p:cNvPr id="3" name="Content Placeholder 2"/>
          <p:cNvSpPr>
            <a:spLocks noGrp="1"/>
          </p:cNvSpPr>
          <p:nvPr>
            <p:ph idx="1"/>
          </p:nvPr>
        </p:nvSpPr>
        <p:spPr/>
        <p:txBody>
          <a:bodyPr>
            <a:noAutofit/>
          </a:bodyPr>
          <a:lstStyle/>
          <a:p>
            <a:r>
              <a:rPr lang="en-US" sz="1950" dirty="0"/>
              <a:t>APC-GO combines the different steps</a:t>
            </a:r>
            <a:br>
              <a:rPr lang="en-US" sz="1950" dirty="0"/>
            </a:br>
            <a:endParaRPr lang="en-US" sz="1950" dirty="0"/>
          </a:p>
          <a:p>
            <a:pPr marL="371475" indent="-371475">
              <a:buFont typeface="+mj-lt"/>
              <a:buAutoNum type="arabicPeriod"/>
            </a:pPr>
            <a:r>
              <a:rPr lang="en-US" sz="1950" dirty="0"/>
              <a:t>Oaxaca of the cells of the initial Lexis table data generates an aggregated Oaxaca Lexis table of measures of gaps </a:t>
            </a:r>
            <a:br>
              <a:rPr lang="en-US" sz="1950" dirty="0"/>
            </a:br>
            <a:r>
              <a:rPr lang="en-US" sz="1950" dirty="0"/>
              <a:t>unexplained by controls</a:t>
            </a:r>
          </a:p>
          <a:p>
            <a:pPr marL="371475" indent="-371475">
              <a:buFont typeface="+mj-lt"/>
              <a:buAutoNum type="arabicPeriod"/>
            </a:pPr>
            <a:r>
              <a:rPr lang="en-US" sz="1950" dirty="0"/>
              <a:t>APC-lag of the Oaxaca Lexis table deliver notably </a:t>
            </a:r>
            <a:r>
              <a:rPr lang="en-US" sz="1950" dirty="0" err="1">
                <a:latin typeface="Symbol" panose="05050102010706020507" pitchFamily="18" charset="2"/>
              </a:rPr>
              <a:t>g</a:t>
            </a:r>
            <a:r>
              <a:rPr lang="en-US" sz="1950" baseline="-25000" dirty="0" err="1"/>
              <a:t>c</a:t>
            </a:r>
            <a:r>
              <a:rPr lang="en-US" sz="1950" dirty="0"/>
              <a:t> coefficients</a:t>
            </a:r>
          </a:p>
          <a:p>
            <a:pPr marL="371475" indent="-371475">
              <a:buFont typeface="+mj-lt"/>
              <a:buAutoNum type="arabicPeriod"/>
            </a:pPr>
            <a:r>
              <a:rPr lang="en-US" sz="1950" dirty="0"/>
              <a:t>Bootstrapping to obtain confidence intervals</a:t>
            </a:r>
          </a:p>
          <a:p>
            <a:endParaRPr lang="en-US" sz="1950" dirty="0"/>
          </a:p>
          <a:p>
            <a:pPr marL="0" indent="0"/>
            <a:r>
              <a:rPr lang="en-US" sz="1950" dirty="0">
                <a:sym typeface="Wingdings"/>
              </a:rPr>
              <a:t> </a:t>
            </a:r>
            <a:r>
              <a:rPr lang="en-US" sz="1950" dirty="0"/>
              <a:t>See Stata ado file, </a:t>
            </a:r>
            <a:r>
              <a:rPr lang="en-US" sz="1950" dirty="0" err="1">
                <a:latin typeface="Courier New" panose="02070309020205020404" pitchFamily="49" charset="0"/>
                <a:cs typeface="Courier New" panose="02070309020205020404" pitchFamily="49" charset="0"/>
              </a:rPr>
              <a:t>ssc</a:t>
            </a:r>
            <a:r>
              <a:rPr lang="en-US" sz="1950" dirty="0">
                <a:latin typeface="Courier New" panose="02070309020205020404" pitchFamily="49" charset="0"/>
                <a:cs typeface="Courier New" panose="02070309020205020404" pitchFamily="49" charset="0"/>
              </a:rPr>
              <a:t> install </a:t>
            </a:r>
            <a:r>
              <a:rPr lang="en-US" sz="1950" dirty="0" err="1">
                <a:latin typeface="Courier New" panose="02070309020205020404" pitchFamily="49" charset="0"/>
                <a:cs typeface="Courier New" panose="02070309020205020404" pitchFamily="49" charset="0"/>
              </a:rPr>
              <a:t>apcgo</a:t>
            </a:r>
            <a:r>
              <a:rPr lang="en-US" sz="1950" dirty="0">
                <a:latin typeface="Courier New" panose="02070309020205020404" pitchFamily="49" charset="0"/>
                <a:cs typeface="Courier New" panose="02070309020205020404" pitchFamily="49" charset="0"/>
              </a:rPr>
              <a:t> </a:t>
            </a:r>
          </a:p>
          <a:p>
            <a:endParaRPr lang="en-US" sz="1950" dirty="0"/>
          </a:p>
        </p:txBody>
      </p:sp>
      <p:sp>
        <p:nvSpPr>
          <p:cNvPr id="4" name="Slide Number Placeholder 3"/>
          <p:cNvSpPr>
            <a:spLocks noGrp="1"/>
          </p:cNvSpPr>
          <p:nvPr>
            <p:ph type="sldNum" sz="quarter" idx="4294967295"/>
          </p:nvPr>
        </p:nvSpPr>
        <p:spPr>
          <a:xfrm>
            <a:off x="6979914" y="5551545"/>
            <a:ext cx="555213" cy="296664"/>
          </a:xfrm>
          <a:prstGeom prst="rect">
            <a:avLst/>
          </a:prstGeom>
        </p:spPr>
        <p:txBody>
          <a:bodyPr/>
          <a:lstStyle/>
          <a:p>
            <a:fld id="{8475064B-E2F5-6145-BB7C-643F46329776}" type="slidenum">
              <a:rPr lang="en-US" smtClean="0"/>
              <a:t>57</a:t>
            </a:fld>
            <a:endParaRPr lang="en-US"/>
          </a:p>
        </p:txBody>
      </p:sp>
    </p:spTree>
    <p:extLst>
      <p:ext uri="{BB962C8B-B14F-4D97-AF65-F5344CB8AC3E}">
        <p14:creationId xmlns:p14="http://schemas.microsoft.com/office/powerpoint/2010/main" val="211127192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925" dirty="0"/>
              <a:t>The Gender gap in Education &amp; Wages in 12 countries</a:t>
            </a:r>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4294967295"/>
          </p:nvPr>
        </p:nvSpPr>
        <p:spPr>
          <a:xfrm>
            <a:off x="6979914" y="5551545"/>
            <a:ext cx="555213" cy="296664"/>
          </a:xfrm>
          <a:prstGeom prst="rect">
            <a:avLst/>
          </a:prstGeom>
        </p:spPr>
        <p:txBody>
          <a:bodyPr/>
          <a:lstStyle/>
          <a:p>
            <a:fld id="{8475064B-E2F5-6145-BB7C-643F46329776}" type="slidenum">
              <a:rPr lang="en-US" smtClean="0"/>
              <a:t>58</a:t>
            </a:fld>
            <a:endParaRPr lang="en-US"/>
          </a:p>
        </p:txBody>
      </p:sp>
    </p:spTree>
    <p:extLst>
      <p:ext uri="{BB962C8B-B14F-4D97-AF65-F5344CB8AC3E}">
        <p14:creationId xmlns:p14="http://schemas.microsoft.com/office/powerpoint/2010/main" val="245961598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50" dirty="0"/>
              <a:t>Educational expansion by gender</a:t>
            </a:r>
          </a:p>
        </p:txBody>
      </p:sp>
      <p:sp>
        <p:nvSpPr>
          <p:cNvPr id="4" name="Slide Number Placeholder 3"/>
          <p:cNvSpPr>
            <a:spLocks noGrp="1"/>
          </p:cNvSpPr>
          <p:nvPr>
            <p:ph type="sldNum" sz="quarter" idx="4294967295"/>
          </p:nvPr>
        </p:nvSpPr>
        <p:spPr>
          <a:xfrm>
            <a:off x="6979914" y="5551545"/>
            <a:ext cx="555213" cy="296664"/>
          </a:xfrm>
          <a:prstGeom prst="rect">
            <a:avLst/>
          </a:prstGeom>
        </p:spPr>
        <p:txBody>
          <a:bodyPr/>
          <a:lstStyle/>
          <a:p>
            <a:fld id="{8475064B-E2F5-6145-BB7C-643F46329776}" type="slidenum">
              <a:rPr lang="en-US" smtClean="0"/>
              <a:t>59</a:t>
            </a:fld>
            <a:endParaRPr lang="en-US" dirty="0"/>
          </a:p>
        </p:txBody>
      </p:sp>
      <p:pic>
        <p:nvPicPr>
          <p:cNvPr id="5" name="Picture 4"/>
          <p:cNvPicPr>
            <a:picLocks noChangeAspect="1"/>
          </p:cNvPicPr>
          <p:nvPr/>
        </p:nvPicPr>
        <p:blipFill>
          <a:blip r:embed="rId3"/>
          <a:stretch>
            <a:fillRect/>
          </a:stretch>
        </p:blipFill>
        <p:spPr>
          <a:xfrm>
            <a:off x="1990152" y="1863115"/>
            <a:ext cx="5872702" cy="4297707"/>
          </a:xfrm>
          <a:prstGeom prst="rect">
            <a:avLst/>
          </a:prstGeom>
        </p:spPr>
      </p:pic>
      <p:sp>
        <p:nvSpPr>
          <p:cNvPr id="6" name="TextBox 5"/>
          <p:cNvSpPr txBox="1"/>
          <p:nvPr/>
        </p:nvSpPr>
        <p:spPr>
          <a:xfrm>
            <a:off x="6832753" y="5889311"/>
            <a:ext cx="886781" cy="267446"/>
          </a:xfrm>
          <a:prstGeom prst="rect">
            <a:avLst/>
          </a:prstGeom>
          <a:noFill/>
        </p:spPr>
        <p:txBody>
          <a:bodyPr wrap="none" rtlCol="0">
            <a:spAutoFit/>
          </a:bodyPr>
          <a:lstStyle/>
          <a:p>
            <a:r>
              <a:rPr lang="en-US" sz="1138" dirty="0"/>
              <a:t>Source: LIS</a:t>
            </a:r>
          </a:p>
        </p:txBody>
      </p:sp>
      <p:sp>
        <p:nvSpPr>
          <p:cNvPr id="7" name="TextBox 6"/>
          <p:cNvSpPr txBox="1"/>
          <p:nvPr/>
        </p:nvSpPr>
        <p:spPr>
          <a:xfrm>
            <a:off x="932192" y="1669560"/>
            <a:ext cx="7364085" cy="307777"/>
          </a:xfrm>
          <a:prstGeom prst="rect">
            <a:avLst/>
          </a:prstGeom>
          <a:noFill/>
        </p:spPr>
        <p:txBody>
          <a:bodyPr wrap="square" rtlCol="0">
            <a:spAutoFit/>
          </a:bodyPr>
          <a:lstStyle/>
          <a:p>
            <a:r>
              <a:rPr lang="en-US" sz="1400" b="1" i="1" dirty="0"/>
              <a:t>Figure 1: Attainment of tertiary education among men (blue) and women (red), over birth cohort</a:t>
            </a:r>
          </a:p>
        </p:txBody>
      </p:sp>
    </p:spTree>
    <p:extLst>
      <p:ext uri="{BB962C8B-B14F-4D97-AF65-F5344CB8AC3E}">
        <p14:creationId xmlns:p14="http://schemas.microsoft.com/office/powerpoint/2010/main" val="2008044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2DD65AD-F45D-4B6E-B6E5-4E91C513E32C}" type="slidenum">
              <a:rPr lang="fr-FR" sz="1400"/>
              <a:pPr/>
              <a:t>6</a:t>
            </a:fld>
            <a:endParaRPr lang="fr-FR" sz="1400"/>
          </a:p>
        </p:txBody>
      </p:sp>
      <p:sp>
        <p:nvSpPr>
          <p:cNvPr id="5123" name="Rectangle 2"/>
          <p:cNvSpPr>
            <a:spLocks noChangeArrowheads="1"/>
          </p:cNvSpPr>
          <p:nvPr/>
        </p:nvSpPr>
        <p:spPr bwMode="auto">
          <a:xfrm>
            <a:off x="838200" y="188913"/>
            <a:ext cx="8723313"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marL="747713" lvl="3" defTabSz="957263">
              <a:spcBef>
                <a:spcPct val="20000"/>
              </a:spcBef>
              <a:tabLst>
                <a:tab pos="741363" algn="l"/>
              </a:tabLst>
            </a:pPr>
            <a:endParaRPr lang="fr-FR" sz="1000"/>
          </a:p>
          <a:p>
            <a:pPr defTabSz="957263">
              <a:spcBef>
                <a:spcPct val="20000"/>
              </a:spcBef>
              <a:spcAft>
                <a:spcPct val="100000"/>
              </a:spcAft>
              <a:tabLst>
                <a:tab pos="741363" algn="l"/>
              </a:tabLst>
            </a:pPr>
            <a:r>
              <a:rPr lang="fr-FR" sz="2500" b="1"/>
              <a:t>Socialization </a:t>
            </a:r>
            <a:r>
              <a:rPr lang="fr-FR" sz="2500" b="1" i="1"/>
              <a:t>versus </a:t>
            </a:r>
            <a:r>
              <a:rPr lang="fr-FR" sz="2500" b="1"/>
              <a:t>individual and collective history</a:t>
            </a:r>
            <a:endParaRPr lang="fr-FR" sz="3200" b="1"/>
          </a:p>
          <a:p>
            <a:pPr marL="582613" lvl="2" indent="-168275" defTabSz="957263">
              <a:spcBef>
                <a:spcPct val="20000"/>
              </a:spcBef>
              <a:buClr>
                <a:schemeClr val="tx1"/>
              </a:buClr>
              <a:buFontTx/>
              <a:buChar char="•"/>
              <a:tabLst>
                <a:tab pos="741363" algn="l"/>
              </a:tabLst>
            </a:pPr>
            <a:r>
              <a:rPr lang="fr-FR" sz="2000" b="1"/>
              <a:t>Life course and socialization</a:t>
            </a:r>
          </a:p>
          <a:p>
            <a:pPr marL="582613" lvl="2" indent="-168275" defTabSz="957263">
              <a:spcBef>
                <a:spcPct val="20000"/>
              </a:spcBef>
              <a:buClr>
                <a:schemeClr val="tx1"/>
              </a:buClr>
              <a:buFontTx/>
              <a:buChar char="•"/>
              <a:tabLst>
                <a:tab pos="741363" algn="l"/>
              </a:tabLst>
            </a:pPr>
            <a:r>
              <a:rPr lang="fr-FR" sz="2000" b="1"/>
              <a:t>Primary and secondary socialization</a:t>
            </a:r>
          </a:p>
          <a:p>
            <a:pPr marL="582613" lvl="2" indent="-168275" defTabSz="957263">
              <a:spcBef>
                <a:spcPct val="20000"/>
              </a:spcBef>
              <a:buClr>
                <a:schemeClr val="tx1"/>
              </a:buClr>
              <a:buFontTx/>
              <a:buChar char="•"/>
              <a:tabLst>
                <a:tab pos="741363" algn="l"/>
              </a:tabLst>
            </a:pPr>
            <a:r>
              <a:rPr lang="fr-FR" sz="2000" b="1"/>
              <a:t>The « transitionnal socialization »</a:t>
            </a:r>
          </a:p>
          <a:p>
            <a:pPr marL="582613" lvl="2" indent="-168275" defTabSz="957263">
              <a:spcBef>
                <a:spcPct val="20000"/>
              </a:spcBef>
              <a:buClr>
                <a:schemeClr val="tx1"/>
              </a:buClr>
              <a:buFontTx/>
              <a:buChar char="•"/>
              <a:tabLst>
                <a:tab pos="741363" algn="l"/>
              </a:tabLst>
            </a:pPr>
            <a:endParaRPr lang="fr-FR" sz="2000" b="1"/>
          </a:p>
          <a:p>
            <a:pPr marL="582613" lvl="2" indent="-168275" defTabSz="957263">
              <a:spcBef>
                <a:spcPct val="20000"/>
              </a:spcBef>
              <a:buClr>
                <a:schemeClr val="tx1"/>
              </a:buClr>
              <a:buFont typeface="Zapf Dingbats" charset="2"/>
              <a:buChar char="l"/>
              <a:tabLst>
                <a:tab pos="741363" algn="l"/>
              </a:tabLst>
            </a:pPr>
            <a:endParaRPr lang="fr-FR" sz="2000" b="1"/>
          </a:p>
          <a:p>
            <a:pPr marL="582613" lvl="2" indent="-168275" defTabSz="957263">
              <a:spcBef>
                <a:spcPct val="20000"/>
              </a:spcBef>
              <a:buClr>
                <a:schemeClr val="tx1"/>
              </a:buClr>
              <a:buFont typeface="Zapf Dingbats" charset="2"/>
              <a:buChar char="l"/>
              <a:tabLst>
                <a:tab pos="741363" algn="l"/>
              </a:tabLst>
            </a:pPr>
            <a:endParaRPr lang="fr-FR" sz="2000" b="1"/>
          </a:p>
          <a:p>
            <a:pPr marL="582613" lvl="2" indent="-168275" defTabSz="957263">
              <a:spcBef>
                <a:spcPct val="20000"/>
              </a:spcBef>
              <a:buClr>
                <a:schemeClr val="tx1"/>
              </a:buClr>
              <a:buFont typeface="Zapf Dingbats" charset="2"/>
              <a:buChar char="l"/>
              <a:tabLst>
                <a:tab pos="741363" algn="l"/>
              </a:tabLst>
            </a:pPr>
            <a:endParaRPr lang="fr-FR" sz="2000" b="1"/>
          </a:p>
          <a:p>
            <a:pPr marL="582613" lvl="2" indent="-168275" defTabSz="957263">
              <a:spcBef>
                <a:spcPct val="20000"/>
              </a:spcBef>
              <a:buClr>
                <a:schemeClr val="tx1"/>
              </a:buClr>
              <a:buFont typeface="Zapf Dingbats" charset="2"/>
              <a:buChar char="l"/>
              <a:tabLst>
                <a:tab pos="741363" algn="l"/>
              </a:tabLst>
            </a:pPr>
            <a:endParaRPr lang="fr-FR" sz="2000" b="1"/>
          </a:p>
          <a:p>
            <a:pPr marL="582613" lvl="2" indent="-168275" defTabSz="957263">
              <a:spcBef>
                <a:spcPct val="20000"/>
              </a:spcBef>
              <a:buClr>
                <a:schemeClr val="tx1"/>
              </a:buClr>
              <a:buFont typeface="Zapf Dingbats" charset="2"/>
              <a:buChar char="l"/>
              <a:tabLst>
                <a:tab pos="741363" algn="l"/>
              </a:tabLst>
            </a:pPr>
            <a:endParaRPr lang="fr-FR" sz="2000" b="1"/>
          </a:p>
          <a:p>
            <a:pPr marL="582613" lvl="2" indent="-168275" defTabSz="957263">
              <a:spcBef>
                <a:spcPct val="20000"/>
              </a:spcBef>
              <a:buClr>
                <a:schemeClr val="tx1"/>
              </a:buClr>
              <a:buFont typeface="Zapf Dingbats" charset="2"/>
              <a:buChar char="l"/>
              <a:tabLst>
                <a:tab pos="741363" algn="l"/>
              </a:tabLst>
            </a:pPr>
            <a:endParaRPr lang="fr-FR" sz="2000" b="1"/>
          </a:p>
          <a:p>
            <a:pPr marL="582613" lvl="2" indent="-168275" defTabSz="957263">
              <a:spcBef>
                <a:spcPct val="20000"/>
              </a:spcBef>
              <a:buClr>
                <a:schemeClr val="tx1"/>
              </a:buClr>
              <a:buFontTx/>
              <a:buChar char="•"/>
              <a:tabLst>
                <a:tab pos="741363" algn="l"/>
              </a:tabLst>
            </a:pPr>
            <a:r>
              <a:rPr lang="fr-FR" sz="2000" b="1"/>
              <a:t>Long term impact of the « transitionnal socialization » : </a:t>
            </a:r>
            <a:br>
              <a:rPr lang="fr-FR" sz="2000" b="1"/>
            </a:br>
            <a:r>
              <a:rPr lang="fr-FR" sz="2000" b="1"/>
              <a:t>« scar effect »</a:t>
            </a:r>
          </a:p>
          <a:p>
            <a:pPr marL="582613" lvl="2" indent="-168275" defTabSz="957263">
              <a:spcBef>
                <a:spcPct val="20000"/>
              </a:spcBef>
              <a:buClr>
                <a:schemeClr val="tx1"/>
              </a:buClr>
              <a:buFontTx/>
              <a:buChar char="•"/>
              <a:tabLst>
                <a:tab pos="741363" algn="l"/>
              </a:tabLst>
            </a:pPr>
            <a:r>
              <a:rPr lang="fr-FR" sz="2000" b="1"/>
              <a:t>History  and the constitution of a </a:t>
            </a:r>
            <a:r>
              <a:rPr lang="fr-FR" sz="2000" b="1" i="1"/>
              <a:t>Generationengeist</a:t>
            </a:r>
            <a:r>
              <a:rPr lang="fr-FR" sz="2000" b="1"/>
              <a:t> (spirit of generations) and of a </a:t>
            </a:r>
            <a:r>
              <a:rPr lang="fr-FR" sz="2000" b="1" i="1"/>
              <a:t>Generationenlage </a:t>
            </a:r>
            <a:r>
              <a:rPr lang="fr-FR" sz="2000" b="1"/>
              <a:t>(situation of generation) </a:t>
            </a:r>
          </a:p>
          <a:p>
            <a:pPr defTabSz="957263">
              <a:spcBef>
                <a:spcPct val="20000"/>
              </a:spcBef>
              <a:spcAft>
                <a:spcPct val="100000"/>
              </a:spcAft>
              <a:tabLst>
                <a:tab pos="741363" algn="l"/>
              </a:tabLst>
            </a:pPr>
            <a:endParaRPr lang="fr-FR" sz="1600" b="1"/>
          </a:p>
        </p:txBody>
      </p:sp>
      <p:sp>
        <p:nvSpPr>
          <p:cNvPr id="5124" name="Rectangle 3" descr="noir)"/>
          <p:cNvSpPr>
            <a:spLocks noChangeArrowheads="1"/>
          </p:cNvSpPr>
          <p:nvPr/>
        </p:nvSpPr>
        <p:spPr bwMode="auto">
          <a:xfrm>
            <a:off x="3886200" y="3863975"/>
            <a:ext cx="2057400" cy="304800"/>
          </a:xfrm>
          <a:prstGeom prst="rect">
            <a:avLst/>
          </a:prstGeom>
          <a:pattFill prst="ltUpDiag">
            <a:fgClr>
              <a:schemeClr val="accent1"/>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5" name="AutoShape 4"/>
          <p:cNvSpPr>
            <a:spLocks noChangeArrowheads="1"/>
          </p:cNvSpPr>
          <p:nvPr/>
        </p:nvSpPr>
        <p:spPr bwMode="auto">
          <a:xfrm>
            <a:off x="3733800" y="3863975"/>
            <a:ext cx="304800" cy="304800"/>
          </a:xfrm>
          <a:prstGeom prst="diamond">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6" name="AutoShape 5"/>
          <p:cNvSpPr>
            <a:spLocks noChangeArrowheads="1"/>
          </p:cNvSpPr>
          <p:nvPr/>
        </p:nvSpPr>
        <p:spPr bwMode="auto">
          <a:xfrm>
            <a:off x="5791200" y="3863975"/>
            <a:ext cx="304800" cy="304800"/>
          </a:xfrm>
          <a:prstGeom prst="diamond">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7" name="Rectangle 6"/>
          <p:cNvSpPr>
            <a:spLocks noChangeArrowheads="1"/>
          </p:cNvSpPr>
          <p:nvPr/>
        </p:nvSpPr>
        <p:spPr bwMode="auto">
          <a:xfrm>
            <a:off x="762000" y="2492375"/>
            <a:ext cx="8305800" cy="2133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835591" name="Group 7"/>
          <p:cNvGraphicFramePr>
            <a:graphicFrameLocks noGrp="1"/>
          </p:cNvGraphicFramePr>
          <p:nvPr>
            <p:extLst>
              <p:ext uri="{D42A27DB-BD31-4B8C-83A1-F6EECF244321}">
                <p14:modId xmlns:p14="http://schemas.microsoft.com/office/powerpoint/2010/main" val="3779724888"/>
              </p:ext>
            </p:extLst>
          </p:nvPr>
        </p:nvGraphicFramePr>
        <p:xfrm>
          <a:off x="1066800" y="2797175"/>
          <a:ext cx="7756525" cy="1752600"/>
        </p:xfrm>
        <a:graphic>
          <a:graphicData uri="http://schemas.openxmlformats.org/drawingml/2006/table">
            <a:tbl>
              <a:tblPr/>
              <a:tblGrid>
                <a:gridCol w="2574925"/>
                <a:gridCol w="2286000"/>
                <a:gridCol w="2895600"/>
              </a:tblGrid>
              <a:tr h="1752600">
                <a:tc>
                  <a:txBody>
                    <a:bodyPr/>
                    <a:lstStyle/>
                    <a:p>
                      <a:pPr marL="0" marR="0" lvl="0" indent="0" algn="ctr" defTabSz="957263" rtl="0" eaLnBrk="0" fontAlgn="base" latinLnBrk="0" hangingPunct="0">
                        <a:lnSpc>
                          <a:spcPct val="100000"/>
                        </a:lnSpc>
                        <a:spcBef>
                          <a:spcPct val="20000"/>
                        </a:spcBef>
                        <a:spcAft>
                          <a:spcPct val="100000"/>
                        </a:spcAft>
                        <a:buClrTx/>
                        <a:buSzTx/>
                        <a:buFontTx/>
                        <a:buNone/>
                        <a:tabLst>
                          <a:tab pos="741363" algn="l"/>
                        </a:tabLst>
                      </a:pPr>
                      <a:r>
                        <a:rPr kumimoji="0" lang="fr-FR" altLang="ja-JP" sz="1700" b="1" i="0" u="none" strike="noStrike" cap="none" normalizeH="0" baseline="0" dirty="0" err="1" smtClean="0">
                          <a:ln>
                            <a:noFill/>
                          </a:ln>
                          <a:solidFill>
                            <a:schemeClr val="tx1"/>
                          </a:solidFill>
                          <a:effectLst/>
                          <a:latin typeface="Times New Roman" pitchFamily="18" charset="0"/>
                          <a:ea typeface="MS PGothic" pitchFamily="34" charset="-128"/>
                        </a:rPr>
                        <a:t>Primary</a:t>
                      </a:r>
                      <a:r>
                        <a:rPr kumimoji="0" lang="fr-FR" altLang="ja-JP" sz="1700" b="1" i="0" u="none" strike="noStrike" cap="none" normalizeH="0" baseline="0" dirty="0" smtClean="0">
                          <a:ln>
                            <a:noFill/>
                          </a:ln>
                          <a:solidFill>
                            <a:schemeClr val="tx1"/>
                          </a:solidFill>
                          <a:effectLst/>
                          <a:latin typeface="Times New Roman" pitchFamily="18" charset="0"/>
                          <a:ea typeface="MS PGothic" pitchFamily="34" charset="-128"/>
                        </a:rPr>
                        <a:t> </a:t>
                      </a:r>
                      <a:r>
                        <a:rPr kumimoji="0" lang="fr-FR" altLang="ja-JP" sz="1700" b="1" i="0" u="none" strike="noStrike" cap="none" normalizeH="0" baseline="0" dirty="0" err="1" smtClean="0">
                          <a:ln>
                            <a:noFill/>
                          </a:ln>
                          <a:solidFill>
                            <a:schemeClr val="tx1"/>
                          </a:solidFill>
                          <a:effectLst/>
                          <a:latin typeface="Times New Roman" pitchFamily="18" charset="0"/>
                          <a:ea typeface="MS PGothic" pitchFamily="34" charset="-128"/>
                        </a:rPr>
                        <a:t>socialization</a:t>
                      </a:r>
                      <a:r>
                        <a:rPr kumimoji="0" lang="fr-FR" altLang="ja-JP" sz="1700" b="1" i="0" u="none" strike="noStrike" cap="none" normalizeH="0" baseline="0" dirty="0" smtClean="0">
                          <a:ln>
                            <a:noFill/>
                          </a:ln>
                          <a:solidFill>
                            <a:schemeClr val="tx1"/>
                          </a:solidFill>
                          <a:effectLst/>
                          <a:latin typeface="Times New Roman" pitchFamily="18" charset="0"/>
                          <a:ea typeface="MS PGothic" pitchFamily="34" charset="-128"/>
                        </a:rPr>
                        <a:t> </a:t>
                      </a:r>
                    </a:p>
                    <a:p>
                      <a:pPr marL="0" marR="0" lvl="0" indent="0" algn="ctr" defTabSz="957263" rtl="0" eaLnBrk="0" fontAlgn="base" latinLnBrk="0" hangingPunct="0">
                        <a:lnSpc>
                          <a:spcPct val="100000"/>
                        </a:lnSpc>
                        <a:spcBef>
                          <a:spcPct val="20000"/>
                        </a:spcBef>
                        <a:spcAft>
                          <a:spcPct val="100000"/>
                        </a:spcAft>
                        <a:buClrTx/>
                        <a:buSzTx/>
                        <a:buFontTx/>
                        <a:buNone/>
                        <a:tabLst>
                          <a:tab pos="741363" algn="l"/>
                        </a:tabLst>
                      </a:pPr>
                      <a:r>
                        <a:rPr kumimoji="0" lang="fr-FR" altLang="ja-JP" sz="1700" b="0" i="0" u="none" strike="noStrike" cap="none" normalizeH="0" baseline="0" dirty="0" err="1" smtClean="0">
                          <a:ln>
                            <a:noFill/>
                          </a:ln>
                          <a:solidFill>
                            <a:schemeClr val="tx1"/>
                          </a:solidFill>
                          <a:effectLst/>
                          <a:latin typeface="Times New Roman" pitchFamily="18" charset="0"/>
                          <a:ea typeface="MS PGothic" pitchFamily="34" charset="-128"/>
                        </a:rPr>
                        <a:t>Until</a:t>
                      </a:r>
                      <a:r>
                        <a:rPr kumimoji="0" lang="fr-FR" altLang="ja-JP" sz="1700" b="0" i="0" u="none" strike="noStrike" cap="none" normalizeH="0" baseline="0" dirty="0" smtClean="0">
                          <a:ln>
                            <a:noFill/>
                          </a:ln>
                          <a:solidFill>
                            <a:schemeClr val="tx1"/>
                          </a:solidFill>
                          <a:effectLst/>
                          <a:latin typeface="Times New Roman" pitchFamily="18" charset="0"/>
                          <a:ea typeface="MS PGothic" pitchFamily="34" charset="-128"/>
                        </a:rPr>
                        <a:t> end of </a:t>
                      </a:r>
                      <a:r>
                        <a:rPr kumimoji="0" lang="fr-FR" altLang="ja-JP" sz="1700" b="0" i="0" u="none" strike="noStrike" cap="none" normalizeH="0" baseline="0" dirty="0" err="1" smtClean="0">
                          <a:ln>
                            <a:noFill/>
                          </a:ln>
                          <a:solidFill>
                            <a:schemeClr val="tx1"/>
                          </a:solidFill>
                          <a:effectLst/>
                          <a:latin typeface="Times New Roman" pitchFamily="18" charset="0"/>
                          <a:ea typeface="MS PGothic" pitchFamily="34" charset="-128"/>
                        </a:rPr>
                        <a:t>compulsory</a:t>
                      </a:r>
                      <a:r>
                        <a:rPr kumimoji="0" lang="fr-FR" altLang="ja-JP" sz="1700" b="0" i="0" u="none" strike="noStrike" cap="none" normalizeH="0" baseline="0" dirty="0" smtClean="0">
                          <a:ln>
                            <a:noFill/>
                          </a:ln>
                          <a:solidFill>
                            <a:schemeClr val="tx1"/>
                          </a:solidFill>
                          <a:effectLst/>
                          <a:latin typeface="Times New Roman" pitchFamily="18" charset="0"/>
                          <a:ea typeface="MS PGothic" pitchFamily="34" charset="-128"/>
                        </a:rPr>
                        <a:t> </a:t>
                      </a:r>
                      <a:r>
                        <a:rPr kumimoji="0" lang="fr-FR" altLang="ja-JP" sz="1700" b="0" i="0" u="none" strike="noStrike" cap="none" normalizeH="0" baseline="0" dirty="0" err="1" smtClean="0">
                          <a:ln>
                            <a:noFill/>
                          </a:ln>
                          <a:solidFill>
                            <a:schemeClr val="tx1"/>
                          </a:solidFill>
                          <a:effectLst/>
                          <a:latin typeface="Times New Roman" pitchFamily="18" charset="0"/>
                          <a:ea typeface="MS PGothic" pitchFamily="34" charset="-128"/>
                        </a:rPr>
                        <a:t>secondary</a:t>
                      </a:r>
                      <a:r>
                        <a:rPr kumimoji="0" lang="fr-FR" altLang="ja-JP" sz="1700" b="0" i="0" u="none" strike="noStrike" cap="none" normalizeH="0" baseline="0" dirty="0" smtClean="0">
                          <a:ln>
                            <a:noFill/>
                          </a:ln>
                          <a:solidFill>
                            <a:schemeClr val="tx1"/>
                          </a:solidFill>
                          <a:effectLst/>
                          <a:latin typeface="Times New Roman" pitchFamily="18" charset="0"/>
                          <a:ea typeface="MS PGothic" pitchFamily="34" charset="-128"/>
                        </a:rPr>
                        <a:t> </a:t>
                      </a:r>
                      <a:r>
                        <a:rPr kumimoji="0" lang="fr-FR" altLang="ja-JP" sz="1700" b="0" i="0" u="none" strike="noStrike" cap="none" normalizeH="0" baseline="0" dirty="0" err="1" smtClean="0">
                          <a:ln>
                            <a:noFill/>
                          </a:ln>
                          <a:solidFill>
                            <a:schemeClr val="tx1"/>
                          </a:solidFill>
                          <a:effectLst/>
                          <a:latin typeface="Times New Roman" pitchFamily="18" charset="0"/>
                          <a:ea typeface="MS PGothic" pitchFamily="34" charset="-128"/>
                        </a:rPr>
                        <a:t>education</a:t>
                      </a:r>
                      <a:r>
                        <a:rPr kumimoji="0" lang="fr-FR" altLang="ja-JP" sz="1700" b="0" i="0" u="none" strike="noStrike" cap="none" normalizeH="0" baseline="0" dirty="0" smtClean="0">
                          <a:ln>
                            <a:noFill/>
                          </a:ln>
                          <a:solidFill>
                            <a:schemeClr val="tx1"/>
                          </a:solidFill>
                          <a:effectLst/>
                          <a:latin typeface="Times New Roman" pitchFamily="18" charset="0"/>
                          <a:ea typeface="MS PGothic" pitchFamily="34" charset="-128"/>
                        </a:rPr>
                        <a:t> (?)</a:t>
                      </a:r>
                      <a:endParaRPr kumimoji="0" lang="fr-FR" sz="1700" b="0" i="0" u="none" strike="noStrike" cap="none" normalizeH="0" baseline="0" dirty="0" smtClean="0">
                        <a:ln>
                          <a:noFill/>
                        </a:ln>
                        <a:solidFill>
                          <a:schemeClr val="tx1"/>
                        </a:solidFill>
                        <a:effectLst/>
                        <a:latin typeface="Times New Roman" pitchFamily="18" charset="0"/>
                        <a:ea typeface="MS PGothic" pitchFamily="34" charset="-128"/>
                      </a:endParaRPr>
                    </a:p>
                  </a:txBody>
                  <a:tcPr horzOverflow="overflow">
                    <a:lnL cap="flat">
                      <a:noFill/>
                    </a:lnL>
                    <a:lnR>
                      <a:noFill/>
                    </a:lnR>
                    <a:lnT cap="flat">
                      <a:noFill/>
                    </a:lnT>
                    <a:lnB cap="flat">
                      <a:noFill/>
                    </a:lnB>
                    <a:lnTlToBr>
                      <a:noFill/>
                    </a:lnTlToBr>
                    <a:lnBlToTr>
                      <a:noFill/>
                    </a:lnBlToTr>
                    <a:noFill/>
                  </a:tcPr>
                </a:tc>
                <a:tc>
                  <a:txBody>
                    <a:bodyPr/>
                    <a:lstStyle/>
                    <a:p>
                      <a:pPr marL="0" marR="0" lvl="0" indent="0" algn="ctr" defTabSz="957263" rtl="0" eaLnBrk="0" fontAlgn="base" latinLnBrk="0" hangingPunct="0">
                        <a:lnSpc>
                          <a:spcPct val="100000"/>
                        </a:lnSpc>
                        <a:spcBef>
                          <a:spcPct val="20000"/>
                        </a:spcBef>
                        <a:spcAft>
                          <a:spcPct val="100000"/>
                        </a:spcAft>
                        <a:buClrTx/>
                        <a:buSzTx/>
                        <a:buFontTx/>
                        <a:buNone/>
                        <a:tabLst>
                          <a:tab pos="741363" algn="l"/>
                        </a:tabLst>
                      </a:pPr>
                      <a:r>
                        <a:rPr kumimoji="0" lang="fr-FR" altLang="ja-JP" sz="1700" b="1" i="0" u="none" strike="noStrike" cap="none" normalizeH="0" baseline="0" smtClean="0">
                          <a:ln>
                            <a:noFill/>
                          </a:ln>
                          <a:solidFill>
                            <a:schemeClr val="tx1"/>
                          </a:solidFill>
                          <a:effectLst/>
                          <a:latin typeface="Times New Roman" pitchFamily="18" charset="0"/>
                          <a:ea typeface="MS PGothic" pitchFamily="34" charset="-128"/>
                        </a:rPr>
                        <a:t>Transitionnal socialization</a:t>
                      </a:r>
                      <a:endParaRPr kumimoji="0" lang="fr-FR" sz="1700" b="0" i="0" u="none" strike="noStrike" cap="none" normalizeH="0" baseline="0" smtClean="0">
                        <a:ln>
                          <a:noFill/>
                        </a:ln>
                        <a:solidFill>
                          <a:schemeClr val="tx1"/>
                        </a:solidFill>
                        <a:effectLst/>
                        <a:latin typeface="Times New Roman" pitchFamily="18" charset="0"/>
                        <a:ea typeface="MS PGothic" pitchFamily="34" charset="-128"/>
                      </a:endParaRPr>
                    </a:p>
                    <a:p>
                      <a:pPr marL="0" marR="0" lvl="0" indent="0" algn="ctr" defTabSz="957263" rtl="0" eaLnBrk="0" fontAlgn="base" latinLnBrk="0" hangingPunct="0">
                        <a:lnSpc>
                          <a:spcPct val="100000"/>
                        </a:lnSpc>
                        <a:spcBef>
                          <a:spcPct val="20000"/>
                        </a:spcBef>
                        <a:spcAft>
                          <a:spcPct val="100000"/>
                        </a:spcAft>
                        <a:buClrTx/>
                        <a:buSzTx/>
                        <a:buFontTx/>
                        <a:buNone/>
                        <a:tabLst>
                          <a:tab pos="741363" algn="l"/>
                        </a:tabLst>
                      </a:pPr>
                      <a:endParaRPr kumimoji="0" lang="fr-FR" sz="1700" b="0" i="0" u="none" strike="noStrike" cap="none" normalizeH="0" baseline="0" smtClean="0">
                        <a:ln>
                          <a:noFill/>
                        </a:ln>
                        <a:solidFill>
                          <a:schemeClr val="tx1"/>
                        </a:solidFill>
                        <a:effectLst/>
                        <a:latin typeface="Times New Roman" pitchFamily="18" charset="0"/>
                        <a:ea typeface="MS PGothic" pitchFamily="34" charset="-128"/>
                      </a:endParaRPr>
                    </a:p>
                    <a:p>
                      <a:pPr marL="0" marR="0" lvl="0" indent="0" algn="ctr" defTabSz="957263" rtl="0" eaLnBrk="0" fontAlgn="base" latinLnBrk="0" hangingPunct="0">
                        <a:lnSpc>
                          <a:spcPct val="100000"/>
                        </a:lnSpc>
                        <a:spcBef>
                          <a:spcPct val="20000"/>
                        </a:spcBef>
                        <a:spcAft>
                          <a:spcPct val="100000"/>
                        </a:spcAft>
                        <a:buClrTx/>
                        <a:buSzTx/>
                        <a:buFontTx/>
                        <a:buNone/>
                        <a:tabLst>
                          <a:tab pos="741363" algn="l"/>
                        </a:tabLst>
                      </a:pPr>
                      <a:endParaRPr kumimoji="0" lang="fr-FR" sz="1700" b="1" i="0" u="none" strike="noStrike" cap="none" normalizeH="0" baseline="0" smtClean="0">
                        <a:ln>
                          <a:noFill/>
                        </a:ln>
                        <a:solidFill>
                          <a:schemeClr val="tx1"/>
                        </a:solidFill>
                        <a:effectLst/>
                        <a:latin typeface="Times New Roman" pitchFamily="18" charset="0"/>
                        <a:ea typeface="MS PGothic" pitchFamily="34" charset="-128"/>
                      </a:endParaRPr>
                    </a:p>
                  </a:txBody>
                  <a:tcPr horzOverflow="overflow">
                    <a:lnL>
                      <a:noFill/>
                    </a:lnL>
                    <a:lnR>
                      <a:noFill/>
                    </a:lnR>
                    <a:lnT cap="flat">
                      <a:noFill/>
                    </a:lnT>
                    <a:lnB cap="flat">
                      <a:noFill/>
                    </a:lnB>
                    <a:lnTlToBr>
                      <a:noFill/>
                    </a:lnTlToBr>
                    <a:lnBlToTr>
                      <a:noFill/>
                    </a:lnBlToTr>
                    <a:noFill/>
                  </a:tcPr>
                </a:tc>
                <a:tc>
                  <a:txBody>
                    <a:bodyPr/>
                    <a:lstStyle/>
                    <a:p>
                      <a:pPr marL="0" marR="0" lvl="0" indent="0" algn="ctr" defTabSz="957263" rtl="0" eaLnBrk="0" fontAlgn="base" latinLnBrk="0" hangingPunct="0">
                        <a:lnSpc>
                          <a:spcPct val="100000"/>
                        </a:lnSpc>
                        <a:spcBef>
                          <a:spcPct val="20000"/>
                        </a:spcBef>
                        <a:spcAft>
                          <a:spcPct val="100000"/>
                        </a:spcAft>
                        <a:buClrTx/>
                        <a:buSzTx/>
                        <a:buFontTx/>
                        <a:buNone/>
                        <a:tabLst>
                          <a:tab pos="741363" algn="l"/>
                        </a:tabLst>
                      </a:pPr>
                      <a:r>
                        <a:rPr kumimoji="0" lang="fr-FR" altLang="ja-JP" sz="1700" b="1" i="0" u="none" strike="noStrike" cap="none" normalizeH="0" baseline="0" dirty="0" err="1" smtClean="0">
                          <a:ln>
                            <a:noFill/>
                          </a:ln>
                          <a:solidFill>
                            <a:schemeClr val="tx1"/>
                          </a:solidFill>
                          <a:effectLst/>
                          <a:latin typeface="Times New Roman" pitchFamily="18" charset="0"/>
                          <a:ea typeface="MS PGothic" pitchFamily="34" charset="-128"/>
                        </a:rPr>
                        <a:t>Secondary</a:t>
                      </a:r>
                      <a:r>
                        <a:rPr kumimoji="0" lang="fr-FR" altLang="ja-JP" sz="1700" b="1" i="0" u="none" strike="noStrike" cap="none" normalizeH="0" baseline="0" dirty="0" smtClean="0">
                          <a:ln>
                            <a:noFill/>
                          </a:ln>
                          <a:solidFill>
                            <a:schemeClr val="tx1"/>
                          </a:solidFill>
                          <a:effectLst/>
                          <a:latin typeface="Times New Roman" pitchFamily="18" charset="0"/>
                          <a:ea typeface="MS PGothic" pitchFamily="34" charset="-128"/>
                        </a:rPr>
                        <a:t> </a:t>
                      </a:r>
                      <a:r>
                        <a:rPr kumimoji="0" lang="fr-FR" altLang="ja-JP" sz="1700" b="1" i="0" u="none" strike="noStrike" cap="none" normalizeH="0" baseline="0" dirty="0" err="1" smtClean="0">
                          <a:ln>
                            <a:noFill/>
                          </a:ln>
                          <a:solidFill>
                            <a:schemeClr val="tx1"/>
                          </a:solidFill>
                          <a:effectLst/>
                          <a:latin typeface="Times New Roman" pitchFamily="18" charset="0"/>
                          <a:ea typeface="MS PGothic" pitchFamily="34" charset="-128"/>
                        </a:rPr>
                        <a:t>socialization</a:t>
                      </a:r>
                      <a:endParaRPr kumimoji="0" lang="fr-FR" altLang="ja-JP" sz="1700" b="1" i="0" u="none" strike="noStrike" cap="none" normalizeH="0" baseline="0" dirty="0" smtClean="0">
                        <a:ln>
                          <a:noFill/>
                        </a:ln>
                        <a:solidFill>
                          <a:schemeClr val="tx1"/>
                        </a:solidFill>
                        <a:effectLst/>
                        <a:latin typeface="Times New Roman" pitchFamily="18" charset="0"/>
                        <a:ea typeface="MS PGothic" pitchFamily="34" charset="-128"/>
                      </a:endParaRPr>
                    </a:p>
                    <a:p>
                      <a:pPr marL="0" marR="0" lvl="0" indent="0" algn="ctr" defTabSz="957263" rtl="0" eaLnBrk="0" fontAlgn="base" latinLnBrk="0" hangingPunct="0">
                        <a:lnSpc>
                          <a:spcPct val="100000"/>
                        </a:lnSpc>
                        <a:spcBef>
                          <a:spcPct val="20000"/>
                        </a:spcBef>
                        <a:spcAft>
                          <a:spcPct val="100000"/>
                        </a:spcAft>
                        <a:buClrTx/>
                        <a:buSzTx/>
                        <a:buFontTx/>
                        <a:buNone/>
                        <a:tabLst>
                          <a:tab pos="741363" algn="l"/>
                        </a:tabLst>
                      </a:pPr>
                      <a:r>
                        <a:rPr kumimoji="0" lang="fr-FR" altLang="ja-JP" sz="1700" b="0" i="0" u="none" strike="noStrike" cap="none" normalizeH="0" baseline="0" dirty="0" smtClean="0">
                          <a:ln>
                            <a:noFill/>
                          </a:ln>
                          <a:solidFill>
                            <a:schemeClr val="tx1"/>
                          </a:solidFill>
                          <a:effectLst/>
                          <a:latin typeface="Times New Roman" pitchFamily="18" charset="0"/>
                          <a:ea typeface="MS PGothic" pitchFamily="34" charset="-128"/>
                        </a:rPr>
                        <a:t>« </a:t>
                      </a:r>
                      <a:r>
                        <a:rPr kumimoji="0" lang="fr-FR" altLang="ja-JP" sz="1700" b="0" i="0" u="none" strike="noStrike" cap="none" normalizeH="0" baseline="0" dirty="0" err="1" smtClean="0">
                          <a:ln>
                            <a:noFill/>
                          </a:ln>
                          <a:solidFill>
                            <a:schemeClr val="tx1"/>
                          </a:solidFill>
                          <a:effectLst/>
                          <a:latin typeface="Times New Roman" pitchFamily="18" charset="0"/>
                          <a:ea typeface="MS PGothic" pitchFamily="34" charset="-128"/>
                        </a:rPr>
                        <a:t>adulthood</a:t>
                      </a:r>
                      <a:r>
                        <a:rPr kumimoji="0" lang="fr-FR" altLang="ja-JP" sz="1700" b="0" i="0" u="none" strike="noStrike" cap="none" normalizeH="0" baseline="0" dirty="0" smtClean="0">
                          <a:ln>
                            <a:noFill/>
                          </a:ln>
                          <a:solidFill>
                            <a:schemeClr val="tx1"/>
                          </a:solidFill>
                          <a:effectLst/>
                          <a:latin typeface="Times New Roman" pitchFamily="18" charset="0"/>
                          <a:ea typeface="MS PGothic" pitchFamily="34" charset="-128"/>
                        </a:rPr>
                        <a:t> »</a:t>
                      </a:r>
                      <a:endParaRPr kumimoji="0" lang="fr-FR" sz="1700" b="0" i="0" u="none" strike="noStrike" cap="none" normalizeH="0" baseline="0" dirty="0" smtClean="0">
                        <a:ln>
                          <a:noFill/>
                        </a:ln>
                        <a:solidFill>
                          <a:schemeClr val="tx1"/>
                        </a:solidFill>
                        <a:effectLst/>
                        <a:latin typeface="Times New Roman" pitchFamily="18" charset="0"/>
                        <a:ea typeface="MS PGothic" pitchFamily="34" charset="-128"/>
                      </a:endParaRPr>
                    </a:p>
                  </a:txBody>
                  <a:tcPr horzOverflow="overflow">
                    <a:lnL>
                      <a:noFill/>
                    </a:lnL>
                    <a:lnR cap="flat">
                      <a:noFill/>
                    </a:lnR>
                    <a:lnT cap="flat">
                      <a:noFill/>
                    </a:lnT>
                    <a:lnB cap="flat">
                      <a:noFill/>
                    </a:lnB>
                    <a:lnTlToBr>
                      <a:noFill/>
                    </a:lnTlToBr>
                    <a:lnBlToTr>
                      <a:noFill/>
                    </a:lnBlToTr>
                    <a:noFill/>
                  </a:tcPr>
                </a:tc>
              </a:tr>
            </a:tbl>
          </a:graphicData>
        </a:graphic>
      </p:graphicFrame>
      <p:sp>
        <p:nvSpPr>
          <p:cNvPr id="5132" name="Line 19"/>
          <p:cNvSpPr>
            <a:spLocks noChangeShapeType="1"/>
          </p:cNvSpPr>
          <p:nvPr/>
        </p:nvSpPr>
        <p:spPr bwMode="auto">
          <a:xfrm>
            <a:off x="1295400" y="4016375"/>
            <a:ext cx="73152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3" name="Rectangle 20"/>
          <p:cNvSpPr>
            <a:spLocks noChangeArrowheads="1"/>
          </p:cNvSpPr>
          <p:nvPr/>
        </p:nvSpPr>
        <p:spPr bwMode="auto">
          <a:xfrm>
            <a:off x="4648200" y="4200525"/>
            <a:ext cx="1981200"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marL="747713" lvl="3" algn="r" defTabSz="957263">
              <a:spcBef>
                <a:spcPts val="300"/>
              </a:spcBef>
              <a:spcAft>
                <a:spcPts val="300"/>
              </a:spcAft>
              <a:tabLst>
                <a:tab pos="741363" algn="l"/>
              </a:tabLst>
            </a:pPr>
            <a:r>
              <a:rPr lang="fr-FR" altLang="ja-JP" sz="1600" b="1">
                <a:solidFill>
                  <a:srgbClr val="000000"/>
                </a:solidFill>
                <a:ea typeface="MS PGothic" pitchFamily="34" charset="-128"/>
                <a:cs typeface="Times New Roman" pitchFamily="18" charset="0"/>
              </a:rPr>
              <a:t>25-30 y.o.</a:t>
            </a:r>
            <a:endParaRPr lang="en-US" altLang="ja-JP" sz="1600">
              <a:solidFill>
                <a:srgbClr val="000000"/>
              </a:solidFill>
              <a:ea typeface="MS PGothic" pitchFamily="34" charset="-128"/>
              <a:cs typeface="Times New Roman" pitchFamily="18" charset="0"/>
            </a:endParaRPr>
          </a:p>
        </p:txBody>
      </p:sp>
      <p:sp>
        <p:nvSpPr>
          <p:cNvPr id="5134" name="Rectangle 21"/>
          <p:cNvSpPr>
            <a:spLocks noChangeArrowheads="1"/>
          </p:cNvSpPr>
          <p:nvPr/>
        </p:nvSpPr>
        <p:spPr bwMode="auto">
          <a:xfrm>
            <a:off x="3581400" y="4200525"/>
            <a:ext cx="1066800"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defTabSz="957263">
              <a:spcBef>
                <a:spcPts val="300"/>
              </a:spcBef>
              <a:spcAft>
                <a:spcPts val="600"/>
              </a:spcAft>
              <a:tabLst>
                <a:tab pos="741363" algn="l"/>
              </a:tabLst>
            </a:pPr>
            <a:r>
              <a:rPr lang="fr-FR" altLang="ja-JP" sz="1600" b="1">
                <a:solidFill>
                  <a:srgbClr val="000000"/>
                </a:solidFill>
                <a:ea typeface="MS PGothic" pitchFamily="34" charset="-128"/>
                <a:cs typeface="Times New Roman" pitchFamily="18" charset="0"/>
              </a:rPr>
              <a:t>16-18 y.o.</a:t>
            </a:r>
            <a:endParaRPr lang="fr-FR" sz="1600">
              <a:solidFill>
                <a:srgbClr val="000000"/>
              </a:solidFill>
              <a:ea typeface="MS PGothic"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50" dirty="0"/>
              <a:t>Reversal of gender gap in education</a:t>
            </a:r>
            <a:endParaRPr lang="en-GB" sz="3250" dirty="0"/>
          </a:p>
        </p:txBody>
      </p:sp>
      <p:sp>
        <p:nvSpPr>
          <p:cNvPr id="4" name="Slide Number Placeholder 3"/>
          <p:cNvSpPr>
            <a:spLocks noGrp="1"/>
          </p:cNvSpPr>
          <p:nvPr>
            <p:ph type="sldNum" sz="quarter" idx="4294967295"/>
          </p:nvPr>
        </p:nvSpPr>
        <p:spPr>
          <a:xfrm>
            <a:off x="6979914" y="5551545"/>
            <a:ext cx="555213" cy="296664"/>
          </a:xfrm>
          <a:prstGeom prst="rect">
            <a:avLst/>
          </a:prstGeom>
        </p:spPr>
        <p:txBody>
          <a:bodyPr/>
          <a:lstStyle/>
          <a:p>
            <a:fld id="{8475064B-E2F5-6145-BB7C-643F46329776}" type="slidenum">
              <a:rPr lang="en-US" smtClean="0"/>
              <a:t>60</a:t>
            </a:fld>
            <a:endParaRPr lang="en-US"/>
          </a:p>
        </p:txBody>
      </p:sp>
      <p:pic>
        <p:nvPicPr>
          <p:cNvPr id="8" name="Picture 7"/>
          <p:cNvPicPr>
            <a:picLocks noChangeAspect="1"/>
          </p:cNvPicPr>
          <p:nvPr/>
        </p:nvPicPr>
        <p:blipFill>
          <a:blip r:embed="rId3"/>
          <a:stretch>
            <a:fillRect/>
          </a:stretch>
        </p:blipFill>
        <p:spPr>
          <a:xfrm>
            <a:off x="2016924" y="1917760"/>
            <a:ext cx="5872150" cy="4297303"/>
          </a:xfrm>
          <a:prstGeom prst="rect">
            <a:avLst/>
          </a:prstGeom>
        </p:spPr>
      </p:pic>
      <p:sp>
        <p:nvSpPr>
          <p:cNvPr id="5" name="TextBox 4"/>
          <p:cNvSpPr txBox="1"/>
          <p:nvPr/>
        </p:nvSpPr>
        <p:spPr>
          <a:xfrm>
            <a:off x="834067" y="1669560"/>
            <a:ext cx="7793996" cy="307777"/>
          </a:xfrm>
          <a:prstGeom prst="rect">
            <a:avLst/>
          </a:prstGeom>
          <a:noFill/>
        </p:spPr>
        <p:txBody>
          <a:bodyPr wrap="square" rtlCol="0">
            <a:spAutoFit/>
          </a:bodyPr>
          <a:lstStyle/>
          <a:p>
            <a:r>
              <a:rPr lang="en-US" sz="1400" b="1" i="1" dirty="0"/>
              <a:t>Figure 2: Difference in attainment of tertiary education between men and women, over birth cohort</a:t>
            </a:r>
          </a:p>
        </p:txBody>
      </p:sp>
      <p:sp>
        <p:nvSpPr>
          <p:cNvPr id="3" name="TextBox 2"/>
          <p:cNvSpPr txBox="1"/>
          <p:nvPr/>
        </p:nvSpPr>
        <p:spPr>
          <a:xfrm>
            <a:off x="1104103" y="2295113"/>
            <a:ext cx="1167307" cy="276999"/>
          </a:xfrm>
          <a:prstGeom prst="rect">
            <a:avLst/>
          </a:prstGeom>
          <a:noFill/>
        </p:spPr>
        <p:txBody>
          <a:bodyPr wrap="none" rtlCol="0">
            <a:spAutoFit/>
          </a:bodyPr>
          <a:lstStyle/>
          <a:p>
            <a:r>
              <a:rPr lang="en-US" sz="1200" dirty="0"/>
              <a:t>Male advantage</a:t>
            </a:r>
          </a:p>
        </p:txBody>
      </p:sp>
      <p:sp>
        <p:nvSpPr>
          <p:cNvPr id="7" name="TextBox 6"/>
          <p:cNvSpPr txBox="1"/>
          <p:nvPr/>
        </p:nvSpPr>
        <p:spPr>
          <a:xfrm>
            <a:off x="992560" y="2912107"/>
            <a:ext cx="1305165" cy="276999"/>
          </a:xfrm>
          <a:prstGeom prst="rect">
            <a:avLst/>
          </a:prstGeom>
          <a:noFill/>
        </p:spPr>
        <p:txBody>
          <a:bodyPr wrap="none" rtlCol="0">
            <a:spAutoFit/>
          </a:bodyPr>
          <a:lstStyle/>
          <a:p>
            <a:r>
              <a:rPr lang="en-US" sz="1200" dirty="0"/>
              <a:t>Female advantage</a:t>
            </a:r>
          </a:p>
        </p:txBody>
      </p:sp>
    </p:spTree>
    <p:extLst>
      <p:ext uri="{BB962C8B-B14F-4D97-AF65-F5344CB8AC3E}">
        <p14:creationId xmlns:p14="http://schemas.microsoft.com/office/powerpoint/2010/main" val="264532124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a:p>
        </p:txBody>
      </p:sp>
      <p:pic>
        <p:nvPicPr>
          <p:cNvPr id="7" name="Picture 6"/>
          <p:cNvPicPr>
            <a:picLocks noChangeAspect="1"/>
          </p:cNvPicPr>
          <p:nvPr/>
        </p:nvPicPr>
        <p:blipFill>
          <a:blip r:embed="rId3"/>
          <a:stretch>
            <a:fillRect/>
          </a:stretch>
        </p:blipFill>
        <p:spPr>
          <a:xfrm>
            <a:off x="1964482" y="1919629"/>
            <a:ext cx="5977037" cy="4374060"/>
          </a:xfrm>
          <a:prstGeom prst="rect">
            <a:avLst/>
          </a:prstGeom>
        </p:spPr>
      </p:pic>
      <p:sp>
        <p:nvSpPr>
          <p:cNvPr id="2" name="Title 1"/>
          <p:cNvSpPr>
            <a:spLocks noGrp="1"/>
          </p:cNvSpPr>
          <p:nvPr>
            <p:ph type="title"/>
          </p:nvPr>
        </p:nvSpPr>
        <p:spPr/>
        <p:txBody>
          <a:bodyPr>
            <a:normAutofit fontScale="90000"/>
          </a:bodyPr>
          <a:lstStyle/>
          <a:p>
            <a:r>
              <a:rPr lang="en-US" sz="3250" dirty="0"/>
              <a:t>Narrowing of gender wage gap</a:t>
            </a:r>
            <a:endParaRPr lang="en-GB" sz="3250" dirty="0"/>
          </a:p>
        </p:txBody>
      </p:sp>
      <p:sp>
        <p:nvSpPr>
          <p:cNvPr id="4" name="Slide Number Placeholder 3"/>
          <p:cNvSpPr>
            <a:spLocks noGrp="1"/>
          </p:cNvSpPr>
          <p:nvPr>
            <p:ph type="sldNum" sz="quarter" idx="4294967295"/>
          </p:nvPr>
        </p:nvSpPr>
        <p:spPr>
          <a:xfrm>
            <a:off x="6979914" y="5551545"/>
            <a:ext cx="555213" cy="296664"/>
          </a:xfrm>
          <a:prstGeom prst="rect">
            <a:avLst/>
          </a:prstGeom>
        </p:spPr>
        <p:txBody>
          <a:bodyPr/>
          <a:lstStyle/>
          <a:p>
            <a:fld id="{8475064B-E2F5-6145-BB7C-643F46329776}" type="slidenum">
              <a:rPr lang="en-US" smtClean="0"/>
              <a:t>61</a:t>
            </a:fld>
            <a:endParaRPr lang="en-US"/>
          </a:p>
        </p:txBody>
      </p:sp>
      <p:sp>
        <p:nvSpPr>
          <p:cNvPr id="6" name="TextBox 5"/>
          <p:cNvSpPr txBox="1"/>
          <p:nvPr/>
        </p:nvSpPr>
        <p:spPr>
          <a:xfrm>
            <a:off x="1609725" y="1669561"/>
            <a:ext cx="6686551" cy="307777"/>
          </a:xfrm>
          <a:prstGeom prst="rect">
            <a:avLst/>
          </a:prstGeom>
          <a:noFill/>
        </p:spPr>
        <p:txBody>
          <a:bodyPr wrap="square" rtlCol="0">
            <a:spAutoFit/>
          </a:bodyPr>
          <a:lstStyle/>
          <a:p>
            <a:r>
              <a:rPr lang="en-US" sz="1400" b="1" i="1" dirty="0"/>
              <a:t>Figure 3: Gender gap in </a:t>
            </a:r>
            <a:r>
              <a:rPr lang="en-US" sz="1400" b="1" i="1" dirty="0" err="1"/>
              <a:t>logit</a:t>
            </a:r>
            <a:r>
              <a:rPr lang="en-US" sz="1400" b="1" i="1" dirty="0"/>
              <a:t>-rank of wages, over birth cohort</a:t>
            </a:r>
          </a:p>
        </p:txBody>
      </p:sp>
      <p:sp>
        <p:nvSpPr>
          <p:cNvPr id="8" name="TextBox 7"/>
          <p:cNvSpPr txBox="1"/>
          <p:nvPr/>
        </p:nvSpPr>
        <p:spPr>
          <a:xfrm>
            <a:off x="6832753" y="5889311"/>
            <a:ext cx="886781" cy="267446"/>
          </a:xfrm>
          <a:prstGeom prst="rect">
            <a:avLst/>
          </a:prstGeom>
          <a:noFill/>
        </p:spPr>
        <p:txBody>
          <a:bodyPr wrap="none" rtlCol="0">
            <a:spAutoFit/>
          </a:bodyPr>
          <a:lstStyle/>
          <a:p>
            <a:r>
              <a:rPr lang="en-US" sz="1138" dirty="0"/>
              <a:t>Source: LIS</a:t>
            </a:r>
          </a:p>
        </p:txBody>
      </p:sp>
      <p:sp>
        <p:nvSpPr>
          <p:cNvPr id="9" name="TextBox 8"/>
          <p:cNvSpPr txBox="1"/>
          <p:nvPr/>
        </p:nvSpPr>
        <p:spPr>
          <a:xfrm>
            <a:off x="815478" y="2260415"/>
            <a:ext cx="1329210" cy="307777"/>
          </a:xfrm>
          <a:prstGeom prst="rect">
            <a:avLst/>
          </a:prstGeom>
          <a:noFill/>
        </p:spPr>
        <p:txBody>
          <a:bodyPr wrap="none" rtlCol="0">
            <a:spAutoFit/>
          </a:bodyPr>
          <a:lstStyle/>
          <a:p>
            <a:r>
              <a:rPr lang="en-US" sz="1400" dirty="0"/>
              <a:t>Male advantage</a:t>
            </a:r>
          </a:p>
        </p:txBody>
      </p:sp>
      <p:sp>
        <p:nvSpPr>
          <p:cNvPr id="10" name="TextBox 9"/>
          <p:cNvSpPr txBox="1"/>
          <p:nvPr/>
        </p:nvSpPr>
        <p:spPr>
          <a:xfrm>
            <a:off x="924673" y="2951123"/>
            <a:ext cx="1176925" cy="307777"/>
          </a:xfrm>
          <a:prstGeom prst="rect">
            <a:avLst/>
          </a:prstGeom>
          <a:noFill/>
        </p:spPr>
        <p:txBody>
          <a:bodyPr wrap="none" rtlCol="0">
            <a:spAutoFit/>
          </a:bodyPr>
          <a:lstStyle/>
          <a:p>
            <a:r>
              <a:rPr lang="en-US" sz="1400"/>
              <a:t>Gender parity</a:t>
            </a:r>
            <a:endParaRPr lang="en-US" sz="1400" dirty="0"/>
          </a:p>
        </p:txBody>
      </p:sp>
    </p:spTree>
    <p:extLst>
      <p:ext uri="{BB962C8B-B14F-4D97-AF65-F5344CB8AC3E}">
        <p14:creationId xmlns:p14="http://schemas.microsoft.com/office/powerpoint/2010/main" val="303420048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277259" y="1908890"/>
            <a:ext cx="5768464" cy="4195246"/>
          </a:xfrm>
          <a:prstGeom prst="rect">
            <a:avLst/>
          </a:prstGeom>
        </p:spPr>
      </p:pic>
      <p:sp>
        <p:nvSpPr>
          <p:cNvPr id="2" name="Title 1"/>
          <p:cNvSpPr>
            <a:spLocks noGrp="1"/>
          </p:cNvSpPr>
          <p:nvPr>
            <p:ph type="title"/>
          </p:nvPr>
        </p:nvSpPr>
        <p:spPr/>
        <p:txBody>
          <a:bodyPr>
            <a:noAutofit/>
          </a:bodyPr>
          <a:lstStyle/>
          <a:p>
            <a:r>
              <a:rPr lang="en-US" dirty="0"/>
              <a:t>Gender wage gap by education</a:t>
            </a:r>
            <a:endParaRPr lang="en-GB" dirty="0"/>
          </a:p>
        </p:txBody>
      </p:sp>
      <p:sp>
        <p:nvSpPr>
          <p:cNvPr id="4" name="Slide Number Placeholder 3"/>
          <p:cNvSpPr>
            <a:spLocks noGrp="1"/>
          </p:cNvSpPr>
          <p:nvPr>
            <p:ph type="sldNum" sz="quarter" idx="4294967295"/>
          </p:nvPr>
        </p:nvSpPr>
        <p:spPr>
          <a:xfrm>
            <a:off x="6979914" y="5551545"/>
            <a:ext cx="555213" cy="296664"/>
          </a:xfrm>
          <a:prstGeom prst="rect">
            <a:avLst/>
          </a:prstGeom>
        </p:spPr>
        <p:txBody>
          <a:bodyPr/>
          <a:lstStyle/>
          <a:p>
            <a:fld id="{8475064B-E2F5-6145-BB7C-643F46329776}" type="slidenum">
              <a:rPr lang="en-US" smtClean="0"/>
              <a:t>62</a:t>
            </a:fld>
            <a:endParaRPr lang="en-US"/>
          </a:p>
        </p:txBody>
      </p:sp>
      <p:sp>
        <p:nvSpPr>
          <p:cNvPr id="5" name="TextBox 4"/>
          <p:cNvSpPr txBox="1"/>
          <p:nvPr/>
        </p:nvSpPr>
        <p:spPr>
          <a:xfrm>
            <a:off x="6832753" y="5889311"/>
            <a:ext cx="886781" cy="267446"/>
          </a:xfrm>
          <a:prstGeom prst="rect">
            <a:avLst/>
          </a:prstGeom>
          <a:noFill/>
        </p:spPr>
        <p:txBody>
          <a:bodyPr wrap="none" rtlCol="0">
            <a:spAutoFit/>
          </a:bodyPr>
          <a:lstStyle/>
          <a:p>
            <a:r>
              <a:rPr lang="en-US" sz="1138" dirty="0"/>
              <a:t>Source: LIS</a:t>
            </a:r>
          </a:p>
        </p:txBody>
      </p:sp>
      <p:sp>
        <p:nvSpPr>
          <p:cNvPr id="6" name="TextBox 5"/>
          <p:cNvSpPr txBox="1"/>
          <p:nvPr/>
        </p:nvSpPr>
        <p:spPr>
          <a:xfrm>
            <a:off x="488504" y="1247461"/>
            <a:ext cx="8424936" cy="307777"/>
          </a:xfrm>
          <a:prstGeom prst="rect">
            <a:avLst/>
          </a:prstGeom>
          <a:noFill/>
        </p:spPr>
        <p:txBody>
          <a:bodyPr wrap="square" rtlCol="0">
            <a:spAutoFit/>
          </a:bodyPr>
          <a:lstStyle/>
          <a:p>
            <a:r>
              <a:rPr lang="en-US" sz="1400" b="1" i="1" dirty="0"/>
              <a:t>Figure 4: Gender wage gap for non-tertiary educated (red) and tertiary educated (blue), over birth cohort</a:t>
            </a:r>
          </a:p>
        </p:txBody>
      </p:sp>
      <p:sp>
        <p:nvSpPr>
          <p:cNvPr id="7" name="TextBox 6"/>
          <p:cNvSpPr txBox="1"/>
          <p:nvPr/>
        </p:nvSpPr>
        <p:spPr>
          <a:xfrm>
            <a:off x="1373065" y="2155691"/>
            <a:ext cx="984565" cy="242374"/>
          </a:xfrm>
          <a:prstGeom prst="rect">
            <a:avLst/>
          </a:prstGeom>
          <a:noFill/>
        </p:spPr>
        <p:txBody>
          <a:bodyPr wrap="none" rtlCol="0">
            <a:spAutoFit/>
          </a:bodyPr>
          <a:lstStyle/>
          <a:p>
            <a:r>
              <a:rPr lang="en-US" sz="975" dirty="0"/>
              <a:t>Male advantage</a:t>
            </a:r>
          </a:p>
        </p:txBody>
      </p:sp>
      <p:sp>
        <p:nvSpPr>
          <p:cNvPr id="8" name="TextBox 7"/>
          <p:cNvSpPr txBox="1"/>
          <p:nvPr/>
        </p:nvSpPr>
        <p:spPr>
          <a:xfrm>
            <a:off x="1482260" y="2942759"/>
            <a:ext cx="878767" cy="242374"/>
          </a:xfrm>
          <a:prstGeom prst="rect">
            <a:avLst/>
          </a:prstGeom>
          <a:noFill/>
        </p:spPr>
        <p:txBody>
          <a:bodyPr wrap="none" rtlCol="0">
            <a:spAutoFit/>
          </a:bodyPr>
          <a:lstStyle/>
          <a:p>
            <a:r>
              <a:rPr lang="en-US" sz="975"/>
              <a:t>Gender parity</a:t>
            </a:r>
            <a:endParaRPr lang="en-US" sz="975" dirty="0"/>
          </a:p>
        </p:txBody>
      </p:sp>
    </p:spTree>
    <p:extLst>
      <p:ext uri="{BB962C8B-B14F-4D97-AF65-F5344CB8AC3E}">
        <p14:creationId xmlns:p14="http://schemas.microsoft.com/office/powerpoint/2010/main" val="138096035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50" dirty="0"/>
              <a:t>The unexplained gender wage gap</a:t>
            </a: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4294967295"/>
          </p:nvPr>
        </p:nvSpPr>
        <p:spPr>
          <a:xfrm>
            <a:off x="6979914" y="5551545"/>
            <a:ext cx="555213" cy="296664"/>
          </a:xfrm>
          <a:prstGeom prst="rect">
            <a:avLst/>
          </a:prstGeom>
        </p:spPr>
        <p:txBody>
          <a:bodyPr/>
          <a:lstStyle/>
          <a:p>
            <a:fld id="{8475064B-E2F5-6145-BB7C-643F46329776}" type="slidenum">
              <a:rPr lang="en-US" smtClean="0"/>
              <a:t>63</a:t>
            </a:fld>
            <a:endParaRPr lang="en-US"/>
          </a:p>
        </p:txBody>
      </p:sp>
      <p:pic>
        <p:nvPicPr>
          <p:cNvPr id="5" name="Picture 4"/>
          <p:cNvPicPr>
            <a:picLocks noChangeAspect="1"/>
          </p:cNvPicPr>
          <p:nvPr/>
        </p:nvPicPr>
        <p:blipFill>
          <a:blip r:embed="rId3"/>
          <a:stretch>
            <a:fillRect/>
          </a:stretch>
        </p:blipFill>
        <p:spPr>
          <a:xfrm>
            <a:off x="1813364" y="1943101"/>
            <a:ext cx="6279270" cy="4271963"/>
          </a:xfrm>
          <a:prstGeom prst="rect">
            <a:avLst/>
          </a:prstGeom>
        </p:spPr>
      </p:pic>
      <p:sp>
        <p:nvSpPr>
          <p:cNvPr id="6" name="TextBox 5"/>
          <p:cNvSpPr txBox="1"/>
          <p:nvPr/>
        </p:nvSpPr>
        <p:spPr>
          <a:xfrm>
            <a:off x="992560" y="1412776"/>
            <a:ext cx="7776864" cy="523220"/>
          </a:xfrm>
          <a:prstGeom prst="rect">
            <a:avLst/>
          </a:prstGeom>
          <a:noFill/>
        </p:spPr>
        <p:txBody>
          <a:bodyPr wrap="square" rtlCol="0">
            <a:spAutoFit/>
          </a:bodyPr>
          <a:lstStyle/>
          <a:p>
            <a:r>
              <a:rPr lang="en-US" sz="1400" b="1" i="1" dirty="0"/>
              <a:t>Figure 6: Blinder-Oaxaca decomposition including education, family and employment status : </a:t>
            </a:r>
            <a:br>
              <a:rPr lang="en-US" sz="1400" b="1" i="1" dirty="0"/>
            </a:br>
            <a:r>
              <a:rPr lang="en-US" sz="1400" b="1" i="1" dirty="0"/>
              <a:t>Total wage difference (blue) and unexplained difference (green)</a:t>
            </a:r>
          </a:p>
        </p:txBody>
      </p:sp>
      <p:sp>
        <p:nvSpPr>
          <p:cNvPr id="7" name="TextBox 6"/>
          <p:cNvSpPr txBox="1"/>
          <p:nvPr/>
        </p:nvSpPr>
        <p:spPr>
          <a:xfrm>
            <a:off x="6832753" y="5889311"/>
            <a:ext cx="886781" cy="267446"/>
          </a:xfrm>
          <a:prstGeom prst="rect">
            <a:avLst/>
          </a:prstGeom>
          <a:noFill/>
        </p:spPr>
        <p:txBody>
          <a:bodyPr wrap="none" rtlCol="0">
            <a:spAutoFit/>
          </a:bodyPr>
          <a:lstStyle/>
          <a:p>
            <a:r>
              <a:rPr lang="en-US" sz="1138" dirty="0"/>
              <a:t>Source: LIS</a:t>
            </a:r>
          </a:p>
        </p:txBody>
      </p:sp>
    </p:spTree>
    <p:extLst>
      <p:ext uri="{BB962C8B-B14F-4D97-AF65-F5344CB8AC3E}">
        <p14:creationId xmlns:p14="http://schemas.microsoft.com/office/powerpoint/2010/main" val="195051330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437393" y="1844736"/>
            <a:ext cx="6395927" cy="4680608"/>
          </a:xfrm>
          <a:prstGeom prst="rect">
            <a:avLst/>
          </a:prstGeom>
        </p:spPr>
      </p:pic>
      <p:sp>
        <p:nvSpPr>
          <p:cNvPr id="2" name="Title 1"/>
          <p:cNvSpPr>
            <a:spLocks noGrp="1"/>
          </p:cNvSpPr>
          <p:nvPr>
            <p:ph type="title"/>
          </p:nvPr>
        </p:nvSpPr>
        <p:spPr>
          <a:xfrm>
            <a:off x="1179512" y="195263"/>
            <a:ext cx="8237983" cy="327025"/>
          </a:xfrm>
        </p:spPr>
        <p:txBody>
          <a:bodyPr>
            <a:normAutofit fontScale="90000"/>
          </a:bodyPr>
          <a:lstStyle/>
          <a:p>
            <a:r>
              <a:rPr lang="en-US" sz="2700" dirty="0" smtClean="0"/>
              <a:t>Convergence of the gender composition of the top Quartile</a:t>
            </a:r>
            <a:endParaRPr lang="en-US" sz="3250" dirty="0"/>
          </a:p>
        </p:txBody>
      </p:sp>
      <p:sp>
        <p:nvSpPr>
          <p:cNvPr id="3" name="Content Placeholder 2"/>
          <p:cNvSpPr>
            <a:spLocks noGrp="1"/>
          </p:cNvSpPr>
          <p:nvPr>
            <p:ph idx="1"/>
          </p:nvPr>
        </p:nvSpPr>
        <p:spPr/>
        <p:txBody>
          <a:bodyPr/>
          <a:lstStyle/>
          <a:p>
            <a:endParaRPr lang="en-US" dirty="0"/>
          </a:p>
        </p:txBody>
      </p:sp>
      <p:sp>
        <p:nvSpPr>
          <p:cNvPr id="6" name="TextBox 5"/>
          <p:cNvSpPr txBox="1"/>
          <p:nvPr/>
        </p:nvSpPr>
        <p:spPr>
          <a:xfrm>
            <a:off x="992560" y="1412776"/>
            <a:ext cx="7776864" cy="307777"/>
          </a:xfrm>
          <a:prstGeom prst="rect">
            <a:avLst/>
          </a:prstGeom>
          <a:noFill/>
        </p:spPr>
        <p:txBody>
          <a:bodyPr wrap="square" rtlCol="0">
            <a:spAutoFit/>
          </a:bodyPr>
          <a:lstStyle/>
          <a:p>
            <a:r>
              <a:rPr lang="en-US" sz="1400" b="1" i="1" dirty="0"/>
              <a:t>Figure </a:t>
            </a:r>
            <a:r>
              <a:rPr lang="en-US" sz="1400" b="1" i="1" dirty="0" smtClean="0"/>
              <a:t>7: percentage male population in the top quartile group Q4</a:t>
            </a:r>
            <a:endParaRPr lang="en-US" sz="1400" b="1" i="1" dirty="0"/>
          </a:p>
        </p:txBody>
      </p:sp>
      <p:sp>
        <p:nvSpPr>
          <p:cNvPr id="9" name="TextBox 8"/>
          <p:cNvSpPr txBox="1"/>
          <p:nvPr/>
        </p:nvSpPr>
        <p:spPr>
          <a:xfrm>
            <a:off x="2144688" y="2221358"/>
            <a:ext cx="1329210" cy="307777"/>
          </a:xfrm>
          <a:prstGeom prst="rect">
            <a:avLst/>
          </a:prstGeom>
          <a:noFill/>
        </p:spPr>
        <p:txBody>
          <a:bodyPr wrap="none" rtlCol="0">
            <a:spAutoFit/>
          </a:bodyPr>
          <a:lstStyle/>
          <a:p>
            <a:r>
              <a:rPr lang="en-US" sz="1400" dirty="0"/>
              <a:t>Male advantage</a:t>
            </a:r>
          </a:p>
        </p:txBody>
      </p:sp>
      <p:sp>
        <p:nvSpPr>
          <p:cNvPr id="10" name="TextBox 9"/>
          <p:cNvSpPr txBox="1"/>
          <p:nvPr/>
        </p:nvSpPr>
        <p:spPr>
          <a:xfrm>
            <a:off x="2004806" y="5540432"/>
            <a:ext cx="1787669" cy="307777"/>
          </a:xfrm>
          <a:prstGeom prst="rect">
            <a:avLst/>
          </a:prstGeom>
          <a:noFill/>
        </p:spPr>
        <p:txBody>
          <a:bodyPr wrap="none" rtlCol="0">
            <a:spAutoFit/>
          </a:bodyPr>
          <a:lstStyle/>
          <a:p>
            <a:r>
              <a:rPr lang="en-US" sz="1400" dirty="0" smtClean="0"/>
              <a:t>50% </a:t>
            </a:r>
            <a:r>
              <a:rPr lang="en-US" sz="1400" dirty="0" smtClean="0">
                <a:sym typeface="Wingdings" panose="05000000000000000000" pitchFamily="2" charset="2"/>
              </a:rPr>
              <a:t> </a:t>
            </a:r>
            <a:r>
              <a:rPr lang="en-US" sz="1400" dirty="0" smtClean="0"/>
              <a:t>Gender </a:t>
            </a:r>
            <a:r>
              <a:rPr lang="en-US" sz="1400" dirty="0"/>
              <a:t>parity</a:t>
            </a:r>
          </a:p>
        </p:txBody>
      </p:sp>
      <p:sp>
        <p:nvSpPr>
          <p:cNvPr id="11" name="Rectangle 10"/>
          <p:cNvSpPr/>
          <p:nvPr/>
        </p:nvSpPr>
        <p:spPr>
          <a:xfrm>
            <a:off x="5298503" y="897143"/>
            <a:ext cx="732893" cy="461665"/>
          </a:xfrm>
          <a:prstGeom prst="rect">
            <a:avLst/>
          </a:prstGeom>
        </p:spPr>
        <p:txBody>
          <a:bodyPr wrap="none">
            <a:spAutoFit/>
          </a:bodyPr>
          <a:lstStyle/>
          <a:p>
            <a:r>
              <a:rPr lang="en-US" b="1" i="1" dirty="0" smtClean="0"/>
              <a:t>U.S.</a:t>
            </a:r>
            <a:endParaRPr lang="en-US" dirty="0"/>
          </a:p>
        </p:txBody>
      </p:sp>
    </p:spTree>
    <p:extLst>
      <p:ext uri="{BB962C8B-B14F-4D97-AF65-F5344CB8AC3E}">
        <p14:creationId xmlns:p14="http://schemas.microsoft.com/office/powerpoint/2010/main" val="155532591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449638" y="1844736"/>
            <a:ext cx="6395927" cy="4680608"/>
          </a:xfrm>
          <a:prstGeom prst="rect">
            <a:avLst/>
          </a:prstGeom>
        </p:spPr>
      </p:pic>
      <p:sp>
        <p:nvSpPr>
          <p:cNvPr id="2" name="Title 1"/>
          <p:cNvSpPr>
            <a:spLocks noGrp="1"/>
          </p:cNvSpPr>
          <p:nvPr>
            <p:ph type="title"/>
          </p:nvPr>
        </p:nvSpPr>
        <p:spPr>
          <a:xfrm>
            <a:off x="1179512" y="195263"/>
            <a:ext cx="8237983" cy="327025"/>
          </a:xfrm>
        </p:spPr>
        <p:txBody>
          <a:bodyPr>
            <a:normAutofit fontScale="90000"/>
          </a:bodyPr>
          <a:lstStyle/>
          <a:p>
            <a:r>
              <a:rPr lang="en-US" sz="2700" dirty="0" smtClean="0"/>
              <a:t>Convergence of the gender composition of the top Decile</a:t>
            </a:r>
            <a:endParaRPr lang="en-US" sz="3250" dirty="0"/>
          </a:p>
        </p:txBody>
      </p:sp>
      <p:sp>
        <p:nvSpPr>
          <p:cNvPr id="3" name="Content Placeholder 2"/>
          <p:cNvSpPr>
            <a:spLocks noGrp="1"/>
          </p:cNvSpPr>
          <p:nvPr>
            <p:ph idx="1"/>
          </p:nvPr>
        </p:nvSpPr>
        <p:spPr/>
        <p:txBody>
          <a:bodyPr/>
          <a:lstStyle/>
          <a:p>
            <a:endParaRPr lang="en-US" dirty="0"/>
          </a:p>
        </p:txBody>
      </p:sp>
      <p:sp>
        <p:nvSpPr>
          <p:cNvPr id="6" name="TextBox 5"/>
          <p:cNvSpPr txBox="1"/>
          <p:nvPr/>
        </p:nvSpPr>
        <p:spPr>
          <a:xfrm>
            <a:off x="992560" y="1412776"/>
            <a:ext cx="7776864" cy="307777"/>
          </a:xfrm>
          <a:prstGeom prst="rect">
            <a:avLst/>
          </a:prstGeom>
          <a:noFill/>
        </p:spPr>
        <p:txBody>
          <a:bodyPr wrap="square" rtlCol="0">
            <a:spAutoFit/>
          </a:bodyPr>
          <a:lstStyle/>
          <a:p>
            <a:r>
              <a:rPr lang="en-US" sz="1400" b="1" i="1" dirty="0"/>
              <a:t>Figure </a:t>
            </a:r>
            <a:r>
              <a:rPr lang="en-US" sz="1400" b="1" i="1" dirty="0" smtClean="0"/>
              <a:t>8: percentage male population in the top decile group D10</a:t>
            </a:r>
            <a:endParaRPr lang="en-US" sz="1400" b="1" i="1" dirty="0"/>
          </a:p>
        </p:txBody>
      </p:sp>
      <p:sp>
        <p:nvSpPr>
          <p:cNvPr id="9" name="TextBox 8"/>
          <p:cNvSpPr txBox="1"/>
          <p:nvPr/>
        </p:nvSpPr>
        <p:spPr>
          <a:xfrm>
            <a:off x="2144688" y="2221358"/>
            <a:ext cx="1329210" cy="307777"/>
          </a:xfrm>
          <a:prstGeom prst="rect">
            <a:avLst/>
          </a:prstGeom>
          <a:noFill/>
        </p:spPr>
        <p:txBody>
          <a:bodyPr wrap="none" rtlCol="0">
            <a:spAutoFit/>
          </a:bodyPr>
          <a:lstStyle/>
          <a:p>
            <a:r>
              <a:rPr lang="en-US" sz="1400" dirty="0"/>
              <a:t>Male advantage</a:t>
            </a:r>
          </a:p>
        </p:txBody>
      </p:sp>
      <p:sp>
        <p:nvSpPr>
          <p:cNvPr id="10" name="TextBox 9"/>
          <p:cNvSpPr txBox="1"/>
          <p:nvPr/>
        </p:nvSpPr>
        <p:spPr>
          <a:xfrm>
            <a:off x="2004806" y="5540432"/>
            <a:ext cx="1787669" cy="307777"/>
          </a:xfrm>
          <a:prstGeom prst="rect">
            <a:avLst/>
          </a:prstGeom>
          <a:noFill/>
        </p:spPr>
        <p:txBody>
          <a:bodyPr wrap="none" rtlCol="0">
            <a:spAutoFit/>
          </a:bodyPr>
          <a:lstStyle/>
          <a:p>
            <a:r>
              <a:rPr lang="en-US" sz="1400" dirty="0" smtClean="0"/>
              <a:t>50% </a:t>
            </a:r>
            <a:r>
              <a:rPr lang="en-US" sz="1400" dirty="0" smtClean="0">
                <a:sym typeface="Wingdings" panose="05000000000000000000" pitchFamily="2" charset="2"/>
              </a:rPr>
              <a:t> </a:t>
            </a:r>
            <a:r>
              <a:rPr lang="en-US" sz="1400" dirty="0" smtClean="0"/>
              <a:t>Gender </a:t>
            </a:r>
            <a:r>
              <a:rPr lang="en-US" sz="1400" dirty="0"/>
              <a:t>parity</a:t>
            </a:r>
          </a:p>
        </p:txBody>
      </p:sp>
      <p:sp>
        <p:nvSpPr>
          <p:cNvPr id="11" name="Rectangle 10"/>
          <p:cNvSpPr/>
          <p:nvPr/>
        </p:nvSpPr>
        <p:spPr>
          <a:xfrm>
            <a:off x="5298503" y="897143"/>
            <a:ext cx="732893" cy="461665"/>
          </a:xfrm>
          <a:prstGeom prst="rect">
            <a:avLst/>
          </a:prstGeom>
        </p:spPr>
        <p:txBody>
          <a:bodyPr wrap="none">
            <a:spAutoFit/>
          </a:bodyPr>
          <a:lstStyle/>
          <a:p>
            <a:r>
              <a:rPr lang="en-US" b="1" i="1" dirty="0" smtClean="0"/>
              <a:t>U.S.</a:t>
            </a:r>
            <a:endParaRPr lang="en-US" dirty="0"/>
          </a:p>
        </p:txBody>
      </p:sp>
    </p:spTree>
    <p:extLst>
      <p:ext uri="{BB962C8B-B14F-4D97-AF65-F5344CB8AC3E}">
        <p14:creationId xmlns:p14="http://schemas.microsoft.com/office/powerpoint/2010/main" val="398614016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452617" y="1844736"/>
            <a:ext cx="6395927" cy="4680608"/>
          </a:xfrm>
          <a:prstGeom prst="rect">
            <a:avLst/>
          </a:prstGeom>
        </p:spPr>
      </p:pic>
      <p:sp>
        <p:nvSpPr>
          <p:cNvPr id="2" name="Title 1"/>
          <p:cNvSpPr>
            <a:spLocks noGrp="1"/>
          </p:cNvSpPr>
          <p:nvPr>
            <p:ph type="title"/>
          </p:nvPr>
        </p:nvSpPr>
        <p:spPr>
          <a:xfrm>
            <a:off x="1179512" y="195263"/>
            <a:ext cx="8237983" cy="327025"/>
          </a:xfrm>
        </p:spPr>
        <p:txBody>
          <a:bodyPr>
            <a:normAutofit fontScale="90000"/>
          </a:bodyPr>
          <a:lstStyle/>
          <a:p>
            <a:r>
              <a:rPr lang="en-US" sz="2700" dirty="0" smtClean="0"/>
              <a:t>Convergence of the gender composition of the top Decile</a:t>
            </a:r>
            <a:endParaRPr lang="en-US" sz="3250" dirty="0"/>
          </a:p>
        </p:txBody>
      </p:sp>
      <p:sp>
        <p:nvSpPr>
          <p:cNvPr id="3" name="Content Placeholder 2"/>
          <p:cNvSpPr>
            <a:spLocks noGrp="1"/>
          </p:cNvSpPr>
          <p:nvPr>
            <p:ph idx="1"/>
          </p:nvPr>
        </p:nvSpPr>
        <p:spPr/>
        <p:txBody>
          <a:bodyPr/>
          <a:lstStyle/>
          <a:p>
            <a:endParaRPr lang="en-US" dirty="0"/>
          </a:p>
        </p:txBody>
      </p:sp>
      <p:sp>
        <p:nvSpPr>
          <p:cNvPr id="6" name="TextBox 5"/>
          <p:cNvSpPr txBox="1"/>
          <p:nvPr/>
        </p:nvSpPr>
        <p:spPr>
          <a:xfrm>
            <a:off x="992560" y="1412776"/>
            <a:ext cx="7776864" cy="307777"/>
          </a:xfrm>
          <a:prstGeom prst="rect">
            <a:avLst/>
          </a:prstGeom>
          <a:noFill/>
        </p:spPr>
        <p:txBody>
          <a:bodyPr wrap="square" rtlCol="0">
            <a:spAutoFit/>
          </a:bodyPr>
          <a:lstStyle/>
          <a:p>
            <a:r>
              <a:rPr lang="en-US" sz="1400" b="1" i="1" dirty="0"/>
              <a:t>Figure </a:t>
            </a:r>
            <a:r>
              <a:rPr lang="en-US" sz="1400" b="1" i="1" dirty="0" smtClean="0"/>
              <a:t>8: percentage male population in the top </a:t>
            </a:r>
            <a:r>
              <a:rPr lang="en-US" sz="1400" b="1" i="1" dirty="0" err="1" smtClean="0"/>
              <a:t>ventile</a:t>
            </a:r>
            <a:r>
              <a:rPr lang="en-US" sz="1400" b="1" i="1" dirty="0" smtClean="0"/>
              <a:t> group V20 (top 5%)</a:t>
            </a:r>
            <a:endParaRPr lang="en-US" sz="1400" b="1" i="1" dirty="0"/>
          </a:p>
        </p:txBody>
      </p:sp>
      <p:sp>
        <p:nvSpPr>
          <p:cNvPr id="9" name="TextBox 8"/>
          <p:cNvSpPr txBox="1"/>
          <p:nvPr/>
        </p:nvSpPr>
        <p:spPr>
          <a:xfrm>
            <a:off x="2144688" y="2221358"/>
            <a:ext cx="1329210" cy="307777"/>
          </a:xfrm>
          <a:prstGeom prst="rect">
            <a:avLst/>
          </a:prstGeom>
          <a:noFill/>
        </p:spPr>
        <p:txBody>
          <a:bodyPr wrap="none" rtlCol="0">
            <a:spAutoFit/>
          </a:bodyPr>
          <a:lstStyle/>
          <a:p>
            <a:r>
              <a:rPr lang="en-US" sz="1400" dirty="0"/>
              <a:t>Male advantage</a:t>
            </a:r>
          </a:p>
        </p:txBody>
      </p:sp>
      <p:sp>
        <p:nvSpPr>
          <p:cNvPr id="10" name="TextBox 9"/>
          <p:cNvSpPr txBox="1"/>
          <p:nvPr/>
        </p:nvSpPr>
        <p:spPr>
          <a:xfrm>
            <a:off x="2004806" y="5540432"/>
            <a:ext cx="1787669" cy="307777"/>
          </a:xfrm>
          <a:prstGeom prst="rect">
            <a:avLst/>
          </a:prstGeom>
          <a:noFill/>
        </p:spPr>
        <p:txBody>
          <a:bodyPr wrap="none" rtlCol="0">
            <a:spAutoFit/>
          </a:bodyPr>
          <a:lstStyle/>
          <a:p>
            <a:r>
              <a:rPr lang="en-US" sz="1400" dirty="0" smtClean="0"/>
              <a:t>50% </a:t>
            </a:r>
            <a:r>
              <a:rPr lang="en-US" sz="1400" dirty="0" smtClean="0">
                <a:sym typeface="Wingdings" panose="05000000000000000000" pitchFamily="2" charset="2"/>
              </a:rPr>
              <a:t> </a:t>
            </a:r>
            <a:r>
              <a:rPr lang="en-US" sz="1400" dirty="0" smtClean="0"/>
              <a:t>Gender </a:t>
            </a:r>
            <a:r>
              <a:rPr lang="en-US" sz="1400" dirty="0"/>
              <a:t>parity</a:t>
            </a:r>
          </a:p>
        </p:txBody>
      </p:sp>
      <p:sp>
        <p:nvSpPr>
          <p:cNvPr id="11" name="Rectangle 10"/>
          <p:cNvSpPr/>
          <p:nvPr/>
        </p:nvSpPr>
        <p:spPr>
          <a:xfrm>
            <a:off x="5298503" y="897143"/>
            <a:ext cx="732893" cy="461665"/>
          </a:xfrm>
          <a:prstGeom prst="rect">
            <a:avLst/>
          </a:prstGeom>
        </p:spPr>
        <p:txBody>
          <a:bodyPr wrap="none">
            <a:spAutoFit/>
          </a:bodyPr>
          <a:lstStyle/>
          <a:p>
            <a:r>
              <a:rPr lang="en-US" b="1" i="1" dirty="0" smtClean="0"/>
              <a:t>U.S.</a:t>
            </a:r>
            <a:endParaRPr lang="en-US" dirty="0"/>
          </a:p>
        </p:txBody>
      </p:sp>
    </p:spTree>
    <p:extLst>
      <p:ext uri="{BB962C8B-B14F-4D97-AF65-F5344CB8AC3E}">
        <p14:creationId xmlns:p14="http://schemas.microsoft.com/office/powerpoint/2010/main" val="292286938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848544" y="692696"/>
            <a:ext cx="8136904" cy="3864372"/>
          </a:xfrm>
        </p:spPr>
        <p:txBody>
          <a:bodyPr>
            <a:noAutofit/>
          </a:bodyPr>
          <a:lstStyle/>
          <a:p>
            <a:r>
              <a:rPr lang="en-US" sz="1800" dirty="0"/>
              <a:t>Gender wage gap decreased over cohorts in all the countries</a:t>
            </a:r>
          </a:p>
          <a:p>
            <a:pPr lvl="1"/>
            <a:r>
              <a:rPr lang="en-US" sz="1600" dirty="0"/>
              <a:t>Small decreases in countries with already low gender gap: FI and US</a:t>
            </a:r>
          </a:p>
          <a:p>
            <a:pPr lvl="1"/>
            <a:r>
              <a:rPr lang="en-US" sz="1600" dirty="0"/>
              <a:t>Large but sharply declining gender gap over cohorts in DE, ES, IT, NL and LU </a:t>
            </a:r>
          </a:p>
          <a:p>
            <a:pPr lvl="1"/>
            <a:r>
              <a:rPr lang="en-US" sz="1600" dirty="0"/>
              <a:t>Largely due to declining in </a:t>
            </a:r>
            <a:r>
              <a:rPr lang="en-US" sz="1600" u="sng" dirty="0"/>
              <a:t>explained</a:t>
            </a:r>
            <a:r>
              <a:rPr lang="en-US" sz="1600" dirty="0"/>
              <a:t> differences</a:t>
            </a:r>
          </a:p>
          <a:p>
            <a:r>
              <a:rPr lang="en-US" sz="1800" dirty="0"/>
              <a:t>The intrinsic role of education is limited in explaining the gender wage gap</a:t>
            </a:r>
          </a:p>
          <a:p>
            <a:pPr lvl="1"/>
            <a:r>
              <a:rPr lang="en-US" sz="1600" dirty="0"/>
              <a:t>= large and continuing wage gaps among higher educated</a:t>
            </a:r>
            <a:endParaRPr lang="en-US" sz="1400" dirty="0"/>
          </a:p>
          <a:p>
            <a:r>
              <a:rPr lang="en-US" sz="1800" dirty="0"/>
              <a:t>A persistent </a:t>
            </a:r>
            <a:r>
              <a:rPr lang="en-US" sz="1800" u="sng" dirty="0"/>
              <a:t>unexplained</a:t>
            </a:r>
            <a:r>
              <a:rPr lang="en-US" sz="1800" dirty="0"/>
              <a:t> part of the gap over cohorts except for UK</a:t>
            </a:r>
          </a:p>
          <a:p>
            <a:r>
              <a:rPr lang="en-US" sz="1800" dirty="0"/>
              <a:t>Slowing down in the most recent cohorts in NL, FI, FR, IL, NL, US</a:t>
            </a:r>
          </a:p>
          <a:p>
            <a:r>
              <a:rPr lang="en-US" sz="1800" dirty="0"/>
              <a:t>Future studies</a:t>
            </a:r>
          </a:p>
          <a:p>
            <a:pPr lvl="1"/>
            <a:r>
              <a:rPr lang="en-US" sz="1600" dirty="0"/>
              <a:t>Compare the role of the different equalizing factors (educ. / labor participation / etc.)</a:t>
            </a:r>
          </a:p>
          <a:p>
            <a:pPr lvl="1"/>
            <a:r>
              <a:rPr lang="en-US" sz="1600" dirty="0"/>
              <a:t>Gender composition of top incomes</a:t>
            </a:r>
          </a:p>
          <a:p>
            <a:pPr lvl="1"/>
            <a:r>
              <a:rPr lang="en-US" sz="1600" dirty="0"/>
              <a:t>Compare the role of welfare regimes in the reducing gender gap</a:t>
            </a:r>
          </a:p>
          <a:p>
            <a:pPr lvl="1"/>
            <a:endParaRPr lang="en-US" sz="1600" dirty="0"/>
          </a:p>
        </p:txBody>
      </p:sp>
      <p:sp>
        <p:nvSpPr>
          <p:cNvPr id="4" name="Slide Number Placeholder 3"/>
          <p:cNvSpPr>
            <a:spLocks noGrp="1"/>
          </p:cNvSpPr>
          <p:nvPr>
            <p:ph type="sldNum" sz="quarter" idx="4294967295"/>
          </p:nvPr>
        </p:nvSpPr>
        <p:spPr>
          <a:xfrm>
            <a:off x="6979914" y="5551545"/>
            <a:ext cx="555213" cy="296664"/>
          </a:xfrm>
          <a:prstGeom prst="rect">
            <a:avLst/>
          </a:prstGeom>
        </p:spPr>
        <p:txBody>
          <a:bodyPr/>
          <a:lstStyle/>
          <a:p>
            <a:fld id="{8475064B-E2F5-6145-BB7C-643F46329776}" type="slidenum">
              <a:rPr lang="en-US" smtClean="0"/>
              <a:t>67</a:t>
            </a:fld>
            <a:endParaRPr lang="en-US"/>
          </a:p>
        </p:txBody>
      </p:sp>
    </p:spTree>
    <p:extLst>
      <p:ext uri="{BB962C8B-B14F-4D97-AF65-F5344CB8AC3E}">
        <p14:creationId xmlns:p14="http://schemas.microsoft.com/office/powerpoint/2010/main" val="692809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6979914" y="5551545"/>
            <a:ext cx="555213" cy="296664"/>
          </a:xfrm>
          <a:prstGeom prst="rect">
            <a:avLst/>
          </a:prstGeom>
        </p:spPr>
        <p:txBody>
          <a:bodyPr/>
          <a:lstStyle/>
          <a:p>
            <a:fld id="{7E579FEC-774A-4DF1-9F16-230A6B249B77}" type="slidenum">
              <a:rPr lang="en-US" smtClean="0"/>
              <a:t>68</a:t>
            </a:fld>
            <a:endParaRPr lang="en-US"/>
          </a:p>
        </p:txBody>
      </p:sp>
      <p:pic>
        <p:nvPicPr>
          <p:cNvPr id="6" name="Picture 12" descr="Logo-FNR-CMYK-jpg_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694" y="5524409"/>
            <a:ext cx="2043113" cy="496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Users\sabine.demazy\Downloads\INSIDE_uni_extern_bat.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851011" y="5564701"/>
            <a:ext cx="2878479" cy="4562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7"/>
          <p:cNvSpPr/>
          <p:nvPr/>
        </p:nvSpPr>
        <p:spPr>
          <a:xfrm>
            <a:off x="852758" y="780671"/>
            <a:ext cx="3188693" cy="1192634"/>
          </a:xfrm>
          <a:prstGeom prst="rect">
            <a:avLst/>
          </a:prstGeom>
        </p:spPr>
        <p:txBody>
          <a:bodyPr wrap="none">
            <a:spAutoFit/>
          </a:bodyPr>
          <a:lstStyle/>
          <a:p>
            <a:r>
              <a:rPr lang="en-US" sz="7150" dirty="0">
                <a:solidFill>
                  <a:schemeClr val="accent6">
                    <a:lumMod val="50000"/>
                  </a:schemeClr>
                </a:solidFill>
              </a:rPr>
              <a:t>Thanks!</a:t>
            </a:r>
            <a:endParaRPr lang="en-US" sz="7150" dirty="0"/>
          </a:p>
        </p:txBody>
      </p:sp>
      <p:sp>
        <p:nvSpPr>
          <p:cNvPr id="4" name="Title 3"/>
          <p:cNvSpPr>
            <a:spLocks noGrp="1"/>
          </p:cNvSpPr>
          <p:nvPr>
            <p:ph type="ctrTitle"/>
          </p:nvPr>
        </p:nvSpPr>
        <p:spPr/>
        <p:txBody>
          <a:bodyPr/>
          <a:lstStyle/>
          <a:p>
            <a:endParaRPr lang="en-US"/>
          </a:p>
        </p:txBody>
      </p:sp>
      <p:sp>
        <p:nvSpPr>
          <p:cNvPr id="9" name="Subtitle 8"/>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9916388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480" y="195263"/>
            <a:ext cx="8237983" cy="327025"/>
          </a:xfrm>
        </p:spPr>
        <p:txBody>
          <a:bodyPr>
            <a:normAutofit fontScale="90000"/>
          </a:bodyPr>
          <a:lstStyle/>
          <a:p>
            <a:r>
              <a:rPr lang="en-US" sz="2800" dirty="0" smtClean="0"/>
              <a:t>Annex: My problem with Gini</a:t>
            </a:r>
            <a:endParaRPr lang="en-US" sz="3200" dirty="0"/>
          </a:p>
        </p:txBody>
      </p:sp>
      <p:sp>
        <p:nvSpPr>
          <p:cNvPr id="3" name="Content Placeholder 2"/>
          <p:cNvSpPr>
            <a:spLocks noGrp="1"/>
          </p:cNvSpPr>
          <p:nvPr>
            <p:ph idx="1"/>
          </p:nvPr>
        </p:nvSpPr>
        <p:spPr>
          <a:xfrm>
            <a:off x="293118" y="815975"/>
            <a:ext cx="7983538" cy="5226050"/>
          </a:xfrm>
        </p:spPr>
        <p:txBody>
          <a:bodyPr/>
          <a:lstStyle/>
          <a:p>
            <a:r>
              <a:rPr lang="en-US" sz="2000" dirty="0" smtClean="0"/>
              <a:t>2 completely different distributions can give the same Gini Index</a:t>
            </a:r>
            <a:endParaRPr lang="en-US" sz="2000" dirty="0"/>
          </a:p>
        </p:txBody>
      </p:sp>
      <p:sp>
        <p:nvSpPr>
          <p:cNvPr id="6" name="TextBox 5"/>
          <p:cNvSpPr txBox="1"/>
          <p:nvPr/>
        </p:nvSpPr>
        <p:spPr>
          <a:xfrm>
            <a:off x="733600" y="1383159"/>
            <a:ext cx="7776864" cy="461665"/>
          </a:xfrm>
          <a:prstGeom prst="rect">
            <a:avLst/>
          </a:prstGeom>
          <a:noFill/>
        </p:spPr>
        <p:txBody>
          <a:bodyPr wrap="square" rtlCol="0">
            <a:spAutoFit/>
          </a:bodyPr>
          <a:lstStyle/>
          <a:p>
            <a:r>
              <a:rPr lang="en-US" b="1" i="1" dirty="0" smtClean="0"/>
              <a:t>2 distributions, same mean, with the same Gini of .30</a:t>
            </a:r>
            <a:endParaRPr lang="en-US" b="1" i="1" dirty="0"/>
          </a:p>
        </p:txBody>
      </p:sp>
      <p:pic>
        <p:nvPicPr>
          <p:cNvPr id="12" name="Picture 1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1592" y="1718868"/>
            <a:ext cx="6288929" cy="4919958"/>
          </a:xfrm>
          <a:prstGeom prst="rect">
            <a:avLst/>
          </a:prstGeom>
          <a:noFill/>
          <a:ln>
            <a:noFill/>
          </a:ln>
        </p:spPr>
      </p:pic>
      <p:sp>
        <p:nvSpPr>
          <p:cNvPr id="5" name="Rectangle 4"/>
          <p:cNvSpPr/>
          <p:nvPr/>
        </p:nvSpPr>
        <p:spPr>
          <a:xfrm>
            <a:off x="3253880" y="2204864"/>
            <a:ext cx="3048224" cy="646331"/>
          </a:xfrm>
          <a:prstGeom prst="rect">
            <a:avLst/>
          </a:prstGeom>
        </p:spPr>
        <p:txBody>
          <a:bodyPr wrap="square">
            <a:spAutoFit/>
          </a:bodyPr>
          <a:lstStyle/>
          <a:p>
            <a:r>
              <a:rPr lang="en-US" sz="1800" dirty="0" smtClean="0">
                <a:latin typeface="Calibri" panose="020F0502020204030204" pitchFamily="34" charset="0"/>
                <a:ea typeface="Calibri" panose="020F0502020204030204" pitchFamily="34" charset="0"/>
                <a:cs typeface="Times New Roman" panose="02020603050405020304" pitchFamily="18" charset="0"/>
              </a:rPr>
              <a:t>D1: GB2(5.13;1;1</a:t>
            </a:r>
            <a:r>
              <a:rPr lang="en-US" sz="1800" dirty="0">
                <a:latin typeface="Calibri" panose="020F0502020204030204" pitchFamily="34" charset="0"/>
                <a:ea typeface="Calibri" panose="020F0502020204030204" pitchFamily="34" charset="0"/>
                <a:cs typeface="Times New Roman" panose="02020603050405020304" pitchFamily="18" charset="0"/>
              </a:rPr>
              <a:t>;.5) </a:t>
            </a:r>
            <a:r>
              <a:rPr lang="en-US" sz="1800" dirty="0" smtClean="0">
                <a:latin typeface="Calibri" panose="020F0502020204030204" pitchFamily="34" charset="0"/>
                <a:ea typeface="Calibri" panose="020F0502020204030204" pitchFamily="34" charset="0"/>
                <a:cs typeface="Times New Roman" panose="02020603050405020304" pitchFamily="18" charset="0"/>
              </a:rPr>
              <a:t/>
            </a:r>
            <a:br>
              <a:rPr lang="en-US" sz="1800" dirty="0" smtClean="0">
                <a:latin typeface="Calibri" panose="020F0502020204030204" pitchFamily="34" charset="0"/>
                <a:ea typeface="Calibri" panose="020F0502020204030204" pitchFamily="34" charset="0"/>
                <a:cs typeface="Times New Roman" panose="02020603050405020304" pitchFamily="18" charset="0"/>
              </a:rPr>
            </a:br>
            <a:r>
              <a:rPr lang="en-US" sz="1800" dirty="0" smtClean="0">
                <a:latin typeface="Calibri" panose="020F0502020204030204" pitchFamily="34" charset="0"/>
                <a:ea typeface="Calibri" panose="020F0502020204030204" pitchFamily="34" charset="0"/>
                <a:cs typeface="Times New Roman" panose="02020603050405020304" pitchFamily="18" charset="0"/>
              </a:rPr>
              <a:t>Poverty </a:t>
            </a:r>
            <a:r>
              <a:rPr lang="en-US" sz="1800" dirty="0">
                <a:latin typeface="Calibri" panose="020F0502020204030204" pitchFamily="34" charset="0"/>
                <a:ea typeface="Calibri" panose="020F0502020204030204" pitchFamily="34" charset="0"/>
                <a:cs typeface="Times New Roman" panose="02020603050405020304" pitchFamily="18" charset="0"/>
              </a:rPr>
              <a:t>= .041 Richness = .097</a:t>
            </a:r>
            <a:endParaRPr lang="en-US" sz="1800" dirty="0"/>
          </a:p>
        </p:txBody>
      </p:sp>
      <p:cxnSp>
        <p:nvCxnSpPr>
          <p:cNvPr id="8" name="Straight Arrow Connector 7"/>
          <p:cNvCxnSpPr/>
          <p:nvPr/>
        </p:nvCxnSpPr>
        <p:spPr bwMode="auto">
          <a:xfrm flipH="1">
            <a:off x="2749824" y="2559623"/>
            <a:ext cx="576064" cy="5281"/>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Rectangle 13"/>
          <p:cNvSpPr/>
          <p:nvPr/>
        </p:nvSpPr>
        <p:spPr>
          <a:xfrm>
            <a:off x="3253880" y="2981563"/>
            <a:ext cx="3312368" cy="646331"/>
          </a:xfrm>
          <a:prstGeom prst="rect">
            <a:avLst/>
          </a:prstGeom>
        </p:spPr>
        <p:txBody>
          <a:bodyPr wrap="square">
            <a:spAutoFit/>
          </a:bodyPr>
          <a:lstStyle/>
          <a:p>
            <a:r>
              <a:rPr lang="en-US" sz="1800" dirty="0" smtClean="0">
                <a:latin typeface="Calibri" panose="020F0502020204030204" pitchFamily="34" charset="0"/>
                <a:ea typeface="Calibri" panose="020F0502020204030204" pitchFamily="34" charset="0"/>
                <a:cs typeface="Times New Roman" panose="02020603050405020304" pitchFamily="18" charset="0"/>
              </a:rPr>
              <a:t>D2: GB2(5.13;1;1;1.5</a:t>
            </a:r>
            <a:r>
              <a:rPr lang="en-US" sz="1800" dirty="0">
                <a:latin typeface="Calibri" panose="020F0502020204030204" pitchFamily="34" charset="0"/>
                <a:ea typeface="Calibri" panose="020F0502020204030204" pitchFamily="34" charset="0"/>
                <a:cs typeface="Times New Roman" panose="02020603050405020304" pitchFamily="18" charset="0"/>
              </a:rPr>
              <a:t>) </a:t>
            </a:r>
            <a:br>
              <a:rPr lang="en-US" sz="1800" dirty="0">
                <a:latin typeface="Calibri" panose="020F0502020204030204" pitchFamily="34" charset="0"/>
                <a:ea typeface="Calibri" panose="020F0502020204030204" pitchFamily="34" charset="0"/>
                <a:cs typeface="Times New Roman" panose="02020603050405020304" pitchFamily="18" charset="0"/>
              </a:rPr>
            </a:br>
            <a:r>
              <a:rPr lang="en-US" sz="1800" dirty="0">
                <a:latin typeface="Calibri" panose="020F0502020204030204" pitchFamily="34" charset="0"/>
                <a:ea typeface="Calibri" panose="020F0502020204030204" pitchFamily="34" charset="0"/>
                <a:cs typeface="Times New Roman" panose="02020603050405020304" pitchFamily="18" charset="0"/>
              </a:rPr>
              <a:t>Poverty = .115 Richness = .0986</a:t>
            </a:r>
            <a:endParaRPr lang="en-US" sz="1800" dirty="0"/>
          </a:p>
        </p:txBody>
      </p:sp>
      <p:cxnSp>
        <p:nvCxnSpPr>
          <p:cNvPr id="15" name="Straight Arrow Connector 14"/>
          <p:cNvCxnSpPr/>
          <p:nvPr/>
        </p:nvCxnSpPr>
        <p:spPr bwMode="auto">
          <a:xfrm flipH="1">
            <a:off x="2677816" y="3336322"/>
            <a:ext cx="576064" cy="5281"/>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Rectangle 15"/>
          <p:cNvSpPr/>
          <p:nvPr/>
        </p:nvSpPr>
        <p:spPr>
          <a:xfrm>
            <a:off x="6969224" y="3155484"/>
            <a:ext cx="2813591" cy="1569660"/>
          </a:xfrm>
          <a:prstGeom prst="rect">
            <a:avLst/>
          </a:prstGeom>
        </p:spPr>
        <p:txBody>
          <a:bodyPr wrap="none">
            <a:spAutoFit/>
          </a:bodyPr>
          <a:lstStyle/>
          <a:p>
            <a:r>
              <a:rPr lang="en-US" b="1" i="1" dirty="0" smtClean="0">
                <a:sym typeface="Wingdings" panose="05000000000000000000" pitchFamily="2" charset="2"/>
              </a:rPr>
              <a:t>We can show that</a:t>
            </a:r>
          </a:p>
          <a:p>
            <a:r>
              <a:rPr lang="en-US" b="1" i="1" dirty="0" smtClean="0">
                <a:sym typeface="Wingdings" panose="05000000000000000000" pitchFamily="2" charset="2"/>
              </a:rPr>
              <a:t> </a:t>
            </a:r>
            <a:r>
              <a:rPr lang="en-US" b="1" i="1" dirty="0" smtClean="0"/>
              <a:t>A lower Gini </a:t>
            </a:r>
            <a:br>
              <a:rPr lang="en-US" b="1" i="1" dirty="0" smtClean="0"/>
            </a:br>
            <a:r>
              <a:rPr lang="en-US" b="1" i="1" dirty="0" smtClean="0"/>
              <a:t>can go with higher </a:t>
            </a:r>
            <a:br>
              <a:rPr lang="en-US" b="1" i="1" dirty="0" smtClean="0"/>
            </a:br>
            <a:r>
              <a:rPr lang="en-US" b="1" i="1" dirty="0" smtClean="0"/>
              <a:t>relative poverty rates</a:t>
            </a:r>
            <a:endParaRPr lang="en-US" dirty="0"/>
          </a:p>
        </p:txBody>
      </p:sp>
    </p:spTree>
    <p:extLst>
      <p:ext uri="{BB962C8B-B14F-4D97-AF65-F5344CB8AC3E}">
        <p14:creationId xmlns:p14="http://schemas.microsoft.com/office/powerpoint/2010/main" val="33011210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AE66F4D6-7A1E-4C0A-A483-BA4B07BD7909}" type="slidenum">
              <a:rPr lang="fr-FR" sz="1400"/>
              <a:pPr/>
              <a:t>7</a:t>
            </a:fld>
            <a:endParaRPr lang="fr-FR" sz="1400"/>
          </a:p>
        </p:txBody>
      </p:sp>
      <p:sp>
        <p:nvSpPr>
          <p:cNvPr id="9219" name="Rectangle 2"/>
          <p:cNvSpPr>
            <a:spLocks noChangeArrowheads="1"/>
          </p:cNvSpPr>
          <p:nvPr/>
        </p:nvSpPr>
        <p:spPr bwMode="auto">
          <a:xfrm>
            <a:off x="838202" y="260350"/>
            <a:ext cx="8723313"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marL="747713" lvl="3" algn="l" defTabSz="957263">
              <a:spcBef>
                <a:spcPct val="20000"/>
              </a:spcBef>
              <a:tabLst>
                <a:tab pos="741363" algn="l"/>
              </a:tabLst>
            </a:pPr>
            <a:endParaRPr lang="fr-FR" sz="900" dirty="0"/>
          </a:p>
          <a:p>
            <a:pPr algn="l" defTabSz="957263">
              <a:spcBef>
                <a:spcPct val="20000"/>
              </a:spcBef>
              <a:spcAft>
                <a:spcPct val="100000"/>
              </a:spcAft>
              <a:tabLst>
                <a:tab pos="741363" algn="l"/>
              </a:tabLst>
            </a:pPr>
            <a:r>
              <a:rPr lang="fr-FR" sz="2100" b="1" dirty="0" err="1"/>
              <a:t>Material</a:t>
            </a:r>
            <a:r>
              <a:rPr lang="fr-FR" sz="2100" b="1" dirty="0"/>
              <a:t>-objective or </a:t>
            </a:r>
            <a:r>
              <a:rPr lang="fr-FR" sz="2100" b="1" dirty="0" err="1"/>
              <a:t>political</a:t>
            </a:r>
            <a:r>
              <a:rPr lang="fr-FR" sz="2100" b="1" dirty="0"/>
              <a:t>-cultural </a:t>
            </a:r>
            <a:r>
              <a:rPr lang="fr-FR" sz="2100" b="1" dirty="0" err="1"/>
              <a:t>generations</a:t>
            </a:r>
            <a:r>
              <a:rPr lang="fr-FR" sz="2100" b="1" dirty="0"/>
              <a:t>?... Or all of </a:t>
            </a:r>
            <a:r>
              <a:rPr lang="fr-FR" sz="2100" b="1" dirty="0" err="1"/>
              <a:t>that</a:t>
            </a:r>
            <a:r>
              <a:rPr lang="fr-FR" sz="2100" b="1" dirty="0"/>
              <a:t>  </a:t>
            </a:r>
            <a:endParaRPr lang="fr-FR" sz="2800" b="1" dirty="0"/>
          </a:p>
          <a:p>
            <a:pPr marL="582613" lvl="2" indent="-168275" algn="l" defTabSz="957263">
              <a:spcBef>
                <a:spcPct val="20000"/>
              </a:spcBef>
              <a:buClr>
                <a:schemeClr val="tx1"/>
              </a:buClr>
              <a:buFont typeface="Wingdings" pitchFamily="2" charset="2"/>
              <a:buChar char="Ø"/>
              <a:tabLst>
                <a:tab pos="741363" algn="l"/>
              </a:tabLst>
            </a:pPr>
            <a:r>
              <a:rPr lang="fr-FR" sz="2000" b="1" dirty="0"/>
              <a:t>Karl Mannheim</a:t>
            </a:r>
          </a:p>
          <a:p>
            <a:pPr marL="582613" lvl="2" indent="-168275" algn="l" defTabSz="957263">
              <a:spcBef>
                <a:spcPct val="20000"/>
              </a:spcBef>
              <a:buClr>
                <a:schemeClr val="tx1"/>
              </a:buClr>
              <a:buFont typeface="Zapf Dingbats" charset="2"/>
              <a:buChar char="l"/>
              <a:tabLst>
                <a:tab pos="741363" algn="l"/>
              </a:tabLst>
            </a:pPr>
            <a:r>
              <a:rPr lang="fr-FR" sz="2000" b="1" dirty="0"/>
              <a:t>The impact of new social </a:t>
            </a:r>
            <a:r>
              <a:rPr lang="fr-FR" sz="2000" b="1" dirty="0" err="1"/>
              <a:t>contexts</a:t>
            </a:r>
            <a:r>
              <a:rPr lang="fr-FR" sz="2000" b="1" dirty="0"/>
              <a:t> on the </a:t>
            </a:r>
            <a:r>
              <a:rPr lang="fr-FR" sz="2000" b="1" dirty="0" err="1"/>
              <a:t>young</a:t>
            </a:r>
            <a:r>
              <a:rPr lang="fr-FR" sz="2000" b="1" dirty="0"/>
              <a:t>: </a:t>
            </a:r>
          </a:p>
          <a:p>
            <a:pPr marL="582613" lvl="2" indent="-168275" defTabSz="957263">
              <a:spcBef>
                <a:spcPct val="20000"/>
              </a:spcBef>
              <a:buClr>
                <a:schemeClr val="tx1"/>
              </a:buClr>
              <a:tabLst>
                <a:tab pos="741363" algn="l"/>
              </a:tabLst>
            </a:pPr>
            <a:r>
              <a:rPr lang="fr-FR" sz="2000" b="1" dirty="0" smtClean="0"/>
              <a:t>«</a:t>
            </a:r>
            <a:r>
              <a:rPr lang="en-US" sz="2000" b="1" dirty="0"/>
              <a:t>Mental data are of sociological </a:t>
            </a:r>
            <a:r>
              <a:rPr lang="en-US" sz="2000" b="1" dirty="0" smtClean="0"/>
              <a:t>importance not </a:t>
            </a:r>
            <a:r>
              <a:rPr lang="en-US" sz="2000" b="1" dirty="0"/>
              <a:t>only because of their actual content, but also because they </a:t>
            </a:r>
            <a:r>
              <a:rPr lang="en-US" sz="2000" b="1" dirty="0" smtClean="0"/>
              <a:t>cause the </a:t>
            </a:r>
            <a:r>
              <a:rPr lang="en-US" sz="2000" b="1" dirty="0"/>
              <a:t>individuals sharing them to form one group—they have a socializing </a:t>
            </a:r>
            <a:r>
              <a:rPr lang="en-US" sz="2000" b="1" dirty="0" smtClean="0"/>
              <a:t>effect</a:t>
            </a:r>
            <a:r>
              <a:rPr lang="fr-FR" sz="2000" b="1" dirty="0" smtClean="0"/>
              <a:t>».  (…</a:t>
            </a:r>
            <a:r>
              <a:rPr lang="de-DE" sz="2000" b="1" i="1" dirty="0" smtClean="0"/>
              <a:t>dass sie die Einzelnen zur Gruppe verbinden, „sozialisierend“ wirken</a:t>
            </a:r>
            <a:r>
              <a:rPr lang="de-DE" sz="2000" b="1" dirty="0" smtClean="0"/>
              <a:t> </a:t>
            </a:r>
            <a:r>
              <a:rPr lang="fr-FR" sz="2000" b="1" dirty="0" smtClean="0"/>
              <a:t>) </a:t>
            </a:r>
            <a:br>
              <a:rPr lang="fr-FR" sz="2000" b="1" dirty="0" smtClean="0"/>
            </a:br>
            <a:r>
              <a:rPr lang="de-DE" altLang="ja-JP" sz="1900" dirty="0" smtClean="0">
                <a:solidFill>
                  <a:srgbClr val="000000"/>
                </a:solidFill>
                <a:ea typeface="MS PGothic" pitchFamily="34" charset="-128"/>
              </a:rPr>
              <a:t>(K. Mannheim, </a:t>
            </a:r>
            <a:r>
              <a:rPr lang="de-DE" altLang="ja-JP" sz="1900" i="1" dirty="0" smtClean="0">
                <a:solidFill>
                  <a:srgbClr val="000000"/>
                </a:solidFill>
                <a:ea typeface="MS PGothic" pitchFamily="34" charset="-128"/>
              </a:rPr>
              <a:t>Das Problem der Generationen</a:t>
            </a:r>
            <a:r>
              <a:rPr lang="de-DE" altLang="ja-JP" sz="1900" dirty="0" smtClean="0">
                <a:solidFill>
                  <a:srgbClr val="000000"/>
                </a:solidFill>
                <a:ea typeface="MS PGothic" pitchFamily="34" charset="-128"/>
              </a:rPr>
              <a:t>, 1928)</a:t>
            </a:r>
            <a:endParaRPr lang="fr-FR" sz="2000" b="1" dirty="0" smtClean="0"/>
          </a:p>
          <a:p>
            <a:pPr marL="582613" lvl="2" indent="-168275" algn="l" defTabSz="957263">
              <a:spcBef>
                <a:spcPct val="20000"/>
              </a:spcBef>
              <a:buClr>
                <a:schemeClr val="tx1"/>
              </a:buClr>
              <a:buFont typeface="Wingdings" pitchFamily="2" charset="2"/>
              <a:buChar char="Ø"/>
              <a:tabLst>
                <a:tab pos="741363" algn="l"/>
              </a:tabLst>
            </a:pPr>
            <a:r>
              <a:rPr lang="fr-FR" sz="2000" b="1" dirty="0" smtClean="0"/>
              <a:t>QUESTION </a:t>
            </a:r>
            <a:r>
              <a:rPr lang="fr-FR" sz="2000" b="1" dirty="0"/>
              <a:t>1</a:t>
            </a:r>
            <a:br>
              <a:rPr lang="fr-FR" sz="2000" b="1" dirty="0"/>
            </a:br>
            <a:r>
              <a:rPr lang="fr-FR" sz="2000" b="1" dirty="0" err="1"/>
              <a:t>From</a:t>
            </a:r>
            <a:r>
              <a:rPr lang="fr-FR" sz="2000" b="1" dirty="0"/>
              <a:t> </a:t>
            </a:r>
            <a:r>
              <a:rPr lang="fr-FR" sz="2000" b="1" dirty="0" err="1"/>
              <a:t>cohort</a:t>
            </a:r>
            <a:r>
              <a:rPr lang="fr-FR" sz="2000" b="1" dirty="0"/>
              <a:t> to </a:t>
            </a:r>
            <a:r>
              <a:rPr lang="fr-FR" sz="2000" b="1" dirty="0" err="1"/>
              <a:t>generations</a:t>
            </a:r>
            <a:r>
              <a:rPr lang="fr-FR" sz="2000" b="1" dirty="0"/>
              <a:t> ? How </a:t>
            </a:r>
            <a:r>
              <a:rPr lang="fr-FR" sz="2000" b="1" dirty="0" err="1"/>
              <a:t>generational</a:t>
            </a:r>
            <a:r>
              <a:rPr lang="fr-FR" sz="2000" b="1" dirty="0"/>
              <a:t> </a:t>
            </a:r>
            <a:r>
              <a:rPr lang="fr-FR" sz="2000" b="1" dirty="0" err="1"/>
              <a:t>cristallization</a:t>
            </a:r>
            <a:r>
              <a:rPr lang="fr-FR" sz="2000" b="1" dirty="0"/>
              <a:t> ?</a:t>
            </a:r>
          </a:p>
          <a:p>
            <a:pPr marL="582613" lvl="2" indent="-168275" algn="l" defTabSz="957263">
              <a:spcBef>
                <a:spcPct val="20000"/>
              </a:spcBef>
              <a:buClr>
                <a:schemeClr val="tx1"/>
              </a:buClr>
              <a:buFont typeface="Wingdings" pitchFamily="2" charset="2"/>
              <a:buChar char="Ø"/>
              <a:tabLst>
                <a:tab pos="741363" algn="l"/>
              </a:tabLst>
            </a:pPr>
            <a:r>
              <a:rPr lang="fr-FR" sz="2000" b="1" dirty="0"/>
              <a:t>QUESTION 2</a:t>
            </a:r>
            <a:br>
              <a:rPr lang="fr-FR" sz="2000" b="1" dirty="0"/>
            </a:br>
            <a:r>
              <a:rPr lang="fr-FR" sz="2000" b="1" dirty="0" err="1"/>
              <a:t>Does</a:t>
            </a:r>
            <a:r>
              <a:rPr lang="fr-FR" sz="2000" b="1" dirty="0"/>
              <a:t> the </a:t>
            </a:r>
            <a:r>
              <a:rPr lang="fr-FR" sz="2000" b="1" dirty="0" smtClean="0"/>
              <a:t>national/</a:t>
            </a:r>
            <a:r>
              <a:rPr lang="fr-FR" sz="2000" b="1" dirty="0" err="1" smtClean="0"/>
              <a:t>Welfare</a:t>
            </a:r>
            <a:r>
              <a:rPr lang="fr-FR" sz="2000" b="1" dirty="0" smtClean="0"/>
              <a:t> </a:t>
            </a:r>
            <a:r>
              <a:rPr lang="fr-FR" sz="2000" b="1" dirty="0" err="1" smtClean="0"/>
              <a:t>regime</a:t>
            </a:r>
            <a:r>
              <a:rPr lang="fr-FR" sz="2000" b="1" dirty="0" smtClean="0"/>
              <a:t> </a:t>
            </a:r>
            <a:r>
              <a:rPr lang="fr-FR" sz="2000" b="1" dirty="0" err="1" smtClean="0"/>
              <a:t>context</a:t>
            </a:r>
            <a:r>
              <a:rPr lang="fr-FR" sz="2000" b="1" dirty="0" smtClean="0"/>
              <a:t> </a:t>
            </a:r>
            <a:r>
              <a:rPr lang="fr-FR" sz="2000" b="1" dirty="0"/>
              <a:t>of entry </a:t>
            </a:r>
            <a:r>
              <a:rPr lang="fr-FR" sz="2000" b="1" dirty="0" err="1"/>
              <a:t>into</a:t>
            </a:r>
            <a:r>
              <a:rPr lang="fr-FR" sz="2000" b="1" dirty="0"/>
              <a:t> </a:t>
            </a:r>
            <a:r>
              <a:rPr lang="fr-FR" sz="2000" b="1" dirty="0" err="1"/>
              <a:t>adulthood</a:t>
            </a:r>
            <a:r>
              <a:rPr lang="fr-FR" sz="2000" b="1" dirty="0"/>
              <a:t> has a durable </a:t>
            </a:r>
            <a:r>
              <a:rPr lang="fr-FR" sz="2000" b="1" dirty="0" err="1"/>
              <a:t>effect</a:t>
            </a:r>
            <a:r>
              <a:rPr lang="fr-FR" sz="2000" b="1" dirty="0"/>
              <a:t> on future life chances of </a:t>
            </a:r>
            <a:r>
              <a:rPr lang="fr-FR" sz="2000" b="1" dirty="0" err="1"/>
              <a:t>generations</a:t>
            </a:r>
            <a:r>
              <a:rPr lang="fr-FR" sz="2000" b="1" dirty="0"/>
              <a:t> </a:t>
            </a:r>
            <a:r>
              <a:rPr lang="fr-FR" sz="2000" b="1" dirty="0" smtClean="0"/>
              <a:t>?</a:t>
            </a:r>
            <a:endParaRPr lang="fr-FR" sz="2000" b="1" dirty="0"/>
          </a:p>
        </p:txBody>
      </p:sp>
    </p:spTree>
    <p:extLst>
      <p:ext uri="{BB962C8B-B14F-4D97-AF65-F5344CB8AC3E}">
        <p14:creationId xmlns:p14="http://schemas.microsoft.com/office/powerpoint/2010/main" val="263637842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stretch>
            <a:fillRect/>
          </a:stretch>
        </p:blipFill>
        <p:spPr>
          <a:xfrm>
            <a:off x="1115516" y="1556704"/>
            <a:ext cx="6395927" cy="4680608"/>
          </a:xfrm>
          <a:prstGeom prst="rect">
            <a:avLst/>
          </a:prstGeom>
        </p:spPr>
      </p:pic>
      <p:sp>
        <p:nvSpPr>
          <p:cNvPr id="2" name="Title 1"/>
          <p:cNvSpPr>
            <a:spLocks noGrp="1"/>
          </p:cNvSpPr>
          <p:nvPr>
            <p:ph type="title"/>
          </p:nvPr>
        </p:nvSpPr>
        <p:spPr>
          <a:xfrm>
            <a:off x="272480" y="195263"/>
            <a:ext cx="8237983" cy="327025"/>
          </a:xfrm>
        </p:spPr>
        <p:txBody>
          <a:bodyPr>
            <a:normAutofit fontScale="90000"/>
          </a:bodyPr>
          <a:lstStyle/>
          <a:p>
            <a:r>
              <a:rPr lang="en-US" sz="2800" dirty="0" smtClean="0"/>
              <a:t>Annex: My problem with Gini</a:t>
            </a:r>
            <a:endParaRPr lang="en-US" sz="3200" dirty="0"/>
          </a:p>
        </p:txBody>
      </p:sp>
      <p:sp>
        <p:nvSpPr>
          <p:cNvPr id="3" name="Content Placeholder 2"/>
          <p:cNvSpPr>
            <a:spLocks noGrp="1"/>
          </p:cNvSpPr>
          <p:nvPr>
            <p:ph idx="1"/>
          </p:nvPr>
        </p:nvSpPr>
        <p:spPr>
          <a:xfrm>
            <a:off x="293118" y="815975"/>
            <a:ext cx="7983538" cy="5226050"/>
          </a:xfrm>
        </p:spPr>
        <p:txBody>
          <a:bodyPr/>
          <a:lstStyle/>
          <a:p>
            <a:r>
              <a:rPr lang="en-US" sz="2000" dirty="0" smtClean="0"/>
              <a:t>2 completely different distributions can give the same Gini Index</a:t>
            </a:r>
            <a:endParaRPr lang="en-US" sz="2000" dirty="0"/>
          </a:p>
        </p:txBody>
      </p:sp>
      <p:sp>
        <p:nvSpPr>
          <p:cNvPr id="5" name="Rectangle 4"/>
          <p:cNvSpPr/>
          <p:nvPr/>
        </p:nvSpPr>
        <p:spPr>
          <a:xfrm>
            <a:off x="3896107" y="4514401"/>
            <a:ext cx="3048224" cy="646331"/>
          </a:xfrm>
          <a:prstGeom prst="rect">
            <a:avLst/>
          </a:prstGeom>
        </p:spPr>
        <p:txBody>
          <a:bodyPr wrap="square">
            <a:spAutoFit/>
          </a:bodyPr>
          <a:lstStyle/>
          <a:p>
            <a:r>
              <a:rPr lang="en-US" sz="1800" dirty="0" smtClean="0">
                <a:latin typeface="Calibri" panose="020F0502020204030204" pitchFamily="34" charset="0"/>
                <a:ea typeface="Calibri" panose="020F0502020204030204" pitchFamily="34" charset="0"/>
                <a:cs typeface="Times New Roman" panose="02020603050405020304" pitchFamily="18" charset="0"/>
              </a:rPr>
              <a:t>D1 = GB2(5.13;1;1</a:t>
            </a:r>
            <a:r>
              <a:rPr lang="en-US" sz="1800" dirty="0">
                <a:latin typeface="Calibri" panose="020F0502020204030204" pitchFamily="34" charset="0"/>
                <a:ea typeface="Calibri" panose="020F0502020204030204" pitchFamily="34" charset="0"/>
                <a:cs typeface="Times New Roman" panose="02020603050405020304" pitchFamily="18" charset="0"/>
              </a:rPr>
              <a:t>;.5) </a:t>
            </a:r>
            <a:r>
              <a:rPr lang="en-US" sz="1800" dirty="0" smtClean="0">
                <a:latin typeface="Calibri" panose="020F0502020204030204" pitchFamily="34" charset="0"/>
                <a:ea typeface="Calibri" panose="020F0502020204030204" pitchFamily="34" charset="0"/>
                <a:cs typeface="Times New Roman" panose="02020603050405020304" pitchFamily="18" charset="0"/>
              </a:rPr>
              <a:t/>
            </a:r>
            <a:br>
              <a:rPr lang="en-US" sz="1800" dirty="0" smtClean="0">
                <a:latin typeface="Calibri" panose="020F0502020204030204" pitchFamily="34" charset="0"/>
                <a:ea typeface="Calibri" panose="020F0502020204030204" pitchFamily="34" charset="0"/>
                <a:cs typeface="Times New Roman" panose="02020603050405020304" pitchFamily="18" charset="0"/>
              </a:rPr>
            </a:br>
            <a:r>
              <a:rPr lang="en-US" sz="1800" dirty="0" smtClean="0">
                <a:latin typeface="Calibri" panose="020F0502020204030204" pitchFamily="34" charset="0"/>
                <a:ea typeface="Calibri" panose="020F0502020204030204" pitchFamily="34" charset="0"/>
                <a:cs typeface="Times New Roman" panose="02020603050405020304" pitchFamily="18" charset="0"/>
              </a:rPr>
              <a:t>Poverty </a:t>
            </a:r>
            <a:r>
              <a:rPr lang="en-US" sz="1800" dirty="0">
                <a:latin typeface="Calibri" panose="020F0502020204030204" pitchFamily="34" charset="0"/>
                <a:ea typeface="Calibri" panose="020F0502020204030204" pitchFamily="34" charset="0"/>
                <a:cs typeface="Times New Roman" panose="02020603050405020304" pitchFamily="18" charset="0"/>
              </a:rPr>
              <a:t>= .041 Richness = .097</a:t>
            </a:r>
            <a:endParaRPr lang="en-US" sz="1800" dirty="0"/>
          </a:p>
        </p:txBody>
      </p:sp>
      <p:cxnSp>
        <p:nvCxnSpPr>
          <p:cNvPr id="8" name="Straight Arrow Connector 7"/>
          <p:cNvCxnSpPr/>
          <p:nvPr/>
        </p:nvCxnSpPr>
        <p:spPr bwMode="auto">
          <a:xfrm flipH="1">
            <a:off x="3392051" y="4869160"/>
            <a:ext cx="576064" cy="5281"/>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Rectangle 13"/>
          <p:cNvSpPr/>
          <p:nvPr/>
        </p:nvSpPr>
        <p:spPr>
          <a:xfrm>
            <a:off x="3512840" y="1645771"/>
            <a:ext cx="3312368" cy="646331"/>
          </a:xfrm>
          <a:prstGeom prst="rect">
            <a:avLst/>
          </a:prstGeom>
        </p:spPr>
        <p:txBody>
          <a:bodyPr wrap="square">
            <a:spAutoFit/>
          </a:bodyPr>
          <a:lstStyle/>
          <a:p>
            <a:r>
              <a:rPr lang="en-US" sz="1800" dirty="0" smtClean="0">
                <a:latin typeface="Calibri" panose="020F0502020204030204" pitchFamily="34" charset="0"/>
                <a:ea typeface="Calibri" panose="020F0502020204030204" pitchFamily="34" charset="0"/>
                <a:cs typeface="Times New Roman" panose="02020603050405020304" pitchFamily="18" charset="0"/>
              </a:rPr>
              <a:t>D2 </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smtClean="0">
                <a:latin typeface="Calibri" panose="020F0502020204030204" pitchFamily="34" charset="0"/>
                <a:ea typeface="Calibri" panose="020F0502020204030204" pitchFamily="34" charset="0"/>
                <a:cs typeface="Times New Roman" panose="02020603050405020304" pitchFamily="18" charset="0"/>
              </a:rPr>
              <a:t>GB2(2.81;1;1;1.5</a:t>
            </a:r>
            <a:r>
              <a:rPr lang="en-US" sz="1800" dirty="0">
                <a:latin typeface="Calibri" panose="020F0502020204030204" pitchFamily="34" charset="0"/>
                <a:ea typeface="Calibri" panose="020F0502020204030204" pitchFamily="34" charset="0"/>
                <a:cs typeface="Times New Roman" panose="02020603050405020304" pitchFamily="18" charset="0"/>
              </a:rPr>
              <a:t>) </a:t>
            </a:r>
            <a:br>
              <a:rPr lang="en-US" sz="1800" dirty="0">
                <a:latin typeface="Calibri" panose="020F0502020204030204" pitchFamily="34" charset="0"/>
                <a:ea typeface="Calibri" panose="020F0502020204030204" pitchFamily="34" charset="0"/>
                <a:cs typeface="Times New Roman" panose="02020603050405020304" pitchFamily="18" charset="0"/>
              </a:rPr>
            </a:br>
            <a:r>
              <a:rPr lang="en-US" sz="1800" dirty="0">
                <a:latin typeface="Calibri" panose="020F0502020204030204" pitchFamily="34" charset="0"/>
                <a:ea typeface="Calibri" panose="020F0502020204030204" pitchFamily="34" charset="0"/>
                <a:cs typeface="Times New Roman" panose="02020603050405020304" pitchFamily="18" charset="0"/>
              </a:rPr>
              <a:t>Poverty = .115 Richness = .0986</a:t>
            </a:r>
            <a:endParaRPr lang="en-US" sz="1800" dirty="0"/>
          </a:p>
        </p:txBody>
      </p:sp>
      <p:cxnSp>
        <p:nvCxnSpPr>
          <p:cNvPr id="15" name="Straight Arrow Connector 14"/>
          <p:cNvCxnSpPr/>
          <p:nvPr/>
        </p:nvCxnSpPr>
        <p:spPr bwMode="auto">
          <a:xfrm flipH="1">
            <a:off x="2936776" y="2000530"/>
            <a:ext cx="576064" cy="5281"/>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Rectangle 17"/>
          <p:cNvSpPr/>
          <p:nvPr/>
        </p:nvSpPr>
        <p:spPr>
          <a:xfrm>
            <a:off x="1712640" y="1147004"/>
            <a:ext cx="7272808" cy="461665"/>
          </a:xfrm>
          <a:prstGeom prst="rect">
            <a:avLst/>
          </a:prstGeom>
        </p:spPr>
        <p:txBody>
          <a:bodyPr wrap="square">
            <a:spAutoFit/>
          </a:bodyPr>
          <a:lstStyle/>
          <a:p>
            <a:r>
              <a:rPr lang="en-US" b="1" dirty="0" smtClean="0">
                <a:sym typeface="Wingdings" panose="05000000000000000000" pitchFamily="2" charset="2"/>
              </a:rPr>
              <a:t>Solution: the Isograph [ STATA </a:t>
            </a:r>
            <a:r>
              <a:rPr lang="en-US" b="1" dirty="0" err="1" smtClean="0">
                <a:sym typeface="Wingdings" panose="05000000000000000000" pitchFamily="2" charset="2"/>
              </a:rPr>
              <a:t>ssc</a:t>
            </a:r>
            <a:r>
              <a:rPr lang="en-US" b="1" dirty="0" smtClean="0">
                <a:sym typeface="Wingdings" panose="05000000000000000000" pitchFamily="2" charset="2"/>
              </a:rPr>
              <a:t> install isograph ]</a:t>
            </a:r>
            <a:endParaRPr lang="en-US" dirty="0"/>
          </a:p>
        </p:txBody>
      </p:sp>
      <p:sp>
        <p:nvSpPr>
          <p:cNvPr id="22" name="Rectangle 21"/>
          <p:cNvSpPr/>
          <p:nvPr/>
        </p:nvSpPr>
        <p:spPr>
          <a:xfrm>
            <a:off x="7136391" y="6075854"/>
            <a:ext cx="864096" cy="369332"/>
          </a:xfrm>
          <a:prstGeom prst="rect">
            <a:avLst/>
          </a:prstGeom>
        </p:spPr>
        <p:txBody>
          <a:bodyPr wrap="square">
            <a:spAutoFit/>
          </a:bodyPr>
          <a:lstStyle/>
          <a:p>
            <a:r>
              <a:rPr lang="en-US" sz="1800" dirty="0" smtClean="0">
                <a:latin typeface="Calibri" panose="020F0502020204030204" pitchFamily="34" charset="0"/>
                <a:ea typeface="Calibri" panose="020F0502020204030204" pitchFamily="34" charset="0"/>
                <a:cs typeface="Times New Roman" panose="02020603050405020304" pitchFamily="18" charset="0"/>
              </a:rPr>
              <a:t>Top 1%</a:t>
            </a:r>
            <a:endParaRPr lang="en-US" sz="1800" dirty="0"/>
          </a:p>
        </p:txBody>
      </p:sp>
      <p:cxnSp>
        <p:nvCxnSpPr>
          <p:cNvPr id="23" name="Straight Arrow Connector 22"/>
          <p:cNvCxnSpPr/>
          <p:nvPr/>
        </p:nvCxnSpPr>
        <p:spPr bwMode="auto">
          <a:xfrm flipH="1" flipV="1">
            <a:off x="7062463" y="5665317"/>
            <a:ext cx="122785" cy="499987"/>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Rectangle 24"/>
          <p:cNvSpPr/>
          <p:nvPr/>
        </p:nvSpPr>
        <p:spPr>
          <a:xfrm>
            <a:off x="4664968" y="6287809"/>
            <a:ext cx="1008112" cy="369332"/>
          </a:xfrm>
          <a:prstGeom prst="rect">
            <a:avLst/>
          </a:prstGeom>
        </p:spPr>
        <p:txBody>
          <a:bodyPr wrap="square">
            <a:spAutoFit/>
          </a:bodyPr>
          <a:lstStyle/>
          <a:p>
            <a:r>
              <a:rPr lang="en-US" sz="1800" dirty="0" smtClean="0">
                <a:latin typeface="Calibri" panose="020F0502020204030204" pitchFamily="34" charset="0"/>
                <a:ea typeface="Calibri" panose="020F0502020204030204" pitchFamily="34" charset="0"/>
                <a:cs typeface="Times New Roman" panose="02020603050405020304" pitchFamily="18" charset="0"/>
              </a:rPr>
              <a:t>Median</a:t>
            </a:r>
            <a:endParaRPr lang="en-US" sz="1800" dirty="0"/>
          </a:p>
        </p:txBody>
      </p:sp>
      <p:cxnSp>
        <p:nvCxnSpPr>
          <p:cNvPr id="26" name="Straight Arrow Connector 25"/>
          <p:cNvCxnSpPr/>
          <p:nvPr/>
        </p:nvCxnSpPr>
        <p:spPr bwMode="auto">
          <a:xfrm flipH="1" flipV="1">
            <a:off x="4591040" y="5877272"/>
            <a:ext cx="122785" cy="499987"/>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Rectangle 30"/>
          <p:cNvSpPr/>
          <p:nvPr/>
        </p:nvSpPr>
        <p:spPr>
          <a:xfrm>
            <a:off x="6128279" y="6132601"/>
            <a:ext cx="864096" cy="369332"/>
          </a:xfrm>
          <a:prstGeom prst="rect">
            <a:avLst/>
          </a:prstGeom>
        </p:spPr>
        <p:txBody>
          <a:bodyPr wrap="square">
            <a:spAutoFit/>
          </a:bodyPr>
          <a:lstStyle/>
          <a:p>
            <a:r>
              <a:rPr lang="en-US" sz="1800" dirty="0" smtClean="0">
                <a:latin typeface="Calibri" panose="020F0502020204030204" pitchFamily="34" charset="0"/>
                <a:ea typeface="Calibri" panose="020F0502020204030204" pitchFamily="34" charset="0"/>
                <a:cs typeface="Times New Roman" panose="02020603050405020304" pitchFamily="18" charset="0"/>
              </a:rPr>
              <a:t>Top 5%</a:t>
            </a:r>
            <a:endParaRPr lang="en-US" sz="1800" dirty="0"/>
          </a:p>
        </p:txBody>
      </p:sp>
      <p:cxnSp>
        <p:nvCxnSpPr>
          <p:cNvPr id="32" name="Straight Arrow Connector 31"/>
          <p:cNvCxnSpPr/>
          <p:nvPr/>
        </p:nvCxnSpPr>
        <p:spPr bwMode="auto">
          <a:xfrm flipH="1" flipV="1">
            <a:off x="6128279" y="5674348"/>
            <a:ext cx="122785" cy="499987"/>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Rectangle 32"/>
          <p:cNvSpPr/>
          <p:nvPr/>
        </p:nvSpPr>
        <p:spPr>
          <a:xfrm>
            <a:off x="6868789" y="4797152"/>
            <a:ext cx="2836739" cy="738664"/>
          </a:xfrm>
          <a:prstGeom prst="rect">
            <a:avLst/>
          </a:prstGeom>
        </p:spPr>
        <p:txBody>
          <a:bodyPr wrap="none">
            <a:spAutoFit/>
          </a:bodyPr>
          <a:lstStyle/>
          <a:p>
            <a:r>
              <a:rPr lang="en-US" dirty="0" smtClean="0">
                <a:latin typeface="Calibri" panose="020F0502020204030204" pitchFamily="34" charset="0"/>
                <a:ea typeface="Calibri" panose="020F0502020204030204" pitchFamily="34" charset="0"/>
                <a:cs typeface="Times New Roman" panose="02020603050405020304" pitchFamily="18" charset="0"/>
              </a:rPr>
              <a:t>X = </a:t>
            </a:r>
            <a:r>
              <a:rPr lang="en-US" dirty="0" err="1" smtClean="0">
                <a:latin typeface="Calibri" panose="020F0502020204030204" pitchFamily="34" charset="0"/>
                <a:ea typeface="Calibri" panose="020F0502020204030204" pitchFamily="34" charset="0"/>
                <a:cs typeface="Times New Roman" panose="02020603050405020304" pitchFamily="18" charset="0"/>
              </a:rPr>
              <a:t>Logitrank</a:t>
            </a:r>
            <a:r>
              <a:rPr lang="en-US" dirty="0" smtClean="0">
                <a:latin typeface="Calibri" panose="020F0502020204030204" pitchFamily="34" charset="0"/>
                <a:ea typeface="Calibri" panose="020F0502020204030204" pitchFamily="34" charset="0"/>
                <a:cs typeface="Times New Roman" panose="02020603050405020304" pitchFamily="18" charset="0"/>
              </a:rPr>
              <a:t> </a:t>
            </a:r>
            <a:br>
              <a:rPr lang="en-US" dirty="0" smtClean="0">
                <a:latin typeface="Calibri" panose="020F0502020204030204" pitchFamily="34" charset="0"/>
                <a:ea typeface="Calibri" panose="020F0502020204030204" pitchFamily="34" charset="0"/>
                <a:cs typeface="Times New Roman" panose="02020603050405020304" pitchFamily="18" charset="0"/>
              </a:rPr>
            </a:br>
            <a:r>
              <a:rPr lang="en-US" sz="1800" dirty="0" smtClean="0">
                <a:latin typeface="Calibri" panose="020F0502020204030204" pitchFamily="34" charset="0"/>
                <a:ea typeface="Calibri" panose="020F0502020204030204" pitchFamily="34" charset="0"/>
                <a:cs typeface="Times New Roman" panose="02020603050405020304" pitchFamily="18" charset="0"/>
              </a:rPr>
              <a:t> (</a:t>
            </a:r>
            <a:r>
              <a:rPr lang="en-US" sz="1800" dirty="0" err="1" smtClean="0">
                <a:latin typeface="Calibri" panose="020F0502020204030204" pitchFamily="34" charset="0"/>
                <a:ea typeface="Calibri" panose="020F0502020204030204" pitchFamily="34" charset="0"/>
                <a:cs typeface="Times New Roman" panose="02020603050405020304" pitchFamily="18" charset="0"/>
              </a:rPr>
              <a:t>fractile</a:t>
            </a:r>
            <a:r>
              <a:rPr lang="en-US" sz="1800" dirty="0" smtClean="0">
                <a:latin typeface="Calibri" panose="020F0502020204030204" pitchFamily="34" charset="0"/>
                <a:ea typeface="Calibri" panose="020F0502020204030204" pitchFamily="34" charset="0"/>
                <a:cs typeface="Times New Roman" panose="02020603050405020304" pitchFamily="18" charset="0"/>
              </a:rPr>
              <a:t> on the distribution)</a:t>
            </a:r>
            <a:endParaRPr lang="en-US" sz="1800" dirty="0"/>
          </a:p>
        </p:txBody>
      </p:sp>
      <p:sp>
        <p:nvSpPr>
          <p:cNvPr id="34" name="Rectangle 33"/>
          <p:cNvSpPr/>
          <p:nvPr/>
        </p:nvSpPr>
        <p:spPr>
          <a:xfrm>
            <a:off x="1568624" y="2060848"/>
            <a:ext cx="2454711" cy="830997"/>
          </a:xfrm>
          <a:prstGeom prst="rect">
            <a:avLst/>
          </a:prstGeom>
        </p:spPr>
        <p:txBody>
          <a:bodyPr wrap="none">
            <a:spAutoFit/>
          </a:bodyPr>
          <a:lstStyle/>
          <a:p>
            <a:r>
              <a:rPr lang="en-US" dirty="0" smtClean="0">
                <a:latin typeface="Calibri" panose="020F0502020204030204" pitchFamily="34" charset="0"/>
                <a:ea typeface="Calibri" panose="020F0502020204030204" pitchFamily="34" charset="0"/>
                <a:cs typeface="Times New Roman" panose="02020603050405020304" pitchFamily="18" charset="0"/>
              </a:rPr>
              <a:t>Y = ISO</a:t>
            </a:r>
            <a:br>
              <a:rPr lang="en-US" dirty="0" smtClean="0">
                <a:latin typeface="Calibri" panose="020F0502020204030204" pitchFamily="34" charset="0"/>
                <a:ea typeface="Calibri" panose="020F0502020204030204" pitchFamily="34" charset="0"/>
                <a:cs typeface="Times New Roman" panose="02020603050405020304" pitchFamily="18" charset="0"/>
              </a:rPr>
            </a:br>
            <a:r>
              <a:rPr lang="en-US" sz="1800" dirty="0" smtClean="0">
                <a:latin typeface="Calibri" panose="020F0502020204030204" pitchFamily="34" charset="0"/>
                <a:ea typeface="Calibri" panose="020F0502020204030204" pitchFamily="34" charset="0"/>
                <a:cs typeface="Times New Roman" panose="02020603050405020304" pitchFamily="18" charset="0"/>
              </a:rPr>
              <a:t>(intensity of inequality</a:t>
            </a:r>
            <a:r>
              <a:rPr lang="en-US" dirty="0" smtClean="0">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sp>
        <p:nvSpPr>
          <p:cNvPr id="35" name="Rectangle 34"/>
          <p:cNvSpPr/>
          <p:nvPr/>
        </p:nvSpPr>
        <p:spPr>
          <a:xfrm>
            <a:off x="1928664" y="6071785"/>
            <a:ext cx="1247922" cy="369332"/>
          </a:xfrm>
          <a:prstGeom prst="rect">
            <a:avLst/>
          </a:prstGeom>
        </p:spPr>
        <p:txBody>
          <a:bodyPr wrap="square">
            <a:spAutoFit/>
          </a:bodyPr>
          <a:lstStyle/>
          <a:p>
            <a:r>
              <a:rPr lang="en-US" sz="1800" dirty="0" smtClean="0">
                <a:latin typeface="Calibri" panose="020F0502020204030204" pitchFamily="34" charset="0"/>
                <a:ea typeface="Calibri" panose="020F0502020204030204" pitchFamily="34" charset="0"/>
                <a:cs typeface="Times New Roman" panose="02020603050405020304" pitchFamily="18" charset="0"/>
              </a:rPr>
              <a:t>Bottom 1%</a:t>
            </a:r>
            <a:endParaRPr lang="en-US" sz="1800" dirty="0"/>
          </a:p>
        </p:txBody>
      </p:sp>
      <p:cxnSp>
        <p:nvCxnSpPr>
          <p:cNvPr id="36" name="Straight Arrow Connector 35"/>
          <p:cNvCxnSpPr/>
          <p:nvPr/>
        </p:nvCxnSpPr>
        <p:spPr bwMode="auto">
          <a:xfrm flipH="1" flipV="1">
            <a:off x="1854736" y="5661248"/>
            <a:ext cx="122785" cy="499987"/>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82237484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ISOGRAPH   	</a:t>
            </a:r>
            <a:endParaRPr lang="en-GB" dirty="0"/>
          </a:p>
        </p:txBody>
      </p:sp>
      <p:sp>
        <p:nvSpPr>
          <p:cNvPr id="3" name="Content Placeholder 2"/>
          <p:cNvSpPr>
            <a:spLocks noGrp="1"/>
          </p:cNvSpPr>
          <p:nvPr>
            <p:ph idx="1"/>
          </p:nvPr>
        </p:nvSpPr>
        <p:spPr/>
        <p:txBody>
          <a:bodyPr>
            <a:normAutofit/>
          </a:bodyPr>
          <a:lstStyle/>
          <a:p>
            <a:r>
              <a:rPr lang="en-GB" sz="1625" dirty="0"/>
              <a:t>X is the logit of the rank of socioeconomic order (income quantiles, education, etc.)</a:t>
            </a:r>
          </a:p>
          <a:p>
            <a:endParaRPr lang="en-GB" sz="1625" dirty="0"/>
          </a:p>
          <a:p>
            <a:endParaRPr lang="en-GB" sz="1625" dirty="0"/>
          </a:p>
          <a:p>
            <a:endParaRPr lang="en-GB" sz="1625" dirty="0"/>
          </a:p>
          <a:p>
            <a:r>
              <a:rPr lang="en-GB" sz="1625" dirty="0"/>
              <a:t>Y is the log </a:t>
            </a:r>
            <a:r>
              <a:rPr lang="en-GB" sz="1625" dirty="0" err="1"/>
              <a:t>medianized</a:t>
            </a:r>
            <a:r>
              <a:rPr lang="en-GB" sz="1625" dirty="0"/>
              <a:t> income (divided by the median income)</a:t>
            </a:r>
          </a:p>
          <a:p>
            <a:r>
              <a:rPr lang="en-GB" sz="1625" dirty="0"/>
              <a:t>ISO=Y/X is a measure of Level-specific inequalities</a:t>
            </a:r>
          </a:p>
          <a:p>
            <a:r>
              <a:rPr lang="en-GB" sz="1625" dirty="0"/>
              <a:t>If ISO=</a:t>
            </a:r>
            <a:r>
              <a:rPr lang="en-GB" sz="1625" dirty="0">
                <a:latin typeface="Symbol" panose="05050102010706020507" pitchFamily="18" charset="2"/>
              </a:rPr>
              <a:t>a</a:t>
            </a:r>
            <a:r>
              <a:rPr lang="en-GB" sz="1625" dirty="0"/>
              <a:t> (constant) 		</a:t>
            </a:r>
            <a:r>
              <a:rPr lang="en-GB" sz="1625" dirty="0">
                <a:sym typeface="Wingdings" panose="05000000000000000000" pitchFamily="2" charset="2"/>
              </a:rPr>
              <a:t> </a:t>
            </a:r>
            <a:r>
              <a:rPr lang="en-GB" sz="1625" dirty="0" err="1">
                <a:sym typeface="Wingdings" panose="05000000000000000000" pitchFamily="2" charset="2"/>
              </a:rPr>
              <a:t>Champernowne</a:t>
            </a:r>
            <a:r>
              <a:rPr lang="en-GB" sz="1625" dirty="0">
                <a:sym typeface="Wingdings" panose="05000000000000000000" pitchFamily="2" charset="2"/>
              </a:rPr>
              <a:t>-Fisk (double Pareto) distribution </a:t>
            </a:r>
            <a:br>
              <a:rPr lang="en-GB" sz="1625" dirty="0">
                <a:sym typeface="Wingdings" panose="05000000000000000000" pitchFamily="2" charset="2"/>
              </a:rPr>
            </a:br>
            <a:r>
              <a:rPr lang="en-GB" sz="1625" dirty="0">
                <a:sym typeface="Wingdings" panose="05000000000000000000" pitchFamily="2" charset="2"/>
              </a:rPr>
              <a:t>					with </a:t>
            </a:r>
            <a:r>
              <a:rPr lang="en-GB" sz="1625" dirty="0">
                <a:latin typeface="Symbol" panose="05050102010706020507" pitchFamily="18" charset="2"/>
              </a:rPr>
              <a:t>a</a:t>
            </a:r>
            <a:r>
              <a:rPr lang="en-GB" sz="1625" dirty="0"/>
              <a:t> </a:t>
            </a:r>
            <a:r>
              <a:rPr lang="en-GB" sz="1625" dirty="0">
                <a:sym typeface="Wingdings" panose="05000000000000000000" pitchFamily="2" charset="2"/>
              </a:rPr>
              <a:t>= Gini (</a:t>
            </a:r>
            <a:r>
              <a:rPr lang="en-GB" sz="1625" dirty="0" err="1">
                <a:sym typeface="Wingdings" panose="05000000000000000000" pitchFamily="2" charset="2"/>
              </a:rPr>
              <a:t>Dagum</a:t>
            </a:r>
            <a:r>
              <a:rPr lang="en-GB" sz="1625" dirty="0">
                <a:sym typeface="Wingdings" panose="05000000000000000000" pitchFamily="2" charset="2"/>
              </a:rPr>
              <a:t>, 1977)</a:t>
            </a:r>
          </a:p>
          <a:p>
            <a:r>
              <a:rPr lang="en-GB" sz="1625" dirty="0"/>
              <a:t>reading the ISOGRAPH (see examples in next slides)</a:t>
            </a:r>
          </a:p>
          <a:p>
            <a:pPr lvl="1"/>
            <a:r>
              <a:rPr lang="en-GB" sz="1463" dirty="0"/>
              <a:t>Each point represent ISO at the X (specific-level inequality)</a:t>
            </a:r>
          </a:p>
          <a:p>
            <a:pPr lvl="1"/>
            <a:r>
              <a:rPr lang="en-GB" sz="1463" dirty="0"/>
              <a:t>Differences in inequality between levels indicate variation in inequality levels</a:t>
            </a:r>
          </a:p>
          <a:p>
            <a:pPr lvl="1"/>
            <a:endParaRPr lang="en-US" sz="1463" dirty="0"/>
          </a:p>
          <a:p>
            <a:pPr lvl="1"/>
            <a:endParaRPr lang="en-US" dirty="0" smtClean="0"/>
          </a:p>
          <a:p>
            <a:pPr lvl="1"/>
            <a:endParaRPr lang="en-GB" dirty="0" smtClean="0"/>
          </a:p>
          <a:p>
            <a:endParaRPr lang="en-GB" dirty="0" smtClean="0"/>
          </a:p>
          <a:p>
            <a:endParaRPr lang="en-GB" dirty="0"/>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4728" y="1340768"/>
            <a:ext cx="6011009" cy="1732066"/>
          </a:xfrm>
          <a:prstGeom prst="rect">
            <a:avLst/>
          </a:prstGeom>
          <a:noFill/>
        </p:spPr>
      </p:pic>
      <p:sp>
        <p:nvSpPr>
          <p:cNvPr id="4" name="Rectangle 3"/>
          <p:cNvSpPr/>
          <p:nvPr/>
        </p:nvSpPr>
        <p:spPr>
          <a:xfrm>
            <a:off x="475296" y="399852"/>
            <a:ext cx="8856984" cy="584775"/>
          </a:xfrm>
          <a:prstGeom prst="rect">
            <a:avLst/>
          </a:prstGeom>
        </p:spPr>
        <p:txBody>
          <a:bodyPr wrap="square">
            <a:spAutoFit/>
          </a:bodyPr>
          <a:lstStyle/>
          <a:p>
            <a:pPr marL="0" marR="0">
              <a:spcBef>
                <a:spcPts val="0"/>
              </a:spcBef>
              <a:spcAft>
                <a:spcPts val="0"/>
              </a:spcAft>
            </a:pPr>
            <a:r>
              <a:rPr lang="en-US" sz="1600" dirty="0">
                <a:ea typeface="Times New Roman" panose="02020603050405020304" pitchFamily="18" charset="0"/>
              </a:rPr>
              <a:t>Chauvel, L. (2016). The intensity and shape of inequality: the ABG method of distributional analysis. </a:t>
            </a:r>
            <a:r>
              <a:rPr lang="en-US" sz="1600" i="1" dirty="0">
                <a:ea typeface="Times New Roman" panose="02020603050405020304" pitchFamily="18" charset="0"/>
              </a:rPr>
              <a:t>Review of Income and Wealth</a:t>
            </a:r>
            <a:r>
              <a:rPr lang="en-US" sz="1600" dirty="0">
                <a:ea typeface="Times New Roman" panose="02020603050405020304" pitchFamily="18" charset="0"/>
              </a:rPr>
              <a:t>, </a:t>
            </a:r>
            <a:r>
              <a:rPr lang="en-US" sz="1600" i="1" dirty="0">
                <a:ea typeface="Times New Roman" panose="02020603050405020304" pitchFamily="18" charset="0"/>
              </a:rPr>
              <a:t>62</a:t>
            </a:r>
            <a:r>
              <a:rPr lang="en-US" sz="1600" dirty="0">
                <a:ea typeface="Times New Roman" panose="02020603050405020304" pitchFamily="18" charset="0"/>
              </a:rPr>
              <a:t>(1), 52–68.</a:t>
            </a:r>
          </a:p>
        </p:txBody>
      </p:sp>
    </p:spTree>
    <p:extLst>
      <p:ext uri="{BB962C8B-B14F-4D97-AF65-F5344CB8AC3E}">
        <p14:creationId xmlns:p14="http://schemas.microsoft.com/office/powerpoint/2010/main" val="347592903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ISOGRAPH </a:t>
            </a:r>
            <a:r>
              <a:rPr lang="en-GB" dirty="0" smtClean="0"/>
              <a:t>  </a:t>
            </a:r>
            <a:r>
              <a:rPr lang="en-GB" dirty="0"/>
              <a:t>	</a:t>
            </a:r>
          </a:p>
        </p:txBody>
      </p:sp>
      <p:sp>
        <p:nvSpPr>
          <p:cNvPr id="3" name="Content Placeholder 2"/>
          <p:cNvSpPr>
            <a:spLocks noGrp="1"/>
          </p:cNvSpPr>
          <p:nvPr>
            <p:ph idx="1"/>
          </p:nvPr>
        </p:nvSpPr>
        <p:spPr/>
        <p:txBody>
          <a:bodyPr>
            <a:normAutofit/>
          </a:bodyPr>
          <a:lstStyle/>
          <a:p>
            <a:r>
              <a:rPr lang="en-GB" dirty="0"/>
              <a:t>We speak </a:t>
            </a:r>
            <a:r>
              <a:rPr lang="en-GB" dirty="0" smtClean="0"/>
              <a:t>sometimes of “meta-Gini” for ISO </a:t>
            </a:r>
            <a:r>
              <a:rPr lang="en-GB" dirty="0"/>
              <a:t>since it is a “local” measure of the Gini index at a specific level of the distribution </a:t>
            </a:r>
          </a:p>
          <a:p>
            <a:r>
              <a:rPr lang="en-GB" dirty="0"/>
              <a:t>The higher ISO, the higher the inequality at this specific level (=stronger stretch of the distribution)</a:t>
            </a:r>
          </a:p>
          <a:p>
            <a:r>
              <a:rPr lang="en-GB" dirty="0"/>
              <a:t>X = Logit rank of disposable Income [aggregated in 9 categories c</a:t>
            </a:r>
            <a:r>
              <a:rPr lang="en-GB" baseline="-25000" dirty="0"/>
              <a:t>i</a:t>
            </a:r>
            <a:r>
              <a:rPr lang="en-GB" dirty="0"/>
              <a:t>={-3 to 3}]</a:t>
            </a:r>
          </a:p>
          <a:p>
            <a:r>
              <a:rPr lang="en-GB" dirty="0">
                <a:sym typeface="Wingdings" panose="05000000000000000000" pitchFamily="2" charset="2"/>
              </a:rPr>
              <a:t>We compare 3 shapes of distributions: </a:t>
            </a:r>
          </a:p>
          <a:p>
            <a:pPr lvl="1"/>
            <a:r>
              <a:rPr lang="en-GB" dirty="0"/>
              <a:t>ISO</a:t>
            </a:r>
            <a:r>
              <a:rPr lang="en-GB" baseline="-25000" dirty="0"/>
              <a:t>3</a:t>
            </a:r>
            <a:r>
              <a:rPr lang="en-GB" dirty="0"/>
              <a:t> pertains to </a:t>
            </a:r>
            <a:r>
              <a:rPr lang="en-US" dirty="0" err="1"/>
              <a:t>equivalized</a:t>
            </a:r>
            <a:r>
              <a:rPr lang="en-US" dirty="0"/>
              <a:t> disposable income = “level of living” </a:t>
            </a:r>
            <a:br>
              <a:rPr lang="en-US" dirty="0"/>
            </a:br>
            <a:r>
              <a:rPr lang="en-US" dirty="0"/>
              <a:t>		</a:t>
            </a:r>
            <a:r>
              <a:rPr lang="en-US" dirty="0">
                <a:sym typeface="Wingdings" panose="05000000000000000000" pitchFamily="2" charset="2"/>
              </a:rPr>
              <a:t> </a:t>
            </a:r>
            <a:r>
              <a:rPr lang="en-GB" dirty="0"/>
              <a:t>Y</a:t>
            </a:r>
            <a:r>
              <a:rPr lang="en-GB" baseline="-25000" dirty="0"/>
              <a:t>3</a:t>
            </a:r>
            <a:r>
              <a:rPr lang="en-GB" dirty="0"/>
              <a:t> = (Log </a:t>
            </a:r>
            <a:r>
              <a:rPr lang="en-GB" dirty="0" err="1"/>
              <a:t>medianized</a:t>
            </a:r>
            <a:r>
              <a:rPr lang="en-GB" dirty="0"/>
              <a:t> disposable income</a:t>
            </a:r>
            <a:r>
              <a:rPr lang="en-US" dirty="0"/>
              <a:t>) </a:t>
            </a:r>
            <a:r>
              <a:rPr lang="en-US" dirty="0">
                <a:sym typeface="Wingdings" panose="05000000000000000000" pitchFamily="2" charset="2"/>
              </a:rPr>
              <a:t> </a:t>
            </a:r>
            <a:r>
              <a:rPr lang="en-GB" dirty="0"/>
              <a:t>ISO</a:t>
            </a:r>
            <a:r>
              <a:rPr lang="en-GB" baseline="-25000" dirty="0"/>
              <a:t>3</a:t>
            </a:r>
            <a:r>
              <a:rPr lang="en-GB" dirty="0"/>
              <a:t> = Y</a:t>
            </a:r>
            <a:r>
              <a:rPr lang="en-GB" baseline="-25000" dirty="0"/>
              <a:t>3</a:t>
            </a:r>
            <a:r>
              <a:rPr lang="en-GB" dirty="0"/>
              <a:t> / X</a:t>
            </a:r>
          </a:p>
          <a:p>
            <a:pPr lvl="1"/>
            <a:r>
              <a:rPr lang="en-GB" dirty="0"/>
              <a:t>ISO</a:t>
            </a:r>
            <a:r>
              <a:rPr lang="en-GB" baseline="-25000" dirty="0"/>
              <a:t>1</a:t>
            </a:r>
            <a:r>
              <a:rPr lang="en-GB" dirty="0"/>
              <a:t> pertains to income before taxes and transfers (“initial income” = </a:t>
            </a:r>
            <a:r>
              <a:rPr lang="en-GB" dirty="0" err="1"/>
              <a:t>labor</a:t>
            </a:r>
            <a:r>
              <a:rPr lang="en-GB" dirty="0"/>
              <a:t> + capital) </a:t>
            </a:r>
            <a:br>
              <a:rPr lang="en-GB" dirty="0"/>
            </a:br>
            <a:r>
              <a:rPr lang="en-GB" dirty="0"/>
              <a:t>		</a:t>
            </a:r>
            <a:r>
              <a:rPr lang="en-GB" dirty="0">
                <a:sym typeface="Wingdings" panose="05000000000000000000" pitchFamily="2" charset="2"/>
              </a:rPr>
              <a:t> </a:t>
            </a:r>
            <a:r>
              <a:rPr lang="en-GB" dirty="0"/>
              <a:t>ISO</a:t>
            </a:r>
            <a:r>
              <a:rPr lang="en-GB" baseline="-25000" dirty="0"/>
              <a:t>1</a:t>
            </a:r>
            <a:r>
              <a:rPr lang="en-GB" dirty="0"/>
              <a:t> = (Log </a:t>
            </a:r>
            <a:r>
              <a:rPr lang="en-GB" dirty="0" err="1"/>
              <a:t>medianized</a:t>
            </a:r>
            <a:r>
              <a:rPr lang="en-GB" dirty="0"/>
              <a:t> initial income by c</a:t>
            </a:r>
            <a:r>
              <a:rPr lang="en-GB" baseline="-25000" dirty="0"/>
              <a:t>i</a:t>
            </a:r>
            <a:r>
              <a:rPr lang="en-GB" dirty="0"/>
              <a:t> group</a:t>
            </a:r>
            <a:r>
              <a:rPr lang="en-US" dirty="0"/>
              <a:t>)</a:t>
            </a:r>
            <a:r>
              <a:rPr lang="en-GB" dirty="0"/>
              <a:t>) / X</a:t>
            </a:r>
            <a:r>
              <a:rPr lang="en-GB" dirty="0">
                <a:sym typeface="Wingdings" panose="05000000000000000000" pitchFamily="2" charset="2"/>
              </a:rPr>
              <a:t> </a:t>
            </a:r>
            <a:r>
              <a:rPr lang="en-GB" dirty="0"/>
              <a:t>; </a:t>
            </a:r>
          </a:p>
          <a:p>
            <a:pPr lvl="1"/>
            <a:r>
              <a:rPr lang="en-GB" dirty="0"/>
              <a:t>ISO</a:t>
            </a:r>
            <a:r>
              <a:rPr lang="en-GB" baseline="-25000" dirty="0"/>
              <a:t>2</a:t>
            </a:r>
            <a:r>
              <a:rPr lang="en-GB" dirty="0"/>
              <a:t> pertains to </a:t>
            </a:r>
            <a:r>
              <a:rPr lang="en-GB" dirty="0" smtClean="0"/>
              <a:t>the difference (“effort”) </a:t>
            </a:r>
            <a:r>
              <a:rPr lang="en-GB" dirty="0"/>
              <a:t>	</a:t>
            </a:r>
            <a:r>
              <a:rPr lang="en-GB" dirty="0">
                <a:sym typeface="Wingdings" panose="05000000000000000000" pitchFamily="2" charset="2"/>
              </a:rPr>
              <a:t> </a:t>
            </a:r>
            <a:r>
              <a:rPr lang="en-GB" dirty="0"/>
              <a:t>ISO</a:t>
            </a:r>
            <a:r>
              <a:rPr lang="en-GB" baseline="-25000" dirty="0"/>
              <a:t>2</a:t>
            </a:r>
            <a:r>
              <a:rPr lang="en-GB" dirty="0"/>
              <a:t> = ISO</a:t>
            </a:r>
            <a:r>
              <a:rPr lang="en-GB" baseline="-25000" dirty="0"/>
              <a:t>1</a:t>
            </a:r>
            <a:r>
              <a:rPr lang="en-GB" dirty="0"/>
              <a:t> – ISO</a:t>
            </a:r>
            <a:r>
              <a:rPr lang="en-GB" baseline="-25000" dirty="0"/>
              <a:t>3</a:t>
            </a:r>
            <a:r>
              <a:rPr lang="en-GB" dirty="0"/>
              <a:t> </a:t>
            </a:r>
          </a:p>
          <a:p>
            <a:pPr lvl="2"/>
            <a:endParaRPr lang="en-GB" dirty="0"/>
          </a:p>
          <a:p>
            <a:endParaRPr lang="en-GB" dirty="0"/>
          </a:p>
        </p:txBody>
      </p:sp>
      <p:sp>
        <p:nvSpPr>
          <p:cNvPr id="4" name="Slide Number Placeholder 3"/>
          <p:cNvSpPr>
            <a:spLocks noGrp="1"/>
          </p:cNvSpPr>
          <p:nvPr>
            <p:ph type="sldNum" sz="quarter" idx="4294967295"/>
          </p:nvPr>
        </p:nvSpPr>
        <p:spPr>
          <a:xfrm>
            <a:off x="6996113" y="5807472"/>
            <a:ext cx="2228850" cy="296664"/>
          </a:xfrm>
          <a:prstGeom prst="rect">
            <a:avLst/>
          </a:prstGeom>
        </p:spPr>
        <p:txBody>
          <a:bodyPr/>
          <a:lstStyle/>
          <a:p>
            <a:fld id="{6FBA9DEA-560E-4F12-A7CE-526076CEFBAB}" type="slidenum">
              <a:rPr lang="en-GB" smtClean="0"/>
              <a:t>72</a:t>
            </a:fld>
            <a:endParaRPr lang="en-GB"/>
          </a:p>
        </p:txBody>
      </p:sp>
    </p:spTree>
    <p:extLst>
      <p:ext uri="{BB962C8B-B14F-4D97-AF65-F5344CB8AC3E}">
        <p14:creationId xmlns:p14="http://schemas.microsoft.com/office/powerpoint/2010/main" val="58105267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a:p>
        </p:txBody>
      </p:sp>
      <p:sp>
        <p:nvSpPr>
          <p:cNvPr id="7" name="Slide Number Placeholder 6"/>
          <p:cNvSpPr>
            <a:spLocks noGrp="1"/>
          </p:cNvSpPr>
          <p:nvPr>
            <p:ph type="sldNum" sz="quarter" idx="4294967295"/>
          </p:nvPr>
        </p:nvSpPr>
        <p:spPr>
          <a:xfrm>
            <a:off x="6996113" y="5807472"/>
            <a:ext cx="2228850" cy="296664"/>
          </a:xfrm>
          <a:prstGeom prst="rect">
            <a:avLst/>
          </a:prstGeom>
        </p:spPr>
        <p:txBody>
          <a:bodyPr/>
          <a:lstStyle/>
          <a:p>
            <a:fld id="{6FBA9DEA-560E-4F12-A7CE-526076CEFBAB}" type="slidenum">
              <a:rPr lang="en-GB" smtClean="0"/>
              <a:t>73</a:t>
            </a:fld>
            <a:endParaRPr lang="en-GB"/>
          </a:p>
        </p:txBody>
      </p:sp>
      <p:sp>
        <p:nvSpPr>
          <p:cNvPr id="8" name="Rectangle 7"/>
          <p:cNvSpPr/>
          <p:nvPr/>
        </p:nvSpPr>
        <p:spPr>
          <a:xfrm>
            <a:off x="1226405" y="752050"/>
            <a:ext cx="6895730" cy="392415"/>
          </a:xfrm>
          <a:prstGeom prst="rect">
            <a:avLst/>
          </a:prstGeom>
        </p:spPr>
        <p:txBody>
          <a:bodyPr wrap="square">
            <a:spAutoFit/>
          </a:bodyPr>
          <a:lstStyle/>
          <a:p>
            <a:pPr algn="ctr"/>
            <a:r>
              <a:rPr lang="en-GB" sz="1950" dirty="0"/>
              <a:t>ISO</a:t>
            </a:r>
            <a:r>
              <a:rPr lang="en-GB" sz="1950" baseline="-25000" dirty="0"/>
              <a:t>3</a:t>
            </a:r>
            <a:r>
              <a:rPr lang="en-GB" sz="1950" dirty="0"/>
              <a:t> pertains to </a:t>
            </a:r>
            <a:r>
              <a:rPr lang="en-US" sz="1950" dirty="0" err="1"/>
              <a:t>equivalized</a:t>
            </a:r>
            <a:r>
              <a:rPr lang="en-US" sz="1950" dirty="0"/>
              <a:t> disposable income = “level of living” </a:t>
            </a:r>
          </a:p>
        </p:txBody>
      </p:sp>
      <p:sp>
        <p:nvSpPr>
          <p:cNvPr id="4" name="Title 3"/>
          <p:cNvSpPr>
            <a:spLocks noGrp="1"/>
          </p:cNvSpPr>
          <p:nvPr>
            <p:ph type="title"/>
          </p:nvPr>
        </p:nvSpPr>
        <p:spPr/>
        <p:txBody>
          <a:bodyPr/>
          <a:lstStyle/>
          <a:p>
            <a:endParaRPr lang="en-US"/>
          </a:p>
        </p:txBody>
      </p:sp>
      <p:pic>
        <p:nvPicPr>
          <p:cNvPr id="14" name="Picture 1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6405" y="1127153"/>
            <a:ext cx="6581999" cy="4976983"/>
          </a:xfrm>
          <a:prstGeom prst="rect">
            <a:avLst/>
          </a:prstGeom>
          <a:noFill/>
          <a:ln>
            <a:noFill/>
          </a:ln>
        </p:spPr>
      </p:pic>
    </p:spTree>
    <p:extLst>
      <p:ext uri="{BB962C8B-B14F-4D97-AF65-F5344CB8AC3E}">
        <p14:creationId xmlns:p14="http://schemas.microsoft.com/office/powerpoint/2010/main" val="6520170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344488" y="161339"/>
            <a:ext cx="9433047" cy="5139869"/>
          </a:xfrm>
          <a:prstGeom prst="rect">
            <a:avLst/>
          </a:prstGeom>
          <a:noFill/>
        </p:spPr>
        <p:txBody>
          <a:bodyPr wrap="square" rtlCol="0">
            <a:spAutoFit/>
          </a:bodyPr>
          <a:lstStyle/>
          <a:p>
            <a:r>
              <a:rPr lang="en-US" sz="2800" b="1" dirty="0" smtClean="0"/>
              <a:t>General question of research on cohort inequalities:</a:t>
            </a:r>
            <a:br>
              <a:rPr lang="en-US" sz="2800" b="1" dirty="0" smtClean="0"/>
            </a:br>
            <a:r>
              <a:rPr lang="en-US" sz="2800" b="1" dirty="0" smtClean="0"/>
              <a:t>Economic crises and the social integration of new cohorts. </a:t>
            </a:r>
          </a:p>
          <a:p>
            <a:endParaRPr lang="en-US" sz="2400" dirty="0" smtClean="0"/>
          </a:p>
          <a:p>
            <a:pPr marL="342900" indent="-342900">
              <a:spcAft>
                <a:spcPts val="2400"/>
              </a:spcAft>
              <a:buFont typeface="Arial" charset="0"/>
              <a:buChar char="•"/>
            </a:pPr>
            <a:r>
              <a:rPr lang="en-US" sz="2400" dirty="0" smtClean="0"/>
              <a:t>Scarring effects of youth unemployment (Ellwood 1982 / </a:t>
            </a:r>
            <a:r>
              <a:rPr lang="en-US" sz="2400" dirty="0" err="1" smtClean="0"/>
              <a:t>Gangl</a:t>
            </a:r>
            <a:r>
              <a:rPr lang="en-US" sz="2400" dirty="0" smtClean="0"/>
              <a:t> 2004).</a:t>
            </a:r>
          </a:p>
          <a:p>
            <a:pPr marL="342900" indent="-342900">
              <a:spcAft>
                <a:spcPts val="2400"/>
              </a:spcAft>
              <a:buFont typeface="Arial" charset="0"/>
              <a:buChar char="•"/>
            </a:pPr>
            <a:r>
              <a:rPr lang="en-US" dirty="0"/>
              <a:t>Permanence or resilience of initial trauma </a:t>
            </a:r>
            <a:r>
              <a:rPr lang="en-US" dirty="0" smtClean="0"/>
              <a:t>and Cumulative </a:t>
            </a:r>
            <a:r>
              <a:rPr lang="en-US" dirty="0"/>
              <a:t>advantage/disadvantage  (R. Merton 1968, Th. </a:t>
            </a:r>
            <a:r>
              <a:rPr lang="en-US" dirty="0" err="1"/>
              <a:t>DiPrete</a:t>
            </a:r>
            <a:r>
              <a:rPr lang="en-US" dirty="0"/>
              <a:t> 2006)</a:t>
            </a:r>
          </a:p>
          <a:p>
            <a:pPr marL="342900" indent="-342900">
              <a:spcAft>
                <a:spcPts val="2400"/>
              </a:spcAft>
              <a:buFont typeface="Arial" charset="0"/>
              <a:buChar char="•"/>
            </a:pPr>
            <a:r>
              <a:rPr lang="en-US" dirty="0" smtClean="0"/>
              <a:t>Or </a:t>
            </a:r>
            <a:r>
              <a:rPr lang="en-US" dirty="0"/>
              <a:t>compensation, resilience </a:t>
            </a:r>
            <a:r>
              <a:rPr lang="en-US" dirty="0" smtClean="0"/>
              <a:t>(</a:t>
            </a:r>
            <a:r>
              <a:rPr lang="en-US" dirty="0" err="1" smtClean="0"/>
              <a:t>Luthar</a:t>
            </a:r>
            <a:r>
              <a:rPr lang="en-US" dirty="0" smtClean="0"/>
              <a:t> </a:t>
            </a:r>
            <a:r>
              <a:rPr lang="en-US" dirty="0"/>
              <a:t>&amp; al. 2000, </a:t>
            </a:r>
            <a:r>
              <a:rPr lang="en-US" dirty="0" err="1" smtClean="0"/>
              <a:t>Bonanno</a:t>
            </a:r>
            <a:r>
              <a:rPr lang="en-US" dirty="0" smtClean="0"/>
              <a:t> </a:t>
            </a:r>
            <a:r>
              <a:rPr lang="en-US" dirty="0"/>
              <a:t>2004</a:t>
            </a:r>
            <a:r>
              <a:rPr lang="en-US" dirty="0" smtClean="0"/>
              <a:t>)</a:t>
            </a:r>
            <a:endParaRPr lang="en-US" dirty="0"/>
          </a:p>
          <a:p>
            <a:pPr marL="342900" indent="-342900">
              <a:spcAft>
                <a:spcPts val="2400"/>
              </a:spcAft>
              <a:buFont typeface="Arial" charset="0"/>
              <a:buChar char="•"/>
            </a:pPr>
            <a:r>
              <a:rPr lang="en-US" sz="2400" dirty="0" smtClean="0"/>
              <a:t>Do states differ in how well they could integrate new cohorts or do we see more pronounced insider-outsider dynamics in some countries?</a:t>
            </a:r>
          </a:p>
          <a:p>
            <a:pPr marL="342900" indent="-342900">
              <a:spcAft>
                <a:spcPts val="2400"/>
              </a:spcAft>
              <a:buFont typeface="Arial" charset="0"/>
              <a:buChar char="•"/>
            </a:pPr>
            <a:r>
              <a:rPr lang="en-US" sz="2400" dirty="0" smtClean="0"/>
              <a:t>Are some generations sacrificed or do cohorts with a bad start catch up?</a:t>
            </a:r>
            <a:endParaRPr lang="en-US" sz="2400" dirty="0"/>
          </a:p>
        </p:txBody>
      </p:sp>
      <p:sp>
        <p:nvSpPr>
          <p:cNvPr id="3" name="Foliennummernplatzhalter 2"/>
          <p:cNvSpPr>
            <a:spLocks noGrp="1"/>
          </p:cNvSpPr>
          <p:nvPr>
            <p:ph type="sldNum" sz="quarter" idx="4294967295"/>
          </p:nvPr>
        </p:nvSpPr>
        <p:spPr>
          <a:xfrm>
            <a:off x="7099300" y="6356351"/>
            <a:ext cx="2311400" cy="365125"/>
          </a:xfrm>
          <a:prstGeom prst="rect">
            <a:avLst/>
          </a:prstGeom>
        </p:spPr>
        <p:txBody>
          <a:bodyPr/>
          <a:lstStyle/>
          <a:p>
            <a:fld id="{3D304243-3656-402B-8372-AF8AC471BDF5}" type="slidenum">
              <a:rPr lang="fr-CH" smtClean="0"/>
              <a:pPr/>
              <a:t>8</a:t>
            </a:fld>
            <a:endParaRPr lang="fr-CH" dirty="0"/>
          </a:p>
        </p:txBody>
      </p:sp>
      <p:sp>
        <p:nvSpPr>
          <p:cNvPr id="2" name="Rectangle 1"/>
          <p:cNvSpPr/>
          <p:nvPr/>
        </p:nvSpPr>
        <p:spPr>
          <a:xfrm>
            <a:off x="560512" y="5229200"/>
            <a:ext cx="9001000" cy="1200329"/>
          </a:xfrm>
          <a:prstGeom prst="rect">
            <a:avLst/>
          </a:prstGeom>
        </p:spPr>
        <p:txBody>
          <a:bodyPr wrap="square">
            <a:spAutoFit/>
          </a:bodyPr>
          <a:lstStyle/>
          <a:p>
            <a:r>
              <a:rPr lang="en-US" b="1" dirty="0" err="1"/>
              <a:t>Goerres</a:t>
            </a:r>
            <a:r>
              <a:rPr lang="en-US" b="1" dirty="0"/>
              <a:t> and </a:t>
            </a:r>
            <a:r>
              <a:rPr lang="en-US" b="1" dirty="0" err="1"/>
              <a:t>Vanhuysse</a:t>
            </a:r>
            <a:r>
              <a:rPr lang="en-US" b="1" dirty="0"/>
              <a:t> (2012: 1) </a:t>
            </a:r>
            <a:br>
              <a:rPr lang="en-US" b="1" dirty="0"/>
            </a:br>
            <a:r>
              <a:rPr lang="en-US" b="1" dirty="0"/>
              <a:t>‘developing an </a:t>
            </a:r>
            <a:r>
              <a:rPr lang="en-US" b="1" dirty="0" smtClean="0"/>
              <a:t>integrated </a:t>
            </a:r>
            <a:r>
              <a:rPr lang="en-US" b="1" dirty="0"/>
              <a:t>body of knowledge to answer the question of which generations get what, when and how.’ </a:t>
            </a:r>
          </a:p>
        </p:txBody>
      </p:sp>
    </p:spTree>
    <p:extLst>
      <p:ext uri="{BB962C8B-B14F-4D97-AF65-F5344CB8AC3E}">
        <p14:creationId xmlns:p14="http://schemas.microsoft.com/office/powerpoint/2010/main" val="3430208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4365941C-F8EA-4403-894A-D6E37A4767B0}" type="slidenum">
              <a:rPr lang="fr-FR" sz="1400"/>
              <a:pPr/>
              <a:t>9</a:t>
            </a:fld>
            <a:endParaRPr lang="fr-FR" sz="1400"/>
          </a:p>
        </p:txBody>
      </p:sp>
      <p:sp>
        <p:nvSpPr>
          <p:cNvPr id="17411" name="Rectangle 2"/>
          <p:cNvSpPr>
            <a:spLocks noChangeArrowheads="1"/>
          </p:cNvSpPr>
          <p:nvPr/>
        </p:nvSpPr>
        <p:spPr bwMode="auto">
          <a:xfrm>
            <a:off x="272480" y="2548343"/>
            <a:ext cx="9001125" cy="504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marL="1600200" lvl="3" indent="-228600">
              <a:spcBef>
                <a:spcPct val="20000"/>
              </a:spcBef>
            </a:pPr>
            <a:endParaRPr lang="fr-FR" sz="800" dirty="0"/>
          </a:p>
          <a:p>
            <a:pPr marL="342900" indent="-342900">
              <a:spcBef>
                <a:spcPct val="20000"/>
              </a:spcBef>
              <a:spcAft>
                <a:spcPct val="100000"/>
              </a:spcAft>
            </a:pPr>
            <a:endParaRPr lang="fr-FR" sz="1900" b="1" dirty="0"/>
          </a:p>
          <a:p>
            <a:pPr marL="342900" indent="-342900">
              <a:spcBef>
                <a:spcPct val="20000"/>
              </a:spcBef>
              <a:spcAft>
                <a:spcPct val="100000"/>
              </a:spcAft>
            </a:pPr>
            <a:endParaRPr lang="fr-FR" sz="1200" b="1" dirty="0"/>
          </a:p>
        </p:txBody>
      </p:sp>
      <p:sp>
        <p:nvSpPr>
          <p:cNvPr id="17412" name="Rectangle 3"/>
          <p:cNvSpPr>
            <a:spLocks noChangeArrowheads="1"/>
          </p:cNvSpPr>
          <p:nvPr/>
        </p:nvSpPr>
        <p:spPr bwMode="auto">
          <a:xfrm>
            <a:off x="685801" y="914400"/>
            <a:ext cx="83820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defTabSz="957263">
              <a:spcBef>
                <a:spcPct val="20000"/>
              </a:spcBef>
              <a:spcAft>
                <a:spcPct val="100000"/>
              </a:spcAft>
              <a:tabLst>
                <a:tab pos="741363" algn="l"/>
              </a:tabLst>
            </a:pPr>
            <a:endParaRPr lang="fr-FR" b="1"/>
          </a:p>
        </p:txBody>
      </p:sp>
      <p:sp>
        <p:nvSpPr>
          <p:cNvPr id="17413" name="Rectangle 4"/>
          <p:cNvSpPr>
            <a:spLocks noChangeArrowheads="1"/>
          </p:cNvSpPr>
          <p:nvPr/>
        </p:nvSpPr>
        <p:spPr bwMode="auto">
          <a:xfrm>
            <a:off x="2513013" y="1550988"/>
            <a:ext cx="4311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1800" b="1">
                <a:solidFill>
                  <a:srgbClr val="000000"/>
                </a:solidFill>
                <a:cs typeface="Times New Roman" pitchFamily="18" charset="0"/>
              </a:rPr>
              <a:t>Risks of unemployment </a:t>
            </a:r>
            <a:br>
              <a:rPr lang="fr-FR" sz="1800" b="1">
                <a:solidFill>
                  <a:srgbClr val="000000"/>
                </a:solidFill>
                <a:cs typeface="Times New Roman" pitchFamily="18" charset="0"/>
              </a:rPr>
            </a:br>
            <a:r>
              <a:rPr lang="fr-FR" sz="1800" b="1">
                <a:solidFill>
                  <a:srgbClr val="000000"/>
                </a:solidFill>
                <a:cs typeface="Times New Roman" pitchFamily="18" charset="0"/>
              </a:rPr>
              <a:t>12 months after living school  (%)</a:t>
            </a:r>
            <a:endParaRPr lang="en-GB" sz="2800"/>
          </a:p>
        </p:txBody>
      </p:sp>
      <p:sp>
        <p:nvSpPr>
          <p:cNvPr id="17414" name="Rectangle 200"/>
          <p:cNvSpPr>
            <a:spLocks noChangeArrowheads="1"/>
          </p:cNvSpPr>
          <p:nvPr/>
        </p:nvSpPr>
        <p:spPr bwMode="auto">
          <a:xfrm>
            <a:off x="177800" y="115889"/>
            <a:ext cx="6587509"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90000"/>
              </a:lnSpc>
              <a:spcBef>
                <a:spcPct val="20000"/>
              </a:spcBef>
              <a:spcAft>
                <a:spcPct val="100000"/>
              </a:spcAft>
            </a:pPr>
            <a:r>
              <a:rPr lang="fr-FR" sz="2800" b="1" dirty="0" smtClean="0"/>
              <a:t>FACTS : </a:t>
            </a:r>
            <a:r>
              <a:rPr lang="fr-FR" sz="2800" b="1" dirty="0" err="1" smtClean="0"/>
              <a:t>Example</a:t>
            </a:r>
            <a:r>
              <a:rPr lang="fr-FR" sz="2800" b="1" dirty="0" smtClean="0"/>
              <a:t> The French crash test  </a:t>
            </a:r>
            <a:endParaRPr lang="en-US" sz="2800" b="1" dirty="0"/>
          </a:p>
        </p:txBody>
      </p:sp>
      <p:sp>
        <p:nvSpPr>
          <p:cNvPr id="9" name="Rectangle 8"/>
          <p:cNvSpPr/>
          <p:nvPr/>
        </p:nvSpPr>
        <p:spPr>
          <a:xfrm>
            <a:off x="1208637" y="514090"/>
            <a:ext cx="7859164" cy="830997"/>
          </a:xfrm>
          <a:prstGeom prst="rect">
            <a:avLst/>
          </a:prstGeom>
          <a:solidFill>
            <a:schemeClr val="bg1"/>
          </a:solidFill>
          <a:ln>
            <a:solidFill>
              <a:schemeClr val="accent1"/>
            </a:solidFill>
          </a:ln>
        </p:spPr>
        <p:txBody>
          <a:bodyPr wrap="square">
            <a:spAutoFit/>
          </a:bodyPr>
          <a:lstStyle/>
          <a:p>
            <a:pPr algn="ctr"/>
            <a:r>
              <a:rPr lang="en-US" dirty="0" smtClean="0"/>
              <a:t>Unemployment rate for the male and female </a:t>
            </a:r>
            <a:br>
              <a:rPr lang="en-US" dirty="0" smtClean="0"/>
            </a:br>
            <a:r>
              <a:rPr lang="en-US" dirty="0" smtClean="0"/>
              <a:t>20 to 24 year old</a:t>
            </a:r>
            <a:endParaRPr lang="en-US" dirty="0"/>
          </a:p>
        </p:txBody>
      </p:sp>
      <p:pic>
        <p:nvPicPr>
          <p:cNvPr id="2" name="Picture 1"/>
          <p:cNvPicPr>
            <a:picLocks noChangeAspect="1"/>
          </p:cNvPicPr>
          <p:nvPr/>
        </p:nvPicPr>
        <p:blipFill>
          <a:blip r:embed="rId3"/>
          <a:stretch>
            <a:fillRect/>
          </a:stretch>
        </p:blipFill>
        <p:spPr>
          <a:xfrm>
            <a:off x="797259" y="1356801"/>
            <a:ext cx="8159084" cy="4891599"/>
          </a:xfrm>
          <a:prstGeom prst="rect">
            <a:avLst/>
          </a:prstGeom>
        </p:spPr>
      </p:pic>
      <p:cxnSp>
        <p:nvCxnSpPr>
          <p:cNvPr id="4" name="Straight Connector 3"/>
          <p:cNvCxnSpPr/>
          <p:nvPr/>
        </p:nvCxnSpPr>
        <p:spPr bwMode="auto">
          <a:xfrm>
            <a:off x="4448944" y="2192338"/>
            <a:ext cx="0" cy="2523971"/>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Rectangle 2"/>
          <p:cNvSpPr/>
          <p:nvPr/>
        </p:nvSpPr>
        <p:spPr>
          <a:xfrm>
            <a:off x="76933" y="5589240"/>
            <a:ext cx="9599736" cy="1766637"/>
          </a:xfrm>
          <a:prstGeom prst="rect">
            <a:avLst/>
          </a:prstGeom>
        </p:spPr>
        <p:txBody>
          <a:bodyPr wrap="square">
            <a:spAutoFit/>
          </a:bodyPr>
          <a:lstStyle/>
          <a:p>
            <a:pPr marL="342900" indent="-342900">
              <a:spcBef>
                <a:spcPct val="20000"/>
              </a:spcBef>
              <a:spcAft>
                <a:spcPct val="100000"/>
              </a:spcAft>
            </a:pPr>
            <a:r>
              <a:rPr lang="fr-FR" sz="2000" b="1" dirty="0"/>
              <a:t>QUESTION : </a:t>
            </a:r>
            <a:br>
              <a:rPr lang="fr-FR" sz="2000" b="1" dirty="0"/>
            </a:br>
            <a:r>
              <a:rPr lang="fr-FR" sz="2000" dirty="0" smtClean="0"/>
              <a:t>long </a:t>
            </a:r>
            <a:r>
              <a:rPr lang="fr-FR" sz="2000" dirty="0" err="1"/>
              <a:t>term</a:t>
            </a:r>
            <a:r>
              <a:rPr lang="fr-FR" sz="2000" dirty="0"/>
              <a:t> </a:t>
            </a:r>
            <a:r>
              <a:rPr lang="fr-FR" sz="2000" dirty="0" err="1"/>
              <a:t>consequences</a:t>
            </a:r>
            <a:r>
              <a:rPr lang="fr-FR" sz="2000" dirty="0"/>
              <a:t> of </a:t>
            </a:r>
            <a:r>
              <a:rPr lang="fr-FR" sz="2000" dirty="0" smtClean="0"/>
              <a:t>the </a:t>
            </a:r>
            <a:r>
              <a:rPr lang="fr-FR" sz="2000" dirty="0" err="1" smtClean="0"/>
              <a:t>shock</a:t>
            </a:r>
            <a:r>
              <a:rPr lang="fr-FR" sz="2000" dirty="0" smtClean="0"/>
              <a:t> of the 1970?</a:t>
            </a:r>
            <a:br>
              <a:rPr lang="fr-FR" sz="2000" dirty="0" smtClean="0"/>
            </a:br>
            <a:r>
              <a:rPr lang="fr-FR" sz="2000" dirty="0"/>
              <a:t>long </a:t>
            </a:r>
            <a:r>
              <a:rPr lang="fr-FR" sz="2000" dirty="0" err="1"/>
              <a:t>term</a:t>
            </a:r>
            <a:r>
              <a:rPr lang="fr-FR" sz="2000" dirty="0"/>
              <a:t> </a:t>
            </a:r>
            <a:r>
              <a:rPr lang="fr-FR" sz="2000" dirty="0" err="1"/>
              <a:t>consequences</a:t>
            </a:r>
            <a:r>
              <a:rPr lang="fr-FR" sz="2000" dirty="0"/>
              <a:t> of </a:t>
            </a:r>
            <a:r>
              <a:rPr lang="fr-FR" sz="2000" dirty="0" smtClean="0"/>
              <a:t>permanent </a:t>
            </a:r>
            <a:r>
              <a:rPr lang="fr-FR" sz="2000" dirty="0" err="1" smtClean="0"/>
              <a:t>difficulties</a:t>
            </a:r>
            <a:r>
              <a:rPr lang="fr-FR" sz="2000" dirty="0" smtClean="0"/>
              <a:t> of entry in the </a:t>
            </a:r>
            <a:r>
              <a:rPr lang="fr-FR" sz="2000" dirty="0" err="1" smtClean="0"/>
              <a:t>labor</a:t>
            </a:r>
            <a:r>
              <a:rPr lang="fr-FR" sz="2000" dirty="0" smtClean="0"/>
              <a:t> </a:t>
            </a:r>
            <a:r>
              <a:rPr lang="fr-FR" sz="2000" dirty="0" err="1" smtClean="0"/>
              <a:t>market</a:t>
            </a:r>
            <a:r>
              <a:rPr lang="fr-FR" sz="2000" dirty="0" smtClean="0"/>
              <a:t>?</a:t>
            </a:r>
            <a:endParaRPr lang="fr-FR" sz="2000" dirty="0"/>
          </a:p>
          <a:p>
            <a:pPr marL="342900" indent="-342900">
              <a:spcBef>
                <a:spcPct val="20000"/>
              </a:spcBef>
              <a:spcAft>
                <a:spcPct val="100000"/>
              </a:spcAft>
            </a:pPr>
            <a:endParaRPr lang="fr-FR" dirty="0"/>
          </a:p>
        </p:txBody>
      </p:sp>
    </p:spTree>
    <p:extLst>
      <p:ext uri="{BB962C8B-B14F-4D97-AF65-F5344CB8AC3E}">
        <p14:creationId xmlns:p14="http://schemas.microsoft.com/office/powerpoint/2010/main" val="2955274102"/>
      </p:ext>
    </p:extLst>
  </p:cSld>
  <p:clrMapOvr>
    <a:masterClrMapping/>
  </p:clrMapOvr>
  <p:transition advTm="83568"/>
  <p:timing>
    <p:tnLst>
      <p:par>
        <p:cTn id="1" dur="indefinite" restart="never" nodeType="tmRoot"/>
      </p:par>
    </p:tnLst>
  </p:timing>
</p:sld>
</file>

<file path=ppt/theme/theme1.xml><?xml version="1.0" encoding="utf-8"?>
<a:theme xmlns:a="http://schemas.openxmlformats.org/drawingml/2006/main" name="i&amp;e Consultants">
  <a:themeElements>
    <a:clrScheme name="i&amp;e Consultant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amp;e Consultant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amp;e Consultant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amp;e Consultant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amp;e Consultant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amp;e Consultant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amp;e Consultant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amp;e Consultant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amp;e Consultant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30569</TotalTime>
  <Words>6352</Words>
  <Application>Microsoft Office PowerPoint</Application>
  <PresentationFormat>A4 Paper (210x297 mm)</PresentationFormat>
  <Paragraphs>947</Paragraphs>
  <Slides>73</Slides>
  <Notes>62</Notes>
  <HiddenSlides>1</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73</vt:i4>
      </vt:variant>
    </vt:vector>
  </HeadingPairs>
  <TitlesOfParts>
    <vt:vector size="87" baseType="lpstr">
      <vt:lpstr>MS PGothic</vt:lpstr>
      <vt:lpstr>Arial</vt:lpstr>
      <vt:lpstr>Calibri</vt:lpstr>
      <vt:lpstr>Cambria</vt:lpstr>
      <vt:lpstr>Courier New</vt:lpstr>
      <vt:lpstr>Old English Text MT</vt:lpstr>
      <vt:lpstr>Papyrus</vt:lpstr>
      <vt:lpstr>Symbol</vt:lpstr>
      <vt:lpstr>Times New Roman</vt:lpstr>
      <vt:lpstr>Wingdings</vt:lpstr>
      <vt:lpstr>Wingdings 3</vt:lpstr>
      <vt:lpstr>Zapf Dingbats</vt:lpstr>
      <vt:lpstr>i&amp;e Consultants</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gender wag gap across cohorts: the role of education in 12 countries</vt:lpstr>
      <vt:lpstr>PowerPoint Presentation</vt:lpstr>
      <vt:lpstr>Our specific contribution</vt:lpstr>
      <vt:lpstr>Reversed education gender gap and  maintained wage gender gap in the U.S.</vt:lpstr>
      <vt:lpstr>Two relevant processes</vt:lpstr>
      <vt:lpstr>Gender gaps across space and time</vt:lpstr>
      <vt:lpstr>Data and variables</vt:lpstr>
      <vt:lpstr>APC-GO (Gap/Oaxaca) model</vt:lpstr>
      <vt:lpstr>Structure of data</vt:lpstr>
      <vt:lpstr>Part I: Blinder-Oaxaca decomposition in each cell apc of the Lexis Table </vt:lpstr>
      <vt:lpstr>Part II: APC-lag of the uapc</vt:lpstr>
      <vt:lpstr>Part II: APC-lag of the uapc</vt:lpstr>
      <vt:lpstr>Summary</vt:lpstr>
      <vt:lpstr>The Gender gap in Education &amp; Wages in 12 countries</vt:lpstr>
      <vt:lpstr>Educational expansion by gender</vt:lpstr>
      <vt:lpstr>Reversal of gender gap in education</vt:lpstr>
      <vt:lpstr>Narrowing of gender wage gap</vt:lpstr>
      <vt:lpstr>Gender wage gap by education</vt:lpstr>
      <vt:lpstr>The unexplained gender wage gap</vt:lpstr>
      <vt:lpstr>Convergence of the gender composition of the top Quartile</vt:lpstr>
      <vt:lpstr>Convergence of the gender composition of the top Decile</vt:lpstr>
      <vt:lpstr>Convergence of the gender composition of the top Decile</vt:lpstr>
      <vt:lpstr>Conclusions</vt:lpstr>
      <vt:lpstr>PowerPoint Presentation</vt:lpstr>
      <vt:lpstr>Annex: My problem with Gini</vt:lpstr>
      <vt:lpstr>Annex: My problem with Gini</vt:lpstr>
      <vt:lpstr>ISOGRAPH    </vt:lpstr>
      <vt:lpstr>ISOGRAPH    </vt:lpstr>
      <vt:lpstr>PowerPoint Presentation</vt:lpstr>
    </vt:vector>
  </TitlesOfParts>
  <Company>Groupe i&amp;e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i e</dc:creator>
  <cp:lastModifiedBy>KARL</cp:lastModifiedBy>
  <cp:revision>301</cp:revision>
  <cp:lastPrinted>2003-04-09T17:48:13Z</cp:lastPrinted>
  <dcterms:created xsi:type="dcterms:W3CDTF">2002-01-29T11:09:42Z</dcterms:created>
  <dcterms:modified xsi:type="dcterms:W3CDTF">2017-06-08T12:57:11Z</dcterms:modified>
</cp:coreProperties>
</file>