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82"/>
  </p:notesMasterIdLst>
  <p:handoutMasterIdLst>
    <p:handoutMasterId r:id="rId83"/>
  </p:handoutMasterIdLst>
  <p:sldIdLst>
    <p:sldId id="258" r:id="rId2"/>
    <p:sldId id="625" r:id="rId3"/>
    <p:sldId id="650" r:id="rId4"/>
    <p:sldId id="705" r:id="rId5"/>
    <p:sldId id="654" r:id="rId6"/>
    <p:sldId id="591" r:id="rId7"/>
    <p:sldId id="592" r:id="rId8"/>
    <p:sldId id="638" r:id="rId9"/>
    <p:sldId id="639" r:id="rId10"/>
    <p:sldId id="563" r:id="rId11"/>
    <p:sldId id="595" r:id="rId12"/>
    <p:sldId id="651" r:id="rId13"/>
    <p:sldId id="596" r:id="rId14"/>
    <p:sldId id="597" r:id="rId15"/>
    <p:sldId id="598" r:id="rId16"/>
    <p:sldId id="706" r:id="rId17"/>
    <p:sldId id="600" r:id="rId18"/>
    <p:sldId id="601" r:id="rId19"/>
    <p:sldId id="703" r:id="rId20"/>
    <p:sldId id="624" r:id="rId21"/>
    <p:sldId id="602" r:id="rId22"/>
    <p:sldId id="603" r:id="rId23"/>
    <p:sldId id="649" r:id="rId24"/>
    <p:sldId id="704" r:id="rId25"/>
    <p:sldId id="655" r:id="rId26"/>
    <p:sldId id="652" r:id="rId27"/>
    <p:sldId id="653" r:id="rId28"/>
    <p:sldId id="604" r:id="rId29"/>
    <p:sldId id="641" r:id="rId30"/>
    <p:sldId id="642" r:id="rId31"/>
    <p:sldId id="648" r:id="rId32"/>
    <p:sldId id="605" r:id="rId33"/>
    <p:sldId id="607" r:id="rId34"/>
    <p:sldId id="608" r:id="rId35"/>
    <p:sldId id="628" r:id="rId36"/>
    <p:sldId id="609" r:id="rId37"/>
    <p:sldId id="606" r:id="rId38"/>
    <p:sldId id="640" r:id="rId39"/>
    <p:sldId id="611" r:id="rId40"/>
    <p:sldId id="620" r:id="rId41"/>
    <p:sldId id="636" r:id="rId42"/>
    <p:sldId id="637" r:id="rId43"/>
    <p:sldId id="622" r:id="rId44"/>
    <p:sldId id="629" r:id="rId45"/>
    <p:sldId id="630" r:id="rId46"/>
    <p:sldId id="656" r:id="rId47"/>
    <p:sldId id="676" r:id="rId48"/>
    <p:sldId id="658" r:id="rId49"/>
    <p:sldId id="659" r:id="rId50"/>
    <p:sldId id="660" r:id="rId51"/>
    <p:sldId id="661" r:id="rId52"/>
    <p:sldId id="662" r:id="rId53"/>
    <p:sldId id="663" r:id="rId54"/>
    <p:sldId id="664" r:id="rId55"/>
    <p:sldId id="665" r:id="rId56"/>
    <p:sldId id="666" r:id="rId57"/>
    <p:sldId id="677" r:id="rId58"/>
    <p:sldId id="692" r:id="rId59"/>
    <p:sldId id="679" r:id="rId60"/>
    <p:sldId id="667" r:id="rId61"/>
    <p:sldId id="668" r:id="rId62"/>
    <p:sldId id="669" r:id="rId63"/>
    <p:sldId id="670" r:id="rId64"/>
    <p:sldId id="671" r:id="rId65"/>
    <p:sldId id="672" r:id="rId66"/>
    <p:sldId id="673" r:id="rId67"/>
    <p:sldId id="674" r:id="rId68"/>
    <p:sldId id="675" r:id="rId69"/>
    <p:sldId id="680" r:id="rId70"/>
    <p:sldId id="681" r:id="rId71"/>
    <p:sldId id="693" r:id="rId72"/>
    <p:sldId id="694" r:id="rId73"/>
    <p:sldId id="695" r:id="rId74"/>
    <p:sldId id="696" r:id="rId75"/>
    <p:sldId id="697" r:id="rId76"/>
    <p:sldId id="698" r:id="rId77"/>
    <p:sldId id="699" r:id="rId78"/>
    <p:sldId id="700" r:id="rId79"/>
    <p:sldId id="701" r:id="rId80"/>
    <p:sldId id="702" r:id="rId81"/>
  </p:sldIdLst>
  <p:sldSz cx="9906000" cy="6858000" type="A4"/>
  <p:notesSz cx="6669088" cy="99266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2073D9"/>
    <a:srgbClr val="3399FF"/>
    <a:srgbClr val="0090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13" autoAdjust="0"/>
  </p:normalViewPr>
  <p:slideViewPr>
    <p:cSldViewPr>
      <p:cViewPr varScale="1">
        <p:scale>
          <a:sx n="77" d="100"/>
          <a:sy n="77" d="100"/>
        </p:scale>
        <p:origin x="43" y="67"/>
      </p:cViewPr>
      <p:guideLst>
        <p:guide orient="horz" pos="-3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4"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50800"/>
          </c:spPr>
          <c:xVal>
            <c:numRef>
              <c:f>Sheet1!$J$42:$J$50</c:f>
              <c:numCache>
                <c:formatCode>General</c:formatCode>
                <c:ptCount val="9"/>
                <c:pt idx="0">
                  <c:v>25</c:v>
                </c:pt>
                <c:pt idx="1">
                  <c:v>30</c:v>
                </c:pt>
                <c:pt idx="2">
                  <c:v>35</c:v>
                </c:pt>
                <c:pt idx="3">
                  <c:v>40</c:v>
                </c:pt>
                <c:pt idx="4">
                  <c:v>45</c:v>
                </c:pt>
                <c:pt idx="5">
                  <c:v>50</c:v>
                </c:pt>
                <c:pt idx="6">
                  <c:v>55</c:v>
                </c:pt>
                <c:pt idx="7">
                  <c:v>60</c:v>
                </c:pt>
              </c:numCache>
            </c:numRef>
          </c:xVal>
          <c:yVal>
            <c:numRef>
              <c:f>Sheet1!$K$42:$K$50</c:f>
              <c:numCache>
                <c:formatCode>General</c:formatCode>
                <c:ptCount val="9"/>
                <c:pt idx="0">
                  <c:v>1.875539E-2</c:v>
                </c:pt>
                <c:pt idx="1">
                  <c:v>1.534025E-2</c:v>
                </c:pt>
                <c:pt idx="2">
                  <c:v>5.4072660000000002E-2</c:v>
                </c:pt>
                <c:pt idx="3">
                  <c:v>8.3009260000000001E-2</c:v>
                </c:pt>
                <c:pt idx="4">
                  <c:v>5.4045030000000001E-2</c:v>
                </c:pt>
                <c:pt idx="5">
                  <c:v>1.0443869999999999E-2</c:v>
                </c:pt>
                <c:pt idx="6">
                  <c:v>-8.1150089999999994E-2</c:v>
                </c:pt>
                <c:pt idx="7">
                  <c:v>-0.11194532</c:v>
                </c:pt>
              </c:numCache>
            </c:numRef>
          </c:yVal>
          <c:smooth val="0"/>
        </c:ser>
        <c:ser>
          <c:idx val="1"/>
          <c:order val="1"/>
          <c:spPr>
            <a:ln>
              <a:prstDash val="sysDash"/>
            </a:ln>
          </c:spPr>
          <c:marker>
            <c:symbol val="none"/>
          </c:marker>
          <c:xVal>
            <c:numRef>
              <c:f>Sheet1!$J$42:$J$50</c:f>
              <c:numCache>
                <c:formatCode>General</c:formatCode>
                <c:ptCount val="9"/>
                <c:pt idx="0">
                  <c:v>25</c:v>
                </c:pt>
                <c:pt idx="1">
                  <c:v>30</c:v>
                </c:pt>
                <c:pt idx="2">
                  <c:v>35</c:v>
                </c:pt>
                <c:pt idx="3">
                  <c:v>40</c:v>
                </c:pt>
                <c:pt idx="4">
                  <c:v>45</c:v>
                </c:pt>
                <c:pt idx="5">
                  <c:v>50</c:v>
                </c:pt>
                <c:pt idx="6">
                  <c:v>55</c:v>
                </c:pt>
                <c:pt idx="7">
                  <c:v>60</c:v>
                </c:pt>
              </c:numCache>
            </c:numRef>
          </c:xVal>
          <c:yVal>
            <c:numRef>
              <c:f>Sheet1!$L$42:$L$50</c:f>
              <c:numCache>
                <c:formatCode>General</c:formatCode>
                <c:ptCount val="9"/>
                <c:pt idx="0">
                  <c:v>1.3148700000000001E-3</c:v>
                </c:pt>
                <c:pt idx="1">
                  <c:v>-2.7346390000000002E-2</c:v>
                </c:pt>
                <c:pt idx="2">
                  <c:v>2.4684300000000002E-3</c:v>
                </c:pt>
                <c:pt idx="3">
                  <c:v>7.2814130000000005E-2</c:v>
                </c:pt>
                <c:pt idx="4">
                  <c:v>0.11611674</c:v>
                </c:pt>
                <c:pt idx="5">
                  <c:v>6.892384E-2</c:v>
                </c:pt>
                <c:pt idx="6">
                  <c:v>-6.5012680000000003E-2</c:v>
                </c:pt>
                <c:pt idx="7">
                  <c:v>-7.9412159999999996E-2</c:v>
                </c:pt>
              </c:numCache>
            </c:numRef>
          </c:yVal>
          <c:smooth val="0"/>
        </c:ser>
        <c:ser>
          <c:idx val="2"/>
          <c:order val="2"/>
          <c:marker>
            <c:symbol val="none"/>
          </c:marker>
          <c:xVal>
            <c:numRef>
              <c:f>Sheet1!$J$42:$J$50</c:f>
              <c:numCache>
                <c:formatCode>General</c:formatCode>
                <c:ptCount val="9"/>
                <c:pt idx="0">
                  <c:v>25</c:v>
                </c:pt>
                <c:pt idx="1">
                  <c:v>30</c:v>
                </c:pt>
                <c:pt idx="2">
                  <c:v>35</c:v>
                </c:pt>
                <c:pt idx="3">
                  <c:v>40</c:v>
                </c:pt>
                <c:pt idx="4">
                  <c:v>45</c:v>
                </c:pt>
                <c:pt idx="5">
                  <c:v>50</c:v>
                </c:pt>
                <c:pt idx="6">
                  <c:v>55</c:v>
                </c:pt>
                <c:pt idx="7">
                  <c:v>60</c:v>
                </c:pt>
              </c:numCache>
            </c:numRef>
          </c:xVal>
          <c:yVal>
            <c:numRef>
              <c:f>Sheet1!$M$42:$M$50</c:f>
              <c:numCache>
                <c:formatCode>General</c:formatCode>
                <c:ptCount val="9"/>
                <c:pt idx="0">
                  <c:v>-9.1619720000000002E-2</c:v>
                </c:pt>
                <c:pt idx="1">
                  <c:v>-6.3336580000000003E-2</c:v>
                </c:pt>
                <c:pt idx="2">
                  <c:v>-9.7153599999999993E-3</c:v>
                </c:pt>
                <c:pt idx="3">
                  <c:v>1.9547479999999999E-2</c:v>
                </c:pt>
                <c:pt idx="4">
                  <c:v>0.12595717000000001</c:v>
                </c:pt>
                <c:pt idx="5">
                  <c:v>0.10247612</c:v>
                </c:pt>
                <c:pt idx="6">
                  <c:v>2.8926250000000001E-2</c:v>
                </c:pt>
                <c:pt idx="7">
                  <c:v>-4.5939199999999999E-2</c:v>
                </c:pt>
              </c:numCache>
            </c:numRef>
          </c:yVal>
          <c:smooth val="0"/>
        </c:ser>
        <c:ser>
          <c:idx val="3"/>
          <c:order val="3"/>
          <c:spPr>
            <a:ln>
              <a:prstDash val="sysDash"/>
            </a:ln>
          </c:spPr>
          <c:marker>
            <c:symbol val="none"/>
          </c:marker>
          <c:xVal>
            <c:numRef>
              <c:f>Sheet1!$J$42:$J$50</c:f>
              <c:numCache>
                <c:formatCode>General</c:formatCode>
                <c:ptCount val="9"/>
                <c:pt idx="0">
                  <c:v>25</c:v>
                </c:pt>
                <c:pt idx="1">
                  <c:v>30</c:v>
                </c:pt>
                <c:pt idx="2">
                  <c:v>35</c:v>
                </c:pt>
                <c:pt idx="3">
                  <c:v>40</c:v>
                </c:pt>
                <c:pt idx="4">
                  <c:v>45</c:v>
                </c:pt>
                <c:pt idx="5">
                  <c:v>50</c:v>
                </c:pt>
                <c:pt idx="6">
                  <c:v>55</c:v>
                </c:pt>
                <c:pt idx="7">
                  <c:v>60</c:v>
                </c:pt>
              </c:numCache>
            </c:numRef>
          </c:xVal>
          <c:yVal>
            <c:numRef>
              <c:f>Sheet1!$N$42:$N$50</c:f>
              <c:numCache>
                <c:formatCode>General</c:formatCode>
                <c:ptCount val="9"/>
                <c:pt idx="0">
                  <c:v>-6.9116520000000001E-2</c:v>
                </c:pt>
                <c:pt idx="1">
                  <c:v>-6.8349610000000005E-2</c:v>
                </c:pt>
                <c:pt idx="2">
                  <c:v>-6.432707E-2</c:v>
                </c:pt>
                <c:pt idx="3">
                  <c:v>5.9354100000000003E-3</c:v>
                </c:pt>
                <c:pt idx="4">
                  <c:v>7.3138560000000005E-2</c:v>
                </c:pt>
                <c:pt idx="5">
                  <c:v>0.13189166999999999</c:v>
                </c:pt>
                <c:pt idx="6">
                  <c:v>7.9849649999999994E-2</c:v>
                </c:pt>
                <c:pt idx="7">
                  <c:v>-2.4658380000000001E-2</c:v>
                </c:pt>
              </c:numCache>
            </c:numRef>
          </c:yVal>
          <c:smooth val="0"/>
        </c:ser>
        <c:ser>
          <c:idx val="4"/>
          <c:order val="4"/>
          <c:spPr>
            <a:ln>
              <a:prstDash val="sysDash"/>
            </a:ln>
          </c:spPr>
          <c:marker>
            <c:symbol val="none"/>
          </c:marker>
          <c:xVal>
            <c:numRef>
              <c:f>Sheet1!$J$42:$J$50</c:f>
              <c:numCache>
                <c:formatCode>General</c:formatCode>
                <c:ptCount val="9"/>
                <c:pt idx="0">
                  <c:v>25</c:v>
                </c:pt>
                <c:pt idx="1">
                  <c:v>30</c:v>
                </c:pt>
                <c:pt idx="2">
                  <c:v>35</c:v>
                </c:pt>
                <c:pt idx="3">
                  <c:v>40</c:v>
                </c:pt>
                <c:pt idx="4">
                  <c:v>45</c:v>
                </c:pt>
                <c:pt idx="5">
                  <c:v>50</c:v>
                </c:pt>
                <c:pt idx="6">
                  <c:v>55</c:v>
                </c:pt>
                <c:pt idx="7">
                  <c:v>60</c:v>
                </c:pt>
              </c:numCache>
            </c:numRef>
          </c:xVal>
          <c:yVal>
            <c:numRef>
              <c:f>Sheet1!$O$42:$O$50</c:f>
              <c:numCache>
                <c:formatCode>General</c:formatCode>
                <c:ptCount val="9"/>
                <c:pt idx="0">
                  <c:v>-6.0319589999999999E-2</c:v>
                </c:pt>
                <c:pt idx="1">
                  <c:v>-5.0144620000000001E-2</c:v>
                </c:pt>
                <c:pt idx="2">
                  <c:v>-6.6885479999999997E-2</c:v>
                </c:pt>
                <c:pt idx="3">
                  <c:v>-3.725759E-2</c:v>
                </c:pt>
                <c:pt idx="4">
                  <c:v>4.171068E-2</c:v>
                </c:pt>
                <c:pt idx="5">
                  <c:v>8.3590609999999996E-2</c:v>
                </c:pt>
                <c:pt idx="6">
                  <c:v>0.11017730000000001</c:v>
                </c:pt>
                <c:pt idx="7">
                  <c:v>-1.00526E-3</c:v>
                </c:pt>
              </c:numCache>
            </c:numRef>
          </c:yVal>
          <c:smooth val="0"/>
        </c:ser>
        <c:ser>
          <c:idx val="5"/>
          <c:order val="5"/>
          <c:spPr>
            <a:ln w="50800" cmpd="sng"/>
          </c:spPr>
          <c:xVal>
            <c:numRef>
              <c:f>Sheet1!$J$42:$J$50</c:f>
              <c:numCache>
                <c:formatCode>General</c:formatCode>
                <c:ptCount val="9"/>
                <c:pt idx="0">
                  <c:v>25</c:v>
                </c:pt>
                <c:pt idx="1">
                  <c:v>30</c:v>
                </c:pt>
                <c:pt idx="2">
                  <c:v>35</c:v>
                </c:pt>
                <c:pt idx="3">
                  <c:v>40</c:v>
                </c:pt>
                <c:pt idx="4">
                  <c:v>45</c:v>
                </c:pt>
                <c:pt idx="5">
                  <c:v>50</c:v>
                </c:pt>
                <c:pt idx="6">
                  <c:v>55</c:v>
                </c:pt>
                <c:pt idx="7">
                  <c:v>60</c:v>
                </c:pt>
              </c:numCache>
            </c:numRef>
          </c:xVal>
          <c:yVal>
            <c:numRef>
              <c:f>Sheet1!$P$42:$P$50</c:f>
              <c:numCache>
                <c:formatCode>General</c:formatCode>
                <c:ptCount val="9"/>
                <c:pt idx="0">
                  <c:v>-0.11256148000000001</c:v>
                </c:pt>
                <c:pt idx="1">
                  <c:v>-5.6790359999999998E-2</c:v>
                </c:pt>
                <c:pt idx="2">
                  <c:v>-9.1341459999999999E-2</c:v>
                </c:pt>
                <c:pt idx="3">
                  <c:v>-7.5894649999999994E-2</c:v>
                </c:pt>
                <c:pt idx="4">
                  <c:v>-1.4825999999999999E-4</c:v>
                </c:pt>
                <c:pt idx="5">
                  <c:v>5.5150159999999997E-2</c:v>
                </c:pt>
                <c:pt idx="6">
                  <c:v>0.10586897000000001</c:v>
                </c:pt>
                <c:pt idx="7">
                  <c:v>7.0915740000000005E-2</c:v>
                </c:pt>
              </c:numCache>
            </c:numRef>
          </c:yVal>
          <c:smooth val="0"/>
        </c:ser>
        <c:dLbls>
          <c:showLegendKey val="0"/>
          <c:showVal val="0"/>
          <c:showCatName val="0"/>
          <c:showSerName val="0"/>
          <c:showPercent val="0"/>
          <c:showBubbleSize val="0"/>
        </c:dLbls>
        <c:axId val="221797256"/>
        <c:axId val="222440544"/>
      </c:scatterChart>
      <c:valAx>
        <c:axId val="221797256"/>
        <c:scaling>
          <c:orientation val="minMax"/>
          <c:min val="20"/>
        </c:scaling>
        <c:delete val="0"/>
        <c:axPos val="b"/>
        <c:numFmt formatCode="General" sourceLinked="1"/>
        <c:majorTickMark val="out"/>
        <c:minorTickMark val="none"/>
        <c:tickLblPos val="nextTo"/>
        <c:crossAx val="222440544"/>
        <c:crosses val="autoZero"/>
        <c:crossBetween val="midCat"/>
      </c:valAx>
      <c:valAx>
        <c:axId val="222440544"/>
        <c:scaling>
          <c:orientation val="minMax"/>
        </c:scaling>
        <c:delete val="0"/>
        <c:axPos val="l"/>
        <c:majorGridlines/>
        <c:numFmt formatCode="General" sourceLinked="1"/>
        <c:majorTickMark val="out"/>
        <c:minorTickMark val="none"/>
        <c:tickLblPos val="nextTo"/>
        <c:crossAx val="221797256"/>
        <c:crosses val="autoZero"/>
        <c:crossBetween val="midCat"/>
      </c:valAx>
    </c:plotArea>
    <c:plotVisOnly val="1"/>
    <c:dispBlanksAs val="gap"/>
    <c:showDLblsOverMax val="0"/>
  </c:chart>
  <c:txPr>
    <a:bodyPr/>
    <a:lstStyle/>
    <a:p>
      <a:pPr>
        <a:defRPr sz="20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71683" name="Rectangle 3"/>
          <p:cNvSpPr>
            <a:spLocks noGrp="1" noChangeArrowheads="1"/>
          </p:cNvSpPr>
          <p:nvPr>
            <p:ph type="dt" sz="quarter" idx="1"/>
          </p:nvPr>
        </p:nvSpPr>
        <p:spPr bwMode="auto">
          <a:xfrm>
            <a:off x="3779838"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71684" name="Rectangle 4"/>
          <p:cNvSpPr>
            <a:spLocks noGrp="1" noChangeArrowheads="1"/>
          </p:cNvSpPr>
          <p:nvPr>
            <p:ph type="ftr" sz="quarter" idx="2"/>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71685" name="Rectangle 5"/>
          <p:cNvSpPr>
            <a:spLocks noGrp="1" noChangeArrowheads="1"/>
          </p:cNvSpPr>
          <p:nvPr>
            <p:ph type="sldNum" sz="quarter" idx="3"/>
          </p:nvPr>
        </p:nvSpPr>
        <p:spPr bwMode="auto">
          <a:xfrm>
            <a:off x="3779838"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D9301FDC-9341-48FA-B511-40F6E7C3C39C}" type="slidenum">
              <a:rPr lang="fr-FR"/>
              <a:pPr>
                <a:defRPr/>
              </a:pPr>
              <a:t>‹#›</a:t>
            </a:fld>
            <a:endParaRPr lang="fr-FR"/>
          </a:p>
        </p:txBody>
      </p:sp>
    </p:spTree>
    <p:extLst>
      <p:ext uri="{BB962C8B-B14F-4D97-AF65-F5344CB8AC3E}">
        <p14:creationId xmlns:p14="http://schemas.microsoft.com/office/powerpoint/2010/main" val="2531202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3075" name="Rectangle 3"/>
          <p:cNvSpPr>
            <a:spLocks noGrp="1" noChangeArrowheads="1"/>
          </p:cNvSpPr>
          <p:nvPr>
            <p:ph type="dt" idx="1"/>
          </p:nvPr>
        </p:nvSpPr>
        <p:spPr bwMode="auto">
          <a:xfrm>
            <a:off x="3779838"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17412" name="Rectangle 4"/>
          <p:cNvSpPr>
            <a:spLocks noGrp="1" noRot="1" noChangeAspect="1" noChangeArrowheads="1" noTextEdit="1"/>
          </p:cNvSpPr>
          <p:nvPr>
            <p:ph type="sldImg" idx="2"/>
          </p:nvPr>
        </p:nvSpPr>
        <p:spPr bwMode="auto">
          <a:xfrm>
            <a:off x="646113" y="744538"/>
            <a:ext cx="537686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889000" y="4714875"/>
            <a:ext cx="48910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3079" name="Rectangle 7"/>
          <p:cNvSpPr>
            <a:spLocks noGrp="1" noChangeArrowheads="1"/>
          </p:cNvSpPr>
          <p:nvPr>
            <p:ph type="sldNum" sz="quarter" idx="5"/>
          </p:nvPr>
        </p:nvSpPr>
        <p:spPr bwMode="auto">
          <a:xfrm>
            <a:off x="3779838"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EA117A-97DB-4C2D-B471-6CC49C24E15A}" type="slidenum">
              <a:rPr lang="fr-FR"/>
              <a:pPr>
                <a:defRPr/>
              </a:pPr>
              <a:t>‹#›</a:t>
            </a:fld>
            <a:endParaRPr lang="fr-FR"/>
          </a:p>
        </p:txBody>
      </p:sp>
    </p:spTree>
    <p:extLst>
      <p:ext uri="{BB962C8B-B14F-4D97-AF65-F5344CB8AC3E}">
        <p14:creationId xmlns:p14="http://schemas.microsoft.com/office/powerpoint/2010/main" val="842906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1</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440868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771B508-824A-4C3E-B859-AC05E5708260}" type="slidenum">
              <a:rPr lang="fr-FR" sz="1200"/>
              <a:pPr/>
              <a:t>10</a:t>
            </a:fld>
            <a:endParaRPr lang="fr-FR"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533439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C7BD4E73-50B4-4C2A-B46D-121E914CA5B3}" type="slidenum">
              <a:rPr lang="fr-FR" sz="1200"/>
              <a:pPr/>
              <a:t>11</a:t>
            </a:fld>
            <a:endParaRPr lang="fr-FR" sz="1200"/>
          </a:p>
        </p:txBody>
      </p:sp>
      <p:sp>
        <p:nvSpPr>
          <p:cNvPr id="33795" name="Rectangle 2"/>
          <p:cNvSpPr>
            <a:spLocks noGrp="1" noRot="1" noChangeAspect="1" noChangeArrowheads="1" noTextEdit="1"/>
          </p:cNvSpPr>
          <p:nvPr>
            <p:ph type="sldImg"/>
          </p:nvPr>
        </p:nvSpPr>
        <p:spPr>
          <a:xfrm>
            <a:off x="646113" y="744538"/>
            <a:ext cx="5376862" cy="3722687"/>
          </a:xfrm>
          <a:ln/>
        </p:spPr>
      </p:sp>
      <p:sp>
        <p:nvSpPr>
          <p:cNvPr id="3379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95148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12</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0A8A8A09-9628-48C8-B374-D78300EB9EB2}" type="slidenum">
              <a:rPr lang="fr-FR" sz="1200"/>
              <a:pPr/>
              <a:t>13</a:t>
            </a:fld>
            <a:endParaRPr lang="fr-FR" sz="1200"/>
          </a:p>
        </p:txBody>
      </p:sp>
      <p:sp>
        <p:nvSpPr>
          <p:cNvPr id="49155" name="Rectangle 2"/>
          <p:cNvSpPr>
            <a:spLocks noGrp="1" noRot="1" noChangeAspect="1" noChangeArrowheads="1" noTextEdit="1"/>
          </p:cNvSpPr>
          <p:nvPr>
            <p:ph type="sldImg"/>
          </p:nvPr>
        </p:nvSpPr>
        <p:spPr>
          <a:xfrm>
            <a:off x="646113" y="744538"/>
            <a:ext cx="5376862" cy="3722687"/>
          </a:xfrm>
          <a:ln/>
        </p:spPr>
      </p:sp>
      <p:sp>
        <p:nvSpPr>
          <p:cNvPr id="4915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825704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F67C31D5-7E86-4720-95EE-84A88F39FEF9}" type="slidenum">
              <a:rPr lang="fr-FR" sz="1200"/>
              <a:pPr/>
              <a:t>14</a:t>
            </a:fld>
            <a:endParaRPr lang="fr-FR" sz="1200"/>
          </a:p>
        </p:txBody>
      </p:sp>
      <p:sp>
        <p:nvSpPr>
          <p:cNvPr id="37891" name="Rectangle 2"/>
          <p:cNvSpPr>
            <a:spLocks noGrp="1" noRot="1" noChangeAspect="1" noChangeArrowheads="1" noTextEdit="1"/>
          </p:cNvSpPr>
          <p:nvPr>
            <p:ph type="sldImg"/>
          </p:nvPr>
        </p:nvSpPr>
        <p:spPr>
          <a:xfrm>
            <a:off x="646113" y="744538"/>
            <a:ext cx="5376862" cy="3722687"/>
          </a:xfrm>
          <a:ln/>
        </p:spPr>
      </p:sp>
      <p:sp>
        <p:nvSpPr>
          <p:cNvPr id="37892"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76762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646CD285-8C7E-4A82-B755-EDF135B038A3}" type="slidenum">
              <a:rPr lang="fr-FR" sz="1200"/>
              <a:pPr/>
              <a:t>15</a:t>
            </a:fld>
            <a:endParaRPr lang="fr-FR" sz="1200"/>
          </a:p>
        </p:txBody>
      </p:sp>
      <p:sp>
        <p:nvSpPr>
          <p:cNvPr id="38915" name="Rectangle 2"/>
          <p:cNvSpPr>
            <a:spLocks noGrp="1" noRot="1" noChangeAspect="1" noChangeArrowheads="1" noTextEdit="1"/>
          </p:cNvSpPr>
          <p:nvPr>
            <p:ph type="sldImg"/>
          </p:nvPr>
        </p:nvSpPr>
        <p:spPr>
          <a:xfrm>
            <a:off x="646113" y="744538"/>
            <a:ext cx="5376862" cy="3722687"/>
          </a:xfrm>
          <a:ln/>
        </p:spPr>
      </p:sp>
      <p:sp>
        <p:nvSpPr>
          <p:cNvPr id="3891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14678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646CD285-8C7E-4A82-B755-EDF135B038A3}" type="slidenum">
              <a:rPr lang="fr-FR" sz="1200"/>
              <a:pPr/>
              <a:t>16</a:t>
            </a:fld>
            <a:endParaRPr lang="fr-FR" sz="1200"/>
          </a:p>
        </p:txBody>
      </p:sp>
      <p:sp>
        <p:nvSpPr>
          <p:cNvPr id="38915" name="Rectangle 2"/>
          <p:cNvSpPr>
            <a:spLocks noGrp="1" noRot="1" noChangeAspect="1" noChangeArrowheads="1" noTextEdit="1"/>
          </p:cNvSpPr>
          <p:nvPr>
            <p:ph type="sldImg"/>
          </p:nvPr>
        </p:nvSpPr>
        <p:spPr>
          <a:xfrm>
            <a:off x="646113" y="744538"/>
            <a:ext cx="5376862" cy="3722687"/>
          </a:xfrm>
          <a:ln/>
        </p:spPr>
      </p:sp>
      <p:sp>
        <p:nvSpPr>
          <p:cNvPr id="3891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546402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04EF941B-FF4A-4942-9D27-57055C99F55D}" type="slidenum">
              <a:rPr lang="fr-FR" sz="1200"/>
              <a:pPr/>
              <a:t>17</a:t>
            </a:fld>
            <a:endParaRPr lang="fr-FR" sz="1200"/>
          </a:p>
        </p:txBody>
      </p:sp>
      <p:sp>
        <p:nvSpPr>
          <p:cNvPr id="39939" name="Rectangle 2"/>
          <p:cNvSpPr>
            <a:spLocks noGrp="1" noRot="1" noChangeAspect="1" noChangeArrowheads="1" noTextEdit="1"/>
          </p:cNvSpPr>
          <p:nvPr>
            <p:ph type="sldImg"/>
          </p:nvPr>
        </p:nvSpPr>
        <p:spPr>
          <a:xfrm>
            <a:off x="646113" y="744538"/>
            <a:ext cx="5376862" cy="3722687"/>
          </a:xfrm>
          <a:ln/>
        </p:spPr>
      </p:sp>
      <p:sp>
        <p:nvSpPr>
          <p:cNvPr id="39940" name="Rectangle 3"/>
          <p:cNvSpPr>
            <a:spLocks noGrp="1" noChangeArrowheads="1"/>
          </p:cNvSpPr>
          <p:nvPr>
            <p:ph type="body" idx="1"/>
          </p:nvPr>
        </p:nvSpPr>
        <p:spPr>
          <a:xfrm>
            <a:off x="889317" y="4714876"/>
            <a:ext cx="4890456" cy="4467225"/>
          </a:xfrm>
          <a:noFill/>
        </p:spPr>
        <p:txBody>
          <a:bodyPr/>
          <a:lstStyle/>
          <a:p>
            <a:endParaRPr lang="fr-FR" smtClean="0"/>
          </a:p>
        </p:txBody>
      </p:sp>
    </p:spTree>
    <p:extLst>
      <p:ext uri="{BB962C8B-B14F-4D97-AF65-F5344CB8AC3E}">
        <p14:creationId xmlns:p14="http://schemas.microsoft.com/office/powerpoint/2010/main" val="459509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07A729AA-EFDC-45CB-9A2B-0141BC21F78B}" type="slidenum">
              <a:rPr lang="fr-FR" sz="1200"/>
              <a:pPr/>
              <a:t>18</a:t>
            </a:fld>
            <a:endParaRPr lang="fr-FR" sz="1200"/>
          </a:p>
        </p:txBody>
      </p:sp>
      <p:sp>
        <p:nvSpPr>
          <p:cNvPr id="40963" name="Rectangle 2"/>
          <p:cNvSpPr>
            <a:spLocks noGrp="1" noRot="1" noChangeAspect="1" noChangeArrowheads="1" noTextEdit="1"/>
          </p:cNvSpPr>
          <p:nvPr>
            <p:ph type="sldImg"/>
          </p:nvPr>
        </p:nvSpPr>
        <p:spPr>
          <a:xfrm>
            <a:off x="646113" y="744538"/>
            <a:ext cx="5376862" cy="3722687"/>
          </a:xfrm>
          <a:ln/>
        </p:spPr>
      </p:sp>
      <p:sp>
        <p:nvSpPr>
          <p:cNvPr id="4096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1704140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07A729AA-EFDC-45CB-9A2B-0141BC21F78B}" type="slidenum">
              <a:rPr lang="fr-FR" sz="1200"/>
              <a:pPr/>
              <a:t>19</a:t>
            </a:fld>
            <a:endParaRPr lang="fr-FR" sz="1200"/>
          </a:p>
        </p:txBody>
      </p:sp>
      <p:sp>
        <p:nvSpPr>
          <p:cNvPr id="40963" name="Rectangle 2"/>
          <p:cNvSpPr>
            <a:spLocks noGrp="1" noRot="1" noChangeAspect="1" noChangeArrowheads="1" noTextEdit="1"/>
          </p:cNvSpPr>
          <p:nvPr>
            <p:ph type="sldImg"/>
          </p:nvPr>
        </p:nvSpPr>
        <p:spPr>
          <a:xfrm>
            <a:off x="646113" y="744538"/>
            <a:ext cx="5376862" cy="3722687"/>
          </a:xfrm>
          <a:ln/>
        </p:spPr>
      </p:sp>
      <p:sp>
        <p:nvSpPr>
          <p:cNvPr id="4096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650569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3777461" y="9429305"/>
            <a:ext cx="2890136" cy="495793"/>
          </a:xfrm>
          <a:prstGeom prst="rect">
            <a:avLst/>
          </a:prstGeom>
          <a:noFill/>
        </p:spPr>
        <p:txBody>
          <a:bodyPr lIns="83606" tIns="41803" rIns="83606" bIns="41803"/>
          <a:lstStyle>
            <a:lvl1pPr defTabSz="869449">
              <a:defRPr sz="1300">
                <a:solidFill>
                  <a:schemeClr val="tx1"/>
                </a:solidFill>
                <a:latin typeface="Times New Roman" pitchFamily="18" charset="0"/>
              </a:defRPr>
            </a:lvl1pPr>
            <a:lvl2pPr marL="679302" indent="-261270" defTabSz="869449">
              <a:defRPr sz="1300">
                <a:solidFill>
                  <a:schemeClr val="tx1"/>
                </a:solidFill>
                <a:latin typeface="Times New Roman" pitchFamily="18" charset="0"/>
              </a:defRPr>
            </a:lvl2pPr>
            <a:lvl3pPr marL="1045080" indent="-209016" defTabSz="869449">
              <a:defRPr sz="1300">
                <a:solidFill>
                  <a:schemeClr val="tx1"/>
                </a:solidFill>
                <a:latin typeface="Times New Roman" pitchFamily="18" charset="0"/>
              </a:defRPr>
            </a:lvl3pPr>
            <a:lvl4pPr marL="1463112" indent="-209016" defTabSz="869449">
              <a:defRPr sz="1300">
                <a:solidFill>
                  <a:schemeClr val="tx1"/>
                </a:solidFill>
                <a:latin typeface="Times New Roman" pitchFamily="18" charset="0"/>
              </a:defRPr>
            </a:lvl4pPr>
            <a:lvl5pPr marL="1881144" indent="-209016" defTabSz="869449">
              <a:defRPr sz="1300">
                <a:solidFill>
                  <a:schemeClr val="tx1"/>
                </a:solidFill>
                <a:latin typeface="Times New Roman" pitchFamily="18" charset="0"/>
              </a:defRPr>
            </a:lvl5pPr>
            <a:lvl6pPr marL="2299175" indent="-209016" defTabSz="869449" eaLnBrk="0" fontAlgn="base" hangingPunct="0">
              <a:spcBef>
                <a:spcPct val="0"/>
              </a:spcBef>
              <a:spcAft>
                <a:spcPct val="0"/>
              </a:spcAft>
              <a:defRPr sz="1300">
                <a:solidFill>
                  <a:schemeClr val="tx1"/>
                </a:solidFill>
                <a:latin typeface="Times New Roman" pitchFamily="18" charset="0"/>
              </a:defRPr>
            </a:lvl6pPr>
            <a:lvl7pPr marL="2717208" indent="-209016" defTabSz="869449" eaLnBrk="0" fontAlgn="base" hangingPunct="0">
              <a:spcBef>
                <a:spcPct val="0"/>
              </a:spcBef>
              <a:spcAft>
                <a:spcPct val="0"/>
              </a:spcAft>
              <a:defRPr sz="1300">
                <a:solidFill>
                  <a:schemeClr val="tx1"/>
                </a:solidFill>
                <a:latin typeface="Times New Roman" pitchFamily="18" charset="0"/>
              </a:defRPr>
            </a:lvl7pPr>
            <a:lvl8pPr marL="3135240" indent="-209016" defTabSz="869449" eaLnBrk="0" fontAlgn="base" hangingPunct="0">
              <a:spcBef>
                <a:spcPct val="0"/>
              </a:spcBef>
              <a:spcAft>
                <a:spcPct val="0"/>
              </a:spcAft>
              <a:defRPr sz="1300">
                <a:solidFill>
                  <a:schemeClr val="tx1"/>
                </a:solidFill>
                <a:latin typeface="Times New Roman" pitchFamily="18" charset="0"/>
              </a:defRPr>
            </a:lvl8pPr>
            <a:lvl9pPr marL="3553271" indent="-209016" defTabSz="869449" eaLnBrk="0" fontAlgn="base" hangingPunct="0">
              <a:spcBef>
                <a:spcPct val="0"/>
              </a:spcBef>
              <a:spcAft>
                <a:spcPct val="0"/>
              </a:spcAft>
              <a:defRPr sz="1300">
                <a:solidFill>
                  <a:schemeClr val="tx1"/>
                </a:solidFill>
                <a:latin typeface="Times New Roman" pitchFamily="18" charset="0"/>
              </a:defRPr>
            </a:lvl9pPr>
          </a:lstStyle>
          <a:p>
            <a:fld id="{4EA2A8E0-8C56-4321-83EF-CAE359725385}" type="slidenum">
              <a:rPr lang="fr-FR" altLang="en-US" sz="1100"/>
              <a:pPr/>
              <a:t>2</a:t>
            </a:fld>
            <a:endParaRPr lang="fr-FR" altLang="en-US" sz="1100"/>
          </a:p>
        </p:txBody>
      </p:sp>
      <p:sp>
        <p:nvSpPr>
          <p:cNvPr id="53251" name="Rectangle 2"/>
          <p:cNvSpPr>
            <a:spLocks noGrp="1" noRot="1" noChangeAspect="1" noChangeArrowheads="1" noTextEdit="1"/>
          </p:cNvSpPr>
          <p:nvPr>
            <p:ph type="sldImg"/>
          </p:nvPr>
        </p:nvSpPr>
        <p:spPr>
          <a:xfrm>
            <a:off x="646113" y="744538"/>
            <a:ext cx="5376862" cy="3722687"/>
          </a:xfrm>
          <a:ln/>
        </p:spPr>
      </p:sp>
      <p:sp>
        <p:nvSpPr>
          <p:cNvPr id="53252" name="Rectangle 3"/>
          <p:cNvSpPr>
            <a:spLocks noGrp="1" noChangeArrowheads="1"/>
          </p:cNvSpPr>
          <p:nvPr>
            <p:ph type="body" idx="1"/>
          </p:nvPr>
        </p:nvSpPr>
        <p:spPr>
          <a:xfrm>
            <a:off x="888814" y="4714653"/>
            <a:ext cx="4891460" cy="4466756"/>
          </a:xfrm>
          <a:noFill/>
        </p:spPr>
        <p:txBody>
          <a:bodyPr/>
          <a:lstStyle/>
          <a:p>
            <a:endParaRPr lang="fr-FR" altLang="en-US" smtClean="0"/>
          </a:p>
        </p:txBody>
      </p:sp>
    </p:spTree>
    <p:extLst>
      <p:ext uri="{BB962C8B-B14F-4D97-AF65-F5344CB8AC3E}">
        <p14:creationId xmlns:p14="http://schemas.microsoft.com/office/powerpoint/2010/main" val="3423824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07A729AA-EFDC-45CB-9A2B-0141BC21F78B}" type="slidenum">
              <a:rPr lang="fr-FR" sz="1200"/>
              <a:pPr/>
              <a:t>20</a:t>
            </a:fld>
            <a:endParaRPr lang="fr-FR" sz="1200"/>
          </a:p>
        </p:txBody>
      </p:sp>
      <p:sp>
        <p:nvSpPr>
          <p:cNvPr id="40963" name="Rectangle 2"/>
          <p:cNvSpPr>
            <a:spLocks noGrp="1" noRot="1" noChangeAspect="1" noChangeArrowheads="1" noTextEdit="1"/>
          </p:cNvSpPr>
          <p:nvPr>
            <p:ph type="sldImg"/>
          </p:nvPr>
        </p:nvSpPr>
        <p:spPr>
          <a:xfrm>
            <a:off x="646113" y="744538"/>
            <a:ext cx="5376862" cy="3722687"/>
          </a:xfrm>
          <a:ln/>
        </p:spPr>
      </p:sp>
      <p:sp>
        <p:nvSpPr>
          <p:cNvPr id="4096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001752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BFB79A49-4FD2-4545-83CF-A36B58AF0698}" type="slidenum">
              <a:rPr lang="fr-FR" sz="1200"/>
              <a:pPr/>
              <a:t>21</a:t>
            </a:fld>
            <a:endParaRPr lang="fr-FR" sz="1200"/>
          </a:p>
        </p:txBody>
      </p:sp>
      <p:sp>
        <p:nvSpPr>
          <p:cNvPr id="44035" name="Rectangle 2"/>
          <p:cNvSpPr>
            <a:spLocks noGrp="1" noRot="1" noChangeAspect="1" noChangeArrowheads="1" noTextEdit="1"/>
          </p:cNvSpPr>
          <p:nvPr>
            <p:ph type="sldImg"/>
          </p:nvPr>
        </p:nvSpPr>
        <p:spPr>
          <a:xfrm>
            <a:off x="646113" y="744538"/>
            <a:ext cx="5376862" cy="3722687"/>
          </a:xfrm>
          <a:ln/>
        </p:spPr>
      </p:sp>
      <p:sp>
        <p:nvSpPr>
          <p:cNvPr id="4403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140384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B5455651-FBF0-451F-B2E8-1968019B4AF3}" type="slidenum">
              <a:rPr lang="fr-FR" sz="1200"/>
              <a:pPr/>
              <a:t>22</a:t>
            </a:fld>
            <a:endParaRPr lang="fr-FR" sz="1200"/>
          </a:p>
        </p:txBody>
      </p:sp>
      <p:sp>
        <p:nvSpPr>
          <p:cNvPr id="46083" name="Rectangle 2"/>
          <p:cNvSpPr>
            <a:spLocks noGrp="1" noRot="1" noChangeAspect="1" noChangeArrowheads="1" noTextEdit="1"/>
          </p:cNvSpPr>
          <p:nvPr>
            <p:ph type="sldImg"/>
          </p:nvPr>
        </p:nvSpPr>
        <p:spPr>
          <a:xfrm>
            <a:off x="646113" y="744538"/>
            <a:ext cx="5376862" cy="3722687"/>
          </a:xfrm>
          <a:ln/>
        </p:spPr>
      </p:sp>
      <p:sp>
        <p:nvSpPr>
          <p:cNvPr id="460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219794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17575">
              <a:defRPr sz="2400">
                <a:solidFill>
                  <a:schemeClr val="tx1"/>
                </a:solidFill>
                <a:latin typeface="Times New Roman" pitchFamily="18" charset="0"/>
              </a:defRPr>
            </a:lvl1pPr>
            <a:lvl2pPr marL="742950" indent="-285750" defTabSz="917575">
              <a:defRPr sz="2400">
                <a:solidFill>
                  <a:schemeClr val="tx1"/>
                </a:solidFill>
                <a:latin typeface="Times New Roman" pitchFamily="18" charset="0"/>
              </a:defRPr>
            </a:lvl2pPr>
            <a:lvl3pPr marL="1143000" indent="-228600" defTabSz="917575">
              <a:defRPr sz="2400">
                <a:solidFill>
                  <a:schemeClr val="tx1"/>
                </a:solidFill>
                <a:latin typeface="Times New Roman" pitchFamily="18" charset="0"/>
              </a:defRPr>
            </a:lvl3pPr>
            <a:lvl4pPr marL="1600200" indent="-228600" defTabSz="917575">
              <a:defRPr sz="2400">
                <a:solidFill>
                  <a:schemeClr val="tx1"/>
                </a:solidFill>
                <a:latin typeface="Times New Roman" pitchFamily="18" charset="0"/>
              </a:defRPr>
            </a:lvl4pPr>
            <a:lvl5pPr marL="2057400" indent="-228600" defTabSz="917575">
              <a:defRPr sz="2400">
                <a:solidFill>
                  <a:schemeClr val="tx1"/>
                </a:solidFill>
                <a:latin typeface="Times New Roman" pitchFamily="18" charset="0"/>
              </a:defRPr>
            </a:lvl5pPr>
            <a:lvl6pPr marL="2514600" indent="-228600" algn="ctr" defTabSz="917575" eaLnBrk="0" fontAlgn="base" hangingPunct="0">
              <a:spcBef>
                <a:spcPct val="0"/>
              </a:spcBef>
              <a:spcAft>
                <a:spcPct val="0"/>
              </a:spcAft>
              <a:defRPr sz="2400">
                <a:solidFill>
                  <a:schemeClr val="tx1"/>
                </a:solidFill>
                <a:latin typeface="Times New Roman" pitchFamily="18" charset="0"/>
              </a:defRPr>
            </a:lvl6pPr>
            <a:lvl7pPr marL="2971800" indent="-228600" algn="ctr" defTabSz="917575" eaLnBrk="0" fontAlgn="base" hangingPunct="0">
              <a:spcBef>
                <a:spcPct val="0"/>
              </a:spcBef>
              <a:spcAft>
                <a:spcPct val="0"/>
              </a:spcAft>
              <a:defRPr sz="2400">
                <a:solidFill>
                  <a:schemeClr val="tx1"/>
                </a:solidFill>
                <a:latin typeface="Times New Roman" pitchFamily="18" charset="0"/>
              </a:defRPr>
            </a:lvl7pPr>
            <a:lvl8pPr marL="3429000" indent="-228600" algn="ctr" defTabSz="917575" eaLnBrk="0" fontAlgn="base" hangingPunct="0">
              <a:spcBef>
                <a:spcPct val="0"/>
              </a:spcBef>
              <a:spcAft>
                <a:spcPct val="0"/>
              </a:spcAft>
              <a:defRPr sz="2400">
                <a:solidFill>
                  <a:schemeClr val="tx1"/>
                </a:solidFill>
                <a:latin typeface="Times New Roman" pitchFamily="18" charset="0"/>
              </a:defRPr>
            </a:lvl8pPr>
            <a:lvl9pPr marL="3886200" indent="-228600" algn="ctr" defTabSz="917575" eaLnBrk="0" fontAlgn="base" hangingPunct="0">
              <a:spcBef>
                <a:spcPct val="0"/>
              </a:spcBef>
              <a:spcAft>
                <a:spcPct val="0"/>
              </a:spcAft>
              <a:defRPr sz="2400">
                <a:solidFill>
                  <a:schemeClr val="tx1"/>
                </a:solidFill>
                <a:latin typeface="Times New Roman" pitchFamily="18" charset="0"/>
              </a:defRPr>
            </a:lvl9pPr>
          </a:lstStyle>
          <a:p>
            <a:fld id="{B5455651-FBF0-451F-B2E8-1968019B4AF3}" type="slidenum">
              <a:rPr lang="fr-FR" sz="1200"/>
              <a:pPr/>
              <a:t>23</a:t>
            </a:fld>
            <a:endParaRPr lang="fr-FR" sz="1200"/>
          </a:p>
        </p:txBody>
      </p:sp>
      <p:sp>
        <p:nvSpPr>
          <p:cNvPr id="46083" name="Rectangle 2"/>
          <p:cNvSpPr>
            <a:spLocks noGrp="1" noRot="1" noChangeAspect="1" noChangeArrowheads="1" noTextEdit="1"/>
          </p:cNvSpPr>
          <p:nvPr>
            <p:ph type="sldImg"/>
          </p:nvPr>
        </p:nvSpPr>
        <p:spPr>
          <a:xfrm>
            <a:off x="646113" y="744538"/>
            <a:ext cx="5376862" cy="3722687"/>
          </a:xfrm>
          <a:ln/>
        </p:spPr>
      </p:sp>
      <p:sp>
        <p:nvSpPr>
          <p:cNvPr id="460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524763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24</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25</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549702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27</a:t>
            </a:fld>
            <a:endParaRPr lang="fr-FR" sz="1200"/>
          </a:p>
        </p:txBody>
      </p:sp>
      <p:sp>
        <p:nvSpPr>
          <p:cNvPr id="20483" name="Rectangle 2"/>
          <p:cNvSpPr>
            <a:spLocks noGrp="1" noRot="1" noChangeAspect="1" noChangeArrowheads="1" noTextEdit="1"/>
          </p:cNvSpPr>
          <p:nvPr>
            <p:ph type="sldImg"/>
          </p:nvPr>
        </p:nvSpPr>
        <p:spPr>
          <a:xfrm>
            <a:off x="646113" y="744538"/>
            <a:ext cx="5376862" cy="3722687"/>
          </a:xfrm>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752478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8D3F44DB-AB8C-4296-872C-64D77B26322F}" type="slidenum">
              <a:rPr lang="fr-FR" sz="1200"/>
              <a:pPr/>
              <a:t>28</a:t>
            </a:fld>
            <a:endParaRPr lang="fr-FR" sz="1200"/>
          </a:p>
        </p:txBody>
      </p:sp>
      <p:sp>
        <p:nvSpPr>
          <p:cNvPr id="57347" name="Rectangle 2"/>
          <p:cNvSpPr>
            <a:spLocks noGrp="1" noRot="1" noChangeAspect="1" noChangeArrowheads="1" noTextEdit="1"/>
          </p:cNvSpPr>
          <p:nvPr>
            <p:ph type="sldImg"/>
          </p:nvPr>
        </p:nvSpPr>
        <p:spPr>
          <a:xfrm>
            <a:off x="646113" y="744538"/>
            <a:ext cx="5376862" cy="3722687"/>
          </a:xfrm>
          <a:ln/>
        </p:spPr>
      </p:sp>
      <p:sp>
        <p:nvSpPr>
          <p:cNvPr id="57348"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242271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0404">
              <a:defRPr sz="1300">
                <a:solidFill>
                  <a:schemeClr val="tx1"/>
                </a:solidFill>
                <a:latin typeface="Times New Roman" pitchFamily="18" charset="0"/>
              </a:defRPr>
            </a:lvl1pPr>
            <a:lvl2pPr marL="711300" indent="-273577" defTabSz="910404">
              <a:defRPr sz="1300">
                <a:solidFill>
                  <a:schemeClr val="tx1"/>
                </a:solidFill>
                <a:latin typeface="Times New Roman" pitchFamily="18" charset="0"/>
              </a:defRPr>
            </a:lvl2pPr>
            <a:lvl3pPr marL="1094308" indent="-218862" defTabSz="910404">
              <a:defRPr sz="1300">
                <a:solidFill>
                  <a:schemeClr val="tx1"/>
                </a:solidFill>
                <a:latin typeface="Times New Roman" pitchFamily="18" charset="0"/>
              </a:defRPr>
            </a:lvl3pPr>
            <a:lvl4pPr marL="1532031" indent="-218862" defTabSz="910404">
              <a:defRPr sz="1300">
                <a:solidFill>
                  <a:schemeClr val="tx1"/>
                </a:solidFill>
                <a:latin typeface="Times New Roman" pitchFamily="18" charset="0"/>
              </a:defRPr>
            </a:lvl4pPr>
            <a:lvl5pPr marL="1969755" indent="-218862" defTabSz="910404">
              <a:defRPr sz="1300">
                <a:solidFill>
                  <a:schemeClr val="tx1"/>
                </a:solidFill>
                <a:latin typeface="Times New Roman" pitchFamily="18" charset="0"/>
              </a:defRPr>
            </a:lvl5pPr>
            <a:lvl6pPr marL="2407478" indent="-218862" defTabSz="910404" eaLnBrk="0" fontAlgn="base" hangingPunct="0">
              <a:spcBef>
                <a:spcPct val="0"/>
              </a:spcBef>
              <a:spcAft>
                <a:spcPct val="0"/>
              </a:spcAft>
              <a:defRPr sz="1300">
                <a:solidFill>
                  <a:schemeClr val="tx1"/>
                </a:solidFill>
                <a:latin typeface="Times New Roman" pitchFamily="18" charset="0"/>
              </a:defRPr>
            </a:lvl6pPr>
            <a:lvl7pPr marL="2845201" indent="-218862" defTabSz="910404" eaLnBrk="0" fontAlgn="base" hangingPunct="0">
              <a:spcBef>
                <a:spcPct val="0"/>
              </a:spcBef>
              <a:spcAft>
                <a:spcPct val="0"/>
              </a:spcAft>
              <a:defRPr sz="1300">
                <a:solidFill>
                  <a:schemeClr val="tx1"/>
                </a:solidFill>
                <a:latin typeface="Times New Roman" pitchFamily="18" charset="0"/>
              </a:defRPr>
            </a:lvl7pPr>
            <a:lvl8pPr marL="3282925" indent="-218862" defTabSz="910404" eaLnBrk="0" fontAlgn="base" hangingPunct="0">
              <a:spcBef>
                <a:spcPct val="0"/>
              </a:spcBef>
              <a:spcAft>
                <a:spcPct val="0"/>
              </a:spcAft>
              <a:defRPr sz="1300">
                <a:solidFill>
                  <a:schemeClr val="tx1"/>
                </a:solidFill>
                <a:latin typeface="Times New Roman" pitchFamily="18" charset="0"/>
              </a:defRPr>
            </a:lvl8pPr>
            <a:lvl9pPr marL="3720648" indent="-218862" defTabSz="910404" eaLnBrk="0" fontAlgn="base" hangingPunct="0">
              <a:spcBef>
                <a:spcPct val="0"/>
              </a:spcBef>
              <a:spcAft>
                <a:spcPct val="0"/>
              </a:spcAft>
              <a:defRPr sz="1300">
                <a:solidFill>
                  <a:schemeClr val="tx1"/>
                </a:solidFill>
                <a:latin typeface="Times New Roman" pitchFamily="18" charset="0"/>
              </a:defRPr>
            </a:lvl9pPr>
          </a:lstStyle>
          <a:p>
            <a:fld id="{D6F3C737-1035-46C3-B53E-F8625AD73E3F}" type="slidenum">
              <a:rPr lang="fr-FR" altLang="en-US" sz="1100"/>
              <a:pPr/>
              <a:t>29</a:t>
            </a:fld>
            <a:endParaRPr lang="fr-FR" altLang="en-US" sz="1100"/>
          </a:p>
        </p:txBody>
      </p:sp>
      <p:sp>
        <p:nvSpPr>
          <p:cNvPr id="50179" name="Rectangle 2"/>
          <p:cNvSpPr>
            <a:spLocks noGrp="1" noRot="1" noChangeAspect="1" noChangeArrowheads="1" noTextEdit="1"/>
          </p:cNvSpPr>
          <p:nvPr>
            <p:ph type="sldImg"/>
          </p:nvPr>
        </p:nvSpPr>
        <p:spPr>
          <a:xfrm>
            <a:off x="646113" y="744538"/>
            <a:ext cx="5376862" cy="3722687"/>
          </a:xfrm>
          <a:ln/>
        </p:spPr>
      </p:sp>
      <p:sp>
        <p:nvSpPr>
          <p:cNvPr id="50180" name="Rectangle 3"/>
          <p:cNvSpPr>
            <a:spLocks noGrp="1" noChangeArrowheads="1"/>
          </p:cNvSpPr>
          <p:nvPr>
            <p:ph type="body" idx="1"/>
          </p:nvPr>
        </p:nvSpPr>
        <p:spPr>
          <a:xfrm>
            <a:off x="888814" y="4714653"/>
            <a:ext cx="4891460" cy="4466756"/>
          </a:xfrm>
          <a:noFill/>
        </p:spPr>
        <p:txBody>
          <a:bodyPr/>
          <a:lstStyle/>
          <a:p>
            <a:endParaRPr lang="fr-FR" altLang="en-US" smtClean="0"/>
          </a:p>
        </p:txBody>
      </p:sp>
    </p:spTree>
    <p:extLst>
      <p:ext uri="{BB962C8B-B14F-4D97-AF65-F5344CB8AC3E}">
        <p14:creationId xmlns:p14="http://schemas.microsoft.com/office/powerpoint/2010/main" val="1475013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10404">
              <a:defRPr sz="1300">
                <a:solidFill>
                  <a:schemeClr val="tx1"/>
                </a:solidFill>
                <a:latin typeface="Times New Roman" pitchFamily="18" charset="0"/>
              </a:defRPr>
            </a:lvl1pPr>
            <a:lvl2pPr marL="711300" indent="-273577" defTabSz="910404">
              <a:defRPr sz="1300">
                <a:solidFill>
                  <a:schemeClr val="tx1"/>
                </a:solidFill>
                <a:latin typeface="Times New Roman" pitchFamily="18" charset="0"/>
              </a:defRPr>
            </a:lvl2pPr>
            <a:lvl3pPr marL="1094308" indent="-218862" defTabSz="910404">
              <a:defRPr sz="1300">
                <a:solidFill>
                  <a:schemeClr val="tx1"/>
                </a:solidFill>
                <a:latin typeface="Times New Roman" pitchFamily="18" charset="0"/>
              </a:defRPr>
            </a:lvl3pPr>
            <a:lvl4pPr marL="1532031" indent="-218862" defTabSz="910404">
              <a:defRPr sz="1300">
                <a:solidFill>
                  <a:schemeClr val="tx1"/>
                </a:solidFill>
                <a:latin typeface="Times New Roman" pitchFamily="18" charset="0"/>
              </a:defRPr>
            </a:lvl4pPr>
            <a:lvl5pPr marL="1969755" indent="-218862" defTabSz="910404">
              <a:defRPr sz="1300">
                <a:solidFill>
                  <a:schemeClr val="tx1"/>
                </a:solidFill>
                <a:latin typeface="Times New Roman" pitchFamily="18" charset="0"/>
              </a:defRPr>
            </a:lvl5pPr>
            <a:lvl6pPr marL="2407478" indent="-218862" defTabSz="910404" eaLnBrk="0" fontAlgn="base" hangingPunct="0">
              <a:spcBef>
                <a:spcPct val="0"/>
              </a:spcBef>
              <a:spcAft>
                <a:spcPct val="0"/>
              </a:spcAft>
              <a:defRPr sz="1300">
                <a:solidFill>
                  <a:schemeClr val="tx1"/>
                </a:solidFill>
                <a:latin typeface="Times New Roman" pitchFamily="18" charset="0"/>
              </a:defRPr>
            </a:lvl6pPr>
            <a:lvl7pPr marL="2845201" indent="-218862" defTabSz="910404" eaLnBrk="0" fontAlgn="base" hangingPunct="0">
              <a:spcBef>
                <a:spcPct val="0"/>
              </a:spcBef>
              <a:spcAft>
                <a:spcPct val="0"/>
              </a:spcAft>
              <a:defRPr sz="1300">
                <a:solidFill>
                  <a:schemeClr val="tx1"/>
                </a:solidFill>
                <a:latin typeface="Times New Roman" pitchFamily="18" charset="0"/>
              </a:defRPr>
            </a:lvl7pPr>
            <a:lvl8pPr marL="3282925" indent="-218862" defTabSz="910404" eaLnBrk="0" fontAlgn="base" hangingPunct="0">
              <a:spcBef>
                <a:spcPct val="0"/>
              </a:spcBef>
              <a:spcAft>
                <a:spcPct val="0"/>
              </a:spcAft>
              <a:defRPr sz="1300">
                <a:solidFill>
                  <a:schemeClr val="tx1"/>
                </a:solidFill>
                <a:latin typeface="Times New Roman" pitchFamily="18" charset="0"/>
              </a:defRPr>
            </a:lvl8pPr>
            <a:lvl9pPr marL="3720648" indent="-218862" defTabSz="910404" eaLnBrk="0" fontAlgn="base" hangingPunct="0">
              <a:spcBef>
                <a:spcPct val="0"/>
              </a:spcBef>
              <a:spcAft>
                <a:spcPct val="0"/>
              </a:spcAft>
              <a:defRPr sz="1300">
                <a:solidFill>
                  <a:schemeClr val="tx1"/>
                </a:solidFill>
                <a:latin typeface="Times New Roman" pitchFamily="18" charset="0"/>
              </a:defRPr>
            </a:lvl9pPr>
          </a:lstStyle>
          <a:p>
            <a:fld id="{69E2B8DC-F57A-41F4-A620-5345E41E3C66}" type="slidenum">
              <a:rPr lang="fr-FR" altLang="en-US" sz="1100"/>
              <a:pPr/>
              <a:t>30</a:t>
            </a:fld>
            <a:endParaRPr lang="fr-FR" altLang="en-US" sz="1100"/>
          </a:p>
        </p:txBody>
      </p:sp>
      <p:sp>
        <p:nvSpPr>
          <p:cNvPr id="51203" name="Rectangle 2"/>
          <p:cNvSpPr>
            <a:spLocks noGrp="1" noRot="1" noChangeAspect="1" noChangeArrowheads="1" noTextEdit="1"/>
          </p:cNvSpPr>
          <p:nvPr>
            <p:ph type="sldImg"/>
          </p:nvPr>
        </p:nvSpPr>
        <p:spPr>
          <a:xfrm>
            <a:off x="646113" y="744538"/>
            <a:ext cx="5376862" cy="3722687"/>
          </a:xfrm>
          <a:ln/>
        </p:spPr>
      </p:sp>
      <p:sp>
        <p:nvSpPr>
          <p:cNvPr id="51204" name="Rectangle 3"/>
          <p:cNvSpPr>
            <a:spLocks noGrp="1" noChangeArrowheads="1"/>
          </p:cNvSpPr>
          <p:nvPr>
            <p:ph type="body" idx="1"/>
          </p:nvPr>
        </p:nvSpPr>
        <p:spPr>
          <a:xfrm>
            <a:off x="888814" y="4714653"/>
            <a:ext cx="4891460" cy="4466756"/>
          </a:xfrm>
          <a:noFill/>
        </p:spPr>
        <p:txBody>
          <a:bodyPr/>
          <a:lstStyle/>
          <a:p>
            <a:endParaRPr lang="fr-FR" altLang="en-US" smtClean="0"/>
          </a:p>
        </p:txBody>
      </p:sp>
    </p:spTree>
    <p:extLst>
      <p:ext uri="{BB962C8B-B14F-4D97-AF65-F5344CB8AC3E}">
        <p14:creationId xmlns:p14="http://schemas.microsoft.com/office/powerpoint/2010/main" val="344864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xfrm>
            <a:off x="3777461" y="9429305"/>
            <a:ext cx="2890136" cy="495793"/>
          </a:xfrm>
          <a:prstGeom prst="rect">
            <a:avLst/>
          </a:prstGeom>
          <a:noFill/>
        </p:spPr>
        <p:txBody>
          <a:bodyPr lIns="83606" tIns="41803" rIns="83606" bIns="41803"/>
          <a:lstStyle>
            <a:lvl1pPr defTabSz="869449">
              <a:defRPr sz="1300">
                <a:solidFill>
                  <a:schemeClr val="tx1"/>
                </a:solidFill>
                <a:latin typeface="Times New Roman" pitchFamily="18" charset="0"/>
              </a:defRPr>
            </a:lvl1pPr>
            <a:lvl2pPr marL="679302" indent="-261270" defTabSz="869449">
              <a:defRPr sz="1300">
                <a:solidFill>
                  <a:schemeClr val="tx1"/>
                </a:solidFill>
                <a:latin typeface="Times New Roman" pitchFamily="18" charset="0"/>
              </a:defRPr>
            </a:lvl2pPr>
            <a:lvl3pPr marL="1045080" indent="-209016" defTabSz="869449">
              <a:defRPr sz="1300">
                <a:solidFill>
                  <a:schemeClr val="tx1"/>
                </a:solidFill>
                <a:latin typeface="Times New Roman" pitchFamily="18" charset="0"/>
              </a:defRPr>
            </a:lvl3pPr>
            <a:lvl4pPr marL="1463112" indent="-209016" defTabSz="869449">
              <a:defRPr sz="1300">
                <a:solidFill>
                  <a:schemeClr val="tx1"/>
                </a:solidFill>
                <a:latin typeface="Times New Roman" pitchFamily="18" charset="0"/>
              </a:defRPr>
            </a:lvl4pPr>
            <a:lvl5pPr marL="1881144" indent="-209016" defTabSz="869449">
              <a:defRPr sz="1300">
                <a:solidFill>
                  <a:schemeClr val="tx1"/>
                </a:solidFill>
                <a:latin typeface="Times New Roman" pitchFamily="18" charset="0"/>
              </a:defRPr>
            </a:lvl5pPr>
            <a:lvl6pPr marL="2299175" indent="-209016" defTabSz="869449" eaLnBrk="0" fontAlgn="base" hangingPunct="0">
              <a:spcBef>
                <a:spcPct val="0"/>
              </a:spcBef>
              <a:spcAft>
                <a:spcPct val="0"/>
              </a:spcAft>
              <a:defRPr sz="1300">
                <a:solidFill>
                  <a:schemeClr val="tx1"/>
                </a:solidFill>
                <a:latin typeface="Times New Roman" pitchFamily="18" charset="0"/>
              </a:defRPr>
            </a:lvl6pPr>
            <a:lvl7pPr marL="2717208" indent="-209016" defTabSz="869449" eaLnBrk="0" fontAlgn="base" hangingPunct="0">
              <a:spcBef>
                <a:spcPct val="0"/>
              </a:spcBef>
              <a:spcAft>
                <a:spcPct val="0"/>
              </a:spcAft>
              <a:defRPr sz="1300">
                <a:solidFill>
                  <a:schemeClr val="tx1"/>
                </a:solidFill>
                <a:latin typeface="Times New Roman" pitchFamily="18" charset="0"/>
              </a:defRPr>
            </a:lvl7pPr>
            <a:lvl8pPr marL="3135240" indent="-209016" defTabSz="869449" eaLnBrk="0" fontAlgn="base" hangingPunct="0">
              <a:spcBef>
                <a:spcPct val="0"/>
              </a:spcBef>
              <a:spcAft>
                <a:spcPct val="0"/>
              </a:spcAft>
              <a:defRPr sz="1300">
                <a:solidFill>
                  <a:schemeClr val="tx1"/>
                </a:solidFill>
                <a:latin typeface="Times New Roman" pitchFamily="18" charset="0"/>
              </a:defRPr>
            </a:lvl8pPr>
            <a:lvl9pPr marL="3553271" indent="-209016" defTabSz="869449" eaLnBrk="0" fontAlgn="base" hangingPunct="0">
              <a:spcBef>
                <a:spcPct val="0"/>
              </a:spcBef>
              <a:spcAft>
                <a:spcPct val="0"/>
              </a:spcAft>
              <a:defRPr sz="1300">
                <a:solidFill>
                  <a:schemeClr val="tx1"/>
                </a:solidFill>
                <a:latin typeface="Times New Roman" pitchFamily="18" charset="0"/>
              </a:defRPr>
            </a:lvl9pPr>
          </a:lstStyle>
          <a:p>
            <a:fld id="{4EA2A8E0-8C56-4321-83EF-CAE359725385}" type="slidenum">
              <a:rPr lang="fr-FR" altLang="en-US" sz="1100"/>
              <a:pPr/>
              <a:t>3</a:t>
            </a:fld>
            <a:endParaRPr lang="fr-FR" altLang="en-US" sz="1100"/>
          </a:p>
        </p:txBody>
      </p:sp>
      <p:sp>
        <p:nvSpPr>
          <p:cNvPr id="53251" name="Rectangle 2"/>
          <p:cNvSpPr>
            <a:spLocks noGrp="1" noRot="1" noChangeAspect="1" noChangeArrowheads="1" noTextEdit="1"/>
          </p:cNvSpPr>
          <p:nvPr>
            <p:ph type="sldImg"/>
          </p:nvPr>
        </p:nvSpPr>
        <p:spPr>
          <a:xfrm>
            <a:off x="646113" y="744538"/>
            <a:ext cx="5376862" cy="3722687"/>
          </a:xfrm>
          <a:ln/>
        </p:spPr>
      </p:sp>
      <p:sp>
        <p:nvSpPr>
          <p:cNvPr id="53252" name="Rectangle 3"/>
          <p:cNvSpPr>
            <a:spLocks noGrp="1" noChangeArrowheads="1"/>
          </p:cNvSpPr>
          <p:nvPr>
            <p:ph type="body" idx="1"/>
          </p:nvPr>
        </p:nvSpPr>
        <p:spPr>
          <a:xfrm>
            <a:off x="888814" y="4714653"/>
            <a:ext cx="4891460" cy="4466756"/>
          </a:xfrm>
          <a:noFill/>
        </p:spPr>
        <p:txBody>
          <a:bodyPr/>
          <a:lstStyle/>
          <a:p>
            <a:endParaRPr lang="fr-FR" altLang="en-US" smtClean="0"/>
          </a:p>
        </p:txBody>
      </p:sp>
    </p:spTree>
    <p:extLst>
      <p:ext uri="{BB962C8B-B14F-4D97-AF65-F5344CB8AC3E}">
        <p14:creationId xmlns:p14="http://schemas.microsoft.com/office/powerpoint/2010/main" val="1627934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10404">
              <a:defRPr sz="1300">
                <a:solidFill>
                  <a:schemeClr val="tx1"/>
                </a:solidFill>
                <a:latin typeface="Times New Roman" pitchFamily="18" charset="0"/>
              </a:defRPr>
            </a:lvl1pPr>
            <a:lvl2pPr marL="711300" indent="-273577" defTabSz="910404">
              <a:defRPr sz="1300">
                <a:solidFill>
                  <a:schemeClr val="tx1"/>
                </a:solidFill>
                <a:latin typeface="Times New Roman" pitchFamily="18" charset="0"/>
              </a:defRPr>
            </a:lvl2pPr>
            <a:lvl3pPr marL="1094308" indent="-218862" defTabSz="910404">
              <a:defRPr sz="1300">
                <a:solidFill>
                  <a:schemeClr val="tx1"/>
                </a:solidFill>
                <a:latin typeface="Times New Roman" pitchFamily="18" charset="0"/>
              </a:defRPr>
            </a:lvl3pPr>
            <a:lvl4pPr marL="1532031" indent="-218862" defTabSz="910404">
              <a:defRPr sz="1300">
                <a:solidFill>
                  <a:schemeClr val="tx1"/>
                </a:solidFill>
                <a:latin typeface="Times New Roman" pitchFamily="18" charset="0"/>
              </a:defRPr>
            </a:lvl4pPr>
            <a:lvl5pPr marL="1969755" indent="-218862" defTabSz="910404">
              <a:defRPr sz="1300">
                <a:solidFill>
                  <a:schemeClr val="tx1"/>
                </a:solidFill>
                <a:latin typeface="Times New Roman" pitchFamily="18" charset="0"/>
              </a:defRPr>
            </a:lvl5pPr>
            <a:lvl6pPr marL="2407478" indent="-218862" defTabSz="910404" eaLnBrk="0" fontAlgn="base" hangingPunct="0">
              <a:spcBef>
                <a:spcPct val="0"/>
              </a:spcBef>
              <a:spcAft>
                <a:spcPct val="0"/>
              </a:spcAft>
              <a:defRPr sz="1300">
                <a:solidFill>
                  <a:schemeClr val="tx1"/>
                </a:solidFill>
                <a:latin typeface="Times New Roman" pitchFamily="18" charset="0"/>
              </a:defRPr>
            </a:lvl6pPr>
            <a:lvl7pPr marL="2845201" indent="-218862" defTabSz="910404" eaLnBrk="0" fontAlgn="base" hangingPunct="0">
              <a:spcBef>
                <a:spcPct val="0"/>
              </a:spcBef>
              <a:spcAft>
                <a:spcPct val="0"/>
              </a:spcAft>
              <a:defRPr sz="1300">
                <a:solidFill>
                  <a:schemeClr val="tx1"/>
                </a:solidFill>
                <a:latin typeface="Times New Roman" pitchFamily="18" charset="0"/>
              </a:defRPr>
            </a:lvl7pPr>
            <a:lvl8pPr marL="3282925" indent="-218862" defTabSz="910404" eaLnBrk="0" fontAlgn="base" hangingPunct="0">
              <a:spcBef>
                <a:spcPct val="0"/>
              </a:spcBef>
              <a:spcAft>
                <a:spcPct val="0"/>
              </a:spcAft>
              <a:defRPr sz="1300">
                <a:solidFill>
                  <a:schemeClr val="tx1"/>
                </a:solidFill>
                <a:latin typeface="Times New Roman" pitchFamily="18" charset="0"/>
              </a:defRPr>
            </a:lvl8pPr>
            <a:lvl9pPr marL="3720648" indent="-218862" defTabSz="910404" eaLnBrk="0" fontAlgn="base" hangingPunct="0">
              <a:spcBef>
                <a:spcPct val="0"/>
              </a:spcBef>
              <a:spcAft>
                <a:spcPct val="0"/>
              </a:spcAft>
              <a:defRPr sz="1300">
                <a:solidFill>
                  <a:schemeClr val="tx1"/>
                </a:solidFill>
                <a:latin typeface="Times New Roman" pitchFamily="18" charset="0"/>
              </a:defRPr>
            </a:lvl9pPr>
          </a:lstStyle>
          <a:p>
            <a:fld id="{8F56F4F9-4D8C-4E85-B3C3-EA633F8CF945}" type="slidenum">
              <a:rPr lang="fr-FR" altLang="en-US" sz="1100"/>
              <a:pPr/>
              <a:t>31</a:t>
            </a:fld>
            <a:endParaRPr lang="fr-FR" altLang="en-US" sz="11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endParaRPr lang="fr-FR" altLang="en-US" smtClean="0"/>
          </a:p>
        </p:txBody>
      </p:sp>
    </p:spTree>
    <p:extLst>
      <p:ext uri="{BB962C8B-B14F-4D97-AF65-F5344CB8AC3E}">
        <p14:creationId xmlns:p14="http://schemas.microsoft.com/office/powerpoint/2010/main" val="22035545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D2A40B24-4DE6-4FB7-913B-FCDAFC28A2DB}" type="slidenum">
              <a:rPr lang="fr-FR" sz="1200"/>
              <a:pPr/>
              <a:t>32</a:t>
            </a:fld>
            <a:endParaRPr lang="fr-FR" sz="1200"/>
          </a:p>
        </p:txBody>
      </p:sp>
      <p:sp>
        <p:nvSpPr>
          <p:cNvPr id="58371" name="Rectangle 2"/>
          <p:cNvSpPr>
            <a:spLocks noGrp="1" noRot="1" noChangeAspect="1" noChangeArrowheads="1" noTextEdit="1"/>
          </p:cNvSpPr>
          <p:nvPr>
            <p:ph type="sldImg"/>
          </p:nvPr>
        </p:nvSpPr>
        <p:spPr>
          <a:xfrm>
            <a:off x="646113" y="744538"/>
            <a:ext cx="5376862" cy="3722687"/>
          </a:xfrm>
          <a:ln/>
        </p:spPr>
      </p:sp>
      <p:sp>
        <p:nvSpPr>
          <p:cNvPr id="58372"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591824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57CB12-352B-4745-9294-3027908C2476}" type="slidenum">
              <a:rPr lang="fr-FR" sz="1200"/>
              <a:pPr/>
              <a:t>33</a:t>
            </a:fld>
            <a:endParaRPr lang="fr-F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669612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34</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36</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Martin</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37</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39</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40</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41</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42</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4</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de-DE" dirty="0" smtClean="0"/>
              <a:t>Louis</a:t>
            </a:r>
          </a:p>
          <a:p>
            <a:endParaRPr lang="de-DE" dirty="0" smtClean="0"/>
          </a:p>
          <a:p>
            <a:r>
              <a:rPr lang="de-DE" dirty="0" smtClean="0"/>
              <a:t>Controlling for </a:t>
            </a:r>
            <a:r>
              <a:rPr lang="de-DE" dirty="0" err="1" smtClean="0"/>
              <a:t>education</a:t>
            </a:r>
            <a:r>
              <a:rPr lang="de-DE" dirty="0" smtClean="0"/>
              <a:t>,</a:t>
            </a:r>
            <a:r>
              <a:rPr lang="de-DE" baseline="0" dirty="0" smtClean="0"/>
              <a:t> </a:t>
            </a:r>
            <a:r>
              <a:rPr lang="de-DE" baseline="0" dirty="0" err="1" smtClean="0"/>
              <a:t>household</a:t>
            </a:r>
            <a:r>
              <a:rPr lang="de-DE" baseline="0" dirty="0" smtClean="0"/>
              <a:t> </a:t>
            </a:r>
            <a:r>
              <a:rPr lang="de-DE" baseline="0" dirty="0" err="1" smtClean="0"/>
              <a:t>composition</a:t>
            </a:r>
            <a:r>
              <a:rPr lang="de-DE" baseline="0" dirty="0" smtClean="0"/>
              <a:t>, </a:t>
            </a:r>
            <a:r>
              <a:rPr lang="de-DE" baseline="0" dirty="0" err="1" smtClean="0"/>
              <a:t>immigration</a:t>
            </a:r>
            <a:r>
              <a:rPr lang="de-DE" baseline="0" dirty="0" smtClean="0"/>
              <a:t> </a:t>
            </a:r>
            <a:r>
              <a:rPr lang="de-DE" baseline="0" dirty="0" err="1" smtClean="0"/>
              <a:t>status</a:t>
            </a:r>
            <a:r>
              <a:rPr lang="de-DE" baseline="0" dirty="0" smtClean="0"/>
              <a:t> </a:t>
            </a:r>
            <a:r>
              <a:rPr lang="de-DE" baseline="0" dirty="0" err="1" smtClean="0"/>
              <a:t>etc</a:t>
            </a:r>
            <a:r>
              <a:rPr lang="de-DE" baseline="0" dirty="0" smtClean="0"/>
              <a:t>, </a:t>
            </a:r>
            <a:r>
              <a:rPr lang="de-DE" baseline="0" dirty="0" err="1" smtClean="0"/>
              <a:t>we</a:t>
            </a:r>
            <a:r>
              <a:rPr lang="de-DE" baseline="0" dirty="0" smtClean="0"/>
              <a:t> find </a:t>
            </a:r>
            <a:r>
              <a:rPr lang="de-DE" baseline="0" dirty="0" err="1" smtClean="0"/>
              <a:t>that</a:t>
            </a:r>
            <a:r>
              <a:rPr lang="de-DE" baseline="0" dirty="0" smtClean="0"/>
              <a:t> French </a:t>
            </a:r>
            <a:r>
              <a:rPr lang="de-DE" baseline="0" dirty="0" err="1" smtClean="0"/>
              <a:t>cohorts</a:t>
            </a:r>
            <a:r>
              <a:rPr lang="de-DE" baseline="0" dirty="0" smtClean="0"/>
              <a:t> </a:t>
            </a:r>
            <a:r>
              <a:rPr lang="de-DE" baseline="0" dirty="0" err="1" smtClean="0"/>
              <a:t>born</a:t>
            </a:r>
            <a:r>
              <a:rPr lang="de-DE" baseline="0" dirty="0" smtClean="0"/>
              <a:t> </a:t>
            </a:r>
            <a:r>
              <a:rPr lang="de-DE" baseline="0" dirty="0" err="1" smtClean="0"/>
              <a:t>very</a:t>
            </a:r>
            <a:r>
              <a:rPr lang="de-DE" baseline="0" dirty="0" smtClean="0"/>
              <a:t> </a:t>
            </a:r>
            <a:r>
              <a:rPr lang="de-DE" baseline="0" dirty="0" err="1" smtClean="0"/>
              <a:t>early</a:t>
            </a:r>
            <a:r>
              <a:rPr lang="de-DE" baseline="0" dirty="0" smtClean="0"/>
              <a:t> </a:t>
            </a:r>
            <a:r>
              <a:rPr lang="de-DE" baseline="0" dirty="0" err="1" smtClean="0"/>
              <a:t>or</a:t>
            </a:r>
            <a:r>
              <a:rPr lang="de-DE" baseline="0" dirty="0" smtClean="0"/>
              <a:t> </a:t>
            </a:r>
            <a:r>
              <a:rPr lang="de-DE" baseline="0" dirty="0" err="1" smtClean="0"/>
              <a:t>late</a:t>
            </a:r>
            <a:r>
              <a:rPr lang="de-DE" baseline="0" dirty="0" smtClean="0"/>
              <a:t> </a:t>
            </a:r>
            <a:r>
              <a:rPr lang="de-DE" baseline="0" dirty="0" err="1" smtClean="0"/>
              <a:t>or</a:t>
            </a:r>
            <a:r>
              <a:rPr lang="de-DE" baseline="0" dirty="0" smtClean="0"/>
              <a:t> </a:t>
            </a:r>
            <a:r>
              <a:rPr lang="de-DE" baseline="0" dirty="0" err="1" smtClean="0"/>
              <a:t>strongly</a:t>
            </a:r>
            <a:r>
              <a:rPr lang="de-DE" baseline="0" dirty="0" smtClean="0"/>
              <a:t> </a:t>
            </a:r>
            <a:r>
              <a:rPr lang="de-DE" baseline="0" dirty="0" err="1" smtClean="0"/>
              <a:t>disadvantaged</a:t>
            </a:r>
            <a:r>
              <a:rPr lang="de-DE" baseline="0" dirty="0" smtClean="0"/>
              <a:t>. </a:t>
            </a:r>
          </a:p>
          <a:p>
            <a:endParaRPr lang="de-DE" baseline="0" dirty="0" smtClean="0"/>
          </a:p>
          <a:p>
            <a:r>
              <a:rPr lang="de-DE" baseline="0" dirty="0" err="1" smtClean="0"/>
              <a:t>Unsurprising</a:t>
            </a:r>
            <a:r>
              <a:rPr lang="de-DE" baseline="0" dirty="0" smtClean="0"/>
              <a:t> for pre-1930 </a:t>
            </a:r>
            <a:r>
              <a:rPr lang="de-DE" baseline="0" dirty="0" err="1" smtClean="0"/>
              <a:t>cohorts</a:t>
            </a:r>
            <a:r>
              <a:rPr lang="de-DE" baseline="0" dirty="0" smtClean="0"/>
              <a:t> in France: E.g. </a:t>
            </a:r>
            <a:r>
              <a:rPr lang="de-DE" baseline="0" dirty="0" err="1" smtClean="0"/>
              <a:t>entering</a:t>
            </a:r>
            <a:r>
              <a:rPr lang="de-DE" baseline="0" dirty="0" smtClean="0"/>
              <a:t> </a:t>
            </a:r>
            <a:r>
              <a:rPr lang="de-DE" baseline="0" dirty="0" err="1" smtClean="0"/>
              <a:t>the</a:t>
            </a:r>
            <a:r>
              <a:rPr lang="de-DE" baseline="0" dirty="0" smtClean="0"/>
              <a:t> </a:t>
            </a:r>
            <a:r>
              <a:rPr lang="de-DE" baseline="0" dirty="0" err="1" smtClean="0"/>
              <a:t>working</a:t>
            </a:r>
            <a:r>
              <a:rPr lang="de-DE" baseline="0" dirty="0" smtClean="0"/>
              <a:t> market in 1940 </a:t>
            </a:r>
            <a:r>
              <a:rPr lang="de-DE" baseline="0" dirty="0" err="1" smtClean="0"/>
              <a:t>is</a:t>
            </a:r>
            <a:r>
              <a:rPr lang="de-DE" baseline="0" dirty="0" smtClean="0"/>
              <a:t> not a </a:t>
            </a:r>
            <a:r>
              <a:rPr lang="de-DE" baseline="0" dirty="0" err="1" smtClean="0"/>
              <a:t>great</a:t>
            </a:r>
            <a:r>
              <a:rPr lang="de-DE" baseline="0" dirty="0" smtClean="0"/>
              <a:t> </a:t>
            </a:r>
            <a:r>
              <a:rPr lang="de-DE" baseline="0" dirty="0" err="1" smtClean="0"/>
              <a:t>moment</a:t>
            </a:r>
            <a:r>
              <a:rPr lang="de-DE" baseline="0" dirty="0" smtClean="0"/>
              <a:t> </a:t>
            </a:r>
            <a:r>
              <a:rPr lang="de-DE" baseline="0" dirty="0" err="1" smtClean="0"/>
              <a:t>to</a:t>
            </a:r>
            <a:r>
              <a:rPr lang="de-DE" baseline="0" dirty="0" smtClean="0"/>
              <a:t> </a:t>
            </a:r>
            <a:r>
              <a:rPr lang="de-DE" baseline="0" dirty="0" err="1" smtClean="0"/>
              <a:t>enter</a:t>
            </a:r>
            <a:r>
              <a:rPr lang="de-DE" baseline="0" dirty="0" smtClean="0"/>
              <a:t> </a:t>
            </a:r>
            <a:r>
              <a:rPr lang="de-DE" baseline="0" dirty="0" err="1" smtClean="0"/>
              <a:t>the</a:t>
            </a:r>
            <a:r>
              <a:rPr lang="de-DE" baseline="0" dirty="0" smtClean="0"/>
              <a:t> </a:t>
            </a:r>
            <a:r>
              <a:rPr lang="de-DE" baseline="0" dirty="0" err="1" smtClean="0"/>
              <a:t>working</a:t>
            </a:r>
            <a:r>
              <a:rPr lang="de-DE" baseline="0" dirty="0" smtClean="0"/>
              <a:t> market. But </a:t>
            </a:r>
            <a:r>
              <a:rPr lang="de-DE" baseline="0" dirty="0" err="1" smtClean="0"/>
              <a:t>more</a:t>
            </a:r>
            <a:r>
              <a:rPr lang="de-DE" baseline="0" dirty="0" smtClean="0"/>
              <a:t> </a:t>
            </a:r>
            <a:r>
              <a:rPr lang="de-DE" baseline="0" dirty="0" err="1" smtClean="0"/>
              <a:t>disquieting</a:t>
            </a:r>
            <a:r>
              <a:rPr lang="de-DE" baseline="0" dirty="0" smtClean="0"/>
              <a:t> </a:t>
            </a:r>
            <a:r>
              <a:rPr lang="de-DE" baseline="0" dirty="0" err="1" smtClean="0"/>
              <a:t>is</a:t>
            </a:r>
            <a:r>
              <a:rPr lang="de-DE" baseline="0" dirty="0" smtClean="0"/>
              <a:t> </a:t>
            </a:r>
            <a:r>
              <a:rPr lang="de-DE" baseline="0" dirty="0" err="1" smtClean="0"/>
              <a:t>our</a:t>
            </a:r>
            <a:r>
              <a:rPr lang="de-DE" baseline="0" dirty="0" smtClean="0"/>
              <a:t> </a:t>
            </a:r>
            <a:r>
              <a:rPr lang="de-DE" baseline="0" dirty="0" err="1" smtClean="0"/>
              <a:t>finding</a:t>
            </a:r>
            <a:r>
              <a:rPr lang="de-DE" baseline="0" dirty="0" smtClean="0"/>
              <a:t> </a:t>
            </a:r>
            <a:r>
              <a:rPr lang="de-DE" baseline="0" dirty="0" err="1" smtClean="0"/>
              <a:t>about</a:t>
            </a:r>
            <a:r>
              <a:rPr lang="de-DE" baseline="0" dirty="0" smtClean="0"/>
              <a:t> </a:t>
            </a:r>
            <a:r>
              <a:rPr lang="de-DE" baseline="0" dirty="0" err="1" smtClean="0"/>
              <a:t>cohorts</a:t>
            </a:r>
            <a:r>
              <a:rPr lang="de-DE" baseline="0" dirty="0" smtClean="0"/>
              <a:t> </a:t>
            </a:r>
            <a:r>
              <a:rPr lang="de-DE" baseline="0" dirty="0" err="1" smtClean="0"/>
              <a:t>that</a:t>
            </a:r>
            <a:r>
              <a:rPr lang="de-DE" baseline="0" dirty="0" smtClean="0"/>
              <a:t> </a:t>
            </a:r>
            <a:r>
              <a:rPr lang="de-DE" baseline="0" dirty="0" err="1" smtClean="0"/>
              <a:t>have</a:t>
            </a:r>
            <a:r>
              <a:rPr lang="de-DE" baseline="0" dirty="0" smtClean="0"/>
              <a:t> </a:t>
            </a:r>
            <a:r>
              <a:rPr lang="de-DE" baseline="0" dirty="0" err="1" smtClean="0"/>
              <a:t>been</a:t>
            </a:r>
            <a:r>
              <a:rPr lang="de-DE" baseline="0" dirty="0" smtClean="0"/>
              <a:t> </a:t>
            </a:r>
            <a:r>
              <a:rPr lang="de-DE" baseline="0" dirty="0" err="1" smtClean="0"/>
              <a:t>born</a:t>
            </a:r>
            <a:r>
              <a:rPr lang="de-DE" baseline="0" dirty="0" smtClean="0"/>
              <a:t> </a:t>
            </a:r>
            <a:r>
              <a:rPr lang="de-DE" baseline="0" dirty="0" err="1" smtClean="0"/>
              <a:t>recently</a:t>
            </a:r>
            <a:r>
              <a:rPr lang="de-DE" baseline="0" dirty="0" smtClean="0"/>
              <a:t>. </a:t>
            </a:r>
            <a:endParaRPr lang="lb-LU" dirty="0"/>
          </a:p>
        </p:txBody>
      </p:sp>
      <p:sp>
        <p:nvSpPr>
          <p:cNvPr id="4" name="Foliennummernplatzhalter 3"/>
          <p:cNvSpPr>
            <a:spLocks noGrp="1"/>
          </p:cNvSpPr>
          <p:nvPr>
            <p:ph type="sldNum" sz="quarter" idx="10"/>
          </p:nvPr>
        </p:nvSpPr>
        <p:spPr/>
        <p:txBody>
          <a:bodyPr/>
          <a:lstStyle/>
          <a:p>
            <a:fld id="{7F0E0ECF-F178-4F17-9915-3F58EFF28632}" type="slidenum">
              <a:rPr lang="lb-LU" smtClean="0"/>
              <a:t>43</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44</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46113" y="744538"/>
            <a:ext cx="5376862" cy="3722687"/>
          </a:xfrm>
        </p:spPr>
      </p:sp>
      <p:sp>
        <p:nvSpPr>
          <p:cNvPr id="3" name="Notizenplatzhalter 2"/>
          <p:cNvSpPr>
            <a:spLocks noGrp="1"/>
          </p:cNvSpPr>
          <p:nvPr>
            <p:ph type="body" idx="1"/>
          </p:nvPr>
        </p:nvSpPr>
        <p:spPr/>
        <p:txBody>
          <a:bodyPr/>
          <a:lstStyle/>
          <a:p>
            <a:r>
              <a:rPr lang="en-US" noProof="0" dirty="0" smtClean="0"/>
              <a:t>Martin</a:t>
            </a:r>
          </a:p>
          <a:p>
            <a:endParaRPr lang="en-US" noProof="0" dirty="0" smtClean="0"/>
          </a:p>
          <a:p>
            <a:r>
              <a:rPr lang="en-US" noProof="0" dirty="0" smtClean="0"/>
              <a:t>These figures show: how much different cohorts (people with different dates of birth) are below or</a:t>
            </a:r>
            <a:r>
              <a:rPr lang="en-US" baseline="0" noProof="0" dirty="0" smtClean="0"/>
              <a:t> above the long-run trend of economic growth, before and after controls are introduced.</a:t>
            </a:r>
          </a:p>
          <a:p>
            <a:endParaRPr lang="en-US" baseline="0" noProof="0" dirty="0" smtClean="0"/>
          </a:p>
          <a:p>
            <a:r>
              <a:rPr lang="en-US" baseline="0" noProof="0" dirty="0" smtClean="0"/>
              <a:t>Germany: Fortunate cohorts can have a living standards around 8 percent above of what one would expect when every cohort‘s income would have been proportionate with general trends of economic growth. But much of this is due to their better education etc. After this is controlled, only the cohorts born around 1945/50 are about 5 percent above the trend. </a:t>
            </a:r>
          </a:p>
          <a:p>
            <a:endParaRPr lang="en-US" baseline="0" noProof="0" dirty="0" smtClean="0"/>
          </a:p>
          <a:p>
            <a:r>
              <a:rPr lang="en-US" baseline="0" noProof="0" dirty="0" smtClean="0"/>
              <a:t>France: Fortunate cohort‘s living standard about 10 percent above the trend, unfortunate ones almost 10 percent below it. Even worse after controls are introduced (right side).</a:t>
            </a:r>
          </a:p>
          <a:p>
            <a:endParaRPr lang="en-US" baseline="0" noProof="0" dirty="0" smtClean="0"/>
          </a:p>
          <a:p>
            <a:r>
              <a:rPr lang="en-US" baseline="0" noProof="0" dirty="0" smtClean="0"/>
              <a:t>US: cohort‘s living standard does not diverge very much from the trend. </a:t>
            </a:r>
          </a:p>
          <a:p>
            <a:endParaRPr lang="en-US" baseline="0" noProof="0" dirty="0" smtClean="0"/>
          </a:p>
          <a:p>
            <a:r>
              <a:rPr lang="en-US" baseline="0" noProof="0" dirty="0" smtClean="0"/>
              <a:t>But how does this compare when set in relation to overall increases in living standards? APCT</a:t>
            </a:r>
          </a:p>
          <a:p>
            <a:endParaRPr lang="en-US" baseline="0" noProof="0" dirty="0" smtClean="0"/>
          </a:p>
          <a:p>
            <a:endParaRPr lang="en-US" baseline="0" noProof="0" dirty="0" smtClean="0"/>
          </a:p>
          <a:p>
            <a:endParaRPr lang="en-US" baseline="0" noProof="0" dirty="0" smtClean="0"/>
          </a:p>
          <a:p>
            <a:endParaRPr lang="en-US" baseline="0" noProof="0" dirty="0" smtClean="0"/>
          </a:p>
        </p:txBody>
      </p:sp>
      <p:sp>
        <p:nvSpPr>
          <p:cNvPr id="4" name="Foliennummernplatzhalter 3"/>
          <p:cNvSpPr>
            <a:spLocks noGrp="1"/>
          </p:cNvSpPr>
          <p:nvPr>
            <p:ph type="sldNum" sz="quarter" idx="10"/>
          </p:nvPr>
        </p:nvSpPr>
        <p:spPr/>
        <p:txBody>
          <a:bodyPr/>
          <a:lstStyle/>
          <a:p>
            <a:fld id="{7F0E0ECF-F178-4F17-9915-3F58EFF28632}" type="slidenum">
              <a:rPr lang="lb-LU" smtClean="0"/>
              <a:t>45</a:t>
            </a:fld>
            <a:endParaRPr lang="lb-LU"/>
          </a:p>
        </p:txBody>
      </p:sp>
    </p:spTree>
    <p:extLst>
      <p:ext uri="{BB962C8B-B14F-4D97-AF65-F5344CB8AC3E}">
        <p14:creationId xmlns:p14="http://schemas.microsoft.com/office/powerpoint/2010/main" val="1268991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46</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5740499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4C2D1694-3243-43BF-A259-E8D00F61C652}" type="slidenum">
              <a:rPr lang="fr-FR" sz="1200"/>
              <a:pPr/>
              <a:t>48</a:t>
            </a:fld>
            <a:endParaRPr lang="fr-FR"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4599312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39572" indent="-284451">
              <a:defRPr sz="2400">
                <a:solidFill>
                  <a:schemeClr val="tx1"/>
                </a:solidFill>
                <a:latin typeface="Times New Roman" pitchFamily="18" charset="0"/>
              </a:defRPr>
            </a:lvl2pPr>
            <a:lvl3pPr marL="1137802" indent="-227560">
              <a:defRPr sz="2400">
                <a:solidFill>
                  <a:schemeClr val="tx1"/>
                </a:solidFill>
                <a:latin typeface="Times New Roman" pitchFamily="18" charset="0"/>
              </a:defRPr>
            </a:lvl3pPr>
            <a:lvl4pPr marL="1592923" indent="-227560">
              <a:defRPr sz="2400">
                <a:solidFill>
                  <a:schemeClr val="tx1"/>
                </a:solidFill>
                <a:latin typeface="Times New Roman" pitchFamily="18" charset="0"/>
              </a:defRPr>
            </a:lvl4pPr>
            <a:lvl5pPr marL="2048044" indent="-227560">
              <a:defRPr sz="2400">
                <a:solidFill>
                  <a:schemeClr val="tx1"/>
                </a:solidFill>
                <a:latin typeface="Times New Roman" pitchFamily="18" charset="0"/>
              </a:defRPr>
            </a:lvl5pPr>
            <a:lvl6pPr marL="2503165" indent="-227560" algn="ctr" eaLnBrk="0" fontAlgn="base" hangingPunct="0">
              <a:spcBef>
                <a:spcPct val="0"/>
              </a:spcBef>
              <a:spcAft>
                <a:spcPct val="0"/>
              </a:spcAft>
              <a:defRPr sz="2400">
                <a:solidFill>
                  <a:schemeClr val="tx1"/>
                </a:solidFill>
                <a:latin typeface="Times New Roman" pitchFamily="18" charset="0"/>
              </a:defRPr>
            </a:lvl6pPr>
            <a:lvl7pPr marL="2958286" indent="-227560" algn="ctr" eaLnBrk="0" fontAlgn="base" hangingPunct="0">
              <a:spcBef>
                <a:spcPct val="0"/>
              </a:spcBef>
              <a:spcAft>
                <a:spcPct val="0"/>
              </a:spcAft>
              <a:defRPr sz="2400">
                <a:solidFill>
                  <a:schemeClr val="tx1"/>
                </a:solidFill>
                <a:latin typeface="Times New Roman" pitchFamily="18" charset="0"/>
              </a:defRPr>
            </a:lvl7pPr>
            <a:lvl8pPr marL="3413407" indent="-227560" algn="ctr" eaLnBrk="0" fontAlgn="base" hangingPunct="0">
              <a:spcBef>
                <a:spcPct val="0"/>
              </a:spcBef>
              <a:spcAft>
                <a:spcPct val="0"/>
              </a:spcAft>
              <a:defRPr sz="2400">
                <a:solidFill>
                  <a:schemeClr val="tx1"/>
                </a:solidFill>
                <a:latin typeface="Times New Roman" pitchFamily="18" charset="0"/>
              </a:defRPr>
            </a:lvl8pPr>
            <a:lvl9pPr marL="3868528" indent="-227560" algn="ctr" eaLnBrk="0" fontAlgn="base" hangingPunct="0">
              <a:spcBef>
                <a:spcPct val="0"/>
              </a:spcBef>
              <a:spcAft>
                <a:spcPct val="0"/>
              </a:spcAft>
              <a:defRPr sz="2400">
                <a:solidFill>
                  <a:schemeClr val="tx1"/>
                </a:solidFill>
                <a:latin typeface="Times New Roman" pitchFamily="18" charset="0"/>
              </a:defRPr>
            </a:lvl9pPr>
          </a:lstStyle>
          <a:p>
            <a:fld id="{1E82AA66-B7B1-4EE9-AA75-CC98C7A5C465}" type="slidenum">
              <a:rPr lang="fr-FR" altLang="en-US" sz="1200"/>
              <a:pPr/>
              <a:t>49</a:t>
            </a:fld>
            <a:endParaRPr lang="fr-FR"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fr-FR" altLang="en-US" smtClean="0"/>
          </a:p>
        </p:txBody>
      </p:sp>
    </p:spTree>
    <p:extLst>
      <p:ext uri="{BB962C8B-B14F-4D97-AF65-F5344CB8AC3E}">
        <p14:creationId xmlns:p14="http://schemas.microsoft.com/office/powerpoint/2010/main" val="5304390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50</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3550432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51</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40182914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52</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0257159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53</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097618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5</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5713646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54</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9353577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55</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3550422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56</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5830480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984ABD68-7F7D-49D4-AF3A-60BA196843A9}" type="slidenum">
              <a:rPr lang="fr-FR" altLang="en-US" sz="1100"/>
              <a:pPr/>
              <a:t>58</a:t>
            </a:fld>
            <a:endParaRPr lang="fr-FR" altLang="en-US" sz="11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fr-FR" altLang="en-US" smtClean="0"/>
          </a:p>
        </p:txBody>
      </p:sp>
    </p:spTree>
    <p:extLst>
      <p:ext uri="{BB962C8B-B14F-4D97-AF65-F5344CB8AC3E}">
        <p14:creationId xmlns:p14="http://schemas.microsoft.com/office/powerpoint/2010/main" val="2606212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59</a:t>
            </a:fld>
            <a:endParaRPr lang="fr-FR" sz="1200"/>
          </a:p>
        </p:txBody>
      </p:sp>
      <p:sp>
        <p:nvSpPr>
          <p:cNvPr id="20483" name="Rectangle 2"/>
          <p:cNvSpPr>
            <a:spLocks noGrp="1" noRot="1" noChangeAspect="1" noChangeArrowheads="1" noTextEdit="1"/>
          </p:cNvSpPr>
          <p:nvPr>
            <p:ph type="sldImg"/>
          </p:nvPr>
        </p:nvSpPr>
        <p:spPr>
          <a:xfrm>
            <a:off x="646113" y="744538"/>
            <a:ext cx="5376862" cy="3722687"/>
          </a:xfrm>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5178691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60</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3034056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10322">
              <a:defRPr sz="1300">
                <a:solidFill>
                  <a:schemeClr val="tx1"/>
                </a:solidFill>
                <a:latin typeface="Times New Roman" pitchFamily="18" charset="0"/>
              </a:defRPr>
            </a:lvl1pPr>
            <a:lvl2pPr marL="711235" indent="-273552" defTabSz="910322">
              <a:defRPr sz="1300">
                <a:solidFill>
                  <a:schemeClr val="tx1"/>
                </a:solidFill>
                <a:latin typeface="Times New Roman" pitchFamily="18" charset="0"/>
              </a:defRPr>
            </a:lvl2pPr>
            <a:lvl3pPr marL="1094209" indent="-218842" defTabSz="910322">
              <a:defRPr sz="1300">
                <a:solidFill>
                  <a:schemeClr val="tx1"/>
                </a:solidFill>
                <a:latin typeface="Times New Roman" pitchFamily="18" charset="0"/>
              </a:defRPr>
            </a:lvl3pPr>
            <a:lvl4pPr marL="1531892" indent="-218842" defTabSz="910322">
              <a:defRPr sz="1300">
                <a:solidFill>
                  <a:schemeClr val="tx1"/>
                </a:solidFill>
                <a:latin typeface="Times New Roman" pitchFamily="18" charset="0"/>
              </a:defRPr>
            </a:lvl4pPr>
            <a:lvl5pPr marL="1969578" indent="-218842" defTabSz="910322">
              <a:defRPr sz="1300">
                <a:solidFill>
                  <a:schemeClr val="tx1"/>
                </a:solidFill>
                <a:latin typeface="Times New Roman" pitchFamily="18" charset="0"/>
              </a:defRPr>
            </a:lvl5pPr>
            <a:lvl6pPr marL="2407261" indent="-218842" defTabSz="910322" eaLnBrk="0" fontAlgn="base" hangingPunct="0">
              <a:spcBef>
                <a:spcPct val="0"/>
              </a:spcBef>
              <a:spcAft>
                <a:spcPct val="0"/>
              </a:spcAft>
              <a:defRPr sz="1300">
                <a:solidFill>
                  <a:schemeClr val="tx1"/>
                </a:solidFill>
                <a:latin typeface="Times New Roman" pitchFamily="18" charset="0"/>
              </a:defRPr>
            </a:lvl6pPr>
            <a:lvl7pPr marL="2844944" indent="-218842" defTabSz="910322" eaLnBrk="0" fontAlgn="base" hangingPunct="0">
              <a:spcBef>
                <a:spcPct val="0"/>
              </a:spcBef>
              <a:spcAft>
                <a:spcPct val="0"/>
              </a:spcAft>
              <a:defRPr sz="1300">
                <a:solidFill>
                  <a:schemeClr val="tx1"/>
                </a:solidFill>
                <a:latin typeface="Times New Roman" pitchFamily="18" charset="0"/>
              </a:defRPr>
            </a:lvl7pPr>
            <a:lvl8pPr marL="3282629" indent="-218842" defTabSz="910322" eaLnBrk="0" fontAlgn="base" hangingPunct="0">
              <a:spcBef>
                <a:spcPct val="0"/>
              </a:spcBef>
              <a:spcAft>
                <a:spcPct val="0"/>
              </a:spcAft>
              <a:defRPr sz="1300">
                <a:solidFill>
                  <a:schemeClr val="tx1"/>
                </a:solidFill>
                <a:latin typeface="Times New Roman" pitchFamily="18" charset="0"/>
              </a:defRPr>
            </a:lvl8pPr>
            <a:lvl9pPr marL="3720312" indent="-218842" defTabSz="910322" eaLnBrk="0" fontAlgn="base" hangingPunct="0">
              <a:spcBef>
                <a:spcPct val="0"/>
              </a:spcBef>
              <a:spcAft>
                <a:spcPct val="0"/>
              </a:spcAft>
              <a:defRPr sz="1300">
                <a:solidFill>
                  <a:schemeClr val="tx1"/>
                </a:solidFill>
                <a:latin typeface="Times New Roman" pitchFamily="18" charset="0"/>
              </a:defRPr>
            </a:lvl9pPr>
          </a:lstStyle>
          <a:p>
            <a:fld id="{10FC06D6-82B8-49D3-BD35-713AFAE424F0}" type="slidenum">
              <a:rPr lang="fr-FR" sz="1100"/>
              <a:pPr/>
              <a:t>61</a:t>
            </a:fld>
            <a:endParaRPr lang="fr-FR" sz="11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216622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62</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8750208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63</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9233330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64</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890659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877788">
              <a:defRPr sz="1300">
                <a:solidFill>
                  <a:schemeClr val="tx1"/>
                </a:solidFill>
                <a:latin typeface="Times New Roman" pitchFamily="18" charset="0"/>
              </a:defRPr>
            </a:lvl1pPr>
            <a:lvl2pPr marL="685817" indent="-263776" defTabSz="877788">
              <a:defRPr sz="1300">
                <a:solidFill>
                  <a:schemeClr val="tx1"/>
                </a:solidFill>
                <a:latin typeface="Times New Roman" pitchFamily="18" charset="0"/>
              </a:defRPr>
            </a:lvl2pPr>
            <a:lvl3pPr marL="1055103" indent="-211021" defTabSz="877788">
              <a:defRPr sz="1300">
                <a:solidFill>
                  <a:schemeClr val="tx1"/>
                </a:solidFill>
                <a:latin typeface="Times New Roman" pitchFamily="18" charset="0"/>
              </a:defRPr>
            </a:lvl3pPr>
            <a:lvl4pPr marL="1477145" indent="-211021" defTabSz="877788">
              <a:defRPr sz="1300">
                <a:solidFill>
                  <a:schemeClr val="tx1"/>
                </a:solidFill>
                <a:latin typeface="Times New Roman" pitchFamily="18" charset="0"/>
              </a:defRPr>
            </a:lvl4pPr>
            <a:lvl5pPr marL="1899186" indent="-211021" defTabSz="877788">
              <a:defRPr sz="1300">
                <a:solidFill>
                  <a:schemeClr val="tx1"/>
                </a:solidFill>
                <a:latin typeface="Times New Roman" pitchFamily="18" charset="0"/>
              </a:defRPr>
            </a:lvl5pPr>
            <a:lvl6pPr marL="2321227" indent="-211021" defTabSz="877788" eaLnBrk="0" fontAlgn="base" hangingPunct="0">
              <a:spcBef>
                <a:spcPct val="0"/>
              </a:spcBef>
              <a:spcAft>
                <a:spcPct val="0"/>
              </a:spcAft>
              <a:defRPr sz="1300">
                <a:solidFill>
                  <a:schemeClr val="tx1"/>
                </a:solidFill>
                <a:latin typeface="Times New Roman" pitchFamily="18" charset="0"/>
              </a:defRPr>
            </a:lvl6pPr>
            <a:lvl7pPr marL="2743269" indent="-211021" defTabSz="877788" eaLnBrk="0" fontAlgn="base" hangingPunct="0">
              <a:spcBef>
                <a:spcPct val="0"/>
              </a:spcBef>
              <a:spcAft>
                <a:spcPct val="0"/>
              </a:spcAft>
              <a:defRPr sz="1300">
                <a:solidFill>
                  <a:schemeClr val="tx1"/>
                </a:solidFill>
                <a:latin typeface="Times New Roman" pitchFamily="18" charset="0"/>
              </a:defRPr>
            </a:lvl7pPr>
            <a:lvl8pPr marL="3165310" indent="-211021" defTabSz="877788" eaLnBrk="0" fontAlgn="base" hangingPunct="0">
              <a:spcBef>
                <a:spcPct val="0"/>
              </a:spcBef>
              <a:spcAft>
                <a:spcPct val="0"/>
              </a:spcAft>
              <a:defRPr sz="1300">
                <a:solidFill>
                  <a:schemeClr val="tx1"/>
                </a:solidFill>
                <a:latin typeface="Times New Roman" pitchFamily="18" charset="0"/>
              </a:defRPr>
            </a:lvl8pPr>
            <a:lvl9pPr marL="3587351" indent="-211021" defTabSz="877788" eaLnBrk="0" fontAlgn="base" hangingPunct="0">
              <a:spcBef>
                <a:spcPct val="0"/>
              </a:spcBef>
              <a:spcAft>
                <a:spcPct val="0"/>
              </a:spcAft>
              <a:defRPr sz="1300">
                <a:solidFill>
                  <a:schemeClr val="tx1"/>
                </a:solidFill>
                <a:latin typeface="Times New Roman" pitchFamily="18" charset="0"/>
              </a:defRPr>
            </a:lvl9pPr>
          </a:lstStyle>
          <a:p>
            <a:fld id="{2187D68B-57CE-4A4B-9E6E-828D0BFC5697}" type="slidenum">
              <a:rPr lang="fr-FR" sz="1100"/>
              <a:pPr/>
              <a:t>6</a:t>
            </a:fld>
            <a:endParaRPr lang="fr-FR" sz="1100"/>
          </a:p>
        </p:txBody>
      </p:sp>
      <p:sp>
        <p:nvSpPr>
          <p:cNvPr id="35843" name="Rectangle 2"/>
          <p:cNvSpPr>
            <a:spLocks noGrp="1" noRot="1" noChangeAspect="1" noChangeArrowheads="1" noTextEdit="1"/>
          </p:cNvSpPr>
          <p:nvPr>
            <p:ph type="sldImg"/>
          </p:nvPr>
        </p:nvSpPr>
        <p:spPr>
          <a:xfrm>
            <a:off x="646113" y="744538"/>
            <a:ext cx="5376862" cy="3722687"/>
          </a:xfrm>
          <a:ln/>
        </p:spPr>
      </p:sp>
      <p:sp>
        <p:nvSpPr>
          <p:cNvPr id="3584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4250304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65</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2023511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66</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7110222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67</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9450781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883" indent="-285725">
              <a:defRPr sz="2400">
                <a:solidFill>
                  <a:schemeClr val="tx1"/>
                </a:solidFill>
                <a:latin typeface="Times New Roman" pitchFamily="18" charset="0"/>
              </a:defRPr>
            </a:lvl2pPr>
            <a:lvl3pPr marL="1142897" indent="-228580">
              <a:defRPr sz="2400">
                <a:solidFill>
                  <a:schemeClr val="tx1"/>
                </a:solidFill>
                <a:latin typeface="Times New Roman" pitchFamily="18" charset="0"/>
              </a:defRPr>
            </a:lvl3pPr>
            <a:lvl4pPr marL="1600056" indent="-228580">
              <a:defRPr sz="2400">
                <a:solidFill>
                  <a:schemeClr val="tx1"/>
                </a:solidFill>
                <a:latin typeface="Times New Roman" pitchFamily="18" charset="0"/>
              </a:defRPr>
            </a:lvl4pPr>
            <a:lvl5pPr marL="2057214" indent="-228580">
              <a:defRPr sz="2400">
                <a:solidFill>
                  <a:schemeClr val="tx1"/>
                </a:solidFill>
                <a:latin typeface="Times New Roman" pitchFamily="18" charset="0"/>
              </a:defRPr>
            </a:lvl5pPr>
            <a:lvl6pPr marL="2514373" indent="-228580" eaLnBrk="0" fontAlgn="base" hangingPunct="0">
              <a:spcBef>
                <a:spcPct val="0"/>
              </a:spcBef>
              <a:spcAft>
                <a:spcPct val="0"/>
              </a:spcAft>
              <a:defRPr sz="2400">
                <a:solidFill>
                  <a:schemeClr val="tx1"/>
                </a:solidFill>
                <a:latin typeface="Times New Roman" pitchFamily="18" charset="0"/>
              </a:defRPr>
            </a:lvl6pPr>
            <a:lvl7pPr marL="2971532" indent="-228580" eaLnBrk="0" fontAlgn="base" hangingPunct="0">
              <a:spcBef>
                <a:spcPct val="0"/>
              </a:spcBef>
              <a:spcAft>
                <a:spcPct val="0"/>
              </a:spcAft>
              <a:defRPr sz="2400">
                <a:solidFill>
                  <a:schemeClr val="tx1"/>
                </a:solidFill>
                <a:latin typeface="Times New Roman" pitchFamily="18" charset="0"/>
              </a:defRPr>
            </a:lvl7pPr>
            <a:lvl8pPr marL="3428691" indent="-228580" eaLnBrk="0" fontAlgn="base" hangingPunct="0">
              <a:spcBef>
                <a:spcPct val="0"/>
              </a:spcBef>
              <a:spcAft>
                <a:spcPct val="0"/>
              </a:spcAft>
              <a:defRPr sz="2400">
                <a:solidFill>
                  <a:schemeClr val="tx1"/>
                </a:solidFill>
                <a:latin typeface="Times New Roman" pitchFamily="18" charset="0"/>
              </a:defRPr>
            </a:lvl8pPr>
            <a:lvl9pPr marL="3885849" indent="-22858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68</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408997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18C6F82-9919-418F-A1A2-51D5DB9C5AD8}" type="slidenum">
              <a:rPr lang="fr-FR" sz="1200"/>
              <a:pPr/>
              <a:t>69</a:t>
            </a:fld>
            <a:endParaRPr lang="fr-F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7391299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B6A6A6D2-AA80-42C3-92ED-C0B1AAEDC920}" type="slidenum">
              <a:rPr lang="fr-FR" altLang="en-US" sz="1100"/>
              <a:pPr/>
              <a:t>70</a:t>
            </a:fld>
            <a:endParaRPr lang="fr-FR" altLang="en-US" sz="11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fr-FR" altLang="en-US" smtClean="0"/>
          </a:p>
        </p:txBody>
      </p:sp>
    </p:spTree>
    <p:extLst>
      <p:ext uri="{BB962C8B-B14F-4D97-AF65-F5344CB8AC3E}">
        <p14:creationId xmlns:p14="http://schemas.microsoft.com/office/powerpoint/2010/main" val="1555439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6F5E3343-A9C8-4895-865A-19F2E11DB8A0}" type="slidenum">
              <a:rPr lang="fr-FR" altLang="en-US" sz="1100"/>
              <a:pPr/>
              <a:t>71</a:t>
            </a:fld>
            <a:endParaRPr lang="fr-FR" altLang="en-US" sz="11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endParaRPr lang="fr-FR" altLang="en-US" smtClean="0"/>
          </a:p>
        </p:txBody>
      </p:sp>
    </p:spTree>
    <p:extLst>
      <p:ext uri="{BB962C8B-B14F-4D97-AF65-F5344CB8AC3E}">
        <p14:creationId xmlns:p14="http://schemas.microsoft.com/office/powerpoint/2010/main" val="12439455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1DA81E9C-CD67-4C68-AC17-703321B7021E}" type="slidenum">
              <a:rPr lang="fr-FR" altLang="en-US" sz="1100"/>
              <a:pPr/>
              <a:t>72</a:t>
            </a:fld>
            <a:endParaRPr lang="fr-FR" altLang="en-US" sz="11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endParaRPr lang="fr-FR" altLang="en-US" smtClean="0"/>
          </a:p>
        </p:txBody>
      </p:sp>
    </p:spTree>
    <p:extLst>
      <p:ext uri="{BB962C8B-B14F-4D97-AF65-F5344CB8AC3E}">
        <p14:creationId xmlns:p14="http://schemas.microsoft.com/office/powerpoint/2010/main" val="21362661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65A4FC6A-0C9F-46C3-9F47-AAF27043FCE2}" type="slidenum">
              <a:rPr lang="fr-FR" altLang="en-US" sz="1100"/>
              <a:pPr/>
              <a:t>73</a:t>
            </a:fld>
            <a:endParaRPr lang="fr-FR" altLang="en-US" sz="11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fr-FR" altLang="en-US" smtClean="0"/>
          </a:p>
        </p:txBody>
      </p:sp>
    </p:spTree>
    <p:extLst>
      <p:ext uri="{BB962C8B-B14F-4D97-AF65-F5344CB8AC3E}">
        <p14:creationId xmlns:p14="http://schemas.microsoft.com/office/powerpoint/2010/main" val="17349360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E0ED7CDC-0ECA-4C87-9B44-BC6A3F7B6485}" type="slidenum">
              <a:rPr lang="fr-FR" altLang="en-US" sz="1100"/>
              <a:pPr/>
              <a:t>74</a:t>
            </a:fld>
            <a:endParaRPr lang="fr-FR" altLang="en-US" sz="11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endParaRPr lang="fr-FR" altLang="en-US" smtClean="0"/>
          </a:p>
        </p:txBody>
      </p:sp>
    </p:spTree>
    <p:extLst>
      <p:ext uri="{BB962C8B-B14F-4D97-AF65-F5344CB8AC3E}">
        <p14:creationId xmlns:p14="http://schemas.microsoft.com/office/powerpoint/2010/main" val="195588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877788">
              <a:defRPr sz="1300">
                <a:solidFill>
                  <a:schemeClr val="tx1"/>
                </a:solidFill>
                <a:latin typeface="Times New Roman" pitchFamily="18" charset="0"/>
              </a:defRPr>
            </a:lvl1pPr>
            <a:lvl2pPr marL="685817" indent="-263776" defTabSz="877788">
              <a:defRPr sz="1300">
                <a:solidFill>
                  <a:schemeClr val="tx1"/>
                </a:solidFill>
                <a:latin typeface="Times New Roman" pitchFamily="18" charset="0"/>
              </a:defRPr>
            </a:lvl2pPr>
            <a:lvl3pPr marL="1055103" indent="-211021" defTabSz="877788">
              <a:defRPr sz="1300">
                <a:solidFill>
                  <a:schemeClr val="tx1"/>
                </a:solidFill>
                <a:latin typeface="Times New Roman" pitchFamily="18" charset="0"/>
              </a:defRPr>
            </a:lvl3pPr>
            <a:lvl4pPr marL="1477145" indent="-211021" defTabSz="877788">
              <a:defRPr sz="1300">
                <a:solidFill>
                  <a:schemeClr val="tx1"/>
                </a:solidFill>
                <a:latin typeface="Times New Roman" pitchFamily="18" charset="0"/>
              </a:defRPr>
            </a:lvl4pPr>
            <a:lvl5pPr marL="1899186" indent="-211021" defTabSz="877788">
              <a:defRPr sz="1300">
                <a:solidFill>
                  <a:schemeClr val="tx1"/>
                </a:solidFill>
                <a:latin typeface="Times New Roman" pitchFamily="18" charset="0"/>
              </a:defRPr>
            </a:lvl5pPr>
            <a:lvl6pPr marL="2321227" indent="-211021" defTabSz="877788" eaLnBrk="0" fontAlgn="base" hangingPunct="0">
              <a:spcBef>
                <a:spcPct val="0"/>
              </a:spcBef>
              <a:spcAft>
                <a:spcPct val="0"/>
              </a:spcAft>
              <a:defRPr sz="1300">
                <a:solidFill>
                  <a:schemeClr val="tx1"/>
                </a:solidFill>
                <a:latin typeface="Times New Roman" pitchFamily="18" charset="0"/>
              </a:defRPr>
            </a:lvl6pPr>
            <a:lvl7pPr marL="2743269" indent="-211021" defTabSz="877788" eaLnBrk="0" fontAlgn="base" hangingPunct="0">
              <a:spcBef>
                <a:spcPct val="0"/>
              </a:spcBef>
              <a:spcAft>
                <a:spcPct val="0"/>
              </a:spcAft>
              <a:defRPr sz="1300">
                <a:solidFill>
                  <a:schemeClr val="tx1"/>
                </a:solidFill>
                <a:latin typeface="Times New Roman" pitchFamily="18" charset="0"/>
              </a:defRPr>
            </a:lvl7pPr>
            <a:lvl8pPr marL="3165310" indent="-211021" defTabSz="877788" eaLnBrk="0" fontAlgn="base" hangingPunct="0">
              <a:spcBef>
                <a:spcPct val="0"/>
              </a:spcBef>
              <a:spcAft>
                <a:spcPct val="0"/>
              </a:spcAft>
              <a:defRPr sz="1300">
                <a:solidFill>
                  <a:schemeClr val="tx1"/>
                </a:solidFill>
                <a:latin typeface="Times New Roman" pitchFamily="18" charset="0"/>
              </a:defRPr>
            </a:lvl8pPr>
            <a:lvl9pPr marL="3587351" indent="-211021" defTabSz="877788" eaLnBrk="0" fontAlgn="base" hangingPunct="0">
              <a:spcBef>
                <a:spcPct val="0"/>
              </a:spcBef>
              <a:spcAft>
                <a:spcPct val="0"/>
              </a:spcAft>
              <a:defRPr sz="1300">
                <a:solidFill>
                  <a:schemeClr val="tx1"/>
                </a:solidFill>
                <a:latin typeface="Times New Roman" pitchFamily="18" charset="0"/>
              </a:defRPr>
            </a:lvl9pPr>
          </a:lstStyle>
          <a:p>
            <a:fld id="{062CD463-B01E-45F4-8B95-2EB535DC0AF0}" type="slidenum">
              <a:rPr lang="fr-FR" sz="1100"/>
              <a:pPr/>
              <a:t>7</a:t>
            </a:fld>
            <a:endParaRPr lang="fr-FR" sz="1100"/>
          </a:p>
        </p:txBody>
      </p:sp>
      <p:sp>
        <p:nvSpPr>
          <p:cNvPr id="36867" name="Rectangle 2"/>
          <p:cNvSpPr>
            <a:spLocks noGrp="1" noRot="1" noChangeAspect="1" noChangeArrowheads="1" noTextEdit="1"/>
          </p:cNvSpPr>
          <p:nvPr>
            <p:ph type="sldImg"/>
          </p:nvPr>
        </p:nvSpPr>
        <p:spPr>
          <a:xfrm>
            <a:off x="646113" y="744538"/>
            <a:ext cx="5376862" cy="3722687"/>
          </a:xfrm>
          <a:ln/>
        </p:spPr>
      </p:sp>
      <p:sp>
        <p:nvSpPr>
          <p:cNvPr id="36868"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12398278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40A1EC37-290B-40FF-99CD-E7ECAF4F045E}" type="slidenum">
              <a:rPr lang="fr-FR" altLang="en-US" sz="1100"/>
              <a:pPr/>
              <a:t>75</a:t>
            </a:fld>
            <a:endParaRPr lang="fr-FR" altLang="en-US" sz="11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endParaRPr lang="fr-FR" altLang="en-US" smtClean="0"/>
          </a:p>
        </p:txBody>
      </p:sp>
    </p:spTree>
    <p:extLst>
      <p:ext uri="{BB962C8B-B14F-4D97-AF65-F5344CB8AC3E}">
        <p14:creationId xmlns:p14="http://schemas.microsoft.com/office/powerpoint/2010/main" val="13910435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DE2615FA-B71F-4CDC-935F-559EA7780408}" type="slidenum">
              <a:rPr lang="fr-FR" altLang="en-US" sz="1100"/>
              <a:pPr/>
              <a:t>76</a:t>
            </a:fld>
            <a:endParaRPr lang="fr-FR" altLang="en-US" sz="11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fr-FR" altLang="en-US" smtClean="0"/>
          </a:p>
        </p:txBody>
      </p:sp>
    </p:spTree>
    <p:extLst>
      <p:ext uri="{BB962C8B-B14F-4D97-AF65-F5344CB8AC3E}">
        <p14:creationId xmlns:p14="http://schemas.microsoft.com/office/powerpoint/2010/main" val="39224060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B41657A8-C1D6-4D05-9C6D-43C192A586F3}" type="slidenum">
              <a:rPr lang="fr-FR" altLang="en-US" sz="1100"/>
              <a:pPr/>
              <a:t>77</a:t>
            </a:fld>
            <a:endParaRPr lang="fr-FR" altLang="en-US" sz="11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endParaRPr lang="fr-FR" altLang="en-US" smtClean="0"/>
          </a:p>
        </p:txBody>
      </p:sp>
    </p:spTree>
    <p:extLst>
      <p:ext uri="{BB962C8B-B14F-4D97-AF65-F5344CB8AC3E}">
        <p14:creationId xmlns:p14="http://schemas.microsoft.com/office/powerpoint/2010/main" val="33498052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C5C38ED3-4A32-4229-BD3D-8420BAE355B1}" type="slidenum">
              <a:rPr lang="fr-FR" altLang="en-US" sz="1100"/>
              <a:pPr/>
              <a:t>78</a:t>
            </a:fld>
            <a:endParaRPr lang="fr-FR" altLang="en-US" sz="11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fr-FR" altLang="en-US" smtClean="0"/>
          </a:p>
        </p:txBody>
      </p:sp>
    </p:spTree>
    <p:extLst>
      <p:ext uri="{BB962C8B-B14F-4D97-AF65-F5344CB8AC3E}">
        <p14:creationId xmlns:p14="http://schemas.microsoft.com/office/powerpoint/2010/main" val="6798273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C5C38ED3-4A32-4229-BD3D-8420BAE355B1}" type="slidenum">
              <a:rPr lang="fr-FR" altLang="en-US" sz="1100"/>
              <a:pPr/>
              <a:t>79</a:t>
            </a:fld>
            <a:endParaRPr lang="fr-FR" altLang="en-US" sz="11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fr-FR" altLang="en-US" smtClean="0"/>
          </a:p>
        </p:txBody>
      </p:sp>
    </p:spTree>
    <p:extLst>
      <p:ext uri="{BB962C8B-B14F-4D97-AF65-F5344CB8AC3E}">
        <p14:creationId xmlns:p14="http://schemas.microsoft.com/office/powerpoint/2010/main" val="19009893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300">
                <a:solidFill>
                  <a:schemeClr val="tx1"/>
                </a:solidFill>
                <a:latin typeface="Times New Roman" pitchFamily="18" charset="0"/>
              </a:defRPr>
            </a:lvl1pPr>
            <a:lvl2pPr marL="738658" indent="-284217">
              <a:defRPr sz="2300">
                <a:solidFill>
                  <a:schemeClr val="tx1"/>
                </a:solidFill>
                <a:latin typeface="Times New Roman" pitchFamily="18" charset="0"/>
              </a:defRPr>
            </a:lvl2pPr>
            <a:lvl3pPr marL="1136865" indent="-226461">
              <a:defRPr sz="2300">
                <a:solidFill>
                  <a:schemeClr val="tx1"/>
                </a:solidFill>
                <a:latin typeface="Times New Roman" pitchFamily="18" charset="0"/>
              </a:defRPr>
            </a:lvl3pPr>
            <a:lvl4pPr marL="1592826" indent="-226461">
              <a:defRPr sz="2300">
                <a:solidFill>
                  <a:schemeClr val="tx1"/>
                </a:solidFill>
                <a:latin typeface="Times New Roman" pitchFamily="18" charset="0"/>
              </a:defRPr>
            </a:lvl4pPr>
            <a:lvl5pPr marL="2047269" indent="-226461">
              <a:defRPr sz="2300">
                <a:solidFill>
                  <a:schemeClr val="tx1"/>
                </a:solidFill>
                <a:latin typeface="Times New Roman" pitchFamily="18" charset="0"/>
              </a:defRPr>
            </a:lvl5pPr>
            <a:lvl6pPr marL="2484992" indent="-226461" algn="ctr" eaLnBrk="0" fontAlgn="base" hangingPunct="0">
              <a:spcBef>
                <a:spcPct val="0"/>
              </a:spcBef>
              <a:spcAft>
                <a:spcPct val="0"/>
              </a:spcAft>
              <a:defRPr sz="2300">
                <a:solidFill>
                  <a:schemeClr val="tx1"/>
                </a:solidFill>
                <a:latin typeface="Times New Roman" pitchFamily="18" charset="0"/>
              </a:defRPr>
            </a:lvl6pPr>
            <a:lvl7pPr marL="2922715" indent="-226461" algn="ctr" eaLnBrk="0" fontAlgn="base" hangingPunct="0">
              <a:spcBef>
                <a:spcPct val="0"/>
              </a:spcBef>
              <a:spcAft>
                <a:spcPct val="0"/>
              </a:spcAft>
              <a:defRPr sz="2300">
                <a:solidFill>
                  <a:schemeClr val="tx1"/>
                </a:solidFill>
                <a:latin typeface="Times New Roman" pitchFamily="18" charset="0"/>
              </a:defRPr>
            </a:lvl7pPr>
            <a:lvl8pPr marL="3360439" indent="-226461" algn="ctr" eaLnBrk="0" fontAlgn="base" hangingPunct="0">
              <a:spcBef>
                <a:spcPct val="0"/>
              </a:spcBef>
              <a:spcAft>
                <a:spcPct val="0"/>
              </a:spcAft>
              <a:defRPr sz="2300">
                <a:solidFill>
                  <a:schemeClr val="tx1"/>
                </a:solidFill>
                <a:latin typeface="Times New Roman" pitchFamily="18" charset="0"/>
              </a:defRPr>
            </a:lvl8pPr>
            <a:lvl9pPr marL="3798162" indent="-226461" algn="ctr" eaLnBrk="0" fontAlgn="base" hangingPunct="0">
              <a:spcBef>
                <a:spcPct val="0"/>
              </a:spcBef>
              <a:spcAft>
                <a:spcPct val="0"/>
              </a:spcAft>
              <a:defRPr sz="2300">
                <a:solidFill>
                  <a:schemeClr val="tx1"/>
                </a:solidFill>
                <a:latin typeface="Times New Roman" pitchFamily="18" charset="0"/>
              </a:defRPr>
            </a:lvl9pPr>
          </a:lstStyle>
          <a:p>
            <a:fld id="{8201C1C6-FFF1-4E39-B082-5E997A207016}" type="slidenum">
              <a:rPr lang="fr-FR" altLang="en-US" sz="1100"/>
              <a:pPr/>
              <a:t>80</a:t>
            </a:fld>
            <a:endParaRPr lang="fr-FR" altLang="en-US" sz="11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fr-FR" altLang="en-US" smtClean="0"/>
          </a:p>
        </p:txBody>
      </p:sp>
    </p:spTree>
    <p:extLst>
      <p:ext uri="{BB962C8B-B14F-4D97-AF65-F5344CB8AC3E}">
        <p14:creationId xmlns:p14="http://schemas.microsoft.com/office/powerpoint/2010/main" val="2663709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8</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3294393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4620DB8-BF28-451C-9FA5-95572BF2C0D0}" type="slidenum">
              <a:rPr lang="fr-FR" sz="1200"/>
              <a:pPr/>
              <a:t>9</a:t>
            </a:fld>
            <a:endParaRPr lang="fr-FR"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fr-FR" smtClean="0"/>
          </a:p>
        </p:txBody>
      </p:sp>
    </p:spTree>
    <p:extLst>
      <p:ext uri="{BB962C8B-B14F-4D97-AF65-F5344CB8AC3E}">
        <p14:creationId xmlns:p14="http://schemas.microsoft.com/office/powerpoint/2010/main" val="2092521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C2838088-31A5-4A1F-BB4B-0BD907196492}" type="slidenum">
              <a:rPr lang="fr-FR"/>
              <a:pPr>
                <a:defRPr/>
              </a:pPr>
              <a:t>‹#›</a:t>
            </a:fld>
            <a:endParaRPr lang="fr-FR"/>
          </a:p>
        </p:txBody>
      </p:sp>
    </p:spTree>
    <p:extLst>
      <p:ext uri="{BB962C8B-B14F-4D97-AF65-F5344CB8AC3E}">
        <p14:creationId xmlns:p14="http://schemas.microsoft.com/office/powerpoint/2010/main" val="7416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63A04E80-2BE0-4E77-A6ED-218C38F34977}" type="slidenum">
              <a:rPr lang="fr-FR"/>
              <a:pPr>
                <a:defRPr/>
              </a:pPr>
              <a:t>‹#›</a:t>
            </a:fld>
            <a:endParaRPr lang="fr-FR"/>
          </a:p>
        </p:txBody>
      </p:sp>
    </p:spTree>
    <p:extLst>
      <p:ext uri="{BB962C8B-B14F-4D97-AF65-F5344CB8AC3E}">
        <p14:creationId xmlns:p14="http://schemas.microsoft.com/office/powerpoint/2010/main" val="44431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3438" y="195263"/>
            <a:ext cx="2000250" cy="5846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9513" y="195263"/>
            <a:ext cx="5851525" cy="5846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51E12296-B39C-4F77-88E0-7E6B0D50F8CE}" type="slidenum">
              <a:rPr lang="fr-FR"/>
              <a:pPr>
                <a:defRPr/>
              </a:pPr>
              <a:t>‹#›</a:t>
            </a:fld>
            <a:endParaRPr lang="fr-FR"/>
          </a:p>
        </p:txBody>
      </p:sp>
    </p:spTree>
    <p:extLst>
      <p:ext uri="{BB962C8B-B14F-4D97-AF65-F5344CB8AC3E}">
        <p14:creationId xmlns:p14="http://schemas.microsoft.com/office/powerpoint/2010/main" val="2139660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4639"/>
            <a:ext cx="8915400" cy="576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8"/>
          <p:cNvSpPr>
            <a:spLocks noGrp="1" noChangeArrowheads="1"/>
          </p:cNvSpPr>
          <p:nvPr>
            <p:ph type="sldNum" sz="quarter" idx="10"/>
          </p:nvPr>
        </p:nvSpPr>
        <p:spPr>
          <a:ln/>
        </p:spPr>
        <p:txBody>
          <a:bodyPr/>
          <a:lstStyle>
            <a:lvl1pPr>
              <a:defRPr/>
            </a:lvl1pPr>
          </a:lstStyle>
          <a:p>
            <a:pPr>
              <a:defRPr/>
            </a:pPr>
            <a:fld id="{BCC07197-0F9B-45DB-A491-A1DEE5E38614}" type="slidenum">
              <a:rPr lang="fr-FR"/>
              <a:pPr>
                <a:defRPr/>
              </a:pPr>
              <a:t>‹#›</a:t>
            </a:fld>
            <a:endParaRPr lang="fr-FR"/>
          </a:p>
        </p:txBody>
      </p:sp>
    </p:spTree>
    <p:extLst>
      <p:ext uri="{BB962C8B-B14F-4D97-AF65-F5344CB8AC3E}">
        <p14:creationId xmlns:p14="http://schemas.microsoft.com/office/powerpoint/2010/main" val="316169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
          <p:cNvSpPr>
            <a:spLocks noGrp="1" noChangeArrowheads="1"/>
          </p:cNvSpPr>
          <p:nvPr>
            <p:ph type="sldNum" sz="quarter" idx="10"/>
          </p:nvPr>
        </p:nvSpPr>
        <p:spPr>
          <a:ln/>
        </p:spPr>
        <p:txBody>
          <a:bodyPr/>
          <a:lstStyle>
            <a:lvl1pPr>
              <a:defRPr/>
            </a:lvl1pPr>
          </a:lstStyle>
          <a:p>
            <a:pPr>
              <a:defRPr/>
            </a:pPr>
            <a:fld id="{E951483B-6ED8-42E0-A444-9D3BEED914FC}" type="slidenum">
              <a:rPr lang="fr-FR"/>
              <a:pPr>
                <a:defRPr/>
              </a:pPr>
              <a:t>‹#›</a:t>
            </a:fld>
            <a:endParaRPr lang="fr-FR"/>
          </a:p>
        </p:txBody>
      </p:sp>
    </p:spTree>
    <p:extLst>
      <p:ext uri="{BB962C8B-B14F-4D97-AF65-F5344CB8AC3E}">
        <p14:creationId xmlns:p14="http://schemas.microsoft.com/office/powerpoint/2010/main" val="54109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8"/>
          <p:cNvSpPr>
            <a:spLocks noGrp="1" noChangeArrowheads="1"/>
          </p:cNvSpPr>
          <p:nvPr>
            <p:ph type="sldNum" sz="quarter" idx="10"/>
          </p:nvPr>
        </p:nvSpPr>
        <p:spPr>
          <a:ln/>
        </p:spPr>
        <p:txBody>
          <a:bodyPr/>
          <a:lstStyle>
            <a:lvl1pPr>
              <a:defRPr/>
            </a:lvl1pPr>
          </a:lstStyle>
          <a:p>
            <a:pPr>
              <a:defRPr/>
            </a:pPr>
            <a:fld id="{468C429F-4CCA-4E27-8A46-802F3692F7DE}" type="slidenum">
              <a:rPr lang="fr-FR"/>
              <a:pPr>
                <a:defRPr/>
              </a:pPr>
              <a:t>‹#›</a:t>
            </a:fld>
            <a:endParaRPr lang="fr-FR"/>
          </a:p>
        </p:txBody>
      </p:sp>
    </p:spTree>
    <p:extLst>
      <p:ext uri="{BB962C8B-B14F-4D97-AF65-F5344CB8AC3E}">
        <p14:creationId xmlns:p14="http://schemas.microsoft.com/office/powerpoint/2010/main" val="539344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00150" y="815975"/>
            <a:ext cx="3914775" cy="522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7325" y="815975"/>
            <a:ext cx="3916363" cy="5226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8"/>
          <p:cNvSpPr>
            <a:spLocks noGrp="1" noChangeArrowheads="1"/>
          </p:cNvSpPr>
          <p:nvPr>
            <p:ph type="sldNum" sz="quarter" idx="10"/>
          </p:nvPr>
        </p:nvSpPr>
        <p:spPr>
          <a:ln/>
        </p:spPr>
        <p:txBody>
          <a:bodyPr/>
          <a:lstStyle>
            <a:lvl1pPr>
              <a:defRPr/>
            </a:lvl1pPr>
          </a:lstStyle>
          <a:p>
            <a:pPr>
              <a:defRPr/>
            </a:pPr>
            <a:fld id="{FE1BC96F-AE4D-4F20-B8B0-5D549A3D7F08}" type="slidenum">
              <a:rPr lang="fr-FR"/>
              <a:pPr>
                <a:defRPr/>
              </a:pPr>
              <a:t>‹#›</a:t>
            </a:fld>
            <a:endParaRPr lang="fr-FR"/>
          </a:p>
        </p:txBody>
      </p:sp>
    </p:spTree>
    <p:extLst>
      <p:ext uri="{BB962C8B-B14F-4D97-AF65-F5344CB8AC3E}">
        <p14:creationId xmlns:p14="http://schemas.microsoft.com/office/powerpoint/2010/main" val="318622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8"/>
          <p:cNvSpPr>
            <a:spLocks noGrp="1" noChangeArrowheads="1"/>
          </p:cNvSpPr>
          <p:nvPr>
            <p:ph type="sldNum" sz="quarter" idx="10"/>
          </p:nvPr>
        </p:nvSpPr>
        <p:spPr>
          <a:ln/>
        </p:spPr>
        <p:txBody>
          <a:bodyPr/>
          <a:lstStyle>
            <a:lvl1pPr>
              <a:defRPr/>
            </a:lvl1pPr>
          </a:lstStyle>
          <a:p>
            <a:pPr>
              <a:defRPr/>
            </a:pPr>
            <a:fld id="{9E214572-860A-4A9F-B86F-FC78ED1DF106}" type="slidenum">
              <a:rPr lang="fr-FR"/>
              <a:pPr>
                <a:defRPr/>
              </a:pPr>
              <a:t>‹#›</a:t>
            </a:fld>
            <a:endParaRPr lang="fr-FR"/>
          </a:p>
        </p:txBody>
      </p:sp>
    </p:spTree>
    <p:extLst>
      <p:ext uri="{BB962C8B-B14F-4D97-AF65-F5344CB8AC3E}">
        <p14:creationId xmlns:p14="http://schemas.microsoft.com/office/powerpoint/2010/main" val="2399814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8"/>
          <p:cNvSpPr>
            <a:spLocks noGrp="1" noChangeArrowheads="1"/>
          </p:cNvSpPr>
          <p:nvPr>
            <p:ph type="sldNum" sz="quarter" idx="10"/>
          </p:nvPr>
        </p:nvSpPr>
        <p:spPr>
          <a:ln/>
        </p:spPr>
        <p:txBody>
          <a:bodyPr/>
          <a:lstStyle>
            <a:lvl1pPr>
              <a:defRPr/>
            </a:lvl1pPr>
          </a:lstStyle>
          <a:p>
            <a:pPr>
              <a:defRPr/>
            </a:pPr>
            <a:fld id="{38983932-414C-4245-98A3-3565DA29DE3D}" type="slidenum">
              <a:rPr lang="fr-FR"/>
              <a:pPr>
                <a:defRPr/>
              </a:pPr>
              <a:t>‹#›</a:t>
            </a:fld>
            <a:endParaRPr lang="fr-FR"/>
          </a:p>
        </p:txBody>
      </p:sp>
    </p:spTree>
    <p:extLst>
      <p:ext uri="{BB962C8B-B14F-4D97-AF65-F5344CB8AC3E}">
        <p14:creationId xmlns:p14="http://schemas.microsoft.com/office/powerpoint/2010/main" val="381659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sldNum" sz="quarter" idx="10"/>
          </p:nvPr>
        </p:nvSpPr>
        <p:spPr>
          <a:ln/>
        </p:spPr>
        <p:txBody>
          <a:bodyPr/>
          <a:lstStyle>
            <a:lvl1pPr>
              <a:defRPr/>
            </a:lvl1pPr>
          </a:lstStyle>
          <a:p>
            <a:pPr>
              <a:defRPr/>
            </a:pPr>
            <a:fld id="{69AAD061-6E93-4CFA-B6AF-C9B48B4BCAFC}" type="slidenum">
              <a:rPr lang="fr-FR"/>
              <a:pPr>
                <a:defRPr/>
              </a:pPr>
              <a:t>‹#›</a:t>
            </a:fld>
            <a:endParaRPr lang="fr-FR"/>
          </a:p>
        </p:txBody>
      </p:sp>
    </p:spTree>
    <p:extLst>
      <p:ext uri="{BB962C8B-B14F-4D97-AF65-F5344CB8AC3E}">
        <p14:creationId xmlns:p14="http://schemas.microsoft.com/office/powerpoint/2010/main" val="31334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D7438F3C-BF7B-48D8-B8FB-B57512C3041C}" type="slidenum">
              <a:rPr lang="fr-FR"/>
              <a:pPr>
                <a:defRPr/>
              </a:pPr>
              <a:t>‹#›</a:t>
            </a:fld>
            <a:endParaRPr lang="fr-FR"/>
          </a:p>
        </p:txBody>
      </p:sp>
    </p:spTree>
    <p:extLst>
      <p:ext uri="{BB962C8B-B14F-4D97-AF65-F5344CB8AC3E}">
        <p14:creationId xmlns:p14="http://schemas.microsoft.com/office/powerpoint/2010/main" val="2228647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sldNum" sz="quarter" idx="10"/>
          </p:nvPr>
        </p:nvSpPr>
        <p:spPr>
          <a:ln/>
        </p:spPr>
        <p:txBody>
          <a:bodyPr/>
          <a:lstStyle>
            <a:lvl1pPr>
              <a:defRPr/>
            </a:lvl1pPr>
          </a:lstStyle>
          <a:p>
            <a:pPr>
              <a:defRPr/>
            </a:pPr>
            <a:fld id="{981DD0A9-996C-469E-8A9C-B93B46E11FB7}" type="slidenum">
              <a:rPr lang="fr-FR"/>
              <a:pPr>
                <a:defRPr/>
              </a:pPr>
              <a:t>‹#›</a:t>
            </a:fld>
            <a:endParaRPr lang="fr-FR"/>
          </a:p>
        </p:txBody>
      </p:sp>
    </p:spTree>
    <p:extLst>
      <p:ext uri="{BB962C8B-B14F-4D97-AF65-F5344CB8AC3E}">
        <p14:creationId xmlns:p14="http://schemas.microsoft.com/office/powerpoint/2010/main" val="2428941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1179513" y="195263"/>
            <a:ext cx="744855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52" tIns="39676" rIns="79352" bIns="39676" numCol="1" anchor="ctr" anchorCtr="0" compatLnSpc="1">
            <a:prstTxWarp prst="textNoShape">
              <a:avLst/>
            </a:prstTxWarp>
          </a:bodyPr>
          <a:lstStyle/>
          <a:p>
            <a:pPr lvl="0"/>
            <a:r>
              <a:rPr lang="fr-FR" smtClean="0"/>
              <a:t>Générations et classes sociales</a:t>
            </a:r>
          </a:p>
        </p:txBody>
      </p:sp>
      <p:sp>
        <p:nvSpPr>
          <p:cNvPr id="1027" name="Rectangle 7"/>
          <p:cNvSpPr>
            <a:spLocks noGrp="1" noChangeArrowheads="1"/>
          </p:cNvSpPr>
          <p:nvPr>
            <p:ph type="body" idx="1"/>
          </p:nvPr>
        </p:nvSpPr>
        <p:spPr bwMode="auto">
          <a:xfrm>
            <a:off x="1200150" y="815975"/>
            <a:ext cx="7983538"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52" tIns="39676" rIns="79352" bIns="39676"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Line 22"/>
          <p:cNvSpPr>
            <a:spLocks noChangeShapeType="1"/>
          </p:cNvSpPr>
          <p:nvPr/>
        </p:nvSpPr>
        <p:spPr bwMode="auto">
          <a:xfrm>
            <a:off x="152400" y="152400"/>
            <a:ext cx="0" cy="6553200"/>
          </a:xfrm>
          <a:prstGeom prst="line">
            <a:avLst/>
          </a:prstGeom>
          <a:noFill/>
          <a:ln w="38100" cmpd="dbl">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Line 23"/>
          <p:cNvSpPr>
            <a:spLocks noChangeShapeType="1"/>
          </p:cNvSpPr>
          <p:nvPr/>
        </p:nvSpPr>
        <p:spPr bwMode="auto">
          <a:xfrm>
            <a:off x="9753600" y="152400"/>
            <a:ext cx="0" cy="6553200"/>
          </a:xfrm>
          <a:prstGeom prst="line">
            <a:avLst/>
          </a:prstGeom>
          <a:noFill/>
          <a:ln w="38100" cmpd="dbl">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Line 24"/>
          <p:cNvSpPr>
            <a:spLocks noChangeShapeType="1"/>
          </p:cNvSpPr>
          <p:nvPr/>
        </p:nvSpPr>
        <p:spPr bwMode="auto">
          <a:xfrm flipH="1" flipV="1">
            <a:off x="152400" y="152400"/>
            <a:ext cx="9601200" cy="0"/>
          </a:xfrm>
          <a:prstGeom prst="line">
            <a:avLst/>
          </a:prstGeom>
          <a:noFill/>
          <a:ln w="38100" cmpd="dbl">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Line 25"/>
          <p:cNvSpPr>
            <a:spLocks noChangeShapeType="1"/>
          </p:cNvSpPr>
          <p:nvPr/>
        </p:nvSpPr>
        <p:spPr bwMode="auto">
          <a:xfrm flipH="1">
            <a:off x="152400" y="6705600"/>
            <a:ext cx="9601200" cy="0"/>
          </a:xfrm>
          <a:prstGeom prst="line">
            <a:avLst/>
          </a:prstGeom>
          <a:noFill/>
          <a:ln w="38100" cmpd="dbl">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2" name="Rectangle 28"/>
          <p:cNvSpPr>
            <a:spLocks noGrp="1" noChangeArrowheads="1"/>
          </p:cNvSpPr>
          <p:nvPr>
            <p:ph type="sldNum" sz="quarter" idx="4"/>
          </p:nvPr>
        </p:nvSpPr>
        <p:spPr bwMode="auto">
          <a:xfrm>
            <a:off x="70866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3CDEE65-08A2-4211-81D6-E9549143CC72}"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defTabSz="957263" rtl="0" eaLnBrk="0" fontAlgn="base" hangingPunct="0">
        <a:spcBef>
          <a:spcPct val="0"/>
        </a:spcBef>
        <a:spcAft>
          <a:spcPct val="0"/>
        </a:spcAft>
        <a:defRPr sz="1300" b="1">
          <a:solidFill>
            <a:schemeClr val="tx2"/>
          </a:solidFill>
          <a:latin typeface="+mj-lt"/>
          <a:ea typeface="+mj-ea"/>
          <a:cs typeface="+mj-cs"/>
        </a:defRPr>
      </a:lvl1pPr>
      <a:lvl2pPr algn="l" defTabSz="957263" rtl="0" eaLnBrk="0" fontAlgn="base" hangingPunct="0">
        <a:spcBef>
          <a:spcPct val="0"/>
        </a:spcBef>
        <a:spcAft>
          <a:spcPct val="0"/>
        </a:spcAft>
        <a:defRPr sz="1300" b="1">
          <a:solidFill>
            <a:schemeClr val="tx2"/>
          </a:solidFill>
          <a:latin typeface="Times New Roman" pitchFamily="18" charset="0"/>
        </a:defRPr>
      </a:lvl2pPr>
      <a:lvl3pPr algn="l" defTabSz="957263" rtl="0" eaLnBrk="0" fontAlgn="base" hangingPunct="0">
        <a:spcBef>
          <a:spcPct val="0"/>
        </a:spcBef>
        <a:spcAft>
          <a:spcPct val="0"/>
        </a:spcAft>
        <a:defRPr sz="1300" b="1">
          <a:solidFill>
            <a:schemeClr val="tx2"/>
          </a:solidFill>
          <a:latin typeface="Times New Roman" pitchFamily="18" charset="0"/>
        </a:defRPr>
      </a:lvl3pPr>
      <a:lvl4pPr algn="l" defTabSz="957263" rtl="0" eaLnBrk="0" fontAlgn="base" hangingPunct="0">
        <a:spcBef>
          <a:spcPct val="0"/>
        </a:spcBef>
        <a:spcAft>
          <a:spcPct val="0"/>
        </a:spcAft>
        <a:defRPr sz="1300" b="1">
          <a:solidFill>
            <a:schemeClr val="tx2"/>
          </a:solidFill>
          <a:latin typeface="Times New Roman" pitchFamily="18" charset="0"/>
        </a:defRPr>
      </a:lvl4pPr>
      <a:lvl5pPr algn="l" defTabSz="957263" rtl="0" eaLnBrk="0" fontAlgn="base" hangingPunct="0">
        <a:spcBef>
          <a:spcPct val="0"/>
        </a:spcBef>
        <a:spcAft>
          <a:spcPct val="0"/>
        </a:spcAft>
        <a:defRPr sz="1300" b="1">
          <a:solidFill>
            <a:schemeClr val="tx2"/>
          </a:solidFill>
          <a:latin typeface="Times New Roman" pitchFamily="18" charset="0"/>
        </a:defRPr>
      </a:lvl5pPr>
      <a:lvl6pPr marL="457200" algn="l" defTabSz="957263" rtl="0" eaLnBrk="0" fontAlgn="base" hangingPunct="0">
        <a:spcBef>
          <a:spcPct val="0"/>
        </a:spcBef>
        <a:spcAft>
          <a:spcPct val="0"/>
        </a:spcAft>
        <a:defRPr sz="1300" b="1">
          <a:solidFill>
            <a:schemeClr val="tx2"/>
          </a:solidFill>
          <a:latin typeface="Times New Roman" pitchFamily="18" charset="0"/>
        </a:defRPr>
      </a:lvl6pPr>
      <a:lvl7pPr marL="914400" algn="l" defTabSz="957263" rtl="0" eaLnBrk="0" fontAlgn="base" hangingPunct="0">
        <a:spcBef>
          <a:spcPct val="0"/>
        </a:spcBef>
        <a:spcAft>
          <a:spcPct val="0"/>
        </a:spcAft>
        <a:defRPr sz="1300" b="1">
          <a:solidFill>
            <a:schemeClr val="tx2"/>
          </a:solidFill>
          <a:latin typeface="Times New Roman" pitchFamily="18" charset="0"/>
        </a:defRPr>
      </a:lvl7pPr>
      <a:lvl8pPr marL="1371600" algn="l" defTabSz="957263" rtl="0" eaLnBrk="0" fontAlgn="base" hangingPunct="0">
        <a:spcBef>
          <a:spcPct val="0"/>
        </a:spcBef>
        <a:spcAft>
          <a:spcPct val="0"/>
        </a:spcAft>
        <a:defRPr sz="1300" b="1">
          <a:solidFill>
            <a:schemeClr val="tx2"/>
          </a:solidFill>
          <a:latin typeface="Times New Roman" pitchFamily="18" charset="0"/>
        </a:defRPr>
      </a:lvl8pPr>
      <a:lvl9pPr marL="1828800" algn="l" defTabSz="957263" rtl="0" eaLnBrk="0" fontAlgn="base" hangingPunct="0">
        <a:spcBef>
          <a:spcPct val="0"/>
        </a:spcBef>
        <a:spcAft>
          <a:spcPct val="0"/>
        </a:spcAft>
        <a:defRPr sz="1300" b="1">
          <a:solidFill>
            <a:schemeClr val="tx2"/>
          </a:solidFill>
          <a:latin typeface="Times New Roman" pitchFamily="18" charset="0"/>
        </a:defRPr>
      </a:lvl9pPr>
    </p:titleStyle>
    <p:bodyStyle>
      <a:lvl1pPr marL="342900" indent="-342900" algn="l" defTabSz="957263" rtl="0" eaLnBrk="0" fontAlgn="base" hangingPunct="0">
        <a:spcBef>
          <a:spcPct val="20000"/>
        </a:spcBef>
        <a:spcAft>
          <a:spcPct val="100000"/>
        </a:spcAft>
        <a:tabLst>
          <a:tab pos="741363" algn="l"/>
        </a:tabLst>
        <a:defRPr sz="1900" b="1">
          <a:solidFill>
            <a:schemeClr val="tx1"/>
          </a:solidFill>
          <a:latin typeface="+mn-lt"/>
          <a:ea typeface="+mn-ea"/>
          <a:cs typeface="+mn-cs"/>
        </a:defRPr>
      </a:lvl1pPr>
      <a:lvl2pPr marL="249238" indent="-84138" algn="l" defTabSz="957263" rtl="0" eaLnBrk="0" fontAlgn="base" hangingPunct="0">
        <a:spcBef>
          <a:spcPct val="20000"/>
        </a:spcBef>
        <a:spcAft>
          <a:spcPct val="0"/>
        </a:spcAft>
        <a:buClr>
          <a:schemeClr val="tx1"/>
        </a:buClr>
        <a:buFont typeface="Zapf Dingbats" charset="2"/>
        <a:buChar char="l"/>
        <a:tabLst>
          <a:tab pos="741363" algn="l"/>
        </a:tabLst>
        <a:defRPr sz="1700" b="1">
          <a:solidFill>
            <a:schemeClr val="tx1"/>
          </a:solidFill>
          <a:latin typeface="+mn-lt"/>
        </a:defRPr>
      </a:lvl2pPr>
      <a:lvl3pPr marL="582613" indent="-168275" algn="l" defTabSz="957263" rtl="0" eaLnBrk="0" fontAlgn="base" hangingPunct="0">
        <a:spcBef>
          <a:spcPct val="20000"/>
        </a:spcBef>
        <a:spcAft>
          <a:spcPct val="0"/>
        </a:spcAft>
        <a:buClr>
          <a:schemeClr val="tx1"/>
        </a:buClr>
        <a:buFont typeface="Zapf Dingbats" charset="2"/>
        <a:buChar char="l"/>
        <a:tabLst>
          <a:tab pos="741363" algn="l"/>
        </a:tabLst>
        <a:defRPr sz="1300" b="1">
          <a:solidFill>
            <a:schemeClr val="tx1"/>
          </a:solidFill>
          <a:latin typeface="+mn-lt"/>
        </a:defRPr>
      </a:lvl3pPr>
      <a:lvl4pPr marL="747713" indent="623888" algn="l" defTabSz="957263" rtl="0" eaLnBrk="0" fontAlgn="base" hangingPunct="0">
        <a:spcBef>
          <a:spcPct val="20000"/>
        </a:spcBef>
        <a:spcAft>
          <a:spcPct val="0"/>
        </a:spcAft>
        <a:tabLst>
          <a:tab pos="741363" algn="l"/>
        </a:tabLst>
        <a:defRPr sz="1300">
          <a:solidFill>
            <a:schemeClr val="tx1"/>
          </a:solidFill>
          <a:latin typeface="+mn-lt"/>
        </a:defRPr>
      </a:lvl4pPr>
      <a:lvl5pPr marL="995363" indent="74613" algn="l" defTabSz="957263" rtl="0" eaLnBrk="0" fontAlgn="base" hangingPunct="0">
        <a:spcBef>
          <a:spcPct val="20000"/>
        </a:spcBef>
        <a:spcAft>
          <a:spcPct val="0"/>
        </a:spcAft>
        <a:tabLst>
          <a:tab pos="741363" algn="l"/>
        </a:tabLst>
        <a:defRPr sz="1100">
          <a:solidFill>
            <a:schemeClr val="tx1"/>
          </a:solidFill>
          <a:latin typeface="+mn-lt"/>
        </a:defRPr>
      </a:lvl5pPr>
      <a:lvl6pPr marL="1452563" indent="74613" algn="l" defTabSz="957263" rtl="0" eaLnBrk="0" fontAlgn="base" hangingPunct="0">
        <a:spcBef>
          <a:spcPct val="20000"/>
        </a:spcBef>
        <a:spcAft>
          <a:spcPct val="0"/>
        </a:spcAft>
        <a:tabLst>
          <a:tab pos="741363" algn="l"/>
        </a:tabLst>
        <a:defRPr sz="1100">
          <a:solidFill>
            <a:schemeClr val="tx1"/>
          </a:solidFill>
          <a:latin typeface="+mn-lt"/>
        </a:defRPr>
      </a:lvl6pPr>
      <a:lvl7pPr marL="1909763" indent="74613" algn="l" defTabSz="957263" rtl="0" eaLnBrk="0" fontAlgn="base" hangingPunct="0">
        <a:spcBef>
          <a:spcPct val="20000"/>
        </a:spcBef>
        <a:spcAft>
          <a:spcPct val="0"/>
        </a:spcAft>
        <a:tabLst>
          <a:tab pos="741363" algn="l"/>
        </a:tabLst>
        <a:defRPr sz="1100">
          <a:solidFill>
            <a:schemeClr val="tx1"/>
          </a:solidFill>
          <a:latin typeface="+mn-lt"/>
        </a:defRPr>
      </a:lvl7pPr>
      <a:lvl8pPr marL="2366963" indent="74613" algn="l" defTabSz="957263" rtl="0" eaLnBrk="0" fontAlgn="base" hangingPunct="0">
        <a:spcBef>
          <a:spcPct val="20000"/>
        </a:spcBef>
        <a:spcAft>
          <a:spcPct val="0"/>
        </a:spcAft>
        <a:tabLst>
          <a:tab pos="741363" algn="l"/>
        </a:tabLst>
        <a:defRPr sz="1100">
          <a:solidFill>
            <a:schemeClr val="tx1"/>
          </a:solidFill>
          <a:latin typeface="+mn-lt"/>
        </a:defRPr>
      </a:lvl8pPr>
      <a:lvl9pPr marL="2824163" indent="74613" algn="l" defTabSz="957263" rtl="0" eaLnBrk="0" fontAlgn="base" hangingPunct="0">
        <a:spcBef>
          <a:spcPct val="20000"/>
        </a:spcBef>
        <a:spcAft>
          <a:spcPct val="0"/>
        </a:spcAft>
        <a:tabLst>
          <a:tab pos="741363" algn="l"/>
        </a:tabLst>
        <a:defRPr sz="1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books-by-isbn.com/links/a-n.co.uk/0745607969"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5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1.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67.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en.uni.lu/"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wmf"/></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louischauvel.org/gendayuji.pdf" TargetMode="External"/><Relationship Id="rId4" Type="http://schemas.openxmlformats.org/officeDocument/2006/relationships/image" Target="../media/image22.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7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1</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3600" cap="small" dirty="0" smtClean="0"/>
              <a:t/>
            </a:r>
            <a:br>
              <a:rPr lang="en-US" sz="3600" cap="small" dirty="0" smtClean="0"/>
            </a:br>
            <a:r>
              <a:rPr lang="en-US" sz="3600" cap="small" dirty="0" smtClean="0"/>
              <a:t>inequality across birth cohorts</a:t>
            </a:r>
            <a:br>
              <a:rPr lang="en-US" sz="3600" cap="small" dirty="0" smtClean="0"/>
            </a:br>
            <a:r>
              <a:rPr lang="en-US" sz="3600" cap="small" dirty="0" smtClean="0"/>
              <a:t/>
            </a:r>
            <a:br>
              <a:rPr lang="en-US" sz="3600" cap="small" dirty="0" smtClean="0"/>
            </a:br>
            <a:r>
              <a:rPr lang="en-US" sz="3600" cap="small" dirty="0" smtClean="0"/>
              <a:t>Linking social generations </a:t>
            </a:r>
            <a:br>
              <a:rPr lang="en-US" sz="3600" cap="small" dirty="0" smtClean="0"/>
            </a:br>
            <a:r>
              <a:rPr lang="en-US" sz="3600" cap="small" dirty="0" smtClean="0"/>
              <a:t>and welfare regime dynamics</a:t>
            </a:r>
            <a:br>
              <a:rPr lang="en-US" sz="3600" cap="small" dirty="0" smtClean="0"/>
            </a:br>
            <a:endParaRPr lang="fr-FR" altLang="ja-JP" sz="3300" dirty="0" smtClean="0">
              <a:ea typeface="MS PGothic" pitchFamily="34" charset="-128"/>
            </a:endParaRPr>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2" name="Rectangle 1"/>
          <p:cNvSpPr/>
          <p:nvPr/>
        </p:nvSpPr>
        <p:spPr>
          <a:xfrm>
            <a:off x="313683" y="5373216"/>
            <a:ext cx="2922147" cy="461665"/>
          </a:xfrm>
          <a:prstGeom prst="rect">
            <a:avLst/>
          </a:prstGeom>
        </p:spPr>
        <p:txBody>
          <a:bodyPr wrap="none">
            <a:spAutoFit/>
          </a:bodyPr>
          <a:lstStyle/>
          <a:p>
            <a:r>
              <a:rPr lang="fr-FR" dirty="0" smtClean="0"/>
              <a:t>CUNY-LIS </a:t>
            </a:r>
            <a:r>
              <a:rPr lang="fr-FR" dirty="0" err="1" smtClean="0"/>
              <a:t>June</a:t>
            </a:r>
            <a:r>
              <a:rPr lang="fr-FR" dirty="0" smtClean="0"/>
              <a:t> 2015</a:t>
            </a:r>
            <a:endParaRPr lang="en-US" dirty="0"/>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2DD65AD-F45D-4B6E-B6E5-4E91C513E32C}" type="slidenum">
              <a:rPr lang="fr-FR" sz="1400"/>
              <a:pPr/>
              <a:t>10</a:t>
            </a:fld>
            <a:endParaRPr lang="fr-FR" sz="1400"/>
          </a:p>
        </p:txBody>
      </p:sp>
      <p:sp>
        <p:nvSpPr>
          <p:cNvPr id="5123" name="Rectangle 2"/>
          <p:cNvSpPr>
            <a:spLocks noChangeArrowheads="1"/>
          </p:cNvSpPr>
          <p:nvPr/>
        </p:nvSpPr>
        <p:spPr bwMode="auto">
          <a:xfrm>
            <a:off x="838200" y="188913"/>
            <a:ext cx="872331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defTabSz="957263">
              <a:spcBef>
                <a:spcPct val="20000"/>
              </a:spcBef>
              <a:tabLst>
                <a:tab pos="741363" algn="l"/>
              </a:tabLst>
            </a:pPr>
            <a:endParaRPr lang="fr-FR" sz="1000"/>
          </a:p>
          <a:p>
            <a:pPr defTabSz="957263">
              <a:spcBef>
                <a:spcPct val="20000"/>
              </a:spcBef>
              <a:spcAft>
                <a:spcPct val="100000"/>
              </a:spcAft>
              <a:tabLst>
                <a:tab pos="741363" algn="l"/>
              </a:tabLst>
            </a:pPr>
            <a:r>
              <a:rPr lang="fr-FR" sz="2500" b="1"/>
              <a:t>Socialization </a:t>
            </a:r>
            <a:r>
              <a:rPr lang="fr-FR" sz="2500" b="1" i="1"/>
              <a:t>versus </a:t>
            </a:r>
            <a:r>
              <a:rPr lang="fr-FR" sz="2500" b="1"/>
              <a:t>individual and collective history</a:t>
            </a:r>
            <a:endParaRPr lang="fr-FR" sz="3200" b="1"/>
          </a:p>
          <a:p>
            <a:pPr marL="582613" lvl="2" indent="-168275" defTabSz="957263">
              <a:spcBef>
                <a:spcPct val="20000"/>
              </a:spcBef>
              <a:buClr>
                <a:schemeClr val="tx1"/>
              </a:buClr>
              <a:buFontTx/>
              <a:buChar char="•"/>
              <a:tabLst>
                <a:tab pos="741363" algn="l"/>
              </a:tabLst>
            </a:pPr>
            <a:r>
              <a:rPr lang="fr-FR" sz="2000" b="1"/>
              <a:t>Life course and socialization</a:t>
            </a:r>
          </a:p>
          <a:p>
            <a:pPr marL="582613" lvl="2" indent="-168275" defTabSz="957263">
              <a:spcBef>
                <a:spcPct val="20000"/>
              </a:spcBef>
              <a:buClr>
                <a:schemeClr val="tx1"/>
              </a:buClr>
              <a:buFontTx/>
              <a:buChar char="•"/>
              <a:tabLst>
                <a:tab pos="741363" algn="l"/>
              </a:tabLst>
            </a:pPr>
            <a:r>
              <a:rPr lang="fr-FR" sz="2000" b="1"/>
              <a:t>Primary and secondary socialization</a:t>
            </a:r>
          </a:p>
          <a:p>
            <a:pPr marL="582613" lvl="2" indent="-168275" defTabSz="957263">
              <a:spcBef>
                <a:spcPct val="20000"/>
              </a:spcBef>
              <a:buClr>
                <a:schemeClr val="tx1"/>
              </a:buClr>
              <a:buFontTx/>
              <a:buChar char="•"/>
              <a:tabLst>
                <a:tab pos="741363" algn="l"/>
              </a:tabLst>
            </a:pPr>
            <a:r>
              <a:rPr lang="fr-FR" sz="2000" b="1"/>
              <a:t>The « transitionnal socialization »</a:t>
            </a:r>
          </a:p>
          <a:p>
            <a:pPr marL="582613" lvl="2" indent="-168275" defTabSz="957263">
              <a:spcBef>
                <a:spcPct val="20000"/>
              </a:spcBef>
              <a:buClr>
                <a:schemeClr val="tx1"/>
              </a:buClr>
              <a:buFontTx/>
              <a:buChar char="•"/>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 typeface="Zapf Dingbats" charset="2"/>
              <a:buChar char="l"/>
              <a:tabLst>
                <a:tab pos="741363" algn="l"/>
              </a:tabLst>
            </a:pPr>
            <a:endParaRPr lang="fr-FR" sz="2000" b="1"/>
          </a:p>
          <a:p>
            <a:pPr marL="582613" lvl="2" indent="-168275" defTabSz="957263">
              <a:spcBef>
                <a:spcPct val="20000"/>
              </a:spcBef>
              <a:buClr>
                <a:schemeClr val="tx1"/>
              </a:buClr>
              <a:buFontTx/>
              <a:buChar char="•"/>
              <a:tabLst>
                <a:tab pos="741363" algn="l"/>
              </a:tabLst>
            </a:pPr>
            <a:r>
              <a:rPr lang="fr-FR" sz="2000" b="1"/>
              <a:t>Long term impact of the « transitionnal socialization » : </a:t>
            </a:r>
            <a:br>
              <a:rPr lang="fr-FR" sz="2000" b="1"/>
            </a:br>
            <a:r>
              <a:rPr lang="fr-FR" sz="2000" b="1"/>
              <a:t>« scar effect »</a:t>
            </a:r>
          </a:p>
          <a:p>
            <a:pPr marL="582613" lvl="2" indent="-168275" defTabSz="957263">
              <a:spcBef>
                <a:spcPct val="20000"/>
              </a:spcBef>
              <a:buClr>
                <a:schemeClr val="tx1"/>
              </a:buClr>
              <a:buFontTx/>
              <a:buChar char="•"/>
              <a:tabLst>
                <a:tab pos="741363" algn="l"/>
              </a:tabLst>
            </a:pPr>
            <a:r>
              <a:rPr lang="fr-FR" sz="2000" b="1"/>
              <a:t>History  and the constitution of a </a:t>
            </a:r>
            <a:r>
              <a:rPr lang="fr-FR" sz="2000" b="1" i="1"/>
              <a:t>Generationengeist</a:t>
            </a:r>
            <a:r>
              <a:rPr lang="fr-FR" sz="2000" b="1"/>
              <a:t> (spirit of generations) and of a </a:t>
            </a:r>
            <a:r>
              <a:rPr lang="fr-FR" sz="2000" b="1" i="1"/>
              <a:t>Generationenlage </a:t>
            </a:r>
            <a:r>
              <a:rPr lang="fr-FR" sz="2000" b="1"/>
              <a:t>(situation of generation) </a:t>
            </a:r>
          </a:p>
          <a:p>
            <a:pPr defTabSz="957263">
              <a:spcBef>
                <a:spcPct val="20000"/>
              </a:spcBef>
              <a:spcAft>
                <a:spcPct val="100000"/>
              </a:spcAft>
              <a:tabLst>
                <a:tab pos="741363" algn="l"/>
              </a:tabLst>
            </a:pPr>
            <a:endParaRPr lang="fr-FR" sz="1600" b="1"/>
          </a:p>
        </p:txBody>
      </p:sp>
      <p:sp>
        <p:nvSpPr>
          <p:cNvPr id="5124" name="Rectangle 3" descr="noir)"/>
          <p:cNvSpPr>
            <a:spLocks noChangeArrowheads="1"/>
          </p:cNvSpPr>
          <p:nvPr/>
        </p:nvSpPr>
        <p:spPr bwMode="auto">
          <a:xfrm>
            <a:off x="3886200" y="3863975"/>
            <a:ext cx="2057400" cy="304800"/>
          </a:xfrm>
          <a:prstGeom prst="rect">
            <a:avLst/>
          </a:prstGeom>
          <a:pattFill prst="ltUpDiag">
            <a:fgClr>
              <a:schemeClr val="accent1"/>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5" name="AutoShape 4"/>
          <p:cNvSpPr>
            <a:spLocks noChangeArrowheads="1"/>
          </p:cNvSpPr>
          <p:nvPr/>
        </p:nvSpPr>
        <p:spPr bwMode="auto">
          <a:xfrm>
            <a:off x="3733800" y="3863975"/>
            <a:ext cx="304800" cy="304800"/>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6" name="AutoShape 5"/>
          <p:cNvSpPr>
            <a:spLocks noChangeArrowheads="1"/>
          </p:cNvSpPr>
          <p:nvPr/>
        </p:nvSpPr>
        <p:spPr bwMode="auto">
          <a:xfrm>
            <a:off x="5791200" y="3863975"/>
            <a:ext cx="304800" cy="304800"/>
          </a:xfrm>
          <a:prstGeom prst="diamond">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Rectangle 6"/>
          <p:cNvSpPr>
            <a:spLocks noChangeArrowheads="1"/>
          </p:cNvSpPr>
          <p:nvPr/>
        </p:nvSpPr>
        <p:spPr bwMode="auto">
          <a:xfrm>
            <a:off x="762000" y="2492375"/>
            <a:ext cx="8305800"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835591" name="Group 7"/>
          <p:cNvGraphicFramePr>
            <a:graphicFrameLocks noGrp="1"/>
          </p:cNvGraphicFramePr>
          <p:nvPr>
            <p:extLst>
              <p:ext uri="{D42A27DB-BD31-4B8C-83A1-F6EECF244321}">
                <p14:modId xmlns:p14="http://schemas.microsoft.com/office/powerpoint/2010/main" val="3779724888"/>
              </p:ext>
            </p:extLst>
          </p:nvPr>
        </p:nvGraphicFramePr>
        <p:xfrm>
          <a:off x="1066800" y="2797175"/>
          <a:ext cx="7756525" cy="1752600"/>
        </p:xfrm>
        <a:graphic>
          <a:graphicData uri="http://schemas.openxmlformats.org/drawingml/2006/table">
            <a:tbl>
              <a:tblPr/>
              <a:tblGrid>
                <a:gridCol w="2574925"/>
                <a:gridCol w="2286000"/>
                <a:gridCol w="2895600"/>
              </a:tblGrid>
              <a:tr h="1752600">
                <a:tc>
                  <a:txBody>
                    <a:body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1" i="0" u="none" strike="noStrike" cap="none" normalizeH="0" baseline="0" dirty="0" err="1" smtClean="0">
                          <a:ln>
                            <a:noFill/>
                          </a:ln>
                          <a:solidFill>
                            <a:schemeClr val="tx1"/>
                          </a:solidFill>
                          <a:effectLst/>
                          <a:latin typeface="Times New Roman" pitchFamily="18" charset="0"/>
                          <a:ea typeface="MS PGothic" pitchFamily="34" charset="-128"/>
                        </a:rPr>
                        <a:t>Primary</a:t>
                      </a:r>
                      <a:r>
                        <a:rPr kumimoji="0" lang="fr-FR" altLang="ja-JP" sz="1700" b="1"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1" i="0" u="none" strike="noStrike" cap="none" normalizeH="0" baseline="0" dirty="0" err="1" smtClean="0">
                          <a:ln>
                            <a:noFill/>
                          </a:ln>
                          <a:solidFill>
                            <a:schemeClr val="tx1"/>
                          </a:solidFill>
                          <a:effectLst/>
                          <a:latin typeface="Times New Roman" pitchFamily="18" charset="0"/>
                          <a:ea typeface="MS PGothic" pitchFamily="34" charset="-128"/>
                        </a:rPr>
                        <a:t>socialization</a:t>
                      </a:r>
                      <a:r>
                        <a:rPr kumimoji="0" lang="fr-FR" altLang="ja-JP" sz="1700" b="1" i="0" u="none" strike="noStrike" cap="none" normalizeH="0" baseline="0" dirty="0" smtClean="0">
                          <a:ln>
                            <a:noFill/>
                          </a:ln>
                          <a:solidFill>
                            <a:schemeClr val="tx1"/>
                          </a:solidFill>
                          <a:effectLst/>
                          <a:latin typeface="Times New Roman" pitchFamily="18" charset="0"/>
                          <a:ea typeface="MS PGothic" pitchFamily="34" charset="-128"/>
                        </a:rPr>
                        <a:t> </a:t>
                      </a:r>
                    </a:p>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Until</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end of </a:t>
                      </a: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compulsory</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secondary</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education</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endParaRPr kumimoji="0" lang="fr-FR" sz="1700" b="0"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1" i="0" u="none" strike="noStrike" cap="none" normalizeH="0" baseline="0" smtClean="0">
                          <a:ln>
                            <a:noFill/>
                          </a:ln>
                          <a:solidFill>
                            <a:schemeClr val="tx1"/>
                          </a:solidFill>
                          <a:effectLst/>
                          <a:latin typeface="Times New Roman" pitchFamily="18" charset="0"/>
                          <a:ea typeface="MS PGothic" pitchFamily="34" charset="-128"/>
                        </a:rPr>
                        <a:t>Transitionnal socialization</a:t>
                      </a:r>
                      <a:endParaRPr kumimoji="0" lang="fr-FR" sz="1700" b="0" i="0" u="none" strike="noStrike" cap="none" normalizeH="0" baseline="0" smtClean="0">
                        <a:ln>
                          <a:noFill/>
                        </a:ln>
                        <a:solidFill>
                          <a:schemeClr val="tx1"/>
                        </a:solidFill>
                        <a:effectLst/>
                        <a:latin typeface="Times New Roman" pitchFamily="18" charset="0"/>
                        <a:ea typeface="MS PGothic" pitchFamily="34" charset="-128"/>
                      </a:endParaRPr>
                    </a:p>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endParaRPr kumimoji="0" lang="fr-FR" sz="1700" b="0" i="0" u="none" strike="noStrike" cap="none" normalizeH="0" baseline="0" smtClean="0">
                        <a:ln>
                          <a:noFill/>
                        </a:ln>
                        <a:solidFill>
                          <a:schemeClr val="tx1"/>
                        </a:solidFill>
                        <a:effectLst/>
                        <a:latin typeface="Times New Roman" pitchFamily="18" charset="0"/>
                        <a:ea typeface="MS PGothic" pitchFamily="34" charset="-128"/>
                      </a:endParaRPr>
                    </a:p>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endParaRPr kumimoji="0" lang="fr-FR" sz="1700" b="1" i="0" u="none" strike="noStrike" cap="none" normalizeH="0" baseline="0" smtClean="0">
                        <a:ln>
                          <a:noFill/>
                        </a:ln>
                        <a:solidFill>
                          <a:schemeClr val="tx1"/>
                        </a:solidFill>
                        <a:effectLst/>
                        <a:latin typeface="Times New Roman" pitchFamily="18" charset="0"/>
                        <a:ea typeface="MS PGothic" pitchFamily="34" charset="-128"/>
                      </a:endParaRPr>
                    </a:p>
                  </a:txBody>
                  <a:tcPr horzOverflow="overflow">
                    <a:lnL>
                      <a:noFill/>
                    </a:lnL>
                    <a:lnR>
                      <a:noFill/>
                    </a:lnR>
                    <a:lnT cap="flat">
                      <a:noFill/>
                    </a:lnT>
                    <a:lnB cap="flat">
                      <a:noFill/>
                    </a:lnB>
                    <a:lnTlToBr>
                      <a:noFill/>
                    </a:lnTlToBr>
                    <a:lnBlToTr>
                      <a:noFill/>
                    </a:lnBlToTr>
                    <a:noFill/>
                  </a:tcPr>
                </a:tc>
                <a:tc>
                  <a:txBody>
                    <a:body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1" i="0" u="none" strike="noStrike" cap="none" normalizeH="0" baseline="0" dirty="0" err="1" smtClean="0">
                          <a:ln>
                            <a:noFill/>
                          </a:ln>
                          <a:solidFill>
                            <a:schemeClr val="tx1"/>
                          </a:solidFill>
                          <a:effectLst/>
                          <a:latin typeface="Times New Roman" pitchFamily="18" charset="0"/>
                          <a:ea typeface="MS PGothic" pitchFamily="34" charset="-128"/>
                        </a:rPr>
                        <a:t>Secondary</a:t>
                      </a:r>
                      <a:r>
                        <a:rPr kumimoji="0" lang="fr-FR" altLang="ja-JP" sz="1700" b="1"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1" i="0" u="none" strike="noStrike" cap="none" normalizeH="0" baseline="0" dirty="0" err="1" smtClean="0">
                          <a:ln>
                            <a:noFill/>
                          </a:ln>
                          <a:solidFill>
                            <a:schemeClr val="tx1"/>
                          </a:solidFill>
                          <a:effectLst/>
                          <a:latin typeface="Times New Roman" pitchFamily="18" charset="0"/>
                          <a:ea typeface="MS PGothic" pitchFamily="34" charset="-128"/>
                        </a:rPr>
                        <a:t>socialization</a:t>
                      </a:r>
                      <a:endParaRPr kumimoji="0" lang="fr-FR" altLang="ja-JP" sz="1700" b="1" i="0" u="none" strike="noStrike" cap="none" normalizeH="0" baseline="0" dirty="0" smtClean="0">
                        <a:ln>
                          <a:noFill/>
                        </a:ln>
                        <a:solidFill>
                          <a:schemeClr val="tx1"/>
                        </a:solidFill>
                        <a:effectLst/>
                        <a:latin typeface="Times New Roman" pitchFamily="18" charset="0"/>
                        <a:ea typeface="MS PGothic" pitchFamily="34" charset="-128"/>
                      </a:endParaRPr>
                    </a:p>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r>
                        <a:rPr kumimoji="0" lang="fr-FR" altLang="ja-JP" sz="1700" b="0" i="0" u="none" strike="noStrike" cap="none" normalizeH="0" baseline="0" dirty="0" err="1" smtClean="0">
                          <a:ln>
                            <a:noFill/>
                          </a:ln>
                          <a:solidFill>
                            <a:schemeClr val="tx1"/>
                          </a:solidFill>
                          <a:effectLst/>
                          <a:latin typeface="Times New Roman" pitchFamily="18" charset="0"/>
                          <a:ea typeface="MS PGothic" pitchFamily="34" charset="-128"/>
                        </a:rPr>
                        <a:t>adulthood</a:t>
                      </a:r>
                      <a:r>
                        <a:rPr kumimoji="0" lang="fr-FR" altLang="ja-JP" sz="1700" b="0" i="0" u="none" strike="noStrike" cap="none" normalizeH="0" baseline="0" dirty="0" smtClean="0">
                          <a:ln>
                            <a:noFill/>
                          </a:ln>
                          <a:solidFill>
                            <a:schemeClr val="tx1"/>
                          </a:solidFill>
                          <a:effectLst/>
                          <a:latin typeface="Times New Roman" pitchFamily="18" charset="0"/>
                          <a:ea typeface="MS PGothic" pitchFamily="34" charset="-128"/>
                        </a:rPr>
                        <a:t> »</a:t>
                      </a:r>
                      <a:endParaRPr kumimoji="0" lang="fr-FR" sz="1700" b="0" i="0" u="none" strike="noStrike" cap="none" normalizeH="0" baseline="0" dirty="0" smtClean="0">
                        <a:ln>
                          <a:noFill/>
                        </a:ln>
                        <a:solidFill>
                          <a:schemeClr val="tx1"/>
                        </a:solidFill>
                        <a:effectLst/>
                        <a:latin typeface="Times New Roman" pitchFamily="18" charset="0"/>
                        <a:ea typeface="MS PGothic" pitchFamily="34" charset="-128"/>
                      </a:endParaRPr>
                    </a:p>
                  </a:txBody>
                  <a:tcPr horzOverflow="overflow">
                    <a:lnL>
                      <a:noFill/>
                    </a:lnL>
                    <a:lnR cap="flat">
                      <a:noFill/>
                    </a:lnR>
                    <a:lnT cap="flat">
                      <a:noFill/>
                    </a:lnT>
                    <a:lnB cap="flat">
                      <a:noFill/>
                    </a:lnB>
                    <a:lnTlToBr>
                      <a:noFill/>
                    </a:lnTlToBr>
                    <a:lnBlToTr>
                      <a:noFill/>
                    </a:lnBlToTr>
                    <a:noFill/>
                  </a:tcPr>
                </a:tc>
              </a:tr>
            </a:tbl>
          </a:graphicData>
        </a:graphic>
      </p:graphicFrame>
      <p:sp>
        <p:nvSpPr>
          <p:cNvPr id="5132" name="Line 19"/>
          <p:cNvSpPr>
            <a:spLocks noChangeShapeType="1"/>
          </p:cNvSpPr>
          <p:nvPr/>
        </p:nvSpPr>
        <p:spPr bwMode="auto">
          <a:xfrm>
            <a:off x="1295400" y="4016375"/>
            <a:ext cx="73152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Rectangle 20"/>
          <p:cNvSpPr>
            <a:spLocks noChangeArrowheads="1"/>
          </p:cNvSpPr>
          <p:nvPr/>
        </p:nvSpPr>
        <p:spPr bwMode="auto">
          <a:xfrm>
            <a:off x="4648200" y="4200525"/>
            <a:ext cx="19812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r" defTabSz="957263">
              <a:spcBef>
                <a:spcPts val="300"/>
              </a:spcBef>
              <a:spcAft>
                <a:spcPts val="300"/>
              </a:spcAft>
              <a:tabLst>
                <a:tab pos="741363" algn="l"/>
              </a:tabLst>
            </a:pPr>
            <a:r>
              <a:rPr lang="fr-FR" altLang="ja-JP" sz="1600" b="1">
                <a:solidFill>
                  <a:srgbClr val="000000"/>
                </a:solidFill>
                <a:ea typeface="MS PGothic" pitchFamily="34" charset="-128"/>
                <a:cs typeface="Times New Roman" pitchFamily="18" charset="0"/>
              </a:rPr>
              <a:t>25-30 y.o.</a:t>
            </a:r>
            <a:endParaRPr lang="en-US" altLang="ja-JP" sz="1600">
              <a:solidFill>
                <a:srgbClr val="000000"/>
              </a:solidFill>
              <a:ea typeface="MS PGothic" pitchFamily="34" charset="-128"/>
              <a:cs typeface="Times New Roman" pitchFamily="18" charset="0"/>
            </a:endParaRPr>
          </a:p>
        </p:txBody>
      </p:sp>
      <p:sp>
        <p:nvSpPr>
          <p:cNvPr id="5134" name="Rectangle 21"/>
          <p:cNvSpPr>
            <a:spLocks noChangeArrowheads="1"/>
          </p:cNvSpPr>
          <p:nvPr/>
        </p:nvSpPr>
        <p:spPr bwMode="auto">
          <a:xfrm>
            <a:off x="3581400" y="4200525"/>
            <a:ext cx="10668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ts val="300"/>
              </a:spcBef>
              <a:spcAft>
                <a:spcPts val="600"/>
              </a:spcAft>
              <a:tabLst>
                <a:tab pos="741363" algn="l"/>
              </a:tabLst>
            </a:pPr>
            <a:r>
              <a:rPr lang="fr-FR" altLang="ja-JP" sz="1600" b="1">
                <a:solidFill>
                  <a:srgbClr val="000000"/>
                </a:solidFill>
                <a:ea typeface="MS PGothic" pitchFamily="34" charset="-128"/>
                <a:cs typeface="Times New Roman" pitchFamily="18" charset="0"/>
              </a:rPr>
              <a:t>16-18 y.o.</a:t>
            </a:r>
            <a:endParaRPr lang="fr-FR" sz="1600">
              <a:solidFill>
                <a:srgbClr val="000000"/>
              </a:solidFill>
              <a:ea typeface="MS PGothic"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E66F4D6-7A1E-4C0A-A483-BA4B07BD7909}" type="slidenum">
              <a:rPr lang="fr-FR" sz="1400"/>
              <a:pPr/>
              <a:t>11</a:t>
            </a:fld>
            <a:endParaRPr lang="fr-FR" sz="1400"/>
          </a:p>
        </p:txBody>
      </p:sp>
      <p:sp>
        <p:nvSpPr>
          <p:cNvPr id="9219" name="Rectangle 2"/>
          <p:cNvSpPr>
            <a:spLocks noChangeArrowheads="1"/>
          </p:cNvSpPr>
          <p:nvPr/>
        </p:nvSpPr>
        <p:spPr bwMode="auto">
          <a:xfrm>
            <a:off x="838202" y="260350"/>
            <a:ext cx="872331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900" dirty="0"/>
          </a:p>
          <a:p>
            <a:pPr algn="l" defTabSz="957263">
              <a:spcBef>
                <a:spcPct val="20000"/>
              </a:spcBef>
              <a:spcAft>
                <a:spcPct val="100000"/>
              </a:spcAft>
              <a:tabLst>
                <a:tab pos="741363" algn="l"/>
              </a:tabLst>
            </a:pPr>
            <a:r>
              <a:rPr lang="fr-FR" sz="2100" b="1" dirty="0" err="1"/>
              <a:t>Material</a:t>
            </a:r>
            <a:r>
              <a:rPr lang="fr-FR" sz="2100" b="1" dirty="0"/>
              <a:t>-objective or </a:t>
            </a:r>
            <a:r>
              <a:rPr lang="fr-FR" sz="2100" b="1" dirty="0" err="1"/>
              <a:t>political</a:t>
            </a:r>
            <a:r>
              <a:rPr lang="fr-FR" sz="2100" b="1" dirty="0"/>
              <a:t>-cultural </a:t>
            </a:r>
            <a:r>
              <a:rPr lang="fr-FR" sz="2100" b="1" dirty="0" err="1"/>
              <a:t>generations</a:t>
            </a:r>
            <a:r>
              <a:rPr lang="fr-FR" sz="2100" b="1" dirty="0"/>
              <a:t>?... Or all of </a:t>
            </a:r>
            <a:r>
              <a:rPr lang="fr-FR" sz="2100" b="1" dirty="0" err="1"/>
              <a:t>that</a:t>
            </a:r>
            <a:r>
              <a:rPr lang="fr-FR" sz="2100" b="1" dirty="0"/>
              <a:t>  </a:t>
            </a:r>
            <a:endParaRPr lang="fr-FR" sz="2800" b="1" dirty="0"/>
          </a:p>
          <a:p>
            <a:pPr marL="582613" lvl="2" indent="-168275" algn="l" defTabSz="957263">
              <a:spcBef>
                <a:spcPct val="20000"/>
              </a:spcBef>
              <a:buClr>
                <a:schemeClr val="tx1"/>
              </a:buClr>
              <a:buFont typeface="Wingdings" pitchFamily="2" charset="2"/>
              <a:buChar char="Ø"/>
              <a:tabLst>
                <a:tab pos="741363" algn="l"/>
              </a:tabLst>
            </a:pPr>
            <a:r>
              <a:rPr lang="fr-FR" sz="2000" b="1" dirty="0"/>
              <a:t>Karl Mannheim</a:t>
            </a:r>
          </a:p>
          <a:p>
            <a:pPr marL="582613" lvl="2" indent="-168275" algn="l" defTabSz="957263">
              <a:spcBef>
                <a:spcPct val="20000"/>
              </a:spcBef>
              <a:buClr>
                <a:schemeClr val="tx1"/>
              </a:buClr>
              <a:buFont typeface="Zapf Dingbats" charset="2"/>
              <a:buChar char="l"/>
              <a:tabLst>
                <a:tab pos="741363" algn="l"/>
              </a:tabLst>
            </a:pPr>
            <a:r>
              <a:rPr lang="fr-FR" sz="2000" b="1" dirty="0"/>
              <a:t>The impact of new social </a:t>
            </a:r>
            <a:r>
              <a:rPr lang="fr-FR" sz="2000" b="1" dirty="0" err="1"/>
              <a:t>contexts</a:t>
            </a:r>
            <a:r>
              <a:rPr lang="fr-FR" sz="2000" b="1" dirty="0"/>
              <a:t> on the </a:t>
            </a:r>
            <a:r>
              <a:rPr lang="fr-FR" sz="2000" b="1" dirty="0" err="1"/>
              <a:t>young</a:t>
            </a:r>
            <a:r>
              <a:rPr lang="fr-FR" sz="2000" b="1" dirty="0"/>
              <a:t>: </a:t>
            </a:r>
          </a:p>
          <a:p>
            <a:pPr marL="582613" lvl="2" indent="-168275" defTabSz="957263">
              <a:spcBef>
                <a:spcPct val="20000"/>
              </a:spcBef>
              <a:buClr>
                <a:schemeClr val="tx1"/>
              </a:buClr>
              <a:tabLst>
                <a:tab pos="741363" algn="l"/>
              </a:tabLst>
            </a:pPr>
            <a:r>
              <a:rPr lang="fr-FR" sz="2000" b="1" dirty="0" smtClean="0"/>
              <a:t>«</a:t>
            </a:r>
            <a:r>
              <a:rPr lang="en-US" sz="2000" b="1" dirty="0"/>
              <a:t>Mental data are of sociological </a:t>
            </a:r>
            <a:r>
              <a:rPr lang="en-US" sz="2000" b="1" dirty="0" smtClean="0"/>
              <a:t>importance not </a:t>
            </a:r>
            <a:r>
              <a:rPr lang="en-US" sz="2000" b="1" dirty="0"/>
              <a:t>only because of their actual content, but also because they </a:t>
            </a:r>
            <a:r>
              <a:rPr lang="en-US" sz="2000" b="1" dirty="0" smtClean="0"/>
              <a:t>cause the </a:t>
            </a:r>
            <a:r>
              <a:rPr lang="en-US" sz="2000" b="1" dirty="0"/>
              <a:t>individuals sharing them to form one group—they have a socializing </a:t>
            </a:r>
            <a:r>
              <a:rPr lang="en-US" sz="2000" b="1" dirty="0" smtClean="0"/>
              <a:t>effect</a:t>
            </a:r>
            <a:r>
              <a:rPr lang="fr-FR" sz="2000" b="1" dirty="0" smtClean="0"/>
              <a:t>».  (…</a:t>
            </a:r>
            <a:r>
              <a:rPr lang="de-DE" sz="2000" b="1" i="1" dirty="0" smtClean="0"/>
              <a:t>dass sie die Einzelnen zur Gruppe verbinden, „sozialisierend“ wirken</a:t>
            </a:r>
            <a:r>
              <a:rPr lang="de-DE" sz="2000" b="1" dirty="0" smtClean="0"/>
              <a:t> </a:t>
            </a:r>
            <a:r>
              <a:rPr lang="fr-FR" sz="2000" b="1" dirty="0" smtClean="0"/>
              <a:t>) </a:t>
            </a:r>
            <a:br>
              <a:rPr lang="fr-FR" sz="2000" b="1" dirty="0" smtClean="0"/>
            </a:br>
            <a:r>
              <a:rPr lang="de-DE" altLang="ja-JP" sz="1900" dirty="0" smtClean="0">
                <a:solidFill>
                  <a:srgbClr val="000000"/>
                </a:solidFill>
                <a:ea typeface="MS PGothic" pitchFamily="34" charset="-128"/>
              </a:rPr>
              <a:t>(K. Mannheim, </a:t>
            </a:r>
            <a:r>
              <a:rPr lang="de-DE" altLang="ja-JP" sz="1900" i="1" dirty="0" smtClean="0">
                <a:solidFill>
                  <a:srgbClr val="000000"/>
                </a:solidFill>
                <a:ea typeface="MS PGothic" pitchFamily="34" charset="-128"/>
              </a:rPr>
              <a:t>Das Problem der Generationen</a:t>
            </a:r>
            <a:r>
              <a:rPr lang="de-DE" altLang="ja-JP" sz="1900" dirty="0" smtClean="0">
                <a:solidFill>
                  <a:srgbClr val="000000"/>
                </a:solidFill>
                <a:ea typeface="MS PGothic" pitchFamily="34" charset="-128"/>
              </a:rPr>
              <a:t>, 1928)</a:t>
            </a:r>
            <a:endParaRPr lang="fr-FR" sz="2000" b="1" dirty="0" smtClean="0"/>
          </a:p>
          <a:p>
            <a:pPr marL="582613" lvl="2" indent="-168275" algn="l" defTabSz="957263">
              <a:spcBef>
                <a:spcPct val="20000"/>
              </a:spcBef>
              <a:buClr>
                <a:schemeClr val="tx1"/>
              </a:buClr>
              <a:buFont typeface="Wingdings" pitchFamily="2" charset="2"/>
              <a:buChar char="Ø"/>
              <a:tabLst>
                <a:tab pos="741363" algn="l"/>
              </a:tabLst>
            </a:pPr>
            <a:r>
              <a:rPr lang="fr-FR" sz="2000" b="1" dirty="0" smtClean="0"/>
              <a:t>QUESTION </a:t>
            </a:r>
            <a:r>
              <a:rPr lang="fr-FR" sz="2000" b="1" dirty="0"/>
              <a:t>1</a:t>
            </a:r>
            <a:br>
              <a:rPr lang="fr-FR" sz="2000" b="1" dirty="0"/>
            </a:br>
            <a:r>
              <a:rPr lang="fr-FR" sz="2000" b="1" dirty="0" err="1"/>
              <a:t>From</a:t>
            </a:r>
            <a:r>
              <a:rPr lang="fr-FR" sz="2000" b="1" dirty="0"/>
              <a:t> </a:t>
            </a:r>
            <a:r>
              <a:rPr lang="fr-FR" sz="2000" b="1" dirty="0" err="1"/>
              <a:t>cohort</a:t>
            </a:r>
            <a:r>
              <a:rPr lang="fr-FR" sz="2000" b="1" dirty="0"/>
              <a:t> to </a:t>
            </a:r>
            <a:r>
              <a:rPr lang="fr-FR" sz="2000" b="1" dirty="0" err="1"/>
              <a:t>generations</a:t>
            </a:r>
            <a:r>
              <a:rPr lang="fr-FR" sz="2000" b="1" dirty="0"/>
              <a:t> ? How </a:t>
            </a:r>
            <a:r>
              <a:rPr lang="fr-FR" sz="2000" b="1" dirty="0" err="1"/>
              <a:t>generational</a:t>
            </a:r>
            <a:r>
              <a:rPr lang="fr-FR" sz="2000" b="1" dirty="0"/>
              <a:t> </a:t>
            </a:r>
            <a:r>
              <a:rPr lang="fr-FR" sz="2000" b="1" dirty="0" err="1"/>
              <a:t>cristallization</a:t>
            </a:r>
            <a:r>
              <a:rPr lang="fr-FR" sz="2000" b="1" dirty="0"/>
              <a:t> ?</a:t>
            </a:r>
          </a:p>
          <a:p>
            <a:pPr marL="582613" lvl="2" indent="-168275" algn="l" defTabSz="957263">
              <a:spcBef>
                <a:spcPct val="20000"/>
              </a:spcBef>
              <a:buClr>
                <a:schemeClr val="tx1"/>
              </a:buClr>
              <a:buFont typeface="Wingdings" pitchFamily="2" charset="2"/>
              <a:buChar char="Ø"/>
              <a:tabLst>
                <a:tab pos="741363" algn="l"/>
              </a:tabLst>
            </a:pPr>
            <a:r>
              <a:rPr lang="fr-FR" sz="2000" b="1" dirty="0"/>
              <a:t>QUESTION 2</a:t>
            </a:r>
            <a:br>
              <a:rPr lang="fr-FR" sz="2000" b="1" dirty="0"/>
            </a:br>
            <a:r>
              <a:rPr lang="fr-FR" sz="2000" b="1" dirty="0" err="1"/>
              <a:t>Does</a:t>
            </a:r>
            <a:r>
              <a:rPr lang="fr-FR" sz="2000" b="1" dirty="0"/>
              <a:t> the </a:t>
            </a:r>
            <a:r>
              <a:rPr lang="fr-FR" sz="2000" b="1" dirty="0" smtClean="0"/>
              <a:t>national/</a:t>
            </a:r>
            <a:r>
              <a:rPr lang="fr-FR" sz="2000" b="1" dirty="0" err="1" smtClean="0"/>
              <a:t>Welfare</a:t>
            </a:r>
            <a:r>
              <a:rPr lang="fr-FR" sz="2000" b="1" dirty="0" smtClean="0"/>
              <a:t> </a:t>
            </a:r>
            <a:r>
              <a:rPr lang="fr-FR" sz="2000" b="1" dirty="0" err="1" smtClean="0"/>
              <a:t>regime</a:t>
            </a:r>
            <a:r>
              <a:rPr lang="fr-FR" sz="2000" b="1" dirty="0" smtClean="0"/>
              <a:t> </a:t>
            </a:r>
            <a:r>
              <a:rPr lang="fr-FR" sz="2000" b="1" dirty="0" err="1" smtClean="0"/>
              <a:t>context</a:t>
            </a:r>
            <a:r>
              <a:rPr lang="fr-FR" sz="2000" b="1" dirty="0" smtClean="0"/>
              <a:t> </a:t>
            </a:r>
            <a:r>
              <a:rPr lang="fr-FR" sz="2000" b="1" dirty="0"/>
              <a:t>of entry </a:t>
            </a:r>
            <a:r>
              <a:rPr lang="fr-FR" sz="2000" b="1" dirty="0" err="1"/>
              <a:t>into</a:t>
            </a:r>
            <a:r>
              <a:rPr lang="fr-FR" sz="2000" b="1" dirty="0"/>
              <a:t> </a:t>
            </a:r>
            <a:r>
              <a:rPr lang="fr-FR" sz="2000" b="1" dirty="0" err="1"/>
              <a:t>adulthood</a:t>
            </a:r>
            <a:r>
              <a:rPr lang="fr-FR" sz="2000" b="1" dirty="0"/>
              <a:t> has a durable </a:t>
            </a:r>
            <a:r>
              <a:rPr lang="fr-FR" sz="2000" b="1" dirty="0" err="1"/>
              <a:t>effect</a:t>
            </a:r>
            <a:r>
              <a:rPr lang="fr-FR" sz="2000" b="1" dirty="0"/>
              <a:t> on future life chances of </a:t>
            </a:r>
            <a:r>
              <a:rPr lang="fr-FR" sz="2000" b="1" dirty="0" err="1"/>
              <a:t>generations</a:t>
            </a:r>
            <a:r>
              <a:rPr lang="fr-FR" sz="2000" b="1" dirty="0"/>
              <a:t> </a:t>
            </a:r>
            <a:r>
              <a:rPr lang="fr-FR" sz="2000" b="1" dirty="0" smtClean="0"/>
              <a:t>?</a:t>
            </a:r>
            <a:endParaRPr lang="fr-FR" sz="2000" b="1" dirty="0"/>
          </a:p>
        </p:txBody>
      </p:sp>
    </p:spTree>
    <p:extLst>
      <p:ext uri="{BB962C8B-B14F-4D97-AF65-F5344CB8AC3E}">
        <p14:creationId xmlns:p14="http://schemas.microsoft.com/office/powerpoint/2010/main" val="2636378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44488" y="161339"/>
            <a:ext cx="9433047" cy="5139869"/>
          </a:xfrm>
          <a:prstGeom prst="rect">
            <a:avLst/>
          </a:prstGeom>
          <a:noFill/>
        </p:spPr>
        <p:txBody>
          <a:bodyPr wrap="square" rtlCol="0">
            <a:spAutoFit/>
          </a:bodyPr>
          <a:lstStyle/>
          <a:p>
            <a:r>
              <a:rPr lang="en-US" sz="2800" b="1" dirty="0" smtClean="0"/>
              <a:t>General question of research on cohort inequalities:</a:t>
            </a:r>
            <a:br>
              <a:rPr lang="en-US" sz="2800" b="1" dirty="0" smtClean="0"/>
            </a:br>
            <a:r>
              <a:rPr lang="en-US" sz="2800" b="1" dirty="0" smtClean="0"/>
              <a:t>Economic crises and the social integration of new cohorts. </a:t>
            </a:r>
          </a:p>
          <a:p>
            <a:endParaRPr lang="en-US" sz="2400" dirty="0" smtClean="0"/>
          </a:p>
          <a:p>
            <a:pPr marL="342900" indent="-342900">
              <a:spcAft>
                <a:spcPts val="2400"/>
              </a:spcAft>
              <a:buFont typeface="Arial" charset="0"/>
              <a:buChar char="•"/>
            </a:pPr>
            <a:r>
              <a:rPr lang="en-US" sz="2400" dirty="0" smtClean="0"/>
              <a:t>Scarring effects of youth unemployment (Ellwood 1982 / </a:t>
            </a:r>
            <a:r>
              <a:rPr lang="en-US" sz="2400" dirty="0" err="1" smtClean="0"/>
              <a:t>Gangl</a:t>
            </a:r>
            <a:r>
              <a:rPr lang="en-US" sz="2400" dirty="0" smtClean="0"/>
              <a:t> 2004).</a:t>
            </a:r>
          </a:p>
          <a:p>
            <a:pPr marL="342900" indent="-342900">
              <a:spcAft>
                <a:spcPts val="2400"/>
              </a:spcAft>
              <a:buFont typeface="Arial" charset="0"/>
              <a:buChar char="•"/>
            </a:pPr>
            <a:r>
              <a:rPr lang="en-US" dirty="0"/>
              <a:t>Permanence or resilience of initial trauma </a:t>
            </a:r>
            <a:r>
              <a:rPr lang="en-US" dirty="0" smtClean="0"/>
              <a:t>and Cumulative </a:t>
            </a:r>
            <a:r>
              <a:rPr lang="en-US" dirty="0"/>
              <a:t>advantage/disadvantage  (R. Merton 1968, Th. </a:t>
            </a:r>
            <a:r>
              <a:rPr lang="en-US" dirty="0" err="1"/>
              <a:t>DiPrete</a:t>
            </a:r>
            <a:r>
              <a:rPr lang="en-US" dirty="0"/>
              <a:t> 2006)</a:t>
            </a:r>
          </a:p>
          <a:p>
            <a:pPr marL="342900" indent="-342900">
              <a:spcAft>
                <a:spcPts val="2400"/>
              </a:spcAft>
              <a:buFont typeface="Arial" charset="0"/>
              <a:buChar char="•"/>
            </a:pPr>
            <a:r>
              <a:rPr lang="en-US" dirty="0" smtClean="0"/>
              <a:t>Or </a:t>
            </a:r>
            <a:r>
              <a:rPr lang="en-US" dirty="0"/>
              <a:t>compensation, resilience </a:t>
            </a:r>
            <a:r>
              <a:rPr lang="en-US" dirty="0" smtClean="0"/>
              <a:t>(</a:t>
            </a:r>
            <a:r>
              <a:rPr lang="en-US" dirty="0" err="1" smtClean="0"/>
              <a:t>Luthar</a:t>
            </a:r>
            <a:r>
              <a:rPr lang="en-US" dirty="0" smtClean="0"/>
              <a:t> </a:t>
            </a:r>
            <a:r>
              <a:rPr lang="en-US" dirty="0"/>
              <a:t>&amp; al. 2000, </a:t>
            </a:r>
            <a:r>
              <a:rPr lang="en-US" dirty="0" err="1" smtClean="0"/>
              <a:t>Bonanno</a:t>
            </a:r>
            <a:r>
              <a:rPr lang="en-US" dirty="0" smtClean="0"/>
              <a:t> </a:t>
            </a:r>
            <a:r>
              <a:rPr lang="en-US" dirty="0"/>
              <a:t>2004</a:t>
            </a:r>
            <a:r>
              <a:rPr lang="en-US" dirty="0" smtClean="0"/>
              <a:t>)</a:t>
            </a:r>
            <a:endParaRPr lang="en-US" dirty="0"/>
          </a:p>
          <a:p>
            <a:pPr marL="342900" indent="-342900">
              <a:spcAft>
                <a:spcPts val="2400"/>
              </a:spcAft>
              <a:buFont typeface="Arial" charset="0"/>
              <a:buChar char="•"/>
            </a:pPr>
            <a:r>
              <a:rPr lang="en-US" sz="2400" dirty="0" smtClean="0"/>
              <a:t>Do states differ in how well they could integrate new cohorts or do we see more pronounced insider-outsider dynamics in some countries?</a:t>
            </a:r>
          </a:p>
          <a:p>
            <a:pPr marL="342900" indent="-342900">
              <a:spcAft>
                <a:spcPts val="2400"/>
              </a:spcAft>
              <a:buFont typeface="Arial" charset="0"/>
              <a:buChar char="•"/>
            </a:pPr>
            <a:r>
              <a:rPr lang="en-US" sz="2400" dirty="0" smtClean="0"/>
              <a:t>Are some generations sacrificed or do cohorts with a bad start catch up?</a:t>
            </a:r>
            <a:endParaRPr lang="en-US" sz="2400" dirty="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12</a:t>
            </a:fld>
            <a:endParaRPr lang="fr-CH" dirty="0"/>
          </a:p>
        </p:txBody>
      </p:sp>
      <p:sp>
        <p:nvSpPr>
          <p:cNvPr id="2" name="Rectangle 1"/>
          <p:cNvSpPr/>
          <p:nvPr/>
        </p:nvSpPr>
        <p:spPr>
          <a:xfrm>
            <a:off x="560512" y="5229200"/>
            <a:ext cx="9001000" cy="1200329"/>
          </a:xfrm>
          <a:prstGeom prst="rect">
            <a:avLst/>
          </a:prstGeom>
        </p:spPr>
        <p:txBody>
          <a:bodyPr wrap="square">
            <a:spAutoFit/>
          </a:bodyPr>
          <a:lstStyle/>
          <a:p>
            <a:r>
              <a:rPr lang="en-US" b="1" dirty="0" err="1"/>
              <a:t>Goerres</a:t>
            </a:r>
            <a:r>
              <a:rPr lang="en-US" b="1" dirty="0"/>
              <a:t> and </a:t>
            </a:r>
            <a:r>
              <a:rPr lang="en-US" b="1" dirty="0" err="1"/>
              <a:t>Vanhuysse</a:t>
            </a:r>
            <a:r>
              <a:rPr lang="en-US" b="1" dirty="0"/>
              <a:t> (2012: 1) </a:t>
            </a:r>
            <a:br>
              <a:rPr lang="en-US" b="1" dirty="0"/>
            </a:br>
            <a:r>
              <a:rPr lang="en-US" b="1" dirty="0"/>
              <a:t>‘developing an </a:t>
            </a:r>
            <a:r>
              <a:rPr lang="en-US" b="1" dirty="0" smtClean="0"/>
              <a:t>integrated </a:t>
            </a:r>
            <a:r>
              <a:rPr lang="en-US" b="1" dirty="0"/>
              <a:t>body of knowledge to answer the question of which generations get what, when and how.’ </a:t>
            </a:r>
          </a:p>
        </p:txBody>
      </p:sp>
    </p:spTree>
    <p:extLst>
      <p:ext uri="{BB962C8B-B14F-4D97-AF65-F5344CB8AC3E}">
        <p14:creationId xmlns:p14="http://schemas.microsoft.com/office/powerpoint/2010/main" val="343020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365941C-F8EA-4403-894A-D6E37A4767B0}" type="slidenum">
              <a:rPr lang="fr-FR" sz="1400"/>
              <a:pPr/>
              <a:t>13</a:t>
            </a:fld>
            <a:endParaRPr lang="fr-FR" sz="1400"/>
          </a:p>
        </p:txBody>
      </p:sp>
      <p:sp>
        <p:nvSpPr>
          <p:cNvPr id="17411" name="Rectangle 2"/>
          <p:cNvSpPr>
            <a:spLocks noChangeArrowheads="1"/>
          </p:cNvSpPr>
          <p:nvPr/>
        </p:nvSpPr>
        <p:spPr bwMode="auto">
          <a:xfrm>
            <a:off x="200026" y="260352"/>
            <a:ext cx="9001125"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1600200" lvl="3" indent="-228600">
              <a:spcBef>
                <a:spcPct val="20000"/>
              </a:spcBef>
            </a:pPr>
            <a:endParaRPr lang="fr-FR" sz="800"/>
          </a:p>
          <a:p>
            <a:pPr marL="342900" indent="-342900">
              <a:spcBef>
                <a:spcPct val="20000"/>
              </a:spcBef>
              <a:spcAft>
                <a:spcPct val="100000"/>
              </a:spcAft>
            </a:pPr>
            <a:r>
              <a:rPr lang="fr-FR" sz="1900" b="1"/>
              <a:t>QUESTION : </a:t>
            </a:r>
            <a:br>
              <a:rPr lang="fr-FR" sz="1900" b="1"/>
            </a:br>
            <a:r>
              <a:rPr lang="fr-FR" sz="1900"/>
              <a:t>are there long term consequences of collective difficulties when entering labor market ?</a:t>
            </a:r>
          </a:p>
          <a:p>
            <a:pPr marL="342900" indent="-342900">
              <a:spcBef>
                <a:spcPct val="20000"/>
              </a:spcBef>
              <a:spcAft>
                <a:spcPct val="100000"/>
              </a:spcAft>
            </a:pPr>
            <a:endParaRPr lang="fr-FR" sz="1900"/>
          </a:p>
          <a:p>
            <a:pPr marL="342900" indent="-342900">
              <a:spcBef>
                <a:spcPct val="20000"/>
              </a:spcBef>
              <a:spcAft>
                <a:spcPct val="100000"/>
              </a:spcAft>
            </a:pPr>
            <a:endParaRPr lang="fr-FR" sz="1900" b="1"/>
          </a:p>
          <a:p>
            <a:pPr marL="342900" indent="-342900">
              <a:spcBef>
                <a:spcPct val="20000"/>
              </a:spcBef>
              <a:spcAft>
                <a:spcPct val="100000"/>
              </a:spcAft>
            </a:pPr>
            <a:endParaRPr lang="fr-FR" sz="1200" b="1"/>
          </a:p>
        </p:txBody>
      </p:sp>
      <p:sp>
        <p:nvSpPr>
          <p:cNvPr id="17412" name="Rectangle 3"/>
          <p:cNvSpPr>
            <a:spLocks noChangeArrowheads="1"/>
          </p:cNvSpPr>
          <p:nvPr/>
        </p:nvSpPr>
        <p:spPr bwMode="auto">
          <a:xfrm>
            <a:off x="685801" y="91440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ct val="20000"/>
              </a:spcBef>
              <a:spcAft>
                <a:spcPct val="100000"/>
              </a:spcAft>
              <a:tabLst>
                <a:tab pos="741363" algn="l"/>
              </a:tabLst>
            </a:pPr>
            <a:endParaRPr lang="fr-FR" b="1"/>
          </a:p>
        </p:txBody>
      </p:sp>
      <p:sp>
        <p:nvSpPr>
          <p:cNvPr id="17413" name="Rectangle 4"/>
          <p:cNvSpPr>
            <a:spLocks noChangeArrowheads="1"/>
          </p:cNvSpPr>
          <p:nvPr/>
        </p:nvSpPr>
        <p:spPr bwMode="auto">
          <a:xfrm>
            <a:off x="2513013" y="1550988"/>
            <a:ext cx="4311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a:solidFill>
                  <a:srgbClr val="000000"/>
                </a:solidFill>
                <a:cs typeface="Times New Roman" pitchFamily="18" charset="0"/>
              </a:rPr>
              <a:t>Risks of unemployment </a:t>
            </a:r>
            <a:br>
              <a:rPr lang="fr-FR" sz="1800" b="1">
                <a:solidFill>
                  <a:srgbClr val="000000"/>
                </a:solidFill>
                <a:cs typeface="Times New Roman" pitchFamily="18" charset="0"/>
              </a:rPr>
            </a:br>
            <a:r>
              <a:rPr lang="fr-FR" sz="1800" b="1">
                <a:solidFill>
                  <a:srgbClr val="000000"/>
                </a:solidFill>
                <a:cs typeface="Times New Roman" pitchFamily="18" charset="0"/>
              </a:rPr>
              <a:t>12 months after living school  (%)</a:t>
            </a:r>
            <a:endParaRPr lang="en-GB" sz="2800"/>
          </a:p>
        </p:txBody>
      </p:sp>
      <p:sp>
        <p:nvSpPr>
          <p:cNvPr id="17414" name="Rectangle 200"/>
          <p:cNvSpPr>
            <a:spLocks noChangeArrowheads="1"/>
          </p:cNvSpPr>
          <p:nvPr/>
        </p:nvSpPr>
        <p:spPr bwMode="auto">
          <a:xfrm>
            <a:off x="177800" y="115889"/>
            <a:ext cx="7126118"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spcAft>
                <a:spcPct val="100000"/>
              </a:spcAft>
            </a:pPr>
            <a:r>
              <a:rPr lang="fr-FR" sz="2800" b="1" dirty="0" smtClean="0"/>
              <a:t>2a. FACTS : </a:t>
            </a:r>
            <a:r>
              <a:rPr lang="fr-FR" sz="2800" b="1" dirty="0" err="1" smtClean="0"/>
              <a:t>Example</a:t>
            </a:r>
            <a:r>
              <a:rPr lang="fr-FR" sz="2800" b="1" dirty="0" smtClean="0"/>
              <a:t> The French crash test  </a:t>
            </a:r>
            <a:endParaRPr lang="en-US" sz="2800" b="1" dirty="0"/>
          </a:p>
        </p:txBody>
      </p:sp>
      <p:pic>
        <p:nvPicPr>
          <p:cNvPr id="174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536577"/>
            <a:ext cx="8502650" cy="591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364" y="1820863"/>
            <a:ext cx="3344862"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208637" y="514090"/>
            <a:ext cx="7859164" cy="1200329"/>
          </a:xfrm>
          <a:prstGeom prst="rect">
            <a:avLst/>
          </a:prstGeom>
          <a:solidFill>
            <a:schemeClr val="bg1"/>
          </a:solidFill>
          <a:ln>
            <a:solidFill>
              <a:schemeClr val="accent1"/>
            </a:solidFill>
          </a:ln>
        </p:spPr>
        <p:txBody>
          <a:bodyPr wrap="square">
            <a:spAutoFit/>
          </a:bodyPr>
          <a:lstStyle/>
          <a:p>
            <a:pPr algn="ctr"/>
            <a:r>
              <a:rPr lang="en-US" dirty="0" smtClean="0"/>
              <a:t>Unemployment rate for the male and female </a:t>
            </a:r>
            <a:br>
              <a:rPr lang="en-US" dirty="0" smtClean="0"/>
            </a:br>
            <a:r>
              <a:rPr lang="en-US" dirty="0" smtClean="0"/>
              <a:t>Less than 25 year old, </a:t>
            </a:r>
            <a:br>
              <a:rPr lang="en-US" dirty="0" smtClean="0"/>
            </a:br>
            <a:r>
              <a:rPr lang="en-US" dirty="0" smtClean="0"/>
              <a:t>and for those who left school less than 12 month ago </a:t>
            </a:r>
            <a:endParaRPr lang="en-US" dirty="0"/>
          </a:p>
        </p:txBody>
      </p:sp>
    </p:spTree>
    <p:extLst>
      <p:ext uri="{BB962C8B-B14F-4D97-AF65-F5344CB8AC3E}">
        <p14:creationId xmlns:p14="http://schemas.microsoft.com/office/powerpoint/2010/main" val="2955274102"/>
      </p:ext>
    </p:extLst>
  </p:cSld>
  <p:clrMapOvr>
    <a:masterClrMapping/>
  </p:clrMapOvr>
  <p:transition advTm="83568"/>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8267D2B-96CC-4DE9-90C8-C0C59FC4AF1C}" type="slidenum">
              <a:rPr lang="fr-FR" sz="1400"/>
              <a:pPr/>
              <a:t>14</a:t>
            </a:fld>
            <a:endParaRPr lang="fr-FR" sz="1400"/>
          </a:p>
        </p:txBody>
      </p:sp>
      <p:sp>
        <p:nvSpPr>
          <p:cNvPr id="13315" name="Rectangle 2"/>
          <p:cNvSpPr>
            <a:spLocks noChangeArrowheads="1"/>
          </p:cNvSpPr>
          <p:nvPr/>
        </p:nvSpPr>
        <p:spPr bwMode="auto">
          <a:xfrm>
            <a:off x="990600" y="1500188"/>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995363" lvl="3" indent="-247650" algn="l" defTabSz="957263">
              <a:spcBef>
                <a:spcPct val="20000"/>
              </a:spcBef>
              <a:tabLst>
                <a:tab pos="741363" algn="l"/>
              </a:tabLst>
            </a:pPr>
            <a:endParaRPr lang="en-US" sz="800" dirty="0"/>
          </a:p>
          <a:p>
            <a:pPr marL="361950" indent="-361950" algn="l" defTabSz="957263">
              <a:spcBef>
                <a:spcPct val="20000"/>
              </a:spcBef>
              <a:spcAft>
                <a:spcPct val="100000"/>
              </a:spcAft>
              <a:tabLst>
                <a:tab pos="741363" algn="l"/>
              </a:tabLst>
            </a:pPr>
            <a:r>
              <a:rPr lang="en-US" sz="2500" b="1" dirty="0"/>
              <a:t>Multidimensional generational fractures in France </a:t>
            </a:r>
            <a:endParaRPr lang="en-US" sz="3200" b="1" dirty="0"/>
          </a:p>
          <a:p>
            <a:pPr marL="361950" indent="-361950" algn="just" defTabSz="957263">
              <a:spcBef>
                <a:spcPts val="300"/>
              </a:spcBef>
              <a:spcAft>
                <a:spcPts val="300"/>
              </a:spcAft>
              <a:buFont typeface="+mj-lt"/>
              <a:buAutoNum type="alphaLcPeriod"/>
              <a:tabLst>
                <a:tab pos="741363" algn="l"/>
              </a:tabLst>
            </a:pPr>
            <a:r>
              <a:rPr lang="en-US" b="1" dirty="0">
                <a:solidFill>
                  <a:srgbClr val="000000"/>
                </a:solidFill>
              </a:rPr>
              <a:t>Relative(?) socio-economic decline</a:t>
            </a:r>
          </a:p>
          <a:p>
            <a:pPr marL="361950" indent="-361950" algn="just" defTabSz="957263">
              <a:spcBef>
                <a:spcPts val="300"/>
              </a:spcBef>
              <a:spcAft>
                <a:spcPts val="300"/>
              </a:spcAft>
              <a:buFont typeface="+mj-lt"/>
              <a:buAutoNum type="alphaLcPeriod"/>
              <a:tabLst>
                <a:tab pos="741363" algn="l"/>
              </a:tabLst>
            </a:pPr>
            <a:r>
              <a:rPr lang="en-US" b="1" dirty="0">
                <a:solidFill>
                  <a:srgbClr val="000000"/>
                </a:solidFill>
              </a:rPr>
              <a:t>Overeducation and educational </a:t>
            </a:r>
            <a:r>
              <a:rPr lang="en-US" b="1" i="1" dirty="0" err="1">
                <a:solidFill>
                  <a:srgbClr val="000000"/>
                </a:solidFill>
              </a:rPr>
              <a:t>déclassés</a:t>
            </a:r>
            <a:endParaRPr lang="en-US" b="1" i="1" dirty="0">
              <a:solidFill>
                <a:srgbClr val="000000"/>
              </a:solidFill>
            </a:endParaRPr>
          </a:p>
          <a:p>
            <a:pPr marL="361950" indent="-361950" algn="just" defTabSz="957263">
              <a:spcBef>
                <a:spcPts val="300"/>
              </a:spcBef>
              <a:spcAft>
                <a:spcPts val="300"/>
              </a:spcAft>
              <a:buFont typeface="+mj-lt"/>
              <a:buAutoNum type="alphaLcPeriod"/>
              <a:tabLst>
                <a:tab pos="741363" algn="l"/>
              </a:tabLst>
            </a:pPr>
            <a:r>
              <a:rPr lang="en-US" b="1" dirty="0"/>
              <a:t>Risks of downward mobility</a:t>
            </a:r>
            <a:endParaRPr lang="en-US" b="1" dirty="0">
              <a:solidFill>
                <a:srgbClr val="000000"/>
              </a:solidFill>
            </a:endParaRPr>
          </a:p>
          <a:p>
            <a:pPr marL="361950" indent="-361950" algn="just" defTabSz="957263">
              <a:spcBef>
                <a:spcPts val="300"/>
              </a:spcBef>
              <a:spcAft>
                <a:spcPts val="300"/>
              </a:spcAft>
              <a:buFont typeface="+mj-lt"/>
              <a:buAutoNum type="alphaLcPeriod"/>
              <a:tabLst>
                <a:tab pos="741363" algn="l"/>
              </a:tabLst>
            </a:pPr>
            <a:r>
              <a:rPr lang="en-US" b="1" dirty="0" err="1" smtClean="0">
                <a:solidFill>
                  <a:srgbClr val="000000"/>
                </a:solidFill>
              </a:rPr>
              <a:t>Dyssocialisation</a:t>
            </a:r>
            <a:r>
              <a:rPr lang="en-US" b="1" dirty="0" smtClean="0">
                <a:solidFill>
                  <a:srgbClr val="000000"/>
                </a:solidFill>
              </a:rPr>
              <a:t> </a:t>
            </a:r>
          </a:p>
          <a:p>
            <a:pPr marL="361950" indent="-361950" algn="just" defTabSz="957263">
              <a:spcBef>
                <a:spcPts val="300"/>
              </a:spcBef>
              <a:spcAft>
                <a:spcPts val="300"/>
              </a:spcAft>
              <a:buFont typeface="+mj-lt"/>
              <a:buAutoNum type="alphaLcPeriod"/>
              <a:tabLst>
                <a:tab pos="741363" algn="l"/>
              </a:tabLst>
            </a:pPr>
            <a:r>
              <a:rPr lang="en-US" b="1" dirty="0" err="1" smtClean="0">
                <a:solidFill>
                  <a:srgbClr val="000000"/>
                </a:solidFill>
              </a:rPr>
              <a:t>Recomposition</a:t>
            </a:r>
            <a:r>
              <a:rPr lang="en-US" b="1" dirty="0" smtClean="0">
                <a:solidFill>
                  <a:srgbClr val="000000"/>
                </a:solidFill>
              </a:rPr>
              <a:t> </a:t>
            </a:r>
            <a:r>
              <a:rPr lang="en-US" b="1" dirty="0">
                <a:solidFill>
                  <a:srgbClr val="000000"/>
                </a:solidFill>
              </a:rPr>
              <a:t>of risks of suicide</a:t>
            </a:r>
          </a:p>
          <a:p>
            <a:pPr marL="361950" indent="-361950" algn="just" defTabSz="957263">
              <a:spcBef>
                <a:spcPts val="300"/>
              </a:spcBef>
              <a:spcAft>
                <a:spcPts val="300"/>
              </a:spcAft>
              <a:buFont typeface="+mj-lt"/>
              <a:buAutoNum type="alphaLcPeriod"/>
              <a:tabLst>
                <a:tab pos="741363" algn="l"/>
              </a:tabLst>
            </a:pPr>
            <a:r>
              <a:rPr lang="en-US" b="1" dirty="0">
                <a:solidFill>
                  <a:srgbClr val="000000"/>
                </a:solidFill>
              </a:rPr>
              <a:t>Out of the political arena</a:t>
            </a:r>
          </a:p>
          <a:p>
            <a:pPr marL="661988" lvl="2" indent="-247650" algn="l" defTabSz="957263">
              <a:spcBef>
                <a:spcPct val="20000"/>
              </a:spcBef>
              <a:buClr>
                <a:schemeClr val="tx1"/>
              </a:buClr>
              <a:buFont typeface="Zapf Dingbats" charset="2"/>
              <a:buChar char="l"/>
              <a:tabLst>
                <a:tab pos="741363" algn="l"/>
              </a:tabLst>
            </a:pPr>
            <a:endParaRPr lang="en-US" b="1" dirty="0"/>
          </a:p>
          <a:p>
            <a:pPr marL="361950" indent="-361950" algn="l" defTabSz="957263">
              <a:spcBef>
                <a:spcPct val="20000"/>
              </a:spcBef>
              <a:spcAft>
                <a:spcPct val="100000"/>
              </a:spcAft>
              <a:tabLst>
                <a:tab pos="741363" algn="l"/>
              </a:tabLst>
            </a:pPr>
            <a:endParaRPr lang="en-US" sz="1800" b="1" dirty="0"/>
          </a:p>
        </p:txBody>
      </p:sp>
      <p:sp>
        <p:nvSpPr>
          <p:cNvPr id="13316" name="Rectangle 4"/>
          <p:cNvSpPr>
            <a:spLocks noChangeArrowheads="1"/>
          </p:cNvSpPr>
          <p:nvPr/>
        </p:nvSpPr>
        <p:spPr bwMode="auto">
          <a:xfrm>
            <a:off x="455897" y="581780"/>
            <a:ext cx="62115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sz="2400" b="1" dirty="0" smtClean="0"/>
              <a:t>Young </a:t>
            </a:r>
            <a:r>
              <a:rPr lang="en-AU" sz="2400" b="1" dirty="0"/>
              <a:t>generations as </a:t>
            </a:r>
            <a:r>
              <a:rPr lang="en-AU" sz="2400" b="1" dirty="0" smtClean="0"/>
              <a:t>victims </a:t>
            </a:r>
            <a:r>
              <a:rPr lang="en-AU" sz="2400" b="1" dirty="0"/>
              <a:t>of social change </a:t>
            </a:r>
            <a:r>
              <a:rPr lang="en-AU" sz="2400" b="1" dirty="0" smtClean="0"/>
              <a:t/>
            </a:r>
            <a:br>
              <a:rPr lang="en-AU" sz="2400" b="1" dirty="0" smtClean="0"/>
            </a:br>
            <a:r>
              <a:rPr lang="en-AU" sz="2400" b="1" dirty="0" smtClean="0"/>
              <a:t>France as a crash test </a:t>
            </a:r>
            <a:endParaRPr lang="fr-FR" sz="2400" b="1" dirty="0"/>
          </a:p>
        </p:txBody>
      </p:sp>
    </p:spTree>
    <p:extLst>
      <p:ext uri="{BB962C8B-B14F-4D97-AF65-F5344CB8AC3E}">
        <p14:creationId xmlns:p14="http://schemas.microsoft.com/office/powerpoint/2010/main" val="3092112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508" y="1327370"/>
            <a:ext cx="7885662" cy="474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29B3BFC-E4B3-4D78-A2F2-536AC9303399}" type="slidenum">
              <a:rPr lang="fr-FR" sz="1400"/>
              <a:pPr/>
              <a:t>15</a:t>
            </a:fld>
            <a:endParaRPr lang="fr-FR" sz="1400"/>
          </a:p>
        </p:txBody>
      </p:sp>
      <p:sp>
        <p:nvSpPr>
          <p:cNvPr id="14339" name="Rectangle 3"/>
          <p:cNvSpPr>
            <a:spLocks noChangeArrowheads="1"/>
          </p:cNvSpPr>
          <p:nvPr/>
        </p:nvSpPr>
        <p:spPr bwMode="auto">
          <a:xfrm>
            <a:off x="685800" y="4445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ct val="20000"/>
              </a:spcBef>
              <a:spcAft>
                <a:spcPct val="100000"/>
              </a:spcAft>
              <a:tabLst>
                <a:tab pos="741363" algn="l"/>
              </a:tabLst>
            </a:pPr>
            <a:endParaRPr lang="fr-FR" b="1"/>
          </a:p>
        </p:txBody>
      </p:sp>
      <p:sp>
        <p:nvSpPr>
          <p:cNvPr id="14340" name="Rectangle 4"/>
          <p:cNvSpPr>
            <a:spLocks noChangeArrowheads="1"/>
          </p:cNvSpPr>
          <p:nvPr/>
        </p:nvSpPr>
        <p:spPr bwMode="auto">
          <a:xfrm>
            <a:off x="2073274" y="681039"/>
            <a:ext cx="55372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dirty="0" err="1" smtClean="0">
                <a:solidFill>
                  <a:srgbClr val="000000"/>
                </a:solidFill>
                <a:cs typeface="Times New Roman" pitchFamily="18" charset="0"/>
              </a:rPr>
              <a:t>Level</a:t>
            </a:r>
            <a:r>
              <a:rPr lang="fr-FR" sz="1800" b="1" dirty="0" smtClean="0">
                <a:solidFill>
                  <a:srgbClr val="000000"/>
                </a:solidFill>
                <a:cs typeface="Times New Roman" pitchFamily="18" charset="0"/>
              </a:rPr>
              <a:t> of living (=</a:t>
            </a:r>
            <a:r>
              <a:rPr lang="fr-FR" sz="1800" b="1" dirty="0" err="1" smtClean="0">
                <a:solidFill>
                  <a:srgbClr val="000000"/>
                </a:solidFill>
                <a:cs typeface="Times New Roman" pitchFamily="18" charset="0"/>
              </a:rPr>
              <a:t>disposable</a:t>
            </a:r>
            <a:r>
              <a:rPr lang="fr-FR" sz="1800" b="1" dirty="0" smtClean="0">
                <a:solidFill>
                  <a:srgbClr val="000000"/>
                </a:solidFill>
                <a:cs typeface="Times New Roman" pitchFamily="18" charset="0"/>
              </a:rPr>
              <a:t> </a:t>
            </a:r>
            <a:r>
              <a:rPr lang="fr-FR" sz="1800" b="1" dirty="0" err="1" smtClean="0">
                <a:solidFill>
                  <a:srgbClr val="000000"/>
                </a:solidFill>
                <a:cs typeface="Times New Roman" pitchFamily="18" charset="0"/>
              </a:rPr>
              <a:t>income</a:t>
            </a:r>
            <a:r>
              <a:rPr lang="fr-FR" sz="1800" b="1" dirty="0" smtClean="0">
                <a:solidFill>
                  <a:srgbClr val="000000"/>
                </a:solidFill>
                <a:cs typeface="Times New Roman" pitchFamily="18" charset="0"/>
              </a:rPr>
              <a:t> per CU) </a:t>
            </a:r>
            <a:br>
              <a:rPr lang="fr-FR" sz="1800" b="1" dirty="0" smtClean="0">
                <a:solidFill>
                  <a:srgbClr val="000000"/>
                </a:solidFill>
                <a:cs typeface="Times New Roman" pitchFamily="18" charset="0"/>
              </a:rPr>
            </a:br>
            <a:r>
              <a:rPr lang="fr-FR" sz="1800" b="1" dirty="0" smtClean="0">
                <a:solidFill>
                  <a:srgbClr val="000000"/>
                </a:solidFill>
                <a:cs typeface="Times New Roman" pitchFamily="18" charset="0"/>
              </a:rPr>
              <a:t>by </a:t>
            </a:r>
            <a:r>
              <a:rPr lang="fr-FR" sz="1800" b="1" dirty="0" err="1">
                <a:solidFill>
                  <a:srgbClr val="000000"/>
                </a:solidFill>
                <a:cs typeface="Times New Roman" pitchFamily="18" charset="0"/>
              </a:rPr>
              <a:t>age</a:t>
            </a:r>
            <a:r>
              <a:rPr lang="fr-FR" sz="1800" b="1" dirty="0">
                <a:solidFill>
                  <a:srgbClr val="000000"/>
                </a:solidFill>
                <a:cs typeface="Times New Roman" pitchFamily="18" charset="0"/>
              </a:rPr>
              <a:t> group </a:t>
            </a:r>
            <a:r>
              <a:rPr lang="fr-FR" sz="1800" b="1" dirty="0" smtClean="0">
                <a:solidFill>
                  <a:srgbClr val="000000"/>
                </a:solidFill>
                <a:cs typeface="Times New Roman" pitchFamily="18" charset="0"/>
              </a:rPr>
              <a:t>(100</a:t>
            </a:r>
            <a:r>
              <a:rPr lang="fr-FR" sz="1800" b="1" dirty="0">
                <a:solidFill>
                  <a:srgbClr val="000000"/>
                </a:solidFill>
                <a:cs typeface="Times New Roman" pitchFamily="18" charset="0"/>
              </a:rPr>
              <a:t>= </a:t>
            </a:r>
            <a:r>
              <a:rPr lang="fr-FR" sz="1800" b="1" dirty="0" err="1">
                <a:solidFill>
                  <a:srgbClr val="000000"/>
                </a:solidFill>
                <a:cs typeface="Times New Roman" pitchFamily="18" charset="0"/>
              </a:rPr>
              <a:t>year</a:t>
            </a:r>
            <a:r>
              <a:rPr lang="fr-FR" sz="1800" b="1" dirty="0">
                <a:solidFill>
                  <a:srgbClr val="000000"/>
                </a:solidFill>
                <a:cs typeface="Times New Roman" pitchFamily="18" charset="0"/>
              </a:rPr>
              <a:t> </a:t>
            </a:r>
            <a:r>
              <a:rPr lang="fr-FR" sz="1800" b="1" dirty="0" err="1">
                <a:solidFill>
                  <a:srgbClr val="000000"/>
                </a:solidFill>
                <a:cs typeface="Times New Roman" pitchFamily="18" charset="0"/>
              </a:rPr>
              <a:t>avarage</a:t>
            </a:r>
            <a:r>
              <a:rPr lang="fr-FR" sz="1800" b="1" dirty="0">
                <a:solidFill>
                  <a:srgbClr val="000000"/>
                </a:solidFill>
                <a:cs typeface="Times New Roman" pitchFamily="18" charset="0"/>
              </a:rPr>
              <a:t>)</a:t>
            </a:r>
            <a:endParaRPr lang="en-GB" sz="2800" dirty="0"/>
          </a:p>
        </p:txBody>
      </p:sp>
      <p:sp>
        <p:nvSpPr>
          <p:cNvPr id="14343" name="Rectangle 13"/>
          <p:cNvSpPr>
            <a:spLocks noChangeArrowheads="1"/>
          </p:cNvSpPr>
          <p:nvPr/>
        </p:nvSpPr>
        <p:spPr bwMode="auto">
          <a:xfrm>
            <a:off x="200025" y="188913"/>
            <a:ext cx="49840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300"/>
              </a:spcBef>
              <a:spcAft>
                <a:spcPts val="300"/>
              </a:spcAft>
            </a:pPr>
            <a:r>
              <a:rPr lang="en-US" b="1" dirty="0" smtClean="0">
                <a:solidFill>
                  <a:srgbClr val="000000"/>
                </a:solidFill>
              </a:rPr>
              <a:t>a. Relative</a:t>
            </a:r>
            <a:r>
              <a:rPr lang="en-US" b="1" dirty="0">
                <a:solidFill>
                  <a:srgbClr val="000000"/>
                </a:solidFill>
              </a:rPr>
              <a:t>(?) socio-economic decline</a:t>
            </a:r>
          </a:p>
        </p:txBody>
      </p:sp>
      <p:sp>
        <p:nvSpPr>
          <p:cNvPr id="5" name="Rectangle 4"/>
          <p:cNvSpPr/>
          <p:nvPr/>
        </p:nvSpPr>
        <p:spPr>
          <a:xfrm>
            <a:off x="7605295" y="140439"/>
            <a:ext cx="2159566" cy="1200329"/>
          </a:xfrm>
          <a:prstGeom prst="rect">
            <a:avLst/>
          </a:prstGeom>
        </p:spPr>
        <p:txBody>
          <a:bodyPr wrap="none">
            <a:spAutoFit/>
          </a:bodyPr>
          <a:lstStyle/>
          <a:p>
            <a:r>
              <a:rPr lang="en-US" b="1" dirty="0" smtClean="0"/>
              <a:t>France </a:t>
            </a:r>
            <a:br>
              <a:rPr lang="en-US" b="1" dirty="0" smtClean="0"/>
            </a:br>
            <a:r>
              <a:rPr lang="en-US" b="1" dirty="0" smtClean="0"/>
              <a:t>Lis 1985-2010  </a:t>
            </a:r>
            <a:br>
              <a:rPr lang="en-US" b="1" dirty="0" smtClean="0"/>
            </a:br>
            <a:endParaRPr lang="en-US" dirty="0"/>
          </a:p>
        </p:txBody>
      </p:sp>
      <p:sp>
        <p:nvSpPr>
          <p:cNvPr id="6" name="Rectangle 5"/>
          <p:cNvSpPr/>
          <p:nvPr/>
        </p:nvSpPr>
        <p:spPr>
          <a:xfrm>
            <a:off x="6753200" y="4690417"/>
            <a:ext cx="628698" cy="461665"/>
          </a:xfrm>
          <a:prstGeom prst="rect">
            <a:avLst/>
          </a:prstGeom>
        </p:spPr>
        <p:txBody>
          <a:bodyPr wrap="none">
            <a:spAutoFit/>
          </a:bodyPr>
          <a:lstStyle/>
          <a:p>
            <a:r>
              <a:rPr lang="en-US" b="1" dirty="0" smtClean="0"/>
              <a:t>age</a:t>
            </a:r>
            <a:endParaRPr lang="en-US" dirty="0"/>
          </a:p>
        </p:txBody>
      </p:sp>
      <p:sp>
        <p:nvSpPr>
          <p:cNvPr id="7" name="Rectangle 6"/>
          <p:cNvSpPr/>
          <p:nvPr/>
        </p:nvSpPr>
        <p:spPr>
          <a:xfrm>
            <a:off x="7977336" y="2021185"/>
            <a:ext cx="713657" cy="461665"/>
          </a:xfrm>
          <a:prstGeom prst="rect">
            <a:avLst/>
          </a:prstGeom>
        </p:spPr>
        <p:txBody>
          <a:bodyPr wrap="none">
            <a:spAutoFit/>
          </a:bodyPr>
          <a:lstStyle/>
          <a:p>
            <a:r>
              <a:rPr lang="en-US" dirty="0" smtClean="0"/>
              <a:t>year</a:t>
            </a:r>
            <a:endParaRPr lang="en-US" dirty="0"/>
          </a:p>
        </p:txBody>
      </p:sp>
    </p:spTree>
    <p:extLst>
      <p:ext uri="{BB962C8B-B14F-4D97-AF65-F5344CB8AC3E}">
        <p14:creationId xmlns:p14="http://schemas.microsoft.com/office/powerpoint/2010/main" val="2958833587"/>
      </p:ext>
    </p:extLst>
  </p:cSld>
  <p:clrMapOvr>
    <a:masterClrMapping/>
  </p:clrMapOvr>
  <p:transition advTm="83568"/>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29B3BFC-E4B3-4D78-A2F2-536AC9303399}" type="slidenum">
              <a:rPr lang="fr-FR" sz="1400"/>
              <a:pPr/>
              <a:t>16</a:t>
            </a:fld>
            <a:endParaRPr lang="fr-FR" sz="1400"/>
          </a:p>
        </p:txBody>
      </p:sp>
      <p:sp>
        <p:nvSpPr>
          <p:cNvPr id="14339" name="Rectangle 3"/>
          <p:cNvSpPr>
            <a:spLocks noChangeArrowheads="1"/>
          </p:cNvSpPr>
          <p:nvPr/>
        </p:nvSpPr>
        <p:spPr bwMode="auto">
          <a:xfrm>
            <a:off x="685800" y="4445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ct val="20000"/>
              </a:spcBef>
              <a:spcAft>
                <a:spcPct val="100000"/>
              </a:spcAft>
              <a:tabLst>
                <a:tab pos="741363" algn="l"/>
              </a:tabLst>
            </a:pPr>
            <a:endParaRPr lang="fr-FR" b="1"/>
          </a:p>
        </p:txBody>
      </p:sp>
      <p:sp>
        <p:nvSpPr>
          <p:cNvPr id="14340" name="Rectangle 4"/>
          <p:cNvSpPr>
            <a:spLocks noChangeArrowheads="1"/>
          </p:cNvSpPr>
          <p:nvPr/>
        </p:nvSpPr>
        <p:spPr bwMode="auto">
          <a:xfrm>
            <a:off x="2073274" y="681039"/>
            <a:ext cx="55372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1800" b="1" dirty="0" smtClean="0">
                <a:solidFill>
                  <a:srgbClr val="000000"/>
                </a:solidFill>
                <a:cs typeface="Times New Roman" pitchFamily="18" charset="0"/>
              </a:rPr>
              <a:t>Log </a:t>
            </a:r>
            <a:r>
              <a:rPr lang="fr-FR" sz="1800" b="1" dirty="0" err="1" smtClean="0">
                <a:solidFill>
                  <a:srgbClr val="000000"/>
                </a:solidFill>
                <a:cs typeface="Times New Roman" pitchFamily="18" charset="0"/>
              </a:rPr>
              <a:t>level</a:t>
            </a:r>
            <a:r>
              <a:rPr lang="fr-FR" sz="1800" b="1" dirty="0" smtClean="0">
                <a:solidFill>
                  <a:srgbClr val="000000"/>
                </a:solidFill>
                <a:cs typeface="Times New Roman" pitchFamily="18" charset="0"/>
              </a:rPr>
              <a:t> of living (=</a:t>
            </a:r>
            <a:r>
              <a:rPr lang="fr-FR" sz="1800" b="1" dirty="0" err="1" smtClean="0">
                <a:solidFill>
                  <a:srgbClr val="000000"/>
                </a:solidFill>
                <a:cs typeface="Times New Roman" pitchFamily="18" charset="0"/>
              </a:rPr>
              <a:t>disposable</a:t>
            </a:r>
            <a:r>
              <a:rPr lang="fr-FR" sz="1800" b="1" dirty="0" smtClean="0">
                <a:solidFill>
                  <a:srgbClr val="000000"/>
                </a:solidFill>
                <a:cs typeface="Times New Roman" pitchFamily="18" charset="0"/>
              </a:rPr>
              <a:t> </a:t>
            </a:r>
            <a:r>
              <a:rPr lang="fr-FR" sz="1800" b="1" dirty="0" err="1" smtClean="0">
                <a:solidFill>
                  <a:srgbClr val="000000"/>
                </a:solidFill>
                <a:cs typeface="Times New Roman" pitchFamily="18" charset="0"/>
              </a:rPr>
              <a:t>income</a:t>
            </a:r>
            <a:r>
              <a:rPr lang="fr-FR" sz="1800" b="1" dirty="0" smtClean="0">
                <a:solidFill>
                  <a:srgbClr val="000000"/>
                </a:solidFill>
                <a:cs typeface="Times New Roman" pitchFamily="18" charset="0"/>
              </a:rPr>
              <a:t> per CU) </a:t>
            </a:r>
            <a:br>
              <a:rPr lang="fr-FR" sz="1800" b="1" dirty="0" smtClean="0">
                <a:solidFill>
                  <a:srgbClr val="000000"/>
                </a:solidFill>
                <a:cs typeface="Times New Roman" pitchFamily="18" charset="0"/>
              </a:rPr>
            </a:br>
            <a:r>
              <a:rPr lang="fr-FR" sz="1800" b="1" dirty="0" smtClean="0">
                <a:solidFill>
                  <a:srgbClr val="000000"/>
                </a:solidFill>
                <a:cs typeface="Times New Roman" pitchFamily="18" charset="0"/>
              </a:rPr>
              <a:t>by </a:t>
            </a:r>
            <a:r>
              <a:rPr lang="fr-FR" sz="1800" b="1" dirty="0" err="1">
                <a:solidFill>
                  <a:srgbClr val="000000"/>
                </a:solidFill>
                <a:cs typeface="Times New Roman" pitchFamily="18" charset="0"/>
              </a:rPr>
              <a:t>age</a:t>
            </a:r>
            <a:r>
              <a:rPr lang="fr-FR" sz="1800" b="1" dirty="0">
                <a:solidFill>
                  <a:srgbClr val="000000"/>
                </a:solidFill>
                <a:cs typeface="Times New Roman" pitchFamily="18" charset="0"/>
              </a:rPr>
              <a:t> group </a:t>
            </a:r>
            <a:r>
              <a:rPr lang="fr-FR" sz="1800" b="1" dirty="0" smtClean="0">
                <a:solidFill>
                  <a:srgbClr val="000000"/>
                </a:solidFill>
                <a:cs typeface="Times New Roman" pitchFamily="18" charset="0"/>
              </a:rPr>
              <a:t>(0</a:t>
            </a:r>
            <a:r>
              <a:rPr lang="fr-FR" sz="1800" b="1" dirty="0">
                <a:solidFill>
                  <a:srgbClr val="000000"/>
                </a:solidFill>
                <a:cs typeface="Times New Roman" pitchFamily="18" charset="0"/>
              </a:rPr>
              <a:t>= </a:t>
            </a:r>
            <a:r>
              <a:rPr lang="fr-FR" sz="1800" b="1" dirty="0" err="1">
                <a:solidFill>
                  <a:srgbClr val="000000"/>
                </a:solidFill>
                <a:cs typeface="Times New Roman" pitchFamily="18" charset="0"/>
              </a:rPr>
              <a:t>year</a:t>
            </a:r>
            <a:r>
              <a:rPr lang="fr-FR" sz="1800" b="1" dirty="0">
                <a:solidFill>
                  <a:srgbClr val="000000"/>
                </a:solidFill>
                <a:cs typeface="Times New Roman" pitchFamily="18" charset="0"/>
              </a:rPr>
              <a:t> </a:t>
            </a:r>
            <a:r>
              <a:rPr lang="fr-FR" sz="1800" b="1" dirty="0" err="1">
                <a:solidFill>
                  <a:srgbClr val="000000"/>
                </a:solidFill>
                <a:cs typeface="Times New Roman" pitchFamily="18" charset="0"/>
              </a:rPr>
              <a:t>avarage</a:t>
            </a:r>
            <a:r>
              <a:rPr lang="fr-FR" sz="1800" b="1" dirty="0">
                <a:solidFill>
                  <a:srgbClr val="000000"/>
                </a:solidFill>
                <a:cs typeface="Times New Roman" pitchFamily="18" charset="0"/>
              </a:rPr>
              <a:t>)</a:t>
            </a:r>
            <a:endParaRPr lang="en-GB" sz="2800" dirty="0"/>
          </a:p>
        </p:txBody>
      </p:sp>
      <p:sp>
        <p:nvSpPr>
          <p:cNvPr id="14343" name="Rectangle 13"/>
          <p:cNvSpPr>
            <a:spLocks noChangeArrowheads="1"/>
          </p:cNvSpPr>
          <p:nvPr/>
        </p:nvSpPr>
        <p:spPr bwMode="auto">
          <a:xfrm>
            <a:off x="200025" y="188913"/>
            <a:ext cx="49840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300"/>
              </a:spcBef>
              <a:spcAft>
                <a:spcPts val="300"/>
              </a:spcAft>
            </a:pPr>
            <a:r>
              <a:rPr lang="en-US" b="1" dirty="0" smtClean="0">
                <a:solidFill>
                  <a:srgbClr val="000000"/>
                </a:solidFill>
              </a:rPr>
              <a:t>a. Relative</a:t>
            </a:r>
            <a:r>
              <a:rPr lang="en-US" b="1" dirty="0">
                <a:solidFill>
                  <a:srgbClr val="000000"/>
                </a:solidFill>
              </a:rPr>
              <a:t>(?) socio-economic decline</a:t>
            </a:r>
          </a:p>
        </p:txBody>
      </p:sp>
      <p:graphicFrame>
        <p:nvGraphicFramePr>
          <p:cNvPr id="9" name="Chart 8"/>
          <p:cNvGraphicFramePr>
            <a:graphicFrameLocks/>
          </p:cNvGraphicFramePr>
          <p:nvPr>
            <p:extLst>
              <p:ext uri="{D42A27DB-BD31-4B8C-83A1-F6EECF244321}">
                <p14:modId xmlns:p14="http://schemas.microsoft.com/office/powerpoint/2010/main" val="1563888986"/>
              </p:ext>
            </p:extLst>
          </p:nvPr>
        </p:nvGraphicFramePr>
        <p:xfrm>
          <a:off x="974558" y="1047750"/>
          <a:ext cx="8346927" cy="4901530"/>
        </p:xfrm>
        <a:graphic>
          <a:graphicData uri="http://schemas.openxmlformats.org/drawingml/2006/chart">
            <c:chart xmlns:c="http://schemas.openxmlformats.org/drawingml/2006/chart" xmlns:r="http://schemas.openxmlformats.org/officeDocument/2006/relationships" r:id="rId3"/>
          </a:graphicData>
        </a:graphic>
      </p:graphicFrame>
      <p:sp>
        <p:nvSpPr>
          <p:cNvPr id="2" name="Down Arrow 1"/>
          <p:cNvSpPr/>
          <p:nvPr/>
        </p:nvSpPr>
        <p:spPr>
          <a:xfrm>
            <a:off x="3886660" y="2996952"/>
            <a:ext cx="317215" cy="14202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p:cNvSpPr/>
          <p:nvPr/>
        </p:nvSpPr>
        <p:spPr>
          <a:xfrm rot="10800000">
            <a:off x="7683303" y="2564904"/>
            <a:ext cx="702078" cy="2448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378715" y="2708921"/>
            <a:ext cx="800219" cy="461665"/>
          </a:xfrm>
          <a:prstGeom prst="rect">
            <a:avLst/>
          </a:prstGeom>
        </p:spPr>
        <p:txBody>
          <a:bodyPr wrap="none">
            <a:spAutoFit/>
          </a:bodyPr>
          <a:lstStyle/>
          <a:p>
            <a:r>
              <a:rPr lang="fr-FR" sz="2400" b="1" dirty="0" smtClean="0">
                <a:solidFill>
                  <a:srgbClr val="000000"/>
                </a:solidFill>
                <a:cs typeface="Times New Roman" pitchFamily="18" charset="0"/>
              </a:rPr>
              <a:t>1985</a:t>
            </a:r>
            <a:endParaRPr lang="en-US" sz="2400" dirty="0"/>
          </a:p>
        </p:txBody>
      </p:sp>
      <p:sp>
        <p:nvSpPr>
          <p:cNvPr id="13" name="Rectangle 12"/>
          <p:cNvSpPr/>
          <p:nvPr/>
        </p:nvSpPr>
        <p:spPr>
          <a:xfrm>
            <a:off x="7605295" y="2060849"/>
            <a:ext cx="800219" cy="461665"/>
          </a:xfrm>
          <a:prstGeom prst="rect">
            <a:avLst/>
          </a:prstGeom>
        </p:spPr>
        <p:txBody>
          <a:bodyPr wrap="none">
            <a:spAutoFit/>
          </a:bodyPr>
          <a:lstStyle/>
          <a:p>
            <a:r>
              <a:rPr lang="fr-FR" sz="2400" b="1" dirty="0" smtClean="0">
                <a:solidFill>
                  <a:srgbClr val="000000"/>
                </a:solidFill>
                <a:cs typeface="Times New Roman" pitchFamily="18" charset="0"/>
              </a:rPr>
              <a:t>2010</a:t>
            </a:r>
            <a:endParaRPr lang="en-US" sz="2400" dirty="0"/>
          </a:p>
        </p:txBody>
      </p:sp>
      <p:sp>
        <p:nvSpPr>
          <p:cNvPr id="5" name="Rectangle 4"/>
          <p:cNvSpPr/>
          <p:nvPr/>
        </p:nvSpPr>
        <p:spPr>
          <a:xfrm>
            <a:off x="7605295" y="140439"/>
            <a:ext cx="2159566" cy="1200329"/>
          </a:xfrm>
          <a:prstGeom prst="rect">
            <a:avLst/>
          </a:prstGeom>
        </p:spPr>
        <p:txBody>
          <a:bodyPr wrap="none">
            <a:spAutoFit/>
          </a:bodyPr>
          <a:lstStyle/>
          <a:p>
            <a:r>
              <a:rPr lang="en-US" b="1" dirty="0" smtClean="0"/>
              <a:t>France </a:t>
            </a:r>
            <a:br>
              <a:rPr lang="en-US" b="1" dirty="0" smtClean="0"/>
            </a:br>
            <a:r>
              <a:rPr lang="en-US" b="1" dirty="0" err="1" smtClean="0"/>
              <a:t>Lis</a:t>
            </a:r>
            <a:r>
              <a:rPr lang="en-US" b="1" dirty="0" smtClean="0"/>
              <a:t> 1985-2005  </a:t>
            </a:r>
            <a:br>
              <a:rPr lang="en-US" b="1" dirty="0" smtClean="0"/>
            </a:br>
            <a:r>
              <a:rPr lang="en-US" b="1" dirty="0" err="1" smtClean="0"/>
              <a:t>Silc</a:t>
            </a:r>
            <a:r>
              <a:rPr lang="en-US" b="1" dirty="0" smtClean="0"/>
              <a:t> 2010</a:t>
            </a:r>
            <a:endParaRPr lang="en-US" dirty="0"/>
          </a:p>
        </p:txBody>
      </p:sp>
      <p:sp>
        <p:nvSpPr>
          <p:cNvPr id="6" name="Rectangle 5"/>
          <p:cNvSpPr/>
          <p:nvPr/>
        </p:nvSpPr>
        <p:spPr>
          <a:xfrm>
            <a:off x="8405514" y="2996952"/>
            <a:ext cx="628698" cy="461665"/>
          </a:xfrm>
          <a:prstGeom prst="rect">
            <a:avLst/>
          </a:prstGeom>
        </p:spPr>
        <p:txBody>
          <a:bodyPr wrap="none">
            <a:spAutoFit/>
          </a:bodyPr>
          <a:lstStyle/>
          <a:p>
            <a:r>
              <a:rPr lang="en-US" b="1" dirty="0" smtClean="0"/>
              <a:t>age</a:t>
            </a:r>
            <a:endParaRPr lang="en-US" dirty="0"/>
          </a:p>
        </p:txBody>
      </p:sp>
    </p:spTree>
    <p:extLst>
      <p:ext uri="{BB962C8B-B14F-4D97-AF65-F5344CB8AC3E}">
        <p14:creationId xmlns:p14="http://schemas.microsoft.com/office/powerpoint/2010/main" val="2214336731"/>
      </p:ext>
    </p:extLst>
  </p:cSld>
  <p:clrMapOvr>
    <a:masterClrMapping/>
  </p:clrMapOvr>
  <p:transition advTm="83568"/>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09511E0-8A77-4492-99E2-9E06B35ABB56}" type="slidenum">
              <a:rPr lang="fr-FR" sz="1400"/>
              <a:pPr/>
              <a:t>17</a:t>
            </a:fld>
            <a:endParaRPr lang="fr-FR" sz="1400"/>
          </a:p>
        </p:txBody>
      </p:sp>
      <p:sp>
        <p:nvSpPr>
          <p:cNvPr id="15364" name="Rectangle 3"/>
          <p:cNvSpPr>
            <a:spLocks noChangeArrowheads="1"/>
          </p:cNvSpPr>
          <p:nvPr/>
        </p:nvSpPr>
        <p:spPr bwMode="auto">
          <a:xfrm>
            <a:off x="2193925" y="877889"/>
            <a:ext cx="55754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dirty="0" err="1"/>
              <a:t>Wage</a:t>
            </a:r>
            <a:r>
              <a:rPr lang="fr-FR" b="1" dirty="0"/>
              <a:t> </a:t>
            </a:r>
            <a:r>
              <a:rPr lang="fr-FR" b="1" dirty="0" err="1"/>
              <a:t>growth</a:t>
            </a:r>
            <a:r>
              <a:rPr lang="fr-FR" b="1" dirty="0"/>
              <a:t> and </a:t>
            </a:r>
            <a:r>
              <a:rPr lang="fr-FR" b="1" dirty="0" err="1"/>
              <a:t>housing</a:t>
            </a:r>
            <a:r>
              <a:rPr lang="fr-FR" b="1" dirty="0"/>
              <a:t> index in Paris </a:t>
            </a:r>
            <a:br>
              <a:rPr lang="fr-FR" b="1" dirty="0"/>
            </a:br>
            <a:r>
              <a:rPr lang="fr-FR" b="1" dirty="0"/>
              <a:t> (real </a:t>
            </a:r>
            <a:r>
              <a:rPr lang="fr-FR" b="1" dirty="0" err="1"/>
              <a:t>terms</a:t>
            </a:r>
            <a:r>
              <a:rPr lang="fr-FR" b="1" dirty="0"/>
              <a:t>) (100 = </a:t>
            </a:r>
            <a:r>
              <a:rPr lang="fr-FR" b="1" dirty="0" smtClean="0"/>
              <a:t>2000) 1996-2012</a:t>
            </a:r>
            <a:endParaRPr lang="fr-FR" b="1" dirty="0"/>
          </a:p>
        </p:txBody>
      </p:sp>
      <p:sp>
        <p:nvSpPr>
          <p:cNvPr id="15365" name="Rectangle 4"/>
          <p:cNvSpPr>
            <a:spLocks noChangeArrowheads="1"/>
          </p:cNvSpPr>
          <p:nvPr/>
        </p:nvSpPr>
        <p:spPr bwMode="auto">
          <a:xfrm>
            <a:off x="1314451" y="5326064"/>
            <a:ext cx="55819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000"/>
              <a:t>Source : Insee, Notaires d'Île de France - Base BIEN</a:t>
            </a:r>
          </a:p>
        </p:txBody>
      </p:sp>
      <p:sp>
        <p:nvSpPr>
          <p:cNvPr id="15366" name="Rectangle 5"/>
          <p:cNvSpPr>
            <a:spLocks noChangeArrowheads="1"/>
          </p:cNvSpPr>
          <p:nvPr/>
        </p:nvSpPr>
        <p:spPr bwMode="auto">
          <a:xfrm>
            <a:off x="6713538" y="4340225"/>
            <a:ext cx="10230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t>Année</a:t>
            </a:r>
          </a:p>
        </p:txBody>
      </p:sp>
      <p:sp>
        <p:nvSpPr>
          <p:cNvPr id="15367" name="Rectangle 6"/>
          <p:cNvSpPr>
            <a:spLocks noChangeArrowheads="1"/>
          </p:cNvSpPr>
          <p:nvPr/>
        </p:nvSpPr>
        <p:spPr bwMode="auto">
          <a:xfrm>
            <a:off x="4902200" y="3835400"/>
            <a:ext cx="10397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t>Wages</a:t>
            </a:r>
          </a:p>
        </p:txBody>
      </p:sp>
      <p:sp>
        <p:nvSpPr>
          <p:cNvPr id="15368" name="Rectangle 7"/>
          <p:cNvSpPr>
            <a:spLocks noChangeArrowheads="1"/>
          </p:cNvSpPr>
          <p:nvPr/>
        </p:nvSpPr>
        <p:spPr bwMode="auto">
          <a:xfrm>
            <a:off x="4305300" y="2349500"/>
            <a:ext cx="20746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b="1"/>
              <a:t>Housing index</a:t>
            </a:r>
          </a:p>
        </p:txBody>
      </p:sp>
      <p:sp>
        <p:nvSpPr>
          <p:cNvPr id="15369" name="Rectangle 9"/>
          <p:cNvSpPr>
            <a:spLocks noChangeArrowheads="1"/>
          </p:cNvSpPr>
          <p:nvPr/>
        </p:nvSpPr>
        <p:spPr bwMode="auto">
          <a:xfrm>
            <a:off x="200025" y="188913"/>
            <a:ext cx="49840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ts val="300"/>
              </a:spcBef>
              <a:spcAft>
                <a:spcPts val="300"/>
              </a:spcAft>
            </a:pPr>
            <a:r>
              <a:rPr lang="en-US" b="1" dirty="0" smtClean="0">
                <a:solidFill>
                  <a:srgbClr val="000000"/>
                </a:solidFill>
              </a:rPr>
              <a:t>a. Relative</a:t>
            </a:r>
            <a:r>
              <a:rPr lang="en-US" b="1" dirty="0">
                <a:solidFill>
                  <a:srgbClr val="000000"/>
                </a:solidFill>
              </a:rPr>
              <a:t>(?) socio-economic decline</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600" y="1628800"/>
            <a:ext cx="6768752" cy="406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9355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664" y="1556792"/>
            <a:ext cx="7231672" cy="460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Slide Number Placeholder 2"/>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DBBC14E-C437-4974-84C5-E31426C9D545}" type="slidenum">
              <a:rPr lang="fr-FR" sz="1400"/>
              <a:pPr/>
              <a:t>18</a:t>
            </a:fld>
            <a:endParaRPr lang="fr-FR" sz="1400"/>
          </a:p>
        </p:txBody>
      </p:sp>
      <p:sp>
        <p:nvSpPr>
          <p:cNvPr id="16387" name="Rectangle 7"/>
          <p:cNvSpPr>
            <a:spLocks noChangeArrowheads="1"/>
          </p:cNvSpPr>
          <p:nvPr/>
        </p:nvSpPr>
        <p:spPr bwMode="auto">
          <a:xfrm>
            <a:off x="838200" y="26035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800" dirty="0"/>
          </a:p>
          <a:p>
            <a:pPr algn="l" defTabSz="957263">
              <a:spcBef>
                <a:spcPct val="20000"/>
              </a:spcBef>
              <a:spcAft>
                <a:spcPct val="100000"/>
              </a:spcAft>
              <a:tabLst>
                <a:tab pos="741363" algn="l"/>
              </a:tabLst>
            </a:pPr>
            <a:r>
              <a:rPr lang="fr-FR" sz="1900" b="1" dirty="0" err="1"/>
              <a:t>Educational</a:t>
            </a:r>
            <a:r>
              <a:rPr lang="fr-FR" sz="1900" b="1" dirty="0"/>
              <a:t> inflation </a:t>
            </a:r>
            <a:r>
              <a:rPr lang="fr-FR" sz="1900" b="1" dirty="0" smtClean="0"/>
              <a:t/>
            </a:r>
            <a:br>
              <a:rPr lang="fr-FR" sz="1900" b="1" dirty="0" smtClean="0"/>
            </a:br>
            <a:r>
              <a:rPr lang="fr-FR" sz="1900" b="1" dirty="0" smtClean="0"/>
              <a:t/>
            </a:r>
            <a:br>
              <a:rPr lang="fr-FR" sz="1900" b="1" dirty="0" smtClean="0"/>
            </a:br>
            <a:r>
              <a:rPr lang="fr-FR" sz="1700" b="1" dirty="0" smtClean="0">
                <a:solidFill>
                  <a:srgbClr val="000000"/>
                </a:solidFill>
              </a:rPr>
              <a:t>% </a:t>
            </a:r>
            <a:r>
              <a:rPr lang="fr-FR" sz="1700" b="1" dirty="0">
                <a:solidFill>
                  <a:srgbClr val="000000"/>
                </a:solidFill>
              </a:rPr>
              <a:t>of </a:t>
            </a:r>
            <a:r>
              <a:rPr lang="fr-FR" sz="1700" b="1" dirty="0" smtClean="0">
                <a:solidFill>
                  <a:srgbClr val="000000"/>
                </a:solidFill>
              </a:rPr>
              <a:t>GED (‘bac’) (no more no </a:t>
            </a:r>
            <a:r>
              <a:rPr lang="fr-FR" sz="1700" b="1" dirty="0" err="1" smtClean="0">
                <a:solidFill>
                  <a:srgbClr val="000000"/>
                </a:solidFill>
              </a:rPr>
              <a:t>less</a:t>
            </a:r>
            <a:r>
              <a:rPr lang="fr-FR" sz="1700" b="1" dirty="0" smtClean="0">
                <a:solidFill>
                  <a:srgbClr val="000000"/>
                </a:solidFill>
              </a:rPr>
              <a:t>) </a:t>
            </a:r>
            <a:br>
              <a:rPr lang="fr-FR" sz="1700" b="1" dirty="0" smtClean="0">
                <a:solidFill>
                  <a:srgbClr val="000000"/>
                </a:solidFill>
              </a:rPr>
            </a:br>
            <a:r>
              <a:rPr lang="fr-FR" sz="1700" b="1" dirty="0" err="1" smtClean="0">
                <a:solidFill>
                  <a:srgbClr val="000000"/>
                </a:solidFill>
              </a:rPr>
              <a:t>holders</a:t>
            </a:r>
            <a:r>
              <a:rPr lang="fr-FR" sz="1700" b="1" dirty="0" smtClean="0">
                <a:solidFill>
                  <a:srgbClr val="000000"/>
                </a:solidFill>
              </a:rPr>
              <a:t> </a:t>
            </a:r>
            <a:r>
              <a:rPr lang="fr-FR" sz="1700" b="1" dirty="0" err="1">
                <a:solidFill>
                  <a:srgbClr val="000000"/>
                </a:solidFill>
              </a:rPr>
              <a:t>accessing</a:t>
            </a:r>
            <a:r>
              <a:rPr lang="fr-FR" sz="1700" b="1" dirty="0">
                <a:solidFill>
                  <a:srgbClr val="000000"/>
                </a:solidFill>
              </a:rPr>
              <a:t> </a:t>
            </a:r>
            <a:r>
              <a:rPr lang="fr-FR" sz="1700" b="1" dirty="0" smtClean="0">
                <a:solidFill>
                  <a:srgbClr val="000000"/>
                </a:solidFill>
              </a:rPr>
              <a:t>middle class jobs (service cl </a:t>
            </a:r>
            <a:r>
              <a:rPr lang="fr-FR" sz="1700" b="1" dirty="0" err="1" smtClean="0">
                <a:solidFill>
                  <a:srgbClr val="000000"/>
                </a:solidFill>
              </a:rPr>
              <a:t>h+l</a:t>
            </a:r>
            <a:r>
              <a:rPr lang="fr-FR" sz="1700" b="1" dirty="0">
                <a:solidFill>
                  <a:srgbClr val="000000"/>
                </a:solidFill>
              </a:rPr>
              <a:t>) 1970-2005</a:t>
            </a:r>
            <a:endParaRPr lang="en-GB" sz="1400" b="1" dirty="0">
              <a:solidFill>
                <a:srgbClr val="000000"/>
              </a:solidFill>
            </a:endParaRPr>
          </a:p>
          <a:p>
            <a:pPr algn="l" defTabSz="957263">
              <a:spcBef>
                <a:spcPct val="20000"/>
              </a:spcBef>
              <a:spcAft>
                <a:spcPct val="100000"/>
              </a:spcAft>
              <a:tabLst>
                <a:tab pos="741363" algn="l"/>
              </a:tabLst>
            </a:pPr>
            <a:endParaRPr lang="fr-FR" sz="2300" b="1" dirty="0"/>
          </a:p>
        </p:txBody>
      </p:sp>
      <p:sp>
        <p:nvSpPr>
          <p:cNvPr id="16389" name="Rectangle 3"/>
          <p:cNvSpPr>
            <a:spLocks noChangeArrowheads="1"/>
          </p:cNvSpPr>
          <p:nvPr/>
        </p:nvSpPr>
        <p:spPr bwMode="auto">
          <a:xfrm>
            <a:off x="838200" y="610870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800"/>
          </a:p>
          <a:p>
            <a:pPr algn="l" defTabSz="957263">
              <a:spcBef>
                <a:spcPct val="20000"/>
              </a:spcBef>
              <a:spcAft>
                <a:spcPct val="100000"/>
              </a:spcAft>
              <a:tabLst>
                <a:tab pos="741363" algn="l"/>
              </a:tabLst>
            </a:pPr>
            <a:r>
              <a:rPr lang="fr-FR" sz="1700" b="1">
                <a:solidFill>
                  <a:srgbClr val="000000"/>
                </a:solidFill>
              </a:rPr>
              <a:t>French labor force surveys 1970-2005</a:t>
            </a:r>
            <a:endParaRPr lang="en-GB" sz="1400" b="1">
              <a:solidFill>
                <a:srgbClr val="000000"/>
              </a:solidFill>
            </a:endParaRPr>
          </a:p>
          <a:p>
            <a:pPr algn="l" defTabSz="957263">
              <a:spcBef>
                <a:spcPct val="20000"/>
              </a:spcBef>
              <a:spcAft>
                <a:spcPct val="100000"/>
              </a:spcAft>
              <a:tabLst>
                <a:tab pos="741363" algn="l"/>
              </a:tabLst>
            </a:pPr>
            <a:endParaRPr lang="fr-FR" sz="2300" b="1"/>
          </a:p>
        </p:txBody>
      </p:sp>
      <p:sp>
        <p:nvSpPr>
          <p:cNvPr id="16390" name="Rectangle 4"/>
          <p:cNvSpPr>
            <a:spLocks noChangeArrowheads="1"/>
          </p:cNvSpPr>
          <p:nvPr/>
        </p:nvSpPr>
        <p:spPr bwMode="auto">
          <a:xfrm>
            <a:off x="7545389" y="5084763"/>
            <a:ext cx="7997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a:t>Year</a:t>
            </a:r>
          </a:p>
        </p:txBody>
      </p:sp>
      <p:sp>
        <p:nvSpPr>
          <p:cNvPr id="16391" name="Rectangle 5"/>
          <p:cNvSpPr>
            <a:spLocks noChangeArrowheads="1"/>
          </p:cNvSpPr>
          <p:nvPr/>
        </p:nvSpPr>
        <p:spPr bwMode="auto">
          <a:xfrm>
            <a:off x="8266625" y="2132856"/>
            <a:ext cx="6976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dirty="0"/>
              <a:t>Age</a:t>
            </a:r>
          </a:p>
        </p:txBody>
      </p:sp>
      <p:sp>
        <p:nvSpPr>
          <p:cNvPr id="16392" name="Rectangle 8"/>
          <p:cNvSpPr>
            <a:spLocks noChangeArrowheads="1"/>
          </p:cNvSpPr>
          <p:nvPr/>
        </p:nvSpPr>
        <p:spPr bwMode="auto">
          <a:xfrm>
            <a:off x="276225" y="188913"/>
            <a:ext cx="58633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spcBef>
                <a:spcPts val="300"/>
              </a:spcBef>
              <a:spcAft>
                <a:spcPts val="300"/>
              </a:spcAft>
            </a:pPr>
            <a:r>
              <a:rPr lang="en-US" b="1" dirty="0" smtClean="0">
                <a:solidFill>
                  <a:srgbClr val="000000"/>
                </a:solidFill>
              </a:rPr>
              <a:t>b. Overeducation </a:t>
            </a:r>
            <a:r>
              <a:rPr lang="en-US" b="1" dirty="0">
                <a:solidFill>
                  <a:srgbClr val="000000"/>
                </a:solidFill>
              </a:rPr>
              <a:t>and educational </a:t>
            </a:r>
            <a:r>
              <a:rPr lang="en-US" b="1" i="1" dirty="0" err="1">
                <a:solidFill>
                  <a:srgbClr val="000000"/>
                </a:solidFill>
              </a:rPr>
              <a:t>déclassés</a:t>
            </a:r>
            <a:endParaRPr lang="en-US" b="1" i="1" dirty="0">
              <a:solidFill>
                <a:srgbClr val="000000"/>
              </a:solidFill>
            </a:endParaRPr>
          </a:p>
        </p:txBody>
      </p:sp>
      <p:sp>
        <p:nvSpPr>
          <p:cNvPr id="10" name="Rectangle 9"/>
          <p:cNvSpPr/>
          <p:nvPr/>
        </p:nvSpPr>
        <p:spPr>
          <a:xfrm>
            <a:off x="5846420" y="6165304"/>
            <a:ext cx="1811714" cy="461665"/>
          </a:xfrm>
          <a:prstGeom prst="rect">
            <a:avLst/>
          </a:prstGeom>
        </p:spPr>
        <p:txBody>
          <a:bodyPr wrap="none">
            <a:spAutoFit/>
          </a:bodyPr>
          <a:lstStyle/>
          <a:p>
            <a:r>
              <a:rPr lang="en-US" dirty="0" smtClean="0"/>
              <a:t>N</a:t>
            </a:r>
            <a:r>
              <a:rPr lang="en-US" dirty="0"/>
              <a:t>= 608,837 </a:t>
            </a:r>
            <a:r>
              <a:rPr lang="en-US" dirty="0" smtClean="0"/>
              <a:t> </a:t>
            </a:r>
            <a:endParaRPr lang="en-US" dirty="0"/>
          </a:p>
        </p:txBody>
      </p:sp>
    </p:spTree>
    <p:extLst>
      <p:ext uri="{BB962C8B-B14F-4D97-AF65-F5344CB8AC3E}">
        <p14:creationId xmlns:p14="http://schemas.microsoft.com/office/powerpoint/2010/main" val="678336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648" y="1598707"/>
            <a:ext cx="7357382" cy="4422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Slide Number Placeholder 2"/>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DBBC14E-C437-4974-84C5-E31426C9D545}" type="slidenum">
              <a:rPr lang="fr-FR" sz="1400"/>
              <a:pPr/>
              <a:t>19</a:t>
            </a:fld>
            <a:endParaRPr lang="fr-FR" sz="1400"/>
          </a:p>
        </p:txBody>
      </p:sp>
      <p:sp>
        <p:nvSpPr>
          <p:cNvPr id="16387" name="Rectangle 7"/>
          <p:cNvSpPr>
            <a:spLocks noChangeArrowheads="1"/>
          </p:cNvSpPr>
          <p:nvPr/>
        </p:nvSpPr>
        <p:spPr bwMode="auto">
          <a:xfrm>
            <a:off x="838200" y="26035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800" dirty="0"/>
          </a:p>
          <a:p>
            <a:pPr algn="l" defTabSz="957263">
              <a:spcBef>
                <a:spcPct val="20000"/>
              </a:spcBef>
              <a:spcAft>
                <a:spcPct val="100000"/>
              </a:spcAft>
              <a:tabLst>
                <a:tab pos="741363" algn="l"/>
              </a:tabLst>
            </a:pPr>
            <a:r>
              <a:rPr lang="fr-FR" sz="1900" b="1" dirty="0" err="1"/>
              <a:t>Educational</a:t>
            </a:r>
            <a:r>
              <a:rPr lang="fr-FR" sz="1900" b="1" dirty="0"/>
              <a:t> inflation </a:t>
            </a:r>
            <a:r>
              <a:rPr lang="fr-FR" sz="1900" b="1" dirty="0" smtClean="0"/>
              <a:t/>
            </a:r>
            <a:br>
              <a:rPr lang="fr-FR" sz="1900" b="1" dirty="0" smtClean="0"/>
            </a:br>
            <a:r>
              <a:rPr lang="fr-FR" sz="1900" b="1" dirty="0" smtClean="0"/>
              <a:t/>
            </a:r>
            <a:br>
              <a:rPr lang="fr-FR" sz="1900" b="1" dirty="0" smtClean="0"/>
            </a:br>
            <a:r>
              <a:rPr lang="fr-FR" sz="1700" b="1" dirty="0" smtClean="0">
                <a:solidFill>
                  <a:srgbClr val="000000"/>
                </a:solidFill>
              </a:rPr>
              <a:t>% </a:t>
            </a:r>
            <a:r>
              <a:rPr lang="fr-FR" sz="1700" b="1" dirty="0">
                <a:solidFill>
                  <a:srgbClr val="000000"/>
                </a:solidFill>
              </a:rPr>
              <a:t>of </a:t>
            </a:r>
            <a:r>
              <a:rPr lang="fr-FR" sz="1700" b="1" dirty="0" smtClean="0">
                <a:solidFill>
                  <a:srgbClr val="000000"/>
                </a:solidFill>
              </a:rPr>
              <a:t>GED (‘bac’) (no more no </a:t>
            </a:r>
            <a:r>
              <a:rPr lang="fr-FR" sz="1700" b="1" dirty="0" err="1" smtClean="0">
                <a:solidFill>
                  <a:srgbClr val="000000"/>
                </a:solidFill>
              </a:rPr>
              <a:t>less</a:t>
            </a:r>
            <a:r>
              <a:rPr lang="fr-FR" sz="1700" b="1" dirty="0" smtClean="0">
                <a:solidFill>
                  <a:srgbClr val="000000"/>
                </a:solidFill>
              </a:rPr>
              <a:t>) </a:t>
            </a:r>
            <a:br>
              <a:rPr lang="fr-FR" sz="1700" b="1" dirty="0" smtClean="0">
                <a:solidFill>
                  <a:srgbClr val="000000"/>
                </a:solidFill>
              </a:rPr>
            </a:br>
            <a:r>
              <a:rPr lang="fr-FR" sz="1700" b="1" dirty="0" err="1" smtClean="0">
                <a:solidFill>
                  <a:srgbClr val="000000"/>
                </a:solidFill>
              </a:rPr>
              <a:t>holders</a:t>
            </a:r>
            <a:r>
              <a:rPr lang="fr-FR" sz="1700" b="1" dirty="0" smtClean="0">
                <a:solidFill>
                  <a:srgbClr val="000000"/>
                </a:solidFill>
              </a:rPr>
              <a:t> </a:t>
            </a:r>
            <a:r>
              <a:rPr lang="fr-FR" sz="1700" b="1" dirty="0" err="1">
                <a:solidFill>
                  <a:srgbClr val="000000"/>
                </a:solidFill>
              </a:rPr>
              <a:t>accessing</a:t>
            </a:r>
            <a:r>
              <a:rPr lang="fr-FR" sz="1700" b="1" dirty="0">
                <a:solidFill>
                  <a:srgbClr val="000000"/>
                </a:solidFill>
              </a:rPr>
              <a:t> </a:t>
            </a:r>
            <a:r>
              <a:rPr lang="fr-FR" sz="1700" b="1" dirty="0" smtClean="0">
                <a:solidFill>
                  <a:srgbClr val="000000"/>
                </a:solidFill>
              </a:rPr>
              <a:t>middle class jobs (service cl </a:t>
            </a:r>
            <a:r>
              <a:rPr lang="fr-FR" sz="1700" b="1" dirty="0" err="1" smtClean="0">
                <a:solidFill>
                  <a:srgbClr val="000000"/>
                </a:solidFill>
              </a:rPr>
              <a:t>h+l</a:t>
            </a:r>
            <a:r>
              <a:rPr lang="fr-FR" sz="1700" b="1" dirty="0">
                <a:solidFill>
                  <a:srgbClr val="000000"/>
                </a:solidFill>
              </a:rPr>
              <a:t>) 1970-2005</a:t>
            </a:r>
            <a:endParaRPr lang="en-GB" sz="1400" b="1" dirty="0">
              <a:solidFill>
                <a:srgbClr val="000000"/>
              </a:solidFill>
            </a:endParaRPr>
          </a:p>
          <a:p>
            <a:pPr algn="l" defTabSz="957263">
              <a:spcBef>
                <a:spcPct val="20000"/>
              </a:spcBef>
              <a:spcAft>
                <a:spcPct val="100000"/>
              </a:spcAft>
              <a:tabLst>
                <a:tab pos="741363" algn="l"/>
              </a:tabLst>
            </a:pPr>
            <a:endParaRPr lang="fr-FR" sz="2300" b="1" dirty="0"/>
          </a:p>
        </p:txBody>
      </p:sp>
      <p:sp>
        <p:nvSpPr>
          <p:cNvPr id="16389" name="Rectangle 3"/>
          <p:cNvSpPr>
            <a:spLocks noChangeArrowheads="1"/>
          </p:cNvSpPr>
          <p:nvPr/>
        </p:nvSpPr>
        <p:spPr bwMode="auto">
          <a:xfrm>
            <a:off x="838200" y="610870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800"/>
          </a:p>
          <a:p>
            <a:pPr algn="l" defTabSz="957263">
              <a:spcBef>
                <a:spcPct val="20000"/>
              </a:spcBef>
              <a:spcAft>
                <a:spcPct val="100000"/>
              </a:spcAft>
              <a:tabLst>
                <a:tab pos="741363" algn="l"/>
              </a:tabLst>
            </a:pPr>
            <a:r>
              <a:rPr lang="fr-FR" sz="1700" b="1">
                <a:solidFill>
                  <a:srgbClr val="000000"/>
                </a:solidFill>
              </a:rPr>
              <a:t>French labor force surveys 1970-2005</a:t>
            </a:r>
            <a:endParaRPr lang="en-GB" sz="1400" b="1">
              <a:solidFill>
                <a:srgbClr val="000000"/>
              </a:solidFill>
            </a:endParaRPr>
          </a:p>
          <a:p>
            <a:pPr algn="l" defTabSz="957263">
              <a:spcBef>
                <a:spcPct val="20000"/>
              </a:spcBef>
              <a:spcAft>
                <a:spcPct val="100000"/>
              </a:spcAft>
              <a:tabLst>
                <a:tab pos="741363" algn="l"/>
              </a:tabLst>
            </a:pPr>
            <a:endParaRPr lang="fr-FR" sz="2300" b="1"/>
          </a:p>
        </p:txBody>
      </p:sp>
      <p:sp>
        <p:nvSpPr>
          <p:cNvPr id="16390" name="Rectangle 4"/>
          <p:cNvSpPr>
            <a:spLocks noChangeArrowheads="1"/>
          </p:cNvSpPr>
          <p:nvPr/>
        </p:nvSpPr>
        <p:spPr bwMode="auto">
          <a:xfrm>
            <a:off x="6033120" y="5084763"/>
            <a:ext cx="18165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dirty="0" err="1" smtClean="0"/>
              <a:t>Birth</a:t>
            </a:r>
            <a:r>
              <a:rPr lang="fr-FR" b="1" dirty="0" smtClean="0"/>
              <a:t> </a:t>
            </a:r>
            <a:r>
              <a:rPr lang="fr-FR" b="1" dirty="0" err="1" smtClean="0"/>
              <a:t>cohort</a:t>
            </a:r>
            <a:endParaRPr lang="fr-FR" b="1" dirty="0"/>
          </a:p>
        </p:txBody>
      </p:sp>
      <p:sp>
        <p:nvSpPr>
          <p:cNvPr id="16391" name="Rectangle 5"/>
          <p:cNvSpPr>
            <a:spLocks noChangeArrowheads="1"/>
          </p:cNvSpPr>
          <p:nvPr/>
        </p:nvSpPr>
        <p:spPr bwMode="auto">
          <a:xfrm>
            <a:off x="8266625" y="2132856"/>
            <a:ext cx="6976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fr-FR" b="1" dirty="0"/>
              <a:t>Age</a:t>
            </a:r>
          </a:p>
        </p:txBody>
      </p:sp>
      <p:sp>
        <p:nvSpPr>
          <p:cNvPr id="16392" name="Rectangle 8"/>
          <p:cNvSpPr>
            <a:spLocks noChangeArrowheads="1"/>
          </p:cNvSpPr>
          <p:nvPr/>
        </p:nvSpPr>
        <p:spPr bwMode="auto">
          <a:xfrm>
            <a:off x="276225" y="188913"/>
            <a:ext cx="58633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spcBef>
                <a:spcPts val="300"/>
              </a:spcBef>
              <a:spcAft>
                <a:spcPts val="300"/>
              </a:spcAft>
            </a:pPr>
            <a:r>
              <a:rPr lang="en-US" b="1" dirty="0" smtClean="0">
                <a:solidFill>
                  <a:srgbClr val="000000"/>
                </a:solidFill>
              </a:rPr>
              <a:t>b. Overeducation </a:t>
            </a:r>
            <a:r>
              <a:rPr lang="en-US" b="1" dirty="0">
                <a:solidFill>
                  <a:srgbClr val="000000"/>
                </a:solidFill>
              </a:rPr>
              <a:t>and educational </a:t>
            </a:r>
            <a:r>
              <a:rPr lang="en-US" b="1" i="1" dirty="0" err="1">
                <a:solidFill>
                  <a:srgbClr val="000000"/>
                </a:solidFill>
              </a:rPr>
              <a:t>déclassés</a:t>
            </a:r>
            <a:endParaRPr lang="en-US" b="1" i="1" dirty="0">
              <a:solidFill>
                <a:srgbClr val="000000"/>
              </a:solidFill>
            </a:endParaRPr>
          </a:p>
        </p:txBody>
      </p:sp>
      <p:sp>
        <p:nvSpPr>
          <p:cNvPr id="11" name="Rectangle 10"/>
          <p:cNvSpPr/>
          <p:nvPr/>
        </p:nvSpPr>
        <p:spPr>
          <a:xfrm>
            <a:off x="5846420" y="6165304"/>
            <a:ext cx="1811714" cy="461665"/>
          </a:xfrm>
          <a:prstGeom prst="rect">
            <a:avLst/>
          </a:prstGeom>
        </p:spPr>
        <p:txBody>
          <a:bodyPr wrap="none">
            <a:spAutoFit/>
          </a:bodyPr>
          <a:lstStyle/>
          <a:p>
            <a:r>
              <a:rPr lang="en-US" dirty="0" smtClean="0"/>
              <a:t>N</a:t>
            </a:r>
            <a:r>
              <a:rPr lang="en-US" dirty="0"/>
              <a:t>= 608,837 </a:t>
            </a:r>
            <a:r>
              <a:rPr lang="en-US" dirty="0" smtClean="0"/>
              <a:t> </a:t>
            </a:r>
            <a:endParaRPr lang="en-US" dirty="0"/>
          </a:p>
        </p:txBody>
      </p:sp>
    </p:spTree>
    <p:extLst>
      <p:ext uri="{BB962C8B-B14F-4D97-AF65-F5344CB8AC3E}">
        <p14:creationId xmlns:p14="http://schemas.microsoft.com/office/powerpoint/2010/main" val="3482964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2529B40A-8B2A-4C07-B622-5444F3FBD314}" type="slidenum">
              <a:rPr lang="fr-FR" altLang="en-US" sz="1800" smtClean="0"/>
              <a:pPr/>
              <a:t>2</a:t>
            </a:fld>
            <a:endParaRPr lang="fr-FR" altLang="en-US" sz="1800" smtClean="0"/>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4" y="4797427"/>
            <a:ext cx="44196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Rectangle 3"/>
          <p:cNvSpPr>
            <a:spLocks noChangeArrowheads="1"/>
          </p:cNvSpPr>
          <p:nvPr/>
        </p:nvSpPr>
        <p:spPr bwMode="auto">
          <a:xfrm>
            <a:off x="200026" y="4290111"/>
            <a:ext cx="27783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zh-CN" altLang="fr-FR" sz="3600" b="1">
                <a:ea typeface="SimSun" pitchFamily="2" charset="-122"/>
              </a:rPr>
              <a:t>路易</a:t>
            </a:r>
            <a:r>
              <a:rPr lang="fr-FR" altLang="zh-CN" sz="3600" b="1">
                <a:ea typeface="SimSun" pitchFamily="2" charset="-122"/>
              </a:rPr>
              <a:t>•</a:t>
            </a:r>
            <a:r>
              <a:rPr lang="zh-CN" altLang="fr-FR" sz="3600" b="1">
                <a:ea typeface="SimSun" pitchFamily="2" charset="-122"/>
              </a:rPr>
              <a:t>肖韦尔</a:t>
            </a:r>
            <a:r>
              <a:rPr lang="zh-CN" altLang="fr-FR" sz="3600">
                <a:ea typeface="SimSun" pitchFamily="2" charset="-122"/>
              </a:rPr>
              <a:t> </a:t>
            </a:r>
          </a:p>
        </p:txBody>
      </p:sp>
      <p:sp>
        <p:nvSpPr>
          <p:cNvPr id="9221" name="Rectangle 4"/>
          <p:cNvSpPr>
            <a:spLocks noChangeArrowheads="1"/>
          </p:cNvSpPr>
          <p:nvPr/>
        </p:nvSpPr>
        <p:spPr bwMode="auto">
          <a:xfrm>
            <a:off x="217488" y="4971962"/>
            <a:ext cx="35862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zh-CN" altLang="fr-FR" sz="2400" b="1">
                <a:latin typeface="SimSun" pitchFamily="2" charset="-122"/>
                <a:ea typeface="SimSun" pitchFamily="2" charset="-122"/>
              </a:rPr>
              <a:t>社会学教授</a:t>
            </a:r>
            <a:br>
              <a:rPr lang="zh-CN" altLang="fr-FR" sz="2400" b="1">
                <a:latin typeface="SimSun" pitchFamily="2" charset="-122"/>
                <a:ea typeface="SimSun" pitchFamily="2" charset="-122"/>
              </a:rPr>
            </a:br>
            <a:r>
              <a:rPr lang="zh-CN" altLang="fr-FR" sz="2400" b="1">
                <a:latin typeface="SimSun" pitchFamily="2" charset="-122"/>
                <a:ea typeface="SimSun" pitchFamily="2" charset="-122"/>
              </a:rPr>
              <a:t>法国大学研究院成员</a:t>
            </a:r>
            <a:br>
              <a:rPr lang="zh-CN" altLang="fr-FR" sz="2400" b="1">
                <a:latin typeface="SimSun" pitchFamily="2" charset="-122"/>
                <a:ea typeface="SimSun" pitchFamily="2" charset="-122"/>
              </a:rPr>
            </a:br>
            <a:r>
              <a:rPr lang="zh-CN" altLang="fr-FR" sz="2400" b="1">
                <a:latin typeface="SimSun" pitchFamily="2" charset="-122"/>
                <a:ea typeface="SimSun" pitchFamily="2" charset="-122"/>
              </a:rPr>
              <a:t>欧洲社会学协会秘书长</a:t>
            </a:r>
            <a:r>
              <a:rPr lang="zh-CN" altLang="fr-FR" sz="2400">
                <a:latin typeface="SimSun" pitchFamily="2" charset="-122"/>
                <a:ea typeface="SimSun" pitchFamily="2" charset="-122"/>
              </a:rPr>
              <a:t>  </a:t>
            </a:r>
          </a:p>
        </p:txBody>
      </p:sp>
      <p:pic>
        <p:nvPicPr>
          <p:cNvPr id="922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1600" y="242888"/>
            <a:ext cx="7264400" cy="363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826" y="3933825"/>
            <a:ext cx="5667375"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28575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5325" y="2786064"/>
            <a:ext cx="26670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62325" y="3448050"/>
            <a:ext cx="5184775"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67525" y="447675"/>
            <a:ext cx="3024188"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8"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2775" y="-674688"/>
            <a:ext cx="3581400" cy="249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9" name="Picture 15" descr="https://encrypted-tbn1.gstatic.com/images?q=tbn:ANd9GcSw2f2H32rJ-2QceTKGXKfPEwPVy29Sm0i40WqztOgyNrHbuhluYQ"/>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9025" y="5862639"/>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337" y="1052513"/>
            <a:ext cx="5529263"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17" descr="http://www.unige.ch/presse/charte/logos_unige/UNIGE/UNIGE70.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40114" y="1270000"/>
            <a:ext cx="25971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9" descr="https://lh3.googleusercontent.com/-u6UzdOcsmN4/UUJhsrulutI/AAAAAAAAAtY/sf9gDrc49xM/s225-no/Berkeley_seal_139_540_250x_TRANS%2B%281%29.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9526" y="1123952"/>
            <a:ext cx="93821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AutoShape 23" descr="Résultat de recherche d'images pour &quot;luxembourg university&quot;"/>
          <p:cNvSpPr>
            <a:spLocks noChangeAspect="1" noChangeArrowheads="1"/>
          </p:cNvSpPr>
          <p:nvPr/>
        </p:nvSpPr>
        <p:spPr bwMode="auto">
          <a:xfrm>
            <a:off x="1365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pic>
        <p:nvPicPr>
          <p:cNvPr id="9234" name="Picture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91076" y="5084763"/>
            <a:ext cx="13335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3349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DBBC14E-C437-4974-84C5-E31426C9D545}" type="slidenum">
              <a:rPr lang="fr-FR" sz="1400"/>
              <a:pPr/>
              <a:t>20</a:t>
            </a:fld>
            <a:endParaRPr lang="fr-FR" sz="1400"/>
          </a:p>
        </p:txBody>
      </p:sp>
      <p:sp>
        <p:nvSpPr>
          <p:cNvPr id="16389" name="Rectangle 3"/>
          <p:cNvSpPr>
            <a:spLocks noChangeArrowheads="1"/>
          </p:cNvSpPr>
          <p:nvPr/>
        </p:nvSpPr>
        <p:spPr bwMode="auto">
          <a:xfrm>
            <a:off x="838200" y="610870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pPr>
            <a:endParaRPr lang="fr-FR" sz="800" dirty="0"/>
          </a:p>
          <a:p>
            <a:pPr algn="l" defTabSz="957263">
              <a:spcBef>
                <a:spcPct val="20000"/>
              </a:spcBef>
              <a:spcAft>
                <a:spcPct val="100000"/>
              </a:spcAft>
              <a:tabLst>
                <a:tab pos="741363" algn="l"/>
              </a:tabLst>
            </a:pPr>
            <a:r>
              <a:rPr lang="fr-FR" sz="1700" b="1" dirty="0">
                <a:solidFill>
                  <a:srgbClr val="000000"/>
                </a:solidFill>
              </a:rPr>
              <a:t>French </a:t>
            </a:r>
            <a:r>
              <a:rPr lang="fr-FR" sz="1700" b="1" dirty="0" err="1">
                <a:solidFill>
                  <a:srgbClr val="000000"/>
                </a:solidFill>
              </a:rPr>
              <a:t>labor</a:t>
            </a:r>
            <a:r>
              <a:rPr lang="fr-FR" sz="1700" b="1" dirty="0">
                <a:solidFill>
                  <a:srgbClr val="000000"/>
                </a:solidFill>
              </a:rPr>
              <a:t> force </a:t>
            </a:r>
            <a:r>
              <a:rPr lang="fr-FR" sz="1700" b="1" dirty="0" err="1">
                <a:solidFill>
                  <a:srgbClr val="000000"/>
                </a:solidFill>
              </a:rPr>
              <a:t>surveys</a:t>
            </a:r>
            <a:r>
              <a:rPr lang="fr-FR" sz="1700" b="1" dirty="0">
                <a:solidFill>
                  <a:srgbClr val="000000"/>
                </a:solidFill>
              </a:rPr>
              <a:t> </a:t>
            </a:r>
            <a:r>
              <a:rPr lang="fr-FR" sz="1700" b="1" dirty="0" smtClean="0">
                <a:solidFill>
                  <a:srgbClr val="000000"/>
                </a:solidFill>
              </a:rPr>
              <a:t>1982-2010, male pop</a:t>
            </a:r>
            <a:endParaRPr lang="en-GB" sz="1400" b="1" dirty="0">
              <a:solidFill>
                <a:srgbClr val="000000"/>
              </a:solidFill>
            </a:endParaRPr>
          </a:p>
          <a:p>
            <a:pPr algn="l" defTabSz="957263">
              <a:spcBef>
                <a:spcPct val="20000"/>
              </a:spcBef>
              <a:spcAft>
                <a:spcPct val="100000"/>
              </a:spcAft>
              <a:tabLst>
                <a:tab pos="741363" algn="l"/>
              </a:tabLst>
            </a:pPr>
            <a:endParaRPr lang="fr-FR" sz="2300" b="1" dirty="0"/>
          </a:p>
        </p:txBody>
      </p:sp>
      <p:sp>
        <p:nvSpPr>
          <p:cNvPr id="16392" name="Rectangle 8"/>
          <p:cNvSpPr>
            <a:spLocks noChangeArrowheads="1"/>
          </p:cNvSpPr>
          <p:nvPr/>
        </p:nvSpPr>
        <p:spPr bwMode="auto">
          <a:xfrm>
            <a:off x="276225" y="188913"/>
            <a:ext cx="85842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spcBef>
                <a:spcPts val="300"/>
              </a:spcBef>
              <a:spcAft>
                <a:spcPts val="300"/>
              </a:spcAft>
            </a:pPr>
            <a:r>
              <a:rPr lang="en-US" b="1" dirty="0" smtClean="0">
                <a:solidFill>
                  <a:srgbClr val="000000"/>
                </a:solidFill>
              </a:rPr>
              <a:t>c. Increase in downward mobility (kid’s prestige minus father’s)</a:t>
            </a:r>
            <a:endParaRPr lang="en-US" b="1" i="1" dirty="0">
              <a:solidFill>
                <a:srgbClr val="000000"/>
              </a:solidFill>
            </a:endParaRP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600" y="720774"/>
            <a:ext cx="7344816" cy="553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141349" y="1988840"/>
            <a:ext cx="1556067" cy="461665"/>
          </a:xfrm>
          <a:prstGeom prst="rect">
            <a:avLst/>
          </a:prstGeom>
        </p:spPr>
        <p:txBody>
          <a:bodyPr wrap="none">
            <a:spAutoFit/>
          </a:bodyPr>
          <a:lstStyle/>
          <a:p>
            <a:r>
              <a:rPr lang="en-US" b="1" dirty="0" smtClean="0">
                <a:solidFill>
                  <a:srgbClr val="000000"/>
                </a:solidFill>
              </a:rPr>
              <a:t>Age group</a:t>
            </a:r>
            <a:endParaRPr lang="en-US" dirty="0"/>
          </a:p>
        </p:txBody>
      </p:sp>
      <p:sp>
        <p:nvSpPr>
          <p:cNvPr id="3" name="Rectangle 2"/>
          <p:cNvSpPr/>
          <p:nvPr/>
        </p:nvSpPr>
        <p:spPr>
          <a:xfrm>
            <a:off x="2000672" y="3506048"/>
            <a:ext cx="1816523" cy="461665"/>
          </a:xfrm>
          <a:prstGeom prst="rect">
            <a:avLst/>
          </a:prstGeom>
        </p:spPr>
        <p:txBody>
          <a:bodyPr wrap="none">
            <a:spAutoFit/>
          </a:bodyPr>
          <a:lstStyle/>
          <a:p>
            <a:r>
              <a:rPr lang="en-US" b="1" dirty="0" smtClean="0">
                <a:solidFill>
                  <a:srgbClr val="000000"/>
                </a:solidFill>
              </a:rPr>
              <a:t>Birth cohort</a:t>
            </a:r>
            <a:endParaRPr lang="en-US" dirty="0"/>
          </a:p>
        </p:txBody>
      </p:sp>
      <p:cxnSp>
        <p:nvCxnSpPr>
          <p:cNvPr id="5" name="Straight Arrow Connector 4"/>
          <p:cNvCxnSpPr/>
          <p:nvPr/>
        </p:nvCxnSpPr>
        <p:spPr bwMode="auto">
          <a:xfrm flipH="1" flipV="1">
            <a:off x="7141349" y="4797152"/>
            <a:ext cx="719292" cy="921295"/>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p:cNvSpPr/>
          <p:nvPr/>
        </p:nvSpPr>
        <p:spPr>
          <a:xfrm>
            <a:off x="6897216" y="5487615"/>
            <a:ext cx="1875835" cy="461665"/>
          </a:xfrm>
          <a:prstGeom prst="rect">
            <a:avLst/>
          </a:prstGeom>
        </p:spPr>
        <p:txBody>
          <a:bodyPr wrap="none">
            <a:spAutoFit/>
          </a:bodyPr>
          <a:lstStyle/>
          <a:p>
            <a:r>
              <a:rPr lang="en-US" b="1" dirty="0" smtClean="0">
                <a:solidFill>
                  <a:srgbClr val="000000"/>
                </a:solidFill>
              </a:rPr>
              <a:t>Recovery???</a:t>
            </a:r>
            <a:endParaRPr lang="en-US" dirty="0"/>
          </a:p>
        </p:txBody>
      </p:sp>
      <p:sp>
        <p:nvSpPr>
          <p:cNvPr id="7" name="Rectangle 6"/>
          <p:cNvSpPr/>
          <p:nvPr/>
        </p:nvSpPr>
        <p:spPr>
          <a:xfrm>
            <a:off x="2068749" y="836712"/>
            <a:ext cx="2956259" cy="830997"/>
          </a:xfrm>
          <a:prstGeom prst="rect">
            <a:avLst/>
          </a:prstGeom>
        </p:spPr>
        <p:txBody>
          <a:bodyPr wrap="none">
            <a:spAutoFit/>
          </a:bodyPr>
          <a:lstStyle/>
          <a:p>
            <a:r>
              <a:rPr lang="en-US" b="1" dirty="0" smtClean="0">
                <a:solidFill>
                  <a:srgbClr val="000000"/>
                </a:solidFill>
              </a:rPr>
              <a:t>Lucky </a:t>
            </a:r>
            <a:r>
              <a:rPr lang="en-US" b="1" dirty="0" err="1" smtClean="0">
                <a:solidFill>
                  <a:srgbClr val="000000"/>
                </a:solidFill>
              </a:rPr>
              <a:t>babyboomers</a:t>
            </a:r>
            <a:r>
              <a:rPr lang="en-US" b="1" dirty="0" smtClean="0">
                <a:solidFill>
                  <a:srgbClr val="000000"/>
                </a:solidFill>
              </a:rPr>
              <a:t> </a:t>
            </a:r>
            <a:br>
              <a:rPr lang="en-US" b="1" dirty="0" smtClean="0">
                <a:solidFill>
                  <a:srgbClr val="000000"/>
                </a:solidFill>
              </a:rPr>
            </a:br>
            <a:r>
              <a:rPr lang="en-US" b="1" dirty="0" smtClean="0">
                <a:solidFill>
                  <a:srgbClr val="000000"/>
                </a:solidFill>
              </a:rPr>
              <a:t>(born in 1948)</a:t>
            </a:r>
            <a:endParaRPr lang="en-US" dirty="0"/>
          </a:p>
        </p:txBody>
      </p:sp>
      <p:sp>
        <p:nvSpPr>
          <p:cNvPr id="14" name="Rectangle 13"/>
          <p:cNvSpPr/>
          <p:nvPr/>
        </p:nvSpPr>
        <p:spPr>
          <a:xfrm>
            <a:off x="2116340" y="5157192"/>
            <a:ext cx="3881191" cy="830997"/>
          </a:xfrm>
          <a:prstGeom prst="rect">
            <a:avLst/>
          </a:prstGeom>
        </p:spPr>
        <p:txBody>
          <a:bodyPr wrap="none">
            <a:spAutoFit/>
          </a:bodyPr>
          <a:lstStyle/>
          <a:p>
            <a:r>
              <a:rPr lang="en-US" b="1" dirty="0" smtClean="0">
                <a:solidFill>
                  <a:srgbClr val="000000"/>
                </a:solidFill>
              </a:rPr>
              <a:t>Unlucky post-</a:t>
            </a:r>
            <a:r>
              <a:rPr lang="en-US" b="1" dirty="0" err="1" smtClean="0">
                <a:solidFill>
                  <a:srgbClr val="000000"/>
                </a:solidFill>
              </a:rPr>
              <a:t>babyboomers</a:t>
            </a:r>
            <a:r>
              <a:rPr lang="en-US" b="1" dirty="0" smtClean="0">
                <a:solidFill>
                  <a:srgbClr val="000000"/>
                </a:solidFill>
              </a:rPr>
              <a:t> </a:t>
            </a:r>
            <a:br>
              <a:rPr lang="en-US" b="1" dirty="0" smtClean="0">
                <a:solidFill>
                  <a:srgbClr val="000000"/>
                </a:solidFill>
              </a:rPr>
            </a:br>
            <a:r>
              <a:rPr lang="en-US" b="1" dirty="0" smtClean="0">
                <a:solidFill>
                  <a:srgbClr val="000000"/>
                </a:solidFill>
              </a:rPr>
              <a:t>(born in 1968)</a:t>
            </a:r>
            <a:endParaRPr lang="en-US" dirty="0"/>
          </a:p>
        </p:txBody>
      </p:sp>
      <p:cxnSp>
        <p:nvCxnSpPr>
          <p:cNvPr id="9" name="Straight Arrow Connector 8"/>
          <p:cNvCxnSpPr/>
          <p:nvPr/>
        </p:nvCxnSpPr>
        <p:spPr bwMode="auto">
          <a:xfrm>
            <a:off x="3872880" y="1268760"/>
            <a:ext cx="504056" cy="18640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a:off x="4736976" y="5718447"/>
            <a:ext cx="1260555"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H="1" flipV="1">
            <a:off x="6105128" y="1052736"/>
            <a:ext cx="72008" cy="504056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flipH="1" flipV="1">
            <a:off x="4448944" y="1052736"/>
            <a:ext cx="72008" cy="5040560"/>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p:cNvSpPr/>
          <p:nvPr/>
        </p:nvSpPr>
        <p:spPr>
          <a:xfrm>
            <a:off x="5846420" y="6237312"/>
            <a:ext cx="1811714" cy="461665"/>
          </a:xfrm>
          <a:prstGeom prst="rect">
            <a:avLst/>
          </a:prstGeom>
        </p:spPr>
        <p:txBody>
          <a:bodyPr wrap="none">
            <a:spAutoFit/>
          </a:bodyPr>
          <a:lstStyle/>
          <a:p>
            <a:r>
              <a:rPr lang="en-US" dirty="0" smtClean="0"/>
              <a:t>N= </a:t>
            </a:r>
            <a:r>
              <a:rPr lang="en-US" dirty="0"/>
              <a:t>302,786 </a:t>
            </a:r>
            <a:r>
              <a:rPr lang="en-US" dirty="0" smtClean="0"/>
              <a:t> </a:t>
            </a:r>
            <a:endParaRPr lang="en-US" dirty="0"/>
          </a:p>
        </p:txBody>
      </p:sp>
    </p:spTree>
    <p:extLst>
      <p:ext uri="{BB962C8B-B14F-4D97-AF65-F5344CB8AC3E}">
        <p14:creationId xmlns:p14="http://schemas.microsoft.com/office/powerpoint/2010/main" val="1521901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657A9E2A-80AB-40D4-B6A2-919EA6B46D61}" type="slidenum">
              <a:rPr lang="fr-FR" sz="1400"/>
              <a:pPr/>
              <a:t>21</a:t>
            </a:fld>
            <a:endParaRPr lang="fr-FR" sz="1400"/>
          </a:p>
        </p:txBody>
      </p:sp>
      <p:sp>
        <p:nvSpPr>
          <p:cNvPr id="19459" name="Rectangle 3"/>
          <p:cNvSpPr>
            <a:spLocks noChangeArrowheads="1"/>
          </p:cNvSpPr>
          <p:nvPr/>
        </p:nvSpPr>
        <p:spPr bwMode="auto">
          <a:xfrm>
            <a:off x="977900" y="347663"/>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995363" lvl="3" indent="-247650" algn="l" defTabSz="957263">
              <a:spcBef>
                <a:spcPct val="20000"/>
              </a:spcBef>
              <a:tabLst>
                <a:tab pos="741363" algn="l"/>
              </a:tabLst>
            </a:pPr>
            <a:endParaRPr lang="en-US" sz="800"/>
          </a:p>
          <a:p>
            <a:pPr marL="361950" indent="-361950" algn="just" defTabSz="957263">
              <a:spcBef>
                <a:spcPts val="300"/>
              </a:spcBef>
              <a:spcAft>
                <a:spcPts val="300"/>
              </a:spcAft>
              <a:tabLst>
                <a:tab pos="741363" algn="l"/>
              </a:tabLst>
            </a:pPr>
            <a:r>
              <a:rPr lang="en-AU" sz="2000" b="1" i="1">
                <a:solidFill>
                  <a:srgbClr val="000000"/>
                </a:solidFill>
              </a:rPr>
              <a:t>The aspirations / social opportunities of satisfaction contradictions </a:t>
            </a:r>
          </a:p>
        </p:txBody>
      </p:sp>
      <p:grpSp>
        <p:nvGrpSpPr>
          <p:cNvPr id="19460" name="Group 1"/>
          <p:cNvGrpSpPr>
            <a:grpSpLocks/>
          </p:cNvGrpSpPr>
          <p:nvPr/>
        </p:nvGrpSpPr>
        <p:grpSpPr bwMode="auto">
          <a:xfrm>
            <a:off x="1979613" y="2008188"/>
            <a:ext cx="6501855" cy="4401114"/>
            <a:chOff x="1979613" y="1257300"/>
            <a:chExt cx="7646441" cy="5156732"/>
          </a:xfrm>
        </p:grpSpPr>
        <p:sp>
          <p:nvSpPr>
            <p:cNvPr id="19462" name="Line 2"/>
            <p:cNvSpPr>
              <a:spLocks noChangeShapeType="1"/>
            </p:cNvSpPr>
            <p:nvPr/>
          </p:nvSpPr>
          <p:spPr bwMode="auto">
            <a:xfrm>
              <a:off x="1979613" y="1268413"/>
              <a:ext cx="0" cy="50403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3" name="Line 4"/>
            <p:cNvSpPr>
              <a:spLocks noChangeShapeType="1"/>
            </p:cNvSpPr>
            <p:nvPr/>
          </p:nvSpPr>
          <p:spPr bwMode="auto">
            <a:xfrm>
              <a:off x="1979613" y="1268413"/>
              <a:ext cx="4762" cy="5111750"/>
            </a:xfrm>
            <a:prstGeom prst="line">
              <a:avLst/>
            </a:prstGeom>
            <a:noFill/>
            <a:ln w="25400">
              <a:solidFill>
                <a:srgbClr val="000000"/>
              </a:solidFill>
              <a:round/>
              <a:headEnd type="stealth" w="lg" len="lg"/>
              <a:tailEnd type="none" w="lg" len="lg"/>
            </a:ln>
            <a:extLst>
              <a:ext uri="{909E8E84-426E-40DD-AFC4-6F175D3DCCD1}">
                <a14:hiddenFill xmlns:a14="http://schemas.microsoft.com/office/drawing/2010/main">
                  <a:noFill/>
                </a14:hiddenFill>
              </a:ext>
            </a:extLst>
          </p:spPr>
          <p:txBody>
            <a:bodyPr/>
            <a:lstStyle/>
            <a:p>
              <a:endParaRPr lang="en-US"/>
            </a:p>
          </p:txBody>
        </p:sp>
        <p:sp>
          <p:nvSpPr>
            <p:cNvPr id="19464" name="Line 5"/>
            <p:cNvSpPr>
              <a:spLocks noChangeShapeType="1"/>
            </p:cNvSpPr>
            <p:nvPr/>
          </p:nvSpPr>
          <p:spPr bwMode="auto">
            <a:xfrm>
              <a:off x="1982788" y="6380163"/>
              <a:ext cx="5489575" cy="1587"/>
            </a:xfrm>
            <a:prstGeom prst="line">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9465" name="Freeform 6"/>
            <p:cNvSpPr>
              <a:spLocks/>
            </p:cNvSpPr>
            <p:nvPr/>
          </p:nvSpPr>
          <p:spPr bwMode="auto">
            <a:xfrm>
              <a:off x="2576513" y="2241550"/>
              <a:ext cx="2967037" cy="3559175"/>
            </a:xfrm>
            <a:custGeom>
              <a:avLst/>
              <a:gdLst>
                <a:gd name="T0" fmla="*/ 0 w 1869"/>
                <a:gd name="T1" fmla="*/ 3559175 h 2242"/>
                <a:gd name="T2" fmla="*/ 1439862 w 1869"/>
                <a:gd name="T3" fmla="*/ 3198813 h 2242"/>
                <a:gd name="T4" fmla="*/ 2490787 w 1869"/>
                <a:gd name="T5" fmla="*/ 2241550 h 2242"/>
                <a:gd name="T6" fmla="*/ 2770187 w 1869"/>
                <a:gd name="T7" fmla="*/ 692150 h 2242"/>
                <a:gd name="T8" fmla="*/ 1309687 w 1869"/>
                <a:gd name="T9" fmla="*/ 19050 h 2242"/>
                <a:gd name="T10" fmla="*/ 763587 w 1869"/>
                <a:gd name="T11" fmla="*/ 806450 h 2242"/>
                <a:gd name="T12" fmla="*/ 1152525 w 1869"/>
                <a:gd name="T13" fmla="*/ 1543050 h 22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69" h="2242">
                  <a:moveTo>
                    <a:pt x="0" y="2242"/>
                  </a:moveTo>
                  <a:cubicBezTo>
                    <a:pt x="329" y="2215"/>
                    <a:pt x="645" y="2153"/>
                    <a:pt x="907" y="2015"/>
                  </a:cubicBezTo>
                  <a:cubicBezTo>
                    <a:pt x="1169" y="1877"/>
                    <a:pt x="1429" y="1675"/>
                    <a:pt x="1569" y="1412"/>
                  </a:cubicBezTo>
                  <a:cubicBezTo>
                    <a:pt x="1709" y="1149"/>
                    <a:pt x="1869" y="669"/>
                    <a:pt x="1745" y="436"/>
                  </a:cubicBezTo>
                  <a:cubicBezTo>
                    <a:pt x="1621" y="203"/>
                    <a:pt x="1036" y="0"/>
                    <a:pt x="825" y="12"/>
                  </a:cubicBezTo>
                  <a:cubicBezTo>
                    <a:pt x="614" y="24"/>
                    <a:pt x="497" y="348"/>
                    <a:pt x="481" y="508"/>
                  </a:cubicBezTo>
                  <a:cubicBezTo>
                    <a:pt x="465" y="668"/>
                    <a:pt x="675" y="875"/>
                    <a:pt x="726" y="972"/>
                  </a:cubicBezTo>
                </a:path>
              </a:pathLst>
            </a:cu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6" name="Freeform 7"/>
            <p:cNvSpPr>
              <a:spLocks/>
            </p:cNvSpPr>
            <p:nvPr/>
          </p:nvSpPr>
          <p:spPr bwMode="auto">
            <a:xfrm>
              <a:off x="3729038" y="3713163"/>
              <a:ext cx="2736850" cy="536575"/>
            </a:xfrm>
            <a:custGeom>
              <a:avLst/>
              <a:gdLst>
                <a:gd name="T0" fmla="*/ 0 w 1724"/>
                <a:gd name="T1" fmla="*/ 71438 h 338"/>
                <a:gd name="T2" fmla="*/ 677863 w 1724"/>
                <a:gd name="T3" fmla="*/ 414338 h 338"/>
                <a:gd name="T4" fmla="*/ 1757363 w 1724"/>
                <a:gd name="T5" fmla="*/ 503238 h 338"/>
                <a:gd name="T6" fmla="*/ 2447925 w 1724"/>
                <a:gd name="T7" fmla="*/ 215900 h 338"/>
                <a:gd name="T8" fmla="*/ 2736850 w 1724"/>
                <a:gd name="T9" fmla="*/ 0 h 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24" h="338">
                  <a:moveTo>
                    <a:pt x="0" y="45"/>
                  </a:moveTo>
                  <a:cubicBezTo>
                    <a:pt x="71" y="81"/>
                    <a:pt x="243" y="216"/>
                    <a:pt x="427" y="261"/>
                  </a:cubicBezTo>
                  <a:cubicBezTo>
                    <a:pt x="611" y="306"/>
                    <a:pt x="921" y="338"/>
                    <a:pt x="1107" y="317"/>
                  </a:cubicBezTo>
                  <a:cubicBezTo>
                    <a:pt x="1293" y="296"/>
                    <a:pt x="1439" y="189"/>
                    <a:pt x="1542" y="136"/>
                  </a:cubicBezTo>
                  <a:cubicBezTo>
                    <a:pt x="1645" y="83"/>
                    <a:pt x="1723" y="22"/>
                    <a:pt x="1724" y="0"/>
                  </a:cubicBezTo>
                </a:path>
              </a:pathLst>
            </a:custGeom>
            <a:noFill/>
            <a:ln w="25400" cap="flat">
              <a:solidFill>
                <a:schemeClr val="tx1"/>
              </a:solidFill>
              <a:prstDash val="dash"/>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7" name="Rectangle 8"/>
            <p:cNvSpPr>
              <a:spLocks noChangeArrowheads="1"/>
            </p:cNvSpPr>
            <p:nvPr/>
          </p:nvSpPr>
          <p:spPr bwMode="auto">
            <a:xfrm>
              <a:off x="2073276" y="1336675"/>
              <a:ext cx="1927047" cy="54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b="1" i="1">
                  <a:solidFill>
                    <a:srgbClr val="000000"/>
                  </a:solidFill>
                </a:rPr>
                <a:t>Aspirations</a:t>
              </a:r>
              <a:endParaRPr lang="fr-FR" b="1" i="1">
                <a:solidFill>
                  <a:srgbClr val="000000"/>
                </a:solidFill>
              </a:endParaRPr>
            </a:p>
          </p:txBody>
        </p:sp>
        <p:sp>
          <p:nvSpPr>
            <p:cNvPr id="19468" name="Rectangle 9"/>
            <p:cNvSpPr>
              <a:spLocks noChangeArrowheads="1"/>
            </p:cNvSpPr>
            <p:nvPr/>
          </p:nvSpPr>
          <p:spPr bwMode="auto">
            <a:xfrm>
              <a:off x="6334126" y="5440363"/>
              <a:ext cx="3291928" cy="97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b="1" i="1">
                  <a:solidFill>
                    <a:srgbClr val="000000"/>
                  </a:solidFill>
                </a:rPr>
                <a:t>Social opportunities </a:t>
              </a:r>
              <a:br>
                <a:rPr lang="en-AU" b="1" i="1">
                  <a:solidFill>
                    <a:srgbClr val="000000"/>
                  </a:solidFill>
                </a:rPr>
              </a:br>
              <a:r>
                <a:rPr lang="en-AU" b="1" i="1">
                  <a:solidFill>
                    <a:srgbClr val="000000"/>
                  </a:solidFill>
                </a:rPr>
                <a:t>of satisfaction </a:t>
              </a:r>
              <a:endParaRPr lang="fr-FR" b="1" i="1">
                <a:solidFill>
                  <a:srgbClr val="000000"/>
                </a:solidFill>
              </a:endParaRPr>
            </a:p>
          </p:txBody>
        </p:sp>
        <p:sp>
          <p:nvSpPr>
            <p:cNvPr id="19469" name="Rectangle 10"/>
            <p:cNvSpPr>
              <a:spLocks noChangeArrowheads="1"/>
            </p:cNvSpPr>
            <p:nvPr/>
          </p:nvSpPr>
          <p:spPr bwMode="auto">
            <a:xfrm>
              <a:off x="2708276" y="5897563"/>
              <a:ext cx="1993029" cy="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sz="2000" b="1" i="1">
                  <a:solidFill>
                    <a:srgbClr val="000000"/>
                  </a:solidFill>
                </a:rPr>
                <a:t>Cohort b 1915</a:t>
              </a:r>
              <a:endParaRPr lang="fr-FR" sz="2000" b="1" i="1">
                <a:solidFill>
                  <a:srgbClr val="000000"/>
                </a:solidFill>
              </a:endParaRPr>
            </a:p>
          </p:txBody>
        </p:sp>
        <p:sp>
          <p:nvSpPr>
            <p:cNvPr id="19470" name="Rectangle 11"/>
            <p:cNvSpPr>
              <a:spLocks noChangeArrowheads="1"/>
            </p:cNvSpPr>
            <p:nvPr/>
          </p:nvSpPr>
          <p:spPr bwMode="auto">
            <a:xfrm>
              <a:off x="4125913" y="5418139"/>
              <a:ext cx="1491567" cy="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sz="2000" b="1" i="1">
                  <a:solidFill>
                    <a:srgbClr val="000000"/>
                  </a:solidFill>
                </a:rPr>
                <a:t>Coh  1925</a:t>
              </a:r>
              <a:endParaRPr lang="fr-FR" sz="2000" b="1" i="1">
                <a:solidFill>
                  <a:srgbClr val="000000"/>
                </a:solidFill>
              </a:endParaRPr>
            </a:p>
          </p:txBody>
        </p:sp>
        <p:sp>
          <p:nvSpPr>
            <p:cNvPr id="19471" name="Rectangle 12"/>
            <p:cNvSpPr>
              <a:spLocks noChangeArrowheads="1"/>
            </p:cNvSpPr>
            <p:nvPr/>
          </p:nvSpPr>
          <p:spPr bwMode="auto">
            <a:xfrm>
              <a:off x="4989513" y="4697413"/>
              <a:ext cx="1491567" cy="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sz="2000" b="1" i="1">
                  <a:solidFill>
                    <a:srgbClr val="000000"/>
                  </a:solidFill>
                </a:rPr>
                <a:t>Coh  1935</a:t>
              </a:r>
              <a:endParaRPr lang="fr-FR" sz="2000" b="1" i="1">
                <a:solidFill>
                  <a:srgbClr val="000000"/>
                </a:solidFill>
              </a:endParaRPr>
            </a:p>
          </p:txBody>
        </p:sp>
        <p:sp>
          <p:nvSpPr>
            <p:cNvPr id="19472" name="Rectangle 13"/>
            <p:cNvSpPr>
              <a:spLocks noChangeArrowheads="1"/>
            </p:cNvSpPr>
            <p:nvPr/>
          </p:nvSpPr>
          <p:spPr bwMode="auto">
            <a:xfrm>
              <a:off x="5529263" y="2754313"/>
              <a:ext cx="1491567" cy="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sz="2000" b="1" i="1">
                  <a:solidFill>
                    <a:srgbClr val="000000"/>
                  </a:solidFill>
                </a:rPr>
                <a:t>Coh  1945</a:t>
              </a:r>
              <a:endParaRPr lang="fr-FR" sz="2000" b="1" i="1">
                <a:solidFill>
                  <a:srgbClr val="000000"/>
                </a:solidFill>
              </a:endParaRPr>
            </a:p>
          </p:txBody>
        </p:sp>
        <p:sp>
          <p:nvSpPr>
            <p:cNvPr id="19473" name="Rectangle 14"/>
            <p:cNvSpPr>
              <a:spLocks noChangeArrowheads="1"/>
            </p:cNvSpPr>
            <p:nvPr/>
          </p:nvSpPr>
          <p:spPr bwMode="auto">
            <a:xfrm>
              <a:off x="4629150" y="2008188"/>
              <a:ext cx="1491567" cy="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sz="2000" b="1" i="1">
                  <a:solidFill>
                    <a:srgbClr val="000000"/>
                  </a:solidFill>
                </a:rPr>
                <a:t>Coh  1955</a:t>
              </a:r>
              <a:endParaRPr lang="fr-FR" sz="2000" b="1" i="1">
                <a:solidFill>
                  <a:srgbClr val="000000"/>
                </a:solidFill>
              </a:endParaRPr>
            </a:p>
          </p:txBody>
        </p:sp>
        <p:sp>
          <p:nvSpPr>
            <p:cNvPr id="19474" name="Rectangle 15"/>
            <p:cNvSpPr>
              <a:spLocks noChangeArrowheads="1"/>
            </p:cNvSpPr>
            <p:nvPr/>
          </p:nvSpPr>
          <p:spPr bwMode="auto">
            <a:xfrm>
              <a:off x="2073276" y="1889124"/>
              <a:ext cx="1491567" cy="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sz="2000" b="1" i="1">
                  <a:solidFill>
                    <a:srgbClr val="000000"/>
                  </a:solidFill>
                </a:rPr>
                <a:t>Coh  1965</a:t>
              </a:r>
              <a:endParaRPr lang="fr-FR" sz="2000" b="1" i="1">
                <a:solidFill>
                  <a:srgbClr val="000000"/>
                </a:solidFill>
              </a:endParaRPr>
            </a:p>
          </p:txBody>
        </p:sp>
        <p:sp>
          <p:nvSpPr>
            <p:cNvPr id="19475" name="Rectangle 16"/>
            <p:cNvSpPr>
              <a:spLocks noChangeArrowheads="1"/>
            </p:cNvSpPr>
            <p:nvPr/>
          </p:nvSpPr>
          <p:spPr bwMode="auto">
            <a:xfrm>
              <a:off x="2227263" y="2754313"/>
              <a:ext cx="1163542" cy="82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sz="2000" b="1" i="1">
                  <a:solidFill>
                    <a:srgbClr val="000000"/>
                  </a:solidFill>
                </a:rPr>
                <a:t>Cohort </a:t>
              </a:r>
              <a:br>
                <a:rPr lang="en-AU" sz="2000" b="1" i="1">
                  <a:solidFill>
                    <a:srgbClr val="000000"/>
                  </a:solidFill>
                </a:rPr>
              </a:br>
              <a:r>
                <a:rPr lang="en-AU" sz="2000" b="1" i="1">
                  <a:solidFill>
                    <a:srgbClr val="000000"/>
                  </a:solidFill>
                </a:rPr>
                <a:t>b 1975</a:t>
              </a:r>
              <a:endParaRPr lang="fr-FR" sz="2000" b="1" i="1">
                <a:solidFill>
                  <a:srgbClr val="000000"/>
                </a:solidFill>
              </a:endParaRPr>
            </a:p>
          </p:txBody>
        </p:sp>
        <p:sp>
          <p:nvSpPr>
            <p:cNvPr id="19476" name="Freeform 17"/>
            <p:cNvSpPr>
              <a:spLocks/>
            </p:cNvSpPr>
            <p:nvPr/>
          </p:nvSpPr>
          <p:spPr bwMode="auto">
            <a:xfrm>
              <a:off x="2720975" y="5729288"/>
              <a:ext cx="133350" cy="120650"/>
            </a:xfrm>
            <a:custGeom>
              <a:avLst/>
              <a:gdLst>
                <a:gd name="T0" fmla="*/ 71438 w 84"/>
                <a:gd name="T1" fmla="*/ 0 h 76"/>
                <a:gd name="T2" fmla="*/ 133350 w 84"/>
                <a:gd name="T3" fmla="*/ 65088 h 76"/>
                <a:gd name="T4" fmla="*/ 71438 w 84"/>
                <a:gd name="T5" fmla="*/ 120650 h 76"/>
                <a:gd name="T6" fmla="*/ 0 w 84"/>
                <a:gd name="T7" fmla="*/ 65088 h 76"/>
                <a:gd name="T8" fmla="*/ 71438 w 84"/>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76">
                  <a:moveTo>
                    <a:pt x="45" y="0"/>
                  </a:moveTo>
                  <a:lnTo>
                    <a:pt x="84" y="41"/>
                  </a:lnTo>
                  <a:lnTo>
                    <a:pt x="45" y="76"/>
                  </a:lnTo>
                  <a:lnTo>
                    <a:pt x="0" y="41"/>
                  </a:lnTo>
                  <a:lnTo>
                    <a:pt x="45" y="0"/>
                  </a:lnTo>
                  <a:close/>
                </a:path>
              </a:pathLst>
            </a:custGeom>
            <a:solidFill>
              <a:srgbClr val="000080"/>
            </a:solidFill>
            <a:ln w="26988">
              <a:solidFill>
                <a:srgbClr val="000080"/>
              </a:solidFill>
              <a:prstDash val="solid"/>
              <a:round/>
              <a:headEnd/>
              <a:tailEnd/>
            </a:ln>
          </p:spPr>
          <p:txBody>
            <a:bodyPr/>
            <a:lstStyle/>
            <a:p>
              <a:endParaRPr lang="en-US"/>
            </a:p>
          </p:txBody>
        </p:sp>
        <p:sp>
          <p:nvSpPr>
            <p:cNvPr id="19477" name="Freeform 18"/>
            <p:cNvSpPr>
              <a:spLocks/>
            </p:cNvSpPr>
            <p:nvPr/>
          </p:nvSpPr>
          <p:spPr bwMode="auto">
            <a:xfrm>
              <a:off x="4027488" y="5319713"/>
              <a:ext cx="133350" cy="120650"/>
            </a:xfrm>
            <a:custGeom>
              <a:avLst/>
              <a:gdLst>
                <a:gd name="T0" fmla="*/ 71438 w 84"/>
                <a:gd name="T1" fmla="*/ 0 h 76"/>
                <a:gd name="T2" fmla="*/ 133350 w 84"/>
                <a:gd name="T3" fmla="*/ 65088 h 76"/>
                <a:gd name="T4" fmla="*/ 71438 w 84"/>
                <a:gd name="T5" fmla="*/ 120650 h 76"/>
                <a:gd name="T6" fmla="*/ 0 w 84"/>
                <a:gd name="T7" fmla="*/ 65088 h 76"/>
                <a:gd name="T8" fmla="*/ 71438 w 84"/>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76">
                  <a:moveTo>
                    <a:pt x="45" y="0"/>
                  </a:moveTo>
                  <a:lnTo>
                    <a:pt x="84" y="41"/>
                  </a:lnTo>
                  <a:lnTo>
                    <a:pt x="45" y="76"/>
                  </a:lnTo>
                  <a:lnTo>
                    <a:pt x="0" y="41"/>
                  </a:lnTo>
                  <a:lnTo>
                    <a:pt x="45" y="0"/>
                  </a:lnTo>
                  <a:close/>
                </a:path>
              </a:pathLst>
            </a:custGeom>
            <a:solidFill>
              <a:srgbClr val="000080"/>
            </a:solidFill>
            <a:ln w="26988">
              <a:solidFill>
                <a:srgbClr val="000080"/>
              </a:solidFill>
              <a:prstDash val="solid"/>
              <a:round/>
              <a:headEnd/>
              <a:tailEnd/>
            </a:ln>
          </p:spPr>
          <p:txBody>
            <a:bodyPr/>
            <a:lstStyle/>
            <a:p>
              <a:endParaRPr lang="en-US"/>
            </a:p>
          </p:txBody>
        </p:sp>
        <p:sp>
          <p:nvSpPr>
            <p:cNvPr id="19478" name="Freeform 19"/>
            <p:cNvSpPr>
              <a:spLocks/>
            </p:cNvSpPr>
            <p:nvPr/>
          </p:nvSpPr>
          <p:spPr bwMode="auto">
            <a:xfrm>
              <a:off x="4819650" y="4672013"/>
              <a:ext cx="133350" cy="120650"/>
            </a:xfrm>
            <a:custGeom>
              <a:avLst/>
              <a:gdLst>
                <a:gd name="T0" fmla="*/ 71438 w 84"/>
                <a:gd name="T1" fmla="*/ 0 h 76"/>
                <a:gd name="T2" fmla="*/ 133350 w 84"/>
                <a:gd name="T3" fmla="*/ 65088 h 76"/>
                <a:gd name="T4" fmla="*/ 71438 w 84"/>
                <a:gd name="T5" fmla="*/ 120650 h 76"/>
                <a:gd name="T6" fmla="*/ 0 w 84"/>
                <a:gd name="T7" fmla="*/ 65088 h 76"/>
                <a:gd name="T8" fmla="*/ 71438 w 84"/>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76">
                  <a:moveTo>
                    <a:pt x="45" y="0"/>
                  </a:moveTo>
                  <a:lnTo>
                    <a:pt x="84" y="41"/>
                  </a:lnTo>
                  <a:lnTo>
                    <a:pt x="45" y="76"/>
                  </a:lnTo>
                  <a:lnTo>
                    <a:pt x="0" y="41"/>
                  </a:lnTo>
                  <a:lnTo>
                    <a:pt x="45" y="0"/>
                  </a:lnTo>
                  <a:close/>
                </a:path>
              </a:pathLst>
            </a:custGeom>
            <a:solidFill>
              <a:srgbClr val="000080"/>
            </a:solidFill>
            <a:ln w="26988">
              <a:solidFill>
                <a:srgbClr val="000080"/>
              </a:solidFill>
              <a:prstDash val="solid"/>
              <a:round/>
              <a:headEnd/>
              <a:tailEnd/>
            </a:ln>
          </p:spPr>
          <p:txBody>
            <a:bodyPr/>
            <a:lstStyle/>
            <a:p>
              <a:endParaRPr lang="en-US"/>
            </a:p>
          </p:txBody>
        </p:sp>
        <p:sp>
          <p:nvSpPr>
            <p:cNvPr id="19479" name="Freeform 20"/>
            <p:cNvSpPr>
              <a:spLocks/>
            </p:cNvSpPr>
            <p:nvPr/>
          </p:nvSpPr>
          <p:spPr bwMode="auto">
            <a:xfrm>
              <a:off x="5324475" y="3063875"/>
              <a:ext cx="133350" cy="120650"/>
            </a:xfrm>
            <a:custGeom>
              <a:avLst/>
              <a:gdLst>
                <a:gd name="T0" fmla="*/ 71438 w 84"/>
                <a:gd name="T1" fmla="*/ 0 h 76"/>
                <a:gd name="T2" fmla="*/ 133350 w 84"/>
                <a:gd name="T3" fmla="*/ 65088 h 76"/>
                <a:gd name="T4" fmla="*/ 71438 w 84"/>
                <a:gd name="T5" fmla="*/ 120650 h 76"/>
                <a:gd name="T6" fmla="*/ 0 w 84"/>
                <a:gd name="T7" fmla="*/ 65088 h 76"/>
                <a:gd name="T8" fmla="*/ 71438 w 84"/>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76">
                  <a:moveTo>
                    <a:pt x="45" y="0"/>
                  </a:moveTo>
                  <a:lnTo>
                    <a:pt x="84" y="41"/>
                  </a:lnTo>
                  <a:lnTo>
                    <a:pt x="45" y="76"/>
                  </a:lnTo>
                  <a:lnTo>
                    <a:pt x="0" y="41"/>
                  </a:lnTo>
                  <a:lnTo>
                    <a:pt x="45" y="0"/>
                  </a:lnTo>
                  <a:close/>
                </a:path>
              </a:pathLst>
            </a:custGeom>
            <a:solidFill>
              <a:srgbClr val="000080"/>
            </a:solidFill>
            <a:ln w="26988">
              <a:solidFill>
                <a:srgbClr val="000080"/>
              </a:solidFill>
              <a:prstDash val="solid"/>
              <a:round/>
              <a:headEnd/>
              <a:tailEnd/>
            </a:ln>
          </p:spPr>
          <p:txBody>
            <a:bodyPr/>
            <a:lstStyle/>
            <a:p>
              <a:endParaRPr lang="en-US"/>
            </a:p>
          </p:txBody>
        </p:sp>
        <p:sp>
          <p:nvSpPr>
            <p:cNvPr id="19480" name="Freeform 21"/>
            <p:cNvSpPr>
              <a:spLocks/>
            </p:cNvSpPr>
            <p:nvPr/>
          </p:nvSpPr>
          <p:spPr bwMode="auto">
            <a:xfrm>
              <a:off x="4603750" y="2416175"/>
              <a:ext cx="133350" cy="120650"/>
            </a:xfrm>
            <a:custGeom>
              <a:avLst/>
              <a:gdLst>
                <a:gd name="T0" fmla="*/ 71438 w 84"/>
                <a:gd name="T1" fmla="*/ 0 h 76"/>
                <a:gd name="T2" fmla="*/ 133350 w 84"/>
                <a:gd name="T3" fmla="*/ 65088 h 76"/>
                <a:gd name="T4" fmla="*/ 71438 w 84"/>
                <a:gd name="T5" fmla="*/ 120650 h 76"/>
                <a:gd name="T6" fmla="*/ 0 w 84"/>
                <a:gd name="T7" fmla="*/ 65088 h 76"/>
                <a:gd name="T8" fmla="*/ 71438 w 84"/>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76">
                  <a:moveTo>
                    <a:pt x="45" y="0"/>
                  </a:moveTo>
                  <a:lnTo>
                    <a:pt x="84" y="41"/>
                  </a:lnTo>
                  <a:lnTo>
                    <a:pt x="45" y="76"/>
                  </a:lnTo>
                  <a:lnTo>
                    <a:pt x="0" y="41"/>
                  </a:lnTo>
                  <a:lnTo>
                    <a:pt x="45" y="0"/>
                  </a:lnTo>
                  <a:close/>
                </a:path>
              </a:pathLst>
            </a:custGeom>
            <a:solidFill>
              <a:srgbClr val="000080"/>
            </a:solidFill>
            <a:ln w="26988">
              <a:solidFill>
                <a:srgbClr val="000080"/>
              </a:solidFill>
              <a:prstDash val="solid"/>
              <a:round/>
              <a:headEnd/>
              <a:tailEnd/>
            </a:ln>
          </p:spPr>
          <p:txBody>
            <a:bodyPr/>
            <a:lstStyle/>
            <a:p>
              <a:endParaRPr lang="en-US"/>
            </a:p>
          </p:txBody>
        </p:sp>
        <p:sp>
          <p:nvSpPr>
            <p:cNvPr id="19481" name="Freeform 22"/>
            <p:cNvSpPr>
              <a:spLocks/>
            </p:cNvSpPr>
            <p:nvPr/>
          </p:nvSpPr>
          <p:spPr bwMode="auto">
            <a:xfrm>
              <a:off x="3667125" y="2271713"/>
              <a:ext cx="133350" cy="120650"/>
            </a:xfrm>
            <a:custGeom>
              <a:avLst/>
              <a:gdLst>
                <a:gd name="T0" fmla="*/ 71438 w 84"/>
                <a:gd name="T1" fmla="*/ 0 h 76"/>
                <a:gd name="T2" fmla="*/ 133350 w 84"/>
                <a:gd name="T3" fmla="*/ 65088 h 76"/>
                <a:gd name="T4" fmla="*/ 71438 w 84"/>
                <a:gd name="T5" fmla="*/ 120650 h 76"/>
                <a:gd name="T6" fmla="*/ 0 w 84"/>
                <a:gd name="T7" fmla="*/ 65088 h 76"/>
                <a:gd name="T8" fmla="*/ 71438 w 84"/>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76">
                  <a:moveTo>
                    <a:pt x="45" y="0"/>
                  </a:moveTo>
                  <a:lnTo>
                    <a:pt x="84" y="41"/>
                  </a:lnTo>
                  <a:lnTo>
                    <a:pt x="45" y="76"/>
                  </a:lnTo>
                  <a:lnTo>
                    <a:pt x="0" y="41"/>
                  </a:lnTo>
                  <a:lnTo>
                    <a:pt x="45" y="0"/>
                  </a:lnTo>
                  <a:close/>
                </a:path>
              </a:pathLst>
            </a:custGeom>
            <a:solidFill>
              <a:srgbClr val="000080"/>
            </a:solidFill>
            <a:ln w="26988">
              <a:solidFill>
                <a:srgbClr val="000080"/>
              </a:solidFill>
              <a:prstDash val="solid"/>
              <a:round/>
              <a:headEnd/>
              <a:tailEnd/>
            </a:ln>
          </p:spPr>
          <p:txBody>
            <a:bodyPr/>
            <a:lstStyle/>
            <a:p>
              <a:endParaRPr lang="en-US"/>
            </a:p>
          </p:txBody>
        </p:sp>
        <p:sp>
          <p:nvSpPr>
            <p:cNvPr id="19482" name="Freeform 23"/>
            <p:cNvSpPr>
              <a:spLocks/>
            </p:cNvSpPr>
            <p:nvPr/>
          </p:nvSpPr>
          <p:spPr bwMode="auto">
            <a:xfrm>
              <a:off x="3306763" y="3208338"/>
              <a:ext cx="133350" cy="120650"/>
            </a:xfrm>
            <a:custGeom>
              <a:avLst/>
              <a:gdLst>
                <a:gd name="T0" fmla="*/ 71438 w 84"/>
                <a:gd name="T1" fmla="*/ 0 h 76"/>
                <a:gd name="T2" fmla="*/ 133350 w 84"/>
                <a:gd name="T3" fmla="*/ 65088 h 76"/>
                <a:gd name="T4" fmla="*/ 71438 w 84"/>
                <a:gd name="T5" fmla="*/ 120650 h 76"/>
                <a:gd name="T6" fmla="*/ 0 w 84"/>
                <a:gd name="T7" fmla="*/ 65088 h 76"/>
                <a:gd name="T8" fmla="*/ 71438 w 84"/>
                <a:gd name="T9" fmla="*/ 0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76">
                  <a:moveTo>
                    <a:pt x="45" y="0"/>
                  </a:moveTo>
                  <a:lnTo>
                    <a:pt x="84" y="41"/>
                  </a:lnTo>
                  <a:lnTo>
                    <a:pt x="45" y="76"/>
                  </a:lnTo>
                  <a:lnTo>
                    <a:pt x="0" y="41"/>
                  </a:lnTo>
                  <a:lnTo>
                    <a:pt x="45" y="0"/>
                  </a:lnTo>
                  <a:close/>
                </a:path>
              </a:pathLst>
            </a:custGeom>
            <a:solidFill>
              <a:srgbClr val="000080"/>
            </a:solidFill>
            <a:ln w="26988">
              <a:solidFill>
                <a:srgbClr val="000080"/>
              </a:solidFill>
              <a:prstDash val="solid"/>
              <a:round/>
              <a:headEnd/>
              <a:tailEnd/>
            </a:ln>
          </p:spPr>
          <p:txBody>
            <a:bodyPr/>
            <a:lstStyle/>
            <a:p>
              <a:endParaRPr lang="en-US"/>
            </a:p>
          </p:txBody>
        </p:sp>
        <p:sp>
          <p:nvSpPr>
            <p:cNvPr id="19483" name="Freeform 24"/>
            <p:cNvSpPr>
              <a:spLocks/>
            </p:cNvSpPr>
            <p:nvPr/>
          </p:nvSpPr>
          <p:spPr bwMode="auto">
            <a:xfrm>
              <a:off x="3262313" y="3797300"/>
              <a:ext cx="1036637" cy="1473200"/>
            </a:xfrm>
            <a:custGeom>
              <a:avLst/>
              <a:gdLst>
                <a:gd name="T0" fmla="*/ 484187 w 653"/>
                <a:gd name="T1" fmla="*/ 0 h 928"/>
                <a:gd name="T2" fmla="*/ 966787 w 653"/>
                <a:gd name="T3" fmla="*/ 647700 h 928"/>
                <a:gd name="T4" fmla="*/ 65087 w 653"/>
                <a:gd name="T5" fmla="*/ 673100 h 928"/>
                <a:gd name="T6" fmla="*/ 573087 w 653"/>
                <a:gd name="T7" fmla="*/ 1092200 h 928"/>
                <a:gd name="T8" fmla="*/ 484187 w 653"/>
                <a:gd name="T9" fmla="*/ 1473200 h 9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3" h="928">
                  <a:moveTo>
                    <a:pt x="305" y="0"/>
                  </a:moveTo>
                  <a:cubicBezTo>
                    <a:pt x="356" y="68"/>
                    <a:pt x="653" y="337"/>
                    <a:pt x="609" y="408"/>
                  </a:cubicBezTo>
                  <a:cubicBezTo>
                    <a:pt x="565" y="479"/>
                    <a:pt x="82" y="377"/>
                    <a:pt x="41" y="424"/>
                  </a:cubicBezTo>
                  <a:cubicBezTo>
                    <a:pt x="0" y="471"/>
                    <a:pt x="317" y="604"/>
                    <a:pt x="361" y="688"/>
                  </a:cubicBezTo>
                  <a:cubicBezTo>
                    <a:pt x="405" y="772"/>
                    <a:pt x="317" y="878"/>
                    <a:pt x="305" y="928"/>
                  </a:cubicBezTo>
                </a:path>
              </a:pathLst>
            </a:custGeom>
            <a:noFill/>
            <a:ln w="25400" cap="flat">
              <a:solidFill>
                <a:schemeClr val="tx1"/>
              </a:solidFill>
              <a:prstDash val="dash"/>
              <a:round/>
              <a:headEn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4" name="Rectangle 25"/>
            <p:cNvSpPr>
              <a:spLocks noChangeArrowheads="1"/>
            </p:cNvSpPr>
            <p:nvPr/>
          </p:nvSpPr>
          <p:spPr bwMode="auto">
            <a:xfrm>
              <a:off x="4179888" y="4011613"/>
              <a:ext cx="506898" cy="7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sz="3600" b="1">
                  <a:solidFill>
                    <a:srgbClr val="000000"/>
                  </a:solidFill>
                </a:rPr>
                <a:t>?</a:t>
              </a:r>
              <a:endParaRPr lang="fr-FR" sz="3600" b="1">
                <a:solidFill>
                  <a:srgbClr val="000000"/>
                </a:solidFill>
              </a:endParaRPr>
            </a:p>
          </p:txBody>
        </p:sp>
        <p:sp>
          <p:nvSpPr>
            <p:cNvPr id="19485" name="Line 26"/>
            <p:cNvSpPr>
              <a:spLocks noChangeShapeType="1"/>
            </p:cNvSpPr>
            <p:nvPr/>
          </p:nvSpPr>
          <p:spPr bwMode="auto">
            <a:xfrm>
              <a:off x="5600700" y="1401763"/>
              <a:ext cx="2289175" cy="2747962"/>
            </a:xfrm>
            <a:prstGeom prst="line">
              <a:avLst/>
            </a:prstGeom>
            <a:noFill/>
            <a:ln w="38100">
              <a:solidFill>
                <a:schemeClr val="tx1"/>
              </a:solidFill>
              <a:round/>
              <a:headEnd type="triangle" w="lg" len="lg"/>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86" name="Rectangle 27"/>
            <p:cNvSpPr>
              <a:spLocks noChangeArrowheads="1"/>
            </p:cNvSpPr>
            <p:nvPr/>
          </p:nvSpPr>
          <p:spPr bwMode="auto">
            <a:xfrm>
              <a:off x="5994399" y="1257300"/>
              <a:ext cx="1382226" cy="54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b="1" i="1">
                  <a:solidFill>
                    <a:srgbClr val="000000"/>
                  </a:solidFill>
                </a:rPr>
                <a:t>Anomie</a:t>
              </a:r>
              <a:endParaRPr lang="fr-FR" b="1" i="1">
                <a:solidFill>
                  <a:srgbClr val="000000"/>
                </a:solidFill>
              </a:endParaRPr>
            </a:p>
          </p:txBody>
        </p:sp>
        <p:sp>
          <p:nvSpPr>
            <p:cNvPr id="19487" name="Rectangle 28"/>
            <p:cNvSpPr>
              <a:spLocks noChangeArrowheads="1"/>
            </p:cNvSpPr>
            <p:nvPr/>
          </p:nvSpPr>
          <p:spPr bwMode="auto">
            <a:xfrm>
              <a:off x="7545388" y="3392488"/>
              <a:ext cx="1864835" cy="54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b="1" i="1">
                  <a:solidFill>
                    <a:srgbClr val="000000"/>
                  </a:solidFill>
                </a:rPr>
                <a:t>Regulation</a:t>
              </a:r>
              <a:endParaRPr lang="fr-FR" b="1" i="1">
                <a:solidFill>
                  <a:srgbClr val="000000"/>
                </a:solidFill>
              </a:endParaRPr>
            </a:p>
          </p:txBody>
        </p:sp>
      </p:grpSp>
      <p:sp>
        <p:nvSpPr>
          <p:cNvPr id="19461" name="Rectangle 29"/>
          <p:cNvSpPr>
            <a:spLocks noChangeArrowheads="1"/>
          </p:cNvSpPr>
          <p:nvPr/>
        </p:nvSpPr>
        <p:spPr bwMode="auto">
          <a:xfrm>
            <a:off x="1244600" y="188913"/>
            <a:ext cx="66133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spcBef>
                <a:spcPts val="300"/>
              </a:spcBef>
              <a:spcAft>
                <a:spcPts val="300"/>
              </a:spcAft>
            </a:pPr>
            <a:r>
              <a:rPr lang="en-US" b="1" dirty="0" smtClean="0">
                <a:solidFill>
                  <a:srgbClr val="000000"/>
                </a:solidFill>
              </a:rPr>
              <a:t>d. Risk </a:t>
            </a:r>
            <a:r>
              <a:rPr lang="en-US" b="1" dirty="0">
                <a:solidFill>
                  <a:srgbClr val="000000"/>
                </a:solidFill>
              </a:rPr>
              <a:t>of </a:t>
            </a:r>
            <a:r>
              <a:rPr lang="en-US" b="1" dirty="0" err="1">
                <a:solidFill>
                  <a:srgbClr val="000000"/>
                </a:solidFill>
              </a:rPr>
              <a:t>dyssocialization</a:t>
            </a:r>
            <a:r>
              <a:rPr lang="en-US" b="1" dirty="0">
                <a:solidFill>
                  <a:srgbClr val="000000"/>
                </a:solidFill>
              </a:rPr>
              <a:t/>
            </a:r>
            <a:br>
              <a:rPr lang="en-US" b="1" dirty="0">
                <a:solidFill>
                  <a:srgbClr val="000000"/>
                </a:solidFill>
              </a:rPr>
            </a:br>
            <a:r>
              <a:rPr lang="en-US" b="1" dirty="0">
                <a:solidFill>
                  <a:srgbClr val="000000"/>
                </a:solidFill>
              </a:rPr>
              <a:t/>
            </a:r>
            <a:br>
              <a:rPr lang="en-US" b="1" dirty="0">
                <a:solidFill>
                  <a:srgbClr val="000000"/>
                </a:solidFill>
              </a:rPr>
            </a:br>
            <a:r>
              <a:rPr lang="en-US" b="1" dirty="0">
                <a:solidFill>
                  <a:srgbClr val="000000"/>
                </a:solidFill>
              </a:rPr>
              <a:t>An </a:t>
            </a:r>
            <a:r>
              <a:rPr lang="en-US" b="1" dirty="0" err="1">
                <a:solidFill>
                  <a:srgbClr val="000000"/>
                </a:solidFill>
              </a:rPr>
              <a:t>Anomized</a:t>
            </a:r>
            <a:r>
              <a:rPr lang="en-US" b="1" dirty="0">
                <a:solidFill>
                  <a:srgbClr val="000000"/>
                </a:solidFill>
              </a:rPr>
              <a:t> </a:t>
            </a:r>
            <a:r>
              <a:rPr lang="en-US" b="1" dirty="0" smtClean="0">
                <a:solidFill>
                  <a:srgbClr val="000000"/>
                </a:solidFill>
              </a:rPr>
              <a:t>generation (neo-Merton graph)</a:t>
            </a:r>
            <a:endParaRPr lang="en-US" b="1" i="1" dirty="0">
              <a:solidFill>
                <a:srgbClr val="000000"/>
              </a:solidFill>
            </a:endParaRPr>
          </a:p>
        </p:txBody>
      </p:sp>
    </p:spTree>
    <p:extLst>
      <p:ext uri="{BB962C8B-B14F-4D97-AF65-F5344CB8AC3E}">
        <p14:creationId xmlns:p14="http://schemas.microsoft.com/office/powerpoint/2010/main" val="2691490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C893BC4-2BB2-43E2-A6DF-88E8DE3AACCB}" type="slidenum">
              <a:rPr lang="fr-FR" sz="1400"/>
              <a:pPr/>
              <a:t>22</a:t>
            </a:fld>
            <a:endParaRPr lang="fr-FR" sz="1400"/>
          </a:p>
        </p:txBody>
      </p:sp>
      <p:sp>
        <p:nvSpPr>
          <p:cNvPr id="21507" name="Rectangle 2"/>
          <p:cNvSpPr>
            <a:spLocks noChangeArrowheads="1"/>
          </p:cNvSpPr>
          <p:nvPr/>
        </p:nvSpPr>
        <p:spPr bwMode="auto">
          <a:xfrm>
            <a:off x="990600" y="620688"/>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just" defTabSz="957263">
              <a:spcBef>
                <a:spcPts val="300"/>
              </a:spcBef>
              <a:spcAft>
                <a:spcPts val="300"/>
              </a:spcAft>
              <a:tabLst>
                <a:tab pos="741363" algn="l"/>
              </a:tabLst>
            </a:pPr>
            <a:endParaRPr lang="fr-FR" sz="1900" b="1" dirty="0">
              <a:solidFill>
                <a:srgbClr val="000000"/>
              </a:solidFill>
            </a:endParaRPr>
          </a:p>
        </p:txBody>
      </p:sp>
      <p:sp>
        <p:nvSpPr>
          <p:cNvPr id="21508" name="Rectangle 3"/>
          <p:cNvSpPr>
            <a:spLocks noChangeArrowheads="1"/>
          </p:cNvSpPr>
          <p:nvPr/>
        </p:nvSpPr>
        <p:spPr bwMode="auto">
          <a:xfrm>
            <a:off x="533400" y="1676400"/>
            <a:ext cx="8839201"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ts val="1200"/>
              </a:spcBef>
              <a:spcAft>
                <a:spcPts val="300"/>
              </a:spcAft>
              <a:tabLst>
                <a:tab pos="741363" algn="l"/>
              </a:tabLst>
            </a:pPr>
            <a:endParaRPr lang="en-GB" sz="1600" b="1" dirty="0" smtClean="0">
              <a:solidFill>
                <a:srgbClr val="000000"/>
              </a:solidFill>
            </a:endParaRPr>
          </a:p>
          <a:p>
            <a:pPr defTabSz="957263">
              <a:spcBef>
                <a:spcPts val="12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algn="just" defTabSz="957263">
              <a:spcBef>
                <a:spcPts val="300"/>
              </a:spcBef>
              <a:spcAft>
                <a:spcPts val="300"/>
              </a:spcAft>
              <a:tabLst>
                <a:tab pos="741363" algn="l"/>
              </a:tabLst>
            </a:pPr>
            <a:endParaRPr lang="en-GB" sz="1600" dirty="0" smtClean="0">
              <a:solidFill>
                <a:srgbClr val="000000"/>
              </a:solidFill>
            </a:endParaRPr>
          </a:p>
          <a:p>
            <a:pPr defTabSz="957263">
              <a:spcBef>
                <a:spcPts val="300"/>
              </a:spcBef>
              <a:spcAft>
                <a:spcPct val="100000"/>
              </a:spcAft>
              <a:tabLst>
                <a:tab pos="741363" algn="l"/>
              </a:tabLst>
            </a:pPr>
            <a:r>
              <a:rPr lang="fr-FR" sz="1200" dirty="0" smtClean="0">
                <a:solidFill>
                  <a:srgbClr val="000000"/>
                </a:solidFill>
              </a:rPr>
              <a:t>Source : </a:t>
            </a:r>
            <a:r>
              <a:rPr lang="fr-FR" sz="1200" i="1" dirty="0" smtClean="0">
                <a:solidFill>
                  <a:srgbClr val="000000"/>
                </a:solidFill>
              </a:rPr>
              <a:t>WHO </a:t>
            </a:r>
            <a:r>
              <a:rPr lang="fr-FR" sz="1200" i="1" dirty="0" err="1" smtClean="0">
                <a:solidFill>
                  <a:srgbClr val="000000"/>
                </a:solidFill>
              </a:rPr>
              <a:t>mortality</a:t>
            </a:r>
            <a:r>
              <a:rPr lang="fr-FR" sz="1200" i="1" dirty="0" smtClean="0">
                <a:solidFill>
                  <a:srgbClr val="000000"/>
                </a:solidFill>
              </a:rPr>
              <a:t> data </a:t>
            </a:r>
            <a:r>
              <a:rPr lang="fr-FR" sz="1200" dirty="0" smtClean="0">
                <a:solidFill>
                  <a:srgbClr val="000000"/>
                </a:solidFill>
              </a:rPr>
              <a:t>.</a:t>
            </a:r>
            <a:endParaRPr lang="fr-FR" sz="1200" dirty="0"/>
          </a:p>
        </p:txBody>
      </p:sp>
      <p:sp>
        <p:nvSpPr>
          <p:cNvPr id="21510" name="Rectangle 6"/>
          <p:cNvSpPr>
            <a:spLocks noChangeArrowheads="1"/>
          </p:cNvSpPr>
          <p:nvPr/>
        </p:nvSpPr>
        <p:spPr bwMode="auto">
          <a:xfrm>
            <a:off x="2055814" y="188913"/>
            <a:ext cx="47836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spcBef>
                <a:spcPts val="300"/>
              </a:spcBef>
              <a:spcAft>
                <a:spcPts val="300"/>
              </a:spcAft>
            </a:pPr>
            <a:r>
              <a:rPr lang="en-US" b="1" dirty="0" smtClean="0">
                <a:solidFill>
                  <a:srgbClr val="000000"/>
                </a:solidFill>
              </a:rPr>
              <a:t>e. </a:t>
            </a:r>
            <a:r>
              <a:rPr lang="en-US" b="1" dirty="0" err="1">
                <a:solidFill>
                  <a:srgbClr val="000000"/>
                </a:solidFill>
              </a:rPr>
              <a:t>Recomposition</a:t>
            </a:r>
            <a:r>
              <a:rPr lang="en-US" b="1" dirty="0">
                <a:solidFill>
                  <a:srgbClr val="000000"/>
                </a:solidFill>
              </a:rPr>
              <a:t> of risks of suicide</a:t>
            </a:r>
            <a:endParaRPr lang="en-US" b="1" i="1" dirty="0">
              <a:solidFill>
                <a:srgbClr val="000000"/>
              </a:solidFill>
            </a:endParaRPr>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4608" y="756169"/>
            <a:ext cx="7095930" cy="519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102997" y="5157192"/>
            <a:ext cx="774571" cy="461665"/>
          </a:xfrm>
          <a:prstGeom prst="rect">
            <a:avLst/>
          </a:prstGeom>
        </p:spPr>
        <p:txBody>
          <a:bodyPr wrap="none">
            <a:spAutoFit/>
          </a:bodyPr>
          <a:lstStyle/>
          <a:p>
            <a:r>
              <a:rPr lang="en-US" b="1" dirty="0" smtClean="0">
                <a:solidFill>
                  <a:srgbClr val="000000"/>
                </a:solidFill>
              </a:rPr>
              <a:t>Age </a:t>
            </a:r>
            <a:endParaRPr lang="en-US" dirty="0"/>
          </a:p>
        </p:txBody>
      </p:sp>
      <p:sp>
        <p:nvSpPr>
          <p:cNvPr id="3" name="Rectangle 2"/>
          <p:cNvSpPr/>
          <p:nvPr/>
        </p:nvSpPr>
        <p:spPr>
          <a:xfrm>
            <a:off x="6421431" y="3198168"/>
            <a:ext cx="800219" cy="461665"/>
          </a:xfrm>
          <a:prstGeom prst="rect">
            <a:avLst/>
          </a:prstGeom>
        </p:spPr>
        <p:txBody>
          <a:bodyPr wrap="none">
            <a:spAutoFit/>
          </a:bodyPr>
          <a:lstStyle/>
          <a:p>
            <a:r>
              <a:rPr lang="en-US" b="1" dirty="0" smtClean="0">
                <a:solidFill>
                  <a:srgbClr val="000000"/>
                </a:solidFill>
              </a:rPr>
              <a:t>2005</a:t>
            </a:r>
            <a:endParaRPr lang="en-US" dirty="0"/>
          </a:p>
        </p:txBody>
      </p:sp>
      <p:sp>
        <p:nvSpPr>
          <p:cNvPr id="10" name="Rectangle 9"/>
          <p:cNvSpPr/>
          <p:nvPr/>
        </p:nvSpPr>
        <p:spPr>
          <a:xfrm>
            <a:off x="6177136" y="2204864"/>
            <a:ext cx="877163" cy="461665"/>
          </a:xfrm>
          <a:prstGeom prst="rect">
            <a:avLst/>
          </a:prstGeom>
        </p:spPr>
        <p:txBody>
          <a:bodyPr wrap="none">
            <a:spAutoFit/>
          </a:bodyPr>
          <a:lstStyle/>
          <a:p>
            <a:r>
              <a:rPr lang="en-US" b="1" dirty="0" smtClean="0">
                <a:solidFill>
                  <a:srgbClr val="000000"/>
                </a:solidFill>
              </a:rPr>
              <a:t>1985 </a:t>
            </a:r>
            <a:endParaRPr lang="en-US" dirty="0"/>
          </a:p>
        </p:txBody>
      </p:sp>
      <p:cxnSp>
        <p:nvCxnSpPr>
          <p:cNvPr id="5" name="Straight Arrow Connector 4"/>
          <p:cNvCxnSpPr/>
          <p:nvPr/>
        </p:nvCxnSpPr>
        <p:spPr bwMode="auto">
          <a:xfrm>
            <a:off x="3512840" y="2204864"/>
            <a:ext cx="792088" cy="51886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2"/>
          <p:cNvSpPr/>
          <p:nvPr/>
        </p:nvSpPr>
        <p:spPr>
          <a:xfrm>
            <a:off x="3152800" y="1445875"/>
            <a:ext cx="1835759" cy="830997"/>
          </a:xfrm>
          <a:prstGeom prst="rect">
            <a:avLst/>
          </a:prstGeom>
        </p:spPr>
        <p:txBody>
          <a:bodyPr wrap="none">
            <a:spAutoFit/>
          </a:bodyPr>
          <a:lstStyle/>
          <a:p>
            <a:r>
              <a:rPr lang="en-US" b="1" dirty="0" smtClean="0">
                <a:solidFill>
                  <a:srgbClr val="000000"/>
                </a:solidFill>
              </a:rPr>
              <a:t>Cohort born</a:t>
            </a:r>
            <a:br>
              <a:rPr lang="en-US" b="1" dirty="0" smtClean="0">
                <a:solidFill>
                  <a:srgbClr val="000000"/>
                </a:solidFill>
              </a:rPr>
            </a:br>
            <a:r>
              <a:rPr lang="en-US" b="1" dirty="0" smtClean="0">
                <a:solidFill>
                  <a:srgbClr val="000000"/>
                </a:solidFill>
              </a:rPr>
              <a:t>in 1960</a:t>
            </a:r>
            <a:endParaRPr lang="en-US" dirty="0"/>
          </a:p>
        </p:txBody>
      </p:sp>
      <p:cxnSp>
        <p:nvCxnSpPr>
          <p:cNvPr id="15" name="Straight Arrow Connector 14"/>
          <p:cNvCxnSpPr/>
          <p:nvPr/>
        </p:nvCxnSpPr>
        <p:spPr bwMode="auto">
          <a:xfrm flipV="1">
            <a:off x="6080770" y="3429001"/>
            <a:ext cx="0" cy="451203"/>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p:cNvSpPr/>
          <p:nvPr/>
        </p:nvSpPr>
        <p:spPr>
          <a:xfrm>
            <a:off x="5720730" y="3880204"/>
            <a:ext cx="1835759" cy="830997"/>
          </a:xfrm>
          <a:prstGeom prst="rect">
            <a:avLst/>
          </a:prstGeom>
        </p:spPr>
        <p:txBody>
          <a:bodyPr wrap="none">
            <a:spAutoFit/>
          </a:bodyPr>
          <a:lstStyle/>
          <a:p>
            <a:r>
              <a:rPr lang="en-US" b="1" dirty="0" smtClean="0">
                <a:solidFill>
                  <a:srgbClr val="000000"/>
                </a:solidFill>
              </a:rPr>
              <a:t>Cohort born</a:t>
            </a:r>
            <a:br>
              <a:rPr lang="en-US" b="1" dirty="0" smtClean="0">
                <a:solidFill>
                  <a:srgbClr val="000000"/>
                </a:solidFill>
              </a:rPr>
            </a:br>
            <a:r>
              <a:rPr lang="en-US" b="1" dirty="0" smtClean="0">
                <a:solidFill>
                  <a:srgbClr val="000000"/>
                </a:solidFill>
              </a:rPr>
              <a:t>in 1945</a:t>
            </a:r>
            <a:endParaRPr lang="en-US" dirty="0"/>
          </a:p>
        </p:txBody>
      </p:sp>
      <p:sp>
        <p:nvSpPr>
          <p:cNvPr id="9" name="Rectangle 8"/>
          <p:cNvSpPr/>
          <p:nvPr/>
        </p:nvSpPr>
        <p:spPr>
          <a:xfrm rot="16200000">
            <a:off x="-1106695" y="3121892"/>
            <a:ext cx="4600940" cy="461665"/>
          </a:xfrm>
          <a:prstGeom prst="rect">
            <a:avLst/>
          </a:prstGeom>
        </p:spPr>
        <p:txBody>
          <a:bodyPr wrap="none">
            <a:spAutoFit/>
          </a:bodyPr>
          <a:lstStyle/>
          <a:p>
            <a:r>
              <a:rPr lang="en-US" b="1" dirty="0" smtClean="0">
                <a:solidFill>
                  <a:srgbClr val="000000"/>
                </a:solidFill>
              </a:rPr>
              <a:t>Log[</a:t>
            </a:r>
            <a:r>
              <a:rPr lang="en-US" b="1" dirty="0" err="1" smtClean="0">
                <a:solidFill>
                  <a:srgbClr val="000000"/>
                </a:solidFill>
              </a:rPr>
              <a:t>rsuicide</a:t>
            </a:r>
            <a:r>
              <a:rPr lang="en-US" b="1" dirty="0" smtClean="0">
                <a:solidFill>
                  <a:srgbClr val="000000"/>
                </a:solidFill>
              </a:rPr>
              <a:t>(age)/</a:t>
            </a:r>
            <a:r>
              <a:rPr lang="en-US" b="1" dirty="0" err="1" smtClean="0">
                <a:solidFill>
                  <a:srgbClr val="000000"/>
                </a:solidFill>
              </a:rPr>
              <a:t>rsuicide</a:t>
            </a:r>
            <a:r>
              <a:rPr lang="en-US" b="1" dirty="0" smtClean="0">
                <a:solidFill>
                  <a:srgbClr val="000000"/>
                </a:solidFill>
              </a:rPr>
              <a:t>(total)]</a:t>
            </a:r>
            <a:endParaRPr lang="en-US" dirty="0"/>
          </a:p>
        </p:txBody>
      </p:sp>
    </p:spTree>
    <p:extLst>
      <p:ext uri="{BB962C8B-B14F-4D97-AF65-F5344CB8AC3E}">
        <p14:creationId xmlns:p14="http://schemas.microsoft.com/office/powerpoint/2010/main" val="39045335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C893BC4-2BB2-43E2-A6DF-88E8DE3AACCB}" type="slidenum">
              <a:rPr lang="fr-FR" sz="1400"/>
              <a:pPr/>
              <a:t>23</a:t>
            </a:fld>
            <a:endParaRPr lang="fr-FR" sz="1400"/>
          </a:p>
        </p:txBody>
      </p:sp>
      <p:sp>
        <p:nvSpPr>
          <p:cNvPr id="21507" name="Rectangle 2"/>
          <p:cNvSpPr>
            <a:spLocks noChangeArrowheads="1"/>
          </p:cNvSpPr>
          <p:nvPr/>
        </p:nvSpPr>
        <p:spPr bwMode="auto">
          <a:xfrm>
            <a:off x="990600" y="99060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just" defTabSz="957263">
              <a:spcBef>
                <a:spcPts val="300"/>
              </a:spcBef>
              <a:spcAft>
                <a:spcPts val="300"/>
              </a:spcAft>
              <a:tabLst>
                <a:tab pos="741363" algn="l"/>
              </a:tabLst>
            </a:pPr>
            <a:r>
              <a:rPr lang="fr-FR" sz="1900" b="1"/>
              <a:t>Desequilibrium in political representation</a:t>
            </a:r>
            <a:endParaRPr lang="fr-FR" sz="1900" b="1">
              <a:solidFill>
                <a:srgbClr val="000000"/>
              </a:solidFill>
            </a:endParaRPr>
          </a:p>
        </p:txBody>
      </p:sp>
      <p:sp>
        <p:nvSpPr>
          <p:cNvPr id="21508" name="Rectangle 3"/>
          <p:cNvSpPr>
            <a:spLocks noChangeArrowheads="1"/>
          </p:cNvSpPr>
          <p:nvPr/>
        </p:nvSpPr>
        <p:spPr bwMode="auto">
          <a:xfrm>
            <a:off x="533400" y="1676400"/>
            <a:ext cx="8839201"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defTabSz="957263">
              <a:spcBef>
                <a:spcPts val="1200"/>
              </a:spcBef>
              <a:spcAft>
                <a:spcPts val="300"/>
              </a:spcAft>
              <a:tabLst>
                <a:tab pos="741363" algn="l"/>
              </a:tabLst>
            </a:pPr>
            <a:r>
              <a:rPr lang="en-GB" sz="1600" b="1">
                <a:solidFill>
                  <a:srgbClr val="000000"/>
                </a:solidFill>
              </a:rPr>
              <a:t>Age distribution of French </a:t>
            </a:r>
            <a:r>
              <a:rPr lang="en-GB" sz="1600" b="1" i="1">
                <a:solidFill>
                  <a:srgbClr val="000000"/>
                </a:solidFill>
              </a:rPr>
              <a:t>Députés</a:t>
            </a:r>
            <a:r>
              <a:rPr lang="en-GB" sz="1600" b="1">
                <a:solidFill>
                  <a:srgbClr val="000000"/>
                </a:solidFill>
              </a:rPr>
              <a:t> (National Parliament) 1981-to-2007</a:t>
            </a:r>
          </a:p>
          <a:p>
            <a:pPr defTabSz="957263">
              <a:spcBef>
                <a:spcPts val="1200"/>
              </a:spcBef>
              <a:spcAft>
                <a:spcPts val="300"/>
              </a:spcAft>
              <a:tabLst>
                <a:tab pos="741363" algn="l"/>
              </a:tabLst>
            </a:pPr>
            <a:endParaRPr lang="en-GB" sz="1600">
              <a:solidFill>
                <a:srgbClr val="000000"/>
              </a:solidFill>
            </a:endParaRPr>
          </a:p>
          <a:p>
            <a:pPr algn="just" defTabSz="957263">
              <a:spcBef>
                <a:spcPts val="300"/>
              </a:spcBef>
              <a:spcAft>
                <a:spcPts val="300"/>
              </a:spcAft>
              <a:tabLst>
                <a:tab pos="741363" algn="l"/>
              </a:tabLst>
            </a:pPr>
            <a:endParaRPr lang="en-GB" sz="1600">
              <a:solidFill>
                <a:srgbClr val="000000"/>
              </a:solidFill>
            </a:endParaRPr>
          </a:p>
          <a:p>
            <a:pPr algn="just" defTabSz="957263">
              <a:spcBef>
                <a:spcPts val="300"/>
              </a:spcBef>
              <a:spcAft>
                <a:spcPts val="300"/>
              </a:spcAft>
              <a:tabLst>
                <a:tab pos="741363" algn="l"/>
              </a:tabLst>
            </a:pPr>
            <a:endParaRPr lang="en-GB" sz="1600">
              <a:solidFill>
                <a:srgbClr val="000000"/>
              </a:solidFill>
            </a:endParaRPr>
          </a:p>
          <a:p>
            <a:pPr algn="just" defTabSz="957263">
              <a:spcBef>
                <a:spcPts val="300"/>
              </a:spcBef>
              <a:spcAft>
                <a:spcPts val="300"/>
              </a:spcAft>
              <a:tabLst>
                <a:tab pos="741363" algn="l"/>
              </a:tabLst>
            </a:pPr>
            <a:endParaRPr lang="en-GB" sz="1600">
              <a:solidFill>
                <a:srgbClr val="000000"/>
              </a:solidFill>
            </a:endParaRPr>
          </a:p>
          <a:p>
            <a:pPr algn="just" defTabSz="957263">
              <a:spcBef>
                <a:spcPts val="300"/>
              </a:spcBef>
              <a:spcAft>
                <a:spcPts val="300"/>
              </a:spcAft>
              <a:tabLst>
                <a:tab pos="741363" algn="l"/>
              </a:tabLst>
            </a:pPr>
            <a:endParaRPr lang="en-GB" sz="1600">
              <a:solidFill>
                <a:srgbClr val="000000"/>
              </a:solidFill>
            </a:endParaRPr>
          </a:p>
          <a:p>
            <a:pPr algn="just" defTabSz="957263">
              <a:spcBef>
                <a:spcPts val="300"/>
              </a:spcBef>
              <a:spcAft>
                <a:spcPts val="300"/>
              </a:spcAft>
              <a:tabLst>
                <a:tab pos="741363" algn="l"/>
              </a:tabLst>
            </a:pPr>
            <a:endParaRPr lang="en-GB" sz="1600">
              <a:solidFill>
                <a:srgbClr val="000000"/>
              </a:solidFill>
            </a:endParaRPr>
          </a:p>
          <a:p>
            <a:pPr algn="just" defTabSz="957263">
              <a:spcBef>
                <a:spcPts val="300"/>
              </a:spcBef>
              <a:spcAft>
                <a:spcPts val="300"/>
              </a:spcAft>
              <a:tabLst>
                <a:tab pos="741363" algn="l"/>
              </a:tabLst>
            </a:pPr>
            <a:endParaRPr lang="en-GB" sz="1600">
              <a:solidFill>
                <a:srgbClr val="000000"/>
              </a:solidFill>
            </a:endParaRPr>
          </a:p>
          <a:p>
            <a:pPr algn="just" defTabSz="957263">
              <a:spcBef>
                <a:spcPts val="300"/>
              </a:spcBef>
              <a:spcAft>
                <a:spcPts val="300"/>
              </a:spcAft>
              <a:tabLst>
                <a:tab pos="741363" algn="l"/>
              </a:tabLst>
            </a:pPr>
            <a:endParaRPr lang="en-GB" sz="1600">
              <a:solidFill>
                <a:srgbClr val="000000"/>
              </a:solidFill>
            </a:endParaRPr>
          </a:p>
          <a:p>
            <a:pPr algn="just" defTabSz="957263">
              <a:spcBef>
                <a:spcPts val="300"/>
              </a:spcBef>
              <a:spcAft>
                <a:spcPts val="300"/>
              </a:spcAft>
              <a:tabLst>
                <a:tab pos="741363" algn="l"/>
              </a:tabLst>
            </a:pPr>
            <a:endParaRPr lang="en-GB" sz="1600">
              <a:solidFill>
                <a:srgbClr val="000000"/>
              </a:solidFill>
            </a:endParaRPr>
          </a:p>
          <a:p>
            <a:pPr algn="just" defTabSz="957263">
              <a:spcBef>
                <a:spcPts val="300"/>
              </a:spcBef>
              <a:spcAft>
                <a:spcPts val="300"/>
              </a:spcAft>
              <a:tabLst>
                <a:tab pos="741363" algn="l"/>
              </a:tabLst>
            </a:pPr>
            <a:endParaRPr lang="en-GB" sz="1600">
              <a:solidFill>
                <a:srgbClr val="000000"/>
              </a:solidFill>
            </a:endParaRPr>
          </a:p>
          <a:p>
            <a:pPr algn="just" defTabSz="957263">
              <a:spcBef>
                <a:spcPts val="300"/>
              </a:spcBef>
              <a:spcAft>
                <a:spcPts val="300"/>
              </a:spcAft>
              <a:tabLst>
                <a:tab pos="741363" algn="l"/>
              </a:tabLst>
            </a:pPr>
            <a:endParaRPr lang="en-GB" sz="1600">
              <a:solidFill>
                <a:srgbClr val="000000"/>
              </a:solidFill>
            </a:endParaRPr>
          </a:p>
          <a:p>
            <a:pPr algn="just" defTabSz="957263">
              <a:spcBef>
                <a:spcPts val="300"/>
              </a:spcBef>
              <a:spcAft>
                <a:spcPts val="300"/>
              </a:spcAft>
              <a:tabLst>
                <a:tab pos="741363" algn="l"/>
              </a:tabLst>
            </a:pPr>
            <a:endParaRPr lang="en-GB" sz="1600">
              <a:solidFill>
                <a:srgbClr val="000000"/>
              </a:solidFill>
            </a:endParaRPr>
          </a:p>
          <a:p>
            <a:pPr defTabSz="957263">
              <a:spcBef>
                <a:spcPts val="300"/>
              </a:spcBef>
              <a:spcAft>
                <a:spcPct val="100000"/>
              </a:spcAft>
              <a:tabLst>
                <a:tab pos="741363" algn="l"/>
              </a:tabLst>
            </a:pPr>
            <a:r>
              <a:rPr lang="fr-FR" sz="1200">
                <a:solidFill>
                  <a:srgbClr val="000000"/>
                </a:solidFill>
              </a:rPr>
              <a:t>Source : </a:t>
            </a:r>
            <a:r>
              <a:rPr lang="fr-FR" sz="1200" i="1">
                <a:solidFill>
                  <a:srgbClr val="000000"/>
                </a:solidFill>
              </a:rPr>
              <a:t>Trombinoscopes </a:t>
            </a:r>
            <a:r>
              <a:rPr lang="fr-FR" sz="1200">
                <a:solidFill>
                  <a:srgbClr val="000000"/>
                </a:solidFill>
              </a:rPr>
              <a:t>de l’Assemblée Nationale.</a:t>
            </a:r>
            <a:endParaRPr lang="fr-FR" sz="1200"/>
          </a:p>
        </p:txBody>
      </p:sp>
      <p:pic>
        <p:nvPicPr>
          <p:cNvPr id="2150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714" y="2060577"/>
            <a:ext cx="5545137"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Rectangle 6"/>
          <p:cNvSpPr>
            <a:spLocks noChangeArrowheads="1"/>
          </p:cNvSpPr>
          <p:nvPr/>
        </p:nvSpPr>
        <p:spPr bwMode="auto">
          <a:xfrm>
            <a:off x="2055814" y="188913"/>
            <a:ext cx="24144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a:spcBef>
                <a:spcPts val="300"/>
              </a:spcBef>
              <a:spcAft>
                <a:spcPts val="300"/>
              </a:spcAft>
            </a:pPr>
            <a:r>
              <a:rPr lang="en-US" b="1" dirty="0" smtClean="0">
                <a:solidFill>
                  <a:srgbClr val="000000"/>
                </a:solidFill>
              </a:rPr>
              <a:t>f. Out </a:t>
            </a:r>
            <a:r>
              <a:rPr lang="en-US" b="1" dirty="0">
                <a:solidFill>
                  <a:srgbClr val="000000"/>
                </a:solidFill>
              </a:rPr>
              <a:t>of politics </a:t>
            </a:r>
            <a:endParaRPr lang="en-US" b="1" i="1" dirty="0">
              <a:solidFill>
                <a:srgbClr val="000000"/>
              </a:solidFill>
            </a:endParaRPr>
          </a:p>
        </p:txBody>
      </p:sp>
    </p:spTree>
    <p:extLst>
      <p:ext uri="{BB962C8B-B14F-4D97-AF65-F5344CB8AC3E}">
        <p14:creationId xmlns:p14="http://schemas.microsoft.com/office/powerpoint/2010/main" val="996861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416496" y="404664"/>
            <a:ext cx="9217024" cy="1569660"/>
          </a:xfrm>
          <a:prstGeom prst="rect">
            <a:avLst/>
          </a:prstGeom>
          <a:noFill/>
        </p:spPr>
        <p:txBody>
          <a:bodyPr wrap="square" rtlCol="0">
            <a:spAutoFit/>
          </a:bodyPr>
          <a:lstStyle/>
          <a:p>
            <a:r>
              <a:rPr lang="en-US" b="1" dirty="0" smtClean="0"/>
              <a:t>First conclusions:</a:t>
            </a:r>
            <a:endParaRPr lang="en-US" sz="2400" b="1" dirty="0" smtClean="0"/>
          </a:p>
          <a:p>
            <a:r>
              <a:rPr lang="en-US" sz="2400" i="1" dirty="0" smtClean="0"/>
              <a:t>“As happy as God in France?” </a:t>
            </a:r>
            <a:br>
              <a:rPr lang="en-US" sz="2400" i="1" dirty="0" smtClean="0"/>
            </a:br>
            <a:r>
              <a:rPr lang="en-US" sz="2400" i="1" dirty="0" smtClean="0"/>
              <a:t>(Hypothesis might be true(?) </a:t>
            </a:r>
            <a:r>
              <a:rPr lang="en-US" i="1" dirty="0" smtClean="0"/>
              <a:t>But avoid generalization to the young </a:t>
            </a:r>
            <a:r>
              <a:rPr lang="en-US" i="1" dirty="0" err="1" smtClean="0"/>
              <a:t>plz</a:t>
            </a:r>
            <a:r>
              <a:rPr lang="en-US" i="1" dirty="0" smtClean="0"/>
              <a:t>.)</a:t>
            </a:r>
            <a:endParaRPr lang="en-US" sz="2400" dirty="0" smtClean="0"/>
          </a:p>
          <a:p>
            <a:endParaRPr lang="en-US" sz="2400" dirty="0" smtClean="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24</a:t>
            </a:fld>
            <a:endParaRPr lang="fr-CH" dirty="0"/>
          </a:p>
        </p:txBody>
      </p:sp>
      <p:sp>
        <p:nvSpPr>
          <p:cNvPr id="4" name="Rectangle 2"/>
          <p:cNvSpPr>
            <a:spLocks noChangeArrowheads="1"/>
          </p:cNvSpPr>
          <p:nvPr/>
        </p:nvSpPr>
        <p:spPr bwMode="auto">
          <a:xfrm>
            <a:off x="273050" y="1356320"/>
            <a:ext cx="91757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defRPr/>
            </a:pPr>
            <a:endParaRPr lang="en-US" sz="900" dirty="0"/>
          </a:p>
          <a:p>
            <a:pPr algn="l" defTabSz="957263">
              <a:spcBef>
                <a:spcPct val="20000"/>
              </a:spcBef>
              <a:spcAft>
                <a:spcPct val="100000"/>
              </a:spcAft>
              <a:tabLst>
                <a:tab pos="741363" algn="l"/>
              </a:tabLst>
              <a:defRPr/>
            </a:pPr>
            <a:r>
              <a:rPr lang="en-US" sz="2100" b="1" dirty="0"/>
              <a:t>Interpreting the French case:</a:t>
            </a:r>
          </a:p>
          <a:p>
            <a:pPr marL="582613" lvl="2" indent="-168275" algn="l" defTabSz="957263">
              <a:spcBef>
                <a:spcPct val="20000"/>
              </a:spcBef>
              <a:buClr>
                <a:schemeClr val="tx1"/>
              </a:buClr>
              <a:buFont typeface="Zapf Dingbats" charset="2"/>
              <a:buChar char="l"/>
              <a:tabLst>
                <a:tab pos="741363" algn="l"/>
              </a:tabLst>
              <a:defRPr/>
            </a:pPr>
            <a:r>
              <a:rPr lang="en-US" sz="2000" b="1" dirty="0" err="1"/>
              <a:t>Esping</a:t>
            </a:r>
            <a:r>
              <a:rPr lang="en-US" sz="2000" b="1" dirty="0"/>
              <a:t>-Andersen Typology of Welfare states: </a:t>
            </a:r>
            <a:br>
              <a:rPr lang="en-US" sz="2000" b="1" dirty="0"/>
            </a:br>
            <a:r>
              <a:rPr lang="en-US" sz="1800" dirty="0"/>
              <a:t>France = “corporatist-conservative” welfare regime, stabilization of social relations</a:t>
            </a:r>
            <a:br>
              <a:rPr lang="en-US" sz="1800" dirty="0"/>
            </a:br>
            <a:r>
              <a:rPr lang="en-US" sz="1800" dirty="0"/>
              <a:t>Protection of insiders (protected male workers) against </a:t>
            </a:r>
            <a:r>
              <a:rPr lang="en-US" sz="1800" dirty="0" smtClean="0"/>
              <a:t>outsiders</a:t>
            </a:r>
            <a:endParaRPr lang="en-US" sz="2000" b="1" dirty="0"/>
          </a:p>
          <a:p>
            <a:pPr marL="582613" lvl="2" indent="-168275" algn="l" defTabSz="957263">
              <a:spcBef>
                <a:spcPct val="20000"/>
              </a:spcBef>
              <a:buClr>
                <a:schemeClr val="tx1"/>
              </a:buClr>
              <a:buFont typeface="Zapf Dingbats" charset="2"/>
              <a:buChar char="l"/>
              <a:tabLst>
                <a:tab pos="741363" algn="l"/>
              </a:tabLst>
              <a:defRPr/>
            </a:pPr>
            <a:r>
              <a:rPr lang="en-US" sz="2000" b="1" dirty="0"/>
              <a:t>In case of economic brake :</a:t>
            </a:r>
            <a:br>
              <a:rPr lang="en-US" sz="2000" b="1" dirty="0"/>
            </a:br>
            <a:r>
              <a:rPr lang="en-US" sz="1800" dirty="0"/>
              <a:t> « </a:t>
            </a:r>
            <a:r>
              <a:rPr lang="en-US" sz="1800" dirty="0" err="1"/>
              <a:t>Insiderisation</a:t>
            </a:r>
            <a:r>
              <a:rPr lang="en-US" sz="1800" dirty="0"/>
              <a:t> » of insiders, already in the stable labor force </a:t>
            </a:r>
            <a:br>
              <a:rPr lang="en-US" sz="1800" dirty="0"/>
            </a:br>
            <a:r>
              <a:rPr lang="en-US" sz="1800" dirty="0"/>
              <a:t>and « </a:t>
            </a:r>
            <a:r>
              <a:rPr lang="en-US" sz="1800" dirty="0" err="1"/>
              <a:t>outsiderisation</a:t>
            </a:r>
            <a:r>
              <a:rPr lang="en-US" sz="1800" dirty="0"/>
              <a:t> » of new </a:t>
            </a:r>
            <a:r>
              <a:rPr lang="en-US" sz="1800" dirty="0" smtClean="0"/>
              <a:t>entrants</a:t>
            </a:r>
            <a:endParaRPr lang="en-US" sz="1800" b="1" dirty="0"/>
          </a:p>
          <a:p>
            <a:pPr marL="582613" lvl="2" indent="-168275" algn="l" defTabSz="957263">
              <a:spcBef>
                <a:spcPct val="20000"/>
              </a:spcBef>
              <a:buClr>
                <a:schemeClr val="tx1"/>
              </a:buClr>
              <a:buFont typeface="Zapf Dingbats" charset="2"/>
              <a:buChar char="l"/>
              <a:tabLst>
                <a:tab pos="741363" algn="l"/>
              </a:tabLst>
              <a:defRPr/>
            </a:pPr>
            <a:r>
              <a:rPr lang="en-US" sz="2000" b="1" dirty="0"/>
              <a:t>In France, young people can wait … decades </a:t>
            </a:r>
            <a:br>
              <a:rPr lang="en-US" sz="2000" b="1" dirty="0"/>
            </a:br>
            <a:r>
              <a:rPr lang="en-US" sz="2000" dirty="0" smtClean="0"/>
              <a:t>Job seeking = Musical chairs game</a:t>
            </a:r>
            <a:endParaRPr lang="en-US" sz="2000" b="1" dirty="0" smtClean="0"/>
          </a:p>
          <a:p>
            <a:pPr marL="582613" lvl="2" indent="-168275" algn="l" defTabSz="957263">
              <a:spcBef>
                <a:spcPct val="20000"/>
              </a:spcBef>
              <a:buClr>
                <a:schemeClr val="tx1"/>
              </a:buClr>
              <a:buFont typeface="Zapf Dingbats" charset="2"/>
              <a:buChar char="l"/>
              <a:tabLst>
                <a:tab pos="741363" algn="l"/>
              </a:tabLst>
              <a:defRPr/>
            </a:pPr>
            <a:r>
              <a:rPr lang="en-US" sz="2000" b="1" dirty="0" smtClean="0"/>
              <a:t>Increasing </a:t>
            </a:r>
            <a:r>
              <a:rPr lang="en-US" sz="2000" b="1" dirty="0"/>
              <a:t>poverty rates for young people</a:t>
            </a:r>
            <a:r>
              <a:rPr lang="en-US" sz="1800" b="1" dirty="0"/>
              <a:t>, stable </a:t>
            </a:r>
            <a:r>
              <a:rPr lang="en-US" sz="1800" b="1" dirty="0" err="1"/>
              <a:t>intracohort</a:t>
            </a:r>
            <a:r>
              <a:rPr lang="en-US" sz="1800" b="1" dirty="0"/>
              <a:t> inequalities </a:t>
            </a:r>
            <a:br>
              <a:rPr lang="en-US" sz="1800" b="1" dirty="0"/>
            </a:br>
            <a:r>
              <a:rPr lang="en-US" sz="1800" b="1" dirty="0"/>
              <a:t>(after taxes and welfare reallocations)</a:t>
            </a:r>
            <a:endParaRPr lang="en-US" sz="1600" b="1" dirty="0"/>
          </a:p>
          <a:p>
            <a:pPr marL="414338" lvl="2" algn="l" defTabSz="957263">
              <a:spcBef>
                <a:spcPct val="20000"/>
              </a:spcBef>
              <a:buClr>
                <a:schemeClr val="tx1"/>
              </a:buClr>
              <a:tabLst>
                <a:tab pos="741363" algn="l"/>
              </a:tabLst>
              <a:defRPr/>
            </a:pPr>
            <a:endParaRPr lang="en-US" sz="2000" b="1" dirty="0"/>
          </a:p>
        </p:txBody>
      </p:sp>
      <p:sp>
        <p:nvSpPr>
          <p:cNvPr id="2" name="Rectangle 1"/>
          <p:cNvSpPr/>
          <p:nvPr/>
        </p:nvSpPr>
        <p:spPr>
          <a:xfrm>
            <a:off x="704528" y="5415607"/>
            <a:ext cx="8331961" cy="830997"/>
          </a:xfrm>
          <a:prstGeom prst="rect">
            <a:avLst/>
          </a:prstGeom>
        </p:spPr>
        <p:txBody>
          <a:bodyPr wrap="none">
            <a:spAutoFit/>
          </a:bodyPr>
          <a:lstStyle/>
          <a:p>
            <a:r>
              <a:rPr lang="en-US" b="1" dirty="0" smtClean="0"/>
              <a:t>Strong problem of social welfare sustainability:</a:t>
            </a:r>
          </a:p>
          <a:p>
            <a:r>
              <a:rPr lang="en-US" b="1" dirty="0" smtClean="0"/>
              <a:t>Those who pay might experience the collapse of this regime… </a:t>
            </a:r>
            <a:endParaRPr lang="en-US" b="1" dirty="0"/>
          </a:p>
        </p:txBody>
      </p:sp>
    </p:spTree>
    <p:extLst>
      <p:ext uri="{BB962C8B-B14F-4D97-AF65-F5344CB8AC3E}">
        <p14:creationId xmlns:p14="http://schemas.microsoft.com/office/powerpoint/2010/main" val="14812105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25</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3600" cap="small" dirty="0"/>
              <a:t>inequality across birth cohorts</a:t>
            </a:r>
            <a:br>
              <a:rPr lang="en-US" sz="3600" cap="small" dirty="0"/>
            </a:br>
            <a:r>
              <a:rPr lang="en-US" sz="3600" cap="small" dirty="0" smtClean="0"/>
              <a:t>PART 2: </a:t>
            </a:r>
            <a:br>
              <a:rPr lang="en-US" sz="3600" cap="small" dirty="0" smtClean="0"/>
            </a:br>
            <a:r>
              <a:rPr lang="en-US" sz="3600" cap="small" dirty="0" smtClean="0"/>
              <a:t>Comparing cohort inequalities</a:t>
            </a:r>
            <a:endParaRPr lang="fr-FR" altLang="ja-JP" sz="3300" dirty="0" smtClean="0">
              <a:ea typeface="MS PGothic" pitchFamily="34" charset="-128"/>
            </a:endParaRPr>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2" name="Rectangle 1"/>
          <p:cNvSpPr/>
          <p:nvPr/>
        </p:nvSpPr>
        <p:spPr>
          <a:xfrm>
            <a:off x="313683" y="5373216"/>
            <a:ext cx="2922147" cy="461665"/>
          </a:xfrm>
          <a:prstGeom prst="rect">
            <a:avLst/>
          </a:prstGeom>
        </p:spPr>
        <p:txBody>
          <a:bodyPr wrap="none">
            <a:spAutoFit/>
          </a:bodyPr>
          <a:lstStyle/>
          <a:p>
            <a:r>
              <a:rPr lang="fr-FR" dirty="0" smtClean="0"/>
              <a:t>CUNY-LIS </a:t>
            </a:r>
            <a:r>
              <a:rPr lang="fr-FR" dirty="0" err="1" smtClean="0"/>
              <a:t>June</a:t>
            </a:r>
            <a:r>
              <a:rPr lang="fr-FR" dirty="0" smtClean="0"/>
              <a:t> 2015</a:t>
            </a:r>
            <a:endParaRPr lang="en-US" dirty="0"/>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611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
        <p:nvSpPr>
          <p:cNvPr id="6147" name="Content Placeholder 2"/>
          <p:cNvSpPr>
            <a:spLocks noGrp="1"/>
          </p:cNvSpPr>
          <p:nvPr>
            <p:ph idx="1"/>
          </p:nvPr>
        </p:nvSpPr>
        <p:spPr/>
        <p:txBody>
          <a:bodyPr/>
          <a:lstStyle/>
          <a:p>
            <a:endParaRPr lang="en-US" altLang="en-US" smtClean="0"/>
          </a:p>
        </p:txBody>
      </p:sp>
      <p:sp>
        <p:nvSpPr>
          <p:cNvPr id="6148" name="Slide Number Placeholder 3"/>
          <p:cNvSpPr>
            <a:spLocks noGrp="1"/>
          </p:cNvSpPr>
          <p:nvPr>
            <p:ph type="sldNum" sz="quarter" idx="4294967295"/>
          </p:nvPr>
        </p:nvSpPr>
        <p:spPr>
          <a:xfrm>
            <a:off x="7616825" y="188913"/>
            <a:ext cx="2057400" cy="457200"/>
          </a:xfrm>
          <a:prstGeom prst="rect">
            <a:avLst/>
          </a:prstGeo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C39294E-B648-4C61-B97E-6B14729FA165}" type="slidenum">
              <a:rPr lang="fr-FR" altLang="en-US" sz="1400" smtClean="0"/>
              <a:pPr/>
              <a:t>26</a:t>
            </a:fld>
            <a:endParaRPr lang="fr-FR" altLang="en-US" sz="1400" smtClean="0"/>
          </a:p>
        </p:txBody>
      </p:sp>
      <p:pic>
        <p:nvPicPr>
          <p:cNvPr id="61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9" y="238125"/>
            <a:ext cx="7858125" cy="638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538" y="260350"/>
            <a:ext cx="48069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1" name="Rectangle 11"/>
          <p:cNvSpPr>
            <a:spLocks noChangeArrowheads="1"/>
          </p:cNvSpPr>
          <p:nvPr/>
        </p:nvSpPr>
        <p:spPr bwMode="auto">
          <a:xfrm>
            <a:off x="615950" y="161925"/>
            <a:ext cx="3861955"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dirty="0" smtClean="0"/>
              <a:t>0- </a:t>
            </a:r>
            <a:r>
              <a:rPr lang="en-US" altLang="en-US" sz="3200" b="1" i="1" dirty="0"/>
              <a:t>Backgrounds …</a:t>
            </a:r>
          </a:p>
          <a:p>
            <a:pPr lvl="1">
              <a:spcBef>
                <a:spcPct val="20000"/>
              </a:spcBef>
              <a:buClr>
                <a:schemeClr val="tx1"/>
              </a:buClr>
              <a:buFont typeface="Zapf Dingbats" charset="2"/>
              <a:buNone/>
            </a:pPr>
            <a:r>
              <a:rPr lang="en-US" altLang="en-US" sz="3200" dirty="0"/>
              <a:t> </a:t>
            </a:r>
          </a:p>
        </p:txBody>
      </p:sp>
      <p:sp>
        <p:nvSpPr>
          <p:cNvPr id="6152" name="Rectangle 5"/>
          <p:cNvSpPr>
            <a:spLocks noChangeArrowheads="1"/>
          </p:cNvSpPr>
          <p:nvPr/>
        </p:nvSpPr>
        <p:spPr bwMode="auto">
          <a:xfrm>
            <a:off x="1065213" y="1700214"/>
            <a:ext cx="71327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b="1" i="1"/>
              <a:t>A 17 countries comparison  of inter-cohort inequalities</a:t>
            </a:r>
            <a:endParaRPr lang="en-US" altLang="en-US" i="1"/>
          </a:p>
        </p:txBody>
      </p:sp>
    </p:spTree>
    <p:extLst>
      <p:ext uri="{BB962C8B-B14F-4D97-AF65-F5344CB8AC3E}">
        <p14:creationId xmlns:p14="http://schemas.microsoft.com/office/powerpoint/2010/main" val="1209396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27</a:t>
            </a:fld>
            <a:endParaRPr lang="fr-FR" sz="1400"/>
          </a:p>
        </p:txBody>
      </p:sp>
      <p:sp>
        <p:nvSpPr>
          <p:cNvPr id="4099" name="Rectangle 2"/>
          <p:cNvSpPr>
            <a:spLocks noGrp="1" noChangeArrowheads="1"/>
          </p:cNvSpPr>
          <p:nvPr>
            <p:ph type="body" idx="1"/>
          </p:nvPr>
        </p:nvSpPr>
        <p:spPr>
          <a:xfrm>
            <a:off x="1064567" y="260648"/>
            <a:ext cx="8841433" cy="6597352"/>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endParaRPr lang="en-US" sz="2100" b="0" dirty="0" smtClean="0">
              <a:solidFill>
                <a:srgbClr val="000000"/>
              </a:solidFill>
            </a:endParaRPr>
          </a:p>
          <a:p>
            <a:pPr marL="995363" lvl="3" indent="-247650"/>
            <a:endParaRPr lang="en-US" sz="700" dirty="0" smtClean="0"/>
          </a:p>
          <a:p>
            <a:pPr marL="361950" indent="-361950"/>
            <a:r>
              <a:rPr lang="en-US" sz="2000" dirty="0" smtClean="0">
                <a:solidFill>
                  <a:srgbClr val="000000"/>
                </a:solidFill>
              </a:rPr>
              <a:t>Presentation</a:t>
            </a:r>
          </a:p>
          <a:p>
            <a:pPr marL="361950" indent="-361950"/>
            <a:r>
              <a:rPr lang="en-US" sz="2000" dirty="0" smtClean="0">
                <a:solidFill>
                  <a:srgbClr val="000000"/>
                </a:solidFill>
              </a:rPr>
              <a:t>The context of cohort / generation issues</a:t>
            </a:r>
          </a:p>
          <a:p>
            <a:pPr marL="361950" indent="-361950"/>
            <a:r>
              <a:rPr lang="en-US" sz="2000" dirty="0" smtClean="0">
                <a:solidFill>
                  <a:srgbClr val="000000"/>
                </a:solidFill>
              </a:rPr>
              <a:t>Question</a:t>
            </a:r>
          </a:p>
          <a:p>
            <a:pPr marL="361950" indent="-361950"/>
            <a:r>
              <a:rPr lang="en-US" sz="2000" dirty="0" smtClean="0">
                <a:solidFill>
                  <a:srgbClr val="000000"/>
                </a:solidFill>
              </a:rPr>
              <a:t>Theory </a:t>
            </a:r>
            <a:endParaRPr lang="en-US" sz="2000" dirty="0">
              <a:solidFill>
                <a:srgbClr val="000000"/>
              </a:solidFill>
            </a:endParaRPr>
          </a:p>
          <a:p>
            <a:pPr marL="361950" indent="-361950"/>
            <a:r>
              <a:rPr lang="en-US" sz="2000" dirty="0" smtClean="0">
                <a:solidFill>
                  <a:srgbClr val="000000"/>
                </a:solidFill>
              </a:rPr>
              <a:t>Facts1 : </a:t>
            </a:r>
            <a:r>
              <a:rPr lang="en-US" sz="2000" dirty="0">
                <a:solidFill>
                  <a:srgbClr val="000000"/>
                </a:solidFill>
              </a:rPr>
              <a:t>The French </a:t>
            </a:r>
            <a:r>
              <a:rPr lang="en-US" sz="2000" dirty="0" smtClean="0">
                <a:solidFill>
                  <a:srgbClr val="000000"/>
                </a:solidFill>
              </a:rPr>
              <a:t>Case</a:t>
            </a:r>
          </a:p>
          <a:p>
            <a:pPr marL="361950" indent="-361950"/>
            <a:r>
              <a:rPr lang="en-US" sz="2000" dirty="0" smtClean="0">
                <a:solidFill>
                  <a:srgbClr val="000000"/>
                </a:solidFill>
              </a:rPr>
              <a:t>Data / Method : The APC model </a:t>
            </a:r>
          </a:p>
          <a:p>
            <a:pPr marL="361950" indent="-361950"/>
            <a:r>
              <a:rPr lang="en-US" sz="2000" dirty="0" smtClean="0">
                <a:solidFill>
                  <a:srgbClr val="000000"/>
                </a:solidFill>
              </a:rPr>
              <a:t>Facts2 </a:t>
            </a:r>
            <a:r>
              <a:rPr lang="en-US" sz="2000" dirty="0">
                <a:solidFill>
                  <a:srgbClr val="000000"/>
                </a:solidFill>
              </a:rPr>
              <a:t>: Comparative </a:t>
            </a:r>
            <a:r>
              <a:rPr lang="en-US" sz="2000" dirty="0" smtClean="0">
                <a:solidFill>
                  <a:srgbClr val="000000"/>
                </a:solidFill>
              </a:rPr>
              <a:t>results on </a:t>
            </a:r>
            <a:r>
              <a:rPr lang="en-US" sz="2000" dirty="0" err="1" smtClean="0">
                <a:solidFill>
                  <a:srgbClr val="000000"/>
                </a:solidFill>
              </a:rPr>
              <a:t>intercohort</a:t>
            </a:r>
            <a:r>
              <a:rPr lang="en-US" sz="2000" dirty="0" smtClean="0">
                <a:solidFill>
                  <a:srgbClr val="000000"/>
                </a:solidFill>
              </a:rPr>
              <a:t> inequalities</a:t>
            </a:r>
          </a:p>
          <a:p>
            <a:pPr marL="361950" indent="-361950"/>
            <a:r>
              <a:rPr lang="en-US" sz="2000" dirty="0" smtClean="0">
                <a:solidFill>
                  <a:srgbClr val="000000"/>
                </a:solidFill>
              </a:rPr>
              <a:t>Facts3 </a:t>
            </a:r>
            <a:r>
              <a:rPr lang="en-US" sz="2000" dirty="0">
                <a:solidFill>
                  <a:srgbClr val="000000"/>
                </a:solidFill>
              </a:rPr>
              <a:t>: Developments: </a:t>
            </a:r>
            <a:r>
              <a:rPr lang="en-US" sz="2000" dirty="0" smtClean="0">
                <a:solidFill>
                  <a:srgbClr val="000000"/>
                </a:solidFill>
              </a:rPr>
              <a:t>the dynamics of </a:t>
            </a:r>
            <a:r>
              <a:rPr lang="en-US" sz="2000" dirty="0" err="1" smtClean="0">
                <a:solidFill>
                  <a:srgbClr val="000000"/>
                </a:solidFill>
              </a:rPr>
              <a:t>intracohort</a:t>
            </a:r>
            <a:r>
              <a:rPr lang="en-US" sz="2000" dirty="0" smtClean="0">
                <a:solidFill>
                  <a:srgbClr val="000000"/>
                </a:solidFill>
              </a:rPr>
              <a:t> </a:t>
            </a:r>
            <a:r>
              <a:rPr lang="en-US" sz="2000" dirty="0" err="1" smtClean="0">
                <a:solidFill>
                  <a:srgbClr val="000000"/>
                </a:solidFill>
              </a:rPr>
              <a:t>Ginis</a:t>
            </a:r>
            <a:endParaRPr lang="en-US" sz="2000" dirty="0" smtClean="0">
              <a:solidFill>
                <a:srgbClr val="000000"/>
              </a:solidFill>
            </a:endParaRPr>
          </a:p>
          <a:p>
            <a:pPr marL="361950" indent="-361950" algn="just">
              <a:spcBef>
                <a:spcPts val="300"/>
              </a:spcBef>
              <a:spcAft>
                <a:spcPts val="300"/>
              </a:spcAft>
            </a:pPr>
            <a:endParaRPr lang="en-US" sz="2000" dirty="0" smtClean="0"/>
          </a:p>
          <a:p>
            <a:pPr marL="361950" indent="-361950"/>
            <a:endParaRPr lang="en-US" sz="1600" dirty="0"/>
          </a:p>
        </p:txBody>
      </p:sp>
      <p:sp>
        <p:nvSpPr>
          <p:cNvPr id="4106" name="Rectangle 11"/>
          <p:cNvSpPr>
            <a:spLocks noChangeArrowheads="1"/>
          </p:cNvSpPr>
          <p:nvPr/>
        </p:nvSpPr>
        <p:spPr bwMode="auto">
          <a:xfrm>
            <a:off x="-160337" y="161926"/>
            <a:ext cx="8799204"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Cohort analysis and socioeconomic inequalities </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2" name="Rectangle 1"/>
          <p:cNvSpPr/>
          <p:nvPr/>
        </p:nvSpPr>
        <p:spPr>
          <a:xfrm>
            <a:off x="1031806" y="4830251"/>
            <a:ext cx="4425250" cy="830997"/>
          </a:xfrm>
          <a:prstGeom prst="rect">
            <a:avLst/>
          </a:prstGeom>
        </p:spPr>
        <p:txBody>
          <a:bodyPr wrap="none">
            <a:spAutoFit/>
          </a:bodyPr>
          <a:lstStyle/>
          <a:p>
            <a:r>
              <a:rPr lang="fr-FR" dirty="0" smtClean="0"/>
              <a:t>Inter </a:t>
            </a:r>
            <a:r>
              <a:rPr lang="fr-FR" dirty="0" err="1" smtClean="0"/>
              <a:t>cohort</a:t>
            </a:r>
            <a:r>
              <a:rPr lang="fr-FR" dirty="0" smtClean="0"/>
              <a:t> </a:t>
            </a:r>
            <a:r>
              <a:rPr lang="fr-FR" dirty="0" err="1" smtClean="0"/>
              <a:t>inequalities</a:t>
            </a:r>
            <a:r>
              <a:rPr lang="fr-FR" dirty="0" smtClean="0"/>
              <a:t> =&gt; APCD</a:t>
            </a:r>
          </a:p>
          <a:p>
            <a:endParaRPr lang="en-US" dirty="0"/>
          </a:p>
        </p:txBody>
      </p:sp>
      <p:sp>
        <p:nvSpPr>
          <p:cNvPr id="4" name="Rectangle 3"/>
          <p:cNvSpPr/>
          <p:nvPr/>
        </p:nvSpPr>
        <p:spPr>
          <a:xfrm>
            <a:off x="3296816" y="620688"/>
            <a:ext cx="6367863" cy="1200329"/>
          </a:xfrm>
          <a:prstGeom prst="rect">
            <a:avLst/>
          </a:prstGeom>
        </p:spPr>
        <p:txBody>
          <a:bodyPr wrap="square">
            <a:spAutoFit/>
          </a:bodyPr>
          <a:lstStyle/>
          <a:p>
            <a:pPr algn="r"/>
            <a:r>
              <a:rPr lang="en-US" dirty="0" smtClean="0"/>
              <a:t>Louis </a:t>
            </a:r>
            <a:r>
              <a:rPr lang="en-US" dirty="0"/>
              <a:t>Chauvel </a:t>
            </a:r>
            <a:r>
              <a:rPr lang="en-US" dirty="0" smtClean="0"/>
              <a:t>and Martin </a:t>
            </a:r>
            <a:r>
              <a:rPr lang="en-US" dirty="0" err="1"/>
              <a:t>Schröder</a:t>
            </a:r>
            <a:endParaRPr lang="en-US" dirty="0"/>
          </a:p>
          <a:p>
            <a:pPr algn="r"/>
            <a:r>
              <a:rPr lang="en-US" dirty="0" smtClean="0"/>
              <a:t>“Generational </a:t>
            </a:r>
            <a:r>
              <a:rPr lang="en-US" dirty="0"/>
              <a:t>Inequalities and Welfare </a:t>
            </a:r>
            <a:r>
              <a:rPr lang="en-US" dirty="0" smtClean="0"/>
              <a:t>Regimes” </a:t>
            </a:r>
            <a:br>
              <a:rPr lang="en-US" dirty="0" smtClean="0"/>
            </a:br>
            <a:r>
              <a:rPr lang="en-US" i="1" dirty="0" smtClean="0"/>
              <a:t>Social </a:t>
            </a:r>
            <a:r>
              <a:rPr lang="en-US" i="1" dirty="0"/>
              <a:t>Forces </a:t>
            </a:r>
            <a:r>
              <a:rPr lang="en-US" dirty="0"/>
              <a:t>(2014) 92 (4): </a:t>
            </a:r>
            <a:r>
              <a:rPr lang="en-US" dirty="0" smtClean="0"/>
              <a:t>1259-1283</a:t>
            </a:r>
            <a:endParaRPr lang="en-US" dirty="0"/>
          </a:p>
        </p:txBody>
      </p:sp>
    </p:spTree>
    <p:extLst>
      <p:ext uri="{BB962C8B-B14F-4D97-AF65-F5344CB8AC3E}">
        <p14:creationId xmlns:p14="http://schemas.microsoft.com/office/powerpoint/2010/main" val="1193577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A86C4B7-D394-4411-A9F2-6B6759A99887}" type="slidenum">
              <a:rPr lang="fr-FR" sz="1400"/>
              <a:pPr/>
              <a:t>28</a:t>
            </a:fld>
            <a:endParaRPr lang="fr-FR" sz="1400"/>
          </a:p>
        </p:txBody>
      </p:sp>
      <p:sp>
        <p:nvSpPr>
          <p:cNvPr id="803842" name="Rectangle 2"/>
          <p:cNvSpPr>
            <a:spLocks noChangeArrowheads="1"/>
          </p:cNvSpPr>
          <p:nvPr/>
        </p:nvSpPr>
        <p:spPr bwMode="auto">
          <a:xfrm>
            <a:off x="273050" y="692696"/>
            <a:ext cx="91757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algn="l" defTabSz="957263">
              <a:spcBef>
                <a:spcPct val="20000"/>
              </a:spcBef>
              <a:tabLst>
                <a:tab pos="741363" algn="l"/>
              </a:tabLst>
              <a:defRPr/>
            </a:pPr>
            <a:endParaRPr lang="en-US" sz="900" dirty="0"/>
          </a:p>
          <a:p>
            <a:pPr algn="l" defTabSz="957263">
              <a:spcBef>
                <a:spcPct val="20000"/>
              </a:spcBef>
              <a:spcAft>
                <a:spcPct val="100000"/>
              </a:spcAft>
              <a:tabLst>
                <a:tab pos="741363" algn="l"/>
              </a:tabLst>
              <a:defRPr/>
            </a:pPr>
            <a:r>
              <a:rPr lang="en-US" sz="2100" b="1" dirty="0"/>
              <a:t>Interpreting the French case:</a:t>
            </a:r>
          </a:p>
          <a:p>
            <a:pPr marL="582613" lvl="2" indent="-168275" algn="l" defTabSz="957263">
              <a:spcBef>
                <a:spcPct val="20000"/>
              </a:spcBef>
              <a:buClr>
                <a:schemeClr val="tx1"/>
              </a:buClr>
              <a:buFont typeface="Zapf Dingbats" charset="2"/>
              <a:buChar char="l"/>
              <a:tabLst>
                <a:tab pos="741363" algn="l"/>
              </a:tabLst>
              <a:defRPr/>
            </a:pPr>
            <a:r>
              <a:rPr lang="en-US" sz="2000" b="1" dirty="0" err="1"/>
              <a:t>Esping</a:t>
            </a:r>
            <a:r>
              <a:rPr lang="en-US" sz="2000" b="1" dirty="0"/>
              <a:t>-Andersen Typology of Welfare states: </a:t>
            </a:r>
            <a:br>
              <a:rPr lang="en-US" sz="2000" b="1" dirty="0"/>
            </a:br>
            <a:r>
              <a:rPr lang="en-US" sz="1800" b="1" dirty="0"/>
              <a:t>France = “corporatist-conservative” welfare regime, stabilization of social relations</a:t>
            </a:r>
            <a:br>
              <a:rPr lang="en-US" sz="1800" b="1" dirty="0"/>
            </a:br>
            <a:r>
              <a:rPr lang="en-US" sz="1800" b="1" dirty="0"/>
              <a:t>Protection of insiders (protected male workers) against outsiders</a:t>
            </a:r>
          </a:p>
          <a:p>
            <a:pPr marL="582613" lvl="2" indent="-168275" algn="l" defTabSz="957263">
              <a:spcBef>
                <a:spcPct val="20000"/>
              </a:spcBef>
              <a:buClr>
                <a:schemeClr val="tx1"/>
              </a:buClr>
              <a:buFont typeface="Zapf Dingbats" charset="2"/>
              <a:buChar char="l"/>
              <a:tabLst>
                <a:tab pos="741363" algn="l"/>
              </a:tabLst>
              <a:defRPr/>
            </a:pPr>
            <a:endParaRPr lang="en-US" sz="2000" b="1" dirty="0"/>
          </a:p>
          <a:p>
            <a:pPr marL="582613" lvl="2" indent="-168275" algn="l" defTabSz="957263">
              <a:spcBef>
                <a:spcPct val="20000"/>
              </a:spcBef>
              <a:buClr>
                <a:schemeClr val="tx1"/>
              </a:buClr>
              <a:buFont typeface="Zapf Dingbats" charset="2"/>
              <a:buChar char="l"/>
              <a:tabLst>
                <a:tab pos="741363" algn="l"/>
              </a:tabLst>
              <a:defRPr/>
            </a:pPr>
            <a:r>
              <a:rPr lang="en-US" sz="2000" b="1" dirty="0"/>
              <a:t>In case of economic brake :</a:t>
            </a:r>
            <a:br>
              <a:rPr lang="en-US" sz="2000" b="1" dirty="0"/>
            </a:br>
            <a:r>
              <a:rPr lang="en-US" sz="1800" b="1" dirty="0"/>
              <a:t> « </a:t>
            </a:r>
            <a:r>
              <a:rPr lang="en-US" sz="1800" b="1" dirty="0" err="1"/>
              <a:t>Insiderisation</a:t>
            </a:r>
            <a:r>
              <a:rPr lang="en-US" sz="1800" b="1" dirty="0"/>
              <a:t> » of insiders, already in the stable labor force </a:t>
            </a:r>
            <a:br>
              <a:rPr lang="en-US" sz="1800" b="1" dirty="0"/>
            </a:br>
            <a:r>
              <a:rPr lang="en-US" sz="1800" b="1" dirty="0"/>
              <a:t>and « </a:t>
            </a:r>
            <a:r>
              <a:rPr lang="en-US" sz="1800" b="1" dirty="0" err="1"/>
              <a:t>outsiderisation</a:t>
            </a:r>
            <a:r>
              <a:rPr lang="en-US" sz="1800" b="1" dirty="0"/>
              <a:t> » of new entrants</a:t>
            </a:r>
          </a:p>
          <a:p>
            <a:pPr marL="582613" lvl="2" indent="-168275" algn="l" defTabSz="957263">
              <a:spcBef>
                <a:spcPct val="20000"/>
              </a:spcBef>
              <a:buClr>
                <a:schemeClr val="tx1"/>
              </a:buClr>
              <a:buFont typeface="Zapf Dingbats" charset="2"/>
              <a:buChar char="l"/>
              <a:tabLst>
                <a:tab pos="741363" algn="l"/>
              </a:tabLst>
              <a:defRPr/>
            </a:pPr>
            <a:endParaRPr lang="en-US" sz="1800" b="1" dirty="0"/>
          </a:p>
          <a:p>
            <a:pPr marL="582613" lvl="2" indent="-168275" algn="l" defTabSz="957263">
              <a:spcBef>
                <a:spcPct val="20000"/>
              </a:spcBef>
              <a:buClr>
                <a:schemeClr val="tx1"/>
              </a:buClr>
              <a:buFont typeface="Zapf Dingbats" charset="2"/>
              <a:buChar char="l"/>
              <a:tabLst>
                <a:tab pos="741363" algn="l"/>
              </a:tabLst>
              <a:defRPr/>
            </a:pPr>
            <a:r>
              <a:rPr lang="en-US" sz="2000" b="1" dirty="0"/>
              <a:t>In France, young people can wait … decades </a:t>
            </a:r>
            <a:br>
              <a:rPr lang="en-US" sz="2000" b="1" dirty="0"/>
            </a:br>
            <a:r>
              <a:rPr lang="en-US" sz="2000" b="1" dirty="0"/>
              <a:t>Increasing poverty rates for young people</a:t>
            </a:r>
            <a:r>
              <a:rPr lang="en-US" sz="1800" b="1" dirty="0"/>
              <a:t>, stable </a:t>
            </a:r>
            <a:r>
              <a:rPr lang="en-US" sz="1800" b="1" dirty="0" err="1"/>
              <a:t>intracohort</a:t>
            </a:r>
            <a:r>
              <a:rPr lang="en-US" sz="1800" b="1" dirty="0"/>
              <a:t> inequalities </a:t>
            </a:r>
            <a:br>
              <a:rPr lang="en-US" sz="1800" b="1" dirty="0"/>
            </a:br>
            <a:r>
              <a:rPr lang="en-US" sz="1800" b="1" dirty="0"/>
              <a:t>(after taxes and welfare reallocations)</a:t>
            </a:r>
            <a:endParaRPr lang="en-US" sz="1600" b="1" dirty="0"/>
          </a:p>
          <a:p>
            <a:pPr marL="414338" lvl="2" algn="l" defTabSz="957263">
              <a:spcBef>
                <a:spcPct val="20000"/>
              </a:spcBef>
              <a:buClr>
                <a:schemeClr val="tx1"/>
              </a:buClr>
              <a:tabLst>
                <a:tab pos="741363" algn="l"/>
              </a:tabLst>
              <a:defRPr/>
            </a:pPr>
            <a:endParaRPr lang="en-US" sz="2000" b="1" dirty="0"/>
          </a:p>
        </p:txBody>
      </p:sp>
    </p:spTree>
    <p:extLst>
      <p:ext uri="{BB962C8B-B14F-4D97-AF65-F5344CB8AC3E}">
        <p14:creationId xmlns:p14="http://schemas.microsoft.com/office/powerpoint/2010/main" val="3782132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xfrm>
            <a:off x="7086600" y="6643688"/>
            <a:ext cx="2057400" cy="457200"/>
          </a:xfrm>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C4BC2F36-2AED-4085-8C4E-0E6AE0B19A81}" type="slidenum">
              <a:rPr lang="fr-FR" altLang="en-US" sz="1800" smtClean="0"/>
              <a:pPr/>
              <a:t>29</a:t>
            </a:fld>
            <a:endParaRPr lang="fr-FR" altLang="en-US" sz="1800" smtClean="0"/>
          </a:p>
        </p:txBody>
      </p:sp>
      <p:sp>
        <p:nvSpPr>
          <p:cNvPr id="15363" name="Rectangle 2"/>
          <p:cNvSpPr>
            <a:spLocks noGrp="1" noChangeArrowheads="1"/>
          </p:cNvSpPr>
          <p:nvPr>
            <p:ph type="body" idx="1"/>
          </p:nvPr>
        </p:nvSpPr>
        <p:spPr>
          <a:xfrm>
            <a:off x="415925" y="-26988"/>
            <a:ext cx="9001125" cy="6207126"/>
          </a:xfrm>
          <a:noFill/>
        </p:spPr>
        <p:txBody>
          <a:bodyPr/>
          <a:lstStyle/>
          <a:p>
            <a:pPr marL="488950" lvl="1" indent="-323850">
              <a:buFont typeface="Zapf Dingbats" charset="2"/>
              <a:buNone/>
            </a:pPr>
            <a:endParaRPr lang="en-US" altLang="en-US" sz="2700" smtClean="0"/>
          </a:p>
          <a:p>
            <a:pPr marL="488950" lvl="1" indent="-323850">
              <a:buFont typeface="Zapf Dingbats" charset="2"/>
              <a:buNone/>
            </a:pPr>
            <a:r>
              <a:rPr lang="en-US" altLang="en-US" sz="3900" i="1" smtClean="0"/>
              <a:t>Theories of Welfare Regimes</a:t>
            </a:r>
            <a:r>
              <a:rPr lang="en-US" altLang="en-US" sz="2800" b="0" smtClean="0"/>
              <a:t/>
            </a:r>
            <a:br>
              <a:rPr lang="en-US" altLang="en-US" sz="2800" b="0" smtClean="0"/>
            </a:br>
            <a:r>
              <a:rPr lang="en-US" altLang="en-US" sz="2800" b="0" smtClean="0"/>
              <a:t>Decommodification models and welfare regimes </a:t>
            </a:r>
            <a:br>
              <a:rPr lang="en-US" altLang="en-US" sz="2800" b="0" smtClean="0"/>
            </a:br>
            <a:r>
              <a:rPr lang="en-US" altLang="en-US" sz="2800" b="0" smtClean="0"/>
              <a:t>				</a:t>
            </a:r>
          </a:p>
          <a:p>
            <a:pPr marL="488950" lvl="1" indent="-323850">
              <a:buFont typeface="Zapf Dingbats" charset="2"/>
              <a:buNone/>
            </a:pPr>
            <a:endParaRPr lang="en-US" altLang="en-US" sz="2800" b="0" smtClean="0"/>
          </a:p>
          <a:p>
            <a:pPr marL="661988" lvl="2" indent="-247650">
              <a:buFont typeface="Zapf Dingbats" charset="2"/>
              <a:buNone/>
            </a:pPr>
            <a:endParaRPr lang="en-US" altLang="en-US" sz="3000" smtClean="0"/>
          </a:p>
        </p:txBody>
      </p:sp>
      <p:pic>
        <p:nvPicPr>
          <p:cNvPr id="15364" name="Picture 4" descr="0745607969">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 y="2179638"/>
            <a:ext cx="30289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3369558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6488" y="2384425"/>
            <a:ext cx="35147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6"/>
          <p:cNvSpPr>
            <a:spLocks noChangeArrowheads="1"/>
          </p:cNvSpPr>
          <p:nvPr/>
        </p:nvSpPr>
        <p:spPr bwMode="auto">
          <a:xfrm>
            <a:off x="3360738" y="5059363"/>
            <a:ext cx="296068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pPr algn="ctr"/>
            <a:r>
              <a:rPr lang="en-US" altLang="en-US" sz="2000"/>
              <a:t>Gosta Esping-Andersen (Danish, born 1947) </a:t>
            </a:r>
            <a:br>
              <a:rPr lang="en-US" altLang="en-US" sz="2000"/>
            </a:br>
            <a:r>
              <a:rPr lang="en-US" altLang="en-US" sz="2000"/>
              <a:t>Professor @ </a:t>
            </a:r>
            <a:r>
              <a:rPr lang="en-US" altLang="en-US" sz="2000" i="1"/>
              <a:t>Universitat Pompeu Fabra </a:t>
            </a:r>
            <a:r>
              <a:rPr lang="en-US" altLang="en-US" sz="2000"/>
              <a:t>(Barcelona). </a:t>
            </a:r>
          </a:p>
        </p:txBody>
      </p:sp>
      <p:sp>
        <p:nvSpPr>
          <p:cNvPr id="15368" name="Rectangle 2"/>
          <p:cNvSpPr>
            <a:spLocks noChangeArrowheads="1"/>
          </p:cNvSpPr>
          <p:nvPr/>
        </p:nvSpPr>
        <p:spPr bwMode="auto">
          <a:xfrm>
            <a:off x="276225" y="1558925"/>
            <a:ext cx="9572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altLang="en-US" sz="1800" dirty="0"/>
              <a:t>“De-commodification occurs when a service is rendered as a matter of right, and when a person can maintain a livelihood without reliance on the market” (</a:t>
            </a:r>
            <a:r>
              <a:rPr lang="en-US" altLang="en-US" sz="1800" dirty="0" err="1"/>
              <a:t>Esping</a:t>
            </a:r>
            <a:r>
              <a:rPr lang="en-US" altLang="en-US" sz="1800" dirty="0"/>
              <a:t>-Anderson, pp. 21-22)</a:t>
            </a:r>
          </a:p>
        </p:txBody>
      </p:sp>
    </p:spTree>
    <p:extLst>
      <p:ext uri="{BB962C8B-B14F-4D97-AF65-F5344CB8AC3E}">
        <p14:creationId xmlns:p14="http://schemas.microsoft.com/office/powerpoint/2010/main" val="316834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2529B40A-8B2A-4C07-B622-5444F3FBD314}" type="slidenum">
              <a:rPr lang="fr-FR" altLang="en-US" sz="1800" smtClean="0"/>
              <a:pPr/>
              <a:t>3</a:t>
            </a:fld>
            <a:endParaRPr lang="fr-FR" altLang="en-US" sz="1800" smtClean="0"/>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4" y="4797427"/>
            <a:ext cx="44196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Rectangle 3"/>
          <p:cNvSpPr>
            <a:spLocks noChangeArrowheads="1"/>
          </p:cNvSpPr>
          <p:nvPr/>
        </p:nvSpPr>
        <p:spPr bwMode="auto">
          <a:xfrm>
            <a:off x="200026" y="4290111"/>
            <a:ext cx="27783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zh-CN" altLang="fr-FR" sz="3600" b="1">
                <a:ea typeface="SimSun" pitchFamily="2" charset="-122"/>
              </a:rPr>
              <a:t>路易</a:t>
            </a:r>
            <a:r>
              <a:rPr lang="fr-FR" altLang="zh-CN" sz="3600" b="1">
                <a:ea typeface="SimSun" pitchFamily="2" charset="-122"/>
              </a:rPr>
              <a:t>•</a:t>
            </a:r>
            <a:r>
              <a:rPr lang="zh-CN" altLang="fr-FR" sz="3600" b="1">
                <a:ea typeface="SimSun" pitchFamily="2" charset="-122"/>
              </a:rPr>
              <a:t>肖韦尔</a:t>
            </a:r>
            <a:r>
              <a:rPr lang="zh-CN" altLang="fr-FR" sz="3600">
                <a:ea typeface="SimSun" pitchFamily="2" charset="-122"/>
              </a:rPr>
              <a:t> </a:t>
            </a:r>
          </a:p>
        </p:txBody>
      </p:sp>
      <p:sp>
        <p:nvSpPr>
          <p:cNvPr id="9221" name="Rectangle 4"/>
          <p:cNvSpPr>
            <a:spLocks noChangeArrowheads="1"/>
          </p:cNvSpPr>
          <p:nvPr/>
        </p:nvSpPr>
        <p:spPr bwMode="auto">
          <a:xfrm>
            <a:off x="217488" y="4971962"/>
            <a:ext cx="35862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zh-CN" altLang="fr-FR" sz="2400" b="1">
                <a:latin typeface="SimSun" pitchFamily="2" charset="-122"/>
                <a:ea typeface="SimSun" pitchFamily="2" charset="-122"/>
              </a:rPr>
              <a:t>社会学教授</a:t>
            </a:r>
            <a:br>
              <a:rPr lang="zh-CN" altLang="fr-FR" sz="2400" b="1">
                <a:latin typeface="SimSun" pitchFamily="2" charset="-122"/>
                <a:ea typeface="SimSun" pitchFamily="2" charset="-122"/>
              </a:rPr>
            </a:br>
            <a:r>
              <a:rPr lang="zh-CN" altLang="fr-FR" sz="2400" b="1">
                <a:latin typeface="SimSun" pitchFamily="2" charset="-122"/>
                <a:ea typeface="SimSun" pitchFamily="2" charset="-122"/>
              </a:rPr>
              <a:t>法国大学研究院成员</a:t>
            </a:r>
            <a:br>
              <a:rPr lang="zh-CN" altLang="fr-FR" sz="2400" b="1">
                <a:latin typeface="SimSun" pitchFamily="2" charset="-122"/>
                <a:ea typeface="SimSun" pitchFamily="2" charset="-122"/>
              </a:rPr>
            </a:br>
            <a:r>
              <a:rPr lang="zh-CN" altLang="fr-FR" sz="2400" b="1">
                <a:latin typeface="SimSun" pitchFamily="2" charset="-122"/>
                <a:ea typeface="SimSun" pitchFamily="2" charset="-122"/>
              </a:rPr>
              <a:t>欧洲社会学协会秘书长</a:t>
            </a:r>
            <a:r>
              <a:rPr lang="zh-CN" altLang="fr-FR" sz="2400">
                <a:latin typeface="SimSun" pitchFamily="2" charset="-122"/>
                <a:ea typeface="SimSun" pitchFamily="2" charset="-122"/>
              </a:rPr>
              <a:t>  </a:t>
            </a:r>
          </a:p>
        </p:txBody>
      </p:sp>
      <p:pic>
        <p:nvPicPr>
          <p:cNvPr id="922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1600" y="242888"/>
            <a:ext cx="7264400" cy="363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7826" y="3933825"/>
            <a:ext cx="5667375"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28575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5325" y="2786064"/>
            <a:ext cx="266700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62325" y="3448050"/>
            <a:ext cx="5184775"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67525" y="447675"/>
            <a:ext cx="3024188"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8"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52775" y="-674688"/>
            <a:ext cx="3581400" cy="2495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9" name="Picture 15" descr="https://encrypted-tbn1.gstatic.com/images?q=tbn:ANd9GcSw2f2H32rJ-2QceTKGXKfPEwPVy29Sm0i40WqztOgyNrHbuhluYQ"/>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24739" y="524192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337" y="1052513"/>
            <a:ext cx="5529263"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31" name="Picture 17" descr="http://www.unige.ch/presse/charte/logos_unige/UNIGE/UNIGE70.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40114" y="1270000"/>
            <a:ext cx="259715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9" descr="https://lh3.googleusercontent.com/-u6UzdOcsmN4/UUJhsrulutI/AAAAAAAAAtY/sf9gDrc49xM/s225-no/Berkeley_seal_139_540_250x_TRANS%2B%281%29.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79526" y="1123952"/>
            <a:ext cx="938213"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AutoShape 23" descr="Résultat de recherche d'images pour &quot;luxembourg university&quot;"/>
          <p:cNvSpPr>
            <a:spLocks noChangeAspect="1" noChangeArrowheads="1"/>
          </p:cNvSpPr>
          <p:nvPr/>
        </p:nvSpPr>
        <p:spPr bwMode="auto">
          <a:xfrm>
            <a:off x="13652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pic>
        <p:nvPicPr>
          <p:cNvPr id="9234" name="Picture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91076" y="5084763"/>
            <a:ext cx="13335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96164" y="2705102"/>
            <a:ext cx="2740025" cy="413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9697" y="1341438"/>
            <a:ext cx="2885810" cy="404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5"/>
          <p:cNvSpPr>
            <a:spLocks noChangeArrowheads="1"/>
          </p:cNvSpPr>
          <p:nvPr/>
        </p:nvSpPr>
        <p:spPr bwMode="auto">
          <a:xfrm>
            <a:off x="436827" y="4376738"/>
            <a:ext cx="18678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altLang="en-US" sz="2400" dirty="0"/>
              <a:t> </a:t>
            </a:r>
            <a:r>
              <a:rPr lang="en-US" altLang="en-US" sz="2400" dirty="0" smtClean="0"/>
              <a:t>New e</a:t>
            </a:r>
            <a:r>
              <a:rPr lang="fr-FR" altLang="en-US" sz="2400" dirty="0" err="1" smtClean="0"/>
              <a:t>dition</a:t>
            </a:r>
            <a:r>
              <a:rPr lang="fr-FR" altLang="en-US" sz="2400" dirty="0"/>
              <a:t/>
            </a:r>
            <a:br>
              <a:rPr lang="fr-FR" altLang="en-US" sz="2400" dirty="0"/>
            </a:br>
            <a:r>
              <a:rPr lang="en-US" altLang="en-US" sz="2400" dirty="0"/>
              <a:t>19 </a:t>
            </a:r>
            <a:r>
              <a:rPr lang="en-US" altLang="en-US" sz="2400" dirty="0" err="1"/>
              <a:t>août</a:t>
            </a:r>
            <a:r>
              <a:rPr lang="en-US" altLang="en-US" sz="2400" dirty="0"/>
              <a:t> 2014 </a:t>
            </a:r>
            <a:endParaRPr lang="en-US" altLang="en-US" sz="2400" b="1" dirty="0"/>
          </a:p>
        </p:txBody>
      </p:sp>
      <p:sp>
        <p:nvSpPr>
          <p:cNvPr id="23" name="Rectangle 7"/>
          <p:cNvSpPr>
            <a:spLocks noChangeArrowheads="1"/>
          </p:cNvSpPr>
          <p:nvPr/>
        </p:nvSpPr>
        <p:spPr bwMode="auto">
          <a:xfrm>
            <a:off x="3632201" y="2098676"/>
            <a:ext cx="3413125" cy="3139321"/>
          </a:xfrm>
          <a:prstGeom prst="rect">
            <a:avLst/>
          </a:prstGeom>
          <a:solidFill>
            <a:schemeClr val="bg1"/>
          </a:solidFill>
          <a:ln w="38100">
            <a:solidFill>
              <a:schemeClr val="accent1">
                <a:shade val="50000"/>
              </a:schemeClr>
            </a:solidFill>
          </a:ln>
        </p:spPr>
        <p:txBody>
          <a:bodyPr wrap="square">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fr-FR" altLang="en-US" sz="1800" dirty="0"/>
              <a:t>English Abstract in </a:t>
            </a:r>
          </a:p>
          <a:p>
            <a:r>
              <a:rPr lang="fr-FR" altLang="en-US" sz="1800" dirty="0"/>
              <a:t>Chauvel L. 2010,</a:t>
            </a:r>
            <a:endParaRPr lang="en-US" altLang="en-US" sz="1800" dirty="0"/>
          </a:p>
          <a:p>
            <a:r>
              <a:rPr lang="en-US" altLang="en-US" sz="1800" b="1" dirty="0"/>
              <a:t>The Long-Term Destabilization of Youth, Scarring Effects,</a:t>
            </a:r>
          </a:p>
          <a:p>
            <a:r>
              <a:rPr lang="en-US" altLang="en-US" sz="1800" b="1" dirty="0"/>
              <a:t>and the Future of the Welfare Regime in Post-</a:t>
            </a:r>
            <a:r>
              <a:rPr lang="en-US" altLang="en-US" sz="1800" b="1" i="1" dirty="0" err="1"/>
              <a:t>Trente</a:t>
            </a:r>
            <a:r>
              <a:rPr lang="en-US" altLang="en-US" sz="1800" b="1" i="1" dirty="0"/>
              <a:t> </a:t>
            </a:r>
            <a:r>
              <a:rPr lang="en-US" altLang="en-US" sz="1800" b="1" i="1" dirty="0" err="1"/>
              <a:t>Glorieuses</a:t>
            </a:r>
            <a:r>
              <a:rPr lang="en-US" altLang="en-US" sz="1800" b="1" i="1" dirty="0"/>
              <a:t> </a:t>
            </a:r>
            <a:r>
              <a:rPr lang="en-US" altLang="en-US" sz="1800" b="1" dirty="0"/>
              <a:t>France</a:t>
            </a:r>
          </a:p>
          <a:p>
            <a:r>
              <a:rPr lang="en-US" altLang="en-US" sz="1800" i="1" dirty="0"/>
              <a:t>French Politics Culture &amp; Society</a:t>
            </a:r>
            <a:r>
              <a:rPr lang="en-US" altLang="en-US" sz="1800" dirty="0"/>
              <a:t> 11/2010; 28(3):74-96.</a:t>
            </a:r>
          </a:p>
          <a:p>
            <a:endParaRPr lang="fr-FR" altLang="en-US" sz="1800" dirty="0"/>
          </a:p>
          <a:p>
            <a:endParaRPr lang="en-US" altLang="en-US" sz="1800" dirty="0"/>
          </a:p>
        </p:txBody>
      </p:sp>
      <p:sp>
        <p:nvSpPr>
          <p:cNvPr id="24" name="Rectangle 8"/>
          <p:cNvSpPr>
            <a:spLocks noChangeArrowheads="1"/>
          </p:cNvSpPr>
          <p:nvPr/>
        </p:nvSpPr>
        <p:spPr bwMode="auto">
          <a:xfrm>
            <a:off x="1308762" y="5703888"/>
            <a:ext cx="8502650" cy="461962"/>
          </a:xfrm>
          <a:prstGeom prst="rect">
            <a:avLst/>
          </a:prstGeom>
          <a:solidFill>
            <a:schemeClr val="bg1"/>
          </a:solidFill>
          <a:ln w="38100">
            <a:solidFill>
              <a:schemeClr val="tx1"/>
            </a:solidFill>
          </a:ln>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en-US" altLang="en-US" sz="2400" u="sng" dirty="0"/>
              <a:t>http://www.louischauvel.org/frenchpolcultsoc.pdf</a:t>
            </a:r>
          </a:p>
        </p:txBody>
      </p:sp>
    </p:spTree>
    <p:extLst>
      <p:ext uri="{BB962C8B-B14F-4D97-AF65-F5344CB8AC3E}">
        <p14:creationId xmlns:p14="http://schemas.microsoft.com/office/powerpoint/2010/main" val="1416656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144690C9-49DD-43A3-BDFC-157C885122C2}" type="slidenum">
              <a:rPr lang="fr-FR" altLang="en-US" sz="1800" smtClean="0"/>
              <a:pPr/>
              <a:t>30</a:t>
            </a:fld>
            <a:endParaRPr lang="fr-FR" altLang="en-US" sz="1800" smtClean="0"/>
          </a:p>
        </p:txBody>
      </p:sp>
      <p:sp>
        <p:nvSpPr>
          <p:cNvPr id="16387" name="Rectangle 2"/>
          <p:cNvSpPr>
            <a:spLocks noGrp="1" noChangeArrowheads="1"/>
          </p:cNvSpPr>
          <p:nvPr>
            <p:ph type="body" idx="1"/>
          </p:nvPr>
        </p:nvSpPr>
        <p:spPr>
          <a:xfrm>
            <a:off x="415925" y="-531813"/>
            <a:ext cx="9001125" cy="6207126"/>
          </a:xfrm>
          <a:noFill/>
        </p:spPr>
        <p:txBody>
          <a:bodyPr/>
          <a:lstStyle/>
          <a:p>
            <a:pPr marL="995363" lvl="3" indent="-247650"/>
            <a:endParaRPr lang="en-US" altLang="en-US" sz="2700" smtClean="0"/>
          </a:p>
          <a:p>
            <a:pPr marL="488950" lvl="1" indent="-323850">
              <a:buFont typeface="Zapf Dingbats" charset="2"/>
              <a:buNone/>
            </a:pPr>
            <a:r>
              <a:rPr lang="en-US" altLang="en-US" sz="3900" i="1" smtClean="0"/>
              <a:t>Central references</a:t>
            </a:r>
            <a:endParaRPr lang="en-US" altLang="en-US" sz="3800" smtClean="0"/>
          </a:p>
        </p:txBody>
      </p:sp>
      <p:sp>
        <p:nvSpPr>
          <p:cNvPr id="16388" name="Rectangle 3"/>
          <p:cNvSpPr>
            <a:spLocks noChangeArrowheads="1"/>
          </p:cNvSpPr>
          <p:nvPr/>
        </p:nvSpPr>
        <p:spPr bwMode="auto">
          <a:xfrm>
            <a:off x="344488" y="485775"/>
            <a:ext cx="9072562" cy="562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lvl1pPr marL="361950" indent="-361950" defTabSz="957263">
              <a:spcBef>
                <a:spcPct val="20000"/>
              </a:spcBef>
              <a:spcAft>
                <a:spcPct val="100000"/>
              </a:spcAft>
              <a:tabLst>
                <a:tab pos="741363" algn="l"/>
              </a:tabLst>
              <a:defRPr sz="2500" b="1">
                <a:solidFill>
                  <a:schemeClr val="tx1"/>
                </a:solidFill>
                <a:latin typeface="Times New Roman" pitchFamily="18" charset="0"/>
              </a:defRPr>
            </a:lvl1pPr>
            <a:lvl2pPr marL="488950" indent="-323850" defTabSz="957263">
              <a:spcBef>
                <a:spcPct val="20000"/>
              </a:spcBef>
              <a:buClr>
                <a:schemeClr val="tx1"/>
              </a:buClr>
              <a:buFont typeface="Zapf Dingbats" charset="2"/>
              <a:buChar char="l"/>
              <a:tabLst>
                <a:tab pos="741363" algn="l"/>
              </a:tabLst>
              <a:defRPr sz="2100" b="1">
                <a:solidFill>
                  <a:schemeClr val="tx1"/>
                </a:solidFill>
                <a:latin typeface="Times New Roman" pitchFamily="18" charset="0"/>
              </a:defRPr>
            </a:lvl2pPr>
            <a:lvl3pPr marL="661988" indent="-247650" defTabSz="957263">
              <a:spcBef>
                <a:spcPct val="20000"/>
              </a:spcBef>
              <a:buClr>
                <a:schemeClr val="tx1"/>
              </a:buClr>
              <a:buFont typeface="Zapf Dingbats" charset="2"/>
              <a:buChar char="l"/>
              <a:tabLst>
                <a:tab pos="741363" algn="l"/>
              </a:tabLst>
              <a:defRPr sz="1700" b="1">
                <a:solidFill>
                  <a:schemeClr val="tx1"/>
                </a:solidFill>
                <a:latin typeface="Times New Roman" pitchFamily="18" charset="0"/>
              </a:defRPr>
            </a:lvl3pPr>
            <a:lvl4pPr marL="995363" indent="-247650" defTabSz="957263">
              <a:spcBef>
                <a:spcPct val="20000"/>
              </a:spcBef>
              <a:tabLst>
                <a:tab pos="741363" algn="l"/>
              </a:tabLst>
              <a:defRPr sz="1700">
                <a:solidFill>
                  <a:schemeClr val="tx1"/>
                </a:solidFill>
                <a:latin typeface="Times New Roman" pitchFamily="18" charset="0"/>
              </a:defRPr>
            </a:lvl4pPr>
            <a:lvl5pPr marL="995363" indent="74613" defTabSz="957263">
              <a:spcBef>
                <a:spcPct val="20000"/>
              </a:spcBef>
              <a:tabLst>
                <a:tab pos="741363" algn="l"/>
              </a:tabLst>
              <a:defRPr sz="1500">
                <a:solidFill>
                  <a:schemeClr val="tx1"/>
                </a:solidFill>
                <a:latin typeface="Times New Roman" pitchFamily="18" charset="0"/>
              </a:defRPr>
            </a:lvl5pPr>
            <a:lvl6pPr marL="14525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6pPr>
            <a:lvl7pPr marL="19097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7pPr>
            <a:lvl8pPr marL="23669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8pPr>
            <a:lvl9pPr marL="2824163" indent="74613" defTabSz="957263" eaLnBrk="0" fontAlgn="base" hangingPunct="0">
              <a:spcBef>
                <a:spcPct val="20000"/>
              </a:spcBef>
              <a:spcAft>
                <a:spcPct val="0"/>
              </a:spcAft>
              <a:tabLst>
                <a:tab pos="741363" algn="l"/>
              </a:tabLst>
              <a:defRPr sz="1500">
                <a:solidFill>
                  <a:schemeClr val="tx1"/>
                </a:solidFill>
                <a:latin typeface="Times New Roman" pitchFamily="18" charset="0"/>
              </a:defRPr>
            </a:lvl9pPr>
          </a:lstStyle>
          <a:p>
            <a:pPr lvl="3">
              <a:lnSpc>
                <a:spcPct val="80000"/>
              </a:lnSpc>
            </a:pPr>
            <a:endParaRPr lang="en-US" altLang="en-US" sz="1900"/>
          </a:p>
          <a:p>
            <a:pPr lvl="1">
              <a:lnSpc>
                <a:spcPct val="80000"/>
              </a:lnSpc>
              <a:buFont typeface="Zapf Dingbats" charset="2"/>
              <a:buNone/>
            </a:pPr>
            <a:r>
              <a:rPr lang="en-GB" altLang="en-US" b="0"/>
              <a:t>Pierson Ch. and Castles F.G. (eds) 2006, </a:t>
            </a:r>
            <a:br>
              <a:rPr lang="en-GB" altLang="en-US" b="0"/>
            </a:br>
            <a:r>
              <a:rPr lang="en-GB" altLang="en-US" b="0" i="1"/>
              <a:t>The Welfare State Reader</a:t>
            </a:r>
            <a:r>
              <a:rPr lang="en-GB" altLang="en-US" b="0"/>
              <a:t>, 2nd ed, Cambridge: Polity Press.</a:t>
            </a:r>
            <a:r>
              <a:rPr lang="fr-FR" altLang="en-US" sz="2500"/>
              <a:t> </a:t>
            </a:r>
            <a:r>
              <a:rPr lang="en-US" altLang="en-US" sz="2400" b="0"/>
              <a:t/>
            </a:r>
            <a:br>
              <a:rPr lang="en-US" altLang="en-US" sz="2400" b="0"/>
            </a:br>
            <a:endParaRPr lang="en-US" altLang="en-US" sz="2400" b="0"/>
          </a:p>
          <a:p>
            <a:pPr lvl="1">
              <a:lnSpc>
                <a:spcPct val="80000"/>
              </a:lnSpc>
              <a:buFont typeface="Zapf Dingbats" charset="2"/>
              <a:buNone/>
            </a:pPr>
            <a:endParaRPr lang="en-US" altLang="en-US" sz="2400" b="0"/>
          </a:p>
        </p:txBody>
      </p:sp>
      <p:pic>
        <p:nvPicPr>
          <p:cNvPr id="1638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1844675"/>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0" name="Rectangle 5"/>
          <p:cNvSpPr>
            <a:spLocks noChangeArrowheads="1"/>
          </p:cNvSpPr>
          <p:nvPr/>
        </p:nvSpPr>
        <p:spPr bwMode="auto">
          <a:xfrm>
            <a:off x="560388" y="1700213"/>
            <a:ext cx="3529012" cy="5048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pic>
        <p:nvPicPr>
          <p:cNvPr id="1639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725" y="1701800"/>
            <a:ext cx="2857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2" name="Rectangle 12"/>
          <p:cNvSpPr>
            <a:spLocks noChangeArrowheads="1"/>
          </p:cNvSpPr>
          <p:nvPr/>
        </p:nvSpPr>
        <p:spPr bwMode="auto">
          <a:xfrm>
            <a:off x="5456238" y="1555750"/>
            <a:ext cx="3529012" cy="5048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16393" name="Rectangle 14"/>
          <p:cNvSpPr>
            <a:spLocks noChangeArrowheads="1"/>
          </p:cNvSpPr>
          <p:nvPr/>
        </p:nvSpPr>
        <p:spPr bwMode="auto">
          <a:xfrm>
            <a:off x="273050" y="4676775"/>
            <a:ext cx="10152063"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sz="2400"/>
          </a:p>
          <a:p>
            <a:r>
              <a:rPr lang="en-US" altLang="en-US" sz="2400"/>
              <a:t>Pierson C., Obinger H., Lewis J., Leibfried S., Castles F.G. (Eds), 2010,</a:t>
            </a:r>
            <a:br>
              <a:rPr lang="en-US" altLang="en-US" sz="2400"/>
            </a:br>
            <a:r>
              <a:rPr lang="en-US" altLang="en-US" sz="2400"/>
              <a:t>The Oxford Handbook of the Welfare State, Oxford ; Ox Univ Pr. </a:t>
            </a:r>
            <a:br>
              <a:rPr lang="en-US" altLang="en-US" sz="2400"/>
            </a:br>
            <a:endParaRPr lang="en-US" altLang="en-US" sz="2400"/>
          </a:p>
        </p:txBody>
      </p:sp>
      <p:pic>
        <p:nvPicPr>
          <p:cNvPr id="16394" name="Picture 15" descr="arrow_dow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706938"/>
            <a:ext cx="85725" cy="4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Oval 1"/>
          <p:cNvSpPr>
            <a:spLocks noChangeArrowheads="1"/>
          </p:cNvSpPr>
          <p:nvPr/>
        </p:nvSpPr>
        <p:spPr bwMode="auto">
          <a:xfrm>
            <a:off x="5456238" y="1700213"/>
            <a:ext cx="3241675" cy="338455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16396" name="Right Arrow 2"/>
          <p:cNvSpPr>
            <a:spLocks noChangeArrowheads="1"/>
          </p:cNvSpPr>
          <p:nvPr/>
        </p:nvSpPr>
        <p:spPr bwMode="auto">
          <a:xfrm rot="-2293970">
            <a:off x="3689350" y="3824288"/>
            <a:ext cx="2555875" cy="527050"/>
          </a:xfrm>
          <a:prstGeom prst="rightArrow">
            <a:avLst>
              <a:gd name="adj1" fmla="val 50000"/>
              <a:gd name="adj2" fmla="val 4988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
        <p:nvSpPr>
          <p:cNvPr id="16397" name="Right Arrow 13"/>
          <p:cNvSpPr>
            <a:spLocks noChangeArrowheads="1"/>
          </p:cNvSpPr>
          <p:nvPr/>
        </p:nvSpPr>
        <p:spPr bwMode="auto">
          <a:xfrm rot="8603110">
            <a:off x="2754313" y="2190750"/>
            <a:ext cx="2555875" cy="527050"/>
          </a:xfrm>
          <a:prstGeom prst="rightArrow">
            <a:avLst>
              <a:gd name="adj1" fmla="val 50000"/>
              <a:gd name="adj2" fmla="val 49886"/>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endParaRPr lang="en-US" altLang="en-US"/>
          </a:p>
        </p:txBody>
      </p:sp>
    </p:spTree>
    <p:extLst>
      <p:ext uri="{BB962C8B-B14F-4D97-AF65-F5344CB8AC3E}">
        <p14:creationId xmlns:p14="http://schemas.microsoft.com/office/powerpoint/2010/main" val="1898299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D60BEF46-7457-4026-82F6-3ADDBEC7CCFC}" type="slidenum">
              <a:rPr lang="fr-FR" altLang="en-US" sz="1800" smtClean="0"/>
              <a:pPr/>
              <a:t>31</a:t>
            </a:fld>
            <a:endParaRPr lang="fr-FR" altLang="en-US" sz="1800" smtClean="0"/>
          </a:p>
        </p:txBody>
      </p:sp>
      <p:graphicFrame>
        <p:nvGraphicFramePr>
          <p:cNvPr id="1229856" name="Group 32"/>
          <p:cNvGraphicFramePr>
            <a:graphicFrameLocks noGrp="1"/>
          </p:cNvGraphicFramePr>
          <p:nvPr>
            <p:extLst>
              <p:ext uri="{D42A27DB-BD31-4B8C-83A1-F6EECF244321}">
                <p14:modId xmlns:p14="http://schemas.microsoft.com/office/powerpoint/2010/main" val="4231597270"/>
              </p:ext>
            </p:extLst>
          </p:nvPr>
        </p:nvGraphicFramePr>
        <p:xfrm>
          <a:off x="560388" y="620688"/>
          <a:ext cx="8712200" cy="5819091"/>
        </p:xfrm>
        <a:graphic>
          <a:graphicData uri="http://schemas.openxmlformats.org/drawingml/2006/table">
            <a:tbl>
              <a:tblPr/>
              <a:tblGrid>
                <a:gridCol w="2160587"/>
                <a:gridCol w="2232025"/>
                <a:gridCol w="2159000"/>
                <a:gridCol w="2160588"/>
              </a:tblGrid>
              <a:tr h="881116">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endParaRPr kumimoji="0" lang="fr-FR" altLang="en-US" sz="1800" b="1" i="0" u="none" strike="noStrike" cap="none" normalizeH="0" baseline="0" dirty="0" smtClean="0">
                        <a:ln>
                          <a:noFill/>
                        </a:ln>
                        <a:solidFill>
                          <a:schemeClr val="tx1"/>
                        </a:solidFill>
                        <a:effectLst/>
                        <a:latin typeface="Times New Roman" pitchFamily="18"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Liberal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(=Residual)</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Theoretical  equality of opportunity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Corporatist (=Conservative)</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Maintaining</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social order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Social-demo.</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smtClean="0">
                          <a:ln>
                            <a:noFill/>
                          </a:ln>
                          <a:solidFill>
                            <a:schemeClr val="tx1"/>
                          </a:solidFill>
                          <a:effectLst/>
                          <a:latin typeface="Times New Roman" pitchFamily="18" charset="0"/>
                        </a:rPr>
                        <a:t>(=Universalistic)</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err="1" smtClean="0">
                          <a:ln>
                            <a:noFill/>
                          </a:ln>
                          <a:solidFill>
                            <a:schemeClr val="tx1"/>
                          </a:solidFill>
                          <a:effectLst/>
                          <a:latin typeface="Times New Roman" pitchFamily="18" charset="0"/>
                        </a:rPr>
                        <a:t>decommodification</a:t>
                      </a:r>
                      <a:r>
                        <a:rPr kumimoji="0" lang="en-US" altLang="en-US" sz="1800" b="1" i="0" u="none" strike="noStrike" cap="none" normalizeH="0" baseline="0" dirty="0" smtClean="0">
                          <a:ln>
                            <a:noFill/>
                          </a:ln>
                          <a:solidFill>
                            <a:schemeClr val="tx1"/>
                          </a:solidFill>
                          <a:effectLst/>
                          <a:latin typeface="Times New Roman" pitchFamily="18" charset="0"/>
                        </a:rPr>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err="1" smtClean="0">
                          <a:ln>
                            <a:noFill/>
                          </a:ln>
                          <a:solidFill>
                            <a:schemeClr val="tx1"/>
                          </a:solidFill>
                          <a:effectLst/>
                          <a:latin typeface="Times New Roman" pitchFamily="18" charset="0"/>
                        </a:rPr>
                        <a:t>defamilialistion</a:t>
                      </a:r>
                      <a:r>
                        <a:rPr kumimoji="0" lang="en-US" altLang="en-US" sz="1800" b="1" i="0" u="none" strike="noStrike" cap="none" normalizeH="0" baseline="0" dirty="0" smtClean="0">
                          <a:ln>
                            <a:noFill/>
                          </a:ln>
                          <a:solidFill>
                            <a:schemeClr val="tx1"/>
                          </a:solidFill>
                          <a:effectLst/>
                          <a:latin typeface="Times New Roman" pitchFamily="18" charset="0"/>
                        </a:rPr>
                        <a:t> </a:t>
                      </a:r>
                      <a:br>
                        <a:rPr kumimoji="0" lang="en-US" altLang="en-US" sz="1800" b="1" i="0" u="none" strike="noStrike" cap="none" normalizeH="0" baseline="0" dirty="0" smtClean="0">
                          <a:ln>
                            <a:noFill/>
                          </a:ln>
                          <a:solidFill>
                            <a:schemeClr val="tx1"/>
                          </a:solidFill>
                          <a:effectLst/>
                          <a:latin typeface="Times New Roman" pitchFamily="18" charset="0"/>
                        </a:rPr>
                      </a:br>
                      <a:r>
                        <a:rPr kumimoji="0" lang="en-US" altLang="en-US" sz="1800" b="1" i="0" u="none" strike="noStrike" cap="none" normalizeH="0" baseline="0" dirty="0" err="1" smtClean="0">
                          <a:ln>
                            <a:noFill/>
                          </a:ln>
                          <a:solidFill>
                            <a:schemeClr val="tx1"/>
                          </a:solidFill>
                          <a:effectLst/>
                          <a:latin typeface="Times New Roman" pitchFamily="18" charset="0"/>
                        </a:rPr>
                        <a:t>destartification</a:t>
                      </a:r>
                      <a:r>
                        <a:rPr kumimoji="0" lang="en-US" altLang="en-US" sz="1800" b="1" i="0" u="none" strike="noStrike" cap="none" normalizeH="0" baseline="0" dirty="0" smtClean="0">
                          <a:ln>
                            <a:noFill/>
                          </a:ln>
                          <a:solidFill>
                            <a:schemeClr val="tx1"/>
                          </a:solidFill>
                          <a:effectLst/>
                          <a:latin typeface="Times New Roman" pitchFamily="18" charset="0"/>
                        </a:rPr>
                        <a:t> </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55">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Degree / Model of decommodification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Free Market as the central institution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Intermediate level of decommo-dification</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Collective social consumption promoted</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60474">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System of social stratification</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Protection of the (good) poor, but stigmatization of “free riders”: </a:t>
                      </a:r>
                      <a:br>
                        <a:rPr kumimoji="0" lang="en-US" altLang="en-US" sz="1800" b="1" i="0" u="none" strike="noStrike" cap="none" normalizeH="0" baseline="0" smtClean="0">
                          <a:ln>
                            <a:noFill/>
                          </a:ln>
                          <a:solidFill>
                            <a:schemeClr val="tx1"/>
                          </a:solidFill>
                          <a:effectLst/>
                          <a:latin typeface="Times New Roman" pitchFamily="18" charset="0"/>
                        </a:rPr>
                      </a:br>
                      <a:r>
                        <a:rPr kumimoji="0" lang="en-US" altLang="en-US" sz="1800" b="1" i="0" u="none" strike="noStrike" cap="none" normalizeH="0" baseline="0" smtClean="0">
                          <a:ln>
                            <a:noFill/>
                          </a:ln>
                          <a:solidFill>
                            <a:schemeClr val="tx1"/>
                          </a:solidFill>
                          <a:effectLst/>
                          <a:latin typeface="Times New Roman" pitchFamily="18" charset="0"/>
                        </a:rPr>
                        <a:t>Strong economic inequalities but more permeable boundaries between social classes</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Solidarity between equals: Intermediate degree of inequality but social boundaries strongly impermeable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Economic, gender,  inequality is minimal and strong “fluidity” (net mobility, equality of opportunities &amp; outcomes) between classes</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116">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Typical countries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US UK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smtClean="0">
                          <a:ln>
                            <a:noFill/>
                          </a:ln>
                          <a:solidFill>
                            <a:schemeClr val="tx1"/>
                          </a:solidFill>
                          <a:effectLst/>
                          <a:latin typeface="Times New Roman" pitchFamily="18" charset="0"/>
                        </a:rPr>
                        <a:t>Germany</a:t>
                      </a:r>
                      <a:br>
                        <a:rPr kumimoji="0" lang="en-US" altLang="en-US" sz="1800" b="1" i="0" u="none" strike="noStrike" cap="none" normalizeH="0" baseline="0" smtClean="0">
                          <a:ln>
                            <a:noFill/>
                          </a:ln>
                          <a:solidFill>
                            <a:schemeClr val="tx1"/>
                          </a:solidFill>
                          <a:effectLst/>
                          <a:latin typeface="Times New Roman" pitchFamily="18" charset="0"/>
                        </a:rPr>
                      </a:br>
                      <a:r>
                        <a:rPr kumimoji="0" lang="en-US" altLang="en-US" sz="1800" b="1" i="0" u="none" strike="noStrike" cap="none" normalizeH="0" baseline="0" smtClean="0">
                          <a:ln>
                            <a:noFill/>
                          </a:ln>
                          <a:solidFill>
                            <a:schemeClr val="tx1"/>
                          </a:solidFill>
                          <a:effectLst/>
                          <a:latin typeface="Times New Roman" pitchFamily="18" charset="0"/>
                        </a:rPr>
                        <a:t>(France)</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7263">
                        <a:spcBef>
                          <a:spcPct val="20000"/>
                        </a:spcBef>
                        <a:spcAft>
                          <a:spcPct val="100000"/>
                        </a:spcAft>
                        <a:tabLst>
                          <a:tab pos="741363" algn="l"/>
                        </a:tabLst>
                        <a:defRPr sz="2100" b="1">
                          <a:solidFill>
                            <a:schemeClr val="tx1"/>
                          </a:solidFill>
                          <a:latin typeface="Times New Roman" pitchFamily="18" charset="0"/>
                        </a:defRPr>
                      </a:lvl1pPr>
                      <a:lvl2pPr marL="165100" defTabSz="957263">
                        <a:spcBef>
                          <a:spcPct val="20000"/>
                        </a:spcBef>
                        <a:buClr>
                          <a:schemeClr val="tx1"/>
                        </a:buClr>
                        <a:buFont typeface="Zapf Dingbats" charset="2"/>
                        <a:tabLst>
                          <a:tab pos="741363" algn="l"/>
                        </a:tabLst>
                        <a:defRPr sz="1900" b="1">
                          <a:solidFill>
                            <a:schemeClr val="tx1"/>
                          </a:solidFill>
                          <a:latin typeface="Times New Roman" pitchFamily="18" charset="0"/>
                        </a:defRPr>
                      </a:lvl2pPr>
                      <a:lvl3pPr marL="414338" defTabSz="957263">
                        <a:spcBef>
                          <a:spcPct val="20000"/>
                        </a:spcBef>
                        <a:buClr>
                          <a:schemeClr val="tx1"/>
                        </a:buClr>
                        <a:buFont typeface="Zapf Dingbats" charset="2"/>
                        <a:tabLst>
                          <a:tab pos="741363" algn="l"/>
                        </a:tabLst>
                        <a:defRPr sz="1500" b="1">
                          <a:solidFill>
                            <a:schemeClr val="tx1"/>
                          </a:solidFill>
                          <a:latin typeface="Times New Roman" pitchFamily="18" charset="0"/>
                        </a:defRPr>
                      </a:lvl3pPr>
                      <a:lvl4pPr marL="747713" defTabSz="957263">
                        <a:spcBef>
                          <a:spcPct val="20000"/>
                        </a:spcBef>
                        <a:tabLst>
                          <a:tab pos="741363" algn="l"/>
                        </a:tabLst>
                        <a:defRPr sz="1500">
                          <a:solidFill>
                            <a:schemeClr val="tx1"/>
                          </a:solidFill>
                          <a:latin typeface="Times New Roman" pitchFamily="18" charset="0"/>
                        </a:defRPr>
                      </a:lvl4pPr>
                      <a:lvl5pPr marL="1069975" defTabSz="957263">
                        <a:spcBef>
                          <a:spcPct val="20000"/>
                        </a:spcBef>
                        <a:tabLst>
                          <a:tab pos="741363" algn="l"/>
                        </a:tabLst>
                        <a:defRPr sz="1300">
                          <a:solidFill>
                            <a:schemeClr val="tx1"/>
                          </a:solidFill>
                          <a:latin typeface="Times New Roman" pitchFamily="18" charset="0"/>
                        </a:defRPr>
                      </a:lvl5pPr>
                      <a:lvl6pPr marL="1527175" defTabSz="957263" eaLnBrk="0" fontAlgn="base" hangingPunct="0">
                        <a:spcBef>
                          <a:spcPct val="20000"/>
                        </a:spcBef>
                        <a:spcAft>
                          <a:spcPct val="0"/>
                        </a:spcAft>
                        <a:tabLst>
                          <a:tab pos="741363" algn="l"/>
                        </a:tabLst>
                        <a:defRPr sz="1300">
                          <a:solidFill>
                            <a:schemeClr val="tx1"/>
                          </a:solidFill>
                          <a:latin typeface="Times New Roman" pitchFamily="18" charset="0"/>
                        </a:defRPr>
                      </a:lvl6pPr>
                      <a:lvl7pPr marL="1984375" defTabSz="957263" eaLnBrk="0" fontAlgn="base" hangingPunct="0">
                        <a:spcBef>
                          <a:spcPct val="20000"/>
                        </a:spcBef>
                        <a:spcAft>
                          <a:spcPct val="0"/>
                        </a:spcAft>
                        <a:tabLst>
                          <a:tab pos="741363" algn="l"/>
                        </a:tabLst>
                        <a:defRPr sz="1300">
                          <a:solidFill>
                            <a:schemeClr val="tx1"/>
                          </a:solidFill>
                          <a:latin typeface="Times New Roman" pitchFamily="18" charset="0"/>
                        </a:defRPr>
                      </a:lvl7pPr>
                      <a:lvl8pPr marL="2441575" defTabSz="957263" eaLnBrk="0" fontAlgn="base" hangingPunct="0">
                        <a:spcBef>
                          <a:spcPct val="20000"/>
                        </a:spcBef>
                        <a:spcAft>
                          <a:spcPct val="0"/>
                        </a:spcAft>
                        <a:tabLst>
                          <a:tab pos="741363" algn="l"/>
                        </a:tabLst>
                        <a:defRPr sz="1300">
                          <a:solidFill>
                            <a:schemeClr val="tx1"/>
                          </a:solidFill>
                          <a:latin typeface="Times New Roman" pitchFamily="18" charset="0"/>
                        </a:defRPr>
                      </a:lvl8pPr>
                      <a:lvl9pPr marL="2898775" defTabSz="957263" eaLnBrk="0" fontAlgn="base" hangingPunct="0">
                        <a:spcBef>
                          <a:spcPct val="20000"/>
                        </a:spcBef>
                        <a:spcAft>
                          <a:spcPct val="0"/>
                        </a:spcAft>
                        <a:tabLst>
                          <a:tab pos="741363" algn="l"/>
                        </a:tabLst>
                        <a:defRPr sz="1300">
                          <a:solidFill>
                            <a:schemeClr val="tx1"/>
                          </a:solidFill>
                          <a:latin typeface="Times New Roman" pitchFamily="18" charset="0"/>
                        </a:defRPr>
                      </a:lvl9pPr>
                    </a:lstStyle>
                    <a:p>
                      <a:pPr marL="0" marR="0" lvl="0" indent="0" algn="ctr" defTabSz="957263" rtl="0" eaLnBrk="0" fontAlgn="base" latinLnBrk="0" hangingPunct="0">
                        <a:lnSpc>
                          <a:spcPct val="100000"/>
                        </a:lnSpc>
                        <a:spcBef>
                          <a:spcPct val="20000"/>
                        </a:spcBef>
                        <a:spcAft>
                          <a:spcPct val="100000"/>
                        </a:spcAft>
                        <a:buClrTx/>
                        <a:buSzTx/>
                        <a:buFontTx/>
                        <a:buNone/>
                        <a:tabLst>
                          <a:tab pos="741363" algn="l"/>
                        </a:tabLst>
                      </a:pPr>
                      <a:r>
                        <a:rPr kumimoji="0" lang="en-US" altLang="en-US" sz="1800" b="1" i="0" u="none" strike="noStrike" cap="none" normalizeH="0" baseline="0" dirty="0" smtClean="0">
                          <a:ln>
                            <a:noFill/>
                          </a:ln>
                          <a:solidFill>
                            <a:schemeClr val="tx1"/>
                          </a:solidFill>
                          <a:effectLst/>
                          <a:latin typeface="Times New Roman" pitchFamily="18" charset="0"/>
                        </a:rPr>
                        <a:t>Sweden</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77031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F9DFA9D2-A8E3-4BA8-B6E5-847019D7A071}" type="slidenum">
              <a:rPr lang="fr-FR" sz="1400"/>
              <a:pPr/>
              <a:t>32</a:t>
            </a:fld>
            <a:endParaRPr lang="fr-FR" sz="1400"/>
          </a:p>
        </p:txBody>
      </p:sp>
      <p:sp>
        <p:nvSpPr>
          <p:cNvPr id="26627" name="Rectangle 2"/>
          <p:cNvSpPr>
            <a:spLocks noChangeArrowheads="1"/>
          </p:cNvSpPr>
          <p:nvPr/>
        </p:nvSpPr>
        <p:spPr bwMode="auto">
          <a:xfrm>
            <a:off x="380999" y="44450"/>
            <a:ext cx="9251951"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defTabSz="957263">
              <a:spcBef>
                <a:spcPct val="20000"/>
              </a:spcBef>
              <a:tabLst>
                <a:tab pos="741363" algn="l"/>
              </a:tabLst>
            </a:pPr>
            <a:endParaRPr lang="en-US" sz="900" dirty="0"/>
          </a:p>
          <a:p>
            <a:pPr defTabSz="957263">
              <a:spcBef>
                <a:spcPct val="20000"/>
              </a:spcBef>
              <a:spcAft>
                <a:spcPct val="100000"/>
              </a:spcAft>
              <a:tabLst>
                <a:tab pos="741363" algn="l"/>
              </a:tabLst>
            </a:pPr>
            <a:r>
              <a:rPr lang="en-US" sz="2100" b="1" dirty="0" smtClean="0"/>
              <a:t>3b. Three </a:t>
            </a:r>
            <a:r>
              <a:rPr lang="en-US" sz="2100" b="1" dirty="0"/>
              <a:t>(+1) modalities </a:t>
            </a:r>
            <a:r>
              <a:rPr lang="en-US" sz="2100" b="1" dirty="0" err="1"/>
              <a:t>Esping</a:t>
            </a:r>
            <a:r>
              <a:rPr lang="en-US" sz="2100" b="1" dirty="0"/>
              <a:t>-Andersen Typology of Welfare states :</a:t>
            </a:r>
          </a:p>
          <a:p>
            <a:pPr marL="582613" lvl="2" indent="-168275" defTabSz="957263">
              <a:spcBef>
                <a:spcPct val="20000"/>
              </a:spcBef>
              <a:buClr>
                <a:schemeClr val="tx1"/>
              </a:buClr>
              <a:buFontTx/>
              <a:buChar char="•"/>
              <a:tabLst>
                <a:tab pos="741363" algn="l"/>
              </a:tabLst>
            </a:pPr>
            <a:r>
              <a:rPr lang="en-US" sz="2000" b="1" dirty="0"/>
              <a:t>Conservative model (Continental Europe) : FRANCE </a:t>
            </a:r>
            <a:br>
              <a:rPr lang="en-US" sz="2000" b="1" dirty="0"/>
            </a:br>
            <a:r>
              <a:rPr lang="en-US" sz="2000" dirty="0"/>
              <a:t>Preservation of (old) social </a:t>
            </a:r>
            <a:r>
              <a:rPr lang="en-US" sz="2000" dirty="0" smtClean="0"/>
              <a:t>balance, </a:t>
            </a:r>
            <a:r>
              <a:rPr lang="en-US" sz="2000" dirty="0"/>
              <a:t>with social insurance excluding unemployed =&gt; strong </a:t>
            </a:r>
            <a:r>
              <a:rPr lang="en-US" sz="2000" dirty="0" err="1"/>
              <a:t>intercohort</a:t>
            </a:r>
            <a:r>
              <a:rPr lang="en-US" sz="2000" dirty="0"/>
              <a:t> inequalities and less </a:t>
            </a:r>
            <a:r>
              <a:rPr lang="en-US" sz="2000" dirty="0" err="1"/>
              <a:t>intracohort</a:t>
            </a:r>
            <a:r>
              <a:rPr lang="en-US" sz="2000" dirty="0"/>
              <a:t> inequalities than in the Liberal </a:t>
            </a:r>
            <a:r>
              <a:rPr lang="en-US" sz="2000" dirty="0" smtClean="0"/>
              <a:t>model</a:t>
            </a:r>
            <a:endParaRPr lang="en-US" sz="1800" dirty="0"/>
          </a:p>
          <a:p>
            <a:pPr marL="582613" lvl="2" indent="-168275" defTabSz="957263">
              <a:spcBef>
                <a:spcPct val="20000"/>
              </a:spcBef>
              <a:buClr>
                <a:schemeClr val="tx1"/>
              </a:buClr>
              <a:buFontTx/>
              <a:buChar char="•"/>
              <a:tabLst>
                <a:tab pos="741363" algn="l"/>
              </a:tabLst>
            </a:pPr>
            <a:r>
              <a:rPr lang="en-US" sz="2000" b="1" dirty="0"/>
              <a:t>&lt;</a:t>
            </a:r>
            <a:r>
              <a:rPr lang="en-US" sz="2000" b="1" dirty="0" err="1"/>
              <a:t>Familialistic</a:t>
            </a:r>
            <a:r>
              <a:rPr lang="en-US" sz="2000" b="1" dirty="0"/>
              <a:t> Model (Mediterranean Europe) : ITALY&gt;</a:t>
            </a:r>
            <a:br>
              <a:rPr lang="en-US" sz="2000" b="1" dirty="0"/>
            </a:br>
            <a:r>
              <a:rPr lang="en-US" sz="2000" b="1" dirty="0"/>
              <a:t>&lt;</a:t>
            </a:r>
            <a:r>
              <a:rPr lang="en-US" sz="2000" dirty="0"/>
              <a:t>Conservative + family and local and </a:t>
            </a:r>
            <a:r>
              <a:rPr lang="en-US" sz="2000" dirty="0" err="1"/>
              <a:t>clientelistic</a:t>
            </a:r>
            <a:r>
              <a:rPr lang="en-US" sz="2000" dirty="0"/>
              <a:t> solidarities&gt;</a:t>
            </a:r>
            <a:endParaRPr lang="en-US" sz="2000" b="1" dirty="0"/>
          </a:p>
          <a:p>
            <a:pPr marL="582613" lvl="2" indent="-168275" defTabSz="957263">
              <a:spcBef>
                <a:spcPct val="20000"/>
              </a:spcBef>
              <a:buClr>
                <a:schemeClr val="tx1"/>
              </a:buClr>
              <a:buFontTx/>
              <a:buChar char="•"/>
              <a:tabLst>
                <a:tab pos="741363" algn="l"/>
              </a:tabLst>
            </a:pPr>
            <a:r>
              <a:rPr lang="en-US" sz="2000" b="1" dirty="0"/>
              <a:t>Liberal model : (</a:t>
            </a:r>
            <a:r>
              <a:rPr lang="en-US" sz="2000" b="1" dirty="0" err="1"/>
              <a:t>Anglo-saxon</a:t>
            </a:r>
            <a:r>
              <a:rPr lang="en-US" sz="2000" b="1" dirty="0"/>
              <a:t> world) : US </a:t>
            </a:r>
            <a:br>
              <a:rPr lang="en-US" sz="2000" b="1" dirty="0"/>
            </a:br>
            <a:r>
              <a:rPr lang="en-US" sz="2000" dirty="0"/>
              <a:t>Market as a central institution, residual welfare state against market failures </a:t>
            </a:r>
            <a:r>
              <a:rPr lang="en-US" sz="1800" dirty="0"/>
              <a:t/>
            </a:r>
            <a:br>
              <a:rPr lang="en-US" sz="1800" dirty="0"/>
            </a:br>
            <a:r>
              <a:rPr lang="en-US" sz="2000" dirty="0"/>
              <a:t>HL0 : more </a:t>
            </a:r>
            <a:r>
              <a:rPr lang="en-US" sz="2000" dirty="0" err="1"/>
              <a:t>intracohort</a:t>
            </a:r>
            <a:r>
              <a:rPr lang="en-US" sz="2000" dirty="0"/>
              <a:t> inequalities </a:t>
            </a:r>
            <a:br>
              <a:rPr lang="en-US" sz="2000" dirty="0"/>
            </a:br>
            <a:r>
              <a:rPr lang="en-US" sz="2000" dirty="0"/>
              <a:t>HL1 : less </a:t>
            </a:r>
            <a:r>
              <a:rPr lang="en-US" sz="2000" dirty="0" err="1"/>
              <a:t>intercohort</a:t>
            </a:r>
            <a:r>
              <a:rPr lang="en-US" sz="2000" dirty="0"/>
              <a:t> inequality (competition between generations)</a:t>
            </a:r>
            <a:endParaRPr lang="en-US" dirty="0"/>
          </a:p>
          <a:p>
            <a:pPr marL="582613" lvl="2" indent="-168275" defTabSz="957263">
              <a:spcBef>
                <a:spcPct val="20000"/>
              </a:spcBef>
              <a:buClr>
                <a:schemeClr val="tx1"/>
              </a:buClr>
              <a:buFontTx/>
              <a:buChar char="•"/>
              <a:tabLst>
                <a:tab pos="741363" algn="l"/>
              </a:tabLst>
            </a:pPr>
            <a:r>
              <a:rPr lang="en-US" sz="2000" b="1" dirty="0"/>
              <a:t>« Social-democrat » Model (Nordic Europe) : DENMARK </a:t>
            </a:r>
            <a:br>
              <a:rPr lang="en-US" sz="2000" b="1" dirty="0"/>
            </a:br>
            <a:r>
              <a:rPr lang="en-US" sz="2000" dirty="0"/>
              <a:t>Citizenship and broad participation to discussions and bargaining around social reforms between social groups (gender, generations, etc.) for a long-term development </a:t>
            </a:r>
            <a:r>
              <a:rPr lang="en-US" sz="1800" dirty="0"/>
              <a:t/>
            </a:r>
            <a:br>
              <a:rPr lang="en-US" sz="1800" dirty="0"/>
            </a:br>
            <a:r>
              <a:rPr lang="en-US" sz="2000" dirty="0"/>
              <a:t>HD0 : less </a:t>
            </a:r>
            <a:r>
              <a:rPr lang="en-US" sz="2000" dirty="0" err="1"/>
              <a:t>intracohort</a:t>
            </a:r>
            <a:r>
              <a:rPr lang="en-US" sz="2000" dirty="0"/>
              <a:t> inequalities </a:t>
            </a:r>
            <a:br>
              <a:rPr lang="en-US" sz="2000" dirty="0"/>
            </a:br>
            <a:r>
              <a:rPr lang="en-US" sz="2000" dirty="0"/>
              <a:t>HD1 : residual </a:t>
            </a:r>
            <a:r>
              <a:rPr lang="en-US" sz="2000" dirty="0" err="1"/>
              <a:t>intercohort</a:t>
            </a:r>
            <a:r>
              <a:rPr lang="en-US" sz="2000" dirty="0"/>
              <a:t> inequalities (positive compromise between generations)</a:t>
            </a:r>
          </a:p>
        </p:txBody>
      </p:sp>
    </p:spTree>
    <p:extLst>
      <p:ext uri="{BB962C8B-B14F-4D97-AF65-F5344CB8AC3E}">
        <p14:creationId xmlns:p14="http://schemas.microsoft.com/office/powerpoint/2010/main" val="943351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A933473-574C-4DEF-B5A6-1EACD879A519}" type="slidenum">
              <a:rPr lang="fr-FR" sz="1400"/>
              <a:pPr/>
              <a:t>33</a:t>
            </a:fld>
            <a:endParaRPr lang="fr-FR" sz="1400"/>
          </a:p>
        </p:txBody>
      </p:sp>
      <p:sp>
        <p:nvSpPr>
          <p:cNvPr id="6147" name="Rectangle 3"/>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6148" name="Rectangle 4"/>
          <p:cNvSpPr>
            <a:spLocks noChangeArrowheads="1"/>
          </p:cNvSpPr>
          <p:nvPr/>
        </p:nvSpPr>
        <p:spPr bwMode="auto">
          <a:xfrm>
            <a:off x="307749" y="123825"/>
            <a:ext cx="853368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AU" sz="3600" b="1" dirty="0" smtClean="0"/>
              <a:t>3. Methodology I </a:t>
            </a:r>
            <a:r>
              <a:rPr lang="en-AU" sz="3600" b="1" dirty="0"/>
              <a:t>: the base </a:t>
            </a:r>
            <a:r>
              <a:rPr lang="en-AU" sz="3600" b="1" dirty="0">
                <a:sym typeface="Wingdings" pitchFamily="2" charset="2"/>
              </a:rPr>
              <a:t>    A = P – C </a:t>
            </a:r>
            <a:endParaRPr lang="fr-FR" sz="3600" b="1" dirty="0"/>
          </a:p>
        </p:txBody>
      </p:sp>
      <p:pic>
        <p:nvPicPr>
          <p:cNvPr id="6149" name="Picture 2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213" y="765175"/>
            <a:ext cx="6823075"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Rectangle 231"/>
          <p:cNvSpPr>
            <a:spLocks noChangeArrowheads="1"/>
          </p:cNvSpPr>
          <p:nvPr/>
        </p:nvSpPr>
        <p:spPr bwMode="auto">
          <a:xfrm>
            <a:off x="631825" y="549275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b="1">
                <a:sym typeface="Wingdings" pitchFamily="2" charset="2"/>
              </a:rPr>
              <a:t>BUT ! How to distinguish durable scarring effects and fads ???</a:t>
            </a:r>
            <a:endParaRPr lang="fr-FR" b="1">
              <a:sym typeface="Wingdings" pitchFamily="2" charset="2"/>
            </a:endParaRPr>
          </a:p>
        </p:txBody>
      </p:sp>
      <p:sp>
        <p:nvSpPr>
          <p:cNvPr id="6151" name="Rectangle 232"/>
          <p:cNvSpPr>
            <a:spLocks noChangeArrowheads="1"/>
          </p:cNvSpPr>
          <p:nvPr/>
        </p:nvSpPr>
        <p:spPr bwMode="auto">
          <a:xfrm>
            <a:off x="776288" y="5924550"/>
            <a:ext cx="8502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b="1">
                <a:sym typeface="Wingdings" pitchFamily="2" charset="2"/>
              </a:rPr>
              <a:t>Hysteresis = stability     </a:t>
            </a:r>
            <a:r>
              <a:rPr lang="en-AU" b="1" i="1">
                <a:sym typeface="Wingdings" pitchFamily="2" charset="2"/>
              </a:rPr>
              <a:t>versus     </a:t>
            </a:r>
            <a:r>
              <a:rPr lang="en-AU" b="1">
                <a:sym typeface="Wingdings" pitchFamily="2" charset="2"/>
              </a:rPr>
              <a:t>Resilience = resorption of scars</a:t>
            </a:r>
            <a:endParaRPr lang="fr-FR" b="1">
              <a:sym typeface="Wingdings" pitchFamily="2" charset="2"/>
            </a:endParaRPr>
          </a:p>
        </p:txBody>
      </p:sp>
    </p:spTree>
    <p:extLst>
      <p:ext uri="{BB962C8B-B14F-4D97-AF65-F5344CB8AC3E}">
        <p14:creationId xmlns:p14="http://schemas.microsoft.com/office/powerpoint/2010/main" val="12716999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84514" y="1196751"/>
            <a:ext cx="8970997" cy="3785652"/>
          </a:xfrm>
          <a:prstGeom prst="rect">
            <a:avLst/>
          </a:prstGeom>
          <a:noFill/>
        </p:spPr>
        <p:txBody>
          <a:bodyPr wrap="square" rtlCol="0">
            <a:spAutoFit/>
          </a:bodyPr>
          <a:lstStyle/>
          <a:p>
            <a:r>
              <a:rPr lang="en-US" sz="2400" b="1" dirty="0" smtClean="0"/>
              <a:t>Statistical background: Age Period Cohort models</a:t>
            </a:r>
          </a:p>
          <a:p>
            <a:endParaRPr lang="en-US" sz="2400" dirty="0" smtClean="0"/>
          </a:p>
          <a:p>
            <a:r>
              <a:rPr lang="en-US" sz="2400" dirty="0" smtClean="0"/>
              <a:t>Separate the effects of age, period of measurement and cohort.</a:t>
            </a:r>
          </a:p>
          <a:p>
            <a:endParaRPr lang="en-US" sz="2400" dirty="0"/>
          </a:p>
          <a:p>
            <a:r>
              <a:rPr lang="en-US" sz="2400" dirty="0" smtClean="0"/>
              <a:t>Problematic colinearity: </a:t>
            </a:r>
          </a:p>
          <a:p>
            <a:r>
              <a:rPr lang="en-US" sz="2400" dirty="0" smtClean="0"/>
              <a:t>cohort (date of birth) = period (date of measurement) - age</a:t>
            </a:r>
          </a:p>
          <a:p>
            <a:endParaRPr lang="en-US" sz="2400" dirty="0"/>
          </a:p>
          <a:p>
            <a:r>
              <a:rPr lang="en-US" sz="2000" dirty="0" smtClean="0"/>
              <a:t>(Ryder 1965, Mason et al. 1973, Mason / Fienberg 1985</a:t>
            </a:r>
            <a:r>
              <a:rPr lang="en-US" sz="2000" dirty="0"/>
              <a:t>, </a:t>
            </a:r>
            <a:r>
              <a:rPr lang="en-US" sz="2000" dirty="0" smtClean="0"/>
              <a:t>Mason / Smith 1985, </a:t>
            </a:r>
            <a:br>
              <a:rPr lang="en-US" sz="2000" dirty="0" smtClean="0"/>
            </a:br>
            <a:r>
              <a:rPr lang="en-US" sz="2000" dirty="0" smtClean="0"/>
              <a:t>Yang </a:t>
            </a:r>
            <a:r>
              <a:rPr lang="en-US" sz="2000" dirty="0" err="1" smtClean="0"/>
              <a:t>Yang</a:t>
            </a:r>
            <a:r>
              <a:rPr lang="en-US" sz="2000" dirty="0" smtClean="0"/>
              <a:t> et al. 2006 2008, Smith 2008, </a:t>
            </a:r>
            <a:r>
              <a:rPr lang="en-US" sz="2000" dirty="0" err="1" smtClean="0"/>
              <a:t>Pampel</a:t>
            </a:r>
            <a:r>
              <a:rPr lang="en-US" sz="2000" dirty="0" smtClean="0"/>
              <a:t> 2012)</a:t>
            </a:r>
          </a:p>
          <a:p>
            <a:endParaRPr lang="en-US" sz="2400" dirty="0" smtClean="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34</a:t>
            </a:fld>
            <a:endParaRPr lang="fr-CH" dirty="0"/>
          </a:p>
        </p:txBody>
      </p:sp>
    </p:spTree>
    <p:extLst>
      <p:ext uri="{BB962C8B-B14F-4D97-AF65-F5344CB8AC3E}">
        <p14:creationId xmlns:p14="http://schemas.microsoft.com/office/powerpoint/2010/main" val="20758700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bwMode="auto">
          <a:xfrm>
            <a:off x="344488" y="1124744"/>
            <a:ext cx="8912225"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lvl1pPr marL="342900" indent="-342900" algn="l" defTabSz="957263" rtl="0" eaLnBrk="0" fontAlgn="base" hangingPunct="0">
              <a:spcBef>
                <a:spcPct val="20000"/>
              </a:spcBef>
              <a:spcAft>
                <a:spcPct val="100000"/>
              </a:spcAft>
              <a:tabLst>
                <a:tab pos="741363" algn="l"/>
              </a:tabLst>
              <a:defRPr sz="1900" b="1">
                <a:solidFill>
                  <a:schemeClr val="tx1"/>
                </a:solidFill>
                <a:latin typeface="+mn-lt"/>
                <a:ea typeface="+mn-ea"/>
                <a:cs typeface="+mn-cs"/>
              </a:defRPr>
            </a:lvl1pPr>
            <a:lvl2pPr marL="249238" indent="-84138" algn="l" defTabSz="957263" rtl="0" eaLnBrk="0" fontAlgn="base" hangingPunct="0">
              <a:spcBef>
                <a:spcPct val="20000"/>
              </a:spcBef>
              <a:spcAft>
                <a:spcPct val="0"/>
              </a:spcAft>
              <a:buClr>
                <a:schemeClr val="tx1"/>
              </a:buClr>
              <a:buFont typeface="Zapf Dingbats" charset="2"/>
              <a:buChar char="l"/>
              <a:tabLst>
                <a:tab pos="741363" algn="l"/>
              </a:tabLst>
              <a:defRPr sz="1700" b="1">
                <a:solidFill>
                  <a:schemeClr val="tx1"/>
                </a:solidFill>
                <a:latin typeface="+mn-lt"/>
              </a:defRPr>
            </a:lvl2pPr>
            <a:lvl3pPr marL="582613" indent="-168275" algn="l" defTabSz="957263" rtl="0" eaLnBrk="0" fontAlgn="base" hangingPunct="0">
              <a:spcBef>
                <a:spcPct val="20000"/>
              </a:spcBef>
              <a:spcAft>
                <a:spcPct val="0"/>
              </a:spcAft>
              <a:buClr>
                <a:schemeClr val="tx1"/>
              </a:buClr>
              <a:buFont typeface="Zapf Dingbats" charset="2"/>
              <a:buChar char="l"/>
              <a:tabLst>
                <a:tab pos="741363" algn="l"/>
              </a:tabLst>
              <a:defRPr sz="1300" b="1">
                <a:solidFill>
                  <a:schemeClr val="tx1"/>
                </a:solidFill>
                <a:latin typeface="+mn-lt"/>
              </a:defRPr>
            </a:lvl3pPr>
            <a:lvl4pPr marL="747713" indent="623888" algn="l" defTabSz="957263" rtl="0" eaLnBrk="0" fontAlgn="base" hangingPunct="0">
              <a:spcBef>
                <a:spcPct val="20000"/>
              </a:spcBef>
              <a:spcAft>
                <a:spcPct val="0"/>
              </a:spcAft>
              <a:tabLst>
                <a:tab pos="741363" algn="l"/>
              </a:tabLst>
              <a:defRPr sz="1300">
                <a:solidFill>
                  <a:schemeClr val="tx1"/>
                </a:solidFill>
                <a:latin typeface="+mn-lt"/>
              </a:defRPr>
            </a:lvl4pPr>
            <a:lvl5pPr marL="995363" indent="74613" algn="l" defTabSz="957263" rtl="0" eaLnBrk="0" fontAlgn="base" hangingPunct="0">
              <a:spcBef>
                <a:spcPct val="20000"/>
              </a:spcBef>
              <a:spcAft>
                <a:spcPct val="0"/>
              </a:spcAft>
              <a:tabLst>
                <a:tab pos="741363" algn="l"/>
              </a:tabLst>
              <a:defRPr sz="1100">
                <a:solidFill>
                  <a:schemeClr val="tx1"/>
                </a:solidFill>
                <a:latin typeface="+mn-lt"/>
              </a:defRPr>
            </a:lvl5pPr>
            <a:lvl6pPr marL="1452563" indent="74613" algn="l" defTabSz="957263" rtl="0" eaLnBrk="0" fontAlgn="base" hangingPunct="0">
              <a:spcBef>
                <a:spcPct val="20000"/>
              </a:spcBef>
              <a:spcAft>
                <a:spcPct val="0"/>
              </a:spcAft>
              <a:tabLst>
                <a:tab pos="741363" algn="l"/>
              </a:tabLst>
              <a:defRPr sz="1100">
                <a:solidFill>
                  <a:schemeClr val="tx1"/>
                </a:solidFill>
                <a:latin typeface="+mn-lt"/>
              </a:defRPr>
            </a:lvl6pPr>
            <a:lvl7pPr marL="1909763" indent="74613" algn="l" defTabSz="957263" rtl="0" eaLnBrk="0" fontAlgn="base" hangingPunct="0">
              <a:spcBef>
                <a:spcPct val="20000"/>
              </a:spcBef>
              <a:spcAft>
                <a:spcPct val="0"/>
              </a:spcAft>
              <a:tabLst>
                <a:tab pos="741363" algn="l"/>
              </a:tabLst>
              <a:defRPr sz="1100">
                <a:solidFill>
                  <a:schemeClr val="tx1"/>
                </a:solidFill>
                <a:latin typeface="+mn-lt"/>
              </a:defRPr>
            </a:lvl7pPr>
            <a:lvl8pPr marL="2366963" indent="74613" algn="l" defTabSz="957263" rtl="0" eaLnBrk="0" fontAlgn="base" hangingPunct="0">
              <a:spcBef>
                <a:spcPct val="20000"/>
              </a:spcBef>
              <a:spcAft>
                <a:spcPct val="0"/>
              </a:spcAft>
              <a:tabLst>
                <a:tab pos="741363" algn="l"/>
              </a:tabLst>
              <a:defRPr sz="1100">
                <a:solidFill>
                  <a:schemeClr val="tx1"/>
                </a:solidFill>
                <a:latin typeface="+mn-lt"/>
              </a:defRPr>
            </a:lvl8pPr>
            <a:lvl9pPr marL="2824163" indent="74613" algn="l" defTabSz="957263" rtl="0" eaLnBrk="0" fontAlgn="base" hangingPunct="0">
              <a:spcBef>
                <a:spcPct val="20000"/>
              </a:spcBef>
              <a:spcAft>
                <a:spcPct val="0"/>
              </a:spcAft>
              <a:tabLst>
                <a:tab pos="741363" algn="l"/>
              </a:tabLst>
              <a:defRPr sz="1100">
                <a:solidFill>
                  <a:schemeClr val="tx1"/>
                </a:solidFill>
                <a:latin typeface="+mn-lt"/>
              </a:defRPr>
            </a:lvl9pPr>
          </a:lstStyle>
          <a:p>
            <a:pPr>
              <a:spcBef>
                <a:spcPts val="0"/>
              </a:spcBef>
              <a:spcAft>
                <a:spcPts val="600"/>
              </a:spcAft>
              <a:defRPr/>
            </a:pPr>
            <a:endParaRPr lang="en-GB" sz="1100" b="0" kern="0" dirty="0" smtClean="0"/>
          </a:p>
          <a:p>
            <a:pPr>
              <a:spcBef>
                <a:spcPts val="0"/>
              </a:spcBef>
              <a:spcAft>
                <a:spcPts val="600"/>
              </a:spcAft>
              <a:defRPr/>
            </a:pPr>
            <a:endParaRPr lang="en-GB" sz="1100" b="0" kern="0" dirty="0"/>
          </a:p>
          <a:p>
            <a:pPr>
              <a:spcBef>
                <a:spcPts val="0"/>
              </a:spcBef>
              <a:spcAft>
                <a:spcPts val="600"/>
              </a:spcAft>
              <a:defRPr/>
            </a:pPr>
            <a:endParaRPr lang="en-GB" sz="1100" b="0" kern="0" dirty="0" smtClean="0"/>
          </a:p>
          <a:p>
            <a:pPr>
              <a:spcBef>
                <a:spcPts val="0"/>
              </a:spcBef>
              <a:spcAft>
                <a:spcPts val="600"/>
              </a:spcAft>
              <a:defRPr/>
            </a:pPr>
            <a:endParaRPr lang="en-GB" sz="1100" b="0" kern="0" dirty="0"/>
          </a:p>
          <a:p>
            <a:pPr>
              <a:spcBef>
                <a:spcPts val="0"/>
              </a:spcBef>
              <a:spcAft>
                <a:spcPts val="600"/>
              </a:spcAft>
              <a:defRPr/>
            </a:pPr>
            <a:endParaRPr lang="en-GB" sz="1100" b="0" kern="0" dirty="0" smtClean="0"/>
          </a:p>
          <a:p>
            <a:pPr>
              <a:spcBef>
                <a:spcPts val="0"/>
              </a:spcBef>
              <a:spcAft>
                <a:spcPts val="600"/>
              </a:spcAft>
              <a:defRPr/>
            </a:pPr>
            <a:endParaRPr lang="en-GB" sz="1100" b="0" kern="0" dirty="0"/>
          </a:p>
          <a:p>
            <a:pPr>
              <a:spcBef>
                <a:spcPts val="0"/>
              </a:spcBef>
              <a:spcAft>
                <a:spcPts val="600"/>
              </a:spcAft>
              <a:defRPr/>
            </a:pPr>
            <a:endParaRPr lang="en-GB" sz="1100" b="0" kern="0" dirty="0" smtClean="0"/>
          </a:p>
          <a:p>
            <a:pPr>
              <a:spcBef>
                <a:spcPts val="0"/>
              </a:spcBef>
              <a:spcAft>
                <a:spcPts val="600"/>
              </a:spcAft>
              <a:defRPr/>
            </a:pPr>
            <a:endParaRPr lang="en-GB" sz="1100" b="0" kern="0" dirty="0"/>
          </a:p>
          <a:p>
            <a:pPr>
              <a:spcBef>
                <a:spcPts val="0"/>
              </a:spcBef>
              <a:spcAft>
                <a:spcPts val="600"/>
              </a:spcAft>
              <a:defRPr/>
            </a:pPr>
            <a:endParaRPr lang="en-US" sz="1100" b="0" kern="0" dirty="0" smtClean="0"/>
          </a:p>
          <a:p>
            <a:pPr>
              <a:spcBef>
                <a:spcPts val="0"/>
              </a:spcBef>
              <a:spcAft>
                <a:spcPts val="600"/>
              </a:spcAft>
              <a:defRPr/>
            </a:pPr>
            <a:endParaRPr lang="en-US" sz="1100" b="0" kern="0" dirty="0"/>
          </a:p>
          <a:p>
            <a:pPr>
              <a:spcBef>
                <a:spcPts val="0"/>
              </a:spcBef>
              <a:spcAft>
                <a:spcPts val="600"/>
              </a:spcAft>
              <a:defRPr/>
            </a:pPr>
            <a:r>
              <a:rPr lang="en-US" sz="1100" b="0" kern="0" dirty="0" smtClean="0"/>
              <a:t>Luo, L. (2013). Assessing Validity and Application Scope of the Intrinsic Estimator Approach to the </a:t>
            </a:r>
            <a:br>
              <a:rPr lang="en-US" sz="1100" b="0" kern="0" dirty="0" smtClean="0"/>
            </a:br>
            <a:r>
              <a:rPr lang="en-US" sz="1100" b="0" kern="0" dirty="0" smtClean="0"/>
              <a:t>Age-Period-Cohort Problem. Demography 50(6):1945-67.</a:t>
            </a:r>
          </a:p>
          <a:p>
            <a:pPr>
              <a:spcBef>
                <a:spcPts val="0"/>
              </a:spcBef>
              <a:spcAft>
                <a:spcPts val="600"/>
              </a:spcAft>
              <a:defRPr/>
            </a:pPr>
            <a:r>
              <a:rPr lang="fr-FR" sz="1100" b="0" kern="0" dirty="0" smtClean="0"/>
              <a:t>Chauvel, L. (2013). Spécificité et permanence des effets de cohorte: le modèle APC-D appliqué aux inégalités </a:t>
            </a:r>
            <a:br>
              <a:rPr lang="fr-FR" sz="1100" b="0" kern="0" dirty="0" smtClean="0"/>
            </a:br>
            <a:r>
              <a:rPr lang="fr-FR" sz="1100" b="0" kern="0" dirty="0" smtClean="0"/>
              <a:t>de génération France U.S. Revue </a:t>
            </a:r>
            <a:r>
              <a:rPr lang="fr-FR" sz="1100" b="0" kern="0" dirty="0" err="1" smtClean="0"/>
              <a:t>Francaise</a:t>
            </a:r>
            <a:r>
              <a:rPr lang="fr-FR" sz="1100" b="0" kern="0" dirty="0" smtClean="0"/>
              <a:t> de Sociologie, 54(4):665-707.</a:t>
            </a:r>
          </a:p>
          <a:p>
            <a:pPr>
              <a:spcBef>
                <a:spcPts val="0"/>
              </a:spcBef>
              <a:spcAft>
                <a:spcPts val="600"/>
              </a:spcAft>
              <a:defRPr/>
            </a:pPr>
            <a:r>
              <a:rPr lang="en-US" sz="1100" b="0" kern="0" dirty="0" err="1" smtClean="0"/>
              <a:t>Dassonneville</a:t>
            </a:r>
            <a:r>
              <a:rPr lang="en-US" sz="1100" b="0" kern="0" dirty="0" smtClean="0"/>
              <a:t>, R. (2013). Questioning generational replacement. An age, period and cohort analysis of electoral volatility </a:t>
            </a:r>
            <a:br>
              <a:rPr lang="en-US" sz="1100" b="0" kern="0" dirty="0" smtClean="0"/>
            </a:br>
            <a:r>
              <a:rPr lang="en-US" sz="1100" b="0" kern="0" dirty="0" smtClean="0"/>
              <a:t>in the Netherlands, 1971–2010. Electoral Studies 32(1):37-47</a:t>
            </a:r>
          </a:p>
          <a:p>
            <a:pPr>
              <a:spcBef>
                <a:spcPts val="0"/>
              </a:spcBef>
              <a:spcAft>
                <a:spcPts val="600"/>
              </a:spcAft>
              <a:defRPr/>
            </a:pPr>
            <a:r>
              <a:rPr lang="en-US" sz="1100" b="0" kern="0" dirty="0" smtClean="0"/>
              <a:t>Grasso, M.T. (2014). Age, Period and Cohort Analysis in a Comparative Context: Political Generations and Political </a:t>
            </a:r>
            <a:br>
              <a:rPr lang="en-US" sz="1100" b="0" kern="0" dirty="0" smtClean="0"/>
            </a:br>
            <a:r>
              <a:rPr lang="en-US" sz="1100" b="0" kern="0" dirty="0" smtClean="0"/>
              <a:t>Participation Repertoires in Western Europe. Electoral Studies, 33:63–76.</a:t>
            </a:r>
          </a:p>
          <a:p>
            <a:pPr>
              <a:spcBef>
                <a:spcPts val="0"/>
              </a:spcBef>
              <a:spcAft>
                <a:spcPts val="600"/>
              </a:spcAft>
              <a:defRPr/>
            </a:pPr>
            <a:r>
              <a:rPr lang="en-US" sz="1100" b="0" kern="0" dirty="0" smtClean="0"/>
              <a:t>Chancel L. (2014). Are Younger Generations Higher Carbon Emitters than their Elders?: Inequalities, Generations and </a:t>
            </a:r>
            <a:br>
              <a:rPr lang="en-US" sz="1100" b="0" kern="0" dirty="0" smtClean="0"/>
            </a:br>
            <a:r>
              <a:rPr lang="en-US" sz="1100" b="0" kern="0" dirty="0" smtClean="0"/>
              <a:t>CO2 Emissions in France and in the USA. Ecological Economics, 100:195–207.</a:t>
            </a:r>
          </a:p>
          <a:p>
            <a:pPr>
              <a:spcBef>
                <a:spcPts val="0"/>
              </a:spcBef>
              <a:spcAft>
                <a:spcPts val="600"/>
              </a:spcAft>
              <a:defRPr/>
            </a:pPr>
            <a:r>
              <a:rPr lang="fr-FR" sz="1100" b="0" kern="0" dirty="0" smtClean="0"/>
              <a:t>Chauvel, L. and Schröder M., (2014). </a:t>
            </a:r>
            <a:r>
              <a:rPr lang="fr-FR" sz="1100" b="0" kern="0" dirty="0" err="1" smtClean="0"/>
              <a:t>Generational</a:t>
            </a:r>
            <a:r>
              <a:rPr lang="fr-FR" sz="1100" b="0" kern="0" dirty="0" smtClean="0"/>
              <a:t> </a:t>
            </a:r>
            <a:r>
              <a:rPr lang="fr-FR" sz="1100" b="0" kern="0" dirty="0" err="1" smtClean="0"/>
              <a:t>inequalities</a:t>
            </a:r>
            <a:r>
              <a:rPr lang="fr-FR" sz="1100" b="0" kern="0" dirty="0" smtClean="0"/>
              <a:t> and </a:t>
            </a:r>
            <a:r>
              <a:rPr lang="fr-FR" sz="1100" b="0" kern="0" dirty="0" err="1" smtClean="0"/>
              <a:t>welfare</a:t>
            </a:r>
            <a:r>
              <a:rPr lang="fr-FR" sz="1100" b="0" kern="0" dirty="0" smtClean="0"/>
              <a:t> </a:t>
            </a:r>
            <a:r>
              <a:rPr lang="fr-FR" sz="1100" b="0" kern="0" dirty="0" err="1" smtClean="0"/>
              <a:t>regimes</a:t>
            </a:r>
            <a:r>
              <a:rPr lang="fr-FR" sz="1100" b="0" kern="0" dirty="0" smtClean="0"/>
              <a:t>. Social forces 92 (4):1259-1283. </a:t>
            </a:r>
          </a:p>
          <a:p>
            <a:pPr>
              <a:spcBef>
                <a:spcPts val="0"/>
              </a:spcBef>
              <a:spcAft>
                <a:spcPts val="600"/>
              </a:spcAft>
              <a:defRPr/>
            </a:pPr>
            <a:r>
              <a:rPr lang="fr-FR" sz="1100" b="0" kern="0" dirty="0"/>
              <a:t>Chauvel, L. </a:t>
            </a:r>
            <a:r>
              <a:rPr lang="fr-FR" sz="1100" b="0" kern="0" dirty="0" smtClean="0"/>
              <a:t>and </a:t>
            </a:r>
            <a:r>
              <a:rPr lang="fr-FR" sz="1100" b="0" kern="0" dirty="0" err="1" smtClean="0"/>
              <a:t>Smits</a:t>
            </a:r>
            <a:r>
              <a:rPr lang="fr-FR" sz="1100" b="0" kern="0" dirty="0" smtClean="0"/>
              <a:t> F.. (</a:t>
            </a:r>
            <a:r>
              <a:rPr lang="fr-FR" sz="1100" b="0" kern="0" dirty="0" err="1" smtClean="0"/>
              <a:t>accepted</a:t>
            </a:r>
            <a:r>
              <a:rPr lang="fr-FR" sz="1100" b="0" kern="0" dirty="0" smtClean="0"/>
              <a:t> sept 2014). </a:t>
            </a:r>
            <a:r>
              <a:rPr lang="en-US" sz="1100" b="0" kern="0" dirty="0"/>
              <a:t>The endless baby-boomer generation: Cohort differences in participation </a:t>
            </a:r>
            <a:r>
              <a:rPr lang="en-US" sz="1100" b="0" kern="0" dirty="0" smtClean="0"/>
              <a:t/>
            </a:r>
            <a:br>
              <a:rPr lang="en-US" sz="1100" b="0" kern="0" dirty="0" smtClean="0"/>
            </a:br>
            <a:r>
              <a:rPr lang="en-US" sz="1100" b="0" kern="0" dirty="0" smtClean="0"/>
              <a:t>in </a:t>
            </a:r>
            <a:r>
              <a:rPr lang="en-US" sz="1100" b="0" kern="0" dirty="0"/>
              <a:t>political discussions in nine European countries in the period 1976-2008. In: European Societies</a:t>
            </a:r>
            <a:r>
              <a:rPr lang="en-US" sz="1100" b="0" kern="0" dirty="0" smtClean="0"/>
              <a:t/>
            </a:r>
            <a:br>
              <a:rPr lang="en-US" sz="1100" b="0" kern="0" dirty="0" smtClean="0"/>
            </a:br>
            <a:r>
              <a:rPr lang="en-US" sz="1100" b="0" kern="0" dirty="0" smtClean="0"/>
              <a:t>Etc. etc. </a:t>
            </a:r>
          </a:p>
        </p:txBody>
      </p:sp>
      <p:sp>
        <p:nvSpPr>
          <p:cNvPr id="18435"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
        <p:nvSpPr>
          <p:cNvPr id="18436" name="Content Placeholder 2"/>
          <p:cNvSpPr>
            <a:spLocks noGrp="1"/>
          </p:cNvSpPr>
          <p:nvPr>
            <p:ph idx="1"/>
          </p:nvPr>
        </p:nvSpPr>
        <p:spPr>
          <a:xfrm>
            <a:off x="344489" y="717550"/>
            <a:ext cx="7086600" cy="5226050"/>
          </a:xfrm>
        </p:spPr>
        <p:txBody>
          <a:bodyPr/>
          <a:lstStyle/>
          <a:p>
            <a:pPr marL="0" indent="0">
              <a:spcBef>
                <a:spcPct val="0"/>
              </a:spcBef>
              <a:spcAft>
                <a:spcPts val="600"/>
              </a:spcAft>
              <a:buNone/>
            </a:pPr>
            <a:r>
              <a:rPr lang="en-GB" altLang="en-US" sz="1100" b="0" dirty="0" smtClean="0">
                <a:solidFill>
                  <a:schemeClr val="tx1"/>
                </a:solidFill>
              </a:rPr>
              <a:t>Yang, Y. and Land, K.C. (2008). Age–period–cohort analysis of repeated cross-section surveys. Fixed or random effects? </a:t>
            </a:r>
            <a:r>
              <a:rPr lang="en-GB" altLang="en-US" sz="1100" b="0" i="1" dirty="0" smtClean="0">
                <a:solidFill>
                  <a:schemeClr val="tx1"/>
                </a:solidFill>
              </a:rPr>
              <a:t>Sociological Methods &amp; Research</a:t>
            </a:r>
            <a:r>
              <a:rPr lang="en-GB" altLang="en-US" sz="1100" b="0" dirty="0" smtClean="0">
                <a:solidFill>
                  <a:schemeClr val="tx1"/>
                </a:solidFill>
              </a:rPr>
              <a:t> 36(3):297–326.</a:t>
            </a:r>
            <a:endParaRPr lang="en-US" altLang="en-US" sz="1100" b="0" dirty="0" smtClean="0">
              <a:solidFill>
                <a:schemeClr val="tx1"/>
              </a:solidFill>
            </a:endParaRPr>
          </a:p>
          <a:p>
            <a:pPr marL="0" indent="0">
              <a:spcBef>
                <a:spcPct val="0"/>
              </a:spcBef>
              <a:spcAft>
                <a:spcPts val="600"/>
              </a:spcAft>
              <a:buNone/>
            </a:pPr>
            <a:r>
              <a:rPr lang="en-US" altLang="en-US" sz="1100" b="0" dirty="0" smtClean="0">
                <a:solidFill>
                  <a:schemeClr val="tx1"/>
                </a:solidFill>
              </a:rPr>
              <a:t>Smith, H.L. (2008). “Advances in Age-Period-Cohort Analysis.” Sociological Methods &amp; Research 36-3:287-96. </a:t>
            </a:r>
          </a:p>
          <a:p>
            <a:pPr marL="0" indent="0">
              <a:spcBef>
                <a:spcPct val="0"/>
              </a:spcBef>
              <a:spcAft>
                <a:spcPts val="600"/>
              </a:spcAft>
              <a:buNone/>
            </a:pPr>
            <a:r>
              <a:rPr lang="en-US" altLang="en-US" sz="1100" b="0" dirty="0" smtClean="0">
                <a:solidFill>
                  <a:schemeClr val="tx1"/>
                </a:solidFill>
              </a:rPr>
              <a:t>Yang Y., </a:t>
            </a:r>
            <a:r>
              <a:rPr lang="en-US" altLang="en-US" sz="1100" b="0" dirty="0" err="1" smtClean="0">
                <a:solidFill>
                  <a:schemeClr val="tx1"/>
                </a:solidFill>
              </a:rPr>
              <a:t>Schulhofer-Wohl</a:t>
            </a:r>
            <a:r>
              <a:rPr lang="en-US" altLang="en-US" sz="1100" b="0" dirty="0" smtClean="0">
                <a:solidFill>
                  <a:schemeClr val="tx1"/>
                </a:solidFill>
              </a:rPr>
              <a:t>, S., Fu, W. and Land, K. (2008). </a:t>
            </a:r>
            <a:r>
              <a:rPr lang="en-GB" altLang="en-US" sz="1100" b="0" dirty="0" smtClean="0">
                <a:solidFill>
                  <a:schemeClr val="tx1"/>
                </a:solidFill>
              </a:rPr>
              <a:t>“The Intrinsic Estimator for Age-Period-Cohort Analysis: What It is and How to Use it?” </a:t>
            </a:r>
            <a:r>
              <a:rPr lang="en-GB" altLang="en-US" sz="1100" b="0" i="1" dirty="0" smtClean="0">
                <a:solidFill>
                  <a:schemeClr val="tx1"/>
                </a:solidFill>
              </a:rPr>
              <a:t>American Journal of Sociology</a:t>
            </a:r>
            <a:r>
              <a:rPr lang="en-GB" altLang="en-US" sz="1100" b="0" dirty="0" smtClean="0">
                <a:solidFill>
                  <a:schemeClr val="tx1"/>
                </a:solidFill>
              </a:rPr>
              <a:t>, 113:1697-1736. </a:t>
            </a:r>
            <a:endParaRPr lang="en-US" altLang="en-US" sz="1100" b="0" dirty="0" smtClean="0">
              <a:solidFill>
                <a:schemeClr val="tx1"/>
              </a:solidFill>
            </a:endParaRPr>
          </a:p>
          <a:p>
            <a:pPr marL="0" indent="0">
              <a:spcBef>
                <a:spcPct val="0"/>
              </a:spcBef>
              <a:spcAft>
                <a:spcPts val="600"/>
              </a:spcAft>
              <a:buNone/>
            </a:pPr>
            <a:r>
              <a:rPr lang="en-US" altLang="en-US" sz="1100" b="0" dirty="0" smtClean="0">
                <a:solidFill>
                  <a:schemeClr val="tx1"/>
                </a:solidFill>
              </a:rPr>
              <a:t>Wilson, J.A., </a:t>
            </a:r>
            <a:r>
              <a:rPr lang="en-US" altLang="en-US" sz="1100" b="0" dirty="0" err="1" smtClean="0">
                <a:solidFill>
                  <a:schemeClr val="tx1"/>
                </a:solidFill>
              </a:rPr>
              <a:t>Zozula</a:t>
            </a:r>
            <a:r>
              <a:rPr lang="en-US" altLang="en-US" sz="1100" b="0" dirty="0" smtClean="0">
                <a:solidFill>
                  <a:schemeClr val="tx1"/>
                </a:solidFill>
              </a:rPr>
              <a:t>, C. and Gove, W.R. (2011). Age, Period, Cohort and Educational Attainment: The Importance of Considering Gender. Social Science Research 40:136-49.</a:t>
            </a:r>
          </a:p>
          <a:p>
            <a:pPr marL="0" indent="0">
              <a:spcBef>
                <a:spcPct val="0"/>
              </a:spcBef>
              <a:spcAft>
                <a:spcPts val="600"/>
              </a:spcAft>
              <a:buNone/>
            </a:pPr>
            <a:r>
              <a:rPr lang="en-US" altLang="en-US" sz="1100" b="0" dirty="0" err="1" smtClean="0">
                <a:solidFill>
                  <a:schemeClr val="tx1"/>
                </a:solidFill>
              </a:rPr>
              <a:t>Pampel</a:t>
            </a:r>
            <a:r>
              <a:rPr lang="en-US" altLang="en-US" sz="1100" b="0" dirty="0" smtClean="0">
                <a:solidFill>
                  <a:schemeClr val="tx1"/>
                </a:solidFill>
              </a:rPr>
              <a:t>, F.C. and Hunter, L.M. (2012). Cohort Change, Diffusion, and Support for Environmental Spending in the United States. American journal of sociology 118(2):420-448.</a:t>
            </a:r>
          </a:p>
          <a:p>
            <a:pPr marL="0" indent="0">
              <a:spcBef>
                <a:spcPct val="0"/>
              </a:spcBef>
              <a:spcAft>
                <a:spcPts val="600"/>
              </a:spcAft>
              <a:buNone/>
            </a:pPr>
            <a:r>
              <a:rPr lang="en-US" altLang="en-US" sz="1100" b="0" dirty="0" smtClean="0">
                <a:solidFill>
                  <a:schemeClr val="tx1"/>
                </a:solidFill>
              </a:rPr>
              <a:t>Campbell Colin, Jessica Pearlman (2013), Period effects, cohort effects, and the narrowing gender wage gap, Social Science Research, Volume 42, Issue 6, p.1693–1711</a:t>
            </a:r>
          </a:p>
          <a:p>
            <a:pPr marL="0" indent="0">
              <a:spcBef>
                <a:spcPct val="0"/>
              </a:spcBef>
              <a:spcAft>
                <a:spcPts val="600"/>
              </a:spcAft>
              <a:buNone/>
            </a:pPr>
            <a:r>
              <a:rPr lang="en-GB" altLang="en-US" sz="1100" b="0" dirty="0" smtClean="0">
                <a:solidFill>
                  <a:schemeClr val="tx1"/>
                </a:solidFill>
              </a:rPr>
              <a:t>Yang Y. and Land, K.C. (2013), Age-period-cohort analysis. New models, methods, and empirical applications. CRC Press, Taylor &amp; Francis Group, </a:t>
            </a:r>
            <a:r>
              <a:rPr lang="en-GB" altLang="en-US" sz="1100" b="0" dirty="0" err="1" smtClean="0">
                <a:solidFill>
                  <a:schemeClr val="tx1"/>
                </a:solidFill>
              </a:rPr>
              <a:t>Boka</a:t>
            </a:r>
            <a:r>
              <a:rPr lang="en-GB" altLang="en-US" sz="1100" b="0" dirty="0" smtClean="0">
                <a:solidFill>
                  <a:schemeClr val="tx1"/>
                </a:solidFill>
              </a:rPr>
              <a:t> Raton, FL</a:t>
            </a:r>
            <a:endParaRPr lang="en-US" altLang="en-US" sz="1100" b="0" dirty="0" smtClean="0">
              <a:solidFill>
                <a:schemeClr val="tx1"/>
              </a:solidFill>
            </a:endParaRPr>
          </a:p>
        </p:txBody>
      </p:sp>
      <p:sp>
        <p:nvSpPr>
          <p:cNvPr id="18437" name="Slide Number Placeholder 3"/>
          <p:cNvSpPr>
            <a:spLocks noGrp="1"/>
          </p:cNvSpPr>
          <p:nvPr>
            <p:ph type="sldNum" sz="quarter" idx="4294967295"/>
          </p:nvPr>
        </p:nvSpPr>
        <p:spPr>
          <a:xfrm>
            <a:off x="7616825" y="188913"/>
            <a:ext cx="2057400" cy="457200"/>
          </a:xfrm>
          <a:prstGeom prst="rect">
            <a:avLst/>
          </a:prstGeo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8260712-4CA6-4692-BEE7-4DF5B86284FE}" type="slidenum">
              <a:rPr lang="fr-FR" altLang="en-US" sz="1400" smtClean="0"/>
              <a:pPr/>
              <a:t>35</a:t>
            </a:fld>
            <a:endParaRPr lang="fr-FR" altLang="en-US" sz="1400" smtClean="0"/>
          </a:p>
        </p:txBody>
      </p:sp>
      <p:sp>
        <p:nvSpPr>
          <p:cNvPr id="18438" name="Rectangle 4"/>
          <p:cNvSpPr>
            <a:spLocks noChangeArrowheads="1"/>
          </p:cNvSpPr>
          <p:nvPr/>
        </p:nvSpPr>
        <p:spPr bwMode="auto">
          <a:xfrm>
            <a:off x="3789364" y="231777"/>
            <a:ext cx="2211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b="1"/>
              <a:t>APC literature </a:t>
            </a:r>
          </a:p>
        </p:txBody>
      </p:sp>
      <p:sp>
        <p:nvSpPr>
          <p:cNvPr id="18439" name="AutoShape 2" descr="data:image/jpeg;base64,/9j/4AAQSkZJRgABAQAAAQABAAD/2wBDAAoHBwgHBgoICAgLCgoLDhgQDg0NDh0VFhEYIx8lJCIfIiEmKzcvJik0KSEiMEExNDk7Pj4+JS5ESUM8SDc9Pjv/2wBDAQoLCw4NDhwQEBw7KCIoOzs7Ozs7Ozs7Ozs7Ozs7Ozs7Ozs7Ozs7Ozs7Ozs7Ozs7Ozs7Ozs7Ozs7Ozs7Ozs7Ozv/wAARCAFaAOEDASIAAhEBAxEB/8QAGwAAAgMBAQEAAAAAAAAAAAAAAAUCBAYDAQf/xABFEAABAwMCAgQLBwMDBAICAwABAgMEAAUREiEGMRNBUZEVIjVTVGFxcoGS0RQWMjOhscEHI1JCovA0YoLhJPFDcyWTsv/EABkBAAMBAQEAAAAAAAAAAAAAAAABBQIEA//EACwRAAIBAgYBBAEEAwEAAAAAAAABAgMREhMhMTJRBCJBYfChFCPB4TNxgZH/2gAMAwEAAhEDEQA/ANW664HVgOKACj11HpnPOK+an6OHWX20vF9wFwBRAA2zvUvuwz6Q53Cu+Nakl/RxOlUuZ7pnPOK+ajpnPOK+atD92GfSHO4Ufdhn0hzuFPOpfULKq/WZ7pnPOK+ajpnPOK+atD92GfSHO4Ufdhn0hzuFGdS+oMqqZ7pnPOK+ajpnPOK+atD92GfSHO4UHhlgD/qHO4UZ1L6gyqv1me6Zzzivmo6ZzzivmpmiHZXJaoaLy0qQnIU0HEFQxudvUKtM2CHIYQ+zMU42tIUhacEKB5EU86kvb8Cyqn1iLpnPOK+ajpXPOK+Y1oPu0x6Q53CuTvCyFnLcxaDpI3TnfvpZ9LoeVUEnSu+cX3mjpXPOL7zTNrhN8KHSXBWAonKRuRnYd3/DQjhF07LuBGnGClOdW/XvtS/UU+h5NTsWdM55xXzUdK75xfeavGxw/tht5vaPtZTlLWRrHI5057Aa6L4YbZW225dtK3SEtAjBUQCSBvucA/AGjPp9Bkz7FvSu+cX3mjpnPOK+ambPDTT7hWxdekQh4pWEgHBB3ScHYiuy7Pbm3C2u46VhSUFKlJBClfhHtPVTVal1+BZVTsTdM55xXzUdM55xXzU1kQLRFbW7IuqGkIX0alLWkAL56fb6q5uR7E0y0+5e2ENP56JanUBK8HBwevBp5tPr8Cyqnf5F3TOecV81HTOecV81M5cKzQNH2u7tMdINSOkcSnUO0Z6qup4bjrSFJkuEEZBAG9GdS6/AZVT6zP8ATOecV81HTOecV81aH7sM+kOdwo+7DPpDncKWdS+oeVV+sz3TOecV81HTOecV81aH7sM+kOdwo+7DPpDncKM6l9QZVUz3TOecV81HTOecV81aH7sM+kOdwo+7DHpDncKM6l9QZVX6yjRRRU07zSRf+kZ//Wn9q7Vxi/8ASM//AK0/tXatCCiivKACis1eb/KtN0uKgjp2ItvafSzsnUtTi0nxsE8gO6oDimY4IuYkdlSrg5De6R8hA0BRyFaevAxkerrzW8D3M4kajNeHcVl1cXOp8KqNtGiA26pH/wAhOpwtnBBTzTnmDgjHwrheuJ7nEiNtiIzElOth3UXtQA6QJwnxfGVg5I2x20YJMMSLlostytcUW4/YnIqFOaX8K6VQVnGRjGrJ3VnfsqpA4UuMC1vQm5oUl1mO3pLrmElOzhB6sjlgY23GKk9xW/BRKcWwXUt3QxMuOBOhOBuAE5O55YJ7TUrnxO+iDe1MtIaNvQoI0vDplEY30FJATvsTn2Vv1mfSLvAd/VdYMNcp0iNBRqkh9wI1pdznlhSinbB6jTKRwvNk3J2Qu4OdG486ooS+4kdGpsBKcA4GFDNd0cTLVxGu0/ZUaUuBrpA9lzJZDmooxsnfGc86WwuKpzNhZnykKlOi2pkLTkICllzT1J2P/MUevcPSXUWK9C72yWuchbcRpCHR0qwXToKVkjcHcgjly36sWrFZJlrkqdfmqfS4yErSpxSsrClHUM8vFIG3ZS6Zxu7Bta5TtvR0zcp1hbPTnfo+ZSdO+3bimCb/ADX7jc40S3NutQEAh0yMdKpTYWkAaT24zmk8bWoLCLneFroeLjem5LCUl0E/5FrCRpA0kBWyvGzkhRG1Ob1ZlXZ+3qD62kRX1OrLayhZBbUnYjluofDNSsl3N6tfhBDBZaWohnWTlaRtqIxtvnbsx21mLbxRdGrPc3ZDqJ0uIGlakrQWMKVjIUhOR2lKtxin63/zQPSv+luRwncxZHrfDnBC3Jjz4dU8sLAVnR4w5kHGc/vV57h+W9I6db7WoyIryuZ/K/F1dfVURxXjiCJalMMK6dAKnW3yoIUUFQxlICgcbHPwFcLXxJMnM2515ttCn5L7a0MuA4CELICsjY+KOsdR68UNztqHpO8nh6YX7fNYXHVJiPPuKaezoWHSSdwMgjbBxXC9cLTr8yx08hmK42xIbUI5UE5cKdPtG2/bUI/F8uVEgvphRmenmKjvByQdLeEFX4tOCfZkbc99u33mej6Gy02tTs6QwFyXw0hKW1H/AFBPM9Qx8aE5oHhJpsdzi3BqdFTAcUYSIzjToUEoKc7oIB233HXgb1o2gpLSQvTqAGrSMDPqpTbL6u4Xq4W5yMlowyNCg5qLiTtnlgbjlnNJ0X6dH4wkQ5MlUiOdZYZjaF6QlGcLTjWDnkc4OcVm0paP2HdI2NFZNjjCU9bG5KLUnpXZDTLbYlJIOsbEkDYjkQRU5HEsyAZ6nonSOsrjthrpgG0KWnJ8fSMAHrOfhSwS2HiRqa9rNscUuPXW2QlwUtJntFRV9oCyhQ1ZSAkHP4eZIHxGK0lZaa3GncKKKKQzK0UUVkYwb4hiMNIaU28VNpCThIxkfGpfeaF5t75R9azTv5y/eNQqlHxoNJnA680zUfeaF5t75R9aPvLC82/8o+tZpppb7qWmxqWo4Aq74DuPmP8Aen60pUaMdGxqrVeyG54jhE7tPfKPrXn3ign/APE92/hH1pT4CuPmB86frR4CuPmP96frSy6HYZlXobfeKD5l75R9aDxHBO5ae2/7R9aU+Arj6P8A70/WjwFcfRx86frRl0OwzKvQ2+8cHzT3yj60feKDnPRPfKPrSnwFcfR/96frR4CuPo4+dP1oy6HYZlXovsXe1R5Eh9uO8HJKwt04zqISEjr22SK7/eKD5p75R9aU+Arj6OPnT9aPAVx9H/3p+tGXQ7DMq9Db7xQfNPfKPrUXb9b3mVtLaf0rSUqwMHBGOeaV+Arj6OPnT9aPAVx9H/3p+tGXQ7DMq9DKNfLbEjNxmI7rbTSAhCQkYAAwBzrp94oHmnvlH1pT4CuPmB86frR4CuPmB86frRl0OwzKvQ2+8UDzT23/AGj60feKDjHRPfKPrSnwHcfRx84+tHgK4+jj50/WjLodhmVeht94oPmXvlH1o+8UE/8A4nvlH1pT4CuPo/8AvT9aPAVx9HHzp+tGXQ7DMq9DYcRwQcht7Puj60feKDnPRPfKPrSnwFcfRx84+tHgK4+jj50/WjLodjzKvQ2HEUEcmnh/4j60feKD5p75R9aU+Arj5gfOn60eArj6OPnT9aMuh2GZV6G33jg5/Ke+UfWpfeaF5t/5R9aT+Arj5gfOn60eA7j5j/en60suh2GZV6HH3mhebf8AlH1o+80Lzb/yj61nH2HIzxadTpWOYzmuVei8am1dGM+aG1FFFTCgLHfzl+8ahU3fzl+8ahVuPFEmW7Llp8qR/f8A4rZ9VYy0+VI/v/xWxWpKEFajhKRkk9Qrg8rmjs8fixbK4jtcS9sWZ6SEzZCdTbeknPPr5DkaaCvhV0XOvMi58bxFFKYU5tLOepI5H4eJt6zX0y8ccQrRw3Cu/RmQqclPQMoVgqJGTv6uVZqULYcOr/k9I1L3uamisEx/UaYm5QLdc+HJEJ+c8htOtzxQFKABGRvz5V1k/wBQJL1xmx7HY3bmzA/6h8OhAGOeBg55HurORU6HmRNwaT3jiqy2B5tq6TRHW6CpAKFKyM46garQON7FKtEW4vTmoiJOoJQ8oAhScah8MjvFY3jqfaZHGHDs6Q6y/bFIKlrI1oUjVvt106dHFPDJBKdldH0K1X+1XxtS7ZOakhP4gk4Un2pO4pjXx21Xaz2/j24Xq0oLVmjRSXOjRpSokAAJHVlWMCtNH/qNJSmJMuVhdhWuY4EMy+mCufIlOOX/AAZrU/Hkn6RRqL3N4aVQuJLXcLxKtMaRrlxBl1Gk7bgHfrwSKzU7+oklu9zLPbrC/OlRlYAbc2UBjJO23Oo23i6zx7tepMi0It8iG0FSn04KnDkDTyG+T8axkytqh41c3lFfOk/1RlIaanyuHJLVrdXpTKC8nuxj9aZXv+oCYdxj22zW5y7Snm0u6W1YASRkdRPLf40sipe1h5kRlb+KxP4wncPfYygw2uk6fpM6/wAO2Mbfi7eqtDXyvhC7of8A6j3y5zWVQAISlPIeOC1hTec91aPinjGCOE7jJs1xZfkNoSjLS8lvWrTq/U91bnRamopdGYz0uxhc+OuG7RLMWXckB5P4kNpUvT7dIOD6qcW+fFucNuZDeS8w6MoWnkaxfBHBNkPDMaZOgszZMxvpVrfSF6c8gM8tsfGrd34ggcCsQ7Ja4DkuS8SWIiFHYFR69zuc49h7KUqcW8MLtjUna8tjWynvs0V5/Tq6JCl4zjOBmlXCfEQ4osqbkIv2YFakdHr18uvOBSGBxwbq5NstztjtsniMtSG3FZCwEk7bDfG/fWW4Q4xm8P8ACP8AYsTsuIw+rp5PSaUoKiNhseojvrS8eTi9NdDLqK66PsNFY28f1CjQWbei3wnbhMuDSXWo6DghKhkZODv6vVUbT/UJMp+bBuNtct9wisre+zrVnpAlOogHA3xvyrzyZ2vY3jje1zaV5tXz+F/US5Xlgu27heS8wAsOOhzZJAJwMDfq76qf0iucx2HIguRHls61O/a1KJTqwkaPbjetOhJRbfsLMTaSH198rO+wftS6mN98rO+wftS6u+lwRwVOTG1FFFRyoLHfzl+8ahU3fzl+8ahVuPFEmW7Llp8qR/f/AIq/x7MmxeFJKLew69JkDoUhpBUUhX4jgerPxxVC0+VI/v8A8Vs8Z6q4vIeGomddBXg0fMbX/S6S5YGm375MjF9sLdioHiJURyIzv1d1ZtNuvyLFD1W2StywzVLDamlYW2sg5HaApBzjqVmvuWPVWf4u4be4hgtJiTnIUqOvW04knBPYcewUoeTLF6j0lSVtDBXviV3iPijhdRtUiCy3ObwqQnClqK0ZA9QwO+qSLO1w7d7pHvdlnzekVrhuRFLSlzc7EpPXkduN611v4N4gl8QQrrxPdI8oQN2G2E4yeonxR14PXyreY9ValXjC0Y7f2ZVNy1Zj+F+FrW/w8x9v4cZikrU4mO+ovFGrAzlQyCdI2pXxPYkq434bYjWwqgMjStKGctIGrkdsCvomPVRgV4KtJSxHq4JqxluMeGk3DhCXb7VGaZdJS4httIQFlJBxt6q+fwIMGXFgW1PCVyk3AEIkB591ppONtXPA7tq+0bV7ThXcY4RSppu5gOE7fIjf1Dv7zsV1plSAltxSTpVuORPPlSCVwzc7tfOLmmorqC9hbClpKUukOA4B5HIFfXceqvcDspryJKWL/X4Flq1j4/Jvl3uvB7HCLPDktM0JbYWpbZSgJSRg78jsM52G9dkwbh/T/imPcV29+4RHoaGFrYTqKVBCUn9U+rY19UlSo0FhUiW+1HaTjLjqwlIztzNTbW282lxtSVoUAUqScgg9YNa/UaWUdGLL+T5twoiVe+PrvcLlZno0WbCKOjfaISpOUAA5GCSBvWqufBlnk2Wbb4cGPDMtsJK2mwncHKScdhrRUEgc68pVW5XWhtQSVmfLLRxRxDwZF8CXSwSJYj5Sw8znCh1DOCCPXzHLFcrkq+pvVn44fs7q9KSh6KhB1tDKwNjvulWc9vtr6vtRgdlbz1e+HX3M5ftc+XMeEeL+MVX5NrkQoUKG42kvJwpwlCgB6zlXVnl669tVsmt/0cnxFQn0yVrWQyWyFnxk9XPqr6jgdlGPVQ672S0VvwGX8nyIQrrw3M4f4lTbHpbLcFDL7SUHW0dJB26tjXZLVz4t4lm8QC1vw4ceA402HUkLdJQoAY6z4x5eqvq2PVQB6qf6h721/gWV8mO/pvDkROCAzIjuMO9I6ShxBSrf1GuH9J4UqDwzIblxnY6zLUoJdQUkjSnfetzj1V4eVebqtqS7NqNrfBkr75Wd+H7UuphffKzvw/al9UqXBE+pyY2oooqMVBY7+cv3jUKm7+cv3jUKtx4oky3ZctPlWP7/APFbOsZafKsf3/4rZ1weVzR2ePxZ7RRRXKdIUUUUAFeV7VK73Jq0WmVcHt0R2isjONWOQ+J2ppXdkJuyPl3HvFM9vjJJt7732a0aC8ltZCSoqGc9vUN6+npvEDwU1c1yW24jqErS64rSMK5c/bXx2yNX+ZY7qtrhxc9F6JKpWvTggk5A9SiT8K7t3dcz+kM62v5S/bpDbZB56SsEfrkfCu+pQTUYr20/9OeM2m2fVmeI7LImiEzc4rkk8mkugk1Kdf7TbH0MTrhHjOufhQ44ATXzTiKy2+zw+EJcGOliQ4610jiBgrOEnJ7d6nw/Bst24y4iVxKW1yUPKDSH16RpyQSN98AJ9gryyI2xXdv7sbzHsaH+o1ygz+BLkmJLZfLS2g4G1hWn+4OeOXI91PeHLnBctcCCiWyqSiI2VMhYKx4o6udfI46IzfCfF7cJZXGTKjhlR/1I6VWD3YrSX2O7w+jh3jGGnIbYaZlpA/EkpAH6ZHy16SorCofP8GFN3xH0Z28W1iSuM7OjoeQkqU2p0BSQBkkjsxvS2Zd7VfrNPjwL5HbV0Kgp9t0ZZ/7uY2FYKzWJ3iWxXziG4SG4j9zVoYddOEJSFA4z1AkBPwrjElu223Xvh2dbILUtq1rP2qLjLiQNtWOec5ztXnkJN2eqNZj91ofQLNKg8O8LQxcL4zIaSCkS3HBhw6icA5OccvhTuFOi3GOJEOQ3IZOwW2oKFfJhY37rwbw1JhSYipMRDq0w5SwEupDhJIB58gD6jzrbf07u7V44dUtqAzB6B9TSmmB4hVsokfNWatKycr+5qE7uxq6KKK5j1CiiigAqJqVRNAGSvvlZ32D9qXUxvvlZ32D9qXVXpcETKnJjaiiioxUFjv5y/eNQqbv5y/eNQq3HiiTLdly0+VY/v/xWzrGWnyrH9/8AitnXB5XNHZ4/FntFFeVynSe15muKZbDklyMl1JeaAK0Z3API/oe6huWw5KdjIdSp5kJU4gHdIVnTn24PdQB2qndLVEvMFcGc30kdzGpGojODkcvXVzNFCdndAV4UGPbobUOK2GmGUhCEDqFKHuCbC+uYpyH/ANcrVIAcUAs6tWcZ7d/iadCS0ZJjdInpggLKM76SSM94oRIacecZQ4lTjWAtIO6cjIzWlKS2YmkyhN4btdxZhtSo+tEEgxxqI0EYA5HfkKpXfgXh+9zvts2CFPnGpaFFGvHLVjnWhzVZE5DlxehBKtbLaHCcbEKKgP8A/JpqclsxOKFDXA/DzMGVCbgBMeWpKnkBavGKTkde2DWZ/qC+p82vgq1pIVKUjWAc6W0/hH6Z/wDGt49PbYuEaEpKiuSlZSRyGnGc99WcDnitRqyjJSeonFNWQrVw3bHbA3ZHoyXIbaEoCDsduRyOvO+apwOBeH7bHksx4ZxLbLTqluKUpSD1ZzsPZTxyQ0y4024sJU8opbB/1HBOO4GvVSGkyEsFwB1SSsIzuQMAn9RWccrWuPChBM4C4emwo0R2EQ3FSUslDigpKSckZzuMmm1ptEKyQUwrewGWEknSN8nrJPWauFQAyTiq8Oe3MckoQlQMZ7oVZ6zpCtvV4wpOUmrN6BZJlqivM1UnXBuCuKlxKiZL4ZTp6iQTk+rxTWTRcorwcq9oAKialUTQBkr75Wd9g/al1Mb75Wd9g/al1V6XBEypyY2oooqMVBY7+cv3jUKm7+cv3jUKtx4oky3ZctPlWP7/APFbOsZafKsf3/4rZ1weVzR2ePxZ7Xh5V7Xlcp0mRnWx6XxZPmwHgxcIrDBaUrOhYOvLax/icD1jAPVSZfEc1N2ubsaM7FmPrhxHELQCphRDuSASArlsc4OR7K+hpYaS8t5LaQ4sAKWBuoDkCfie+uEi3QJPSpkRWXOnSEuBaAdYTkjPbjJ769VUXujzcejIN8SXq2Fa7iA/HbUqMklCEul0pCm9QQSASSU49aT1014fvVxu87oH2uh+wNdHN8XZUjOMJJ6sDVt/kmnTFqt8aMIzMNltoLDgQlAxqByFe3IBzVhDTbZUUISkrVqVgYye091KU4tbDSfZi7rLdg8UzeIBqXGtiWYr6Ebno1AqWcdeCps/A1Tj3CdZX5cp4pZmXdpmTokZKY5U6UHVy2QlbefYa3ghRkh4CO2A+cu+IP7hxjJ7dhjevH4EOSvU/GZdUUFvK0BR0nBKd+o4G3qpqorWsLCzHzL5eLTNNnVcGpjz/RBM0spSY+tRSdSRsRtt7d81zl3C52y5TI6ZyJUp37LG+0IaRqQD0yt0khOrqHVuNq1jNitMeI7Eat0dLD35jYbGF+3toTYbSiMuOm3Rgy4AFo6IYVgkjPbgkn40Y49BhZlW512ckx+kLa50ZMpDK39CdRDaCkrCCQk5OCM8t9s0/wCGLi7LtxbmPrcmMuFt4OtJbUFYBxhJwdiNxzFXE2e1Mspjpgxkt4UkILacHV+L256+2uTFhhRZkd+M2lhuOlehltICdSsZWfXgY+JpSlFrYaTQk4salzL3BTAWftFujuTkNjk4oKSkJPtBWKWJvDjl1a4sQhfQSW34sdpe2UIQVg47StCvhit8I7P2gyA0jpVJCC5p8YpBJAz2ZJ765rt8RxtptcZpSGVBTaSgEII5EdlONRJWsDjqfO7ldL3LsT7cqRqamRQ+FLbaToIWjZASolSPG5ncbdtNmFXa3vzZibmlTbVzaaea6Af3ytLKFKJ5p/FkAdnXWkbsVnj9Ilu3RUdNssBpPjDOcezO+KtmFFUlaTHbKXFhxYKB4yhjCj2kaRv6hTdRWskZUH2ZBN+uzUeJelzWXmJklLHg5LQBb1K07K5lY6wdufKuLU243BNhuUq4MuNzZyVoipbA6HxF7BXM4689fZWubstsanqntwI6ZSskuhsBWTzOe2oosVqblGSi3xkvKVr1hoZ1dvqNLHH2Q8L7FvDF0lyBJi3WQVTmVJUtBbSkJC86dJScKScHB59taKlQ4ctrbrBjxm2EMvdMW2kBIWsAhJPszkU1rzk03dG1f3Paia9rw0hmSvvlZ32D9qXUxvvlZ32D9qXVXpcETKnJjaiiioxUFjv5y/eNQqbv5y/eNQq3HiiTLdly0+VY/v8A8Vs6xlp8qx/f/itnXB5XNHZ4/FgTikSOLYC3GMMSgzJf+zsvlr+24vONjnOMjmQAerNPTuMVl0cL3ACFEVc2zBgykvso6D+4Qk5CVK1YwM4ziueOH3PeV/YsR+Mra+lp1aJDDD7K3mnnm9KVpQMqxvnYdo36q5M3Vu58R21SYsmPmO8tHTt6daTowRue47+qoL4ObetltgPSipuFHdYWUpwVhaNOR2Y51bt9nubVwiybhcWn0xWVNIQ0xo1Zx4xJJ38UcsCt+j2M+oW8RSXfvU1FU/dUsfYi5otwJVq14yQAdsVdVxVBt7QjrZuLv2cNNuuKZKlJUtI0BXWVHIGw588V3uVnuL17RdLdPZjLEboFJdYLgI1as/iGKj4AecbfL8pKnZEmO+tSW8DLejIAz16Phmi8LK4Wd9D0cVw8BJjTEyDIMf7P0WXNenXjY4wU75ziq54ihSZ8RRfmRXGlPJdilAGVJQFEL58gQQQcHNcLnaZbV9YkQ5Qbdlzi8CpvUlGmPowoZ3B0+rnXqeEHXJwnyZyVylqeU8UNYSdbYbASM7BIA7c0LAHqLPh6I+qNcFuzIkZLLjoDjYSh9ASk6iNzgZ25HnXY8TsJYS4u3z0KdWlDDamQFvFQJGkZ7Ac5xjrxUZXDaJkGLEdfIQxEXGUUjBOpKRkdn4a4uWW9PpYcfukZUuG4Fx3ExiEnYpUFjVvqCurGMUvQP1FSZdGLpxDYiy262qPPeZdQ6jSpKgwo47lDem3EtwdhWvo4p/8AmS1iPH9S1bav/EZV8KpxuGpKbixPlz0vPNzVyl6GtKTqZDekDJwBjPXVq58OR7zdWZNx0yIzDSktxlDYLJGVnffYYHxovG66DWxXt3EaWeH0yboVGVHdESSllOsl7UE7Af5ZBHvCpucYQI6i1Ijy2ZAdQ19nU1lZK86SMEgg6TvnbrxS268Motg12dYhtSZMYFpCNQQ4HRhYGew7jrxVa/Wa5Jmwbg7NbcnvT2GkKaYIbaQkLI8Ukk7qJO9bSg9TN5IZTbuzcpdvaDb8Z+PPw606kBaMsOkEcwc+rPKu0HiOI1FjR2Pt9zWI6HluJaBUlCvwqXyGT2DfblQ1w7KcmifOmtuyunS4eia0oCEtrQEgEk83Cck1yh8M3C06FWy4tIUuO0xI6ZjUFaBgKTgjBwTzyKz6LD9RZVxdASpJ6CWWFyBGRIDX9tbhVpwDnPPbOMVQgcTtPNpuNxffiBlqQpTPR4bWhC0p1dZyMge0mui+F7iptmGbm39gjzEyW0dAek2Xr0FWrGM+rPKpOcHpdihhyYpI6B9sKQnBBcdS4FD2FPxp/th6iwri6Cyh0yo0yKptsOht1nxloKgnKcE53I25jPKpOcVw2kuh2LLbebdQ10C2wFqKwSnG+MEA9fVjnVV3hm4XBzpbpcmnXW0JQyGWNCUjWlSiQSSSdAHYK73Th16a9Mdaej4lJbSpqQx0iCEauYyP8gcjGMUv2x+oetOB1pLmlSdQBwoYI9tSNVrZEMC2RoanVOlhpLZcVzVgYzVk15M0ZK++VnfYP2pdTG++VnfYP2pdVelwRNqcmNqKKKjFQWO/nL941Cpu/nL941CrceKJMt2XLT5Vj+//ABWzrGWnyrH9/wDitnXB5XNHZ4/FnteUE4rzVXKdJ7RUWnUvNJcQcpUMg1OgAryvaKAPKK9ooA8or2igDyivaKAPKMV7RQB5RXteUAFFGa9oA8or2igAqJqVRNAGSvvlZ32D9qXUxvvlZ32D9qXVXpcETKnJjaiiioxUFjv5y/eNQqbv5y/eNQq3HiiTLdly0+VY/v8A8Vs6xlp8qx/f/itnXB5XNHZ4/FlK6W7wnH6AuraSTupH4sYxsequEKzCGt9f2l5ZeCQd8adOeXefhgdVNCcV5nO1c12dFitbBi2MDPJAG9W6q23ycx7tWqT3AKKKKBhRRRQAUUUUAFeV7UVDIIoA9yO2jNImLPeGmkIN+cUUkHJZBzhODnJJ3O/OrC4F2Lylou+lO+lPQJIGc+vfq7vbTt8iuNcivFKCUkk4AG5pUbddCgarwrPjEkMgc9OOXZpV83qqmhM15w20S1SQggvvlIA5AaRnIJ6z7R66LBc5pl3h2R0iZIDOshIw34wxgEb554Pb1dezZdydbW3mG4GlEBTqlJAQMcyCc/p10oRaZaJDehcR0BQU4nokqUcEZydPt3yKcrgIdRlYR0g3RhIwg+zr+P6Vp2Erl4HavaXWyVrSYruzzOxT6v8An8HrpjWDQVE1KomgDJX3ys77B+1LqY33ys77B+1Lqr0uCJlTkxtRRRUYqCx385fvGoVN385fvGoVbjxRJluy5afKsf3/AOK2dYy0+VI/v/xWzrg8rmjs8fiylc4Ts1lKGnQ2QrJJB7OrBH/M1xg2t6It4rluKDiUJSlI0hGnPLnz/gUzzXmc1zXdrHRYrWsYtscZJwgbnrq3VW2+TmPcq1Q9wQUUUUhhRRRQAUUUUAFFFFABXle1zffRHZW86rShCSpR7AKAFHEN3MARorDiRIludGnbJSCDuB25wBXVmO+1FS20gMqUCSBuontJ9p7Sd+fOqUWQ22TeJmpbs1QTFbSkqIR1YAyd+ZxTEuSktqW2yltSubju59WEp5+zIrb00M7iqKDHcSk2d6Mh5zLjgkEKKjjxjg75329XKmciFJfS29HlPx1NnWlsqyHPUvOdj6t6Izc6LqclqEwKJUCgAKbGcgAdeB189uRq+y+0+jU2sKGcH1H19lJsEhXIXqcalteK6kEqSP8AUM4P0PYSOVMo8pqSyHW15SeYOxSewjqPqri80hLpSsDonjg9WlX/AL/5zpfco0dqE0iay4+A8SOg2JOdirt7T66FqPYd605xqHfRkEbGsowmzKt76RbZ4aGnLZCzq8Y45HqNaKAppcNpTTa20YwErSQoe0Gk1YE7mavnlZ34ftS+mF98rO/D9qX1WpcETanJjaiiioxUFjv5y/eNQqbv5y/eNQq3HiiTLdly0+VI/v8A8VprrPXbofTts9MrUE6BqyfYEgk91Zm1eVI/v/xT3iUsi0K+0KWlBWndCiDnPqBP6Vw+T/kR10OLJympN1tbKo75iOOoCtaCTpyOrlnftqMW2TGS/wBJc3j0gToIAJRjOcasjfIHLqqzaj//ABMQE5/spwck5GNjk71byDyrlb9jpKtrGLZHBUVEIAyeZ7quVVtvk5j3BVqh7jQUUUUgCiiigAooooAKKKKAPDWeu0lN1kNwYy0vMpWenShf41J/0ZHLfnn9cEUxvV0Rarep4jU4fFbR1qVVCy2nwbEUXsfaZilOPOBISUA74JHMjPPrJzWlormXq7DGIwelXJewXD4qVA7BO2w7BkfHAPs7py85rz/bT+EY5ntqs+4+6tuPDbSG+bizsNPYOvJ7cY2Pqq0FONpx0SQlI2CVfpyFIaKUlN2ElamXI4YB2Cwc4wnr+b9Ph59iXMZjvuL6OQhKSpbZwHCOo4xlO57OddY0kT8l1hxgJXs28BlWOvYkEVcW803gOOJRnlqIGd8fuR30XCxUbSuQwUlwKH4VIWnxknrGRj9vXXEXJyDDC7m0UK6QtpKPH1gAnVgcsgE13WtAcMuO4HE7B4IVkYHX7R+o+FWstupSoaVA7g86AFrfENvdYW6lTvic0FpQVzI/DjPUavRpCJUdD7YUErGRqSUn4g8q6BKcYCQPhXu3IUOwGSvvlZ34ftS+mF98rO/D9qX1VpcETanJjaiiio5UFjv5y/eNQqbv5y/eNQq3HiiTLdly0+VI/v8A8Vob6B4NJLnRhKgScgH2DKTv8Kz1p8qR/f8A4rQcQFAsz4U4pBI8QoOFauYxjr2rh8n/ACI66HFkVNSH7NGTBc0r6NOFLXoONOP9IIzy6sd1eQIVzjl7ppiCFJbDYypekgeNz3326+rPXVq0Y8Dwhq1f2Eb5Bz4o7KtkjFcrfsdNita8+DY4JydAyat1Vtvk5j3atUPcEFFFFIYUUUUAFFFFABUXFpbQpaiAlIySeoV7WU4pnuSVswozig2mQhLpQojpDn8v2dvd204q7sJux1YzdbqZ8gD7OxuyjG4HVkHkTzPIgBIPXTdpC0oXImlGpagEJAxpGfFB7TvUIMRDKAjXnozlxQxgq7B6h9PXVlKlPOleg6E7Iztv1mm3cSR1aQUI8Y+Md1b9dRP98lJHiDnn/VUHFPOLDTekD/WrPIdntP8Azqrqk9GAkowByxyrJokppC04UM9dKrlHQ8pCHYipyRkEaiNCcg5I/wBW6RtjPt3q+p1TxKGTpCSNSiP2+H/DVedONrZBRCkyvFKiGEalHf8AU700JnsOAmNH6OOoMoUckIJVv7VZ7Oyou2ZhcZMdDr7aA6pzxXTnJBGOew3zjlsK9jyulYVJ6FcXCiFIfGnV66k5dozEZMh8uNIWopGps5yATy7MAnPqo1DQrM8PtMNOtCZMKXTnCnSSnckYPPr7eoZzTCLH+zR0s9It3TnxlnKjv11Rb4ns7jXSiahI6gsFKlbkbA7ncHl2UwYfbksIeaJKFjIyCD3Gh39xaGVvvlZ34ftS+mF88rO/D9qX1WpcETqnJjaiiioxUFjv5y/eNQqbv5y/eNQq3HiiTLdly0+VI/v/AMVrpEZuSgId1YByNKykg+0GsjafKkf3/wCK2dcHlc0dnj8WUJrEpqAli2LDbiE6UFZyEjSQM5yTviq8Zi9Dpw7MZBUE9EVN6wnnqyAU9WOvmPhTfavDiua50WKtqCha4wWQVBAyQMAmrlVbb5PY92rVD3BBRRRSGFFFFABRXlULnc0wG8JHSPrH9toHc+s9g9f80AcbzcVsI+yxiftLqcpKdygctWP29dUrZADLaFhsOODCUA7gf9xz2fqcnsxRtUR0ypLr6i47IfUsLVlPi42xudtsA7DmRyGXZkLbbDNtYDy8hJOdDaRyyDg8vVn969HpojG+rLWjpT0QVlKfxnnn1e3t/wDddXXCjS20MrVyHYO2q5EpKA2lxtC1DYJSVEHr3P7kfDqqLEB2O2suXKQtSlFRUrRt/trBoutthpAAOe0nmT21z1mScI/K/wAgfxez1VSMSVLwRcJTTaVA7pbysY7NOw9u+1dC0824G27g8tYwdCkN4A9eEjagC4vo228kJCR8KWXG5ohgdKp5pJSpWEIClEDsHVy/UV1bjyo4Lsqc2tWSQpTWAnPUPGqldbpOilCWUZCiSSGMnGDyBVz9vqppXYF2BMjSI32hCSEhRTl3ZWevnU5VwhsMIdmJKElZCdbZJzgns22BqtAnLlsh1Day4CRpcbwvq/7sDny2/Spy3J6GEKMJiQ70xwArZKcHCt+vkPjRbUVznHvtjdjuOMPNBpOCv+2U53I5Eb7imUZ9iTHQ7HUlTSh4pTy7KXNSJ2hba7e2kkgpWkp0f+WSDn2A0whlwxWy60hlwjKkIOQDSY0Zi+eVnfh+1L6YXzys78P2pfVWlwRMqcmNqKKKjlUWO/nL941Cpu/nL941CrceKJMt2XLT5Vj+/wDxWzrGWnyrH9/+K2dcHlc0dnj8WcpXS/ZnSwMu6Do5fixtz9dL4ZvClPF9DSRpR0QUc74OrOPh+vVTWvNq5bnQyta8+DI+rGrQM4q3VS2+TmPdq1mh7jR7RXmRQVAcyKACjNLrhf7ZbcCRLRrJwG0HUsn2DekIvd64g+0s2uCuK0250fTOKGVbA59QwerPwrSg3qZckhnfuJWLO2hKEpffW6lvRr0hGrrUer2ddLYxk3B1a0tdO4R4y3BpaJOBvucgb7DbYjOc56DhByS2yJcoFTbocPiZCsdXVjbv681oWoLLTYRgqSNgDyx2Y5VpuKWgtW9RTAhNIfeU5MM19bhLijuhs7eKEj4c6ZKecbQlMWI4vUrGThIT6zkg91XEoQgYSkJHqFe1hu5pIroS6lRw0jJ5qK9z+lcktTlqUp1bCSFkoASVADqzy39dXaKQyo41PVpCZLCRq8b+ydx6vGroxFLKQkPKI7MD/wC+813r2gCmi3hDinDJfWokkFRB0g74G3KpuwkPJSlx10hKtWysZ9RxzHqqzRQBV+wMjkp4DsDy8d2a4ybNFlRhHcLugLK9nVZyQRzznr76YUUAK4nD8GG0ptvplJWAFdI8pWQOXM+ursaM3EYSy2VaE5xqUSe813qJobbFYyN98rO/D9qX0wvvlZ34ftS+q9LgibU5MbUUUVGKgsd/OX7xqFTd/OX7xqFW48USZbsuWnyrH9/+K2dYy0+VY/v/AMVs64PK5o7PH4s9pch65KlykdC0Gk6egUo41c9WcZ9XV10xrzArlOkThdwFkji3GN9p8TUH1HRpz43LfOM4q1m4HR/eiD/LxVHPs3FU7yxbI6Gy/CQdbgVqQyg5KSFYOe3GKtx4dtkxm5DcKPodQFpyykbEZHVWjJTahXpbzxkXxsMqcJbSxGSlSU4G2VEj9OuoSuGY05CETLncH0pWlWDI0g4PIhIAx8K8tjVpemSUogoCn1lzS40gadOGyAOfNIPZ41dbmLNBXHafisJXIdCW0pZT4yuYHqzjHxp3aegW0LcG02u2JIhRI7GeZQkAq9p5mrgUgf6h31TYh21+Oh9EJjQtIUMtJGx37KoWpNmmOOiNEZcSpSlhamkgHfBA6+rs66y9dWGw91p/yHfRrT/kO+kt2jWtlLDTkFoFx1KklDaBkpIVp3xzxjb11cYh2yRFbktwo5bcQFpJZTuCM9lFhl7Wn/Id9GtP+Q76S2xFqlOuoRb20qKis9I23seRGxPLbv7ajdxZYTkdD8VlKysLQlLKfG3AA+JUP/oE0W1sFx5rT/kO+jWn/Id9Um4dsdjpfRDjltaQoHoRyxnsqnbUWmYVBmEyQrLgUptG+TggAb7GiwDnWn/Id9GtP+Q76R3RFrhuMdNbkEa9QU2ygjPLBGc9Y3xjlV4QrepgPIgMKBTqADKcmiwF7pE/5Dvo6RP+Q76SWiNbHA6wm3oSpK1OkOtN58dRVgYJ2GcZry6ItEZ+Mw5BbLi16kJbZR4xHVviiwXHmtP+Q76Nae0D40rmJtEK3mc7CY6EAHxWUk74A/eoW+PaFlbCY0fpA654ikI1fizyGdt+6iwDfWn/ACHfXgUDyINV/Blv9Bj/AP8AUn6V1ZjMRwQwy20DzCEgZ7qQGVvnlZ34ftS+mF98rO/D9qX1XpcETanJjaiiioxUFjv5y/eNQqbv5y/eNQq3HiiTLdly0+VI/v8A8Vs6xVucQ1cGXHFBKUqySeqtT4WgelI764vJi3JWR1+PJKOpcoqn4WgelI76PC0D0pHfXLgl0dGOPZ3fix5OOnYbdwCBrSDgHmN+2ppSEpCUgJA2AHVVXwtA9KR30eFoHpSO+jDLoMUezqzCjRiCxGZaIGkFCAnbOcbeupPRmXwkPNNuBJynWkHBxjr9RPfXDwtA9KR30eFoHpSO+jDLoMUey0lAQkJSAEgYAA2FQbisMrUtpltCl/iKUgFXtrh4WgelI76PC0D0pHfRhl0GKPZ2eisSCC8w26UggFaAcA866hICNGBpxjGNsVU8LQPSkd9HhaB6UjvowS6DFHs7MxI0ZRLEdtsnYlCAnPdSu53a2R5am57CFBCMJWpAVuSAU+rmg+vPqq94WgelI76g5PtbydLrzK05zhQyM01GXuhOUeztClMzojchgHonE5TqGNvZU2YceOSWGGmieZQgDPd7T31xF0t45Sm++jwtA9KR30sEugxR7LDrDTww62hY5YUnP/OQ7qlpAGABgbAYqr4WgelI76PC0D0pHfRgl0PFHs7tRmWCS0y22VABRSkDOBgZ9lePRI8g/wB9ht3bHjoCtvjXHwtA9KR30eFoHpSO+jDLoMUeyw6y282W3W0OIPNK05B+FDcdpr8tpCOZ8VIG551X8LQPSkd9HhaB6UjvowS6DFHsuUGqfhaB6Ujvo8KwPSm++jBLoMcezOXzys77B+1L6u3d5t+4uONLC0EDBHsqlVWnwRNnyY2oooqMVRY7+cv3jUKm7+cv3jUKtx4oky3YUUUUxBRRXaO0l5RbKglZHiEnbPrpN2VwSucaKsLjEqKmvwEZSFEZKeWcV4qG6nOrSAMgnUMAg/8AsUscTWFnCva6BsNvht/IHWQeWeuuq4agtLScawQlRKhgqPUKHNIWFlWiu/2R3AOE+N1ah7Kg40psJUSkpVnBByDRiTDCznRXf7I6TgBOQcHxhscE791SaiqL6ArTpKkjdX4s4O3woxx7DCytRVqLFTILwyQUJyMe3s69qgIy3QXGUeJvgE7kDnSxxuPCzhRXdUR1Cik6RgkK8YbY55r37E/pJ0jbPX2c6eOPYsLK9FW34fRJISQooUrO+5AxXNCW0Mh5xJXqUUhIVjkATnvpKaaugwtbnCipKKSo6QQOoE5xXZUfKvE2SEJUSo7DIFacktws2V6K7mI8AdhkZ21DJxzr1yP0UdRVp1hzScHONjtSxoMLK9FFFaEFFFFADaiiioZXFjv5y/eNQqbv5y/eNQq3HiiTLdhRRRTEFSQstrC08xUaKAOyZKwgJ0pyE6dRG+M5xXRuVkLQ9ulWT+HrJBOe6qtFZcIseJnWQ4HX1LTsDy2x1VNMx0OdIQlStesZHI9tV6KMKtYLssIlLDqVK5DAOB1A5ryQ6haG0NjARnfGOdcKKMCvcMTsWDLc3wlCSo5UQNycEfya8TKWkpOlKtJBTkciBj+BXGvKMEQxM6IeWgLCTjXjJHVvmuhmu4UMJ3z1cs86r0UOKYYmdlSXF6ySPHKlH2nnUjMdUkpUEnOcHHLNV6KMEegxM7KkuLUonGTnPx51FDpQkoKUrQd9Kh1/xXOinhVrCuyS16zulI3zsMV1+1KIwUIIKQk7HcDlXCihxTC7O6pbqlatgfG5DHPnXjslbySFBI1K1KIG5NcaKWFDuwooorQgooooAbUUUVDK4sd/OX7xqFTd/OX7xqFW48USZbsKKKKYgooooAKKKKACiiigAqw0hYQFNtlbiskYTnSB14/5yqvVyLLShgsnGrOU+PpyBvjPtrFRtI1DfU7CLJbb1ylKKVEDQfHP/r21wQwnDmhPSqBTpQeekjOdvh30OyZEhRLroaRyO+AB2dp9lcRIiLWsuEjOAgg8hyH8V5K/uzbsXDFYLCVIGpzRnQDzOE7fqTt2VxZQxoeU8nSUkAAE5GQf5xzrkXIIKTlWP9WSOWPrXnSwlYyVchyUN9qavbcC0LcgqIS+ThZRsgnlVaQx0BSNWdSc7jGK8K4eSAT2DJ9Yx/NSIjaVYLmceKDinFu+4mlY4UV7Xlex5hRRRQAUUUUAFFFFABRRRQA2oooqGVxY7+cv3jUKaFpsnJQkk+qvOib82n5RVSNXRaE50tdxZRTPom/Np+UUdE35tPyinnfAsr5FlFM+ib82n5RR0Tfm0/KKM74DK+RZRTPom/Np+UUdE35tPyijO+AyvkWUUz6JvzaflFHRN+bT8oozvgMr5KCA2UL1qIVjxduZr3oorgw6TunBwTnOf/ur3RN+bT8oo6JvzaflFZdS5pQt7i1EK3tqBBdVgg79W5z/AM9depg25GQVOLCcafgM7f8AlTHom/Np7qOib82n5RWbx6NWfYuEWEQ+jcII8Tnv/wAwK8ahwOjAWFg7ZAJPLP8A6pl0Tfm0/KKOib82n5RRiXQsL7FjkSKcOJIKwQrr543/AFq0tMPUdKjjIxz5bZ/n9Ks9E35tPyijom/Np+UU1OwYL7lJwMdGdB8fUNt8Yx9c1xpn0Tfm0/KKOib82n5RWlVt7GXT+RZRTPom/Np+UUdE35tPyinnfAsr5FlFM+ib82n5RR0Tfm0/KKM74DK+RZRTPom/Np+UUdE35tPyijO+AyvkWUUz6JvzaflFHRN+bT8oozvgMr5J0UUVKKR//9k="/>
          <p:cNvSpPr>
            <a:spLocks noChangeAspect="1" noChangeArrowheads="1"/>
          </p:cNvSpPr>
          <p:nvPr/>
        </p:nvSpPr>
        <p:spPr bwMode="auto">
          <a:xfrm>
            <a:off x="4922838"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184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0395" y="116632"/>
            <a:ext cx="214312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descr="http://images.tandf.co.uk/common/jackets/amazon/978146655/97814665515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5856" y="3381701"/>
            <a:ext cx="2245332" cy="3455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9036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84514" y="1196752"/>
            <a:ext cx="8970997" cy="3662541"/>
          </a:xfrm>
          <a:prstGeom prst="rect">
            <a:avLst/>
          </a:prstGeom>
          <a:noFill/>
        </p:spPr>
        <p:txBody>
          <a:bodyPr wrap="square" rtlCol="0">
            <a:spAutoFit/>
          </a:bodyPr>
          <a:lstStyle/>
          <a:p>
            <a:r>
              <a:rPr lang="en-US" sz="2400" b="1" dirty="0" smtClean="0"/>
              <a:t>Our method A: APCD </a:t>
            </a:r>
          </a:p>
          <a:p>
            <a:r>
              <a:rPr lang="en-US" sz="2000" dirty="0" smtClean="0"/>
              <a:t>APCD (</a:t>
            </a:r>
            <a:r>
              <a:rPr lang="en-US" sz="2000" dirty="0" err="1" smtClean="0"/>
              <a:t>detrended</a:t>
            </a:r>
            <a:r>
              <a:rPr lang="en-US" sz="2000" dirty="0" smtClean="0"/>
              <a:t>): are some cohorts above or below a linear trend of long-run economic growth? Basically, the APCD is a ‘bump detector’. </a:t>
            </a:r>
          </a:p>
          <a:p>
            <a:endParaRPr lang="en-US" dirty="0" smtClean="0"/>
          </a:p>
          <a:p>
            <a:endParaRPr lang="en-US" dirty="0" smtClean="0"/>
          </a:p>
          <a:p>
            <a:endParaRPr lang="en-US" dirty="0"/>
          </a:p>
          <a:p>
            <a:endParaRPr lang="en-US" dirty="0" smtClean="0"/>
          </a:p>
          <a:p>
            <a:r>
              <a:rPr lang="en-US" dirty="0" smtClean="0"/>
              <a:t> </a:t>
            </a:r>
          </a:p>
          <a:p>
            <a:endParaRPr lang="en-US" dirty="0"/>
          </a:p>
          <a:p>
            <a:endParaRPr lang="en-US" dirty="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36</a:t>
            </a:fld>
            <a:endParaRPr lang="fr-CH" dirty="0"/>
          </a:p>
        </p:txBody>
      </p:sp>
      <p:pic>
        <p:nvPicPr>
          <p:cNvPr id="133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488" y="2590800"/>
            <a:ext cx="9272156" cy="2494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960440" y="4581128"/>
            <a:ext cx="4953000" cy="1754326"/>
          </a:xfrm>
          <a:prstGeom prst="rect">
            <a:avLst/>
          </a:prstGeom>
        </p:spPr>
        <p:txBody>
          <a:bodyPr>
            <a:spAutoFit/>
          </a:bodyPr>
          <a:lstStyle/>
          <a:p>
            <a:pPr defTabSz="957263">
              <a:spcBef>
                <a:spcPct val="20000"/>
              </a:spcBef>
              <a:spcAft>
                <a:spcPct val="100000"/>
              </a:spcAft>
              <a:tabLst>
                <a:tab pos="741363" algn="l"/>
              </a:tabLst>
            </a:pPr>
            <a:r>
              <a:rPr lang="en-US" sz="2000" b="1" dirty="0" err="1" smtClean="0"/>
              <a:t>ssc</a:t>
            </a:r>
            <a:r>
              <a:rPr lang="en-US" sz="2000" b="1" dirty="0" smtClean="0"/>
              <a:t> install </a:t>
            </a:r>
            <a:r>
              <a:rPr lang="en-US" sz="2000" b="1" dirty="0" err="1" smtClean="0"/>
              <a:t>apcd</a:t>
            </a:r>
            <a:r>
              <a:rPr lang="en-US" sz="2000" b="1" dirty="0"/>
              <a:t/>
            </a:r>
            <a:br>
              <a:rPr lang="en-US" sz="2000" b="1" dirty="0"/>
            </a:br>
            <a:r>
              <a:rPr lang="en-US" sz="2000" b="1" dirty="0" smtClean="0"/>
              <a:t>=&gt; available ado file </a:t>
            </a:r>
          </a:p>
          <a:p>
            <a:pPr defTabSz="957263">
              <a:spcBef>
                <a:spcPct val="20000"/>
              </a:spcBef>
              <a:spcAft>
                <a:spcPct val="100000"/>
              </a:spcAft>
              <a:buFontTx/>
              <a:buChar char="•"/>
              <a:tabLst>
                <a:tab pos="741363" algn="l"/>
              </a:tabLst>
            </a:pPr>
            <a:r>
              <a:rPr lang="en-US" sz="2000" b="1" dirty="0" smtClean="0"/>
              <a:t>PLZ see more on  </a:t>
            </a:r>
            <a:r>
              <a:rPr lang="en-GB" b="1" dirty="0" smtClean="0"/>
              <a:t>www.louischauvel.org/apcdex.htm </a:t>
            </a:r>
            <a:endParaRPr lang="en-GB" b="1" dirty="0"/>
          </a:p>
        </p:txBody>
      </p:sp>
    </p:spTree>
    <p:extLst>
      <p:ext uri="{BB962C8B-B14F-4D97-AF65-F5344CB8AC3E}">
        <p14:creationId xmlns:p14="http://schemas.microsoft.com/office/powerpoint/2010/main" val="27077764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84514" y="908720"/>
            <a:ext cx="8970997" cy="5386090"/>
          </a:xfrm>
          <a:prstGeom prst="rect">
            <a:avLst/>
          </a:prstGeom>
          <a:noFill/>
        </p:spPr>
        <p:txBody>
          <a:bodyPr wrap="square" rtlCol="0">
            <a:spAutoFit/>
          </a:bodyPr>
          <a:lstStyle/>
          <a:p>
            <a:r>
              <a:rPr lang="en-US" b="1" dirty="0"/>
              <a:t>4</a:t>
            </a:r>
            <a:r>
              <a:rPr lang="en-US" sz="2400" b="1" dirty="0" smtClean="0"/>
              <a:t>. Data</a:t>
            </a:r>
            <a:endParaRPr lang="en-US" sz="2400" dirty="0" smtClean="0"/>
          </a:p>
          <a:p>
            <a:r>
              <a:rPr lang="en-US" sz="2000" b="1" dirty="0" smtClean="0"/>
              <a:t>Dependent variable</a:t>
            </a:r>
          </a:p>
          <a:p>
            <a:r>
              <a:rPr lang="en-US" sz="2000" dirty="0" smtClean="0"/>
              <a:t>We want to explain the living standards of members of different cohorts: </a:t>
            </a:r>
          </a:p>
          <a:p>
            <a:r>
              <a:rPr lang="en-US" sz="2000" dirty="0" smtClean="0"/>
              <a:t>Variable “dpi” (disposable income) from the Luxembourg Income Study. </a:t>
            </a:r>
          </a:p>
          <a:p>
            <a:r>
              <a:rPr lang="en-US" sz="2000" b="1" dirty="0" smtClean="0"/>
              <a:t>Logged </a:t>
            </a:r>
            <a:r>
              <a:rPr lang="en-US" sz="2000" dirty="0" smtClean="0"/>
              <a:t>and </a:t>
            </a:r>
            <a:r>
              <a:rPr lang="en-US" sz="2000" b="1" dirty="0" smtClean="0"/>
              <a:t>divided </a:t>
            </a:r>
            <a:r>
              <a:rPr lang="en-US" sz="2000" b="1" dirty="0"/>
              <a:t>by the square root of household </a:t>
            </a:r>
            <a:r>
              <a:rPr lang="en-US" sz="2000" b="1" dirty="0" smtClean="0"/>
              <a:t>members </a:t>
            </a:r>
            <a:r>
              <a:rPr lang="en-US" sz="2000" dirty="0" smtClean="0"/>
              <a:t>and adjusted </a:t>
            </a:r>
            <a:r>
              <a:rPr lang="en-US" sz="2000" dirty="0"/>
              <a:t>for </a:t>
            </a:r>
            <a:r>
              <a:rPr lang="en-US" sz="2000" dirty="0" smtClean="0"/>
              <a:t>inflation: reflects household-equalized real disposable income after taxes and transfers.</a:t>
            </a:r>
            <a:br>
              <a:rPr lang="en-US" sz="2000" dirty="0" smtClean="0"/>
            </a:br>
            <a:endParaRPr lang="en-US" sz="2000" dirty="0" smtClean="0"/>
          </a:p>
          <a:p>
            <a:endParaRPr lang="en-US" sz="2000" dirty="0"/>
          </a:p>
          <a:p>
            <a:r>
              <a:rPr lang="en-US" sz="2000" b="1" dirty="0" smtClean="0"/>
              <a:t>Independent variables</a:t>
            </a:r>
          </a:p>
          <a:p>
            <a:r>
              <a:rPr lang="en-US" sz="2000" dirty="0" smtClean="0"/>
              <a:t>Cohort-membership </a:t>
            </a:r>
            <a:r>
              <a:rPr lang="en-US" sz="2000" dirty="0"/>
              <a:t>of </a:t>
            </a:r>
            <a:r>
              <a:rPr lang="en-US" sz="2000" dirty="0" smtClean="0"/>
              <a:t>respondent (date of birth).</a:t>
            </a:r>
          </a:p>
          <a:p>
            <a:r>
              <a:rPr lang="en-US" sz="2000" dirty="0"/>
              <a:t>P</a:t>
            </a:r>
            <a:r>
              <a:rPr lang="en-US" sz="2000" dirty="0" smtClean="0"/>
              <a:t>lus controls for: age, period of measurement, </a:t>
            </a:r>
            <a:r>
              <a:rPr lang="en-US" sz="2000" dirty="0"/>
              <a:t/>
            </a:r>
            <a:br>
              <a:rPr lang="en-US" sz="2000" dirty="0"/>
            </a:br>
            <a:r>
              <a:rPr lang="en-US" sz="2000" dirty="0"/>
              <a:t>education </a:t>
            </a:r>
            <a:r>
              <a:rPr lang="en-US" sz="2000" dirty="0" smtClean="0"/>
              <a:t>(ISCED code), sex, </a:t>
            </a:r>
            <a:r>
              <a:rPr lang="en-US" sz="2000" dirty="0"/>
              <a:t>partner in </a:t>
            </a:r>
            <a:r>
              <a:rPr lang="en-US" sz="2000" dirty="0" smtClean="0"/>
              <a:t>household, # of children, immigrant-status.</a:t>
            </a:r>
          </a:p>
          <a:p>
            <a:endParaRPr lang="en-US" sz="2000" dirty="0" smtClean="0"/>
          </a:p>
          <a:p>
            <a:r>
              <a:rPr lang="en-US" sz="2000" b="1" dirty="0" smtClean="0"/>
              <a:t>Main interest</a:t>
            </a:r>
            <a:endParaRPr lang="en-US" sz="2000" b="1" dirty="0"/>
          </a:p>
          <a:p>
            <a:r>
              <a:rPr lang="en-US" sz="2000" dirty="0" smtClean="0"/>
              <a:t>How much does the mere date of birth (cohort membership) influence living standards?</a:t>
            </a:r>
            <a:endParaRPr lang="en-US" sz="2000" dirty="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37</a:t>
            </a:fld>
            <a:endParaRPr lang="fr-CH" dirty="0"/>
          </a:p>
        </p:txBody>
      </p:sp>
    </p:spTree>
    <p:extLst>
      <p:ext uri="{BB962C8B-B14F-4D97-AF65-F5344CB8AC3E}">
        <p14:creationId xmlns:p14="http://schemas.microsoft.com/office/powerpoint/2010/main" val="4783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ChangeArrowheads="1"/>
          </p:cNvSpPr>
          <p:nvPr/>
        </p:nvSpPr>
        <p:spPr bwMode="auto">
          <a:xfrm>
            <a:off x="211138" y="188913"/>
            <a:ext cx="935990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r>
              <a:rPr lang="fr-FR" altLang="en-US" sz="1000" b="1" dirty="0" err="1">
                <a:solidFill>
                  <a:srgbClr val="000000"/>
                </a:solidFill>
                <a:latin typeface="Courier New" pitchFamily="49" charset="0"/>
                <a:cs typeface="Courier New" pitchFamily="49" charset="0"/>
              </a:rPr>
              <a:t>clear</a:t>
            </a:r>
            <a:r>
              <a:rPr lang="fr-FR" altLang="en-US" sz="1000" b="1" dirty="0">
                <a:solidFill>
                  <a:srgbClr val="000000"/>
                </a:solidFill>
                <a:latin typeface="Courier New" pitchFamily="49" charset="0"/>
                <a:cs typeface="Courier New" pitchFamily="49" charset="0"/>
              </a:rPr>
              <a:t> all</a:t>
            </a:r>
          </a:p>
          <a:p>
            <a:r>
              <a:rPr lang="fr-FR" altLang="en-US" sz="1000" b="1" dirty="0" err="1">
                <a:solidFill>
                  <a:srgbClr val="000000"/>
                </a:solidFill>
                <a:latin typeface="Courier New" pitchFamily="49" charset="0"/>
                <a:cs typeface="Courier New" pitchFamily="49" charset="0"/>
              </a:rPr>
              <a:t>ssc</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install</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apcd</a:t>
            </a:r>
            <a:r>
              <a:rPr lang="fr-FR" altLang="en-US" sz="1000" b="1" dirty="0">
                <a:solidFill>
                  <a:srgbClr val="000000"/>
                </a:solidFill>
                <a:latin typeface="Courier New" pitchFamily="49" charset="0"/>
                <a:cs typeface="Courier New" pitchFamily="49" charset="0"/>
              </a:rPr>
              <a:t>  </a:t>
            </a:r>
          </a:p>
          <a:p>
            <a:r>
              <a:rPr lang="fr-FR" altLang="en-US" sz="1000" b="1" dirty="0">
                <a:solidFill>
                  <a:srgbClr val="000000"/>
                </a:solidFill>
                <a:latin typeface="Courier New" pitchFamily="49" charset="0"/>
                <a:cs typeface="Courier New" pitchFamily="49" charset="0"/>
              </a:rPr>
              <a:t>set </a:t>
            </a:r>
            <a:r>
              <a:rPr lang="fr-FR" altLang="en-US" sz="1000" b="1" dirty="0" err="1">
                <a:solidFill>
                  <a:srgbClr val="000000"/>
                </a:solidFill>
                <a:latin typeface="Courier New" pitchFamily="49" charset="0"/>
                <a:cs typeface="Courier New" pitchFamily="49" charset="0"/>
              </a:rPr>
              <a:t>linesize</a:t>
            </a:r>
            <a:r>
              <a:rPr lang="fr-FR" altLang="en-US" sz="1000" b="1" dirty="0">
                <a:solidFill>
                  <a:srgbClr val="000000"/>
                </a:solidFill>
                <a:latin typeface="Courier New" pitchFamily="49" charset="0"/>
                <a:cs typeface="Courier New" pitchFamily="49" charset="0"/>
              </a:rPr>
              <a:t> 100</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d3=.</a:t>
            </a:r>
          </a:p>
          <a:p>
            <a:r>
              <a:rPr lang="fr-FR" altLang="en-US" sz="1000" b="1" dirty="0" err="1">
                <a:solidFill>
                  <a:srgbClr val="000000"/>
                </a:solidFill>
                <a:latin typeface="Courier New" pitchFamily="49" charset="0"/>
                <a:cs typeface="Courier New" pitchFamily="49" charset="0"/>
              </a:rPr>
              <a:t>foreach</a:t>
            </a:r>
            <a:r>
              <a:rPr lang="fr-FR" altLang="en-US" sz="1000" b="1" dirty="0">
                <a:solidFill>
                  <a:srgbClr val="000000"/>
                </a:solidFill>
                <a:latin typeface="Courier New" pitchFamily="49" charset="0"/>
                <a:cs typeface="Courier New" pitchFamily="49" charset="0"/>
              </a:rPr>
              <a:t> gogo in </a:t>
            </a:r>
            <a:r>
              <a:rPr lang="fr-FR" altLang="en-US" sz="1000" b="1" dirty="0" err="1">
                <a:solidFill>
                  <a:srgbClr val="000000"/>
                </a:solidFill>
                <a:latin typeface="Courier New" pitchFamily="49" charset="0"/>
                <a:cs typeface="Courier New" pitchFamily="49" charset="0"/>
              </a:rPr>
              <a:t>fr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it</a:t>
            </a:r>
            <a:r>
              <a:rPr lang="fr-FR" altLang="en-US" sz="1000" b="1" dirty="0">
                <a:solidFill>
                  <a:srgbClr val="000000"/>
                </a:solidFill>
                <a:latin typeface="Courier New" pitchFamily="49" charset="0"/>
                <a:cs typeface="Courier New" pitchFamily="49" charset="0"/>
              </a:rPr>
              <a:t> no us  {</a:t>
            </a:r>
          </a:p>
          <a:p>
            <a:r>
              <a:rPr lang="fr-FR" altLang="en-US" sz="1000" b="1" dirty="0">
                <a:solidFill>
                  <a:srgbClr val="000000"/>
                </a:solidFill>
                <a:latin typeface="Courier New" pitchFamily="49" charset="0"/>
                <a:cs typeface="Courier New" pitchFamily="49" charset="0"/>
              </a:rPr>
              <a:t>qui {</a:t>
            </a:r>
          </a:p>
          <a:p>
            <a:r>
              <a:rPr lang="fr-FR" altLang="en-US" sz="1000" b="1" dirty="0">
                <a:solidFill>
                  <a:srgbClr val="000000"/>
                </a:solidFill>
                <a:latin typeface="Courier New" pitchFamily="49" charset="0"/>
                <a:cs typeface="Courier New" pitchFamily="49" charset="0"/>
              </a:rPr>
              <a:t>if "`gogo'"== "</a:t>
            </a:r>
            <a:r>
              <a:rPr lang="fr-FR" altLang="en-US" sz="1000" b="1" dirty="0" err="1">
                <a:solidFill>
                  <a:srgbClr val="000000"/>
                </a:solidFill>
                <a:latin typeface="Courier New" pitchFamily="49" charset="0"/>
                <a:cs typeface="Courier New" pitchFamily="49" charset="0"/>
              </a:rPr>
              <a:t>fr</a:t>
            </a:r>
            <a:r>
              <a:rPr lang="fr-FR" altLang="en-US" sz="1000" b="1" dirty="0">
                <a:solidFill>
                  <a:srgbClr val="000000"/>
                </a:solidFill>
                <a:latin typeface="Courier New" pitchFamily="49" charset="0"/>
                <a:cs typeface="Courier New" pitchFamily="49" charset="0"/>
              </a:rPr>
              <a:t>" local fifi  " fr84 fr89 fr94 fr00  fr05 fr10"</a:t>
            </a:r>
          </a:p>
          <a:p>
            <a:r>
              <a:rPr lang="fr-FR" altLang="en-US" sz="1000" b="1" dirty="0">
                <a:solidFill>
                  <a:srgbClr val="000000"/>
                </a:solidFill>
                <a:latin typeface="Courier New" pitchFamily="49" charset="0"/>
                <a:cs typeface="Courier New" pitchFamily="49" charset="0"/>
              </a:rPr>
              <a:t>if "`gogo'"== "</a:t>
            </a:r>
            <a:r>
              <a:rPr lang="fr-FR" altLang="en-US" sz="1000" b="1" dirty="0" err="1">
                <a:solidFill>
                  <a:srgbClr val="000000"/>
                </a:solidFill>
                <a:latin typeface="Courier New" pitchFamily="49" charset="0"/>
                <a:cs typeface="Courier New" pitchFamily="49" charset="0"/>
              </a:rPr>
              <a:t>it</a:t>
            </a:r>
            <a:r>
              <a:rPr lang="fr-FR" altLang="en-US" sz="1000" b="1" dirty="0">
                <a:solidFill>
                  <a:srgbClr val="000000"/>
                </a:solidFill>
                <a:latin typeface="Courier New" pitchFamily="49" charset="0"/>
                <a:cs typeface="Courier New" pitchFamily="49" charset="0"/>
              </a:rPr>
              <a:t>" local fifi  " it86 it91 it95 it00 it04 it10"</a:t>
            </a:r>
          </a:p>
          <a:p>
            <a:r>
              <a:rPr lang="fr-FR" altLang="en-US" sz="1000" b="1" dirty="0">
                <a:solidFill>
                  <a:srgbClr val="000000"/>
                </a:solidFill>
                <a:latin typeface="Courier New" pitchFamily="49" charset="0"/>
                <a:cs typeface="Courier New" pitchFamily="49" charset="0"/>
              </a:rPr>
              <a:t>if "`gogo'"== "no" local fifi  "no86 no91 no95 no00 no04 no10"</a:t>
            </a:r>
          </a:p>
          <a:p>
            <a:r>
              <a:rPr lang="fr-FR" altLang="en-US" sz="1000" b="1" dirty="0">
                <a:solidFill>
                  <a:srgbClr val="000000"/>
                </a:solidFill>
                <a:latin typeface="Courier New" pitchFamily="49" charset="0"/>
                <a:cs typeface="Courier New" pitchFamily="49" charset="0"/>
              </a:rPr>
              <a:t>if "`gogo'"== "us" local fifi  "us86 us91 us94 us00 us04 us10"</a:t>
            </a:r>
          </a:p>
          <a:p>
            <a:r>
              <a:rPr lang="fr-FR" altLang="en-US" sz="1000" b="1" dirty="0" err="1">
                <a:solidFill>
                  <a:srgbClr val="000000"/>
                </a:solidFill>
                <a:latin typeface="Courier New" pitchFamily="49" charset="0"/>
                <a:cs typeface="Courier New" pitchFamily="49" charset="0"/>
              </a:rPr>
              <a:t>foreach</a:t>
            </a:r>
            <a:r>
              <a:rPr lang="fr-FR" altLang="en-US" sz="1000" b="1" dirty="0">
                <a:solidFill>
                  <a:srgbClr val="000000"/>
                </a:solidFill>
                <a:latin typeface="Courier New" pitchFamily="49" charset="0"/>
                <a:cs typeface="Courier New" pitchFamily="49" charset="0"/>
              </a:rPr>
              <a:t> toto in `fifi' { </a:t>
            </a:r>
          </a:p>
          <a:p>
            <a:r>
              <a:rPr lang="fr-FR" altLang="en-US" sz="1000" b="1" dirty="0">
                <a:solidFill>
                  <a:srgbClr val="000000"/>
                </a:solidFill>
                <a:latin typeface="Courier New" pitchFamily="49" charset="0"/>
                <a:cs typeface="Courier New" pitchFamily="49" charset="0"/>
              </a:rPr>
              <a:t>local perso "$`</a:t>
            </a:r>
            <a:r>
              <a:rPr lang="fr-FR" altLang="en-US" sz="1000" b="1" dirty="0" err="1">
                <a:solidFill>
                  <a:srgbClr val="000000"/>
                </a:solidFill>
                <a:latin typeface="Courier New" pitchFamily="49" charset="0"/>
                <a:cs typeface="Courier New" pitchFamily="49" charset="0"/>
              </a:rPr>
              <a:t>toto'p</a:t>
            </a:r>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local house "$`</a:t>
            </a:r>
            <a:r>
              <a:rPr lang="fr-FR" altLang="en-US" sz="1000" b="1" dirty="0" err="1">
                <a:solidFill>
                  <a:srgbClr val="000000"/>
                </a:solidFill>
                <a:latin typeface="Courier New" pitchFamily="49" charset="0"/>
                <a:cs typeface="Courier New" pitchFamily="49" charset="0"/>
              </a:rPr>
              <a:t>toto'h</a:t>
            </a:r>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qui use </a:t>
            </a:r>
            <a:r>
              <a:rPr lang="fr-FR" altLang="en-US" sz="1000" b="1" dirty="0" err="1">
                <a:solidFill>
                  <a:srgbClr val="000000"/>
                </a:solidFill>
                <a:latin typeface="Courier New" pitchFamily="49" charset="0"/>
                <a:cs typeface="Courier New" pitchFamily="49" charset="0"/>
              </a:rPr>
              <a:t>hid</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ppopwgt</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sex</a:t>
            </a:r>
            <a:r>
              <a:rPr lang="fr-FR" altLang="en-US" sz="1000" b="1" dirty="0">
                <a:solidFill>
                  <a:srgbClr val="000000"/>
                </a:solidFill>
                <a:latin typeface="Courier New" pitchFamily="49" charset="0"/>
                <a:cs typeface="Courier New" pitchFamily="49" charset="0"/>
              </a:rPr>
              <a:t> relation </a:t>
            </a:r>
            <a:r>
              <a:rPr lang="fr-FR" altLang="en-US" sz="1000" b="1" dirty="0" err="1">
                <a:solidFill>
                  <a:srgbClr val="000000"/>
                </a:solidFill>
                <a:latin typeface="Courier New" pitchFamily="49" charset="0"/>
                <a:cs typeface="Courier New" pitchFamily="49" charset="0"/>
              </a:rPr>
              <a:t>educ</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nchildren</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immigr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educ_c</a:t>
            </a:r>
            <a:r>
              <a:rPr lang="fr-FR" altLang="en-US" sz="1000" b="1" dirty="0">
                <a:solidFill>
                  <a:srgbClr val="000000"/>
                </a:solidFill>
                <a:latin typeface="Courier New" pitchFamily="49" charset="0"/>
                <a:cs typeface="Courier New" pitchFamily="49" charset="0"/>
              </a:rPr>
              <a:t> pi  </a:t>
            </a:r>
            <a:r>
              <a:rPr lang="fr-FR" altLang="en-US" sz="1000" b="1" dirty="0" err="1">
                <a:solidFill>
                  <a:srgbClr val="000000"/>
                </a:solidFill>
                <a:latin typeface="Courier New" pitchFamily="49" charset="0"/>
                <a:cs typeface="Courier New" pitchFamily="49" charset="0"/>
              </a:rPr>
              <a:t>deflat</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partner</a:t>
            </a:r>
            <a:r>
              <a:rPr lang="fr-FR" altLang="en-US" sz="1000" b="1" dirty="0">
                <a:solidFill>
                  <a:srgbClr val="000000"/>
                </a:solidFill>
                <a:latin typeface="Courier New" pitchFamily="49" charset="0"/>
                <a:cs typeface="Courier New" pitchFamily="49" charset="0"/>
              </a:rPr>
              <a:t> pmi </a:t>
            </a:r>
            <a:r>
              <a:rPr lang="fr-FR" altLang="en-US" sz="1000" b="1" dirty="0" err="1">
                <a:solidFill>
                  <a:srgbClr val="000000"/>
                </a:solidFill>
                <a:latin typeface="Courier New" pitchFamily="49" charset="0"/>
                <a:cs typeface="Courier New" pitchFamily="49" charset="0"/>
              </a:rPr>
              <a:t>ptime</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using</a:t>
            </a:r>
            <a:r>
              <a:rPr lang="fr-FR" altLang="en-US" sz="1000" b="1" dirty="0">
                <a:solidFill>
                  <a:srgbClr val="000000"/>
                </a:solidFill>
                <a:latin typeface="Courier New" pitchFamily="49" charset="0"/>
                <a:cs typeface="Courier New" pitchFamily="49" charset="0"/>
              </a:rPr>
              <a:t> `perso'  , </a:t>
            </a:r>
            <a:r>
              <a:rPr lang="fr-FR" altLang="en-US" sz="1000" b="1" dirty="0" err="1">
                <a:solidFill>
                  <a:srgbClr val="000000"/>
                </a:solidFill>
                <a:latin typeface="Courier New" pitchFamily="49" charset="0"/>
                <a:cs typeface="Courier New" pitchFamily="49" charset="0"/>
              </a:rPr>
              <a:t>clear</a:t>
            </a:r>
            <a:endParaRPr lang="fr-FR" altLang="en-US" sz="1000" b="1" dirty="0">
              <a:solidFill>
                <a:srgbClr val="000000"/>
              </a:solidFill>
              <a:latin typeface="Courier New" pitchFamily="49" charset="0"/>
              <a:cs typeface="Courier New" pitchFamily="49" charset="0"/>
            </a:endParaRP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joinby</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hid</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using</a:t>
            </a:r>
            <a:r>
              <a:rPr lang="fr-FR" altLang="en-US" sz="1000" b="1" dirty="0">
                <a:solidFill>
                  <a:srgbClr val="000000"/>
                </a:solidFill>
                <a:latin typeface="Courier New" pitchFamily="49" charset="0"/>
                <a:cs typeface="Courier New" pitchFamily="49" charset="0"/>
              </a:rPr>
              <a:t> `house'	</a:t>
            </a:r>
          </a:p>
          <a:p>
            <a:r>
              <a:rPr lang="fr-FR" altLang="en-US" sz="1000" b="1" dirty="0" err="1">
                <a:solidFill>
                  <a:srgbClr val="000000"/>
                </a:solidFill>
                <a:latin typeface="Courier New" pitchFamily="49" charset="0"/>
                <a:cs typeface="Courier New" pitchFamily="49" charset="0"/>
              </a:rPr>
              <a:t>keep</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hid</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ppopwgt</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sex</a:t>
            </a:r>
            <a:r>
              <a:rPr lang="fr-FR" altLang="en-US" sz="1000" b="1" dirty="0">
                <a:solidFill>
                  <a:srgbClr val="000000"/>
                </a:solidFill>
                <a:latin typeface="Courier New" pitchFamily="49" charset="0"/>
                <a:cs typeface="Courier New" pitchFamily="49" charset="0"/>
              </a:rPr>
              <a:t> relation </a:t>
            </a:r>
            <a:r>
              <a:rPr lang="fr-FR" altLang="en-US" sz="1000" b="1" dirty="0" err="1">
                <a:solidFill>
                  <a:srgbClr val="000000"/>
                </a:solidFill>
                <a:latin typeface="Courier New" pitchFamily="49" charset="0"/>
                <a:cs typeface="Courier New" pitchFamily="49" charset="0"/>
              </a:rPr>
              <a:t>educ</a:t>
            </a:r>
            <a:r>
              <a:rPr lang="fr-FR" altLang="en-US" sz="1000" b="1" dirty="0">
                <a:solidFill>
                  <a:srgbClr val="000000"/>
                </a:solidFill>
                <a:latin typeface="Courier New" pitchFamily="49" charset="0"/>
                <a:cs typeface="Courier New" pitchFamily="49" charset="0"/>
              </a:rPr>
              <a:t> pi  </a:t>
            </a:r>
            <a:r>
              <a:rPr lang="fr-FR" altLang="en-US" sz="1000" b="1" dirty="0" err="1">
                <a:solidFill>
                  <a:srgbClr val="000000"/>
                </a:solidFill>
                <a:latin typeface="Courier New" pitchFamily="49" charset="0"/>
                <a:cs typeface="Courier New" pitchFamily="49" charset="0"/>
              </a:rPr>
              <a:t>deflat</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year</a:t>
            </a:r>
            <a:r>
              <a:rPr lang="fr-FR" altLang="en-US" sz="1000" b="1" dirty="0">
                <a:solidFill>
                  <a:srgbClr val="000000"/>
                </a:solidFill>
                <a:latin typeface="Courier New" pitchFamily="49" charset="0"/>
                <a:cs typeface="Courier New" pitchFamily="49" charset="0"/>
              </a:rPr>
              <a:t> iso2 </a:t>
            </a:r>
            <a:r>
              <a:rPr lang="fr-FR" altLang="en-US" sz="1000" b="1" dirty="0" err="1">
                <a:solidFill>
                  <a:srgbClr val="000000"/>
                </a:solidFill>
                <a:latin typeface="Courier New" pitchFamily="49" charset="0"/>
                <a:cs typeface="Courier New" pitchFamily="49" charset="0"/>
              </a:rPr>
              <a:t>hpopwgt</a:t>
            </a:r>
            <a:r>
              <a:rPr lang="fr-FR" altLang="en-US" sz="1000" b="1" dirty="0">
                <a:solidFill>
                  <a:srgbClr val="000000"/>
                </a:solidFill>
                <a:latin typeface="Courier New" pitchFamily="49" charset="0"/>
                <a:cs typeface="Courier New" pitchFamily="49" charset="0"/>
              </a:rPr>
              <a:t>  dpi /// </a:t>
            </a:r>
          </a:p>
          <a:p>
            <a:r>
              <a:rPr lang="fr-FR" altLang="en-US" sz="1000" b="1" dirty="0" err="1">
                <a:solidFill>
                  <a:srgbClr val="000000"/>
                </a:solidFill>
                <a:latin typeface="Courier New" pitchFamily="49" charset="0"/>
                <a:cs typeface="Courier New" pitchFamily="49" charset="0"/>
              </a:rPr>
              <a:t>deflator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nchildren</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immigr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educ_c</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hmi</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hmx</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npers</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partner</a:t>
            </a:r>
            <a:r>
              <a:rPr lang="fr-FR" altLang="en-US" sz="1000" b="1" dirty="0">
                <a:solidFill>
                  <a:srgbClr val="000000"/>
                </a:solidFill>
                <a:latin typeface="Courier New" pitchFamily="49" charset="0"/>
                <a:cs typeface="Courier New" pitchFamily="49" charset="0"/>
              </a:rPr>
              <a:t> pmi </a:t>
            </a:r>
            <a:r>
              <a:rPr lang="fr-FR" altLang="en-US" sz="1000" b="1" dirty="0" err="1">
                <a:solidFill>
                  <a:srgbClr val="000000"/>
                </a:solidFill>
                <a:latin typeface="Courier New" pitchFamily="49" charset="0"/>
                <a:cs typeface="Courier New" pitchFamily="49" charset="0"/>
              </a:rPr>
              <a:t>ptime</a:t>
            </a:r>
            <a:r>
              <a:rPr lang="fr-FR" altLang="en-US" sz="1000" b="1" dirty="0">
                <a:solidFill>
                  <a:srgbClr val="000000"/>
                </a:solidFill>
                <a:latin typeface="Courier New" pitchFamily="49" charset="0"/>
                <a:cs typeface="Courier New" pitchFamily="49" charset="0"/>
              </a:rPr>
              <a:t>  </a:t>
            </a:r>
          </a:p>
          <a:p>
            <a:endParaRPr lang="fr-FR" altLang="en-US" sz="1000" b="1" dirty="0">
              <a:solidFill>
                <a:srgbClr val="000000"/>
              </a:solidFill>
              <a:latin typeface="Courier New" pitchFamily="49" charset="0"/>
              <a:cs typeface="Courier New" pitchFamily="49" charset="0"/>
            </a:endParaRPr>
          </a:p>
          <a:p>
            <a:r>
              <a:rPr lang="fr-FR" altLang="en-US" sz="1000" b="1" dirty="0">
                <a:solidFill>
                  <a:srgbClr val="000000"/>
                </a:solidFill>
                <a:latin typeface="Courier New" pitchFamily="49" charset="0"/>
                <a:cs typeface="Courier New" pitchFamily="49" charset="0"/>
              </a:rPr>
              <a:t>local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"t`toto'" </a:t>
            </a: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 replace</a:t>
            </a:r>
          </a:p>
          <a:p>
            <a:r>
              <a:rPr lang="fr-FR" altLang="en-US" sz="1000" b="1" dirty="0">
                <a:solidFill>
                  <a:srgbClr val="000000"/>
                </a:solidFill>
                <a:latin typeface="Courier New" pitchFamily="49" charset="0"/>
                <a:cs typeface="Courier New" pitchFamily="49" charset="0"/>
              </a:rPr>
              <a:t>}</a:t>
            </a:r>
          </a:p>
          <a:p>
            <a:r>
              <a:rPr lang="fr-FR" altLang="en-US" sz="1000" b="1" dirty="0" err="1">
                <a:solidFill>
                  <a:srgbClr val="000000"/>
                </a:solidFill>
                <a:latin typeface="Courier New" pitchFamily="49" charset="0"/>
                <a:cs typeface="Courier New" pitchFamily="49" charset="0"/>
              </a:rPr>
              <a:t>clear</a:t>
            </a:r>
            <a:r>
              <a:rPr lang="fr-FR" altLang="en-US" sz="1000" b="1" dirty="0">
                <a:solidFill>
                  <a:srgbClr val="000000"/>
                </a:solidFill>
                <a:latin typeface="Courier New" pitchFamily="49" charset="0"/>
                <a:cs typeface="Courier New" pitchFamily="49" charset="0"/>
              </a:rPr>
              <a:t> all </a:t>
            </a:r>
          </a:p>
          <a:p>
            <a:r>
              <a:rPr lang="fr-FR" altLang="en-US" sz="1000" b="1" dirty="0" err="1">
                <a:solidFill>
                  <a:srgbClr val="000000"/>
                </a:solidFill>
                <a:latin typeface="Courier New" pitchFamily="49" charset="0"/>
                <a:cs typeface="Courier New" pitchFamily="49" charset="0"/>
              </a:rPr>
              <a:t>foreach</a:t>
            </a:r>
            <a:r>
              <a:rPr lang="fr-FR" altLang="en-US" sz="1000" b="1" dirty="0">
                <a:solidFill>
                  <a:srgbClr val="000000"/>
                </a:solidFill>
                <a:latin typeface="Courier New" pitchFamily="49" charset="0"/>
                <a:cs typeface="Courier New" pitchFamily="49" charset="0"/>
              </a:rPr>
              <a:t> toto in  `fifi'  { </a:t>
            </a:r>
          </a:p>
          <a:p>
            <a:r>
              <a:rPr lang="fr-FR" altLang="en-US" sz="1000" b="1" dirty="0">
                <a:solidFill>
                  <a:srgbClr val="000000"/>
                </a:solidFill>
                <a:latin typeface="Courier New" pitchFamily="49" charset="0"/>
                <a:cs typeface="Courier New" pitchFamily="49" charset="0"/>
              </a:rPr>
              <a:t>local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"t`toto'" </a:t>
            </a:r>
          </a:p>
          <a:p>
            <a:r>
              <a:rPr lang="fr-FR" altLang="en-US" sz="1000" b="1" dirty="0">
                <a:solidFill>
                  <a:srgbClr val="000000"/>
                </a:solidFill>
                <a:latin typeface="Courier New" pitchFamily="49" charset="0"/>
                <a:cs typeface="Courier New" pitchFamily="49" charset="0"/>
              </a:rPr>
              <a:t>qui append </a:t>
            </a:r>
            <a:r>
              <a:rPr lang="fr-FR" altLang="en-US" sz="1000" b="1" dirty="0" err="1">
                <a:solidFill>
                  <a:srgbClr val="000000"/>
                </a:solidFill>
                <a:latin typeface="Courier New" pitchFamily="49" charset="0"/>
                <a:cs typeface="Courier New" pitchFamily="49" charset="0"/>
              </a:rPr>
              <a:t>using</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save</a:t>
            </a:r>
            <a:r>
              <a:rPr lang="fr-FR" altLang="en-US" sz="1000" b="1" dirty="0">
                <a:solidFill>
                  <a:srgbClr val="000000"/>
                </a:solidFill>
                <a:latin typeface="Courier New" pitchFamily="49" charset="0"/>
                <a:cs typeface="Courier New" pitchFamily="49" charset="0"/>
              </a:rPr>
              <a:t>'  </a:t>
            </a:r>
          </a:p>
          <a:p>
            <a:r>
              <a:rPr lang="fr-FR" altLang="en-US" sz="1000" b="1" dirty="0">
                <a:solidFill>
                  <a:srgbClr val="000000"/>
                </a:solidFill>
                <a:latin typeface="Courier New" pitchFamily="49" charset="0"/>
                <a:cs typeface="Courier New" pitchFamily="49" charset="0"/>
              </a:rPr>
              <a:t>}  </a:t>
            </a:r>
          </a:p>
          <a:p>
            <a:r>
              <a:rPr lang="fr-FR" altLang="en-US" sz="1000" b="1" dirty="0">
                <a:solidFill>
                  <a:srgbClr val="000000"/>
                </a:solidFill>
                <a:latin typeface="Courier New" pitchFamily="49" charset="0"/>
                <a:cs typeface="Courier New" pitchFamily="49" charset="0"/>
              </a:rPr>
              <a:t>qui recode </a:t>
            </a:r>
            <a:r>
              <a:rPr lang="fr-FR" altLang="en-US" sz="1000" b="1" dirty="0" err="1">
                <a:solidFill>
                  <a:srgbClr val="000000"/>
                </a:solidFill>
                <a:latin typeface="Courier New" pitchFamily="49" charset="0"/>
                <a:cs typeface="Courier New" pitchFamily="49" charset="0"/>
              </a:rPr>
              <a:t>year</a:t>
            </a:r>
            <a:r>
              <a:rPr lang="fr-FR" altLang="en-US" sz="1000" b="1" dirty="0">
                <a:solidFill>
                  <a:srgbClr val="000000"/>
                </a:solidFill>
                <a:latin typeface="Courier New" pitchFamily="49" charset="0"/>
                <a:cs typeface="Courier New" pitchFamily="49" charset="0"/>
              </a:rPr>
              <a:t> (1977/1982=1980)  (1983/1987=1985) (1988/1992=1990)  (1993/1997=1995) (1998/2002=2000) (2003/2008=2005)</a:t>
            </a: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age5=</a:t>
            </a:r>
            <a:r>
              <a:rPr lang="fr-FR" altLang="en-US" sz="1000" b="1" dirty="0" err="1">
                <a:solidFill>
                  <a:srgbClr val="000000"/>
                </a:solidFill>
                <a:latin typeface="Courier New" pitchFamily="49" charset="0"/>
                <a:cs typeface="Courier New" pitchFamily="49" charset="0"/>
              </a:rPr>
              <a:t>int</a:t>
            </a:r>
            <a:r>
              <a:rPr lang="fr-FR" altLang="en-US" sz="1000" b="1" dirty="0">
                <a:solidFill>
                  <a:srgbClr val="000000"/>
                </a:solidFill>
                <a:latin typeface="Courier New" pitchFamily="49" charset="0"/>
                <a:cs typeface="Courier New" pitchFamily="49" charset="0"/>
              </a:rPr>
              <a:t>((age-3)/5)*5+3</a:t>
            </a: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pweight</a:t>
            </a:r>
            <a:r>
              <a:rPr lang="fr-FR" altLang="en-US" sz="1000" b="1" dirty="0">
                <a:solidFill>
                  <a:srgbClr val="000000"/>
                </a:solidFill>
                <a:latin typeface="Courier New" pitchFamily="49" charset="0"/>
                <a:cs typeface="Courier New" pitchFamily="49" charset="0"/>
              </a:rPr>
              <a:t> = </a:t>
            </a:r>
            <a:r>
              <a:rPr lang="fr-FR" altLang="en-US" sz="1000" b="1" dirty="0" err="1">
                <a:solidFill>
                  <a:srgbClr val="000000"/>
                </a:solidFill>
                <a:latin typeface="Courier New" pitchFamily="49" charset="0"/>
                <a:cs typeface="Courier New" pitchFamily="49" charset="0"/>
              </a:rPr>
              <a:t>int</a:t>
            </a:r>
            <a:r>
              <a:rPr lang="fr-FR" altLang="en-US" sz="1000" b="1" dirty="0">
                <a:solidFill>
                  <a:srgbClr val="000000"/>
                </a:solidFill>
                <a:latin typeface="Courier New" pitchFamily="49" charset="0"/>
                <a:cs typeface="Courier New" pitchFamily="49" charset="0"/>
              </a:rPr>
              <a:t>(</a:t>
            </a:r>
            <a:r>
              <a:rPr lang="fr-FR" altLang="en-US" sz="1000" b="1" dirty="0" err="1">
                <a:solidFill>
                  <a:srgbClr val="000000"/>
                </a:solidFill>
                <a:latin typeface="Courier New" pitchFamily="49" charset="0"/>
                <a:cs typeface="Courier New" pitchFamily="49" charset="0"/>
              </a:rPr>
              <a:t>ppop</a:t>
            </a:r>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qui </a:t>
            </a:r>
            <a:r>
              <a:rPr lang="fr-FR" altLang="en-US" sz="1000" b="1" dirty="0" err="1">
                <a:solidFill>
                  <a:srgbClr val="000000"/>
                </a:solidFill>
                <a:latin typeface="Courier New" pitchFamily="49" charset="0"/>
                <a:cs typeface="Courier New" pitchFamily="49" charset="0"/>
              </a:rPr>
              <a:t>keep</a:t>
            </a:r>
            <a:r>
              <a:rPr lang="fr-FR" altLang="en-US" sz="1000" b="1" dirty="0">
                <a:solidFill>
                  <a:srgbClr val="000000"/>
                </a:solidFill>
                <a:latin typeface="Courier New" pitchFamily="49" charset="0"/>
                <a:cs typeface="Courier New" pitchFamily="49" charset="0"/>
              </a:rPr>
              <a:t> if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 &gt;= 20 &amp;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 &lt; 65 </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page=</a:t>
            </a:r>
            <a:r>
              <a:rPr lang="fr-FR" altLang="en-US" sz="1000" b="1" dirty="0" err="1">
                <a:solidFill>
                  <a:srgbClr val="000000"/>
                </a:solidFill>
                <a:latin typeface="Courier New" pitchFamily="49" charset="0"/>
                <a:cs typeface="Courier New" pitchFamily="49" charset="0"/>
              </a:rPr>
              <a:t>floor</a:t>
            </a:r>
            <a:r>
              <a:rPr lang="fr-FR" altLang="en-US" sz="1000" b="1" dirty="0">
                <a:solidFill>
                  <a:srgbClr val="000000"/>
                </a:solidFill>
                <a:latin typeface="Courier New" pitchFamily="49" charset="0"/>
                <a:cs typeface="Courier New" pitchFamily="49" charset="0"/>
              </a:rPr>
              <a:t>(</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/5)*5</a:t>
            </a:r>
          </a:p>
          <a:p>
            <a:r>
              <a:rPr lang="fr-FR" altLang="en-US" sz="1000" b="1" dirty="0" err="1">
                <a:solidFill>
                  <a:srgbClr val="000000"/>
                </a:solidFill>
                <a:latin typeface="Courier New" pitchFamily="49" charset="0"/>
                <a:cs typeface="Courier New" pitchFamily="49" charset="0"/>
              </a:rPr>
              <a:t>keep</a:t>
            </a:r>
            <a:r>
              <a:rPr lang="fr-FR" altLang="en-US" sz="1000" b="1" dirty="0">
                <a:solidFill>
                  <a:srgbClr val="000000"/>
                </a:solidFill>
                <a:latin typeface="Courier New" pitchFamily="49" charset="0"/>
                <a:cs typeface="Courier New" pitchFamily="49" charset="0"/>
              </a:rPr>
              <a:t> if (page &gt;= 25 &amp; page &lt;= 64)</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year5=</a:t>
            </a:r>
            <a:r>
              <a:rPr lang="fr-FR" altLang="en-US" sz="1000" b="1" dirty="0" err="1">
                <a:solidFill>
                  <a:srgbClr val="000000"/>
                </a:solidFill>
                <a:latin typeface="Courier New" pitchFamily="49" charset="0"/>
                <a:cs typeface="Courier New" pitchFamily="49" charset="0"/>
              </a:rPr>
              <a:t>year</a:t>
            </a:r>
            <a:endParaRPr lang="fr-FR" altLang="en-US" sz="1000" b="1" dirty="0">
              <a:solidFill>
                <a:srgbClr val="000000"/>
              </a:solidFill>
              <a:latin typeface="Courier New" pitchFamily="49" charset="0"/>
              <a:cs typeface="Courier New" pitchFamily="49" charset="0"/>
            </a:endParaRPr>
          </a:p>
          <a:p>
            <a:r>
              <a:rPr lang="fr-FR" altLang="en-US" sz="1000" b="1" dirty="0">
                <a:solidFill>
                  <a:srgbClr val="000000"/>
                </a:solidFill>
                <a:latin typeface="Courier New" pitchFamily="49" charset="0"/>
                <a:cs typeface="Courier New" pitchFamily="49" charset="0"/>
              </a:rPr>
              <a:t>replace </a:t>
            </a:r>
            <a:r>
              <a:rPr lang="fr-FR" altLang="en-US" sz="1000" b="1" dirty="0" err="1">
                <a:solidFill>
                  <a:srgbClr val="000000"/>
                </a:solidFill>
                <a:latin typeface="Courier New" pitchFamily="49" charset="0"/>
                <a:cs typeface="Courier New" pitchFamily="49" charset="0"/>
              </a:rPr>
              <a:t>year</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int</a:t>
            </a:r>
            <a:r>
              <a:rPr lang="fr-FR" altLang="en-US" sz="1000" b="1" dirty="0">
                <a:solidFill>
                  <a:srgbClr val="000000"/>
                </a:solidFill>
                <a:latin typeface="Courier New" pitchFamily="49" charset="0"/>
                <a:cs typeface="Courier New" pitchFamily="49" charset="0"/>
              </a:rPr>
              <a:t>((year-1980)/5)</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educ2=</a:t>
            </a:r>
            <a:r>
              <a:rPr lang="fr-FR" altLang="en-US" sz="1000" b="1" dirty="0" err="1">
                <a:solidFill>
                  <a:srgbClr val="000000"/>
                </a:solidFill>
                <a:latin typeface="Courier New" pitchFamily="49" charset="0"/>
                <a:cs typeface="Courier New" pitchFamily="49" charset="0"/>
              </a:rPr>
              <a:t>int</a:t>
            </a:r>
            <a:r>
              <a:rPr lang="fr-FR" altLang="en-US" sz="1000" b="1" dirty="0">
                <a:solidFill>
                  <a:srgbClr val="000000"/>
                </a:solidFill>
                <a:latin typeface="Courier New" pitchFamily="49" charset="0"/>
                <a:cs typeface="Courier New" pitchFamily="49" charset="0"/>
              </a:rPr>
              <a:t>(</a:t>
            </a:r>
            <a:r>
              <a:rPr lang="fr-FR" altLang="en-US" sz="1000" b="1" dirty="0" err="1">
                <a:solidFill>
                  <a:srgbClr val="000000"/>
                </a:solidFill>
                <a:latin typeface="Courier New" pitchFamily="49" charset="0"/>
                <a:cs typeface="Courier New" pitchFamily="49" charset="0"/>
              </a:rPr>
              <a:t>educ</a:t>
            </a:r>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a:t>
            </a:r>
          </a:p>
          <a:p>
            <a:r>
              <a:rPr lang="fr-FR" altLang="en-US" sz="1000" b="1" dirty="0">
                <a:solidFill>
                  <a:srgbClr val="000000"/>
                </a:solidFill>
                <a:latin typeface="Courier New" pitchFamily="49" charset="0"/>
                <a:cs typeface="Courier New" pitchFamily="49" charset="0"/>
              </a:rPr>
              <a:t>di  "`gogo'" </a:t>
            </a:r>
          </a:p>
          <a:p>
            <a:r>
              <a:rPr lang="fr-FR" altLang="en-US" sz="1000" b="1" dirty="0" err="1">
                <a:solidFill>
                  <a:srgbClr val="000000"/>
                </a:solidFill>
                <a:latin typeface="Courier New" pitchFamily="49" charset="0"/>
                <a:cs typeface="Courier New" pitchFamily="49" charset="0"/>
              </a:rPr>
              <a:t>gen</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ldpi</a:t>
            </a:r>
            <a:r>
              <a:rPr lang="fr-FR" altLang="en-US" sz="1000" b="1" dirty="0">
                <a:solidFill>
                  <a:srgbClr val="000000"/>
                </a:solidFill>
                <a:latin typeface="Courier New" pitchFamily="49" charset="0"/>
                <a:cs typeface="Courier New" pitchFamily="49" charset="0"/>
              </a:rPr>
              <a:t>=ln(dpi/</a:t>
            </a:r>
            <a:r>
              <a:rPr lang="fr-FR" altLang="en-US" sz="1000" b="1" dirty="0" err="1">
                <a:solidFill>
                  <a:srgbClr val="000000"/>
                </a:solidFill>
                <a:latin typeface="Courier New" pitchFamily="49" charset="0"/>
                <a:cs typeface="Courier New" pitchFamily="49" charset="0"/>
              </a:rPr>
              <a:t>sqrt</a:t>
            </a:r>
            <a:r>
              <a:rPr lang="fr-FR" altLang="en-US" sz="1000" b="1" dirty="0">
                <a:solidFill>
                  <a:srgbClr val="000000"/>
                </a:solidFill>
                <a:latin typeface="Courier New" pitchFamily="49" charset="0"/>
                <a:cs typeface="Courier New" pitchFamily="49" charset="0"/>
              </a:rPr>
              <a:t>(</a:t>
            </a:r>
            <a:r>
              <a:rPr lang="fr-FR" altLang="en-US" sz="1000" b="1" dirty="0" err="1">
                <a:solidFill>
                  <a:srgbClr val="000000"/>
                </a:solidFill>
                <a:latin typeface="Courier New" pitchFamily="49" charset="0"/>
                <a:cs typeface="Courier New" pitchFamily="49" charset="0"/>
              </a:rPr>
              <a:t>npers</a:t>
            </a:r>
            <a:r>
              <a:rPr lang="fr-FR" altLang="en-US" sz="1000" b="1" dirty="0">
                <a:solidFill>
                  <a:srgbClr val="000000"/>
                </a:solidFill>
                <a:latin typeface="Courier New" pitchFamily="49" charset="0"/>
                <a:cs typeface="Courier New" pitchFamily="49" charset="0"/>
              </a:rPr>
              <a:t>))</a:t>
            </a:r>
          </a:p>
          <a:p>
            <a:r>
              <a:rPr lang="fr-FR" altLang="en-US" sz="1000" b="1" dirty="0" err="1">
                <a:solidFill>
                  <a:srgbClr val="000000"/>
                </a:solidFill>
                <a:latin typeface="Courier New" pitchFamily="49" charset="0"/>
                <a:cs typeface="Courier New" pitchFamily="49" charset="0"/>
              </a:rPr>
              <a:t>keep</a:t>
            </a:r>
            <a:r>
              <a:rPr lang="fr-FR" altLang="en-US" sz="1000" b="1" dirty="0">
                <a:solidFill>
                  <a:srgbClr val="000000"/>
                </a:solidFill>
                <a:latin typeface="Courier New" pitchFamily="49" charset="0"/>
                <a:cs typeface="Courier New" pitchFamily="49" charset="0"/>
              </a:rPr>
              <a:t> if age5&gt;=25 &amp; age5&lt;60 </a:t>
            </a:r>
          </a:p>
          <a:p>
            <a:r>
              <a:rPr lang="fr-FR" altLang="en-US" sz="1000" b="1" dirty="0">
                <a:solidFill>
                  <a:srgbClr val="000000"/>
                </a:solidFill>
                <a:latin typeface="Courier New" pitchFamily="49" charset="0"/>
                <a:cs typeface="Courier New" pitchFamily="49" charset="0"/>
              </a:rPr>
              <a:t>xi: </a:t>
            </a:r>
            <a:r>
              <a:rPr lang="fr-FR" altLang="en-US" sz="1000" b="1" dirty="0" err="1">
                <a:solidFill>
                  <a:srgbClr val="000000"/>
                </a:solidFill>
                <a:latin typeface="Courier New" pitchFamily="49" charset="0"/>
                <a:cs typeface="Courier New" pitchFamily="49" charset="0"/>
              </a:rPr>
              <a:t>apcd</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ldpi</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pw</a:t>
            </a:r>
            <a:r>
              <a:rPr lang="fr-FR" altLang="en-US" sz="1000" b="1" dirty="0">
                <a:solidFill>
                  <a:srgbClr val="000000"/>
                </a:solidFill>
                <a:latin typeface="Courier New" pitchFamily="49" charset="0"/>
                <a:cs typeface="Courier New" pitchFamily="49" charset="0"/>
              </a:rPr>
              <a:t>= </a:t>
            </a:r>
            <a:r>
              <a:rPr lang="fr-FR" altLang="en-US" sz="1000" b="1" dirty="0" err="1">
                <a:solidFill>
                  <a:srgbClr val="000000"/>
                </a:solidFill>
                <a:latin typeface="Courier New" pitchFamily="49" charset="0"/>
                <a:cs typeface="Courier New" pitchFamily="49" charset="0"/>
              </a:rPr>
              <a:t>pweight</a:t>
            </a:r>
            <a:r>
              <a:rPr lang="fr-FR" altLang="en-US" sz="1000" b="1" dirty="0">
                <a:solidFill>
                  <a:srgbClr val="000000"/>
                </a:solidFill>
                <a:latin typeface="Courier New" pitchFamily="49" charset="0"/>
                <a:cs typeface="Courier New" pitchFamily="49" charset="0"/>
              </a:rPr>
              <a:t>] if   year5&gt;=1985 &amp; age5&gt;=25 &amp; age5&lt;60 ,  </a:t>
            </a:r>
            <a:r>
              <a:rPr lang="fr-FR" altLang="en-US" sz="1000" b="1" dirty="0" err="1">
                <a:solidFill>
                  <a:srgbClr val="000000"/>
                </a:solidFill>
                <a:latin typeface="Courier New" pitchFamily="49" charset="0"/>
                <a:cs typeface="Courier New" pitchFamily="49" charset="0"/>
              </a:rPr>
              <a:t>age</a:t>
            </a:r>
            <a:r>
              <a:rPr lang="fr-FR" altLang="en-US" sz="1000" b="1" dirty="0">
                <a:solidFill>
                  <a:srgbClr val="000000"/>
                </a:solidFill>
                <a:latin typeface="Courier New" pitchFamily="49" charset="0"/>
                <a:cs typeface="Courier New" pitchFamily="49" charset="0"/>
              </a:rPr>
              <a:t>(page) </a:t>
            </a:r>
            <a:r>
              <a:rPr lang="fr-FR" altLang="en-US" sz="1000" b="1" dirty="0" err="1">
                <a:solidFill>
                  <a:srgbClr val="000000"/>
                </a:solidFill>
                <a:latin typeface="Courier New" pitchFamily="49" charset="0"/>
                <a:cs typeface="Courier New" pitchFamily="49" charset="0"/>
              </a:rPr>
              <a:t>period</a:t>
            </a:r>
            <a:r>
              <a:rPr lang="fr-FR" altLang="en-US" sz="1000" b="1" dirty="0">
                <a:solidFill>
                  <a:srgbClr val="000000"/>
                </a:solidFill>
                <a:latin typeface="Courier New" pitchFamily="49" charset="0"/>
                <a:cs typeface="Courier New" pitchFamily="49" charset="0"/>
              </a:rPr>
              <a:t>(year5)  </a:t>
            </a:r>
          </a:p>
          <a:p>
            <a:r>
              <a:rPr lang="fr-FR" altLang="en-US" sz="1000" b="1" dirty="0">
                <a:solidFill>
                  <a:srgbClr val="000000"/>
                </a:solidFill>
                <a:latin typeface="Courier New" pitchFamily="49" charset="0"/>
                <a:cs typeface="Courier New" pitchFamily="49" charset="0"/>
              </a:rPr>
              <a:t>}</a:t>
            </a:r>
          </a:p>
          <a:p>
            <a:endParaRPr lang="fr-FR" altLang="en-US" sz="1000" b="1" dirty="0" err="1">
              <a:solidFill>
                <a:srgbClr val="000000"/>
              </a:solidFill>
              <a:latin typeface="Courier New" pitchFamily="49" charset="0"/>
              <a:cs typeface="Courier New" pitchFamily="49" charset="0"/>
            </a:endParaRPr>
          </a:p>
        </p:txBody>
      </p:sp>
    </p:spTree>
    <p:extLst>
      <p:ext uri="{BB962C8B-B14F-4D97-AF65-F5344CB8AC3E}">
        <p14:creationId xmlns:p14="http://schemas.microsoft.com/office/powerpoint/2010/main" val="30914251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56" y="980728"/>
            <a:ext cx="8435361"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39</a:t>
            </a:fld>
            <a:endParaRPr lang="fr-CH" dirty="0"/>
          </a:p>
        </p:txBody>
      </p:sp>
      <p:sp>
        <p:nvSpPr>
          <p:cNvPr id="6" name="Rectangle 5"/>
          <p:cNvSpPr/>
          <p:nvPr/>
        </p:nvSpPr>
        <p:spPr>
          <a:xfrm>
            <a:off x="200472" y="332656"/>
            <a:ext cx="9643217" cy="461665"/>
          </a:xfrm>
          <a:prstGeom prst="rect">
            <a:avLst/>
          </a:prstGeom>
        </p:spPr>
        <p:txBody>
          <a:bodyPr wrap="none">
            <a:spAutoFit/>
          </a:bodyPr>
          <a:lstStyle/>
          <a:p>
            <a:r>
              <a:rPr lang="en-US" dirty="0" smtClean="0"/>
              <a:t>France : APCD </a:t>
            </a:r>
            <a:r>
              <a:rPr lang="en-US" dirty="0"/>
              <a:t>(detrended</a:t>
            </a:r>
            <a:r>
              <a:rPr lang="en-US" dirty="0" smtClean="0"/>
              <a:t>) cohort coefficient of disposable per </a:t>
            </a:r>
            <a:r>
              <a:rPr lang="en-US" dirty="0" err="1" smtClean="0"/>
              <a:t>uc</a:t>
            </a:r>
            <a:r>
              <a:rPr lang="en-US" dirty="0" smtClean="0"/>
              <a:t> income  </a:t>
            </a:r>
            <a:endParaRPr lang="en-US" dirty="0"/>
          </a:p>
        </p:txBody>
      </p:sp>
      <p:sp>
        <p:nvSpPr>
          <p:cNvPr id="7" name="Rectangle 6"/>
          <p:cNvSpPr/>
          <p:nvPr/>
        </p:nvSpPr>
        <p:spPr>
          <a:xfrm>
            <a:off x="6903217" y="2708920"/>
            <a:ext cx="1167307" cy="461665"/>
          </a:xfrm>
          <a:prstGeom prst="rect">
            <a:avLst/>
          </a:prstGeom>
        </p:spPr>
        <p:txBody>
          <a:bodyPr wrap="none">
            <a:spAutoFit/>
          </a:bodyPr>
          <a:lstStyle/>
          <a:p>
            <a:r>
              <a:rPr lang="en-US" dirty="0"/>
              <a:t>cohorts </a:t>
            </a:r>
          </a:p>
        </p:txBody>
      </p:sp>
    </p:spTree>
    <p:extLst>
      <p:ext uri="{BB962C8B-B14F-4D97-AF65-F5344CB8AC3E}">
        <p14:creationId xmlns:p14="http://schemas.microsoft.com/office/powerpoint/2010/main" val="2027299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44488" y="161339"/>
            <a:ext cx="9433047" cy="4524315"/>
          </a:xfrm>
          <a:prstGeom prst="rect">
            <a:avLst/>
          </a:prstGeom>
          <a:noFill/>
        </p:spPr>
        <p:txBody>
          <a:bodyPr wrap="square" rtlCol="0">
            <a:spAutoFit/>
          </a:bodyPr>
          <a:lstStyle/>
          <a:p>
            <a:r>
              <a:rPr lang="en-US" sz="3200" b="1" dirty="0" smtClean="0"/>
              <a:t>4 PARTS (very ambitious ….)</a:t>
            </a:r>
          </a:p>
          <a:p>
            <a:endParaRPr lang="en-US" sz="2800" dirty="0" smtClean="0"/>
          </a:p>
          <a:p>
            <a:endParaRPr lang="en-US" sz="2800" dirty="0"/>
          </a:p>
          <a:p>
            <a:endParaRPr lang="en-US" sz="2800" dirty="0" smtClean="0"/>
          </a:p>
          <a:p>
            <a:pPr>
              <a:spcAft>
                <a:spcPts val="2400"/>
              </a:spcAft>
            </a:pPr>
            <a:r>
              <a:rPr lang="en-US" sz="2800" dirty="0" smtClean="0"/>
              <a:t>1- Cohort inequalities in France</a:t>
            </a:r>
          </a:p>
          <a:p>
            <a:pPr>
              <a:spcAft>
                <a:spcPts val="2400"/>
              </a:spcAft>
            </a:pPr>
            <a:r>
              <a:rPr lang="en-US" sz="2800" dirty="0" smtClean="0"/>
              <a:t>2- Welfare regimes and international comparisons with the LIS </a:t>
            </a:r>
          </a:p>
          <a:p>
            <a:pPr>
              <a:spcAft>
                <a:spcPts val="2400"/>
              </a:spcAft>
            </a:pPr>
            <a:r>
              <a:rPr lang="en-US" sz="2800" dirty="0" smtClean="0"/>
              <a:t>3- Intermezzo: a new method for inequality analysis  </a:t>
            </a:r>
          </a:p>
          <a:p>
            <a:pPr>
              <a:spcAft>
                <a:spcPts val="2400"/>
              </a:spcAft>
            </a:pPr>
            <a:r>
              <a:rPr lang="en-US" sz="2800" dirty="0" smtClean="0"/>
              <a:t>4- Application to the “overeducation” problem </a:t>
            </a:r>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a:t>
            </a:fld>
            <a:endParaRPr lang="fr-CH" dirty="0"/>
          </a:p>
        </p:txBody>
      </p:sp>
    </p:spTree>
    <p:extLst>
      <p:ext uri="{BB962C8B-B14F-4D97-AF65-F5344CB8AC3E}">
        <p14:creationId xmlns:p14="http://schemas.microsoft.com/office/powerpoint/2010/main" val="425723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40</a:t>
            </a:fld>
            <a:endParaRPr lang="fr-CH" dirty="0"/>
          </a:p>
        </p:txBody>
      </p:sp>
      <p:sp>
        <p:nvSpPr>
          <p:cNvPr id="2" name="Rectangle 1"/>
          <p:cNvSpPr/>
          <p:nvPr/>
        </p:nvSpPr>
        <p:spPr>
          <a:xfrm>
            <a:off x="200472" y="103377"/>
            <a:ext cx="9865096" cy="461665"/>
          </a:xfrm>
          <a:prstGeom prst="rect">
            <a:avLst/>
          </a:prstGeom>
        </p:spPr>
        <p:txBody>
          <a:bodyPr wrap="square">
            <a:spAutoFit/>
          </a:bodyPr>
          <a:lstStyle/>
          <a:p>
            <a:r>
              <a:rPr lang="en-US" dirty="0"/>
              <a:t>APCD (detrended) cohort coefficient of disposable per </a:t>
            </a:r>
            <a:r>
              <a:rPr lang="en-US" dirty="0" err="1"/>
              <a:t>uc</a:t>
            </a:r>
            <a:r>
              <a:rPr lang="en-US" dirty="0"/>
              <a:t> </a:t>
            </a:r>
            <a:r>
              <a:rPr lang="en-US" dirty="0" smtClean="0"/>
              <a:t>income, w controls  </a:t>
            </a:r>
            <a:endParaRPr lang="en-US" dirty="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96" y="548680"/>
            <a:ext cx="8784976" cy="677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80592" y="5733256"/>
            <a:ext cx="6930102" cy="461665"/>
          </a:xfrm>
          <a:prstGeom prst="rect">
            <a:avLst/>
          </a:prstGeom>
        </p:spPr>
        <p:txBody>
          <a:bodyPr wrap="none">
            <a:spAutoFit/>
          </a:bodyPr>
          <a:lstStyle/>
          <a:p>
            <a:r>
              <a:rPr lang="en-GB" altLang="ja-JP" dirty="0" err="1" smtClean="0">
                <a:ea typeface="MS PGothic" pitchFamily="34" charset="-128"/>
              </a:rPr>
              <a:t>nl</a:t>
            </a:r>
            <a:r>
              <a:rPr lang="en-GB" altLang="ja-JP" dirty="0" smtClean="0">
                <a:ea typeface="MS PGothic" pitchFamily="34" charset="-128"/>
              </a:rPr>
              <a:t>                           no                           </a:t>
            </a:r>
            <a:r>
              <a:rPr lang="en-GB" altLang="ja-JP" dirty="0" err="1" smtClean="0">
                <a:ea typeface="MS PGothic" pitchFamily="34" charset="-128"/>
              </a:rPr>
              <a:t>uk</a:t>
            </a:r>
            <a:r>
              <a:rPr lang="en-GB" altLang="ja-JP" dirty="0" smtClean="0">
                <a:ea typeface="MS PGothic" pitchFamily="34" charset="-128"/>
              </a:rPr>
              <a:t>                 us  </a:t>
            </a:r>
            <a:endParaRPr lang="en-US" dirty="0"/>
          </a:p>
        </p:txBody>
      </p:sp>
      <p:sp>
        <p:nvSpPr>
          <p:cNvPr id="5" name="Rectangle 4"/>
          <p:cNvSpPr/>
          <p:nvPr/>
        </p:nvSpPr>
        <p:spPr>
          <a:xfrm>
            <a:off x="1568624" y="2103239"/>
            <a:ext cx="6843540" cy="461665"/>
          </a:xfrm>
          <a:prstGeom prst="rect">
            <a:avLst/>
          </a:prstGeom>
        </p:spPr>
        <p:txBody>
          <a:bodyPr wrap="none">
            <a:spAutoFit/>
          </a:bodyPr>
          <a:lstStyle/>
          <a:p>
            <a:r>
              <a:rPr lang="en-GB" altLang="ja-JP" dirty="0" smtClean="0">
                <a:ea typeface="MS PGothic" pitchFamily="34" charset="-128"/>
              </a:rPr>
              <a:t>ca                 de                       </a:t>
            </a:r>
            <a:r>
              <a:rPr lang="en-GB" altLang="ja-JP" dirty="0" err="1">
                <a:ea typeface="MS PGothic" pitchFamily="34" charset="-128"/>
              </a:rPr>
              <a:t>dk</a:t>
            </a:r>
            <a:r>
              <a:rPr lang="en-GB" altLang="ja-JP" dirty="0">
                <a:ea typeface="MS PGothic" pitchFamily="34" charset="-128"/>
              </a:rPr>
              <a:t> </a:t>
            </a:r>
            <a:r>
              <a:rPr lang="en-GB" altLang="ja-JP" dirty="0" smtClean="0">
                <a:ea typeface="MS PGothic" pitchFamily="34" charset="-128"/>
              </a:rPr>
              <a:t>                            </a:t>
            </a:r>
            <a:r>
              <a:rPr lang="en-GB" altLang="ja-JP" dirty="0" err="1" smtClean="0">
                <a:ea typeface="MS PGothic" pitchFamily="34" charset="-128"/>
              </a:rPr>
              <a:t>es</a:t>
            </a:r>
            <a:r>
              <a:rPr lang="en-GB" altLang="ja-JP" dirty="0" smtClean="0">
                <a:ea typeface="MS PGothic" pitchFamily="34" charset="-128"/>
              </a:rPr>
              <a:t>  </a:t>
            </a:r>
            <a:endParaRPr lang="en-GB" altLang="ja-JP" dirty="0">
              <a:ea typeface="MS PGothic" pitchFamily="34" charset="-128"/>
            </a:endParaRPr>
          </a:p>
        </p:txBody>
      </p:sp>
      <p:sp>
        <p:nvSpPr>
          <p:cNvPr id="6" name="Rectangle 5"/>
          <p:cNvSpPr/>
          <p:nvPr/>
        </p:nvSpPr>
        <p:spPr>
          <a:xfrm>
            <a:off x="1496616" y="3933056"/>
            <a:ext cx="6764993" cy="461665"/>
          </a:xfrm>
          <a:prstGeom prst="rect">
            <a:avLst/>
          </a:prstGeom>
        </p:spPr>
        <p:txBody>
          <a:bodyPr wrap="none">
            <a:spAutoFit/>
          </a:bodyPr>
          <a:lstStyle/>
          <a:p>
            <a:r>
              <a:rPr lang="en-GB" altLang="ja-JP" dirty="0">
                <a:ea typeface="MS PGothic" pitchFamily="34" charset="-128"/>
              </a:rPr>
              <a:t>fi </a:t>
            </a:r>
            <a:r>
              <a:rPr lang="en-GB" altLang="ja-JP" dirty="0" smtClean="0">
                <a:ea typeface="MS PGothic" pitchFamily="34" charset="-128"/>
              </a:rPr>
              <a:t>                         </a:t>
            </a:r>
            <a:r>
              <a:rPr lang="en-GB" altLang="ja-JP" dirty="0" err="1" smtClean="0">
                <a:ea typeface="MS PGothic" pitchFamily="34" charset="-128"/>
              </a:rPr>
              <a:t>fr</a:t>
            </a:r>
            <a:r>
              <a:rPr lang="en-GB" altLang="ja-JP" dirty="0" smtClean="0">
                <a:ea typeface="MS PGothic" pitchFamily="34" charset="-128"/>
              </a:rPr>
              <a:t>                        </a:t>
            </a:r>
            <a:r>
              <a:rPr lang="en-GB" altLang="ja-JP" dirty="0" err="1" smtClean="0">
                <a:ea typeface="MS PGothic" pitchFamily="34" charset="-128"/>
              </a:rPr>
              <a:t>il</a:t>
            </a:r>
            <a:r>
              <a:rPr lang="en-GB" altLang="ja-JP" dirty="0" smtClean="0">
                <a:ea typeface="MS PGothic" pitchFamily="34" charset="-128"/>
              </a:rPr>
              <a:t>                         it </a:t>
            </a:r>
            <a:endParaRPr lang="en-US" dirty="0"/>
          </a:p>
        </p:txBody>
      </p:sp>
    </p:spTree>
    <p:extLst>
      <p:ext uri="{BB962C8B-B14F-4D97-AF65-F5344CB8AC3E}">
        <p14:creationId xmlns:p14="http://schemas.microsoft.com/office/powerpoint/2010/main" val="31057856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41</a:t>
            </a:fld>
            <a:endParaRPr lang="fr-CH" dirty="0"/>
          </a:p>
        </p:txBody>
      </p:sp>
      <p:sp>
        <p:nvSpPr>
          <p:cNvPr id="2" name="Rectangle 1"/>
          <p:cNvSpPr/>
          <p:nvPr/>
        </p:nvSpPr>
        <p:spPr>
          <a:xfrm>
            <a:off x="200472" y="103377"/>
            <a:ext cx="9865096" cy="461665"/>
          </a:xfrm>
          <a:prstGeom prst="rect">
            <a:avLst/>
          </a:prstGeom>
        </p:spPr>
        <p:txBody>
          <a:bodyPr wrap="square">
            <a:spAutoFit/>
          </a:bodyPr>
          <a:lstStyle/>
          <a:p>
            <a:r>
              <a:rPr lang="en-US" dirty="0" smtClean="0"/>
              <a:t>APCT (trended</a:t>
            </a:r>
            <a:r>
              <a:rPr lang="en-US" dirty="0"/>
              <a:t>) cohort coefficient of </a:t>
            </a:r>
            <a:r>
              <a:rPr lang="en-US" dirty="0" smtClean="0"/>
              <a:t>Gini indexes </a:t>
            </a:r>
            <a:endParaRPr lang="en-US"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11" y="490630"/>
            <a:ext cx="8664445" cy="6682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80592" y="5733256"/>
            <a:ext cx="6930102" cy="461665"/>
          </a:xfrm>
          <a:prstGeom prst="rect">
            <a:avLst/>
          </a:prstGeom>
        </p:spPr>
        <p:txBody>
          <a:bodyPr wrap="none">
            <a:spAutoFit/>
          </a:bodyPr>
          <a:lstStyle/>
          <a:p>
            <a:r>
              <a:rPr lang="en-GB" altLang="ja-JP" dirty="0" err="1" smtClean="0">
                <a:ea typeface="MS PGothic" pitchFamily="34" charset="-128"/>
              </a:rPr>
              <a:t>nl</a:t>
            </a:r>
            <a:r>
              <a:rPr lang="en-GB" altLang="ja-JP" dirty="0" smtClean="0">
                <a:ea typeface="MS PGothic" pitchFamily="34" charset="-128"/>
              </a:rPr>
              <a:t>                           no                           </a:t>
            </a:r>
            <a:r>
              <a:rPr lang="en-GB" altLang="ja-JP" dirty="0" err="1" smtClean="0">
                <a:ea typeface="MS PGothic" pitchFamily="34" charset="-128"/>
              </a:rPr>
              <a:t>uk</a:t>
            </a:r>
            <a:r>
              <a:rPr lang="en-GB" altLang="ja-JP" dirty="0" smtClean="0">
                <a:ea typeface="MS PGothic" pitchFamily="34" charset="-128"/>
              </a:rPr>
              <a:t>                 us  </a:t>
            </a:r>
            <a:endParaRPr lang="en-US" dirty="0"/>
          </a:p>
        </p:txBody>
      </p:sp>
      <p:sp>
        <p:nvSpPr>
          <p:cNvPr id="6" name="Rectangle 5"/>
          <p:cNvSpPr/>
          <p:nvPr/>
        </p:nvSpPr>
        <p:spPr>
          <a:xfrm>
            <a:off x="1568624" y="2103239"/>
            <a:ext cx="6843540" cy="461665"/>
          </a:xfrm>
          <a:prstGeom prst="rect">
            <a:avLst/>
          </a:prstGeom>
        </p:spPr>
        <p:txBody>
          <a:bodyPr wrap="none">
            <a:spAutoFit/>
          </a:bodyPr>
          <a:lstStyle/>
          <a:p>
            <a:r>
              <a:rPr lang="en-GB" altLang="ja-JP" dirty="0" smtClean="0">
                <a:ea typeface="MS PGothic" pitchFamily="34" charset="-128"/>
              </a:rPr>
              <a:t>ca                 de                       </a:t>
            </a:r>
            <a:r>
              <a:rPr lang="en-GB" altLang="ja-JP" dirty="0" err="1">
                <a:ea typeface="MS PGothic" pitchFamily="34" charset="-128"/>
              </a:rPr>
              <a:t>dk</a:t>
            </a:r>
            <a:r>
              <a:rPr lang="en-GB" altLang="ja-JP" dirty="0">
                <a:ea typeface="MS PGothic" pitchFamily="34" charset="-128"/>
              </a:rPr>
              <a:t> </a:t>
            </a:r>
            <a:r>
              <a:rPr lang="en-GB" altLang="ja-JP" dirty="0" smtClean="0">
                <a:ea typeface="MS PGothic" pitchFamily="34" charset="-128"/>
              </a:rPr>
              <a:t>                            </a:t>
            </a:r>
            <a:r>
              <a:rPr lang="en-GB" altLang="ja-JP" dirty="0" err="1" smtClean="0">
                <a:ea typeface="MS PGothic" pitchFamily="34" charset="-128"/>
              </a:rPr>
              <a:t>es</a:t>
            </a:r>
            <a:r>
              <a:rPr lang="en-GB" altLang="ja-JP" dirty="0" smtClean="0">
                <a:ea typeface="MS PGothic" pitchFamily="34" charset="-128"/>
              </a:rPr>
              <a:t>  </a:t>
            </a:r>
            <a:endParaRPr lang="en-GB" altLang="ja-JP" dirty="0">
              <a:ea typeface="MS PGothic" pitchFamily="34" charset="-128"/>
            </a:endParaRPr>
          </a:p>
        </p:txBody>
      </p:sp>
      <p:sp>
        <p:nvSpPr>
          <p:cNvPr id="7" name="Rectangle 6"/>
          <p:cNvSpPr/>
          <p:nvPr/>
        </p:nvSpPr>
        <p:spPr>
          <a:xfrm>
            <a:off x="1496616" y="3933056"/>
            <a:ext cx="6764993" cy="461665"/>
          </a:xfrm>
          <a:prstGeom prst="rect">
            <a:avLst/>
          </a:prstGeom>
        </p:spPr>
        <p:txBody>
          <a:bodyPr wrap="none">
            <a:spAutoFit/>
          </a:bodyPr>
          <a:lstStyle/>
          <a:p>
            <a:r>
              <a:rPr lang="en-GB" altLang="ja-JP" dirty="0">
                <a:ea typeface="MS PGothic" pitchFamily="34" charset="-128"/>
              </a:rPr>
              <a:t>fi </a:t>
            </a:r>
            <a:r>
              <a:rPr lang="en-GB" altLang="ja-JP" dirty="0" smtClean="0">
                <a:ea typeface="MS PGothic" pitchFamily="34" charset="-128"/>
              </a:rPr>
              <a:t>                         </a:t>
            </a:r>
            <a:r>
              <a:rPr lang="en-GB" altLang="ja-JP" dirty="0" err="1" smtClean="0">
                <a:ea typeface="MS PGothic" pitchFamily="34" charset="-128"/>
              </a:rPr>
              <a:t>fr</a:t>
            </a:r>
            <a:r>
              <a:rPr lang="en-GB" altLang="ja-JP" dirty="0" smtClean="0">
                <a:ea typeface="MS PGothic" pitchFamily="34" charset="-128"/>
              </a:rPr>
              <a:t>                        </a:t>
            </a:r>
            <a:r>
              <a:rPr lang="en-GB" altLang="ja-JP" dirty="0" err="1" smtClean="0">
                <a:ea typeface="MS PGothic" pitchFamily="34" charset="-128"/>
              </a:rPr>
              <a:t>il</a:t>
            </a:r>
            <a:r>
              <a:rPr lang="en-GB" altLang="ja-JP" dirty="0" smtClean="0">
                <a:ea typeface="MS PGothic" pitchFamily="34" charset="-128"/>
              </a:rPr>
              <a:t>                         it </a:t>
            </a:r>
            <a:endParaRPr lang="en-US" dirty="0"/>
          </a:p>
        </p:txBody>
      </p:sp>
    </p:spTree>
    <p:extLst>
      <p:ext uri="{BB962C8B-B14F-4D97-AF65-F5344CB8AC3E}">
        <p14:creationId xmlns:p14="http://schemas.microsoft.com/office/powerpoint/2010/main" val="30377920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42</a:t>
            </a:fld>
            <a:endParaRPr lang="fr-CH" dirty="0"/>
          </a:p>
        </p:txBody>
      </p:sp>
      <p:sp>
        <p:nvSpPr>
          <p:cNvPr id="2" name="Rectangle 1"/>
          <p:cNvSpPr/>
          <p:nvPr/>
        </p:nvSpPr>
        <p:spPr>
          <a:xfrm>
            <a:off x="200472" y="103377"/>
            <a:ext cx="9865096" cy="461665"/>
          </a:xfrm>
          <a:prstGeom prst="rect">
            <a:avLst/>
          </a:prstGeom>
        </p:spPr>
        <p:txBody>
          <a:bodyPr wrap="square">
            <a:spAutoFit/>
          </a:bodyPr>
          <a:lstStyle/>
          <a:p>
            <a:r>
              <a:rPr lang="en-US" dirty="0" err="1" smtClean="0"/>
              <a:t>Intercohort</a:t>
            </a:r>
            <a:r>
              <a:rPr lang="en-US" dirty="0" smtClean="0"/>
              <a:t> inequality (after controls) and </a:t>
            </a:r>
            <a:r>
              <a:rPr lang="en-US" dirty="0" err="1" smtClean="0"/>
              <a:t>intracohort</a:t>
            </a:r>
            <a:r>
              <a:rPr lang="en-US" dirty="0" smtClean="0"/>
              <a:t> inequality dynamics </a:t>
            </a:r>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228" y="836712"/>
            <a:ext cx="941130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679813" y="4869160"/>
            <a:ext cx="4483920" cy="769441"/>
          </a:xfrm>
          <a:prstGeom prst="rect">
            <a:avLst/>
          </a:prstGeom>
        </p:spPr>
        <p:txBody>
          <a:bodyPr wrap="none">
            <a:spAutoFit/>
          </a:bodyPr>
          <a:lstStyle/>
          <a:p>
            <a:r>
              <a:rPr lang="en-US" b="1" dirty="0" err="1"/>
              <a:t>intracohort</a:t>
            </a:r>
            <a:r>
              <a:rPr lang="en-US" b="1" dirty="0"/>
              <a:t> inequality dynamics </a:t>
            </a:r>
            <a:r>
              <a:rPr lang="en-US" dirty="0" smtClean="0"/>
              <a:t/>
            </a:r>
            <a:br>
              <a:rPr lang="en-US" dirty="0" smtClean="0"/>
            </a:br>
            <a:r>
              <a:rPr lang="en-US" sz="2000" dirty="0" smtClean="0"/>
              <a:t>(cohort growth of Gini index) </a:t>
            </a:r>
            <a:endParaRPr lang="en-US" dirty="0"/>
          </a:p>
        </p:txBody>
      </p:sp>
      <p:sp>
        <p:nvSpPr>
          <p:cNvPr id="7" name="Rectangle 6"/>
          <p:cNvSpPr/>
          <p:nvPr/>
        </p:nvSpPr>
        <p:spPr>
          <a:xfrm>
            <a:off x="2000672" y="764704"/>
            <a:ext cx="6158289" cy="461665"/>
          </a:xfrm>
          <a:prstGeom prst="rect">
            <a:avLst/>
          </a:prstGeom>
        </p:spPr>
        <p:txBody>
          <a:bodyPr wrap="none">
            <a:spAutoFit/>
          </a:bodyPr>
          <a:lstStyle/>
          <a:p>
            <a:r>
              <a:rPr lang="en-US" b="1" dirty="0" err="1" smtClean="0"/>
              <a:t>Intercohort</a:t>
            </a:r>
            <a:r>
              <a:rPr lang="en-US" b="1" dirty="0" smtClean="0"/>
              <a:t> inequality</a:t>
            </a:r>
            <a:r>
              <a:rPr lang="en-US" dirty="0" smtClean="0"/>
              <a:t> (non flat cohort profile) </a:t>
            </a:r>
            <a:endParaRPr lang="en-US" dirty="0"/>
          </a:p>
        </p:txBody>
      </p:sp>
    </p:spTree>
    <p:extLst>
      <p:ext uri="{BB962C8B-B14F-4D97-AF65-F5344CB8AC3E}">
        <p14:creationId xmlns:p14="http://schemas.microsoft.com/office/powerpoint/2010/main" val="40686440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525139" y="542285"/>
            <a:ext cx="8970997" cy="4893647"/>
          </a:xfrm>
          <a:prstGeom prst="rect">
            <a:avLst/>
          </a:prstGeom>
          <a:noFill/>
        </p:spPr>
        <p:txBody>
          <a:bodyPr wrap="square" rtlCol="0">
            <a:spAutoFit/>
          </a:bodyPr>
          <a:lstStyle/>
          <a:p>
            <a:r>
              <a:rPr lang="en-US" sz="2400" b="1" dirty="0" smtClean="0"/>
              <a:t>Conclusion</a:t>
            </a:r>
          </a:p>
          <a:p>
            <a:endParaRPr lang="en-US" dirty="0"/>
          </a:p>
          <a:p>
            <a:pPr marL="285750" indent="-285750">
              <a:buFont typeface="Arial" pitchFamily="34" charset="0"/>
              <a:buChar char="•"/>
            </a:pPr>
            <a:r>
              <a:rPr lang="en-US" dirty="0" smtClean="0"/>
              <a:t>France is a very problematic case of young cohort economic slowdown</a:t>
            </a:r>
          </a:p>
          <a:p>
            <a:pPr marL="285750" indent="-285750">
              <a:buFont typeface="Arial" pitchFamily="34" charset="0"/>
              <a:buChar char="•"/>
            </a:pPr>
            <a:endParaRPr lang="en-US" dirty="0" smtClean="0"/>
          </a:p>
          <a:p>
            <a:pPr marL="285750" indent="-285750">
              <a:buFont typeface="Arial" pitchFamily="34" charset="0"/>
              <a:buChar char="•"/>
            </a:pPr>
            <a:r>
              <a:rPr lang="en-US" dirty="0" smtClean="0"/>
              <a:t>Italy, Spain, share very similar problems</a:t>
            </a:r>
          </a:p>
          <a:p>
            <a:r>
              <a:rPr lang="en-US" dirty="0" smtClean="0"/>
              <a:t>=&gt; there, the young get worse and the new seniors get relatively better </a:t>
            </a:r>
          </a:p>
          <a:p>
            <a:endParaRPr lang="en-US" dirty="0"/>
          </a:p>
          <a:p>
            <a:r>
              <a:rPr lang="en-US" b="1" dirty="0" smtClean="0"/>
              <a:t>Reason: </a:t>
            </a:r>
            <a:r>
              <a:rPr lang="en-US" dirty="0" smtClean="0"/>
              <a:t>In conservative welfare state, the protection of insiders (the old) against outsiders (the young) produces strong difficulties in case of eco slow down, and then massive scarring effects</a:t>
            </a:r>
          </a:p>
          <a:p>
            <a:endParaRPr lang="en-US" dirty="0" smtClean="0"/>
          </a:p>
          <a:p>
            <a:endParaRPr lang="en-US" dirty="0"/>
          </a:p>
        </p:txBody>
      </p:sp>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43</a:t>
            </a:fld>
            <a:endParaRPr lang="fr-CH" dirty="0"/>
          </a:p>
        </p:txBody>
      </p:sp>
    </p:spTree>
    <p:extLst>
      <p:ext uri="{BB962C8B-B14F-4D97-AF65-F5344CB8AC3E}">
        <p14:creationId xmlns:p14="http://schemas.microsoft.com/office/powerpoint/2010/main" val="65811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44</a:t>
            </a:fld>
            <a:endParaRPr lang="fr-CH"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462" y="188640"/>
            <a:ext cx="12090287" cy="599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0327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a:xfrm>
            <a:off x="7099300" y="6356351"/>
            <a:ext cx="2311400" cy="365125"/>
          </a:xfrm>
          <a:prstGeom prst="rect">
            <a:avLst/>
          </a:prstGeom>
        </p:spPr>
        <p:txBody>
          <a:bodyPr/>
          <a:lstStyle/>
          <a:p>
            <a:fld id="{3D304243-3656-402B-8372-AF8AC471BDF5}" type="slidenum">
              <a:rPr lang="fr-CH" smtClean="0"/>
              <a:pPr/>
              <a:t>45</a:t>
            </a:fld>
            <a:endParaRPr lang="fr-CH"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360" y="188640"/>
            <a:ext cx="9659927"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74396" y="836712"/>
            <a:ext cx="4824590" cy="461665"/>
          </a:xfrm>
          <a:prstGeom prst="rect">
            <a:avLst/>
          </a:prstGeom>
        </p:spPr>
        <p:txBody>
          <a:bodyPr wrap="none">
            <a:spAutoFit/>
          </a:bodyPr>
          <a:lstStyle/>
          <a:p>
            <a:r>
              <a:rPr lang="en-US" dirty="0"/>
              <a:t>APCD (detrended) cohort coefficient </a:t>
            </a:r>
          </a:p>
        </p:txBody>
      </p:sp>
      <p:sp>
        <p:nvSpPr>
          <p:cNvPr id="6" name="Rectangle 5"/>
          <p:cNvSpPr/>
          <p:nvPr/>
        </p:nvSpPr>
        <p:spPr>
          <a:xfrm>
            <a:off x="3236810" y="5291916"/>
            <a:ext cx="6444393" cy="461665"/>
          </a:xfrm>
          <a:prstGeom prst="rect">
            <a:avLst/>
          </a:prstGeom>
        </p:spPr>
        <p:txBody>
          <a:bodyPr wrap="none">
            <a:spAutoFit/>
          </a:bodyPr>
          <a:lstStyle/>
          <a:p>
            <a:r>
              <a:rPr lang="en-US" dirty="0" smtClean="0"/>
              <a:t>Investment  variation (%) when the cohort is 20 </a:t>
            </a:r>
            <a:r>
              <a:rPr lang="en-US" dirty="0" err="1" smtClean="0"/>
              <a:t>yo</a:t>
            </a:r>
            <a:endParaRPr lang="en-US" dirty="0"/>
          </a:p>
        </p:txBody>
      </p:sp>
      <p:sp>
        <p:nvSpPr>
          <p:cNvPr id="4" name="Rectangle 3"/>
          <p:cNvSpPr/>
          <p:nvPr/>
        </p:nvSpPr>
        <p:spPr>
          <a:xfrm>
            <a:off x="5577069" y="4437113"/>
            <a:ext cx="3474028" cy="830997"/>
          </a:xfrm>
          <a:prstGeom prst="rect">
            <a:avLst/>
          </a:prstGeom>
        </p:spPr>
        <p:txBody>
          <a:bodyPr wrap="none">
            <a:spAutoFit/>
          </a:bodyPr>
          <a:lstStyle/>
          <a:p>
            <a:r>
              <a:rPr lang="en-US" dirty="0" smtClean="0"/>
              <a:t>R </a:t>
            </a:r>
            <a:r>
              <a:rPr lang="en-US" dirty="0"/>
              <a:t>=  0.4660</a:t>
            </a:r>
            <a:br>
              <a:rPr lang="en-US" dirty="0"/>
            </a:br>
            <a:r>
              <a:rPr lang="en-US" dirty="0"/>
              <a:t>R = </a:t>
            </a:r>
            <a:r>
              <a:rPr lang="en-US" dirty="0" smtClean="0"/>
              <a:t>0.8459</a:t>
            </a:r>
            <a:r>
              <a:rPr lang="en-US" dirty="0"/>
              <a:t> </a:t>
            </a:r>
            <a:r>
              <a:rPr lang="en-US" dirty="0" smtClean="0"/>
              <a:t>in </a:t>
            </a:r>
            <a:r>
              <a:rPr lang="en-US" dirty="0" err="1" smtClean="0"/>
              <a:t>it+es+de+fr</a:t>
            </a:r>
            <a:r>
              <a:rPr lang="en-US" dirty="0" smtClean="0"/>
              <a:t> </a:t>
            </a:r>
            <a:endParaRPr lang="en-US" dirty="0"/>
          </a:p>
        </p:txBody>
      </p:sp>
    </p:spTree>
    <p:extLst>
      <p:ext uri="{BB962C8B-B14F-4D97-AF65-F5344CB8AC3E}">
        <p14:creationId xmlns:p14="http://schemas.microsoft.com/office/powerpoint/2010/main" val="39629530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46</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3600" cap="small" dirty="0"/>
              <a:t>inequality across birth cohorts</a:t>
            </a:r>
            <a:br>
              <a:rPr lang="en-US" sz="3600" cap="small" dirty="0"/>
            </a:br>
            <a:r>
              <a:rPr lang="en-US" sz="3600" cap="small" dirty="0" smtClean="0"/>
              <a:t>PART 3: (INTERMEZZO) </a:t>
            </a:r>
            <a:br>
              <a:rPr lang="en-US" sz="3600" cap="small" dirty="0" smtClean="0"/>
            </a:br>
            <a:r>
              <a:rPr lang="en-US" sz="3600" cap="small" dirty="0" err="1" smtClean="0"/>
              <a:t>Logitrank</a:t>
            </a:r>
            <a:r>
              <a:rPr lang="en-US" sz="3600" cap="small" dirty="0" smtClean="0"/>
              <a:t> = a new method </a:t>
            </a:r>
            <a:br>
              <a:rPr lang="en-US" sz="3600" cap="small" dirty="0" smtClean="0"/>
            </a:br>
            <a:r>
              <a:rPr lang="en-US" sz="3600" cap="small" dirty="0" smtClean="0"/>
              <a:t>to compare inequalities</a:t>
            </a:r>
            <a:endParaRPr lang="fr-FR" altLang="ja-JP" sz="3300" dirty="0" smtClean="0">
              <a:ea typeface="MS PGothic" pitchFamily="34" charset="-128"/>
            </a:endParaRPr>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2" name="Rectangle 1"/>
          <p:cNvSpPr/>
          <p:nvPr/>
        </p:nvSpPr>
        <p:spPr>
          <a:xfrm>
            <a:off x="313683" y="5373216"/>
            <a:ext cx="2922147" cy="461665"/>
          </a:xfrm>
          <a:prstGeom prst="rect">
            <a:avLst/>
          </a:prstGeom>
        </p:spPr>
        <p:txBody>
          <a:bodyPr wrap="none">
            <a:spAutoFit/>
          </a:bodyPr>
          <a:lstStyle/>
          <a:p>
            <a:r>
              <a:rPr lang="fr-FR" dirty="0" smtClean="0"/>
              <a:t>CUNY-LIS </a:t>
            </a:r>
            <a:r>
              <a:rPr lang="fr-FR" dirty="0" err="1" smtClean="0"/>
              <a:t>June</a:t>
            </a:r>
            <a:r>
              <a:rPr lang="fr-FR" dirty="0" smtClean="0"/>
              <a:t> 2015</a:t>
            </a:r>
            <a:endParaRPr lang="en-US" dirty="0"/>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1506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951483B-6ED8-42E0-A444-9D3BEED914FC}" type="slidenum">
              <a:rPr lang="fr-FR" smtClean="0"/>
              <a:pPr>
                <a:defRPr/>
              </a:pPr>
              <a:t>47</a:t>
            </a:fld>
            <a:endParaRPr lang="fr-FR"/>
          </a:p>
        </p:txBody>
      </p:sp>
      <p:sp>
        <p:nvSpPr>
          <p:cNvPr id="5" name="Rectangle 15"/>
          <p:cNvSpPr>
            <a:spLocks noChangeArrowheads="1"/>
          </p:cNvSpPr>
          <p:nvPr/>
        </p:nvSpPr>
        <p:spPr bwMode="auto">
          <a:xfrm>
            <a:off x="1230589" y="764704"/>
            <a:ext cx="763542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0" indent="0" algn="ctr"/>
            <a:r>
              <a:rPr lang="en-US" altLang="ja-JP" sz="3600" b="1" dirty="0">
                <a:ea typeface="MS PGothic" pitchFamily="34" charset="-128"/>
              </a:rPr>
              <a:t>The Intensity and Shape of </a:t>
            </a:r>
            <a:r>
              <a:rPr lang="en-US" altLang="ja-JP" sz="3600" b="1" dirty="0" smtClean="0">
                <a:ea typeface="MS PGothic" pitchFamily="34" charset="-128"/>
              </a:rPr>
              <a:t>Inequality</a:t>
            </a:r>
            <a:br>
              <a:rPr lang="en-US" altLang="ja-JP" sz="3600" b="1" dirty="0" smtClean="0">
                <a:ea typeface="MS PGothic" pitchFamily="34" charset="-128"/>
              </a:rPr>
            </a:br>
            <a:r>
              <a:rPr lang="en-US" altLang="ja-JP" sz="3600" dirty="0" smtClean="0">
                <a:ea typeface="MS PGothic" pitchFamily="34" charset="-128"/>
              </a:rPr>
              <a:t>The </a:t>
            </a:r>
            <a:r>
              <a:rPr lang="en-US" altLang="ja-JP" sz="3600" dirty="0">
                <a:ea typeface="MS PGothic" pitchFamily="34" charset="-128"/>
              </a:rPr>
              <a:t>alpha-beta-gamma method </a:t>
            </a:r>
            <a:br>
              <a:rPr lang="en-US" altLang="ja-JP" sz="3600" dirty="0">
                <a:ea typeface="MS PGothic" pitchFamily="34" charset="-128"/>
              </a:rPr>
            </a:br>
            <a:r>
              <a:rPr lang="en-US" altLang="ja-JP" sz="3600" dirty="0">
                <a:ea typeface="MS PGothic" pitchFamily="34" charset="-128"/>
              </a:rPr>
              <a:t>for the analysis of economic inequality </a:t>
            </a:r>
            <a:r>
              <a:rPr lang="en-US" altLang="ja-JP" sz="3600" dirty="0" smtClean="0">
                <a:ea typeface="MS PGothic" pitchFamily="34" charset="-128"/>
              </a:rPr>
              <a:t/>
            </a:r>
            <a:br>
              <a:rPr lang="en-US" altLang="ja-JP" sz="3600" dirty="0" smtClean="0">
                <a:ea typeface="MS PGothic" pitchFamily="34" charset="-128"/>
              </a:rPr>
            </a:br>
            <a:r>
              <a:rPr lang="en-US" altLang="ja-JP" sz="3600" dirty="0" smtClean="0">
                <a:ea typeface="MS PGothic" pitchFamily="34" charset="-128"/>
              </a:rPr>
              <a:t>a 232 samples comparison </a:t>
            </a:r>
            <a:endParaRPr lang="en-US" altLang="ja-JP" sz="3600" dirty="0">
              <a:ea typeface="MS PGothic" pitchFamily="34" charset="-128"/>
            </a:endParaRPr>
          </a:p>
        </p:txBody>
      </p:sp>
      <p:sp>
        <p:nvSpPr>
          <p:cNvPr id="6" name="Rectangle 5"/>
          <p:cNvSpPr/>
          <p:nvPr/>
        </p:nvSpPr>
        <p:spPr>
          <a:xfrm>
            <a:off x="2504728" y="3055052"/>
            <a:ext cx="6198911" cy="461665"/>
          </a:xfrm>
          <a:prstGeom prst="rect">
            <a:avLst/>
          </a:prstGeom>
        </p:spPr>
        <p:txBody>
          <a:bodyPr wrap="square">
            <a:spAutoFit/>
          </a:bodyPr>
          <a:lstStyle/>
          <a:p>
            <a:r>
              <a:rPr lang="en-US" dirty="0"/>
              <a:t>http://orbilu.uni.lu/handle/10993/18773</a:t>
            </a:r>
          </a:p>
        </p:txBody>
      </p:sp>
    </p:spTree>
    <p:extLst>
      <p:ext uri="{BB962C8B-B14F-4D97-AF65-F5344CB8AC3E}">
        <p14:creationId xmlns:p14="http://schemas.microsoft.com/office/powerpoint/2010/main" val="1331313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9943B4E-B585-4432-82C2-BAC1C52BCD43}" type="slidenum">
              <a:rPr lang="fr-FR" sz="1400"/>
              <a:pPr/>
              <a:t>48</a:t>
            </a:fld>
            <a:endParaRPr lang="fr-FR" sz="1400"/>
          </a:p>
        </p:txBody>
      </p:sp>
      <p:sp>
        <p:nvSpPr>
          <p:cNvPr id="3075" name="Rectangle 2"/>
          <p:cNvSpPr>
            <a:spLocks noChangeArrowheads="1"/>
          </p:cNvSpPr>
          <p:nvPr/>
        </p:nvSpPr>
        <p:spPr bwMode="auto">
          <a:xfrm>
            <a:off x="632520" y="965200"/>
            <a:ext cx="866388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995363" lvl="3" indent="-247650" defTabSz="957263">
              <a:spcBef>
                <a:spcPct val="20000"/>
              </a:spcBef>
              <a:tabLst>
                <a:tab pos="741363" algn="l"/>
              </a:tabLst>
            </a:pPr>
            <a:endParaRPr lang="en-US" sz="700" dirty="0"/>
          </a:p>
          <a:p>
            <a:pPr marL="361950" indent="-361950" defTabSz="957263">
              <a:spcBef>
                <a:spcPct val="20000"/>
              </a:spcBef>
              <a:spcAft>
                <a:spcPct val="100000"/>
              </a:spcAft>
              <a:tabLst>
                <a:tab pos="741363" algn="l"/>
              </a:tabLst>
            </a:pPr>
            <a:r>
              <a:rPr lang="en-US" sz="2100" b="1" dirty="0"/>
              <a:t>My </a:t>
            </a:r>
            <a:r>
              <a:rPr lang="en-US" sz="2100" b="1" dirty="0" smtClean="0"/>
              <a:t>aims</a:t>
            </a:r>
            <a:endParaRPr lang="en-US" sz="2800" b="1" dirty="0" smtClean="0"/>
          </a:p>
          <a:p>
            <a:pPr defTabSz="957263">
              <a:spcBef>
                <a:spcPts val="300"/>
              </a:spcBef>
              <a:spcAft>
                <a:spcPts val="300"/>
              </a:spcAft>
              <a:tabLst>
                <a:tab pos="741363" algn="l"/>
              </a:tabLst>
            </a:pPr>
            <a:r>
              <a:rPr lang="en-US" sz="2000" b="1" dirty="0" smtClean="0">
                <a:solidFill>
                  <a:srgbClr val="000000"/>
                </a:solidFill>
              </a:rPr>
              <a:t>0.   Vilfredo Pareto’s Legacy  </a:t>
            </a:r>
          </a:p>
          <a:p>
            <a:pPr marL="361950" indent="-361950" defTabSz="957263">
              <a:spcBef>
                <a:spcPts val="300"/>
              </a:spcBef>
              <a:spcAft>
                <a:spcPts val="300"/>
              </a:spcAft>
              <a:buFontTx/>
              <a:buAutoNum type="arabicPeriod"/>
              <a:tabLst>
                <a:tab pos="741363" algn="l"/>
              </a:tabLst>
            </a:pPr>
            <a:r>
              <a:rPr lang="en-US" sz="2000" b="1" dirty="0" smtClean="0">
                <a:solidFill>
                  <a:srgbClr val="000000"/>
                </a:solidFill>
              </a:rPr>
              <a:t>New developments on old graphs (</a:t>
            </a:r>
            <a:r>
              <a:rPr lang="en-US" sz="2000" b="1" dirty="0" err="1" smtClean="0">
                <a:solidFill>
                  <a:srgbClr val="000000"/>
                </a:solidFill>
              </a:rPr>
              <a:t>Champernowne</a:t>
            </a:r>
            <a:r>
              <a:rPr lang="en-US" sz="2000" b="1" dirty="0" smtClean="0">
                <a:solidFill>
                  <a:srgbClr val="000000"/>
                </a:solidFill>
              </a:rPr>
              <a:t>/Fisk’s logit-log graph) </a:t>
            </a:r>
          </a:p>
          <a:p>
            <a:pPr marL="361950" indent="-361950" defTabSz="957263">
              <a:spcBef>
                <a:spcPts val="300"/>
              </a:spcBef>
              <a:spcAft>
                <a:spcPts val="300"/>
              </a:spcAft>
              <a:buFontTx/>
              <a:buAutoNum type="arabicPeriod"/>
              <a:tabLst>
                <a:tab pos="741363" algn="l"/>
              </a:tabLst>
            </a:pPr>
            <a:r>
              <a:rPr lang="en-US" sz="2000" b="1" dirty="0" smtClean="0">
                <a:solidFill>
                  <a:srgbClr val="000000"/>
                </a:solidFill>
              </a:rPr>
              <a:t>Methodology : </a:t>
            </a:r>
            <a:br>
              <a:rPr lang="en-US" sz="2000" b="1" dirty="0" smtClean="0">
                <a:solidFill>
                  <a:srgbClr val="000000"/>
                </a:solidFill>
              </a:rPr>
            </a:br>
            <a:r>
              <a:rPr lang="en-US" sz="2000" b="1" dirty="0" smtClean="0">
                <a:solidFill>
                  <a:srgbClr val="000000"/>
                </a:solidFill>
              </a:rPr>
              <a:t>The isograph </a:t>
            </a:r>
            <a:br>
              <a:rPr lang="en-US" sz="2000" b="1" dirty="0" smtClean="0">
                <a:solidFill>
                  <a:srgbClr val="000000"/>
                </a:solidFill>
              </a:rPr>
            </a:br>
            <a:r>
              <a:rPr lang="en-US" sz="2000" b="1" dirty="0" smtClean="0">
                <a:solidFill>
                  <a:srgbClr val="000000"/>
                </a:solidFill>
              </a:rPr>
              <a:t>Curvatures </a:t>
            </a:r>
            <a:r>
              <a:rPr lang="en-US" sz="2000" b="1" dirty="0">
                <a:solidFill>
                  <a:srgbClr val="000000"/>
                </a:solidFill>
              </a:rPr>
              <a:t>on the CF </a:t>
            </a:r>
            <a:r>
              <a:rPr lang="en-US" sz="2000" b="1" dirty="0" smtClean="0">
                <a:solidFill>
                  <a:srgbClr val="000000"/>
                </a:solidFill>
              </a:rPr>
              <a:t>Graph </a:t>
            </a:r>
            <a:br>
              <a:rPr lang="en-US" sz="2000" b="1" dirty="0" smtClean="0">
                <a:solidFill>
                  <a:srgbClr val="000000"/>
                </a:solidFill>
              </a:rPr>
            </a:br>
            <a:r>
              <a:rPr lang="en-US" sz="2000" b="1" dirty="0" smtClean="0">
                <a:solidFill>
                  <a:srgbClr val="000000"/>
                </a:solidFill>
                <a:latin typeface="Symbol" panose="05050102010706020507" pitchFamily="18" charset="2"/>
              </a:rPr>
              <a:t>a  b g </a:t>
            </a:r>
            <a:r>
              <a:rPr lang="en-US" sz="2000" b="1" dirty="0" smtClean="0">
                <a:solidFill>
                  <a:srgbClr val="000000"/>
                </a:solidFill>
              </a:rPr>
              <a:t> </a:t>
            </a:r>
            <a:endParaRPr lang="en-US" sz="2000" b="1" dirty="0">
              <a:solidFill>
                <a:srgbClr val="000000"/>
              </a:solidFill>
            </a:endParaRPr>
          </a:p>
          <a:p>
            <a:pPr marL="361950" indent="-361950" defTabSz="957263">
              <a:spcBef>
                <a:spcPts val="300"/>
              </a:spcBef>
              <a:spcAft>
                <a:spcPts val="300"/>
              </a:spcAft>
              <a:buFontTx/>
              <a:buAutoNum type="arabicPeriod"/>
              <a:tabLst>
                <a:tab pos="741363" algn="l"/>
              </a:tabLst>
            </a:pPr>
            <a:r>
              <a:rPr lang="en-US" sz="2000" b="1" dirty="0" smtClean="0">
                <a:solidFill>
                  <a:srgbClr val="000000"/>
                </a:solidFill>
              </a:rPr>
              <a:t>Data : 232 LIS datasets </a:t>
            </a:r>
          </a:p>
          <a:p>
            <a:pPr marL="361950" indent="-361950" defTabSz="957263">
              <a:spcBef>
                <a:spcPts val="300"/>
              </a:spcBef>
              <a:spcAft>
                <a:spcPts val="300"/>
              </a:spcAft>
              <a:buFontTx/>
              <a:buAutoNum type="arabicPeriod"/>
              <a:tabLst>
                <a:tab pos="741363" algn="l"/>
              </a:tabLst>
            </a:pPr>
            <a:r>
              <a:rPr lang="en-US" sz="2000" b="1" dirty="0" smtClean="0">
                <a:solidFill>
                  <a:srgbClr val="000000"/>
                </a:solidFill>
              </a:rPr>
              <a:t>Analysis and comparisons with other indicators </a:t>
            </a:r>
          </a:p>
          <a:p>
            <a:pPr marL="361950" indent="-361950" defTabSz="957263">
              <a:spcBef>
                <a:spcPts val="300"/>
              </a:spcBef>
              <a:spcAft>
                <a:spcPts val="300"/>
              </a:spcAft>
              <a:buFontTx/>
              <a:buAutoNum type="arabicPeriod"/>
              <a:tabLst>
                <a:tab pos="741363" algn="l"/>
              </a:tabLst>
            </a:pPr>
            <a:r>
              <a:rPr lang="en-US" sz="2000" b="1" dirty="0" smtClean="0">
                <a:solidFill>
                  <a:srgbClr val="000000"/>
                </a:solidFill>
              </a:rPr>
              <a:t>Sub products </a:t>
            </a:r>
            <a:br>
              <a:rPr lang="en-US" sz="2000" b="1" dirty="0" smtClean="0">
                <a:solidFill>
                  <a:srgbClr val="000000"/>
                </a:solidFill>
              </a:rPr>
            </a:br>
            <a:r>
              <a:rPr lang="en-US" sz="2000" b="1" dirty="0" smtClean="0">
                <a:solidFill>
                  <a:srgbClr val="000000"/>
                </a:solidFill>
              </a:rPr>
              <a:t>a. =&gt; the strobiloid </a:t>
            </a:r>
            <a:br>
              <a:rPr lang="en-US" sz="2000" b="1" dirty="0" smtClean="0">
                <a:solidFill>
                  <a:srgbClr val="000000"/>
                </a:solidFill>
              </a:rPr>
            </a:br>
            <a:r>
              <a:rPr lang="en-US" sz="2000" b="1" dirty="0" smtClean="0">
                <a:solidFill>
                  <a:srgbClr val="000000"/>
                </a:solidFill>
              </a:rPr>
              <a:t>b. </a:t>
            </a:r>
            <a:r>
              <a:rPr lang="en-US" sz="2000" b="1" dirty="0">
                <a:solidFill>
                  <a:srgbClr val="000000"/>
                </a:solidFill>
              </a:rPr>
              <a:t>=&gt; </a:t>
            </a:r>
            <a:r>
              <a:rPr lang="en-US" sz="2000" b="1" dirty="0" smtClean="0">
                <a:solidFill>
                  <a:srgbClr val="000000"/>
                </a:solidFill>
              </a:rPr>
              <a:t>volatility analysis </a:t>
            </a:r>
            <a:br>
              <a:rPr lang="en-US" sz="2000" b="1" dirty="0" smtClean="0">
                <a:solidFill>
                  <a:srgbClr val="000000"/>
                </a:solidFill>
              </a:rPr>
            </a:br>
            <a:r>
              <a:rPr lang="en-US" sz="2000" b="1" dirty="0" smtClean="0">
                <a:solidFill>
                  <a:srgbClr val="000000"/>
                </a:solidFill>
              </a:rPr>
              <a:t>c. =&gt; etc.</a:t>
            </a:r>
          </a:p>
          <a:p>
            <a:pPr marL="361950" indent="-361950" defTabSz="957263">
              <a:spcBef>
                <a:spcPts val="300"/>
              </a:spcBef>
              <a:spcAft>
                <a:spcPts val="300"/>
              </a:spcAft>
              <a:buFontTx/>
              <a:buAutoNum type="arabicPeriod"/>
              <a:tabLst>
                <a:tab pos="741363" algn="l"/>
              </a:tabLst>
            </a:pPr>
            <a:endParaRPr lang="en-US" sz="2000" b="1" dirty="0">
              <a:solidFill>
                <a:srgbClr val="000000"/>
              </a:solidFill>
            </a:endParaRPr>
          </a:p>
          <a:p>
            <a:pPr marL="661988" lvl="2" indent="-247650" defTabSz="957263">
              <a:spcBef>
                <a:spcPct val="20000"/>
              </a:spcBef>
              <a:buClr>
                <a:schemeClr val="tx1"/>
              </a:buClr>
              <a:buFont typeface="Zapf Dingbats" charset="2"/>
              <a:buChar char="l"/>
              <a:tabLst>
                <a:tab pos="741363" algn="l"/>
              </a:tabLst>
            </a:pPr>
            <a:endParaRPr lang="en-US" sz="2000" b="1" dirty="0"/>
          </a:p>
          <a:p>
            <a:pPr marL="361950" indent="-361950" defTabSz="957263">
              <a:spcBef>
                <a:spcPct val="20000"/>
              </a:spcBef>
              <a:spcAft>
                <a:spcPct val="100000"/>
              </a:spcAft>
              <a:tabLst>
                <a:tab pos="741363" algn="l"/>
              </a:tabLst>
            </a:pPr>
            <a:endParaRPr lang="en-US" sz="1600" b="1" dirty="0"/>
          </a:p>
        </p:txBody>
      </p:sp>
    </p:spTree>
    <p:extLst>
      <p:ext uri="{BB962C8B-B14F-4D97-AF65-F5344CB8AC3E}">
        <p14:creationId xmlns:p14="http://schemas.microsoft.com/office/powerpoint/2010/main" val="27014637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912" y="1196752"/>
            <a:ext cx="5400600" cy="4472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C98DB76-C0AB-4DC8-A7C6-EE125AD2EC6D}" type="slidenum">
              <a:rPr lang="fr-FR" altLang="en-US" sz="1400"/>
              <a:pPr/>
              <a:t>49</a:t>
            </a:fld>
            <a:endParaRPr lang="fr-FR" altLang="en-US" sz="1400"/>
          </a:p>
        </p:txBody>
      </p:sp>
      <p:pic>
        <p:nvPicPr>
          <p:cNvPr id="6150" name="Picture 7" descr="pareto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950" y="1662534"/>
            <a:ext cx="22288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1"/>
          <p:cNvSpPr>
            <a:spLocks noChangeArrowheads="1"/>
          </p:cNvSpPr>
          <p:nvPr/>
        </p:nvSpPr>
        <p:spPr bwMode="auto">
          <a:xfrm>
            <a:off x="6440066" y="2153694"/>
            <a:ext cx="549275" cy="215900"/>
          </a:xfrm>
          <a:prstGeom prst="rect">
            <a:avLst/>
          </a:prstGeom>
          <a:solidFill>
            <a:schemeClr val="bg1"/>
          </a:solidFill>
          <a:ln w="9525" algn="ctr">
            <a:solidFill>
              <a:schemeClr val="bg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52" name="Rectangle 3"/>
          <p:cNvSpPr>
            <a:spLocks noChangeArrowheads="1"/>
          </p:cNvSpPr>
          <p:nvPr/>
        </p:nvSpPr>
        <p:spPr bwMode="auto">
          <a:xfrm>
            <a:off x="1189063" y="4500984"/>
            <a:ext cx="1535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fr-FR" altLang="en-US" sz="1600" b="1" dirty="0"/>
              <a:t>Vilfredo Pareto</a:t>
            </a:r>
            <a:br>
              <a:rPr lang="fr-FR" altLang="en-US" sz="1600" b="1" dirty="0"/>
            </a:br>
            <a:r>
              <a:rPr lang="fr-FR" altLang="en-US" sz="1600" b="1" dirty="0"/>
              <a:t>1848-1922</a:t>
            </a:r>
            <a:endParaRPr lang="en-US" altLang="en-US" sz="1600" dirty="0"/>
          </a:p>
        </p:txBody>
      </p:sp>
      <p:sp>
        <p:nvSpPr>
          <p:cNvPr id="2" name="Rectangle 1"/>
          <p:cNvSpPr/>
          <p:nvPr/>
        </p:nvSpPr>
        <p:spPr>
          <a:xfrm>
            <a:off x="560512" y="591071"/>
            <a:ext cx="3963457" cy="461665"/>
          </a:xfrm>
          <a:prstGeom prst="rect">
            <a:avLst/>
          </a:prstGeom>
        </p:spPr>
        <p:txBody>
          <a:bodyPr wrap="none">
            <a:spAutoFit/>
          </a:bodyPr>
          <a:lstStyle/>
          <a:p>
            <a:r>
              <a:rPr lang="en-US" b="1" dirty="0">
                <a:solidFill>
                  <a:srgbClr val="000000"/>
                </a:solidFill>
              </a:rPr>
              <a:t>0.   Vilfredo Pareto’s Legacy </a:t>
            </a:r>
            <a:endParaRPr lang="en-US" dirty="0"/>
          </a:p>
        </p:txBody>
      </p:sp>
      <p:sp>
        <p:nvSpPr>
          <p:cNvPr id="3" name="Rectangle 2"/>
          <p:cNvSpPr/>
          <p:nvPr/>
        </p:nvSpPr>
        <p:spPr>
          <a:xfrm>
            <a:off x="6360423" y="785691"/>
            <a:ext cx="800219" cy="461665"/>
          </a:xfrm>
          <a:prstGeom prst="rect">
            <a:avLst/>
          </a:prstGeom>
        </p:spPr>
        <p:txBody>
          <a:bodyPr wrap="none">
            <a:spAutoFit/>
          </a:bodyPr>
          <a:lstStyle/>
          <a:p>
            <a:r>
              <a:rPr lang="fr-FR" altLang="en-US" b="1" dirty="0" smtClean="0"/>
              <a:t>1896</a:t>
            </a:r>
            <a:endParaRPr lang="en-US" dirty="0"/>
          </a:p>
        </p:txBody>
      </p:sp>
      <p:sp>
        <p:nvSpPr>
          <p:cNvPr id="4" name="Rectangle 3"/>
          <p:cNvSpPr/>
          <p:nvPr/>
        </p:nvSpPr>
        <p:spPr>
          <a:xfrm>
            <a:off x="1712640" y="5661248"/>
            <a:ext cx="6589067" cy="954107"/>
          </a:xfrm>
          <a:prstGeom prst="rect">
            <a:avLst/>
          </a:prstGeom>
        </p:spPr>
        <p:txBody>
          <a:bodyPr wrap="square">
            <a:spAutoFit/>
          </a:bodyPr>
          <a:lstStyle/>
          <a:p>
            <a:r>
              <a:rPr lang="en-US" sz="1400" dirty="0" smtClean="0"/>
              <a:t>Pervasive and almost everywhere … </a:t>
            </a:r>
          </a:p>
          <a:p>
            <a:r>
              <a:rPr lang="en-US" sz="1400" dirty="0" smtClean="0"/>
              <a:t>Aaron </a:t>
            </a:r>
            <a:r>
              <a:rPr lang="en-US" sz="1400" dirty="0" err="1"/>
              <a:t>Clauset</a:t>
            </a:r>
            <a:r>
              <a:rPr lang="en-US" sz="1400" dirty="0"/>
              <a:t>, </a:t>
            </a:r>
            <a:r>
              <a:rPr lang="en-US" sz="1400" dirty="0" err="1"/>
              <a:t>Cosma</a:t>
            </a:r>
            <a:r>
              <a:rPr lang="en-US" sz="1400" dirty="0"/>
              <a:t> </a:t>
            </a:r>
            <a:r>
              <a:rPr lang="en-US" sz="1400" dirty="0" err="1"/>
              <a:t>Rohilla</a:t>
            </a:r>
            <a:r>
              <a:rPr lang="en-US" sz="1400" dirty="0"/>
              <a:t> </a:t>
            </a:r>
            <a:r>
              <a:rPr lang="en-US" sz="1400" dirty="0" err="1"/>
              <a:t>Shalizi</a:t>
            </a:r>
            <a:r>
              <a:rPr lang="en-US" sz="1400" dirty="0"/>
              <a:t>, and M. E. J. </a:t>
            </a:r>
            <a:r>
              <a:rPr lang="en-US" sz="1400" dirty="0" smtClean="0"/>
              <a:t>Newman 2009</a:t>
            </a:r>
            <a:endParaRPr lang="en-US" sz="1400" dirty="0"/>
          </a:p>
          <a:p>
            <a:r>
              <a:rPr lang="en-US" sz="1400" dirty="0" smtClean="0"/>
              <a:t>Power-Law </a:t>
            </a:r>
            <a:r>
              <a:rPr lang="en-US" sz="1400" dirty="0"/>
              <a:t>Distributions in Empirical </a:t>
            </a:r>
            <a:r>
              <a:rPr lang="en-US" sz="1400" dirty="0" smtClean="0"/>
              <a:t>Data </a:t>
            </a:r>
            <a:r>
              <a:rPr lang="en-US" sz="1400" dirty="0"/>
              <a:t>, SIAM Rev., 51(4), 661–703. (43 pages) </a:t>
            </a:r>
            <a:r>
              <a:rPr lang="en-US" sz="1400" dirty="0" smtClean="0"/>
              <a:t>Society </a:t>
            </a:r>
            <a:r>
              <a:rPr lang="en-US" sz="1400" dirty="0"/>
              <a:t>for Industrial and </a:t>
            </a:r>
            <a:r>
              <a:rPr lang="en-US" sz="1400" dirty="0" smtClean="0"/>
              <a:t>Applied Mathematics</a:t>
            </a:r>
            <a:endParaRPr lang="en-US" sz="1400" dirty="0"/>
          </a:p>
        </p:txBody>
      </p:sp>
    </p:spTree>
    <p:extLst>
      <p:ext uri="{BB962C8B-B14F-4D97-AF65-F5344CB8AC3E}">
        <p14:creationId xmlns:p14="http://schemas.microsoft.com/office/powerpoint/2010/main" val="2037388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5</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3600" cap="small" dirty="0"/>
              <a:t>inequality across birth cohorts</a:t>
            </a:r>
            <a:br>
              <a:rPr lang="en-US" sz="3600" cap="small" dirty="0"/>
            </a:br>
            <a:r>
              <a:rPr lang="en-US" sz="3600" cap="small" dirty="0" smtClean="0"/>
              <a:t>PART 1: </a:t>
            </a:r>
            <a:r>
              <a:rPr lang="fr-FR" sz="3300" dirty="0">
                <a:ea typeface="MS PGothic" pitchFamily="34" charset="-128"/>
              </a:rPr>
              <a:t/>
            </a:r>
            <a:br>
              <a:rPr lang="fr-FR" sz="3300" dirty="0">
                <a:ea typeface="MS PGothic" pitchFamily="34" charset="-128"/>
              </a:rPr>
            </a:br>
            <a:r>
              <a:rPr lang="fr-FR" sz="3300" dirty="0" smtClean="0">
                <a:ea typeface="MS PGothic" pitchFamily="34" charset="-128"/>
              </a:rPr>
              <a:t>As happy as a </a:t>
            </a:r>
            <a:r>
              <a:rPr lang="fr-FR" sz="3300" dirty="0" err="1" smtClean="0">
                <a:ea typeface="MS PGothic" pitchFamily="34" charset="-128"/>
              </a:rPr>
              <a:t>young</a:t>
            </a:r>
            <a:r>
              <a:rPr lang="fr-FR" sz="3300" dirty="0" smtClean="0">
                <a:ea typeface="MS PGothic" pitchFamily="34" charset="-128"/>
              </a:rPr>
              <a:t> </a:t>
            </a:r>
            <a:r>
              <a:rPr lang="fr-FR" sz="3300" dirty="0" err="1" smtClean="0">
                <a:ea typeface="MS PGothic" pitchFamily="34" charset="-128"/>
              </a:rPr>
              <a:t>person</a:t>
            </a:r>
            <a:r>
              <a:rPr lang="fr-FR" sz="3300" dirty="0" smtClean="0">
                <a:ea typeface="MS PGothic" pitchFamily="34" charset="-128"/>
              </a:rPr>
              <a:t> in France? </a:t>
            </a:r>
            <a:endParaRPr lang="en-US" sz="3600" cap="small" dirty="0"/>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2" name="Rectangle 1"/>
          <p:cNvSpPr/>
          <p:nvPr/>
        </p:nvSpPr>
        <p:spPr>
          <a:xfrm>
            <a:off x="313683" y="5373216"/>
            <a:ext cx="2922147" cy="461665"/>
          </a:xfrm>
          <a:prstGeom prst="rect">
            <a:avLst/>
          </a:prstGeom>
        </p:spPr>
        <p:txBody>
          <a:bodyPr wrap="none">
            <a:spAutoFit/>
          </a:bodyPr>
          <a:lstStyle/>
          <a:p>
            <a:r>
              <a:rPr lang="fr-FR" dirty="0" smtClean="0"/>
              <a:t>CUNY-LIS </a:t>
            </a:r>
            <a:r>
              <a:rPr lang="fr-FR" dirty="0" err="1" smtClean="0"/>
              <a:t>June</a:t>
            </a:r>
            <a:r>
              <a:rPr lang="fr-FR" dirty="0" smtClean="0"/>
              <a:t> 2015</a:t>
            </a:r>
            <a:endParaRPr lang="en-US" dirty="0"/>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304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11"/>
          <p:cNvSpPr>
            <a:spLocks noChangeArrowheads="1"/>
          </p:cNvSpPr>
          <p:nvPr/>
        </p:nvSpPr>
        <p:spPr bwMode="auto">
          <a:xfrm>
            <a:off x="-303584" y="161925"/>
            <a:ext cx="10200228"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1- From Pareto log-log to Pen’s Parade, and to logit-log</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266" y="1212007"/>
            <a:ext cx="6962078" cy="509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21687" y="1556792"/>
            <a:ext cx="3919663" cy="1200329"/>
          </a:xfrm>
          <a:prstGeom prst="rect">
            <a:avLst/>
          </a:prstGeom>
        </p:spPr>
        <p:txBody>
          <a:bodyPr wrap="none">
            <a:spAutoFit/>
          </a:bodyPr>
          <a:lstStyle/>
          <a:p>
            <a:r>
              <a:rPr lang="en-US" b="1" i="1" dirty="0" smtClean="0"/>
              <a:t>Luxembourg : Histogram </a:t>
            </a:r>
            <a:r>
              <a:rPr lang="en-US" b="1" i="1" dirty="0"/>
              <a:t>of  </a:t>
            </a:r>
            <a:r>
              <a:rPr lang="en-US" b="1" i="1" dirty="0" smtClean="0"/>
              <a:t/>
            </a:r>
            <a:br>
              <a:rPr lang="en-US" b="1" i="1" dirty="0" smtClean="0"/>
            </a:br>
            <a:r>
              <a:rPr lang="en-US" b="1" i="1" dirty="0" err="1" smtClean="0"/>
              <a:t>Equivalised</a:t>
            </a:r>
            <a:r>
              <a:rPr lang="en-US" b="1" i="1" dirty="0" smtClean="0"/>
              <a:t> </a:t>
            </a:r>
            <a:r>
              <a:rPr lang="en-US" b="1" i="1" dirty="0"/>
              <a:t>disposable </a:t>
            </a:r>
            <a:r>
              <a:rPr lang="en-US" b="1" i="1" dirty="0" smtClean="0"/>
              <a:t/>
            </a:r>
            <a:br>
              <a:rPr lang="en-US" b="1" i="1" dirty="0" smtClean="0"/>
            </a:br>
            <a:r>
              <a:rPr lang="en-US" b="1" i="1" dirty="0" smtClean="0"/>
              <a:t>income 2011 euros EU-</a:t>
            </a:r>
            <a:r>
              <a:rPr lang="en-US" b="1" i="1" dirty="0" err="1" smtClean="0"/>
              <a:t>Silc</a:t>
            </a:r>
            <a:r>
              <a:rPr lang="en-US" b="1" i="1" dirty="0" smtClean="0"/>
              <a:t> </a:t>
            </a:r>
            <a:endParaRPr lang="en-US" dirty="0"/>
          </a:p>
        </p:txBody>
      </p:sp>
      <p:sp>
        <p:nvSpPr>
          <p:cNvPr id="5" name="Rectangle 4"/>
          <p:cNvSpPr/>
          <p:nvPr/>
        </p:nvSpPr>
        <p:spPr>
          <a:xfrm>
            <a:off x="5313040" y="5847655"/>
            <a:ext cx="2657138" cy="461665"/>
          </a:xfrm>
          <a:prstGeom prst="rect">
            <a:avLst/>
          </a:prstGeom>
        </p:spPr>
        <p:txBody>
          <a:bodyPr wrap="none">
            <a:spAutoFit/>
          </a:bodyPr>
          <a:lstStyle/>
          <a:p>
            <a:r>
              <a:rPr lang="en-US" b="1" i="1" dirty="0"/>
              <a:t>2011 </a:t>
            </a:r>
            <a:r>
              <a:rPr lang="en-US" b="1" i="1" dirty="0" smtClean="0"/>
              <a:t>current euros </a:t>
            </a:r>
            <a:endParaRPr lang="en-US" dirty="0"/>
          </a:p>
        </p:txBody>
      </p:sp>
    </p:spTree>
    <p:extLst>
      <p:ext uri="{BB962C8B-B14F-4D97-AF65-F5344CB8AC3E}">
        <p14:creationId xmlns:p14="http://schemas.microsoft.com/office/powerpoint/2010/main" val="27933253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552" y="934917"/>
            <a:ext cx="7438887" cy="544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Rectangle 11"/>
          <p:cNvSpPr>
            <a:spLocks noChangeArrowheads="1"/>
          </p:cNvSpPr>
          <p:nvPr/>
        </p:nvSpPr>
        <p:spPr bwMode="auto">
          <a:xfrm>
            <a:off x="-303584" y="161925"/>
            <a:ext cx="10200228"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1- From Pareto log-log to Pen’s Parade, and to logit-log</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4232920" y="3083476"/>
            <a:ext cx="4000647" cy="1569660"/>
          </a:xfrm>
          <a:prstGeom prst="rect">
            <a:avLst/>
          </a:prstGeom>
        </p:spPr>
        <p:txBody>
          <a:bodyPr wrap="none">
            <a:spAutoFit/>
          </a:bodyPr>
          <a:lstStyle/>
          <a:p>
            <a:r>
              <a:rPr lang="en-US" b="1" i="1" dirty="0" smtClean="0"/>
              <a:t>Luxembourg : Cumulative </a:t>
            </a:r>
            <a:br>
              <a:rPr lang="en-US" b="1" i="1" dirty="0" smtClean="0"/>
            </a:br>
            <a:r>
              <a:rPr lang="en-US" b="1" i="1" dirty="0" smtClean="0"/>
              <a:t>distribution function CDF of  </a:t>
            </a:r>
            <a:br>
              <a:rPr lang="en-US" b="1" i="1" dirty="0" smtClean="0"/>
            </a:br>
            <a:r>
              <a:rPr lang="en-US" b="1" i="1" dirty="0" err="1" smtClean="0"/>
              <a:t>Equivalised</a:t>
            </a:r>
            <a:r>
              <a:rPr lang="en-US" b="1" i="1" dirty="0" smtClean="0"/>
              <a:t> </a:t>
            </a:r>
            <a:r>
              <a:rPr lang="en-US" b="1" i="1" dirty="0"/>
              <a:t>disposable </a:t>
            </a:r>
            <a:r>
              <a:rPr lang="en-US" b="1" i="1" dirty="0" smtClean="0"/>
              <a:t/>
            </a:r>
            <a:br>
              <a:rPr lang="en-US" b="1" i="1" dirty="0" smtClean="0"/>
            </a:br>
            <a:r>
              <a:rPr lang="en-US" b="1" i="1" dirty="0" smtClean="0"/>
              <a:t>income 2011 euros EU-</a:t>
            </a:r>
            <a:r>
              <a:rPr lang="en-US" b="1" i="1" dirty="0" err="1" smtClean="0"/>
              <a:t>Silc</a:t>
            </a:r>
            <a:r>
              <a:rPr lang="en-US" b="1" i="1" dirty="0" smtClean="0"/>
              <a:t> </a:t>
            </a:r>
            <a:endParaRPr lang="en-US" dirty="0"/>
          </a:p>
        </p:txBody>
      </p:sp>
      <p:sp>
        <p:nvSpPr>
          <p:cNvPr id="5" name="Rectangle 4"/>
          <p:cNvSpPr/>
          <p:nvPr/>
        </p:nvSpPr>
        <p:spPr>
          <a:xfrm>
            <a:off x="5313040" y="5847655"/>
            <a:ext cx="2657138" cy="461665"/>
          </a:xfrm>
          <a:prstGeom prst="rect">
            <a:avLst/>
          </a:prstGeom>
        </p:spPr>
        <p:txBody>
          <a:bodyPr wrap="none">
            <a:spAutoFit/>
          </a:bodyPr>
          <a:lstStyle/>
          <a:p>
            <a:r>
              <a:rPr lang="en-US" b="1" i="1" dirty="0"/>
              <a:t>2011 </a:t>
            </a:r>
            <a:r>
              <a:rPr lang="en-US" b="1" i="1" dirty="0" smtClean="0"/>
              <a:t>current euros </a:t>
            </a:r>
            <a:endParaRPr lang="en-US" dirty="0"/>
          </a:p>
        </p:txBody>
      </p:sp>
      <p:cxnSp>
        <p:nvCxnSpPr>
          <p:cNvPr id="6" name="Straight Connector 5"/>
          <p:cNvCxnSpPr/>
          <p:nvPr/>
        </p:nvCxnSpPr>
        <p:spPr bwMode="auto">
          <a:xfrm>
            <a:off x="1712640" y="3356992"/>
            <a:ext cx="208823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3872880" y="3501008"/>
            <a:ext cx="0" cy="208823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a:xfrm>
            <a:off x="1856656" y="1268760"/>
            <a:ext cx="4953000" cy="830997"/>
          </a:xfrm>
          <a:prstGeom prst="rect">
            <a:avLst/>
          </a:prstGeom>
        </p:spPr>
        <p:txBody>
          <a:bodyPr>
            <a:spAutoFit/>
          </a:bodyPr>
          <a:lstStyle/>
          <a:p>
            <a:r>
              <a:rPr lang="en-US" b="1" i="1" dirty="0" smtClean="0"/>
              <a:t>Y % gain less or equal to …</a:t>
            </a:r>
            <a:br>
              <a:rPr lang="en-US" b="1" i="1" dirty="0" smtClean="0"/>
            </a:br>
            <a:r>
              <a:rPr lang="en-US" b="1" i="1" dirty="0" smtClean="0"/>
              <a:t>X euros </a:t>
            </a:r>
            <a:endParaRPr lang="en-US" dirty="0"/>
          </a:p>
        </p:txBody>
      </p:sp>
      <p:sp>
        <p:nvSpPr>
          <p:cNvPr id="11" name="Rectangle 10"/>
          <p:cNvSpPr/>
          <p:nvPr/>
        </p:nvSpPr>
        <p:spPr>
          <a:xfrm>
            <a:off x="3915078" y="5055567"/>
            <a:ext cx="389850" cy="461665"/>
          </a:xfrm>
          <a:prstGeom prst="rect">
            <a:avLst/>
          </a:prstGeom>
        </p:spPr>
        <p:txBody>
          <a:bodyPr wrap="none">
            <a:spAutoFit/>
          </a:bodyPr>
          <a:lstStyle/>
          <a:p>
            <a:r>
              <a:rPr lang="en-US" b="1" i="1" dirty="0"/>
              <a:t>X</a:t>
            </a:r>
            <a:endParaRPr lang="en-US" dirty="0"/>
          </a:p>
        </p:txBody>
      </p:sp>
      <p:sp>
        <p:nvSpPr>
          <p:cNvPr id="15" name="Rectangle 14"/>
          <p:cNvSpPr/>
          <p:nvPr/>
        </p:nvSpPr>
        <p:spPr>
          <a:xfrm>
            <a:off x="1712640" y="2852936"/>
            <a:ext cx="372218" cy="461665"/>
          </a:xfrm>
          <a:prstGeom prst="rect">
            <a:avLst/>
          </a:prstGeom>
        </p:spPr>
        <p:txBody>
          <a:bodyPr wrap="none">
            <a:spAutoFit/>
          </a:bodyPr>
          <a:lstStyle/>
          <a:p>
            <a:r>
              <a:rPr lang="en-US" b="1" i="1" dirty="0" smtClean="0"/>
              <a:t>Y</a:t>
            </a:r>
            <a:endParaRPr lang="en-US" dirty="0"/>
          </a:p>
        </p:txBody>
      </p:sp>
    </p:spTree>
    <p:extLst>
      <p:ext uri="{BB962C8B-B14F-4D97-AF65-F5344CB8AC3E}">
        <p14:creationId xmlns:p14="http://schemas.microsoft.com/office/powerpoint/2010/main" val="17389484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Rectangle 11"/>
          <p:cNvSpPr>
            <a:spLocks noChangeArrowheads="1"/>
          </p:cNvSpPr>
          <p:nvPr/>
        </p:nvSpPr>
        <p:spPr bwMode="auto">
          <a:xfrm>
            <a:off x="-303584" y="161925"/>
            <a:ext cx="10200228"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1- From Pareto log-log to Pen’s Parade, and to logit-log</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3" name="Content Placeholder 2"/>
          <p:cNvSpPr>
            <a:spLocks noGrp="1"/>
          </p:cNvSpPr>
          <p:nvPr>
            <p:ph idx="1"/>
          </p:nvPr>
        </p:nvSpPr>
        <p:spPr/>
        <p:txBody>
          <a:bodyPr/>
          <a:lstStyle/>
          <a:p>
            <a:endParaRPr lang="en-US" dirty="0"/>
          </a:p>
        </p:txBody>
      </p:sp>
      <p:grpSp>
        <p:nvGrpSpPr>
          <p:cNvPr id="2" name="Group 1"/>
          <p:cNvGrpSpPr/>
          <p:nvPr/>
        </p:nvGrpSpPr>
        <p:grpSpPr>
          <a:xfrm rot="16200000" flipV="1">
            <a:off x="1804987" y="1704273"/>
            <a:ext cx="5623555" cy="4320480"/>
            <a:chOff x="920552" y="934917"/>
            <a:chExt cx="7438887" cy="5446411"/>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552" y="934917"/>
              <a:ext cx="7438887" cy="544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32920" y="3083476"/>
              <a:ext cx="4000647" cy="1569660"/>
            </a:xfrm>
            <a:prstGeom prst="rect">
              <a:avLst/>
            </a:prstGeom>
          </p:spPr>
          <p:txBody>
            <a:bodyPr wrap="none">
              <a:spAutoFit/>
            </a:bodyPr>
            <a:lstStyle/>
            <a:p>
              <a:r>
                <a:rPr lang="en-US" b="1" i="1" dirty="0" smtClean="0"/>
                <a:t>Luxembourg : Cumulative </a:t>
              </a:r>
              <a:br>
                <a:rPr lang="en-US" b="1" i="1" dirty="0" smtClean="0"/>
              </a:br>
              <a:r>
                <a:rPr lang="en-US" b="1" i="1" dirty="0" smtClean="0"/>
                <a:t>distribution function CDF of  </a:t>
              </a:r>
              <a:br>
                <a:rPr lang="en-US" b="1" i="1" dirty="0" smtClean="0"/>
              </a:br>
              <a:r>
                <a:rPr lang="en-US" b="1" i="1" dirty="0" err="1" smtClean="0"/>
                <a:t>Equivalised</a:t>
              </a:r>
              <a:r>
                <a:rPr lang="en-US" b="1" i="1" dirty="0" smtClean="0"/>
                <a:t> </a:t>
              </a:r>
              <a:r>
                <a:rPr lang="en-US" b="1" i="1" dirty="0"/>
                <a:t>disposable </a:t>
              </a:r>
              <a:r>
                <a:rPr lang="en-US" b="1" i="1" dirty="0" smtClean="0"/>
                <a:t/>
              </a:r>
              <a:br>
                <a:rPr lang="en-US" b="1" i="1" dirty="0" smtClean="0"/>
              </a:br>
              <a:r>
                <a:rPr lang="en-US" b="1" i="1" dirty="0" smtClean="0"/>
                <a:t>income 2011 euros EU-</a:t>
              </a:r>
              <a:r>
                <a:rPr lang="en-US" b="1" i="1" dirty="0" err="1" smtClean="0"/>
                <a:t>Silc</a:t>
              </a:r>
              <a:r>
                <a:rPr lang="en-US" b="1" i="1" dirty="0" smtClean="0"/>
                <a:t> </a:t>
              </a:r>
              <a:endParaRPr lang="en-US" dirty="0"/>
            </a:p>
          </p:txBody>
        </p:sp>
        <p:sp>
          <p:nvSpPr>
            <p:cNvPr id="5" name="Rectangle 4"/>
            <p:cNvSpPr/>
            <p:nvPr/>
          </p:nvSpPr>
          <p:spPr>
            <a:xfrm>
              <a:off x="5313040" y="5847655"/>
              <a:ext cx="2657138" cy="461665"/>
            </a:xfrm>
            <a:prstGeom prst="rect">
              <a:avLst/>
            </a:prstGeom>
          </p:spPr>
          <p:txBody>
            <a:bodyPr wrap="none">
              <a:spAutoFit/>
            </a:bodyPr>
            <a:lstStyle/>
            <a:p>
              <a:r>
                <a:rPr lang="en-US" b="1" i="1" dirty="0"/>
                <a:t>2011 </a:t>
              </a:r>
              <a:r>
                <a:rPr lang="en-US" b="1" i="1" dirty="0" smtClean="0"/>
                <a:t>current euros </a:t>
              </a:r>
              <a:endParaRPr lang="en-US" dirty="0"/>
            </a:p>
          </p:txBody>
        </p:sp>
        <p:cxnSp>
          <p:nvCxnSpPr>
            <p:cNvPr id="6" name="Straight Connector 5"/>
            <p:cNvCxnSpPr/>
            <p:nvPr/>
          </p:nvCxnSpPr>
          <p:spPr bwMode="auto">
            <a:xfrm>
              <a:off x="1712640" y="3356992"/>
              <a:ext cx="208823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3872880" y="3501008"/>
              <a:ext cx="0" cy="208823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a:xfrm>
              <a:off x="1856656" y="1268760"/>
              <a:ext cx="4953000" cy="830997"/>
            </a:xfrm>
            <a:prstGeom prst="rect">
              <a:avLst/>
            </a:prstGeom>
          </p:spPr>
          <p:txBody>
            <a:bodyPr>
              <a:spAutoFit/>
            </a:bodyPr>
            <a:lstStyle/>
            <a:p>
              <a:r>
                <a:rPr lang="en-US" b="1" i="1" dirty="0" smtClean="0"/>
                <a:t>Y % gain less or equal to …</a:t>
              </a:r>
              <a:br>
                <a:rPr lang="en-US" b="1" i="1" dirty="0" smtClean="0"/>
              </a:br>
              <a:r>
                <a:rPr lang="en-US" b="1" i="1" dirty="0" smtClean="0"/>
                <a:t>X euros </a:t>
              </a:r>
              <a:endParaRPr lang="en-US" dirty="0"/>
            </a:p>
          </p:txBody>
        </p:sp>
        <p:sp>
          <p:nvSpPr>
            <p:cNvPr id="11" name="Rectangle 10"/>
            <p:cNvSpPr/>
            <p:nvPr/>
          </p:nvSpPr>
          <p:spPr>
            <a:xfrm>
              <a:off x="3915078" y="5055567"/>
              <a:ext cx="389850" cy="461665"/>
            </a:xfrm>
            <a:prstGeom prst="rect">
              <a:avLst/>
            </a:prstGeom>
          </p:spPr>
          <p:txBody>
            <a:bodyPr wrap="none">
              <a:spAutoFit/>
            </a:bodyPr>
            <a:lstStyle/>
            <a:p>
              <a:r>
                <a:rPr lang="en-US" b="1" i="1" dirty="0"/>
                <a:t>X</a:t>
              </a:r>
              <a:endParaRPr lang="en-US" dirty="0"/>
            </a:p>
          </p:txBody>
        </p:sp>
        <p:sp>
          <p:nvSpPr>
            <p:cNvPr id="15" name="Rectangle 14"/>
            <p:cNvSpPr/>
            <p:nvPr/>
          </p:nvSpPr>
          <p:spPr>
            <a:xfrm>
              <a:off x="1712640" y="2852936"/>
              <a:ext cx="372218" cy="461665"/>
            </a:xfrm>
            <a:prstGeom prst="rect">
              <a:avLst/>
            </a:prstGeom>
          </p:spPr>
          <p:txBody>
            <a:bodyPr wrap="none">
              <a:spAutoFit/>
            </a:bodyPr>
            <a:lstStyle/>
            <a:p>
              <a:r>
                <a:rPr lang="en-US" b="1" i="1" dirty="0" smtClean="0"/>
                <a:t>Y</a:t>
              </a:r>
              <a:endParaRPr lang="en-US" dirty="0"/>
            </a:p>
          </p:txBody>
        </p:sp>
      </p:grpSp>
      <p:sp>
        <p:nvSpPr>
          <p:cNvPr id="7" name="Rectangle 6"/>
          <p:cNvSpPr/>
          <p:nvPr/>
        </p:nvSpPr>
        <p:spPr>
          <a:xfrm>
            <a:off x="6897216" y="3198168"/>
            <a:ext cx="2702406" cy="646331"/>
          </a:xfrm>
          <a:prstGeom prst="rect">
            <a:avLst/>
          </a:prstGeom>
        </p:spPr>
        <p:txBody>
          <a:bodyPr wrap="none">
            <a:spAutoFit/>
          </a:bodyPr>
          <a:lstStyle/>
          <a:p>
            <a:r>
              <a:rPr lang="en-US" sz="3600" b="1" i="1" dirty="0"/>
              <a:t>Pen’s Parade</a:t>
            </a:r>
            <a:endParaRPr lang="en-US" sz="3600"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8806" y="1337631"/>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00160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8584" y="737518"/>
            <a:ext cx="7610150" cy="557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Rectangle 11"/>
          <p:cNvSpPr>
            <a:spLocks noChangeArrowheads="1"/>
          </p:cNvSpPr>
          <p:nvPr/>
        </p:nvSpPr>
        <p:spPr bwMode="auto">
          <a:xfrm>
            <a:off x="-303584" y="161925"/>
            <a:ext cx="10200228"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1- From Pareto log-log to Pen’s Parade, and to logit-log</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4" name="Rectangle 3"/>
          <p:cNvSpPr/>
          <p:nvPr/>
        </p:nvSpPr>
        <p:spPr>
          <a:xfrm>
            <a:off x="2304604" y="2298938"/>
            <a:ext cx="2970685" cy="830997"/>
          </a:xfrm>
          <a:prstGeom prst="rect">
            <a:avLst/>
          </a:prstGeom>
        </p:spPr>
        <p:txBody>
          <a:bodyPr wrap="none">
            <a:spAutoFit/>
          </a:bodyPr>
          <a:lstStyle/>
          <a:p>
            <a:r>
              <a:rPr lang="en-US" b="1" i="1" dirty="0" smtClean="0"/>
              <a:t>Luxembourg : </a:t>
            </a:r>
            <a:br>
              <a:rPr lang="en-US" b="1" i="1" dirty="0" smtClean="0"/>
            </a:br>
            <a:r>
              <a:rPr lang="en-US" b="1" i="1" dirty="0"/>
              <a:t>Pareto log-log  </a:t>
            </a:r>
            <a:r>
              <a:rPr lang="en-US" b="1" i="1" dirty="0" smtClean="0"/>
              <a:t>graph </a:t>
            </a:r>
            <a:endParaRPr lang="en-US" dirty="0"/>
          </a:p>
        </p:txBody>
      </p:sp>
      <p:sp>
        <p:nvSpPr>
          <p:cNvPr id="5" name="Rectangle 4"/>
          <p:cNvSpPr/>
          <p:nvPr/>
        </p:nvSpPr>
        <p:spPr>
          <a:xfrm>
            <a:off x="5313040" y="5847655"/>
            <a:ext cx="3601307" cy="461665"/>
          </a:xfrm>
          <a:prstGeom prst="rect">
            <a:avLst/>
          </a:prstGeom>
        </p:spPr>
        <p:txBody>
          <a:bodyPr wrap="none">
            <a:spAutoFit/>
          </a:bodyPr>
          <a:lstStyle/>
          <a:p>
            <a:r>
              <a:rPr lang="en-US" b="1" i="1" dirty="0" smtClean="0"/>
              <a:t>x=Ln(2011 current euros) </a:t>
            </a:r>
            <a:endParaRPr lang="en-US" dirty="0"/>
          </a:p>
        </p:txBody>
      </p:sp>
      <p:sp>
        <p:nvSpPr>
          <p:cNvPr id="9" name="Rectangle 8"/>
          <p:cNvSpPr/>
          <p:nvPr/>
        </p:nvSpPr>
        <p:spPr>
          <a:xfrm>
            <a:off x="2072680" y="1085835"/>
            <a:ext cx="4953000" cy="830997"/>
          </a:xfrm>
          <a:prstGeom prst="rect">
            <a:avLst/>
          </a:prstGeom>
        </p:spPr>
        <p:txBody>
          <a:bodyPr>
            <a:spAutoFit/>
          </a:bodyPr>
          <a:lstStyle/>
          <a:p>
            <a:r>
              <a:rPr lang="en-US" b="1" i="1" dirty="0" smtClean="0"/>
              <a:t>Ln(1-Y) </a:t>
            </a:r>
            <a:br>
              <a:rPr lang="en-US" b="1" i="1" dirty="0" smtClean="0"/>
            </a:br>
            <a:r>
              <a:rPr lang="en-US" b="1" i="1" dirty="0" smtClean="0"/>
              <a:t>= ln(proportion richer)</a:t>
            </a:r>
            <a:endParaRPr lang="en-US" dirty="0"/>
          </a:p>
        </p:txBody>
      </p:sp>
      <p:sp>
        <p:nvSpPr>
          <p:cNvPr id="8" name="Rectangle 7"/>
          <p:cNvSpPr/>
          <p:nvPr/>
        </p:nvSpPr>
        <p:spPr>
          <a:xfrm>
            <a:off x="2476500" y="3013502"/>
            <a:ext cx="4953000" cy="461665"/>
          </a:xfrm>
          <a:prstGeom prst="rect">
            <a:avLst/>
          </a:prstGeom>
        </p:spPr>
        <p:txBody>
          <a:bodyPr>
            <a:spAutoFit/>
          </a:bodyPr>
          <a:lstStyle/>
          <a:p>
            <a:r>
              <a:rPr lang="en-US" b="1" i="1" dirty="0" smtClean="0"/>
              <a:t>N  = A / </a:t>
            </a:r>
            <a:r>
              <a:rPr lang="en-US" b="1" i="1" dirty="0" err="1" smtClean="0"/>
              <a:t>x</a:t>
            </a:r>
            <a:r>
              <a:rPr lang="en-US" b="1" i="1" baseline="30000" dirty="0" err="1" smtClean="0">
                <a:latin typeface="Symbol" panose="05050102010706020507" pitchFamily="18" charset="2"/>
              </a:rPr>
              <a:t>a</a:t>
            </a:r>
            <a:endParaRPr lang="en-US" baseline="30000" dirty="0">
              <a:latin typeface="Symbol" panose="05050102010706020507" pitchFamily="18" charset="2"/>
            </a:endParaRPr>
          </a:p>
        </p:txBody>
      </p:sp>
    </p:spTree>
    <p:extLst>
      <p:ext uri="{BB962C8B-B14F-4D97-AF65-F5344CB8AC3E}">
        <p14:creationId xmlns:p14="http://schemas.microsoft.com/office/powerpoint/2010/main" val="8660916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8584" y="737518"/>
            <a:ext cx="7610150" cy="557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Rectangle 11"/>
          <p:cNvSpPr>
            <a:spLocks noChangeArrowheads="1"/>
          </p:cNvSpPr>
          <p:nvPr/>
        </p:nvSpPr>
        <p:spPr bwMode="auto">
          <a:xfrm>
            <a:off x="-303584" y="161925"/>
            <a:ext cx="10200228"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1- From Pareto log-log to Pen’s Parade, and to logit-log</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4" name="Rectangle 3"/>
          <p:cNvSpPr/>
          <p:nvPr/>
        </p:nvSpPr>
        <p:spPr>
          <a:xfrm>
            <a:off x="2304604" y="2298938"/>
            <a:ext cx="2970685" cy="830997"/>
          </a:xfrm>
          <a:prstGeom prst="rect">
            <a:avLst/>
          </a:prstGeom>
        </p:spPr>
        <p:txBody>
          <a:bodyPr wrap="none">
            <a:spAutoFit/>
          </a:bodyPr>
          <a:lstStyle/>
          <a:p>
            <a:r>
              <a:rPr lang="en-US" b="1" i="1" dirty="0" smtClean="0"/>
              <a:t>Luxembourg : </a:t>
            </a:r>
            <a:br>
              <a:rPr lang="en-US" b="1" i="1" dirty="0" smtClean="0"/>
            </a:br>
            <a:r>
              <a:rPr lang="en-US" b="1" i="1" dirty="0"/>
              <a:t>Pareto log-log  </a:t>
            </a:r>
            <a:r>
              <a:rPr lang="en-US" b="1" i="1" dirty="0" smtClean="0"/>
              <a:t>graph </a:t>
            </a:r>
            <a:endParaRPr lang="en-US" dirty="0"/>
          </a:p>
        </p:txBody>
      </p:sp>
      <p:sp>
        <p:nvSpPr>
          <p:cNvPr id="5" name="Rectangle 4"/>
          <p:cNvSpPr/>
          <p:nvPr/>
        </p:nvSpPr>
        <p:spPr>
          <a:xfrm>
            <a:off x="5313040" y="5847655"/>
            <a:ext cx="3601307" cy="461665"/>
          </a:xfrm>
          <a:prstGeom prst="rect">
            <a:avLst/>
          </a:prstGeom>
        </p:spPr>
        <p:txBody>
          <a:bodyPr wrap="none">
            <a:spAutoFit/>
          </a:bodyPr>
          <a:lstStyle/>
          <a:p>
            <a:r>
              <a:rPr lang="en-US" b="1" i="1" dirty="0" smtClean="0"/>
              <a:t>x=Ln(2011 current euros) </a:t>
            </a:r>
            <a:endParaRPr lang="en-US" dirty="0"/>
          </a:p>
        </p:txBody>
      </p:sp>
      <p:sp>
        <p:nvSpPr>
          <p:cNvPr id="9" name="Rectangle 8"/>
          <p:cNvSpPr/>
          <p:nvPr/>
        </p:nvSpPr>
        <p:spPr>
          <a:xfrm>
            <a:off x="2072680" y="1085835"/>
            <a:ext cx="4953000" cy="830997"/>
          </a:xfrm>
          <a:prstGeom prst="rect">
            <a:avLst/>
          </a:prstGeom>
        </p:spPr>
        <p:txBody>
          <a:bodyPr>
            <a:spAutoFit/>
          </a:bodyPr>
          <a:lstStyle/>
          <a:p>
            <a:r>
              <a:rPr lang="en-US" b="1" i="1" dirty="0" smtClean="0"/>
              <a:t>Ln(1-Y) </a:t>
            </a:r>
            <a:br>
              <a:rPr lang="en-US" b="1" i="1" dirty="0" smtClean="0"/>
            </a:br>
            <a:r>
              <a:rPr lang="en-US" b="1" i="1" dirty="0" smtClean="0"/>
              <a:t>= ln(proportion richer)</a:t>
            </a:r>
            <a:endParaRPr lang="en-US" dirty="0"/>
          </a:p>
        </p:txBody>
      </p:sp>
      <p:cxnSp>
        <p:nvCxnSpPr>
          <p:cNvPr id="7" name="Straight Connector 6"/>
          <p:cNvCxnSpPr/>
          <p:nvPr/>
        </p:nvCxnSpPr>
        <p:spPr bwMode="auto">
          <a:xfrm>
            <a:off x="5529064" y="980728"/>
            <a:ext cx="2232248" cy="432048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p:cNvSpPr/>
          <p:nvPr/>
        </p:nvSpPr>
        <p:spPr>
          <a:xfrm>
            <a:off x="2476500" y="3013502"/>
            <a:ext cx="4953000" cy="461665"/>
          </a:xfrm>
          <a:prstGeom prst="rect">
            <a:avLst/>
          </a:prstGeom>
        </p:spPr>
        <p:txBody>
          <a:bodyPr>
            <a:spAutoFit/>
          </a:bodyPr>
          <a:lstStyle/>
          <a:p>
            <a:r>
              <a:rPr lang="en-US" b="1" i="1" dirty="0" smtClean="0"/>
              <a:t>N  = A / </a:t>
            </a:r>
            <a:r>
              <a:rPr lang="en-US" b="1" i="1" dirty="0" err="1" smtClean="0"/>
              <a:t>x</a:t>
            </a:r>
            <a:r>
              <a:rPr lang="en-US" b="1" i="1" baseline="30000" dirty="0" err="1" smtClean="0">
                <a:latin typeface="Symbol" panose="05050102010706020507" pitchFamily="18" charset="2"/>
              </a:rPr>
              <a:t>a</a:t>
            </a:r>
            <a:endParaRPr lang="en-US" baseline="30000" dirty="0">
              <a:latin typeface="Symbol" panose="05050102010706020507" pitchFamily="18" charset="2"/>
            </a:endParaRPr>
          </a:p>
        </p:txBody>
      </p:sp>
      <p:sp>
        <p:nvSpPr>
          <p:cNvPr id="12" name="Rectangle 11"/>
          <p:cNvSpPr/>
          <p:nvPr/>
        </p:nvSpPr>
        <p:spPr>
          <a:xfrm>
            <a:off x="6123054" y="1052736"/>
            <a:ext cx="2053767" cy="2308324"/>
          </a:xfrm>
          <a:prstGeom prst="rect">
            <a:avLst/>
          </a:prstGeom>
        </p:spPr>
        <p:txBody>
          <a:bodyPr wrap="none">
            <a:spAutoFit/>
          </a:bodyPr>
          <a:lstStyle/>
          <a:p>
            <a:r>
              <a:rPr lang="en-US" sz="3600" b="1" i="1" dirty="0" smtClean="0">
                <a:latin typeface="+mj-lt"/>
              </a:rPr>
              <a:t>Pareto </a:t>
            </a:r>
            <a:r>
              <a:rPr lang="en-US" sz="3600" b="1" i="1" dirty="0" smtClean="0">
                <a:latin typeface="Symbol" panose="05050102010706020507" pitchFamily="18" charset="2"/>
              </a:rPr>
              <a:t>a</a:t>
            </a:r>
          </a:p>
          <a:p>
            <a:r>
              <a:rPr lang="en-US" sz="3600" b="1" i="1" dirty="0" smtClean="0"/>
              <a:t>=  - slope</a:t>
            </a:r>
            <a:r>
              <a:rPr lang="en-US" sz="3600" b="1" i="1" dirty="0"/>
              <a:t/>
            </a:r>
            <a:br>
              <a:rPr lang="en-US" sz="3600" b="1" i="1" dirty="0"/>
            </a:br>
            <a:r>
              <a:rPr lang="en-US" sz="3600" b="1" i="1" dirty="0" smtClean="0"/>
              <a:t>	≈ 3.7</a:t>
            </a:r>
          </a:p>
          <a:p>
            <a:endParaRPr lang="en-US" sz="3600" dirty="0">
              <a:latin typeface="Symbol" panose="05050102010706020507" pitchFamily="18" charset="2"/>
            </a:endParaRPr>
          </a:p>
        </p:txBody>
      </p:sp>
    </p:spTree>
    <p:extLst>
      <p:ext uri="{BB962C8B-B14F-4D97-AF65-F5344CB8AC3E}">
        <p14:creationId xmlns:p14="http://schemas.microsoft.com/office/powerpoint/2010/main" val="42147276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55</a:t>
            </a:fld>
            <a:endParaRPr lang="fr-FR" sz="1400"/>
          </a:p>
        </p:txBody>
      </p:sp>
      <p:sp>
        <p:nvSpPr>
          <p:cNvPr id="4099" name="Rectangle 2"/>
          <p:cNvSpPr>
            <a:spLocks noGrp="1" noChangeArrowheads="1"/>
          </p:cNvSpPr>
          <p:nvPr>
            <p:ph type="body" idx="1"/>
          </p:nvPr>
        </p:nvSpPr>
        <p:spPr>
          <a:xfrm>
            <a:off x="200025" y="-53144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Consider </a:t>
            </a:r>
            <a:br>
              <a:rPr lang="en-US" sz="2100" b="0" dirty="0" smtClean="0">
                <a:solidFill>
                  <a:srgbClr val="000000"/>
                </a:solidFill>
              </a:rPr>
            </a:br>
            <a:r>
              <a:rPr lang="en-US" sz="2100" b="0" dirty="0">
                <a:solidFill>
                  <a:srgbClr val="000000"/>
                </a:solidFill>
              </a:rPr>
              <a:t>log(M) </a:t>
            </a:r>
            <a:r>
              <a:rPr lang="en-US" sz="2100" b="0" dirty="0" smtClean="0">
                <a:solidFill>
                  <a:srgbClr val="000000"/>
                </a:solidFill>
              </a:rPr>
              <a:t>where M </a:t>
            </a:r>
            <a:r>
              <a:rPr lang="en-US" sz="2100" b="0" dirty="0">
                <a:solidFill>
                  <a:srgbClr val="000000"/>
                </a:solidFill>
              </a:rPr>
              <a:t>is the </a:t>
            </a:r>
            <a:r>
              <a:rPr lang="en-US" sz="2100" b="0" dirty="0" smtClean="0">
                <a:solidFill>
                  <a:srgbClr val="000000"/>
                </a:solidFill>
              </a:rPr>
              <a:t>“</a:t>
            </a:r>
            <a:r>
              <a:rPr lang="en-US" sz="2100" b="0" dirty="0" err="1" smtClean="0">
                <a:solidFill>
                  <a:srgbClr val="000000"/>
                </a:solidFill>
              </a:rPr>
              <a:t>medianized</a:t>
            </a:r>
            <a:r>
              <a:rPr lang="en-US" sz="2100" b="0" dirty="0" smtClean="0">
                <a:solidFill>
                  <a:srgbClr val="000000"/>
                </a:solidFill>
              </a:rPr>
              <a:t>” </a:t>
            </a:r>
            <a:r>
              <a:rPr lang="en-US" sz="2100" b="0" dirty="0" err="1">
                <a:solidFill>
                  <a:srgbClr val="000000"/>
                </a:solidFill>
              </a:rPr>
              <a:t>eq</a:t>
            </a:r>
            <a:r>
              <a:rPr lang="en-US" sz="2100" b="0" dirty="0">
                <a:solidFill>
                  <a:srgbClr val="000000"/>
                </a:solidFill>
              </a:rPr>
              <a:t> income </a:t>
            </a:r>
            <a:endParaRPr lang="en-US" sz="2100" b="0" dirty="0" smtClean="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log (p / (</a:t>
            </a:r>
            <a:r>
              <a:rPr lang="en-US" sz="2100" b="0" dirty="0">
                <a:solidFill>
                  <a:srgbClr val="000000"/>
                </a:solidFill>
              </a:rPr>
              <a:t>1- </a:t>
            </a:r>
            <a:r>
              <a:rPr lang="en-US" sz="2100" b="0" dirty="0" smtClean="0">
                <a:solidFill>
                  <a:srgbClr val="000000"/>
                </a:solidFill>
              </a:rPr>
              <a:t>p) ) where </a:t>
            </a:r>
            <a:r>
              <a:rPr lang="en-US" sz="2100" b="0" dirty="0">
                <a:solidFill>
                  <a:srgbClr val="000000"/>
                </a:solidFill>
              </a:rPr>
              <a:t> </a:t>
            </a:r>
            <a:r>
              <a:rPr lang="en-US" sz="2100" b="0" dirty="0" smtClean="0">
                <a:solidFill>
                  <a:srgbClr val="000000"/>
                </a:solidFill>
              </a:rPr>
              <a:t>p is the “fractional rank” ( 0 &lt; p &lt; 1)</a:t>
            </a:r>
          </a:p>
          <a:p>
            <a:pPr marL="488950" lvl="1" indent="-323850">
              <a:spcBef>
                <a:spcPts val="500"/>
              </a:spcBef>
              <a:spcAft>
                <a:spcPts val="500"/>
              </a:spcAft>
              <a:buFont typeface="Wingdings" pitchFamily="2" charset="2"/>
              <a:buChar char="Ø"/>
            </a:pPr>
            <a:r>
              <a:rPr lang="en-US" sz="2100" b="0" dirty="0" smtClean="0">
                <a:solidFill>
                  <a:srgbClr val="000000"/>
                </a:solidFill>
              </a:rPr>
              <a:t>We graph ln(M) by logit(p) =&gt; almost a straight line  </a:t>
            </a:r>
          </a:p>
        </p:txBody>
      </p:sp>
      <p:sp>
        <p:nvSpPr>
          <p:cNvPr id="4106" name="Rectangle 11"/>
          <p:cNvSpPr>
            <a:spLocks noChangeArrowheads="1"/>
          </p:cNvSpPr>
          <p:nvPr/>
        </p:nvSpPr>
        <p:spPr bwMode="auto">
          <a:xfrm>
            <a:off x="-303584" y="161925"/>
            <a:ext cx="10200228"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1- From Pareto log-log to Pen’s Parade, and to logit-log</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3214" y="2643672"/>
            <a:ext cx="5400066" cy="395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473280" y="2572162"/>
            <a:ext cx="2175596" cy="1200329"/>
          </a:xfrm>
          <a:prstGeom prst="rect">
            <a:avLst/>
          </a:prstGeom>
        </p:spPr>
        <p:txBody>
          <a:bodyPr wrap="none">
            <a:spAutoFit/>
          </a:bodyPr>
          <a:lstStyle/>
          <a:p>
            <a:r>
              <a:rPr lang="en-US" b="1" i="1" dirty="0" smtClean="0"/>
              <a:t>Luxembourg : </a:t>
            </a:r>
            <a:br>
              <a:rPr lang="en-US" b="1" i="1" dirty="0" smtClean="0"/>
            </a:br>
            <a:r>
              <a:rPr lang="en-US" b="1" i="1" dirty="0" smtClean="0"/>
              <a:t>Logit-log graph</a:t>
            </a:r>
            <a:br>
              <a:rPr lang="en-US" b="1" i="1" dirty="0" smtClean="0"/>
            </a:br>
            <a:r>
              <a:rPr lang="en-US" b="1" i="1" dirty="0" smtClean="0"/>
              <a:t>euros EU-</a:t>
            </a:r>
            <a:r>
              <a:rPr lang="en-US" b="1" i="1" dirty="0" err="1" smtClean="0"/>
              <a:t>Silc</a:t>
            </a:r>
            <a:r>
              <a:rPr lang="en-US" b="1" i="1" dirty="0" smtClean="0"/>
              <a:t> </a:t>
            </a:r>
            <a:endParaRPr lang="en-US" dirty="0"/>
          </a:p>
        </p:txBody>
      </p:sp>
      <p:cxnSp>
        <p:nvCxnSpPr>
          <p:cNvPr id="8" name="Straight Connector 7"/>
          <p:cNvCxnSpPr/>
          <p:nvPr/>
        </p:nvCxnSpPr>
        <p:spPr bwMode="auto">
          <a:xfrm>
            <a:off x="2792760" y="4365104"/>
            <a:ext cx="439248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4953000" y="3356992"/>
            <a:ext cx="0" cy="24482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a:xfrm>
            <a:off x="4304928" y="6135687"/>
            <a:ext cx="4953000" cy="461665"/>
          </a:xfrm>
          <a:prstGeom prst="rect">
            <a:avLst/>
          </a:prstGeom>
        </p:spPr>
        <p:txBody>
          <a:bodyPr>
            <a:spAutoFit/>
          </a:bodyPr>
          <a:lstStyle/>
          <a:p>
            <a:r>
              <a:rPr lang="en-US" b="1" i="1" smtClean="0"/>
              <a:t>Logit (p)</a:t>
            </a:r>
            <a:endParaRPr lang="en-US" dirty="0"/>
          </a:p>
        </p:txBody>
      </p:sp>
      <p:sp>
        <p:nvSpPr>
          <p:cNvPr id="13" name="Rectangle 12"/>
          <p:cNvSpPr/>
          <p:nvPr/>
        </p:nvSpPr>
        <p:spPr>
          <a:xfrm>
            <a:off x="2792760" y="2895327"/>
            <a:ext cx="4953000" cy="461665"/>
          </a:xfrm>
          <a:prstGeom prst="rect">
            <a:avLst/>
          </a:prstGeom>
        </p:spPr>
        <p:txBody>
          <a:bodyPr>
            <a:spAutoFit/>
          </a:bodyPr>
          <a:lstStyle/>
          <a:p>
            <a:r>
              <a:rPr lang="en-US" b="1" i="1" dirty="0" smtClean="0"/>
              <a:t>Ln(M </a:t>
            </a:r>
            <a:r>
              <a:rPr lang="en-US" b="1" i="1" dirty="0" err="1" smtClean="0"/>
              <a:t>medianized</a:t>
            </a:r>
            <a:r>
              <a:rPr lang="en-US" b="1" i="1" dirty="0" smtClean="0"/>
              <a:t> income) </a:t>
            </a:r>
            <a:endParaRPr lang="en-US" dirty="0"/>
          </a:p>
        </p:txBody>
      </p:sp>
    </p:spTree>
    <p:extLst>
      <p:ext uri="{BB962C8B-B14F-4D97-AF65-F5344CB8AC3E}">
        <p14:creationId xmlns:p14="http://schemas.microsoft.com/office/powerpoint/2010/main" val="8998710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00025" y="-531440"/>
            <a:ext cx="9705975" cy="659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52" tIns="39676" rIns="79352" bIns="39676" numCol="1" anchor="t" anchorCtr="0" compatLnSpc="1">
            <a:prstTxWarp prst="textNoShape">
              <a:avLst/>
            </a:prstTxWarp>
          </a:bodyPr>
          <a:lstStyle>
            <a:lvl1pPr marL="342900" indent="-342900" algn="l" defTabSz="957263" rtl="0" eaLnBrk="0" fontAlgn="base" hangingPunct="0">
              <a:spcBef>
                <a:spcPct val="20000"/>
              </a:spcBef>
              <a:spcAft>
                <a:spcPct val="100000"/>
              </a:spcAft>
              <a:tabLst>
                <a:tab pos="741363" algn="l"/>
              </a:tabLst>
              <a:defRPr sz="1900" b="1">
                <a:solidFill>
                  <a:schemeClr val="tx1"/>
                </a:solidFill>
                <a:latin typeface="+mn-lt"/>
                <a:ea typeface="+mn-ea"/>
                <a:cs typeface="+mn-cs"/>
              </a:defRPr>
            </a:lvl1pPr>
            <a:lvl2pPr marL="249238" indent="-84138" algn="l" defTabSz="957263" rtl="0" eaLnBrk="0" fontAlgn="base" hangingPunct="0">
              <a:spcBef>
                <a:spcPct val="20000"/>
              </a:spcBef>
              <a:spcAft>
                <a:spcPct val="0"/>
              </a:spcAft>
              <a:buClr>
                <a:schemeClr val="tx1"/>
              </a:buClr>
              <a:buFont typeface="Zapf Dingbats" charset="2"/>
              <a:buChar char="l"/>
              <a:tabLst>
                <a:tab pos="741363" algn="l"/>
              </a:tabLst>
              <a:defRPr sz="1700" b="1">
                <a:solidFill>
                  <a:schemeClr val="tx1"/>
                </a:solidFill>
                <a:latin typeface="+mn-lt"/>
              </a:defRPr>
            </a:lvl2pPr>
            <a:lvl3pPr marL="582613" indent="-168275" algn="l" defTabSz="957263" rtl="0" eaLnBrk="0" fontAlgn="base" hangingPunct="0">
              <a:spcBef>
                <a:spcPct val="20000"/>
              </a:spcBef>
              <a:spcAft>
                <a:spcPct val="0"/>
              </a:spcAft>
              <a:buClr>
                <a:schemeClr val="tx1"/>
              </a:buClr>
              <a:buFont typeface="Zapf Dingbats" charset="2"/>
              <a:buChar char="l"/>
              <a:tabLst>
                <a:tab pos="741363" algn="l"/>
              </a:tabLst>
              <a:defRPr sz="1300" b="1">
                <a:solidFill>
                  <a:schemeClr val="tx1"/>
                </a:solidFill>
                <a:latin typeface="+mn-lt"/>
              </a:defRPr>
            </a:lvl3pPr>
            <a:lvl4pPr marL="747713" indent="623888" algn="l" defTabSz="957263" rtl="0" eaLnBrk="0" fontAlgn="base" hangingPunct="0">
              <a:spcBef>
                <a:spcPct val="20000"/>
              </a:spcBef>
              <a:spcAft>
                <a:spcPct val="0"/>
              </a:spcAft>
              <a:tabLst>
                <a:tab pos="741363" algn="l"/>
              </a:tabLst>
              <a:defRPr sz="1300">
                <a:solidFill>
                  <a:schemeClr val="tx1"/>
                </a:solidFill>
                <a:latin typeface="+mn-lt"/>
              </a:defRPr>
            </a:lvl4pPr>
            <a:lvl5pPr marL="995363" indent="74613" algn="l" defTabSz="957263" rtl="0" eaLnBrk="0" fontAlgn="base" hangingPunct="0">
              <a:spcBef>
                <a:spcPct val="20000"/>
              </a:spcBef>
              <a:spcAft>
                <a:spcPct val="0"/>
              </a:spcAft>
              <a:tabLst>
                <a:tab pos="741363" algn="l"/>
              </a:tabLst>
              <a:defRPr sz="1100">
                <a:solidFill>
                  <a:schemeClr val="tx1"/>
                </a:solidFill>
                <a:latin typeface="+mn-lt"/>
              </a:defRPr>
            </a:lvl5pPr>
            <a:lvl6pPr marL="1452563" indent="74613" algn="l" defTabSz="957263" rtl="0" eaLnBrk="0" fontAlgn="base" hangingPunct="0">
              <a:spcBef>
                <a:spcPct val="20000"/>
              </a:spcBef>
              <a:spcAft>
                <a:spcPct val="0"/>
              </a:spcAft>
              <a:tabLst>
                <a:tab pos="741363" algn="l"/>
              </a:tabLst>
              <a:defRPr sz="1100">
                <a:solidFill>
                  <a:schemeClr val="tx1"/>
                </a:solidFill>
                <a:latin typeface="+mn-lt"/>
              </a:defRPr>
            </a:lvl6pPr>
            <a:lvl7pPr marL="1909763" indent="74613" algn="l" defTabSz="957263" rtl="0" eaLnBrk="0" fontAlgn="base" hangingPunct="0">
              <a:spcBef>
                <a:spcPct val="20000"/>
              </a:spcBef>
              <a:spcAft>
                <a:spcPct val="0"/>
              </a:spcAft>
              <a:tabLst>
                <a:tab pos="741363" algn="l"/>
              </a:tabLst>
              <a:defRPr sz="1100">
                <a:solidFill>
                  <a:schemeClr val="tx1"/>
                </a:solidFill>
                <a:latin typeface="+mn-lt"/>
              </a:defRPr>
            </a:lvl7pPr>
            <a:lvl8pPr marL="2366963" indent="74613" algn="l" defTabSz="957263" rtl="0" eaLnBrk="0" fontAlgn="base" hangingPunct="0">
              <a:spcBef>
                <a:spcPct val="20000"/>
              </a:spcBef>
              <a:spcAft>
                <a:spcPct val="0"/>
              </a:spcAft>
              <a:tabLst>
                <a:tab pos="741363" algn="l"/>
              </a:tabLst>
              <a:defRPr sz="1100">
                <a:solidFill>
                  <a:schemeClr val="tx1"/>
                </a:solidFill>
                <a:latin typeface="+mn-lt"/>
              </a:defRPr>
            </a:lvl8pPr>
            <a:lvl9pPr marL="2824163" indent="74613" algn="l" defTabSz="957263" rtl="0" eaLnBrk="0" fontAlgn="base" hangingPunct="0">
              <a:spcBef>
                <a:spcPct val="20000"/>
              </a:spcBef>
              <a:spcAft>
                <a:spcPct val="0"/>
              </a:spcAft>
              <a:tabLst>
                <a:tab pos="741363" algn="l"/>
              </a:tabLst>
              <a:defRPr sz="1100">
                <a:solidFill>
                  <a:schemeClr val="tx1"/>
                </a:solidFill>
                <a:latin typeface="+mn-lt"/>
              </a:defRPr>
            </a:lvl9pPr>
          </a:lstStyle>
          <a:p>
            <a:pPr marL="995363" lvl="3" indent="-247650"/>
            <a:endParaRPr lang="en-US" sz="1900" b="1" kern="0" smtClean="0">
              <a:solidFill>
                <a:srgbClr val="000000"/>
              </a:solidFill>
            </a:endParaRPr>
          </a:p>
          <a:p>
            <a:pPr marL="488950" lvl="1" indent="-323850">
              <a:spcBef>
                <a:spcPts val="500"/>
              </a:spcBef>
              <a:spcAft>
                <a:spcPts val="500"/>
              </a:spcAft>
              <a:buFont typeface="Zapf Dingbats" charset="2"/>
              <a:buNone/>
            </a:pPr>
            <a:r>
              <a:rPr lang="en-US" sz="2900" kern="0" smtClean="0">
                <a:solidFill>
                  <a:srgbClr val="000000"/>
                </a:solidFill>
              </a:rPr>
              <a:t/>
            </a:r>
            <a:br>
              <a:rPr lang="en-US" sz="2900" kern="0" smtClean="0">
                <a:solidFill>
                  <a:srgbClr val="000000"/>
                </a:solidFill>
              </a:rPr>
            </a:br>
            <a:endParaRPr lang="en-US" sz="2100" b="0" kern="0" smtClean="0">
              <a:solidFill>
                <a:srgbClr val="000000"/>
              </a:solidFill>
            </a:endParaRPr>
          </a:p>
          <a:p>
            <a:pPr marL="488950" lvl="1" indent="-323850">
              <a:spcBef>
                <a:spcPts val="500"/>
              </a:spcBef>
              <a:spcAft>
                <a:spcPts val="500"/>
              </a:spcAft>
              <a:buFont typeface="Wingdings" pitchFamily="2" charset="2"/>
              <a:buChar char="Ø"/>
            </a:pPr>
            <a:r>
              <a:rPr lang="en-US" sz="2100" b="0" kern="0" smtClean="0">
                <a:solidFill>
                  <a:srgbClr val="000000"/>
                </a:solidFill>
              </a:rPr>
              <a:t>Consider </a:t>
            </a:r>
            <a:br>
              <a:rPr lang="en-US" sz="2100" b="0" kern="0" smtClean="0">
                <a:solidFill>
                  <a:srgbClr val="000000"/>
                </a:solidFill>
              </a:rPr>
            </a:br>
            <a:r>
              <a:rPr lang="en-US" sz="2100" b="0" kern="0" smtClean="0">
                <a:solidFill>
                  <a:srgbClr val="000000"/>
                </a:solidFill>
              </a:rPr>
              <a:t>log(M) where M is the “medianized” eq income </a:t>
            </a:r>
          </a:p>
          <a:p>
            <a:pPr marL="488950" lvl="1" indent="-323850">
              <a:spcBef>
                <a:spcPts val="500"/>
              </a:spcBef>
              <a:spcAft>
                <a:spcPts val="500"/>
              </a:spcAft>
              <a:buFont typeface="Wingdings" pitchFamily="2" charset="2"/>
              <a:buChar char="Ø"/>
            </a:pPr>
            <a:r>
              <a:rPr lang="en-US" sz="2100" b="0" kern="0" smtClean="0">
                <a:solidFill>
                  <a:srgbClr val="000000"/>
                </a:solidFill>
              </a:rPr>
              <a:t>log (fr / (1- fr) ) where  fr is the “fractional rank” ( 0 &lt; fr &lt; 1)</a:t>
            </a:r>
          </a:p>
          <a:p>
            <a:pPr marL="488950" lvl="1" indent="-323850">
              <a:spcBef>
                <a:spcPts val="500"/>
              </a:spcBef>
              <a:spcAft>
                <a:spcPts val="500"/>
              </a:spcAft>
              <a:buFont typeface="Wingdings" pitchFamily="2" charset="2"/>
              <a:buChar char="Ø"/>
            </a:pPr>
            <a:r>
              <a:rPr lang="en-US" sz="2100" b="0" kern="0" smtClean="0">
                <a:solidFill>
                  <a:srgbClr val="000000"/>
                </a:solidFill>
              </a:rPr>
              <a:t>We graph ln(M) by logit(fr) =&gt; almost a straight line  </a:t>
            </a:r>
            <a:endParaRPr lang="en-US" sz="2100" b="0" kern="0" dirty="0" smtClean="0">
              <a:solidFill>
                <a:srgbClr val="000000"/>
              </a:solidFill>
            </a:endParaRPr>
          </a:p>
        </p:txBody>
      </p:sp>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56</a:t>
            </a:fld>
            <a:endParaRPr lang="fr-FR" sz="1400"/>
          </a:p>
        </p:txBody>
      </p:sp>
      <p:sp>
        <p:nvSpPr>
          <p:cNvPr id="4106" name="Rectangle 11"/>
          <p:cNvSpPr>
            <a:spLocks noChangeArrowheads="1"/>
          </p:cNvSpPr>
          <p:nvPr/>
        </p:nvSpPr>
        <p:spPr bwMode="auto">
          <a:xfrm>
            <a:off x="-303584" y="161925"/>
            <a:ext cx="10200228"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1- From Pareto log-log to Pen’s Parade, and to logit-log</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3214" y="2643672"/>
            <a:ext cx="5400066" cy="395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473280" y="2572162"/>
            <a:ext cx="2175596" cy="1200329"/>
          </a:xfrm>
          <a:prstGeom prst="rect">
            <a:avLst/>
          </a:prstGeom>
        </p:spPr>
        <p:txBody>
          <a:bodyPr wrap="none">
            <a:spAutoFit/>
          </a:bodyPr>
          <a:lstStyle/>
          <a:p>
            <a:r>
              <a:rPr lang="en-US" b="1" i="1" dirty="0" smtClean="0"/>
              <a:t>Luxembourg : </a:t>
            </a:r>
            <a:br>
              <a:rPr lang="en-US" b="1" i="1" dirty="0" smtClean="0"/>
            </a:br>
            <a:r>
              <a:rPr lang="en-US" b="1" i="1" dirty="0" smtClean="0"/>
              <a:t>Logit-log graph</a:t>
            </a:r>
            <a:br>
              <a:rPr lang="en-US" b="1" i="1" dirty="0" smtClean="0"/>
            </a:br>
            <a:r>
              <a:rPr lang="en-US" b="1" i="1" dirty="0" smtClean="0"/>
              <a:t>euros EU-</a:t>
            </a:r>
            <a:r>
              <a:rPr lang="en-US" b="1" i="1" dirty="0" err="1" smtClean="0"/>
              <a:t>Silc</a:t>
            </a:r>
            <a:r>
              <a:rPr lang="en-US" b="1" i="1" dirty="0" smtClean="0"/>
              <a:t> </a:t>
            </a:r>
            <a:endParaRPr lang="en-US" dirty="0"/>
          </a:p>
        </p:txBody>
      </p:sp>
      <p:cxnSp>
        <p:nvCxnSpPr>
          <p:cNvPr id="8" name="Straight Connector 7"/>
          <p:cNvCxnSpPr/>
          <p:nvPr/>
        </p:nvCxnSpPr>
        <p:spPr bwMode="auto">
          <a:xfrm>
            <a:off x="2792760" y="4365104"/>
            <a:ext cx="439248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flipV="1">
            <a:off x="4953000" y="3356992"/>
            <a:ext cx="0" cy="24482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p:cNvSpPr/>
          <p:nvPr/>
        </p:nvSpPr>
        <p:spPr>
          <a:xfrm>
            <a:off x="4304928" y="6135687"/>
            <a:ext cx="4953000" cy="461665"/>
          </a:xfrm>
          <a:prstGeom prst="rect">
            <a:avLst/>
          </a:prstGeom>
        </p:spPr>
        <p:txBody>
          <a:bodyPr>
            <a:spAutoFit/>
          </a:bodyPr>
          <a:lstStyle/>
          <a:p>
            <a:r>
              <a:rPr lang="en-US" b="1" i="1" dirty="0" smtClean="0"/>
              <a:t>Logit (fractional rank)</a:t>
            </a:r>
            <a:endParaRPr lang="en-US" dirty="0"/>
          </a:p>
        </p:txBody>
      </p:sp>
      <p:sp>
        <p:nvSpPr>
          <p:cNvPr id="13" name="Rectangle 12"/>
          <p:cNvSpPr/>
          <p:nvPr/>
        </p:nvSpPr>
        <p:spPr>
          <a:xfrm>
            <a:off x="2792760" y="2895327"/>
            <a:ext cx="4953000" cy="461665"/>
          </a:xfrm>
          <a:prstGeom prst="rect">
            <a:avLst/>
          </a:prstGeom>
        </p:spPr>
        <p:txBody>
          <a:bodyPr>
            <a:spAutoFit/>
          </a:bodyPr>
          <a:lstStyle/>
          <a:p>
            <a:r>
              <a:rPr lang="en-US" b="1" i="1" dirty="0" smtClean="0"/>
              <a:t>Ln(</a:t>
            </a:r>
            <a:r>
              <a:rPr lang="en-US" b="1" i="1" dirty="0" err="1" smtClean="0"/>
              <a:t>medianized</a:t>
            </a:r>
            <a:r>
              <a:rPr lang="en-US" b="1" i="1" dirty="0" smtClean="0"/>
              <a:t> income) </a:t>
            </a:r>
            <a:endParaRPr lang="en-US" dirty="0"/>
          </a:p>
        </p:txBody>
      </p:sp>
      <p:cxnSp>
        <p:nvCxnSpPr>
          <p:cNvPr id="4" name="Straight Connector 3"/>
          <p:cNvCxnSpPr/>
          <p:nvPr/>
        </p:nvCxnSpPr>
        <p:spPr bwMode="auto">
          <a:xfrm flipV="1">
            <a:off x="2792760" y="2852936"/>
            <a:ext cx="4392488" cy="298194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p:cNvSpPr/>
          <p:nvPr/>
        </p:nvSpPr>
        <p:spPr>
          <a:xfrm>
            <a:off x="5601072" y="4653136"/>
            <a:ext cx="4953000" cy="830997"/>
          </a:xfrm>
          <a:prstGeom prst="rect">
            <a:avLst/>
          </a:prstGeom>
        </p:spPr>
        <p:txBody>
          <a:bodyPr>
            <a:spAutoFit/>
          </a:bodyPr>
          <a:lstStyle/>
          <a:p>
            <a:r>
              <a:rPr lang="en-US" b="1" i="1" dirty="0" smtClean="0"/>
              <a:t>Slope </a:t>
            </a:r>
            <a:br>
              <a:rPr lang="en-US" b="1" i="1" dirty="0" smtClean="0"/>
            </a:br>
            <a:r>
              <a:rPr lang="en-US" b="1" i="1" dirty="0" smtClean="0">
                <a:latin typeface="Symbol" panose="05050102010706020507" pitchFamily="18" charset="2"/>
              </a:rPr>
              <a:t>a  </a:t>
            </a:r>
            <a:r>
              <a:rPr lang="en-US" b="1" i="1" dirty="0" smtClean="0"/>
              <a:t>≈ 0.28 </a:t>
            </a:r>
            <a:endParaRPr lang="en-US" b="1" i="1" dirty="0"/>
          </a:p>
        </p:txBody>
      </p:sp>
      <p:sp>
        <p:nvSpPr>
          <p:cNvPr id="2" name="Rectangle 1"/>
          <p:cNvSpPr/>
          <p:nvPr/>
        </p:nvSpPr>
        <p:spPr>
          <a:xfrm>
            <a:off x="7473280" y="3903439"/>
            <a:ext cx="2412840" cy="1569660"/>
          </a:xfrm>
          <a:prstGeom prst="rect">
            <a:avLst/>
          </a:prstGeom>
        </p:spPr>
        <p:txBody>
          <a:bodyPr wrap="none">
            <a:spAutoFit/>
          </a:bodyPr>
          <a:lstStyle/>
          <a:p>
            <a:r>
              <a:rPr lang="en-US" dirty="0" smtClean="0"/>
              <a:t>If this is a perfect </a:t>
            </a:r>
            <a:br>
              <a:rPr lang="en-US" dirty="0" smtClean="0"/>
            </a:br>
            <a:r>
              <a:rPr lang="en-US" dirty="0" smtClean="0"/>
              <a:t>straight line </a:t>
            </a:r>
          </a:p>
          <a:p>
            <a:r>
              <a:rPr lang="en-US" dirty="0" smtClean="0">
                <a:latin typeface="Symbol" panose="05050102010706020507" pitchFamily="18" charset="2"/>
              </a:rPr>
              <a:t>a</a:t>
            </a:r>
            <a:r>
              <a:rPr lang="en-US" dirty="0" smtClean="0"/>
              <a:t> =  Gini index</a:t>
            </a:r>
            <a:br>
              <a:rPr lang="en-US" dirty="0" smtClean="0"/>
            </a:br>
            <a:r>
              <a:rPr lang="en-US" dirty="0" smtClean="0"/>
              <a:t>(</a:t>
            </a:r>
            <a:r>
              <a:rPr lang="en-GB" dirty="0" err="1" smtClean="0"/>
              <a:t>Dagum</a:t>
            </a:r>
            <a:r>
              <a:rPr lang="en-GB" dirty="0" smtClean="0"/>
              <a:t> 1975) </a:t>
            </a:r>
            <a:endParaRPr lang="en-US" dirty="0"/>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2338693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520" y="116632"/>
            <a:ext cx="8232403" cy="4568082"/>
          </a:xfrm>
        </p:spPr>
        <p:txBody>
          <a:bodyPr>
            <a:noAutofit/>
          </a:bodyPr>
          <a:lstStyle/>
          <a:p>
            <a:pPr marL="0" lvl="1" indent="0">
              <a:spcBef>
                <a:spcPts val="600"/>
              </a:spcBef>
              <a:spcAft>
                <a:spcPts val="600"/>
              </a:spcAft>
              <a:buNone/>
            </a:pPr>
            <a:r>
              <a:rPr lang="en-US" altLang="en-US" sz="2000" dirty="0"/>
              <a:t>We express the rank of an individual as a proportion   p € [0,1] of the cumulative population below her/him on the scale of resource (earning, income, wealth &lt;randomization of ex-</a:t>
            </a:r>
            <a:r>
              <a:rPr lang="en-US" altLang="en-US" sz="2000" dirty="0" err="1"/>
              <a:t>eaquo</a:t>
            </a:r>
            <a:r>
              <a:rPr lang="en-US" altLang="en-US" sz="2000" dirty="0"/>
              <a:t>&gt;</a:t>
            </a:r>
          </a:p>
          <a:p>
            <a:pPr marL="0" lvl="1" indent="0">
              <a:spcBef>
                <a:spcPts val="600"/>
              </a:spcBef>
              <a:spcAft>
                <a:spcPts val="600"/>
              </a:spcAft>
              <a:buNone/>
            </a:pPr>
            <a:r>
              <a:rPr lang="en-US" altLang="en-US" sz="2000" dirty="0" err="1" smtClean="0"/>
              <a:t>Logitrank</a:t>
            </a:r>
            <a:r>
              <a:rPr lang="en-US" altLang="en-US" sz="2000" dirty="0" smtClean="0"/>
              <a:t> </a:t>
            </a:r>
            <a:r>
              <a:rPr lang="en-US" altLang="en-US" sz="2000" dirty="0"/>
              <a:t>= ln( p / (1-p) )</a:t>
            </a:r>
          </a:p>
          <a:p>
            <a:pPr marL="0" lvl="1" indent="0">
              <a:spcBef>
                <a:spcPts val="600"/>
              </a:spcBef>
              <a:spcAft>
                <a:spcPts val="600"/>
              </a:spcAft>
              <a:buNone/>
            </a:pPr>
            <a:r>
              <a:rPr lang="en-US" altLang="en-US" sz="2000" dirty="0" smtClean="0"/>
              <a:t>It </a:t>
            </a:r>
            <a:r>
              <a:rPr lang="en-US" altLang="en-US" sz="2000" dirty="0"/>
              <a:t>is not totally new ex : </a:t>
            </a:r>
            <a:r>
              <a:rPr lang="en-US" altLang="en-US" sz="1600" dirty="0"/>
              <a:t>John </a:t>
            </a:r>
            <a:r>
              <a:rPr lang="en-US" altLang="en-US" sz="1600" dirty="0" err="1"/>
              <a:t>Copas</a:t>
            </a:r>
            <a:r>
              <a:rPr lang="en-US" altLang="en-US" sz="1600" dirty="0"/>
              <a:t>, The Effectiveness of Risk Scores: The Logit Rank Plot Journal of the Royal Statistical Society. Series C (Applied Statistics), Vol. 48, No. 2 (1999), pp. 165-183</a:t>
            </a:r>
          </a:p>
          <a:p>
            <a:pPr marL="0" lvl="1" indent="0">
              <a:spcBef>
                <a:spcPts val="600"/>
              </a:spcBef>
              <a:spcAft>
                <a:spcPts val="600"/>
              </a:spcAft>
              <a:buNone/>
            </a:pPr>
            <a:r>
              <a:rPr lang="en-US" sz="2000" b="1" dirty="0" smtClean="0"/>
              <a:t>Generalization </a:t>
            </a:r>
            <a:r>
              <a:rPr lang="en-US" sz="2000" b="1" dirty="0"/>
              <a:t>of </a:t>
            </a:r>
            <a:r>
              <a:rPr lang="en-US" sz="2000" b="1" dirty="0" smtClean="0"/>
              <a:t>log Tam’s “Positional Status Index </a:t>
            </a:r>
            <a:r>
              <a:rPr lang="en-US" sz="2000" b="1" dirty="0"/>
              <a:t>(PSI</a:t>
            </a:r>
            <a:r>
              <a:rPr lang="en-US" sz="2000" b="1" dirty="0" smtClean="0"/>
              <a:t>)” </a:t>
            </a:r>
            <a:r>
              <a:rPr lang="en-US" sz="2000" dirty="0" smtClean="0"/>
              <a:t>(</a:t>
            </a:r>
            <a:r>
              <a:rPr lang="en-US" sz="2000" dirty="0" err="1" smtClean="0"/>
              <a:t>Rotman</a:t>
            </a:r>
            <a:r>
              <a:rPr lang="en-US" sz="2000" dirty="0"/>
              <a:t>, </a:t>
            </a:r>
            <a:r>
              <a:rPr lang="en-US" sz="2000" dirty="0" err="1"/>
              <a:t>Shavit</a:t>
            </a:r>
            <a:r>
              <a:rPr lang="en-US" sz="2000" dirty="0"/>
              <a:t>, </a:t>
            </a:r>
            <a:r>
              <a:rPr lang="en-US" sz="2000" dirty="0" err="1" smtClean="0"/>
              <a:t>Shalev</a:t>
            </a:r>
            <a:r>
              <a:rPr lang="en-US" sz="2000" dirty="0" smtClean="0"/>
              <a:t> 2014; rank </a:t>
            </a:r>
            <a:r>
              <a:rPr lang="en-US" sz="2000" dirty="0"/>
              <a:t>measure of social origins)</a:t>
            </a:r>
          </a:p>
          <a:p>
            <a:pPr>
              <a:spcBef>
                <a:spcPts val="600"/>
              </a:spcBef>
              <a:spcAft>
                <a:spcPts val="600"/>
              </a:spcAft>
              <a:buFont typeface="Arial" charset="0"/>
              <a:buChar char="•"/>
            </a:pPr>
            <a:r>
              <a:rPr lang="en-US" altLang="en-US" sz="2000" dirty="0"/>
              <a:t>inflation neutral, inequality shape neutral</a:t>
            </a:r>
            <a:r>
              <a:rPr lang="en-US" altLang="en-US" sz="2000" dirty="0" smtClean="0"/>
              <a:t>,</a:t>
            </a:r>
            <a:endParaRPr lang="en-US" altLang="en-US" sz="2000" dirty="0"/>
          </a:p>
          <a:p>
            <a:pPr>
              <a:spcBef>
                <a:spcPts val="600"/>
              </a:spcBef>
              <a:spcAft>
                <a:spcPts val="600"/>
              </a:spcAft>
              <a:buFont typeface="Arial" charset="0"/>
              <a:buChar char="•"/>
            </a:pPr>
            <a:r>
              <a:rPr lang="en-US" sz="2000" dirty="0" smtClean="0"/>
              <a:t>A convenient way to consider quantiles</a:t>
            </a:r>
          </a:p>
          <a:p>
            <a:pPr>
              <a:spcBef>
                <a:spcPts val="600"/>
              </a:spcBef>
              <a:spcAft>
                <a:spcPts val="600"/>
              </a:spcAft>
              <a:buFont typeface="Arial" charset="0"/>
              <a:buChar char="•"/>
            </a:pPr>
            <a:r>
              <a:rPr lang="en-US" sz="2000" dirty="0" smtClean="0"/>
              <a:t>Allows bottom and top quantile details </a:t>
            </a:r>
          </a:p>
          <a:p>
            <a:pPr>
              <a:spcBef>
                <a:spcPts val="600"/>
              </a:spcBef>
              <a:spcAft>
                <a:spcPts val="600"/>
              </a:spcAft>
              <a:buFont typeface="Arial" charset="0"/>
              <a:buChar char="•"/>
            </a:pPr>
            <a:r>
              <a:rPr lang="en-US" sz="2000" dirty="0" smtClean="0"/>
              <a:t>Can be applied to any ordinal variable</a:t>
            </a:r>
          </a:p>
          <a:p>
            <a:pPr>
              <a:spcBef>
                <a:spcPts val="600"/>
              </a:spcBef>
              <a:spcAft>
                <a:spcPts val="600"/>
              </a:spcAft>
              <a:buFont typeface="Arial" charset="0"/>
              <a:buChar char="•"/>
            </a:pPr>
            <a:r>
              <a:rPr lang="en-US" sz="2000" dirty="0" smtClean="0"/>
              <a:t>A way to standardize variables in comparative inequality contexts </a:t>
            </a:r>
          </a:p>
          <a:p>
            <a:pPr>
              <a:spcBef>
                <a:spcPts val="600"/>
              </a:spcBef>
              <a:spcAft>
                <a:spcPts val="600"/>
              </a:spcAft>
              <a:buFont typeface="Arial" charset="0"/>
              <a:buChar char="•"/>
            </a:pPr>
            <a:r>
              <a:rPr lang="en-US" sz="2000" dirty="0" smtClean="0"/>
              <a:t>When computed by (country/year), it provides a baseline for national comparisons (any country has its own bottom 5% or top 1%)</a:t>
            </a:r>
          </a:p>
          <a:p>
            <a:pPr>
              <a:spcBef>
                <a:spcPts val="600"/>
              </a:spcBef>
              <a:spcAft>
                <a:spcPts val="600"/>
              </a:spcAft>
              <a:buFont typeface="Arial" charset="0"/>
              <a:buChar char="•"/>
            </a:pPr>
            <a:r>
              <a:rPr lang="en-US" sz="2000" dirty="0"/>
              <a:t>implemented in Stata: </a:t>
            </a:r>
            <a:r>
              <a:rPr lang="en-US" sz="2000" dirty="0" err="1" smtClean="0">
                <a:latin typeface="Courier New" panose="02070309020205020404" pitchFamily="49" charset="0"/>
                <a:cs typeface="Courier New" panose="02070309020205020404" pitchFamily="49" charset="0"/>
              </a:rPr>
              <a:t>abg.ado</a:t>
            </a:r>
            <a:r>
              <a:rPr lang="en-US" sz="2000" dirty="0" smtClean="0"/>
              <a:t> (Chauvel 2014)</a:t>
            </a:r>
            <a:endParaRPr lang="en-US" sz="20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4294967295"/>
          </p:nvPr>
        </p:nvSpPr>
        <p:spPr>
          <a:xfrm>
            <a:off x="6996113" y="6356351"/>
            <a:ext cx="2228850" cy="365125"/>
          </a:xfrm>
          <a:prstGeom prst="rect">
            <a:avLst/>
          </a:prstGeom>
        </p:spPr>
        <p:txBody>
          <a:bodyPr/>
          <a:lstStyle/>
          <a:p>
            <a:fld id="{7E579FEC-774A-4DF1-9F16-230A6B249B77}" type="slidenum">
              <a:rPr lang="en-US" smtClean="0"/>
              <a:t>57</a:t>
            </a:fld>
            <a:endParaRPr lang="en-US"/>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6586813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AC7D80A-4DDE-4849-A2A3-A534E5259DA2}" type="slidenum">
              <a:rPr lang="fr-FR" altLang="en-US" sz="1400" smtClean="0"/>
              <a:pPr/>
              <a:t>58</a:t>
            </a:fld>
            <a:endParaRPr lang="fr-FR" altLang="en-US" sz="1400" smtClean="0"/>
          </a:p>
        </p:txBody>
      </p:sp>
      <p:sp>
        <p:nvSpPr>
          <p:cNvPr id="11267" name="Rectangle 3"/>
          <p:cNvSpPr>
            <a:spLocks noChangeArrowheads="1"/>
          </p:cNvSpPr>
          <p:nvPr/>
        </p:nvSpPr>
        <p:spPr bwMode="auto">
          <a:xfrm>
            <a:off x="488950" y="44624"/>
            <a:ext cx="8785225"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endParaRPr lang="en-US" altLang="en-US" b="1" dirty="0"/>
          </a:p>
          <a:p>
            <a:pPr algn="l"/>
            <a:r>
              <a:rPr lang="en-US" altLang="en-US" b="1" dirty="0"/>
              <a:t>(Logit rank) What’s that? </a:t>
            </a:r>
          </a:p>
          <a:p>
            <a:pPr algn="l"/>
            <a:endParaRPr lang="en-US" altLang="en-US" sz="2000" dirty="0"/>
          </a:p>
          <a:p>
            <a:pPr algn="l"/>
            <a:r>
              <a:rPr lang="en-US" altLang="en-US" sz="2000" dirty="0"/>
              <a:t>It is not totally new ex : John </a:t>
            </a:r>
            <a:r>
              <a:rPr lang="en-US" altLang="en-US" sz="2000" dirty="0" err="1"/>
              <a:t>Copas</a:t>
            </a:r>
            <a:r>
              <a:rPr lang="en-US" altLang="en-US" sz="2000" dirty="0"/>
              <a:t>, The Effectiveness of Risk Scores: The Logit Rank Plot Journal of the Royal Statistical Society. Series C (Applied Statistics), Vol. 48, No. 2 (1999), pp. 165-183</a:t>
            </a:r>
          </a:p>
          <a:p>
            <a:pPr algn="l"/>
            <a:endParaRPr lang="en-US" altLang="en-US" sz="2000" dirty="0"/>
          </a:p>
          <a:p>
            <a:pPr algn="l"/>
            <a:r>
              <a:rPr lang="en-US" altLang="en-US" sz="2000" dirty="0"/>
              <a:t>(it looks like the Positional status index, PSI, of Tony Tam)</a:t>
            </a:r>
          </a:p>
          <a:p>
            <a:pPr algn="l"/>
            <a:endParaRPr lang="en-US" altLang="en-US" sz="2000" dirty="0"/>
          </a:p>
          <a:p>
            <a:pPr algn="l"/>
            <a:r>
              <a:rPr lang="en-US" altLang="en-US" sz="2000" dirty="0"/>
              <a:t>We express the rank of an individual as a proportion   p € [0,1] of the cumulative population below her/him on the scale of resource (earning, income, wealth)</a:t>
            </a:r>
            <a:br>
              <a:rPr lang="en-US" altLang="en-US" sz="2000" dirty="0"/>
            </a:br>
            <a:r>
              <a:rPr lang="en-US" altLang="en-US" sz="2000" dirty="0"/>
              <a:t>&lt;randomization of ex-</a:t>
            </a:r>
            <a:r>
              <a:rPr lang="en-US" altLang="en-US" sz="2000" dirty="0" err="1"/>
              <a:t>eaquo</a:t>
            </a:r>
            <a:r>
              <a:rPr lang="en-US" altLang="en-US" sz="2000" dirty="0"/>
              <a:t>&gt;</a:t>
            </a:r>
          </a:p>
          <a:p>
            <a:pPr algn="l"/>
            <a:endParaRPr lang="en-US" altLang="en-US" sz="2000" dirty="0"/>
          </a:p>
          <a:p>
            <a:pPr algn="l"/>
            <a:r>
              <a:rPr lang="en-US" altLang="en-US" sz="2000" dirty="0" err="1"/>
              <a:t>Logitrank</a:t>
            </a:r>
            <a:r>
              <a:rPr lang="en-US" altLang="en-US" sz="2000" dirty="0"/>
              <a:t> = ln( p / (1-p) )</a:t>
            </a:r>
          </a:p>
          <a:p>
            <a:pPr algn="l"/>
            <a:endParaRPr lang="en-US" altLang="en-US" sz="2000" dirty="0"/>
          </a:p>
          <a:p>
            <a:pPr algn="l"/>
            <a:r>
              <a:rPr lang="en-US" altLang="en-US" sz="2000" dirty="0"/>
              <a:t>We know that (for median adjusted income)    </a:t>
            </a:r>
            <a:br>
              <a:rPr lang="en-US" altLang="en-US" sz="2000" dirty="0"/>
            </a:br>
            <a:endParaRPr lang="en-US" altLang="en-US" sz="2000" dirty="0"/>
          </a:p>
          <a:p>
            <a:pPr algn="l"/>
            <a:r>
              <a:rPr lang="en-US" altLang="en-US" sz="2000" dirty="0"/>
              <a:t>ln(</a:t>
            </a:r>
            <a:r>
              <a:rPr lang="en-US" altLang="en-US" sz="2000" dirty="0" err="1"/>
              <a:t>medincome</a:t>
            </a:r>
            <a:r>
              <a:rPr lang="en-US" altLang="en-US" sz="2000" dirty="0"/>
              <a:t>)  ≈  </a:t>
            </a:r>
            <a:r>
              <a:rPr lang="en-US" altLang="en-US" sz="2000" dirty="0">
                <a:latin typeface="Symbol" pitchFamily="18" charset="2"/>
              </a:rPr>
              <a:t>a</a:t>
            </a:r>
            <a:r>
              <a:rPr lang="en-US" altLang="en-US" sz="2000" dirty="0"/>
              <a:t> </a:t>
            </a:r>
            <a:r>
              <a:rPr lang="en-US" altLang="en-US" sz="2000" dirty="0" err="1"/>
              <a:t>Logitrank</a:t>
            </a:r>
            <a:r>
              <a:rPr lang="en-US" altLang="en-US" sz="2000" dirty="0"/>
              <a:t>   where </a:t>
            </a:r>
            <a:r>
              <a:rPr lang="en-US" altLang="en-US" sz="2000" dirty="0">
                <a:latin typeface="Symbol" pitchFamily="18" charset="2"/>
              </a:rPr>
              <a:t>a</a:t>
            </a:r>
            <a:r>
              <a:rPr lang="en-US" altLang="en-US" sz="2000" dirty="0"/>
              <a:t>  is the Gini </a:t>
            </a:r>
            <a:r>
              <a:rPr lang="en-US" altLang="en-US" sz="2000" dirty="0" err="1"/>
              <a:t>coeff</a:t>
            </a:r>
            <a:r>
              <a:rPr lang="en-US" altLang="en-US" sz="2000" dirty="0"/>
              <a:t> of income </a:t>
            </a:r>
          </a:p>
          <a:p>
            <a:pPr algn="l"/>
            <a:r>
              <a:rPr lang="en-US" altLang="en-US" sz="2000" dirty="0"/>
              <a:t>(</a:t>
            </a:r>
            <a:r>
              <a:rPr lang="en-US" altLang="en-US" sz="2000" dirty="0" err="1"/>
              <a:t>Champernowne</a:t>
            </a:r>
            <a:r>
              <a:rPr lang="en-US" altLang="en-US" sz="2000" dirty="0"/>
              <a:t> 1937 Fisk 1961 </a:t>
            </a:r>
            <a:r>
              <a:rPr lang="en-US" altLang="en-US" sz="2000" dirty="0" err="1"/>
              <a:t>Kleiber</a:t>
            </a:r>
            <a:r>
              <a:rPr lang="en-US" altLang="en-US" sz="2000" dirty="0"/>
              <a:t> &amp; </a:t>
            </a:r>
            <a:r>
              <a:rPr lang="en-US" altLang="en-US" sz="2000" dirty="0" err="1"/>
              <a:t>Kotz</a:t>
            </a:r>
            <a:r>
              <a:rPr lang="en-US" altLang="en-US" sz="2000" dirty="0"/>
              <a:t> 2003)</a:t>
            </a:r>
          </a:p>
          <a:p>
            <a:pPr algn="l"/>
            <a:endParaRPr lang="en-US" altLang="en-US" sz="2000" dirty="0"/>
          </a:p>
          <a:p>
            <a:pPr algn="l"/>
            <a:r>
              <a:rPr lang="en-US" altLang="en-US" sz="2000" dirty="0"/>
              <a:t>Properties: inflation neutral, inequality shape neutral, </a:t>
            </a:r>
          </a:p>
          <a:p>
            <a:pPr algn="l"/>
            <a:endParaRPr lang="en-US" altLang="en-US" sz="2000" dirty="0"/>
          </a:p>
          <a:p>
            <a:pPr algn="l"/>
            <a:endParaRPr lang="en-US" altLang="en-US" sz="2000" dirty="0"/>
          </a:p>
        </p:txBody>
      </p:sp>
      <p:sp>
        <p:nvSpPr>
          <p:cNvPr id="11268" name="Rectangle 11"/>
          <p:cNvSpPr>
            <a:spLocks noChangeArrowheads="1"/>
          </p:cNvSpPr>
          <p:nvPr/>
        </p:nvSpPr>
        <p:spPr bwMode="auto">
          <a:xfrm>
            <a:off x="211138" y="161925"/>
            <a:ext cx="8845550"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dirty="0"/>
              <a:t>3- Methodology-b Logit rank (=logistic quantile)</a:t>
            </a:r>
          </a:p>
          <a:p>
            <a:pPr lvl="1">
              <a:spcBef>
                <a:spcPct val="20000"/>
              </a:spcBef>
              <a:buClr>
                <a:schemeClr val="tx1"/>
              </a:buClr>
              <a:buFont typeface="Zapf Dingbats" charset="2"/>
              <a:buNone/>
            </a:pPr>
            <a:r>
              <a:rPr lang="en-US" altLang="en-US" sz="3200" dirty="0"/>
              <a:t> </a:t>
            </a:r>
          </a:p>
        </p:txBody>
      </p:sp>
    </p:spTree>
    <p:extLst>
      <p:ext uri="{BB962C8B-B14F-4D97-AF65-F5344CB8AC3E}">
        <p14:creationId xmlns:p14="http://schemas.microsoft.com/office/powerpoint/2010/main" val="5849602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200027" y="-365760"/>
            <a:ext cx="9216452" cy="643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52" tIns="39676" rIns="79352" bIns="39676" numCol="1" anchor="t" anchorCtr="0" compatLnSpc="1">
            <a:prstTxWarp prst="textNoShape">
              <a:avLst/>
            </a:prstTxWarp>
          </a:bodyPr>
          <a:lstStyle>
            <a:lvl1pPr marL="342900" indent="-342900" algn="l" defTabSz="957263" rtl="0" eaLnBrk="0" fontAlgn="base" hangingPunct="0">
              <a:spcBef>
                <a:spcPct val="20000"/>
              </a:spcBef>
              <a:spcAft>
                <a:spcPct val="100000"/>
              </a:spcAft>
              <a:tabLst>
                <a:tab pos="741363" algn="l"/>
              </a:tabLst>
              <a:defRPr sz="1900" b="1">
                <a:solidFill>
                  <a:schemeClr val="tx1"/>
                </a:solidFill>
                <a:latin typeface="+mn-lt"/>
                <a:ea typeface="+mn-ea"/>
                <a:cs typeface="+mn-cs"/>
              </a:defRPr>
            </a:lvl1pPr>
            <a:lvl2pPr marL="249238" indent="-84138" algn="l" defTabSz="957263" rtl="0" eaLnBrk="0" fontAlgn="base" hangingPunct="0">
              <a:spcBef>
                <a:spcPct val="20000"/>
              </a:spcBef>
              <a:spcAft>
                <a:spcPct val="0"/>
              </a:spcAft>
              <a:buClr>
                <a:schemeClr val="tx1"/>
              </a:buClr>
              <a:buFont typeface="Zapf Dingbats" charset="2"/>
              <a:buChar char="l"/>
              <a:tabLst>
                <a:tab pos="741363" algn="l"/>
              </a:tabLst>
              <a:defRPr sz="1700" b="1">
                <a:solidFill>
                  <a:schemeClr val="tx1"/>
                </a:solidFill>
                <a:latin typeface="+mn-lt"/>
              </a:defRPr>
            </a:lvl2pPr>
            <a:lvl3pPr marL="582613" indent="-168275" algn="l" defTabSz="957263" rtl="0" eaLnBrk="0" fontAlgn="base" hangingPunct="0">
              <a:spcBef>
                <a:spcPct val="20000"/>
              </a:spcBef>
              <a:spcAft>
                <a:spcPct val="0"/>
              </a:spcAft>
              <a:buClr>
                <a:schemeClr val="tx1"/>
              </a:buClr>
              <a:buFont typeface="Zapf Dingbats" charset="2"/>
              <a:buChar char="l"/>
              <a:tabLst>
                <a:tab pos="741363" algn="l"/>
              </a:tabLst>
              <a:defRPr sz="1300" b="1">
                <a:solidFill>
                  <a:schemeClr val="tx1"/>
                </a:solidFill>
                <a:latin typeface="+mn-lt"/>
              </a:defRPr>
            </a:lvl3pPr>
            <a:lvl4pPr marL="747713" indent="623888" algn="l" defTabSz="957263" rtl="0" eaLnBrk="0" fontAlgn="base" hangingPunct="0">
              <a:spcBef>
                <a:spcPct val="20000"/>
              </a:spcBef>
              <a:spcAft>
                <a:spcPct val="0"/>
              </a:spcAft>
              <a:tabLst>
                <a:tab pos="741363" algn="l"/>
              </a:tabLst>
              <a:defRPr sz="1300">
                <a:solidFill>
                  <a:schemeClr val="tx1"/>
                </a:solidFill>
                <a:latin typeface="+mn-lt"/>
              </a:defRPr>
            </a:lvl4pPr>
            <a:lvl5pPr marL="995363" indent="74613" algn="l" defTabSz="957263" rtl="0" eaLnBrk="0" fontAlgn="base" hangingPunct="0">
              <a:spcBef>
                <a:spcPct val="20000"/>
              </a:spcBef>
              <a:spcAft>
                <a:spcPct val="0"/>
              </a:spcAft>
              <a:tabLst>
                <a:tab pos="741363" algn="l"/>
              </a:tabLst>
              <a:defRPr sz="1100">
                <a:solidFill>
                  <a:schemeClr val="tx1"/>
                </a:solidFill>
                <a:latin typeface="+mn-lt"/>
              </a:defRPr>
            </a:lvl5pPr>
            <a:lvl6pPr marL="1452563" indent="74613" algn="l" defTabSz="957263" rtl="0" eaLnBrk="0" fontAlgn="base" hangingPunct="0">
              <a:spcBef>
                <a:spcPct val="20000"/>
              </a:spcBef>
              <a:spcAft>
                <a:spcPct val="0"/>
              </a:spcAft>
              <a:tabLst>
                <a:tab pos="741363" algn="l"/>
              </a:tabLst>
              <a:defRPr sz="1100">
                <a:solidFill>
                  <a:schemeClr val="tx1"/>
                </a:solidFill>
                <a:latin typeface="+mn-lt"/>
              </a:defRPr>
            </a:lvl6pPr>
            <a:lvl7pPr marL="1909763" indent="74613" algn="l" defTabSz="957263" rtl="0" eaLnBrk="0" fontAlgn="base" hangingPunct="0">
              <a:spcBef>
                <a:spcPct val="20000"/>
              </a:spcBef>
              <a:spcAft>
                <a:spcPct val="0"/>
              </a:spcAft>
              <a:tabLst>
                <a:tab pos="741363" algn="l"/>
              </a:tabLst>
              <a:defRPr sz="1100">
                <a:solidFill>
                  <a:schemeClr val="tx1"/>
                </a:solidFill>
                <a:latin typeface="+mn-lt"/>
              </a:defRPr>
            </a:lvl7pPr>
            <a:lvl8pPr marL="2366963" indent="74613" algn="l" defTabSz="957263" rtl="0" eaLnBrk="0" fontAlgn="base" hangingPunct="0">
              <a:spcBef>
                <a:spcPct val="20000"/>
              </a:spcBef>
              <a:spcAft>
                <a:spcPct val="0"/>
              </a:spcAft>
              <a:tabLst>
                <a:tab pos="741363" algn="l"/>
              </a:tabLst>
              <a:defRPr sz="1100">
                <a:solidFill>
                  <a:schemeClr val="tx1"/>
                </a:solidFill>
                <a:latin typeface="+mn-lt"/>
              </a:defRPr>
            </a:lvl8pPr>
            <a:lvl9pPr marL="2824163" indent="74613" algn="l" defTabSz="957263" rtl="0" eaLnBrk="0" fontAlgn="base" hangingPunct="0">
              <a:spcBef>
                <a:spcPct val="20000"/>
              </a:spcBef>
              <a:spcAft>
                <a:spcPct val="0"/>
              </a:spcAft>
              <a:tabLst>
                <a:tab pos="741363" algn="l"/>
              </a:tabLst>
              <a:defRPr sz="1100">
                <a:solidFill>
                  <a:schemeClr val="tx1"/>
                </a:solidFill>
                <a:latin typeface="+mn-lt"/>
              </a:defRPr>
            </a:lvl9pPr>
          </a:lstStyle>
          <a:p>
            <a:pPr marL="995363" lvl="3" indent="-247650"/>
            <a:endParaRPr lang="en-US" sz="1900" b="1" kern="0" dirty="0" smtClean="0">
              <a:solidFill>
                <a:srgbClr val="000000"/>
              </a:solidFill>
            </a:endParaRPr>
          </a:p>
          <a:p>
            <a:pPr marL="488950" lvl="1" indent="-323850">
              <a:spcBef>
                <a:spcPts val="500"/>
              </a:spcBef>
              <a:spcAft>
                <a:spcPts val="500"/>
              </a:spcAft>
              <a:buFont typeface="Zapf Dingbats" charset="2"/>
              <a:buNone/>
            </a:pPr>
            <a:r>
              <a:rPr lang="en-US" sz="2900" kern="0" dirty="0" smtClean="0">
                <a:solidFill>
                  <a:srgbClr val="000000"/>
                </a:solidFill>
              </a:rPr>
              <a:t/>
            </a:r>
            <a:br>
              <a:rPr lang="en-US" sz="2900" kern="0" dirty="0" smtClean="0">
                <a:solidFill>
                  <a:srgbClr val="000000"/>
                </a:solidFill>
              </a:rPr>
            </a:br>
            <a:endParaRPr lang="en-US" sz="2100" b="0" kern="0" dirty="0" smtClean="0">
              <a:solidFill>
                <a:srgbClr val="000000"/>
              </a:solidFill>
            </a:endParaRPr>
          </a:p>
          <a:p>
            <a:pPr marL="488950" lvl="1" indent="-323850">
              <a:spcBef>
                <a:spcPts val="500"/>
              </a:spcBef>
              <a:spcAft>
                <a:spcPts val="500"/>
              </a:spcAft>
              <a:buFont typeface="Wingdings" pitchFamily="2" charset="2"/>
              <a:buChar char="Ø"/>
            </a:pPr>
            <a:r>
              <a:rPr lang="en-US" sz="1800" b="0" kern="0" dirty="0" smtClean="0">
                <a:solidFill>
                  <a:srgbClr val="000000"/>
                </a:solidFill>
              </a:rPr>
              <a:t>Logit-rank transformation is a convenient tool to transform ordinal variables in </a:t>
            </a:r>
            <a:br>
              <a:rPr lang="en-US" sz="1800" b="0" kern="0" dirty="0" smtClean="0">
                <a:solidFill>
                  <a:srgbClr val="000000"/>
                </a:solidFill>
              </a:rPr>
            </a:br>
            <a:r>
              <a:rPr lang="en-US" sz="1800" b="0" kern="0" dirty="0" smtClean="0">
                <a:solidFill>
                  <a:srgbClr val="000000"/>
                </a:solidFill>
              </a:rPr>
              <a:t>]–infinite ; + infinite[  standardized distribution</a:t>
            </a:r>
          </a:p>
          <a:p>
            <a:pPr marL="488950" lvl="1" indent="-323850">
              <a:spcBef>
                <a:spcPts val="500"/>
              </a:spcBef>
              <a:spcAft>
                <a:spcPts val="500"/>
              </a:spcAft>
              <a:buFont typeface="Wingdings" pitchFamily="2" charset="2"/>
              <a:buChar char="Ø"/>
            </a:pPr>
            <a:r>
              <a:rPr lang="en-US" sz="1800" b="0" kern="0" dirty="0" smtClean="0">
                <a:solidFill>
                  <a:srgbClr val="000000"/>
                </a:solidFill>
              </a:rPr>
              <a:t>In the context of distributional analysis, it provides a “net of distributional change” relative reference position of individuals and of groups </a:t>
            </a:r>
          </a:p>
          <a:p>
            <a:pPr marL="488950" lvl="1" indent="-323850">
              <a:spcBef>
                <a:spcPts val="500"/>
              </a:spcBef>
              <a:spcAft>
                <a:spcPts val="500"/>
              </a:spcAft>
              <a:buFont typeface="Wingdings" pitchFamily="2" charset="2"/>
              <a:buChar char="Ø"/>
            </a:pPr>
            <a:r>
              <a:rPr lang="en-US" sz="1800" b="0" kern="0" dirty="0" smtClean="0">
                <a:solidFill>
                  <a:srgbClr val="000000"/>
                </a:solidFill>
              </a:rPr>
              <a:t>It is more convenient than percentiles levels [between 0 and 1] that present border issues </a:t>
            </a:r>
          </a:p>
          <a:p>
            <a:pPr marL="488950" lvl="1" indent="-323850">
              <a:spcBef>
                <a:spcPts val="500"/>
              </a:spcBef>
              <a:spcAft>
                <a:spcPts val="500"/>
              </a:spcAft>
              <a:buFont typeface="Wingdings" pitchFamily="2" charset="2"/>
              <a:buChar char="Ø"/>
            </a:pPr>
            <a:r>
              <a:rPr lang="en-US" sz="1800" b="0" kern="0" dirty="0" smtClean="0">
                <a:solidFill>
                  <a:srgbClr val="000000"/>
                </a:solidFill>
              </a:rPr>
              <a:t>Useful in income volatility analysis and in contexts where “positional” aspects are central </a:t>
            </a:r>
          </a:p>
        </p:txBody>
      </p:sp>
      <p:sp>
        <p:nvSpPr>
          <p:cNvPr id="4098" name="Slide Number Placeholder 3"/>
          <p:cNvSpPr>
            <a:spLocks noGrp="1"/>
          </p:cNvSpPr>
          <p:nvPr>
            <p:ph type="sldNum" sz="quarter" idx="10"/>
          </p:nvPr>
        </p:nvSpPr>
        <p:spPr>
          <a:xfrm>
            <a:off x="681038" y="5374720"/>
            <a:ext cx="2228850" cy="365125"/>
          </a:xfrm>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59</a:t>
            </a:fld>
            <a:endParaRPr lang="fr-FR" sz="1400"/>
          </a:p>
        </p:txBody>
      </p:sp>
      <p:sp>
        <p:nvSpPr>
          <p:cNvPr id="4106" name="Rectangle 11"/>
          <p:cNvSpPr>
            <a:spLocks noChangeArrowheads="1"/>
          </p:cNvSpPr>
          <p:nvPr/>
        </p:nvSpPr>
        <p:spPr bwMode="auto">
          <a:xfrm>
            <a:off x="144369" y="161926"/>
            <a:ext cx="84760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indent="-457200">
              <a:lnSpc>
                <a:spcPct val="90000"/>
              </a:lnSpc>
              <a:spcBef>
                <a:spcPct val="0"/>
              </a:spcBef>
              <a:buClr>
                <a:schemeClr val="tx1"/>
              </a:buClr>
              <a:buFont typeface="Zapf Dingbats" charset="2"/>
              <a:buNone/>
            </a:pPr>
            <a:r>
              <a:rPr lang="en-US" sz="4000" b="1" dirty="0" smtClean="0">
                <a:solidFill>
                  <a:schemeClr val="accent1">
                    <a:lumMod val="75000"/>
                  </a:schemeClr>
                </a:solidFill>
                <a:latin typeface="+mj-lt"/>
                <a:ea typeface="+mj-ea"/>
                <a:cs typeface="+mj-cs"/>
              </a:rPr>
              <a:t>Logit-Rank </a:t>
            </a:r>
            <a:r>
              <a:rPr lang="en-US" sz="4000" b="1" dirty="0">
                <a:solidFill>
                  <a:schemeClr val="accent1">
                    <a:lumMod val="75000"/>
                  </a:schemeClr>
                </a:solidFill>
                <a:latin typeface="+mj-lt"/>
                <a:ea typeface="+mj-ea"/>
                <a:cs typeface="+mj-cs"/>
              </a:rPr>
              <a:t>&amp; </a:t>
            </a:r>
            <a:r>
              <a:rPr lang="en-US" sz="4000" b="1" dirty="0" smtClean="0">
                <a:solidFill>
                  <a:schemeClr val="accent1">
                    <a:lumMod val="75000"/>
                  </a:schemeClr>
                </a:solidFill>
                <a:latin typeface="+mj-lt"/>
                <a:ea typeface="+mj-ea"/>
                <a:cs typeface="+mj-cs"/>
              </a:rPr>
              <a:t>Applications </a:t>
            </a:r>
            <a:endParaRPr lang="en-US" sz="4000" b="1" dirty="0">
              <a:solidFill>
                <a:schemeClr val="accent1">
                  <a:lumMod val="75000"/>
                </a:schemeClr>
              </a:solidFill>
              <a:latin typeface="+mj-lt"/>
              <a:ea typeface="+mj-ea"/>
              <a:cs typeface="+mj-cs"/>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62189566"/>
              </p:ext>
            </p:extLst>
          </p:nvPr>
        </p:nvGraphicFramePr>
        <p:xfrm>
          <a:off x="166221" y="3510062"/>
          <a:ext cx="9985970" cy="1384300"/>
        </p:xfrm>
        <a:graphic>
          <a:graphicData uri="http://schemas.openxmlformats.org/presentationml/2006/ole">
            <mc:AlternateContent xmlns:mc="http://schemas.openxmlformats.org/markup-compatibility/2006">
              <mc:Choice xmlns:v="urn:schemas-microsoft-com:vml" Requires="v">
                <p:oleObj spid="_x0000_s30735" name="Document" r:id="rId5" imgW="9073715" imgH="1029963" progId="Word.Document.12">
                  <p:embed/>
                </p:oleObj>
              </mc:Choice>
              <mc:Fallback>
                <p:oleObj name="Document" r:id="rId5" imgW="9073715" imgH="1029963" progId="Word.Document.12">
                  <p:embed/>
                  <p:pic>
                    <p:nvPicPr>
                      <p:cNvPr id="0" name=""/>
                      <p:cNvPicPr>
                        <a:picLocks noChangeAspect="1" noChangeArrowheads="1"/>
                      </p:cNvPicPr>
                      <p:nvPr/>
                    </p:nvPicPr>
                    <p:blipFill>
                      <a:blip r:embed="rId6"/>
                      <a:srcRect/>
                      <a:stretch>
                        <a:fillRect/>
                      </a:stretch>
                    </p:blipFill>
                    <p:spPr bwMode="auto">
                      <a:xfrm>
                        <a:off x="166221" y="3510062"/>
                        <a:ext cx="998597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Line Callout 2 11"/>
          <p:cNvSpPr/>
          <p:nvPr/>
        </p:nvSpPr>
        <p:spPr>
          <a:xfrm>
            <a:off x="5441018" y="3281084"/>
            <a:ext cx="830356" cy="699246"/>
          </a:xfrm>
          <a:prstGeom prst="borderCallout2">
            <a:avLst>
              <a:gd name="adj1" fmla="val 18750"/>
              <a:gd name="adj2" fmla="val -8333"/>
              <a:gd name="adj3" fmla="val 18750"/>
              <a:gd name="adj4" fmla="val -16667"/>
              <a:gd name="adj5" fmla="val 131681"/>
              <a:gd name="adj6" fmla="val -400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0 is median</a:t>
            </a:r>
            <a:endParaRPr lang="en-US" sz="1600" dirty="0">
              <a:solidFill>
                <a:schemeClr val="tx1"/>
              </a:solidFill>
            </a:endParaRPr>
          </a:p>
        </p:txBody>
      </p:sp>
      <p:sp>
        <p:nvSpPr>
          <p:cNvPr id="17" name="Line Callout 2 16"/>
          <p:cNvSpPr/>
          <p:nvPr/>
        </p:nvSpPr>
        <p:spPr>
          <a:xfrm>
            <a:off x="6810372" y="3040055"/>
            <a:ext cx="830356" cy="971651"/>
          </a:xfrm>
          <a:prstGeom prst="borderCallout2">
            <a:avLst>
              <a:gd name="adj1" fmla="val 18750"/>
              <a:gd name="adj2" fmla="val -8333"/>
              <a:gd name="adj3" fmla="val 18750"/>
              <a:gd name="adj4" fmla="val -16667"/>
              <a:gd name="adj5" fmla="val 131681"/>
              <a:gd name="adj6" fmla="val -400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2 is close to top decile</a:t>
            </a:r>
            <a:endParaRPr lang="en-US" sz="1600" dirty="0">
              <a:solidFill>
                <a:schemeClr val="tx1"/>
              </a:solidFill>
            </a:endParaRPr>
          </a:p>
        </p:txBody>
      </p:sp>
      <p:sp>
        <p:nvSpPr>
          <p:cNvPr id="18" name="Line Callout 2 17"/>
          <p:cNvSpPr/>
          <p:nvPr/>
        </p:nvSpPr>
        <p:spPr>
          <a:xfrm>
            <a:off x="6001867" y="5225064"/>
            <a:ext cx="830356" cy="1102186"/>
          </a:xfrm>
          <a:prstGeom prst="borderCallout2">
            <a:avLst>
              <a:gd name="adj1" fmla="val 18750"/>
              <a:gd name="adj2" fmla="val -8333"/>
              <a:gd name="adj3" fmla="val 18750"/>
              <a:gd name="adj4" fmla="val -16667"/>
              <a:gd name="adj5" fmla="val -57573"/>
              <a:gd name="adj6" fmla="val -308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 </a:t>
            </a:r>
            <a:r>
              <a:rPr lang="en-US" sz="1600" dirty="0">
                <a:solidFill>
                  <a:schemeClr val="tx1"/>
                </a:solidFill>
              </a:rPr>
              <a:t>is close to top </a:t>
            </a:r>
            <a:r>
              <a:rPr lang="en-US" sz="1600" dirty="0" smtClean="0">
                <a:solidFill>
                  <a:schemeClr val="tx1"/>
                </a:solidFill>
              </a:rPr>
              <a:t>quartile</a:t>
            </a:r>
            <a:endParaRPr lang="en-US" sz="1600" dirty="0">
              <a:solidFill>
                <a:schemeClr val="tx1"/>
              </a:solidFill>
            </a:endParaRPr>
          </a:p>
        </p:txBody>
      </p:sp>
      <p:sp>
        <p:nvSpPr>
          <p:cNvPr id="19" name="Line Callout 2 18"/>
          <p:cNvSpPr/>
          <p:nvPr/>
        </p:nvSpPr>
        <p:spPr>
          <a:xfrm>
            <a:off x="7469551" y="5242994"/>
            <a:ext cx="830356" cy="1102186"/>
          </a:xfrm>
          <a:prstGeom prst="borderCallout2">
            <a:avLst>
              <a:gd name="adj1" fmla="val 18750"/>
              <a:gd name="adj2" fmla="val -8333"/>
              <a:gd name="adj3" fmla="val 18750"/>
              <a:gd name="adj4" fmla="val -16667"/>
              <a:gd name="adj5" fmla="val -57573"/>
              <a:gd name="adj6" fmla="val -308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 </a:t>
            </a:r>
            <a:r>
              <a:rPr lang="en-US" sz="1600" dirty="0">
                <a:solidFill>
                  <a:schemeClr val="tx1"/>
                </a:solidFill>
              </a:rPr>
              <a:t>is close to top </a:t>
            </a:r>
            <a:r>
              <a:rPr lang="en-US" sz="1600" dirty="0" err="1" smtClean="0">
                <a:solidFill>
                  <a:schemeClr val="tx1"/>
                </a:solidFill>
              </a:rPr>
              <a:t>vingtile</a:t>
            </a:r>
            <a:endParaRPr lang="en-US" sz="1600" dirty="0">
              <a:solidFill>
                <a:schemeClr val="tx1"/>
              </a:solidFill>
            </a:endParaRPr>
          </a:p>
        </p:txBody>
      </p:sp>
      <p:sp>
        <p:nvSpPr>
          <p:cNvPr id="20" name="Line Callout 2 19"/>
          <p:cNvSpPr/>
          <p:nvPr/>
        </p:nvSpPr>
        <p:spPr>
          <a:xfrm>
            <a:off x="8278056" y="3044538"/>
            <a:ext cx="830356" cy="971651"/>
          </a:xfrm>
          <a:prstGeom prst="borderCallout2">
            <a:avLst>
              <a:gd name="adj1" fmla="val 18750"/>
              <a:gd name="adj2" fmla="val -8333"/>
              <a:gd name="adj3" fmla="val 18750"/>
              <a:gd name="adj4" fmla="val -16667"/>
              <a:gd name="adj5" fmla="val 131681"/>
              <a:gd name="adj6" fmla="val -400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 is close to top 2%</a:t>
            </a:r>
            <a:endParaRPr lang="en-US" sz="1600" dirty="0">
              <a:solidFill>
                <a:schemeClr val="tx1"/>
              </a:solidFill>
            </a:endParaRPr>
          </a:p>
        </p:txBody>
      </p:sp>
      <p:sp>
        <p:nvSpPr>
          <p:cNvPr id="14" name="Rectangle 13"/>
          <p:cNvSpPr/>
          <p:nvPr/>
        </p:nvSpPr>
        <p:spPr>
          <a:xfrm>
            <a:off x="8718851" y="3997371"/>
            <a:ext cx="697627" cy="707886"/>
          </a:xfrm>
          <a:prstGeom prst="rect">
            <a:avLst/>
          </a:prstGeom>
        </p:spPr>
        <p:txBody>
          <a:bodyPr wrap="none">
            <a:spAutoFit/>
          </a:bodyPr>
          <a:lstStyle/>
          <a:p>
            <a:r>
              <a:rPr lang="en-US" sz="4000" kern="0" dirty="0" smtClean="0">
                <a:solidFill>
                  <a:srgbClr val="000000"/>
                </a:solidFill>
              </a:rPr>
              <a:t>…</a:t>
            </a:r>
            <a:endParaRPr lang="en-US" sz="4000" dirty="0"/>
          </a:p>
        </p:txBody>
      </p:sp>
    </p:spTree>
    <p:extLst>
      <p:ext uri="{BB962C8B-B14F-4D97-AF65-F5344CB8AC3E}">
        <p14:creationId xmlns:p14="http://schemas.microsoft.com/office/powerpoint/2010/main" val="3432461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4E65B31A-E3D5-493B-9C52-FA8A9A6D3958}" type="slidenum">
              <a:rPr lang="fr-FR" sz="1800"/>
              <a:pPr/>
              <a:t>6</a:t>
            </a:fld>
            <a:endParaRPr lang="fr-FR" sz="180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333375"/>
            <a:ext cx="9906000" cy="557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4"/>
          <p:cNvSpPr>
            <a:spLocks noChangeArrowheads="1"/>
          </p:cNvSpPr>
          <p:nvPr/>
        </p:nvSpPr>
        <p:spPr bwMode="auto">
          <a:xfrm>
            <a:off x="6105525" y="1412875"/>
            <a:ext cx="3575050" cy="3803650"/>
          </a:xfrm>
          <a:prstGeom prst="rect">
            <a:avLst/>
          </a:prstGeom>
          <a:solidFill>
            <a:schemeClr val="bg1"/>
          </a:solidFill>
          <a:ln w="539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a:t>Generation Limbo: Waiting It Out - New York Times</a:t>
            </a:r>
          </a:p>
          <a:p>
            <a:pPr algn="ctr">
              <a:spcBef>
                <a:spcPct val="50000"/>
              </a:spcBef>
            </a:pPr>
            <a:r>
              <a:rPr lang="en-US" sz="2000"/>
              <a:t>www.nytimes.com/.../recent-college-graduates-wait-for-their-real-car...</a:t>
            </a:r>
          </a:p>
          <a:p>
            <a:pPr algn="ctr">
              <a:spcBef>
                <a:spcPct val="50000"/>
              </a:spcBef>
            </a:pPr>
            <a:r>
              <a:rPr lang="en-US" sz="2000"/>
              <a:t>Aug 31, 2011 – The Limbo Generation, college graduates who entered the job market after the economic downturn, take dead-end jobs while waiting to start ...</a:t>
            </a:r>
            <a:endParaRPr lang="fr-FR" sz="2000"/>
          </a:p>
        </p:txBody>
      </p:sp>
      <p:pic>
        <p:nvPicPr>
          <p:cNvPr id="8197" name="Picture 6" descr="9780807007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3357565"/>
            <a:ext cx="22955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0861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60</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p:txBody>
      </p:sp>
      <p:sp>
        <p:nvSpPr>
          <p:cNvPr id="4106" name="Rectangle 11"/>
          <p:cNvSpPr>
            <a:spLocks noChangeArrowheads="1"/>
          </p:cNvSpPr>
          <p:nvPr/>
        </p:nvSpPr>
        <p:spPr bwMode="auto">
          <a:xfrm>
            <a:off x="-160338" y="161925"/>
            <a:ext cx="5988114"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2- Curvatures on the CF Graph</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4" name="Rectangle 3"/>
          <p:cNvSpPr/>
          <p:nvPr/>
        </p:nvSpPr>
        <p:spPr>
          <a:xfrm>
            <a:off x="920552" y="581779"/>
            <a:ext cx="7517060" cy="461665"/>
          </a:xfrm>
          <a:prstGeom prst="rect">
            <a:avLst/>
          </a:prstGeom>
        </p:spPr>
        <p:txBody>
          <a:bodyPr wrap="square">
            <a:spAutoFit/>
          </a:bodyPr>
          <a:lstStyle/>
          <a:p>
            <a:r>
              <a:rPr lang="en-US" dirty="0" smtClean="0"/>
              <a:t>slopes, curvatures and alpha-beta-gamma </a:t>
            </a:r>
            <a:endParaRPr lang="en-US" dirty="0"/>
          </a:p>
        </p:txBody>
      </p:sp>
      <p:cxnSp>
        <p:nvCxnSpPr>
          <p:cNvPr id="5" name="Straight Connector 4"/>
          <p:cNvCxnSpPr/>
          <p:nvPr/>
        </p:nvCxnSpPr>
        <p:spPr bwMode="auto">
          <a:xfrm>
            <a:off x="1424608" y="3933056"/>
            <a:ext cx="5904656"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4261148" y="1916832"/>
            <a:ext cx="0" cy="424847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a:xfrm>
            <a:off x="3584848" y="1340768"/>
            <a:ext cx="2108269" cy="461665"/>
          </a:xfrm>
          <a:prstGeom prst="rect">
            <a:avLst/>
          </a:prstGeom>
        </p:spPr>
        <p:txBody>
          <a:bodyPr wrap="none">
            <a:spAutoFit/>
          </a:bodyPr>
          <a:lstStyle/>
          <a:p>
            <a:r>
              <a:rPr lang="en-US" dirty="0" smtClean="0"/>
              <a:t>Y=Ln (</a:t>
            </a:r>
            <a:r>
              <a:rPr lang="en-US" dirty="0" err="1" smtClean="0"/>
              <a:t>medinc</a:t>
            </a:r>
            <a:r>
              <a:rPr lang="en-US" dirty="0" smtClean="0"/>
              <a:t>)</a:t>
            </a:r>
            <a:endParaRPr lang="en-US" dirty="0"/>
          </a:p>
        </p:txBody>
      </p:sp>
      <p:sp>
        <p:nvSpPr>
          <p:cNvPr id="18" name="Rectangle 17"/>
          <p:cNvSpPr/>
          <p:nvPr/>
        </p:nvSpPr>
        <p:spPr>
          <a:xfrm>
            <a:off x="7437135" y="3687415"/>
            <a:ext cx="1656223" cy="461665"/>
          </a:xfrm>
          <a:prstGeom prst="rect">
            <a:avLst/>
          </a:prstGeom>
        </p:spPr>
        <p:txBody>
          <a:bodyPr wrap="none">
            <a:spAutoFit/>
          </a:bodyPr>
          <a:lstStyle/>
          <a:p>
            <a:r>
              <a:rPr lang="en-US" dirty="0" smtClean="0"/>
              <a:t>X=Logit(</a:t>
            </a:r>
            <a:r>
              <a:rPr lang="en-US" dirty="0" err="1" smtClean="0"/>
              <a:t>fr</a:t>
            </a:r>
            <a:r>
              <a:rPr lang="en-US" dirty="0" smtClean="0"/>
              <a:t>)</a:t>
            </a:r>
            <a:endParaRPr lang="en-US" dirty="0"/>
          </a:p>
        </p:txBody>
      </p:sp>
      <p:sp>
        <p:nvSpPr>
          <p:cNvPr id="14" name="Freeform 13"/>
          <p:cNvSpPr/>
          <p:nvPr/>
        </p:nvSpPr>
        <p:spPr bwMode="auto">
          <a:xfrm>
            <a:off x="4267200" y="2463800"/>
            <a:ext cx="2540000" cy="1473200"/>
          </a:xfrm>
          <a:custGeom>
            <a:avLst/>
            <a:gdLst>
              <a:gd name="connsiteX0" fmla="*/ 0 w 2554631"/>
              <a:gd name="connsiteY0" fmla="*/ 1490360 h 1490360"/>
              <a:gd name="connsiteX1" fmla="*/ 622300 w 2554631"/>
              <a:gd name="connsiteY1" fmla="*/ 906160 h 1490360"/>
              <a:gd name="connsiteX2" fmla="*/ 2273300 w 2554631"/>
              <a:gd name="connsiteY2" fmla="*/ 118760 h 1490360"/>
              <a:gd name="connsiteX3" fmla="*/ 2540000 w 2554631"/>
              <a:gd name="connsiteY3" fmla="*/ 17160 h 1490360"/>
              <a:gd name="connsiteX0" fmla="*/ 0 w 2540000"/>
              <a:gd name="connsiteY0" fmla="*/ 1473200 h 1473200"/>
              <a:gd name="connsiteX1" fmla="*/ 622300 w 2540000"/>
              <a:gd name="connsiteY1" fmla="*/ 889000 h 1473200"/>
              <a:gd name="connsiteX2" fmla="*/ 2540000 w 2540000"/>
              <a:gd name="connsiteY2" fmla="*/ 0 h 1473200"/>
              <a:gd name="connsiteX0" fmla="*/ 0 w 2540000"/>
              <a:gd name="connsiteY0" fmla="*/ 1473200 h 1473200"/>
              <a:gd name="connsiteX1" fmla="*/ 749300 w 2540000"/>
              <a:gd name="connsiteY1" fmla="*/ 914400 h 1473200"/>
              <a:gd name="connsiteX2" fmla="*/ 2540000 w 2540000"/>
              <a:gd name="connsiteY2" fmla="*/ 0 h 1473200"/>
              <a:gd name="connsiteX0" fmla="*/ 0 w 2540000"/>
              <a:gd name="connsiteY0" fmla="*/ 1473200 h 1473200"/>
              <a:gd name="connsiteX1" fmla="*/ 1028700 w 2540000"/>
              <a:gd name="connsiteY1" fmla="*/ 660400 h 1473200"/>
              <a:gd name="connsiteX2" fmla="*/ 2540000 w 2540000"/>
              <a:gd name="connsiteY2" fmla="*/ 0 h 1473200"/>
            </a:gdLst>
            <a:ahLst/>
            <a:cxnLst>
              <a:cxn ang="0">
                <a:pos x="connsiteX0" y="connsiteY0"/>
              </a:cxn>
              <a:cxn ang="0">
                <a:pos x="connsiteX1" y="connsiteY1"/>
              </a:cxn>
              <a:cxn ang="0">
                <a:pos x="connsiteX2" y="connsiteY2"/>
              </a:cxn>
            </a:cxnLst>
            <a:rect l="l" t="t" r="r" b="b"/>
            <a:pathLst>
              <a:path w="2540000" h="1473200">
                <a:moveTo>
                  <a:pt x="0" y="1473200"/>
                </a:moveTo>
                <a:cubicBezTo>
                  <a:pt x="121708" y="1295400"/>
                  <a:pt x="605367" y="905933"/>
                  <a:pt x="1028700" y="660400"/>
                </a:cubicBezTo>
                <a:cubicBezTo>
                  <a:pt x="1452033" y="414867"/>
                  <a:pt x="2140479" y="185208"/>
                  <a:pt x="2540000" y="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5" name="Freeform 14"/>
          <p:cNvSpPr/>
          <p:nvPr/>
        </p:nvSpPr>
        <p:spPr bwMode="auto">
          <a:xfrm>
            <a:off x="4254500" y="1727201"/>
            <a:ext cx="1422400" cy="2209800"/>
          </a:xfrm>
          <a:custGeom>
            <a:avLst/>
            <a:gdLst>
              <a:gd name="connsiteX0" fmla="*/ 0 w 1452430"/>
              <a:gd name="connsiteY0" fmla="*/ 2264721 h 2264721"/>
              <a:gd name="connsiteX1" fmla="*/ 292100 w 1452430"/>
              <a:gd name="connsiteY1" fmla="*/ 1909121 h 2264721"/>
              <a:gd name="connsiteX2" fmla="*/ 1308100 w 1452430"/>
              <a:gd name="connsiteY2" fmla="*/ 232721 h 2264721"/>
              <a:gd name="connsiteX3" fmla="*/ 1422400 w 1452430"/>
              <a:gd name="connsiteY3" fmla="*/ 54921 h 2264721"/>
              <a:gd name="connsiteX0" fmla="*/ 0 w 1443096"/>
              <a:gd name="connsiteY0" fmla="*/ 2251615 h 2251615"/>
              <a:gd name="connsiteX1" fmla="*/ 508000 w 1443096"/>
              <a:gd name="connsiteY1" fmla="*/ 1616615 h 2251615"/>
              <a:gd name="connsiteX2" fmla="*/ 1308100 w 1443096"/>
              <a:gd name="connsiteY2" fmla="*/ 219615 h 2251615"/>
              <a:gd name="connsiteX3" fmla="*/ 1422400 w 1443096"/>
              <a:gd name="connsiteY3" fmla="*/ 41815 h 2251615"/>
              <a:gd name="connsiteX0" fmla="*/ 0 w 1422400"/>
              <a:gd name="connsiteY0" fmla="*/ 2209800 h 2209800"/>
              <a:gd name="connsiteX1" fmla="*/ 508000 w 1422400"/>
              <a:gd name="connsiteY1" fmla="*/ 1574800 h 2209800"/>
              <a:gd name="connsiteX2" fmla="*/ 1422400 w 1422400"/>
              <a:gd name="connsiteY2" fmla="*/ 0 h 2209800"/>
              <a:gd name="connsiteX0" fmla="*/ 0 w 1422400"/>
              <a:gd name="connsiteY0" fmla="*/ 2209800 h 2209800"/>
              <a:gd name="connsiteX1" fmla="*/ 660400 w 1422400"/>
              <a:gd name="connsiteY1" fmla="*/ 1409700 h 2209800"/>
              <a:gd name="connsiteX2" fmla="*/ 1422400 w 1422400"/>
              <a:gd name="connsiteY2" fmla="*/ 0 h 2209800"/>
            </a:gdLst>
            <a:ahLst/>
            <a:cxnLst>
              <a:cxn ang="0">
                <a:pos x="connsiteX0" y="connsiteY0"/>
              </a:cxn>
              <a:cxn ang="0">
                <a:pos x="connsiteX1" y="connsiteY1"/>
              </a:cxn>
              <a:cxn ang="0">
                <a:pos x="connsiteX2" y="connsiteY2"/>
              </a:cxn>
            </a:cxnLst>
            <a:rect l="l" t="t" r="r" b="b"/>
            <a:pathLst>
              <a:path w="1422400" h="2209800">
                <a:moveTo>
                  <a:pt x="0" y="2209800"/>
                </a:moveTo>
                <a:cubicBezTo>
                  <a:pt x="37041" y="2201333"/>
                  <a:pt x="423333" y="1778000"/>
                  <a:pt x="660400" y="1409700"/>
                </a:cubicBezTo>
                <a:cubicBezTo>
                  <a:pt x="897467" y="1041400"/>
                  <a:pt x="1231900" y="328083"/>
                  <a:pt x="1422400" y="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nvGrpSpPr>
          <p:cNvPr id="16" name="Group 15"/>
          <p:cNvGrpSpPr/>
          <p:nvPr/>
        </p:nvGrpSpPr>
        <p:grpSpPr>
          <a:xfrm rot="10800000">
            <a:off x="1714500" y="3937001"/>
            <a:ext cx="2552700" cy="2209800"/>
            <a:chOff x="4406900" y="1879601"/>
            <a:chExt cx="2552700" cy="2209800"/>
          </a:xfrm>
        </p:grpSpPr>
        <p:sp>
          <p:nvSpPr>
            <p:cNvPr id="22" name="Freeform 21"/>
            <p:cNvSpPr/>
            <p:nvPr/>
          </p:nvSpPr>
          <p:spPr bwMode="auto">
            <a:xfrm>
              <a:off x="4419600" y="2616200"/>
              <a:ext cx="2540000" cy="1473200"/>
            </a:xfrm>
            <a:custGeom>
              <a:avLst/>
              <a:gdLst>
                <a:gd name="connsiteX0" fmla="*/ 0 w 2554631"/>
                <a:gd name="connsiteY0" fmla="*/ 1490360 h 1490360"/>
                <a:gd name="connsiteX1" fmla="*/ 622300 w 2554631"/>
                <a:gd name="connsiteY1" fmla="*/ 906160 h 1490360"/>
                <a:gd name="connsiteX2" fmla="*/ 2273300 w 2554631"/>
                <a:gd name="connsiteY2" fmla="*/ 118760 h 1490360"/>
                <a:gd name="connsiteX3" fmla="*/ 2540000 w 2554631"/>
                <a:gd name="connsiteY3" fmla="*/ 17160 h 1490360"/>
                <a:gd name="connsiteX0" fmla="*/ 0 w 2540000"/>
                <a:gd name="connsiteY0" fmla="*/ 1473200 h 1473200"/>
                <a:gd name="connsiteX1" fmla="*/ 622300 w 2540000"/>
                <a:gd name="connsiteY1" fmla="*/ 889000 h 1473200"/>
                <a:gd name="connsiteX2" fmla="*/ 2540000 w 2540000"/>
                <a:gd name="connsiteY2" fmla="*/ 0 h 1473200"/>
                <a:gd name="connsiteX0" fmla="*/ 0 w 2540000"/>
                <a:gd name="connsiteY0" fmla="*/ 1473200 h 1473200"/>
                <a:gd name="connsiteX1" fmla="*/ 749300 w 2540000"/>
                <a:gd name="connsiteY1" fmla="*/ 914400 h 1473200"/>
                <a:gd name="connsiteX2" fmla="*/ 2540000 w 2540000"/>
                <a:gd name="connsiteY2" fmla="*/ 0 h 1473200"/>
                <a:gd name="connsiteX0" fmla="*/ 0 w 2540000"/>
                <a:gd name="connsiteY0" fmla="*/ 1473200 h 1473200"/>
                <a:gd name="connsiteX1" fmla="*/ 1028700 w 2540000"/>
                <a:gd name="connsiteY1" fmla="*/ 660400 h 1473200"/>
                <a:gd name="connsiteX2" fmla="*/ 2540000 w 2540000"/>
                <a:gd name="connsiteY2" fmla="*/ 0 h 1473200"/>
              </a:gdLst>
              <a:ahLst/>
              <a:cxnLst>
                <a:cxn ang="0">
                  <a:pos x="connsiteX0" y="connsiteY0"/>
                </a:cxn>
                <a:cxn ang="0">
                  <a:pos x="connsiteX1" y="connsiteY1"/>
                </a:cxn>
                <a:cxn ang="0">
                  <a:pos x="connsiteX2" y="connsiteY2"/>
                </a:cxn>
              </a:cxnLst>
              <a:rect l="l" t="t" r="r" b="b"/>
              <a:pathLst>
                <a:path w="2540000" h="1473200">
                  <a:moveTo>
                    <a:pt x="0" y="1473200"/>
                  </a:moveTo>
                  <a:cubicBezTo>
                    <a:pt x="121708" y="1295400"/>
                    <a:pt x="605367" y="905933"/>
                    <a:pt x="1028700" y="660400"/>
                  </a:cubicBezTo>
                  <a:cubicBezTo>
                    <a:pt x="1452033" y="414867"/>
                    <a:pt x="2140479" y="185208"/>
                    <a:pt x="2540000" y="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3" name="Freeform 22"/>
            <p:cNvSpPr/>
            <p:nvPr/>
          </p:nvSpPr>
          <p:spPr bwMode="auto">
            <a:xfrm>
              <a:off x="4406900" y="1879601"/>
              <a:ext cx="1422400" cy="2209800"/>
            </a:xfrm>
            <a:custGeom>
              <a:avLst/>
              <a:gdLst>
                <a:gd name="connsiteX0" fmla="*/ 0 w 1452430"/>
                <a:gd name="connsiteY0" fmla="*/ 2264721 h 2264721"/>
                <a:gd name="connsiteX1" fmla="*/ 292100 w 1452430"/>
                <a:gd name="connsiteY1" fmla="*/ 1909121 h 2264721"/>
                <a:gd name="connsiteX2" fmla="*/ 1308100 w 1452430"/>
                <a:gd name="connsiteY2" fmla="*/ 232721 h 2264721"/>
                <a:gd name="connsiteX3" fmla="*/ 1422400 w 1452430"/>
                <a:gd name="connsiteY3" fmla="*/ 54921 h 2264721"/>
                <a:gd name="connsiteX0" fmla="*/ 0 w 1443096"/>
                <a:gd name="connsiteY0" fmla="*/ 2251615 h 2251615"/>
                <a:gd name="connsiteX1" fmla="*/ 508000 w 1443096"/>
                <a:gd name="connsiteY1" fmla="*/ 1616615 h 2251615"/>
                <a:gd name="connsiteX2" fmla="*/ 1308100 w 1443096"/>
                <a:gd name="connsiteY2" fmla="*/ 219615 h 2251615"/>
                <a:gd name="connsiteX3" fmla="*/ 1422400 w 1443096"/>
                <a:gd name="connsiteY3" fmla="*/ 41815 h 2251615"/>
                <a:gd name="connsiteX0" fmla="*/ 0 w 1422400"/>
                <a:gd name="connsiteY0" fmla="*/ 2209800 h 2209800"/>
                <a:gd name="connsiteX1" fmla="*/ 508000 w 1422400"/>
                <a:gd name="connsiteY1" fmla="*/ 1574800 h 2209800"/>
                <a:gd name="connsiteX2" fmla="*/ 1422400 w 1422400"/>
                <a:gd name="connsiteY2" fmla="*/ 0 h 2209800"/>
                <a:gd name="connsiteX0" fmla="*/ 0 w 1422400"/>
                <a:gd name="connsiteY0" fmla="*/ 2209800 h 2209800"/>
                <a:gd name="connsiteX1" fmla="*/ 660400 w 1422400"/>
                <a:gd name="connsiteY1" fmla="*/ 1409700 h 2209800"/>
                <a:gd name="connsiteX2" fmla="*/ 1422400 w 1422400"/>
                <a:gd name="connsiteY2" fmla="*/ 0 h 2209800"/>
              </a:gdLst>
              <a:ahLst/>
              <a:cxnLst>
                <a:cxn ang="0">
                  <a:pos x="connsiteX0" y="connsiteY0"/>
                </a:cxn>
                <a:cxn ang="0">
                  <a:pos x="connsiteX1" y="connsiteY1"/>
                </a:cxn>
                <a:cxn ang="0">
                  <a:pos x="connsiteX2" y="connsiteY2"/>
                </a:cxn>
              </a:cxnLst>
              <a:rect l="l" t="t" r="r" b="b"/>
              <a:pathLst>
                <a:path w="1422400" h="2209800">
                  <a:moveTo>
                    <a:pt x="0" y="2209800"/>
                  </a:moveTo>
                  <a:cubicBezTo>
                    <a:pt x="37041" y="2201333"/>
                    <a:pt x="423333" y="1778000"/>
                    <a:pt x="660400" y="1409700"/>
                  </a:cubicBezTo>
                  <a:cubicBezTo>
                    <a:pt x="897467" y="1041400"/>
                    <a:pt x="1231900" y="328083"/>
                    <a:pt x="1422400" y="0"/>
                  </a:cubicBezTo>
                </a:path>
              </a:pathLst>
            </a:cu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pSp>
      <p:sp>
        <p:nvSpPr>
          <p:cNvPr id="17" name="Rectangle 16"/>
          <p:cNvSpPr/>
          <p:nvPr/>
        </p:nvSpPr>
        <p:spPr>
          <a:xfrm>
            <a:off x="5701555" y="1455167"/>
            <a:ext cx="543739" cy="461665"/>
          </a:xfrm>
          <a:prstGeom prst="rect">
            <a:avLst/>
          </a:prstGeom>
        </p:spPr>
        <p:txBody>
          <a:bodyPr wrap="none">
            <a:spAutoFit/>
          </a:bodyPr>
          <a:lstStyle/>
          <a:p>
            <a:r>
              <a:rPr lang="en-US" dirty="0" smtClean="0"/>
              <a:t>(1)</a:t>
            </a:r>
            <a:endParaRPr lang="en-US" dirty="0"/>
          </a:p>
        </p:txBody>
      </p:sp>
      <p:sp>
        <p:nvSpPr>
          <p:cNvPr id="28" name="Rectangle 27"/>
          <p:cNvSpPr/>
          <p:nvPr/>
        </p:nvSpPr>
        <p:spPr>
          <a:xfrm>
            <a:off x="6897216" y="2232967"/>
            <a:ext cx="543739" cy="461665"/>
          </a:xfrm>
          <a:prstGeom prst="rect">
            <a:avLst/>
          </a:prstGeom>
        </p:spPr>
        <p:txBody>
          <a:bodyPr wrap="none">
            <a:spAutoFit/>
          </a:bodyPr>
          <a:lstStyle/>
          <a:p>
            <a:r>
              <a:rPr lang="en-US" dirty="0" smtClean="0"/>
              <a:t>(2)</a:t>
            </a:r>
            <a:endParaRPr lang="en-US" dirty="0"/>
          </a:p>
        </p:txBody>
      </p:sp>
      <p:sp>
        <p:nvSpPr>
          <p:cNvPr id="29" name="Rectangle 28"/>
          <p:cNvSpPr/>
          <p:nvPr/>
        </p:nvSpPr>
        <p:spPr>
          <a:xfrm>
            <a:off x="2360712" y="5703639"/>
            <a:ext cx="620683" cy="461665"/>
          </a:xfrm>
          <a:prstGeom prst="rect">
            <a:avLst/>
          </a:prstGeom>
        </p:spPr>
        <p:txBody>
          <a:bodyPr wrap="none">
            <a:spAutoFit/>
          </a:bodyPr>
          <a:lstStyle/>
          <a:p>
            <a:r>
              <a:rPr lang="en-US" dirty="0" smtClean="0"/>
              <a:t>(3) </a:t>
            </a:r>
            <a:endParaRPr lang="en-US" dirty="0"/>
          </a:p>
        </p:txBody>
      </p:sp>
      <p:sp>
        <p:nvSpPr>
          <p:cNvPr id="30" name="Rectangle 29"/>
          <p:cNvSpPr/>
          <p:nvPr/>
        </p:nvSpPr>
        <p:spPr>
          <a:xfrm>
            <a:off x="1928664" y="4623519"/>
            <a:ext cx="543739" cy="461665"/>
          </a:xfrm>
          <a:prstGeom prst="rect">
            <a:avLst/>
          </a:prstGeom>
        </p:spPr>
        <p:txBody>
          <a:bodyPr wrap="none">
            <a:spAutoFit/>
          </a:bodyPr>
          <a:lstStyle/>
          <a:p>
            <a:r>
              <a:rPr lang="en-US" dirty="0" smtClean="0"/>
              <a:t>(4)</a:t>
            </a:r>
            <a:endParaRPr lang="en-US" dirty="0"/>
          </a:p>
        </p:txBody>
      </p:sp>
      <p:cxnSp>
        <p:nvCxnSpPr>
          <p:cNvPr id="24" name="Straight Connector 23"/>
          <p:cNvCxnSpPr/>
          <p:nvPr/>
        </p:nvCxnSpPr>
        <p:spPr bwMode="auto">
          <a:xfrm flipV="1">
            <a:off x="1928664" y="1412776"/>
            <a:ext cx="4968552" cy="4752528"/>
          </a:xfrm>
          <a:prstGeom prst="line">
            <a:avLst/>
          </a:prstGeom>
          <a:solidFill>
            <a:schemeClr val="accent1"/>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ctangle 24"/>
          <p:cNvSpPr/>
          <p:nvPr/>
        </p:nvSpPr>
        <p:spPr>
          <a:xfrm>
            <a:off x="4304928" y="4005064"/>
            <a:ext cx="378630" cy="461665"/>
          </a:xfrm>
          <a:prstGeom prst="rect">
            <a:avLst/>
          </a:prstGeom>
        </p:spPr>
        <p:txBody>
          <a:bodyPr wrap="none">
            <a:spAutoFit/>
          </a:bodyPr>
          <a:lstStyle/>
          <a:p>
            <a:r>
              <a:rPr lang="en-US" dirty="0" smtClean="0">
                <a:solidFill>
                  <a:srgbClr val="000000"/>
                </a:solidFill>
                <a:latin typeface="Symbol" panose="05050102010706020507" pitchFamily="18" charset="2"/>
              </a:rPr>
              <a:t>a</a:t>
            </a:r>
            <a:endParaRPr lang="en-US" dirty="0"/>
          </a:p>
        </p:txBody>
      </p:sp>
      <p:sp>
        <p:nvSpPr>
          <p:cNvPr id="34" name="Rectangle 33"/>
          <p:cNvSpPr/>
          <p:nvPr/>
        </p:nvSpPr>
        <p:spPr>
          <a:xfrm>
            <a:off x="4664968" y="4767535"/>
            <a:ext cx="5080237" cy="1938992"/>
          </a:xfrm>
          <a:prstGeom prst="rect">
            <a:avLst/>
          </a:prstGeom>
        </p:spPr>
        <p:txBody>
          <a:bodyPr wrap="none">
            <a:spAutoFit/>
          </a:bodyPr>
          <a:lstStyle/>
          <a:p>
            <a:pPr marL="457200" indent="-457200">
              <a:buAutoNum type="arabicParenBoth"/>
            </a:pPr>
            <a:r>
              <a:rPr lang="en-US" dirty="0" smtClean="0"/>
              <a:t>Higher inequality at the top </a:t>
            </a:r>
            <a:r>
              <a:rPr lang="en-US" dirty="0" smtClean="0">
                <a:solidFill>
                  <a:srgbClr val="000000"/>
                </a:solidFill>
                <a:latin typeface="Symbol" panose="05050102010706020507" pitchFamily="18" charset="2"/>
              </a:rPr>
              <a:t>b&gt;0</a:t>
            </a:r>
            <a:r>
              <a:rPr lang="en-US" dirty="0" smtClean="0"/>
              <a:t> </a:t>
            </a:r>
          </a:p>
          <a:p>
            <a:r>
              <a:rPr lang="en-US" dirty="0" smtClean="0"/>
              <a:t>(2) Lower </a:t>
            </a:r>
            <a:r>
              <a:rPr lang="en-US" dirty="0"/>
              <a:t>inequality at the top </a:t>
            </a:r>
            <a:r>
              <a:rPr lang="en-US" dirty="0" smtClean="0">
                <a:solidFill>
                  <a:srgbClr val="000000"/>
                </a:solidFill>
                <a:latin typeface="Symbol" panose="05050102010706020507" pitchFamily="18" charset="2"/>
              </a:rPr>
              <a:t>b&lt;0</a:t>
            </a:r>
            <a:r>
              <a:rPr lang="en-US" dirty="0" smtClean="0"/>
              <a:t> </a:t>
            </a:r>
            <a:endParaRPr lang="en-US" dirty="0"/>
          </a:p>
          <a:p>
            <a:r>
              <a:rPr lang="en-US" dirty="0" smtClean="0"/>
              <a:t>(3) </a:t>
            </a:r>
            <a:r>
              <a:rPr lang="en-US" dirty="0"/>
              <a:t>Higher inequality at the </a:t>
            </a:r>
            <a:r>
              <a:rPr lang="en-US" dirty="0" smtClean="0"/>
              <a:t>bottom </a:t>
            </a:r>
            <a:r>
              <a:rPr lang="en-US" dirty="0" smtClean="0">
                <a:solidFill>
                  <a:srgbClr val="000000"/>
                </a:solidFill>
                <a:latin typeface="Symbol" panose="05050102010706020507" pitchFamily="18" charset="2"/>
              </a:rPr>
              <a:t>g&gt;0</a:t>
            </a:r>
            <a:r>
              <a:rPr lang="en-US" dirty="0" smtClean="0"/>
              <a:t> </a:t>
            </a:r>
            <a:endParaRPr lang="en-US" dirty="0"/>
          </a:p>
          <a:p>
            <a:r>
              <a:rPr lang="en-US" dirty="0" smtClean="0"/>
              <a:t>(4) Lower </a:t>
            </a:r>
            <a:r>
              <a:rPr lang="en-US" dirty="0"/>
              <a:t>inequality at the top </a:t>
            </a:r>
            <a:r>
              <a:rPr lang="en-US" dirty="0" smtClean="0">
                <a:solidFill>
                  <a:srgbClr val="000000"/>
                </a:solidFill>
                <a:latin typeface="Symbol" panose="05050102010706020507" pitchFamily="18" charset="2"/>
              </a:rPr>
              <a:t>g&lt;0</a:t>
            </a:r>
            <a:r>
              <a:rPr lang="en-US" dirty="0" smtClean="0"/>
              <a:t> </a:t>
            </a:r>
            <a:endParaRPr lang="en-US" dirty="0"/>
          </a:p>
          <a:p>
            <a:endParaRPr lang="en-US" dirty="0"/>
          </a:p>
        </p:txBody>
      </p:sp>
      <p:sp>
        <p:nvSpPr>
          <p:cNvPr id="2" name="Rectangle 1"/>
          <p:cNvSpPr/>
          <p:nvPr/>
        </p:nvSpPr>
        <p:spPr>
          <a:xfrm>
            <a:off x="6233812" y="1106798"/>
            <a:ext cx="675185" cy="461665"/>
          </a:xfrm>
          <a:prstGeom prst="rect">
            <a:avLst/>
          </a:prstGeom>
        </p:spPr>
        <p:txBody>
          <a:bodyPr wrap="none">
            <a:spAutoFit/>
          </a:bodyPr>
          <a:lstStyle/>
          <a:p>
            <a:r>
              <a:rPr lang="en-US" dirty="0" smtClean="0">
                <a:solidFill>
                  <a:srgbClr val="000000"/>
                </a:solidFill>
                <a:latin typeface="Symbol" panose="05050102010706020507" pitchFamily="18" charset="2"/>
              </a:rPr>
              <a:t>b&gt;0</a:t>
            </a:r>
            <a:endParaRPr lang="en-US" dirty="0"/>
          </a:p>
        </p:txBody>
      </p:sp>
      <p:sp>
        <p:nvSpPr>
          <p:cNvPr id="26" name="Rectangle 25"/>
          <p:cNvSpPr/>
          <p:nvPr/>
        </p:nvSpPr>
        <p:spPr>
          <a:xfrm>
            <a:off x="3080792" y="5506198"/>
            <a:ext cx="633507" cy="461665"/>
          </a:xfrm>
          <a:prstGeom prst="rect">
            <a:avLst/>
          </a:prstGeom>
        </p:spPr>
        <p:txBody>
          <a:bodyPr wrap="none">
            <a:spAutoFit/>
          </a:bodyPr>
          <a:lstStyle/>
          <a:p>
            <a:r>
              <a:rPr lang="en-US" dirty="0" smtClean="0">
                <a:solidFill>
                  <a:srgbClr val="000000"/>
                </a:solidFill>
                <a:latin typeface="Symbol" panose="05050102010706020507" pitchFamily="18" charset="2"/>
              </a:rPr>
              <a:t>g&gt;0</a:t>
            </a:r>
            <a:endParaRPr lang="en-US" dirty="0"/>
          </a:p>
        </p:txBody>
      </p:sp>
      <p:sp>
        <p:nvSpPr>
          <p:cNvPr id="3" name="Rectangle 2"/>
          <p:cNvSpPr/>
          <p:nvPr/>
        </p:nvSpPr>
        <p:spPr>
          <a:xfrm>
            <a:off x="344488" y="1484784"/>
            <a:ext cx="3502882" cy="830997"/>
          </a:xfrm>
          <a:prstGeom prst="rect">
            <a:avLst/>
          </a:prstGeom>
        </p:spPr>
        <p:txBody>
          <a:bodyPr wrap="none">
            <a:spAutoFit/>
          </a:bodyPr>
          <a:lstStyle/>
          <a:p>
            <a:r>
              <a:rPr lang="en-US" dirty="0" smtClean="0"/>
              <a:t>The stronger the slope, </a:t>
            </a:r>
            <a:br>
              <a:rPr lang="en-US" dirty="0" smtClean="0"/>
            </a:br>
            <a:r>
              <a:rPr lang="en-US" dirty="0" smtClean="0"/>
              <a:t>The higher local inequality</a:t>
            </a:r>
            <a:endParaRPr lang="en-US" dirty="0"/>
          </a:p>
        </p:txBody>
      </p:sp>
      <p:cxnSp>
        <p:nvCxnSpPr>
          <p:cNvPr id="8" name="Straight Connector 7"/>
          <p:cNvCxnSpPr>
            <a:stCxn id="15" idx="0"/>
          </p:cNvCxnSpPr>
          <p:nvPr/>
        </p:nvCxnSpPr>
        <p:spPr bwMode="auto">
          <a:xfrm flipV="1">
            <a:off x="4254500" y="2315781"/>
            <a:ext cx="1130548" cy="1621220"/>
          </a:xfrm>
          <a:prstGeom prst="line">
            <a:avLst/>
          </a:prstGeom>
          <a:solidFill>
            <a:schemeClr val="accent1"/>
          </a:solidFill>
          <a:ln w="38100" cap="flat" cmpd="sng" algn="ctr">
            <a:solidFill>
              <a:schemeClr val="tx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8"/>
          <p:cNvSpPr/>
          <p:nvPr/>
        </p:nvSpPr>
        <p:spPr>
          <a:xfrm>
            <a:off x="3008784" y="2453987"/>
            <a:ext cx="1604735" cy="830997"/>
          </a:xfrm>
          <a:prstGeom prst="rect">
            <a:avLst/>
          </a:prstGeom>
        </p:spPr>
        <p:txBody>
          <a:bodyPr wrap="none">
            <a:spAutoFit/>
          </a:bodyPr>
          <a:lstStyle/>
          <a:p>
            <a:r>
              <a:rPr lang="en-US" dirty="0" smtClean="0">
                <a:solidFill>
                  <a:srgbClr val="000000"/>
                </a:solidFill>
              </a:rPr>
              <a:t>Slope= </a:t>
            </a:r>
            <a:br>
              <a:rPr lang="en-US" dirty="0" smtClean="0">
                <a:solidFill>
                  <a:srgbClr val="000000"/>
                </a:solidFill>
              </a:rPr>
            </a:br>
            <a:r>
              <a:rPr lang="en-US" dirty="0" smtClean="0">
                <a:solidFill>
                  <a:srgbClr val="000000"/>
                </a:solidFill>
              </a:rPr>
              <a:t>ISO = Y/X </a:t>
            </a:r>
            <a:endParaRPr lang="en-US" dirty="0"/>
          </a:p>
        </p:txBody>
      </p:sp>
    </p:spTree>
    <p:extLst>
      <p:ext uri="{BB962C8B-B14F-4D97-AF65-F5344CB8AC3E}">
        <p14:creationId xmlns:p14="http://schemas.microsoft.com/office/powerpoint/2010/main" val="30898989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FA1C2295-930C-4F6A-9A87-1867CAED8EE5}" type="slidenum">
              <a:rPr lang="fr-FR" sz="1800"/>
              <a:pPr/>
              <a:t>61</a:t>
            </a:fld>
            <a:endParaRPr lang="fr-FR" sz="1800" dirty="0"/>
          </a:p>
        </p:txBody>
      </p:sp>
      <p:sp>
        <p:nvSpPr>
          <p:cNvPr id="22531" name="Rectangle 2"/>
          <p:cNvSpPr>
            <a:spLocks noChangeArrowheads="1"/>
          </p:cNvSpPr>
          <p:nvPr/>
        </p:nvSpPr>
        <p:spPr bwMode="auto">
          <a:xfrm>
            <a:off x="381000" y="404813"/>
            <a:ext cx="925195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marL="747713" lvl="3" defTabSz="957263">
              <a:spcBef>
                <a:spcPct val="20000"/>
              </a:spcBef>
              <a:tabLst>
                <a:tab pos="741363" algn="l"/>
              </a:tabLst>
            </a:pPr>
            <a:endParaRPr lang="en-US" dirty="0"/>
          </a:p>
          <a:p>
            <a:pPr defTabSz="957263">
              <a:spcBef>
                <a:spcPct val="20000"/>
              </a:spcBef>
              <a:spcAft>
                <a:spcPct val="100000"/>
              </a:spcAft>
              <a:tabLst>
                <a:tab pos="741363" algn="l"/>
              </a:tabLst>
            </a:pPr>
            <a:r>
              <a:rPr lang="en-US" sz="2900" b="1" dirty="0" smtClean="0"/>
              <a:t>3- Data </a:t>
            </a:r>
            <a:r>
              <a:rPr lang="en-US" sz="2900" b="1" dirty="0"/>
              <a:t>and measurements :</a:t>
            </a:r>
          </a:p>
          <a:p>
            <a:pPr marL="582613" lvl="2" indent="-168275" defTabSz="957263">
              <a:spcBef>
                <a:spcPct val="20000"/>
              </a:spcBef>
              <a:buClr>
                <a:schemeClr val="tx1"/>
              </a:buClr>
              <a:buFontTx/>
              <a:buChar char="•"/>
              <a:tabLst>
                <a:tab pos="741363" algn="l"/>
              </a:tabLst>
            </a:pPr>
            <a:r>
              <a:rPr lang="en-US" sz="2100" b="1" dirty="0" smtClean="0"/>
              <a:t>Data </a:t>
            </a:r>
            <a:r>
              <a:rPr lang="en-US" sz="2100" b="1" dirty="0"/>
              <a:t>: </a:t>
            </a:r>
            <a:br>
              <a:rPr lang="en-US" sz="2100" b="1" dirty="0"/>
            </a:br>
            <a:r>
              <a:rPr lang="en-US" sz="2100" dirty="0" smtClean="0"/>
              <a:t>Lis source of </a:t>
            </a:r>
            <a:r>
              <a:rPr lang="en-US" sz="2100" dirty="0" err="1" smtClean="0"/>
              <a:t>medianized</a:t>
            </a:r>
            <a:r>
              <a:rPr lang="en-US" sz="2100" dirty="0" smtClean="0"/>
              <a:t> </a:t>
            </a:r>
            <a:r>
              <a:rPr lang="en-US" sz="2100" dirty="0" err="1" smtClean="0"/>
              <a:t>equivalized</a:t>
            </a:r>
            <a:r>
              <a:rPr lang="en-US" sz="2100" dirty="0" smtClean="0"/>
              <a:t> disposable income after tax and transfers (01/10/2014)   </a:t>
            </a:r>
            <a:r>
              <a:rPr lang="en-US" sz="2100" dirty="0"/>
              <a:t/>
            </a:r>
            <a:br>
              <a:rPr lang="en-US" sz="2100" dirty="0"/>
            </a:br>
            <a:endParaRPr lang="en-US" sz="2100" dirty="0"/>
          </a:p>
          <a:p>
            <a:pPr marL="582613" lvl="2" indent="-168275" defTabSz="957263">
              <a:spcBef>
                <a:spcPct val="20000"/>
              </a:spcBef>
              <a:buClr>
                <a:schemeClr val="tx1"/>
              </a:buClr>
              <a:buFontTx/>
              <a:buChar char="•"/>
              <a:tabLst>
                <a:tab pos="741363" algn="l"/>
              </a:tabLst>
            </a:pPr>
            <a:r>
              <a:rPr lang="en-US" sz="2100" b="1" dirty="0" smtClean="0"/>
              <a:t>232 country/year samples</a:t>
            </a:r>
            <a:endParaRPr lang="en-US" sz="2100" dirty="0" smtClean="0"/>
          </a:p>
          <a:p>
            <a:pPr marL="582613" lvl="2" indent="-168275" defTabSz="957263">
              <a:spcBef>
                <a:spcPct val="20000"/>
              </a:spcBef>
              <a:buClr>
                <a:schemeClr val="tx1"/>
              </a:buClr>
              <a:buFontTx/>
              <a:buChar char="•"/>
              <a:tabLst>
                <a:tab pos="741363" algn="l"/>
              </a:tabLst>
            </a:pPr>
            <a:endParaRPr lang="en-US" sz="2100" dirty="0" smtClean="0"/>
          </a:p>
        </p:txBody>
      </p:sp>
    </p:spTree>
    <p:extLst>
      <p:ext uri="{BB962C8B-B14F-4D97-AF65-F5344CB8AC3E}">
        <p14:creationId xmlns:p14="http://schemas.microsoft.com/office/powerpoint/2010/main" val="40080036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62</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p:txBody>
      </p:sp>
      <p:sp>
        <p:nvSpPr>
          <p:cNvPr id="4106" name="Rectangle 11"/>
          <p:cNvSpPr>
            <a:spLocks noChangeArrowheads="1"/>
          </p:cNvSpPr>
          <p:nvPr/>
        </p:nvSpPr>
        <p:spPr bwMode="auto">
          <a:xfrm>
            <a:off x="-160338" y="161925"/>
            <a:ext cx="9132628"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4- The isograph = graphing local level inequality </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pic>
        <p:nvPicPr>
          <p:cNvPr id="6145"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62" y="732011"/>
            <a:ext cx="7329264" cy="537388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9"/>
          <p:cNvSpPr txBox="1">
            <a:spLocks/>
          </p:cNvSpPr>
          <p:nvPr/>
        </p:nvSpPr>
        <p:spPr bwMode="auto">
          <a:xfrm>
            <a:off x="3656856" y="5733256"/>
            <a:ext cx="236979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X=logit(quantile)</a:t>
            </a: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11"/>
          <p:cNvSpPr txBox="1">
            <a:spLocks/>
          </p:cNvSpPr>
          <p:nvPr/>
        </p:nvSpPr>
        <p:spPr bwMode="auto">
          <a:xfrm>
            <a:off x="1014214" y="1054578"/>
            <a:ext cx="1634530" cy="62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ISO(X)</a:t>
            </a:r>
            <a:endParaRPr kumimoji="0" lang="en-US" alt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4"/>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Figure 1: The Isograph in 10 contrasting cases </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7"/>
          <p:cNvSpPr>
            <a:spLocks noChangeArrowheads="1"/>
          </p:cNvSpPr>
          <p:nvPr/>
        </p:nvSpPr>
        <p:spPr bwMode="auto">
          <a:xfrm>
            <a:off x="0" y="4572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fr-FR"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8"/>
          <p:cNvSpPr>
            <a:spLocks noChangeArrowheads="1"/>
          </p:cNvSpPr>
          <p:nvPr/>
        </p:nvSpPr>
        <p:spPr bwMode="auto">
          <a:xfrm>
            <a:off x="0" y="420052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968207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63</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p:txBody>
      </p:sp>
      <p:sp>
        <p:nvSpPr>
          <p:cNvPr id="4106" name="Rectangle 11"/>
          <p:cNvSpPr>
            <a:spLocks noChangeArrowheads="1"/>
          </p:cNvSpPr>
          <p:nvPr/>
        </p:nvSpPr>
        <p:spPr bwMode="auto">
          <a:xfrm>
            <a:off x="-160338" y="161925"/>
            <a:ext cx="9132628"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4- The isograph = graphing local level inequality </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11" name="Rectangle 4"/>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Figure 1: The Isograph in 10 contrasting cases </a:t>
            </a:r>
            <a:endParaRPr kumimoji="0" lang="en-US" alt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7"/>
          <p:cNvSpPr>
            <a:spLocks noChangeArrowheads="1"/>
          </p:cNvSpPr>
          <p:nvPr/>
        </p:nvSpPr>
        <p:spPr bwMode="auto">
          <a:xfrm>
            <a:off x="0" y="4572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fr-FR"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8"/>
          <p:cNvSpPr>
            <a:spLocks noChangeArrowheads="1"/>
          </p:cNvSpPr>
          <p:nvPr/>
        </p:nvSpPr>
        <p:spPr bwMode="auto">
          <a:xfrm>
            <a:off x="0" y="420052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504" y="740994"/>
            <a:ext cx="9178000" cy="6360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2425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64</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p:txBody>
      </p:sp>
      <p:sp>
        <p:nvSpPr>
          <p:cNvPr id="4106" name="Rectangle 11"/>
          <p:cNvSpPr>
            <a:spLocks noChangeArrowheads="1"/>
          </p:cNvSpPr>
          <p:nvPr/>
        </p:nvSpPr>
        <p:spPr bwMode="auto">
          <a:xfrm>
            <a:off x="-160338" y="161925"/>
            <a:ext cx="2512996"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4- Analysis</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4" name="Rectangle 3"/>
          <p:cNvSpPr/>
          <p:nvPr/>
        </p:nvSpPr>
        <p:spPr>
          <a:xfrm>
            <a:off x="344488" y="908720"/>
            <a:ext cx="8856984" cy="5632311"/>
          </a:xfrm>
          <a:prstGeom prst="rect">
            <a:avLst/>
          </a:prstGeom>
        </p:spPr>
        <p:txBody>
          <a:bodyPr wrap="square">
            <a:spAutoFit/>
          </a:bodyPr>
          <a:lstStyle/>
          <a:p>
            <a:r>
              <a:rPr lang="en-US" b="1" dirty="0"/>
              <a:t>a set of 12 indicators of inequality </a:t>
            </a:r>
            <a:r>
              <a:rPr lang="en-US" b="1" dirty="0" smtClean="0"/>
              <a:t/>
            </a:r>
            <a:br>
              <a:rPr lang="en-US" b="1" dirty="0" smtClean="0"/>
            </a:br>
            <a:r>
              <a:rPr lang="en-US" b="1" dirty="0" smtClean="0"/>
              <a:t>to </a:t>
            </a:r>
            <a:r>
              <a:rPr lang="en-US" b="1" dirty="0"/>
              <a:t>be compared with alpha beta gamma</a:t>
            </a:r>
            <a:endParaRPr lang="en-US" dirty="0"/>
          </a:p>
          <a:p>
            <a:r>
              <a:rPr lang="en-US" dirty="0"/>
              <a:t> </a:t>
            </a:r>
          </a:p>
          <a:p>
            <a:r>
              <a:rPr lang="en-US" dirty="0"/>
              <a:t>a2, a1, </a:t>
            </a:r>
            <a:r>
              <a:rPr lang="en-US" dirty="0" err="1"/>
              <a:t>ahalf</a:t>
            </a:r>
            <a:r>
              <a:rPr lang="en-US" dirty="0"/>
              <a:t> = Atkinson class of indexes, coefficient 2, 1, ½ (Atkinson 1970)</a:t>
            </a:r>
          </a:p>
          <a:p>
            <a:r>
              <a:rPr lang="en-US" dirty="0"/>
              <a:t>ge2, ge1, ge0, gem1 = Generalized entropy class of indexes, coefficient 2, 1, 0, -1 (Berry et al. 1983)</a:t>
            </a:r>
          </a:p>
          <a:p>
            <a:r>
              <a:rPr lang="en-US" dirty="0" err="1"/>
              <a:t>gini</a:t>
            </a:r>
            <a:r>
              <a:rPr lang="en-US" dirty="0"/>
              <a:t> = Gini coefficient (Gini, 1914)</a:t>
            </a:r>
          </a:p>
          <a:p>
            <a:r>
              <a:rPr lang="en-US" dirty="0"/>
              <a:t>r90v50 = ratio of the last decile by the median</a:t>
            </a:r>
          </a:p>
          <a:p>
            <a:r>
              <a:rPr lang="en-US" dirty="0"/>
              <a:t>r50v10 = ratio of the median by the first decile</a:t>
            </a:r>
          </a:p>
          <a:p>
            <a:r>
              <a:rPr lang="en-US" dirty="0"/>
              <a:t>r90v75 = ratio of (the last decile by the last quartile) by (the last quartile by the median)</a:t>
            </a:r>
          </a:p>
          <a:p>
            <a:r>
              <a:rPr lang="en-US" dirty="0"/>
              <a:t>r25v10 = ratio of (the first quartile by the first decile) by (the median by the first quartile)</a:t>
            </a:r>
          </a:p>
          <a:p>
            <a:r>
              <a:rPr lang="en-US" dirty="0"/>
              <a:t> </a:t>
            </a:r>
          </a:p>
        </p:txBody>
      </p:sp>
    </p:spTree>
    <p:extLst>
      <p:ext uri="{BB962C8B-B14F-4D97-AF65-F5344CB8AC3E}">
        <p14:creationId xmlns:p14="http://schemas.microsoft.com/office/powerpoint/2010/main" val="20275118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65</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p:txBody>
      </p:sp>
      <p:sp>
        <p:nvSpPr>
          <p:cNvPr id="4106" name="Rectangle 11"/>
          <p:cNvSpPr>
            <a:spLocks noChangeArrowheads="1"/>
          </p:cNvSpPr>
          <p:nvPr/>
        </p:nvSpPr>
        <p:spPr bwMode="auto">
          <a:xfrm>
            <a:off x="-160338" y="161925"/>
            <a:ext cx="2512996"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4- Analysis</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4" name="Rectangle 3"/>
          <p:cNvSpPr/>
          <p:nvPr/>
        </p:nvSpPr>
        <p:spPr>
          <a:xfrm>
            <a:off x="920552" y="581779"/>
            <a:ext cx="8856984" cy="830997"/>
          </a:xfrm>
          <a:prstGeom prst="rect">
            <a:avLst/>
          </a:prstGeom>
        </p:spPr>
        <p:txBody>
          <a:bodyPr wrap="square">
            <a:spAutoFit/>
          </a:bodyPr>
          <a:lstStyle/>
          <a:p>
            <a:r>
              <a:rPr lang="en-US" dirty="0"/>
              <a:t>Figure </a:t>
            </a:r>
            <a:r>
              <a:rPr lang="en-US" dirty="0" smtClean="0"/>
              <a:t>7</a:t>
            </a:r>
            <a:r>
              <a:rPr lang="en-US" dirty="0"/>
              <a:t>: PCA factors of the </a:t>
            </a:r>
            <a:r>
              <a:rPr lang="en-US" dirty="0" smtClean="0"/>
              <a:t>200x15 </a:t>
            </a:r>
            <a:r>
              <a:rPr lang="en-US" dirty="0"/>
              <a:t>indicators of inequality </a:t>
            </a:r>
            <a:r>
              <a:rPr lang="en-US" dirty="0" smtClean="0"/>
              <a:t/>
            </a:r>
            <a:br>
              <a:rPr lang="en-US" dirty="0" smtClean="0"/>
            </a:br>
            <a:r>
              <a:rPr lang="en-US" dirty="0" smtClean="0"/>
              <a:t>X </a:t>
            </a:r>
            <a:r>
              <a:rPr lang="en-US" dirty="0"/>
              <a:t>= axe3 Y = axe2</a:t>
            </a:r>
          </a:p>
        </p:txBody>
      </p:sp>
      <p:pic>
        <p:nvPicPr>
          <p:cNvPr id="17410" name="Chart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509" y="1556792"/>
            <a:ext cx="6375747" cy="468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26782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66</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p:txBody>
      </p:sp>
      <p:sp>
        <p:nvSpPr>
          <p:cNvPr id="4106" name="Rectangle 11"/>
          <p:cNvSpPr>
            <a:spLocks noChangeArrowheads="1"/>
          </p:cNvSpPr>
          <p:nvPr/>
        </p:nvSpPr>
        <p:spPr bwMode="auto">
          <a:xfrm>
            <a:off x="-160338" y="161925"/>
            <a:ext cx="2512996"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4- Analysis</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535" y="1077499"/>
            <a:ext cx="8784979" cy="231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535" y="3306703"/>
            <a:ext cx="8784977" cy="2426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54709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67</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p:txBody>
      </p:sp>
      <p:sp>
        <p:nvSpPr>
          <p:cNvPr id="4106" name="Rectangle 11"/>
          <p:cNvSpPr>
            <a:spLocks noChangeArrowheads="1"/>
          </p:cNvSpPr>
          <p:nvPr/>
        </p:nvSpPr>
        <p:spPr bwMode="auto">
          <a:xfrm>
            <a:off x="-309006" y="161925"/>
            <a:ext cx="10158550"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5- </a:t>
            </a:r>
            <a:r>
              <a:rPr lang="en-US" sz="3200" b="1" i="1" dirty="0" err="1" smtClean="0"/>
              <a:t>Subprod</a:t>
            </a:r>
            <a:r>
              <a:rPr lang="en-US" sz="3200" b="1" i="1" dirty="0" smtClean="0"/>
              <a:t> : The strobiloid = graphing changing shapes</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13" name="Rectangle 7"/>
          <p:cNvSpPr>
            <a:spLocks noChangeArrowheads="1"/>
          </p:cNvSpPr>
          <p:nvPr/>
        </p:nvSpPr>
        <p:spPr bwMode="auto">
          <a:xfrm>
            <a:off x="0" y="4572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alt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fr-FR"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8"/>
          <p:cNvSpPr>
            <a:spLocks noChangeArrowheads="1"/>
          </p:cNvSpPr>
          <p:nvPr/>
        </p:nvSpPr>
        <p:spPr bwMode="auto">
          <a:xfrm>
            <a:off x="0" y="4200525"/>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52" y="616526"/>
            <a:ext cx="8146563" cy="598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0204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68</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p:txBody>
      </p:sp>
      <p:sp>
        <p:nvSpPr>
          <p:cNvPr id="4106" name="Rectangle 11"/>
          <p:cNvSpPr>
            <a:spLocks noChangeArrowheads="1"/>
          </p:cNvSpPr>
          <p:nvPr/>
        </p:nvSpPr>
        <p:spPr bwMode="auto">
          <a:xfrm>
            <a:off x="-160338" y="161925"/>
            <a:ext cx="9743949"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5- Further analyses: income volatility (PAA with AH) </a:t>
            </a:r>
            <a:endParaRPr lang="en-US" sz="3200" b="1" i="1" dirty="0"/>
          </a:p>
          <a:p>
            <a:pPr marL="914400" lvl="1" indent="-457200">
              <a:spcBef>
                <a:spcPct val="20000"/>
              </a:spcBef>
              <a:buClr>
                <a:schemeClr val="tx1"/>
              </a:buClr>
              <a:buFont typeface="Zapf Dingbats" charset="2"/>
              <a:buNone/>
            </a:pPr>
            <a:r>
              <a:rPr lang="en-US" sz="3200" dirty="0" smtClean="0"/>
              <a:t> </a:t>
            </a:r>
            <a:endParaRPr lang="en-US" sz="3200" dirty="0"/>
          </a:p>
        </p:txBody>
      </p:sp>
      <p:sp>
        <p:nvSpPr>
          <p:cNvPr id="4" name="Rectangle 3"/>
          <p:cNvSpPr/>
          <p:nvPr/>
        </p:nvSpPr>
        <p:spPr>
          <a:xfrm>
            <a:off x="920552" y="581779"/>
            <a:ext cx="8856984" cy="1200329"/>
          </a:xfrm>
          <a:prstGeom prst="rect">
            <a:avLst/>
          </a:prstGeom>
        </p:spPr>
        <p:txBody>
          <a:bodyPr wrap="square">
            <a:spAutoFit/>
          </a:bodyPr>
          <a:lstStyle/>
          <a:p>
            <a:r>
              <a:rPr lang="en-US" dirty="0"/>
              <a:t>Figure 9: Distribution of MEDI </a:t>
            </a:r>
            <a:r>
              <a:rPr lang="en-US" dirty="0" err="1"/>
              <a:t>medianized</a:t>
            </a:r>
            <a:r>
              <a:rPr lang="en-US" dirty="0"/>
              <a:t> </a:t>
            </a:r>
            <a:r>
              <a:rPr lang="en-US" dirty="0" err="1"/>
              <a:t>equivalized</a:t>
            </a:r>
            <a:r>
              <a:rPr lang="en-US" dirty="0"/>
              <a:t> disposable income in the </a:t>
            </a:r>
            <a:r>
              <a:rPr lang="en-US" dirty="0" smtClean="0"/>
              <a:t>U.S. x-axis </a:t>
            </a:r>
            <a:r>
              <a:rPr lang="en-US" dirty="0" err="1"/>
              <a:t>logit</a:t>
            </a:r>
            <a:r>
              <a:rPr lang="en-US" dirty="0"/>
              <a:t> quantile </a:t>
            </a:r>
            <a:r>
              <a:rPr lang="en-US" dirty="0" smtClean="0"/>
              <a:t>y-axis </a:t>
            </a:r>
            <a:r>
              <a:rPr lang="en-US" dirty="0"/>
              <a:t>log MEDI of the year</a:t>
            </a:r>
          </a:p>
          <a:p>
            <a:endParaRPr lang="en-US"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928664" y="1556702"/>
            <a:ext cx="5870466" cy="432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6274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0991A9D-D730-49AF-92A2-375396CBF1F7}" type="slidenum">
              <a:rPr lang="fr-FR" sz="1400">
                <a:latin typeface="Old English Text MT" pitchFamily="66" charset="0"/>
              </a:rPr>
              <a:pPr/>
              <a:t>69</a:t>
            </a:fld>
            <a:endParaRPr lang="fr-FR" sz="1400">
              <a:latin typeface="Old English Text MT" pitchFamily="66" charset="0"/>
            </a:endParaRPr>
          </a:p>
        </p:txBody>
      </p:sp>
      <p:sp>
        <p:nvSpPr>
          <p:cNvPr id="2051" name="Rectangle 6"/>
          <p:cNvSpPr>
            <a:spLocks noGrp="1" noChangeArrowheads="1"/>
          </p:cNvSpPr>
          <p:nvPr>
            <p:ph type="body" idx="1"/>
          </p:nvPr>
        </p:nvSpPr>
        <p:spPr>
          <a:xfrm>
            <a:off x="575666" y="-269081"/>
            <a:ext cx="10714038" cy="4376738"/>
          </a:xfrm>
          <a:noFill/>
        </p:spPr>
        <p:txBody>
          <a:bodyPr/>
          <a:lstStyle/>
          <a:p>
            <a:pPr marL="0" indent="0"/>
            <a:endParaRPr lang="en-US" sz="1800" dirty="0" smtClean="0">
              <a:latin typeface="Old English Text MT" pitchFamily="66" charset="0"/>
            </a:endParaRPr>
          </a:p>
          <a:p>
            <a:pPr marL="0" indent="0" algn="ctr"/>
            <a:endParaRPr lang="en-GB" altLang="ja-JP" sz="3300" dirty="0" smtClean="0">
              <a:latin typeface="Old English Text MT" pitchFamily="66" charset="0"/>
              <a:ea typeface="MS PGothic" pitchFamily="34" charset="-128"/>
            </a:endParaRPr>
          </a:p>
          <a:p>
            <a:pPr marL="0" indent="0" algn="ctr"/>
            <a:r>
              <a:rPr lang="en-US" sz="3600" cap="small" dirty="0"/>
              <a:t>inequality across birth cohorts</a:t>
            </a:r>
            <a:br>
              <a:rPr lang="en-US" sz="3600" cap="small" dirty="0"/>
            </a:br>
            <a:r>
              <a:rPr lang="en-US" sz="3600" cap="small" dirty="0" smtClean="0"/>
              <a:t>PART 4: </a:t>
            </a:r>
            <a:br>
              <a:rPr lang="en-US" sz="3600" cap="small" dirty="0" smtClean="0"/>
            </a:br>
            <a:r>
              <a:rPr lang="en-US" sz="3600" cap="small" dirty="0" smtClean="0"/>
              <a:t>Return to education as </a:t>
            </a:r>
            <a:br>
              <a:rPr lang="en-US" sz="3600" cap="small" dirty="0" smtClean="0"/>
            </a:br>
            <a:r>
              <a:rPr lang="en-US" sz="3600" cap="small" dirty="0" smtClean="0"/>
              <a:t>gradient analysis </a:t>
            </a:r>
            <a:endParaRPr lang="fr-FR" altLang="ja-JP" sz="3300" dirty="0" smtClean="0">
              <a:ea typeface="MS PGothic" pitchFamily="34" charset="-128"/>
            </a:endParaRPr>
          </a:p>
        </p:txBody>
      </p:sp>
      <p:sp>
        <p:nvSpPr>
          <p:cNvPr id="21511" name="Rectangle 7"/>
          <p:cNvSpPr>
            <a:spLocks noChangeArrowheads="1"/>
          </p:cNvSpPr>
          <p:nvPr/>
        </p:nvSpPr>
        <p:spPr bwMode="auto">
          <a:xfrm>
            <a:off x="2720975" y="333375"/>
            <a:ext cx="618331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p>
            <a:pPr algn="r" defTabSz="957263">
              <a:spcBef>
                <a:spcPct val="20000"/>
              </a:spcBef>
              <a:spcAft>
                <a:spcPct val="20000"/>
              </a:spcAft>
              <a:tabLst>
                <a:tab pos="741363" algn="l"/>
              </a:tabLst>
              <a:defRPr/>
            </a:pPr>
            <a:r>
              <a:rPr lang="fr-FR" sz="4400" dirty="0">
                <a:latin typeface="+mn-lt"/>
              </a:rPr>
              <a:t>Louis Chauvel </a:t>
            </a:r>
          </a:p>
          <a:p>
            <a:pPr algn="r" defTabSz="957263">
              <a:spcBef>
                <a:spcPct val="20000"/>
              </a:spcBef>
              <a:spcAft>
                <a:spcPct val="20000"/>
              </a:spcAft>
              <a:tabLst>
                <a:tab pos="741363" algn="l"/>
              </a:tabLst>
              <a:defRPr/>
            </a:pPr>
            <a:r>
              <a:rPr lang="fr-FR" sz="1800" dirty="0">
                <a:latin typeface="Old English Text MT" pitchFamily="66" charset="0"/>
              </a:rPr>
              <a:t>Pr Dr </a:t>
            </a:r>
            <a:r>
              <a:rPr lang="fr-FR" sz="1800" dirty="0" err="1">
                <a:latin typeface="Old English Text MT" pitchFamily="66" charset="0"/>
              </a:rPr>
              <a:t>at</a:t>
            </a:r>
            <a:r>
              <a:rPr lang="fr-FR" sz="1800" dirty="0">
                <a:latin typeface="Old English Text MT" pitchFamily="66" charset="0"/>
              </a:rPr>
              <a:t> </a:t>
            </a:r>
            <a:r>
              <a:rPr lang="fr-FR" sz="1800" dirty="0" err="1">
                <a:latin typeface="Old English Text MT" pitchFamily="66" charset="0"/>
              </a:rPr>
              <a:t>University</a:t>
            </a:r>
            <a:r>
              <a:rPr lang="fr-FR" sz="1800" dirty="0">
                <a:latin typeface="Old English Text MT" pitchFamily="66" charset="0"/>
              </a:rPr>
              <a:t> of Luxembourg</a:t>
            </a:r>
            <a:br>
              <a:rPr lang="fr-FR" sz="1800" dirty="0">
                <a:latin typeface="Old English Text MT" pitchFamily="66" charset="0"/>
              </a:rPr>
            </a:b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Old English Text MT" pitchFamily="66" charset="0"/>
            </a:endParaRPr>
          </a:p>
          <a:p>
            <a:pPr algn="r" defTabSz="957263">
              <a:spcBef>
                <a:spcPct val="20000"/>
              </a:spcBef>
              <a:spcAft>
                <a:spcPct val="20000"/>
              </a:spcAft>
              <a:tabLst>
                <a:tab pos="741363" algn="l"/>
              </a:tabLst>
              <a:defRPr/>
            </a:pPr>
            <a:endParaRPr lang="fr-FR" sz="1800" dirty="0">
              <a:latin typeface="+mj-lt"/>
            </a:endParaRPr>
          </a:p>
          <a:p>
            <a:pPr algn="r" defTabSz="957263">
              <a:spcBef>
                <a:spcPct val="20000"/>
              </a:spcBef>
              <a:spcAft>
                <a:spcPct val="20000"/>
              </a:spcAft>
              <a:tabLst>
                <a:tab pos="741363" algn="l"/>
              </a:tabLst>
              <a:defRPr/>
            </a:pPr>
            <a:endParaRPr lang="fr-FR" sz="1800" b="1" dirty="0" smtClean="0">
              <a:latin typeface="+mj-lt"/>
            </a:endParaRPr>
          </a:p>
          <a:p>
            <a:pPr algn="r" defTabSz="957263">
              <a:spcBef>
                <a:spcPct val="20000"/>
              </a:spcBef>
              <a:spcAft>
                <a:spcPct val="20000"/>
              </a:spcAft>
              <a:tabLst>
                <a:tab pos="741363" algn="l"/>
              </a:tabLst>
              <a:defRPr/>
            </a:pPr>
            <a:r>
              <a:rPr lang="fr-FR" sz="1800" b="1" dirty="0" smtClean="0">
                <a:latin typeface="+mj-lt"/>
              </a:rPr>
              <a:t>louis.chauvel@uni.lu</a:t>
            </a:r>
            <a:r>
              <a:rPr lang="fr-FR" sz="1800" b="1" dirty="0">
                <a:latin typeface="+mj-lt"/>
              </a:rPr>
              <a:t/>
            </a:r>
            <a:br>
              <a:rPr lang="fr-FR" sz="1800" b="1" dirty="0">
                <a:latin typeface="+mj-lt"/>
              </a:rPr>
            </a:br>
            <a:r>
              <a:rPr lang="fr-FR" sz="1800" b="1" dirty="0">
                <a:latin typeface="+mj-lt"/>
              </a:rPr>
              <a:t>http://www.louischauvel.org </a:t>
            </a:r>
          </a:p>
        </p:txBody>
      </p:sp>
      <p:pic>
        <p:nvPicPr>
          <p:cNvPr id="2054"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141" y="4350841"/>
            <a:ext cx="2081313" cy="10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25"/>
          <p:cNvSpPr>
            <a:spLocks noChangeArrowheads="1"/>
          </p:cNvSpPr>
          <p:nvPr/>
        </p:nvSpPr>
        <p:spPr bwMode="auto">
          <a:xfrm>
            <a:off x="0" y="-1588"/>
            <a:ext cx="184150" cy="46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atin typeface="Old English Text MT" pitchFamily="66" charset="0"/>
            </a:endParaRPr>
          </a:p>
        </p:txBody>
      </p:sp>
      <p:sp>
        <p:nvSpPr>
          <p:cNvPr id="2056" name="Rectangle 26"/>
          <p:cNvSpPr>
            <a:spLocks noChangeArrowheads="1"/>
          </p:cNvSpPr>
          <p:nvPr/>
        </p:nvSpPr>
        <p:spPr bwMode="auto">
          <a:xfrm>
            <a:off x="0" y="1643063"/>
            <a:ext cx="2254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200">
                <a:solidFill>
                  <a:srgbClr val="000000"/>
                </a:solidFill>
                <a:latin typeface="Old English Text MT" pitchFamily="66" charset="0"/>
                <a:cs typeface="Times New Roman" pitchFamily="18" charset="0"/>
              </a:rPr>
              <a:t> </a:t>
            </a:r>
            <a:endParaRPr lang="en-US">
              <a:latin typeface="Old English Text MT" pitchFamily="66" charset="0"/>
            </a:endParaRPr>
          </a:p>
        </p:txBody>
      </p:sp>
      <p:sp>
        <p:nvSpPr>
          <p:cNvPr id="2" name="Rectangle 1"/>
          <p:cNvSpPr/>
          <p:nvPr/>
        </p:nvSpPr>
        <p:spPr>
          <a:xfrm>
            <a:off x="313683" y="5373216"/>
            <a:ext cx="2922147" cy="461665"/>
          </a:xfrm>
          <a:prstGeom prst="rect">
            <a:avLst/>
          </a:prstGeom>
        </p:spPr>
        <p:txBody>
          <a:bodyPr wrap="none">
            <a:spAutoFit/>
          </a:bodyPr>
          <a:lstStyle/>
          <a:p>
            <a:r>
              <a:rPr lang="fr-FR" dirty="0" smtClean="0"/>
              <a:t>CUNY-LIS </a:t>
            </a:r>
            <a:r>
              <a:rPr lang="fr-FR" dirty="0" err="1" smtClean="0"/>
              <a:t>June</a:t>
            </a:r>
            <a:r>
              <a:rPr lang="fr-FR" dirty="0" smtClean="0"/>
              <a:t> 2015</a:t>
            </a:r>
            <a:endParaRPr lang="en-US" dirty="0"/>
          </a:p>
        </p:txBody>
      </p:sp>
      <p:sp>
        <p:nvSpPr>
          <p:cNvPr id="9" name="Rectangle 1"/>
          <p:cNvSpPr>
            <a:spLocks noChangeArrowheads="1"/>
          </p:cNvSpPr>
          <p:nvPr/>
        </p:nvSpPr>
        <p:spPr bwMode="auto">
          <a:xfrm>
            <a:off x="3471151" y="5373216"/>
            <a:ext cx="2407292"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a:r>
              <a:rPr lang="en-US" altLang="en-US" sz="1800" b="1" dirty="0">
                <a:latin typeface="Papyrus" pitchFamily="66" charset="0"/>
              </a:rPr>
              <a:t>IRSEI </a:t>
            </a:r>
            <a:br>
              <a:rPr lang="en-US" altLang="en-US" sz="1800" b="1" dirty="0">
                <a:latin typeface="Papyrus" pitchFamily="66" charset="0"/>
              </a:rPr>
            </a:br>
            <a:r>
              <a:rPr lang="en-US" altLang="en-US" sz="1800" b="1" dirty="0">
                <a:latin typeface="Papyrus" pitchFamily="66" charset="0"/>
              </a:rPr>
              <a:t>Institute for Research </a:t>
            </a:r>
            <a:br>
              <a:rPr lang="en-US" altLang="en-US" sz="1800" b="1" dirty="0">
                <a:latin typeface="Papyrus" pitchFamily="66" charset="0"/>
              </a:rPr>
            </a:br>
            <a:r>
              <a:rPr lang="en-US" altLang="en-US" sz="1800" b="1" dirty="0">
                <a:latin typeface="Papyrus" pitchFamily="66" charset="0"/>
              </a:rPr>
              <a:t>on  Socio-Economic  </a:t>
            </a:r>
            <a:br>
              <a:rPr lang="en-US" altLang="en-US" sz="1800" b="1" dirty="0">
                <a:latin typeface="Papyrus" pitchFamily="66" charset="0"/>
              </a:rPr>
            </a:br>
            <a:r>
              <a:rPr lang="en-US" altLang="en-US" sz="1800" b="1" dirty="0">
                <a:latin typeface="Papyrus" pitchFamily="66" charset="0"/>
              </a:rPr>
              <a:t>Inequality</a:t>
            </a:r>
          </a:p>
        </p:txBody>
      </p:sp>
      <p:pic>
        <p:nvPicPr>
          <p:cNvPr id="10" name="Picture 4" descr="Fonds National de la Recherche Luxembou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683" y="291149"/>
            <a:ext cx="3760224"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Résultats de recherche d'images pour « lisdatacenter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683" y="1461932"/>
            <a:ext cx="1880112" cy="213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201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a:defRPr sz="1400">
                <a:solidFill>
                  <a:schemeClr val="tx1"/>
                </a:solidFill>
                <a:latin typeface="Times New Roman" pitchFamily="18" charset="0"/>
              </a:defRPr>
            </a:lvl1pPr>
            <a:lvl2pPr marL="742950" indent="-285750">
              <a:defRPr sz="1400">
                <a:solidFill>
                  <a:schemeClr val="tx1"/>
                </a:solidFill>
                <a:latin typeface="Times New Roman" pitchFamily="18" charset="0"/>
              </a:defRPr>
            </a:lvl2pPr>
            <a:lvl3pPr marL="1143000" indent="-228600">
              <a:defRPr sz="1400">
                <a:solidFill>
                  <a:schemeClr val="tx1"/>
                </a:solidFill>
                <a:latin typeface="Times New Roman" pitchFamily="18" charset="0"/>
              </a:defRPr>
            </a:lvl3pPr>
            <a:lvl4pPr marL="1600200" indent="-228600">
              <a:defRPr sz="1400">
                <a:solidFill>
                  <a:schemeClr val="tx1"/>
                </a:solidFill>
                <a:latin typeface="Times New Roman" pitchFamily="18" charset="0"/>
              </a:defRPr>
            </a:lvl4pPr>
            <a:lvl5pPr marL="2057400" indent="-228600">
              <a:defRPr sz="1400">
                <a:solidFill>
                  <a:schemeClr val="tx1"/>
                </a:solidFill>
                <a:latin typeface="Times New Roman" pitchFamily="18" charset="0"/>
              </a:defRPr>
            </a:lvl5pPr>
            <a:lvl6pPr marL="2514600" indent="-228600" eaLnBrk="0" fontAlgn="base" hangingPunct="0">
              <a:spcBef>
                <a:spcPct val="0"/>
              </a:spcBef>
              <a:spcAft>
                <a:spcPct val="0"/>
              </a:spcAft>
              <a:defRPr sz="1400">
                <a:solidFill>
                  <a:schemeClr val="tx1"/>
                </a:solidFill>
                <a:latin typeface="Times New Roman" pitchFamily="18" charset="0"/>
              </a:defRPr>
            </a:lvl6pPr>
            <a:lvl7pPr marL="2971800" indent="-228600" eaLnBrk="0" fontAlgn="base" hangingPunct="0">
              <a:spcBef>
                <a:spcPct val="0"/>
              </a:spcBef>
              <a:spcAft>
                <a:spcPct val="0"/>
              </a:spcAft>
              <a:defRPr sz="1400">
                <a:solidFill>
                  <a:schemeClr val="tx1"/>
                </a:solidFill>
                <a:latin typeface="Times New Roman" pitchFamily="18" charset="0"/>
              </a:defRPr>
            </a:lvl7pPr>
            <a:lvl8pPr marL="3429000" indent="-228600" eaLnBrk="0" fontAlgn="base" hangingPunct="0">
              <a:spcBef>
                <a:spcPct val="0"/>
              </a:spcBef>
              <a:spcAft>
                <a:spcPct val="0"/>
              </a:spcAft>
              <a:defRPr sz="1400">
                <a:solidFill>
                  <a:schemeClr val="tx1"/>
                </a:solidFill>
                <a:latin typeface="Times New Roman" pitchFamily="18" charset="0"/>
              </a:defRPr>
            </a:lvl8pPr>
            <a:lvl9pPr marL="3886200" indent="-228600" eaLnBrk="0" fontAlgn="base" hangingPunct="0">
              <a:spcBef>
                <a:spcPct val="0"/>
              </a:spcBef>
              <a:spcAft>
                <a:spcPct val="0"/>
              </a:spcAft>
              <a:defRPr sz="1400">
                <a:solidFill>
                  <a:schemeClr val="tx1"/>
                </a:solidFill>
                <a:latin typeface="Times New Roman" pitchFamily="18" charset="0"/>
              </a:defRPr>
            </a:lvl9pPr>
          </a:lstStyle>
          <a:p>
            <a:fld id="{D2DAB7DD-A4C8-4939-BF9C-700F2F2CC766}" type="slidenum">
              <a:rPr lang="fr-FR" sz="1800"/>
              <a:pPr/>
              <a:t>7</a:t>
            </a:fld>
            <a:endParaRPr lang="fr-FR" sz="1800"/>
          </a:p>
        </p:txBody>
      </p:sp>
      <p:sp>
        <p:nvSpPr>
          <p:cNvPr id="9219" name="Rectangle 2"/>
          <p:cNvSpPr>
            <a:spLocks noChangeArrowheads="1"/>
          </p:cNvSpPr>
          <p:nvPr/>
        </p:nvSpPr>
        <p:spPr bwMode="auto">
          <a:xfrm>
            <a:off x="1204242" y="291616"/>
            <a:ext cx="7446718"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fr-FR" altLang="ja-JP" sz="2400" b="1">
                <a:ea typeface="MS PGothic" pitchFamily="34" charset="-128"/>
              </a:rPr>
              <a:t>A Japanese  version of the debate :</a:t>
            </a:r>
            <a:br>
              <a:rPr lang="fr-FR" altLang="ja-JP" sz="2400" b="1">
                <a:ea typeface="MS PGothic" pitchFamily="34" charset="-128"/>
              </a:rPr>
            </a:br>
            <a:endParaRPr lang="fr-FR" altLang="ja-JP" sz="2400" b="1">
              <a:ea typeface="MS PGothic" pitchFamily="34" charset="-128"/>
            </a:endParaRPr>
          </a:p>
          <a:p>
            <a:pPr algn="ctr"/>
            <a:r>
              <a:rPr lang="fr-FR" altLang="ja-JP" sz="2400">
                <a:ea typeface="MS PGothic" pitchFamily="34" charset="-128"/>
              </a:rPr>
              <a:t>Yamada Masahiro </a:t>
            </a:r>
            <a:r>
              <a:rPr lang="ja-JP" altLang="fr-FR" sz="2400">
                <a:ea typeface="MS PGothic" pitchFamily="34" charset="-128"/>
              </a:rPr>
              <a:t>山田昌弘 </a:t>
            </a:r>
            <a:br>
              <a:rPr lang="ja-JP" altLang="fr-FR" sz="2400">
                <a:ea typeface="MS PGothic" pitchFamily="34" charset="-128"/>
              </a:rPr>
            </a:br>
            <a:r>
              <a:rPr lang="fr-FR" altLang="ja-JP" sz="2400">
                <a:ea typeface="MS PGothic" pitchFamily="34" charset="-128"/>
              </a:rPr>
              <a:t>(</a:t>
            </a:r>
            <a:r>
              <a:rPr lang="zh-CN" altLang="fr-FR" sz="2400">
                <a:ea typeface="宋体" pitchFamily="2" charset="-122"/>
              </a:rPr>
              <a:t>東京学芸大学 教</a:t>
            </a:r>
            <a:r>
              <a:rPr lang="ja-JP" altLang="fr-FR" sz="2400">
                <a:ea typeface="MS PGothic" pitchFamily="34" charset="-128"/>
              </a:rPr>
              <a:t>授</a:t>
            </a:r>
            <a:r>
              <a:rPr lang="fr-FR" altLang="ja-JP" sz="2400">
                <a:ea typeface="MS PGothic" pitchFamily="34" charset="-128"/>
              </a:rPr>
              <a:t>)</a:t>
            </a:r>
            <a:br>
              <a:rPr lang="fr-FR" altLang="ja-JP" sz="2400">
                <a:ea typeface="MS PGothic" pitchFamily="34" charset="-128"/>
              </a:rPr>
            </a:br>
            <a:r>
              <a:rPr lang="ja-JP" altLang="fr-FR" sz="2400">
                <a:ea typeface="MS PGothic" pitchFamily="34" charset="-128"/>
              </a:rPr>
              <a:t> </a:t>
            </a:r>
            <a:r>
              <a:rPr lang="fr-FR" altLang="ja-JP" sz="2400">
                <a:ea typeface="MS PGothic" pitchFamily="34" charset="-128"/>
              </a:rPr>
              <a:t>parasite single </a:t>
            </a:r>
            <a:br>
              <a:rPr lang="fr-FR" altLang="ja-JP" sz="2400">
                <a:ea typeface="MS PGothic" pitchFamily="34" charset="-128"/>
              </a:rPr>
            </a:br>
            <a:r>
              <a:rPr lang="fr-FR" altLang="ja-JP" sz="2400">
                <a:ea typeface="MS PGothic" pitchFamily="34" charset="-128"/>
              </a:rPr>
              <a:t>(</a:t>
            </a:r>
            <a:r>
              <a:rPr lang="ja-JP" altLang="fr-FR" sz="2400">
                <a:ea typeface="MS PGothic" pitchFamily="34" charset="-128"/>
              </a:rPr>
              <a:t>パラサイトシングル </a:t>
            </a:r>
            <a:r>
              <a:rPr lang="fr-FR" altLang="ja-JP" sz="2400" i="1">
                <a:ea typeface="MS PGothic" pitchFamily="34" charset="-128"/>
              </a:rPr>
              <a:t>parasaito shinguru)</a:t>
            </a:r>
            <a:r>
              <a:rPr lang="ja-JP" altLang="fr-FR" sz="2400">
                <a:ea typeface="MS PGothic" pitchFamily="34" charset="-128"/>
              </a:rPr>
              <a:t> </a:t>
            </a:r>
            <a:r>
              <a:rPr lang="fr-FR" altLang="ja-JP" sz="2400">
                <a:ea typeface="MS PGothic" pitchFamily="34" charset="-128"/>
              </a:rPr>
              <a:t/>
            </a:r>
            <a:br>
              <a:rPr lang="fr-FR" altLang="ja-JP" sz="2400">
                <a:ea typeface="MS PGothic" pitchFamily="34" charset="-128"/>
              </a:rPr>
            </a:br>
            <a:r>
              <a:rPr lang="fr-FR" altLang="ja-JP" sz="2400">
                <a:ea typeface="MS PGothic" pitchFamily="34" charset="-128"/>
              </a:rPr>
              <a:t> </a:t>
            </a:r>
            <a:r>
              <a:rPr lang="fr-FR" altLang="ja-JP" sz="2400" i="1">
                <a:ea typeface="MS PGothic" pitchFamily="34" charset="-128"/>
              </a:rPr>
              <a:t>Freeter (</a:t>
            </a:r>
            <a:r>
              <a:rPr lang="ja-JP" altLang="fr-FR" sz="2400">
                <a:ea typeface="MS PGothic" pitchFamily="34" charset="-128"/>
              </a:rPr>
              <a:t>フリーター</a:t>
            </a:r>
            <a:r>
              <a:rPr lang="fr-FR" altLang="ja-JP" sz="2400">
                <a:ea typeface="MS PGothic" pitchFamily="34" charset="-128"/>
              </a:rPr>
              <a:t> </a:t>
            </a:r>
            <a:r>
              <a:rPr lang="fr-FR" altLang="ja-JP" sz="2400" i="1">
                <a:ea typeface="MS PGothic" pitchFamily="34" charset="-128"/>
              </a:rPr>
              <a:t>furita) </a:t>
            </a:r>
            <a:br>
              <a:rPr lang="fr-FR" altLang="ja-JP" sz="2400" i="1">
                <a:ea typeface="MS PGothic" pitchFamily="34" charset="-128"/>
              </a:rPr>
            </a:br>
            <a:r>
              <a:rPr lang="fr-FR" altLang="ja-JP" sz="2400" i="1">
                <a:ea typeface="MS PGothic" pitchFamily="34" charset="-128"/>
              </a:rPr>
              <a:t>Hikikomori </a:t>
            </a:r>
            <a:r>
              <a:rPr lang="fr-FR" altLang="ja-JP" sz="2400">
                <a:ea typeface="MS PGothic" pitchFamily="34" charset="-128"/>
              </a:rPr>
              <a:t>(</a:t>
            </a:r>
            <a:r>
              <a:rPr lang="ja-JP" altLang="ja-JP" sz="2400">
                <a:ea typeface="MS PGothic" pitchFamily="34" charset="-128"/>
              </a:rPr>
              <a:t>引きこもり</a:t>
            </a:r>
            <a:r>
              <a:rPr lang="fr-FR" altLang="ja-JP" sz="2400" i="1">
                <a:ea typeface="MS PGothic" pitchFamily="34" charset="-128"/>
              </a:rPr>
              <a:t>)</a:t>
            </a:r>
            <a:r>
              <a:rPr lang="fr-FR" altLang="ja-JP" sz="2400">
                <a:ea typeface="MS PGothic" pitchFamily="34" charset="-128"/>
              </a:rPr>
              <a:t> </a:t>
            </a:r>
            <a:br>
              <a:rPr lang="fr-FR" altLang="ja-JP" sz="2400">
                <a:ea typeface="MS PGothic" pitchFamily="34" charset="-128"/>
              </a:rPr>
            </a:br>
            <a:r>
              <a:rPr lang="fr-FR" altLang="ja-JP" sz="2400">
                <a:ea typeface="MS PGothic" pitchFamily="34" charset="-128"/>
              </a:rPr>
              <a:t/>
            </a:r>
            <a:br>
              <a:rPr lang="fr-FR" altLang="ja-JP" sz="2400">
                <a:ea typeface="MS PGothic" pitchFamily="34" charset="-128"/>
              </a:rPr>
            </a:br>
            <a:r>
              <a:rPr lang="fr-FR" altLang="ja-JP" sz="2400">
                <a:ea typeface="MS PGothic" pitchFamily="34" charset="-128"/>
              </a:rPr>
              <a:t>Genda Yuji </a:t>
            </a:r>
            <a:r>
              <a:rPr lang="ja-JP" altLang="fr-FR" sz="2400">
                <a:ea typeface="MS PGothic" pitchFamily="34" charset="-128"/>
              </a:rPr>
              <a:t>玄田有史 </a:t>
            </a:r>
            <a:br>
              <a:rPr lang="ja-JP" altLang="fr-FR" sz="2400">
                <a:ea typeface="MS PGothic" pitchFamily="34" charset="-128"/>
              </a:rPr>
            </a:br>
            <a:r>
              <a:rPr lang="fr-FR" altLang="ja-JP" sz="2400">
                <a:ea typeface="MS PGothic" pitchFamily="34" charset="-128"/>
              </a:rPr>
              <a:t>(</a:t>
            </a:r>
            <a:r>
              <a:rPr lang="ja-JP" altLang="ja-JP" sz="2400">
                <a:ea typeface="MS PGothic" pitchFamily="34" charset="-128"/>
              </a:rPr>
              <a:t>東京大学教授</a:t>
            </a:r>
            <a:r>
              <a:rPr lang="fr-FR" altLang="ja-JP" sz="2400">
                <a:ea typeface="MS PGothic" pitchFamily="34" charset="-128"/>
              </a:rPr>
              <a:t>)</a:t>
            </a:r>
          </a:p>
          <a:p>
            <a:pPr algn="ctr"/>
            <a:r>
              <a:rPr lang="fr-FR" altLang="ja-JP" sz="2400">
                <a:ea typeface="MS PGothic" pitchFamily="34" charset="-128"/>
              </a:rPr>
              <a:t>NEET (</a:t>
            </a:r>
            <a:r>
              <a:rPr lang="ja-JP" altLang="en-US" sz="2400">
                <a:ea typeface="MS PGothic" pitchFamily="34" charset="-128"/>
              </a:rPr>
              <a:t>Not in Employment, Education or Trainin</a:t>
            </a:r>
            <a:r>
              <a:rPr lang="en-US" altLang="ja-JP" sz="2400">
                <a:ea typeface="MS PGothic" pitchFamily="34" charset="-128"/>
              </a:rPr>
              <a:t>g</a:t>
            </a:r>
            <a:r>
              <a:rPr lang="ja-JP" altLang="fr-FR" sz="2400" b="1">
                <a:ea typeface="MS PGothic" pitchFamily="34" charset="-128"/>
              </a:rPr>
              <a:t>ニート</a:t>
            </a:r>
            <a:r>
              <a:rPr lang="ja-JP" altLang="fr-FR" sz="2400">
                <a:ea typeface="MS PGothic" pitchFamily="34" charset="-128"/>
              </a:rPr>
              <a:t>） </a:t>
            </a:r>
            <a:br>
              <a:rPr lang="ja-JP" altLang="fr-FR" sz="2400">
                <a:ea typeface="MS PGothic" pitchFamily="34" charset="-128"/>
              </a:rPr>
            </a:br>
            <a:endParaRPr lang="fr-FR" altLang="ja-JP" sz="2400">
              <a:ea typeface="MS PGothic" pitchFamily="34" charset="-128"/>
            </a:endParaRPr>
          </a:p>
        </p:txBody>
      </p:sp>
      <p:sp>
        <p:nvSpPr>
          <p:cNvPr id="9220" name="Line 3"/>
          <p:cNvSpPr>
            <a:spLocks noChangeShapeType="1"/>
          </p:cNvSpPr>
          <p:nvPr/>
        </p:nvSpPr>
        <p:spPr bwMode="auto">
          <a:xfrm>
            <a:off x="6824664" y="1196975"/>
            <a:ext cx="720725" cy="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1" name="Line 4"/>
          <p:cNvSpPr>
            <a:spLocks noChangeShapeType="1"/>
          </p:cNvSpPr>
          <p:nvPr/>
        </p:nvSpPr>
        <p:spPr bwMode="auto">
          <a:xfrm flipH="1">
            <a:off x="2073276" y="3860800"/>
            <a:ext cx="792163" cy="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22" name="Picture 5" descr="玄田有史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6" y="1844675"/>
            <a:ext cx="1714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SPBD0504180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188914"/>
            <a:ext cx="17795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7"/>
          <p:cNvSpPr>
            <a:spLocks noChangeArrowheads="1"/>
          </p:cNvSpPr>
          <p:nvPr/>
        </p:nvSpPr>
        <p:spPr bwMode="auto">
          <a:xfrm>
            <a:off x="488951" y="5157789"/>
            <a:ext cx="86442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2400" b="1" dirty="0"/>
              <a:t>« The </a:t>
            </a:r>
            <a:r>
              <a:rPr lang="fr-FR" sz="2400" b="1" dirty="0" err="1"/>
              <a:t>Endless</a:t>
            </a:r>
            <a:r>
              <a:rPr lang="fr-FR" sz="2400" b="1" dirty="0"/>
              <a:t> </a:t>
            </a:r>
            <a:r>
              <a:rPr lang="fr-FR" sz="2400" b="1" dirty="0" err="1"/>
              <a:t>Ice</a:t>
            </a:r>
            <a:r>
              <a:rPr lang="fr-FR" sz="2400" b="1" dirty="0"/>
              <a:t> Age » =&gt; </a:t>
            </a:r>
            <a:r>
              <a:rPr lang="fr-FR" sz="2400" b="1" dirty="0">
                <a:hlinkClick r:id="rId5"/>
              </a:rPr>
              <a:t>www.louischauvel.org/gendayuji.pdf</a:t>
            </a:r>
            <a:r>
              <a:rPr lang="fr-FR" sz="2400" b="1" dirty="0"/>
              <a:t> </a:t>
            </a:r>
          </a:p>
        </p:txBody>
      </p:sp>
    </p:spTree>
    <p:extLst>
      <p:ext uri="{BB962C8B-B14F-4D97-AF65-F5344CB8AC3E}">
        <p14:creationId xmlns:p14="http://schemas.microsoft.com/office/powerpoint/2010/main" val="16271720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60432E86-0D28-4691-ACDB-3AEFEE054C2E}" type="slidenum">
              <a:rPr lang="fr-FR" altLang="en-US" sz="1400" smtClean="0"/>
              <a:pPr/>
              <a:t>70</a:t>
            </a:fld>
            <a:endParaRPr lang="fr-FR" altLang="en-US" sz="1400" smtClean="0"/>
          </a:p>
        </p:txBody>
      </p:sp>
      <p:sp>
        <p:nvSpPr>
          <p:cNvPr id="3075" name="Rectangle 2"/>
          <p:cNvSpPr>
            <a:spLocks noChangeArrowheads="1"/>
          </p:cNvSpPr>
          <p:nvPr/>
        </p:nvSpPr>
        <p:spPr bwMode="auto">
          <a:xfrm>
            <a:off x="990600" y="96520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9352" tIns="39676" rIns="79352" bIns="39676"/>
          <a:lstStyle>
            <a:lvl1pPr marL="361950" indent="-361950" algn="l" defTabSz="957263">
              <a:spcBef>
                <a:spcPct val="20000"/>
              </a:spcBef>
              <a:spcAft>
                <a:spcPct val="100000"/>
              </a:spcAft>
              <a:tabLst>
                <a:tab pos="741363" algn="l"/>
              </a:tabLst>
              <a:defRPr sz="1900" b="1">
                <a:solidFill>
                  <a:schemeClr val="tx1"/>
                </a:solidFill>
                <a:latin typeface="Times New Roman" pitchFamily="18" charset="0"/>
              </a:defRPr>
            </a:lvl1pPr>
            <a:lvl2pPr marL="742950" indent="-285750" algn="l" defTabSz="957263">
              <a:spcBef>
                <a:spcPct val="20000"/>
              </a:spcBef>
              <a:buClr>
                <a:schemeClr val="tx1"/>
              </a:buClr>
              <a:buFont typeface="Zapf Dingbats" charset="2"/>
              <a:buChar char="l"/>
              <a:tabLst>
                <a:tab pos="741363" algn="l"/>
              </a:tabLst>
              <a:defRPr sz="1700" b="1">
                <a:solidFill>
                  <a:schemeClr val="tx1"/>
                </a:solidFill>
                <a:latin typeface="Times New Roman" pitchFamily="18" charset="0"/>
              </a:defRPr>
            </a:lvl2pPr>
            <a:lvl3pPr marL="661988" indent="-247650" algn="l" defTabSz="957263">
              <a:spcBef>
                <a:spcPct val="20000"/>
              </a:spcBef>
              <a:buClr>
                <a:schemeClr val="tx1"/>
              </a:buClr>
              <a:buFont typeface="Zapf Dingbats" charset="2"/>
              <a:buChar char="l"/>
              <a:tabLst>
                <a:tab pos="741363" algn="l"/>
              </a:tabLst>
              <a:defRPr sz="1300" b="1">
                <a:solidFill>
                  <a:schemeClr val="tx1"/>
                </a:solidFill>
                <a:latin typeface="Times New Roman" pitchFamily="18" charset="0"/>
              </a:defRPr>
            </a:lvl3pPr>
            <a:lvl4pPr marL="995363" indent="-247650" algn="l" defTabSz="957263">
              <a:spcBef>
                <a:spcPct val="20000"/>
              </a:spcBef>
              <a:tabLst>
                <a:tab pos="741363" algn="l"/>
              </a:tabLst>
              <a:defRPr sz="1300">
                <a:solidFill>
                  <a:schemeClr val="tx1"/>
                </a:solidFill>
                <a:latin typeface="Times New Roman" pitchFamily="18" charset="0"/>
              </a:defRPr>
            </a:lvl4pPr>
            <a:lvl5pPr marL="2057400" indent="-228600" algn="l" defTabSz="957263">
              <a:spcBef>
                <a:spcPct val="20000"/>
              </a:spcBef>
              <a:tabLst>
                <a:tab pos="741363" algn="l"/>
              </a:tabLst>
              <a:defRPr sz="1100">
                <a:solidFill>
                  <a:schemeClr val="tx1"/>
                </a:solidFill>
                <a:latin typeface="Times New Roman" pitchFamily="18" charset="0"/>
              </a:defRPr>
            </a:lvl5pPr>
            <a:lvl6pPr marL="2514600" indent="-228600" defTabSz="957263" eaLnBrk="0" fontAlgn="base" hangingPunct="0">
              <a:spcBef>
                <a:spcPct val="20000"/>
              </a:spcBef>
              <a:spcAft>
                <a:spcPct val="0"/>
              </a:spcAft>
              <a:tabLst>
                <a:tab pos="741363" algn="l"/>
              </a:tabLst>
              <a:defRPr sz="1100">
                <a:solidFill>
                  <a:schemeClr val="tx1"/>
                </a:solidFill>
                <a:latin typeface="Times New Roman" pitchFamily="18" charset="0"/>
              </a:defRPr>
            </a:lvl6pPr>
            <a:lvl7pPr marL="2971800" indent="-228600" defTabSz="957263" eaLnBrk="0" fontAlgn="base" hangingPunct="0">
              <a:spcBef>
                <a:spcPct val="20000"/>
              </a:spcBef>
              <a:spcAft>
                <a:spcPct val="0"/>
              </a:spcAft>
              <a:tabLst>
                <a:tab pos="741363" algn="l"/>
              </a:tabLst>
              <a:defRPr sz="1100">
                <a:solidFill>
                  <a:schemeClr val="tx1"/>
                </a:solidFill>
                <a:latin typeface="Times New Roman" pitchFamily="18" charset="0"/>
              </a:defRPr>
            </a:lvl7pPr>
            <a:lvl8pPr marL="3429000" indent="-228600" defTabSz="957263" eaLnBrk="0" fontAlgn="base" hangingPunct="0">
              <a:spcBef>
                <a:spcPct val="20000"/>
              </a:spcBef>
              <a:spcAft>
                <a:spcPct val="0"/>
              </a:spcAft>
              <a:tabLst>
                <a:tab pos="741363" algn="l"/>
              </a:tabLst>
              <a:defRPr sz="1100">
                <a:solidFill>
                  <a:schemeClr val="tx1"/>
                </a:solidFill>
                <a:latin typeface="Times New Roman" pitchFamily="18" charset="0"/>
              </a:defRPr>
            </a:lvl8pPr>
            <a:lvl9pPr marL="3886200" indent="-228600" defTabSz="957263" eaLnBrk="0" fontAlgn="base" hangingPunct="0">
              <a:spcBef>
                <a:spcPct val="20000"/>
              </a:spcBef>
              <a:spcAft>
                <a:spcPct val="0"/>
              </a:spcAft>
              <a:tabLst>
                <a:tab pos="741363" algn="l"/>
              </a:tabLst>
              <a:defRPr sz="1100">
                <a:solidFill>
                  <a:schemeClr val="tx1"/>
                </a:solidFill>
                <a:latin typeface="Times New Roman" pitchFamily="18" charset="0"/>
              </a:defRPr>
            </a:lvl9pPr>
          </a:lstStyle>
          <a:p>
            <a:pPr lvl="3" algn="ctr"/>
            <a:endParaRPr lang="en-US" altLang="en-US" sz="800" dirty="0"/>
          </a:p>
          <a:p>
            <a:pPr algn="ctr"/>
            <a:r>
              <a:rPr lang="en-US" altLang="en-US" sz="2800" dirty="0"/>
              <a:t>Our aims</a:t>
            </a:r>
            <a:endParaRPr lang="en-US" altLang="en-US" sz="3200" dirty="0"/>
          </a:p>
          <a:p>
            <a:pPr algn="just">
              <a:spcBef>
                <a:spcPts val="300"/>
              </a:spcBef>
              <a:spcAft>
                <a:spcPts val="300"/>
              </a:spcAft>
              <a:buFontTx/>
              <a:buAutoNum type="arabicPeriod"/>
            </a:pPr>
            <a:r>
              <a:rPr lang="en-US" altLang="en-US" sz="2400" dirty="0">
                <a:solidFill>
                  <a:srgbClr val="000000"/>
                </a:solidFill>
              </a:rPr>
              <a:t>Overeducation? What? </a:t>
            </a:r>
          </a:p>
          <a:p>
            <a:pPr algn="just">
              <a:spcBef>
                <a:spcPts val="300"/>
              </a:spcBef>
              <a:spcAft>
                <a:spcPts val="300"/>
              </a:spcAft>
              <a:buFontTx/>
              <a:buAutoNum type="arabicPeriod"/>
            </a:pPr>
            <a:r>
              <a:rPr lang="en-US" altLang="en-US" sz="2400" dirty="0">
                <a:solidFill>
                  <a:srgbClr val="000000"/>
                </a:solidFill>
              </a:rPr>
              <a:t>Theories and Definitions </a:t>
            </a:r>
          </a:p>
          <a:p>
            <a:pPr algn="just">
              <a:spcBef>
                <a:spcPts val="300"/>
              </a:spcBef>
              <a:spcAft>
                <a:spcPts val="300"/>
              </a:spcAft>
              <a:buFontTx/>
              <a:buAutoNum type="arabicPeriod"/>
            </a:pPr>
            <a:r>
              <a:rPr lang="en-US" altLang="en-US" sz="2400" dirty="0">
                <a:solidFill>
                  <a:srgbClr val="000000"/>
                </a:solidFill>
              </a:rPr>
              <a:t>Methodology &amp; Datasets: LIS data </a:t>
            </a:r>
            <a:r>
              <a:rPr lang="en-US" altLang="en-US" sz="2400" dirty="0" smtClean="0">
                <a:solidFill>
                  <a:srgbClr val="000000"/>
                </a:solidFill>
              </a:rPr>
              <a:t>1985-2010</a:t>
            </a:r>
            <a:endParaRPr lang="en-US" altLang="en-US" sz="2400" dirty="0">
              <a:solidFill>
                <a:srgbClr val="000000"/>
              </a:solidFill>
            </a:endParaRPr>
          </a:p>
          <a:p>
            <a:pPr algn="just">
              <a:spcBef>
                <a:spcPts val="300"/>
              </a:spcBef>
              <a:spcAft>
                <a:spcPts val="300"/>
              </a:spcAft>
              <a:buFontTx/>
              <a:buAutoNum type="arabicPeriod"/>
            </a:pPr>
            <a:r>
              <a:rPr lang="en-US" altLang="en-US" sz="2400" dirty="0"/>
              <a:t>Results: </a:t>
            </a:r>
            <a:r>
              <a:rPr lang="en-US" altLang="en-US" sz="2400" dirty="0">
                <a:solidFill>
                  <a:srgbClr val="000000"/>
                </a:solidFill>
              </a:rPr>
              <a:t>Overeducation </a:t>
            </a:r>
            <a:r>
              <a:rPr lang="en-US" altLang="en-US" sz="2400" dirty="0" smtClean="0">
                <a:solidFill>
                  <a:srgbClr val="000000"/>
                </a:solidFill>
              </a:rPr>
              <a:t>or </a:t>
            </a:r>
            <a:r>
              <a:rPr lang="en-US" altLang="en-US" sz="2400" dirty="0" smtClean="0"/>
              <a:t>youth </a:t>
            </a:r>
            <a:r>
              <a:rPr lang="en-US" altLang="en-US" sz="2400" dirty="0"/>
              <a:t>social </a:t>
            </a:r>
            <a:r>
              <a:rPr lang="en-US" altLang="en-US" sz="2400" dirty="0" smtClean="0"/>
              <a:t>decline?</a:t>
            </a:r>
            <a:endParaRPr lang="en-US" altLang="en-US" sz="2400" dirty="0"/>
          </a:p>
          <a:p>
            <a:pPr algn="just">
              <a:spcBef>
                <a:spcPts val="300"/>
              </a:spcBef>
              <a:spcAft>
                <a:spcPts val="300"/>
              </a:spcAft>
              <a:buFontTx/>
              <a:buAutoNum type="arabicPeriod"/>
            </a:pPr>
            <a:r>
              <a:rPr lang="en-US" altLang="en-US" sz="2400" dirty="0"/>
              <a:t>Discussion: infantile disorder </a:t>
            </a:r>
            <a:r>
              <a:rPr lang="en-US" altLang="en-US" sz="2400" dirty="0" smtClean="0"/>
              <a:t>or forever </a:t>
            </a:r>
            <a:r>
              <a:rPr lang="en-US" altLang="en-US" sz="2400" dirty="0"/>
              <a:t>cohort </a:t>
            </a:r>
            <a:r>
              <a:rPr lang="en-US" altLang="en-US" sz="2400" dirty="0" smtClean="0"/>
              <a:t>scar? </a:t>
            </a:r>
            <a:endParaRPr lang="en-US" altLang="en-US" sz="2400" dirty="0">
              <a:solidFill>
                <a:srgbClr val="000000"/>
              </a:solidFill>
            </a:endParaRPr>
          </a:p>
          <a:p>
            <a:pPr lvl="2" algn="ctr"/>
            <a:endParaRPr lang="en-US" altLang="en-US" sz="2400" dirty="0"/>
          </a:p>
          <a:p>
            <a:pPr algn="ctr"/>
            <a:endParaRPr lang="en-US" altLang="en-US" sz="1800" dirty="0"/>
          </a:p>
        </p:txBody>
      </p:sp>
    </p:spTree>
    <p:extLst>
      <p:ext uri="{BB962C8B-B14F-4D97-AF65-F5344CB8AC3E}">
        <p14:creationId xmlns:p14="http://schemas.microsoft.com/office/powerpoint/2010/main" val="21996304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A06EB13E-2633-44C7-A606-12F25A28DC70}" type="slidenum">
              <a:rPr lang="fr-FR" altLang="en-US" sz="1400" smtClean="0"/>
              <a:pPr/>
              <a:t>71</a:t>
            </a:fld>
            <a:endParaRPr lang="fr-FR" altLang="en-US" sz="1400" smtClean="0"/>
          </a:p>
        </p:txBody>
      </p:sp>
      <p:sp>
        <p:nvSpPr>
          <p:cNvPr id="4099" name="Rectangle 2"/>
          <p:cNvSpPr>
            <a:spLocks noGrp="1" noChangeArrowheads="1"/>
          </p:cNvSpPr>
          <p:nvPr>
            <p:ph type="body" idx="1"/>
          </p:nvPr>
        </p:nvSpPr>
        <p:spPr>
          <a:xfrm>
            <a:off x="200025" y="333375"/>
            <a:ext cx="9705975" cy="6597650"/>
          </a:xfrm>
        </p:spPr>
        <p:txBody>
          <a:bodyPr/>
          <a:lstStyle/>
          <a:p>
            <a:pPr marL="995363" lvl="3" indent="-247650"/>
            <a:endParaRPr lang="en-US" altLang="en-US" sz="1900" b="1" smtClean="0">
              <a:solidFill>
                <a:srgbClr val="000000"/>
              </a:solidFill>
            </a:endParaRPr>
          </a:p>
          <a:p>
            <a:pPr marL="488950" lvl="1" indent="-323850">
              <a:spcBef>
                <a:spcPts val="500"/>
              </a:spcBef>
              <a:spcAft>
                <a:spcPts val="500"/>
              </a:spcAft>
              <a:buFont typeface="Zapf Dingbats" charset="2"/>
              <a:buNone/>
            </a:pPr>
            <a:r>
              <a:rPr lang="en-US" altLang="en-US" sz="1400" u="sng" smtClean="0">
                <a:solidFill>
                  <a:srgbClr val="000000"/>
                </a:solidFill>
              </a:rPr>
              <a:t>http://economy.money.cnn.com/2013/01/28/overeducated-and-underemployed/</a:t>
            </a:r>
            <a:r>
              <a:rPr lang="en-US" altLang="en-US" sz="1400" smtClean="0">
                <a:solidFill>
                  <a:srgbClr val="000000"/>
                </a:solidFill>
              </a:rPr>
              <a:t/>
            </a:r>
            <a:br>
              <a:rPr lang="en-US" altLang="en-US" sz="1400" smtClean="0">
                <a:solidFill>
                  <a:srgbClr val="000000"/>
                </a:solidFill>
              </a:rPr>
            </a:br>
            <a:r>
              <a:rPr lang="en-US" altLang="en-US" sz="1400" smtClean="0">
                <a:solidFill>
                  <a:srgbClr val="000000"/>
                </a:solidFill>
              </a:rPr>
              <a:t>Overeducated and underemployed   By Annalyn Kurtz	 January 28, 2013: 10:50 AM ET</a:t>
            </a:r>
            <a:endParaRPr lang="en-US" altLang="en-US" sz="1100" b="0" smtClean="0">
              <a:solidFill>
                <a:srgbClr val="000000"/>
              </a:solidFill>
            </a:endParaRPr>
          </a:p>
        </p:txBody>
      </p:sp>
      <p:sp>
        <p:nvSpPr>
          <p:cNvPr id="4100" name="Rectangle 11"/>
          <p:cNvSpPr>
            <a:spLocks noChangeArrowheads="1"/>
          </p:cNvSpPr>
          <p:nvPr/>
        </p:nvSpPr>
        <p:spPr bwMode="auto">
          <a:xfrm>
            <a:off x="406400" y="161925"/>
            <a:ext cx="5268913"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pPr>
            <a:r>
              <a:rPr lang="en-US" altLang="en-US" sz="3200" b="1" i="1"/>
              <a:t>1- </a:t>
            </a:r>
            <a:r>
              <a:rPr lang="en-US" altLang="en-US" sz="3200" b="1">
                <a:solidFill>
                  <a:srgbClr val="000000"/>
                </a:solidFill>
              </a:rPr>
              <a:t>Overeducation? What? </a:t>
            </a:r>
          </a:p>
          <a:p>
            <a:pPr lvl="1">
              <a:spcBef>
                <a:spcPct val="20000"/>
              </a:spcBef>
              <a:buClr>
                <a:schemeClr val="tx1"/>
              </a:buClr>
              <a:buFont typeface="Zapf Dingbats" charset="2"/>
              <a:buNone/>
            </a:pPr>
            <a:r>
              <a:rPr lang="en-US" altLang="en-US" sz="3200" b="1" i="1"/>
              <a:t> </a:t>
            </a:r>
          </a:p>
          <a:p>
            <a:pPr lvl="1">
              <a:spcBef>
                <a:spcPct val="20000"/>
              </a:spcBef>
              <a:buClr>
                <a:schemeClr val="tx1"/>
              </a:buClr>
              <a:buFont typeface="Zapf Dingbats" charset="2"/>
              <a:buNone/>
            </a:pPr>
            <a:r>
              <a:rPr lang="en-US" altLang="en-US" sz="3200"/>
              <a:t> </a:t>
            </a:r>
          </a:p>
        </p:txBody>
      </p:sp>
      <p:pic>
        <p:nvPicPr>
          <p:cNvPr id="4101" name="Picture 2" descr="130128024247-low-skills-college-grad-jobs-chart-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1700213"/>
            <a:ext cx="8497888" cy="441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3"/>
          <p:cNvSpPr>
            <a:spLocks noChangeArrowheads="1"/>
          </p:cNvSpPr>
          <p:nvPr/>
        </p:nvSpPr>
        <p:spPr bwMode="auto">
          <a:xfrm>
            <a:off x="488950" y="1125538"/>
            <a:ext cx="8785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1600" dirty="0" smtClean="0"/>
              <a:t>“Take </a:t>
            </a:r>
            <a:r>
              <a:rPr lang="en-US" altLang="en-US" sz="1600" dirty="0"/>
              <a:t>taxi drivers for example. About 15%, or more than 1 in 7, had at least a bachelor's degree in 2010, according to Bureau of Labor Statistics data. Compare that to 1970 when less than 1% of taxi drivers had college degrees. And the job description hasn't changed much, if at all, since </a:t>
            </a:r>
            <a:r>
              <a:rPr lang="en-US" altLang="en-US" sz="1600" dirty="0" smtClean="0"/>
              <a:t>then”.</a:t>
            </a:r>
            <a:endParaRPr lang="en-US" altLang="en-US" sz="1600" dirty="0"/>
          </a:p>
        </p:txBody>
      </p:sp>
    </p:spTree>
    <p:extLst>
      <p:ext uri="{BB962C8B-B14F-4D97-AF65-F5344CB8AC3E}">
        <p14:creationId xmlns:p14="http://schemas.microsoft.com/office/powerpoint/2010/main" val="23045012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5F9C69D4-45BA-4961-8592-2C8346C2194D}" type="slidenum">
              <a:rPr lang="fr-FR" altLang="en-US" sz="1400" smtClean="0"/>
              <a:pPr/>
              <a:t>72</a:t>
            </a:fld>
            <a:endParaRPr lang="fr-FR" altLang="en-US" sz="1400" smtClean="0"/>
          </a:p>
        </p:txBody>
      </p:sp>
      <p:sp>
        <p:nvSpPr>
          <p:cNvPr id="5123" name="Rectangle 3"/>
          <p:cNvSpPr>
            <a:spLocks noChangeArrowheads="1"/>
          </p:cNvSpPr>
          <p:nvPr/>
        </p:nvSpPr>
        <p:spPr bwMode="auto">
          <a:xfrm>
            <a:off x="488950" y="717550"/>
            <a:ext cx="878522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b="1" dirty="0"/>
              <a:t>3 main approaches </a:t>
            </a:r>
            <a:br>
              <a:rPr lang="en-US" altLang="en-US" b="1" dirty="0"/>
            </a:br>
            <a:endParaRPr lang="en-US" altLang="en-US" b="1" dirty="0"/>
          </a:p>
          <a:p>
            <a:r>
              <a:rPr lang="en-US" altLang="en-US" sz="2000" b="1" dirty="0"/>
              <a:t>A. Compared to what they received yesterday, </a:t>
            </a:r>
            <a:br>
              <a:rPr lang="en-US" altLang="en-US" sz="2000" b="1" dirty="0"/>
            </a:br>
            <a:r>
              <a:rPr lang="en-US" altLang="en-US" sz="2000" b="1" dirty="0"/>
              <a:t>the todays young graduates receive less (in cash or occupational social class)</a:t>
            </a:r>
          </a:p>
          <a:p>
            <a:r>
              <a:rPr lang="en-US" altLang="en-US" sz="2000" dirty="0"/>
              <a:t>Richard Freeman (1976)  and college grad. taxi drivers</a:t>
            </a:r>
          </a:p>
          <a:p>
            <a:r>
              <a:rPr lang="en-US" altLang="en-US" sz="2000" dirty="0"/>
              <a:t>(see critiques of Smits and Welch (1978) = </a:t>
            </a:r>
            <a:r>
              <a:rPr lang="en-US" altLang="en-US" sz="2000" dirty="0" err="1"/>
              <a:t>Easterlin</a:t>
            </a:r>
            <a:r>
              <a:rPr lang="en-US" altLang="en-US" sz="2000" dirty="0"/>
              <a:t> Effect)</a:t>
            </a:r>
            <a:br>
              <a:rPr lang="en-US" altLang="en-US" sz="2000" dirty="0"/>
            </a:br>
            <a:endParaRPr lang="en-US" altLang="en-US" sz="2000" dirty="0"/>
          </a:p>
          <a:p>
            <a:r>
              <a:rPr lang="en-US" altLang="en-US" sz="2000" b="1" dirty="0"/>
              <a:t>B. Compared to their relative social rank yesterday, </a:t>
            </a:r>
            <a:br>
              <a:rPr lang="en-US" altLang="en-US" sz="2000" b="1" dirty="0"/>
            </a:br>
            <a:r>
              <a:rPr lang="en-US" altLang="en-US" sz="2000" b="1" dirty="0"/>
              <a:t>the todays young graduates occupy lower relative socioeconomic ranks</a:t>
            </a:r>
          </a:p>
          <a:p>
            <a:r>
              <a:rPr lang="en-US" altLang="en-US" sz="2000" dirty="0"/>
              <a:t>This is </a:t>
            </a:r>
            <a:r>
              <a:rPr lang="en-US" altLang="en-US" sz="2000" dirty="0" smtClean="0"/>
              <a:t>mechanics (</a:t>
            </a:r>
            <a:r>
              <a:rPr lang="en-US" altLang="en-US" sz="2000" dirty="0" err="1" smtClean="0"/>
              <a:t>sptd</a:t>
            </a:r>
            <a:r>
              <a:rPr lang="en-US" altLang="en-US" sz="2000" dirty="0" smtClean="0"/>
              <a:t>!): </a:t>
            </a:r>
            <a:r>
              <a:rPr lang="en-US" altLang="en-US" sz="2000" dirty="0"/>
              <a:t>more </a:t>
            </a:r>
            <a:r>
              <a:rPr lang="en-US" altLang="en-US" sz="2000" dirty="0" smtClean="0"/>
              <a:t>diploma for all = </a:t>
            </a:r>
            <a:r>
              <a:rPr lang="en-US" altLang="en-US" sz="2000" dirty="0"/>
              <a:t>less relative </a:t>
            </a:r>
            <a:r>
              <a:rPr lang="en-US" altLang="en-US" sz="2000" dirty="0" smtClean="0"/>
              <a:t>rewards for each </a:t>
            </a:r>
            <a:r>
              <a:rPr lang="en-US" altLang="en-US" sz="2000" dirty="0"/>
              <a:t/>
            </a:r>
            <a:br>
              <a:rPr lang="en-US" altLang="en-US" sz="2000" dirty="0"/>
            </a:br>
            <a:r>
              <a:rPr lang="en-US" altLang="en-US" sz="2000" dirty="0"/>
              <a:t>and then actors act so that inflation credentials increases (Herman Van de </a:t>
            </a:r>
            <a:r>
              <a:rPr lang="en-US" altLang="en-US" sz="2000" dirty="0" err="1"/>
              <a:t>Werfhorst</a:t>
            </a:r>
            <a:r>
              <a:rPr lang="en-US" altLang="en-US" sz="2000" dirty="0"/>
              <a:t>)</a:t>
            </a:r>
            <a:br>
              <a:rPr lang="en-US" altLang="en-US" sz="2000" dirty="0"/>
            </a:br>
            <a:r>
              <a:rPr lang="en-US" altLang="en-US" sz="2000" dirty="0"/>
              <a:t> </a:t>
            </a:r>
          </a:p>
          <a:p>
            <a:r>
              <a:rPr lang="en-US" altLang="en-US" sz="2000" b="1" dirty="0"/>
              <a:t>C. The premium (in %) to the young graduates compared to less educated juniors today is lower than yesterday </a:t>
            </a:r>
            <a:r>
              <a:rPr lang="en-US" altLang="en-US" sz="2000" b="1" dirty="0" smtClean="0"/>
              <a:t>BUT IT DEPENDS … </a:t>
            </a:r>
            <a:endParaRPr lang="en-US" altLang="en-US" sz="2000" b="1" dirty="0"/>
          </a:p>
          <a:p>
            <a:r>
              <a:rPr lang="en-US" altLang="en-US" sz="2000" dirty="0" smtClean="0"/>
              <a:t>Each country has its profile, and this depends on which diploma </a:t>
            </a:r>
            <a:endParaRPr lang="en-US" altLang="en-US" sz="2000" dirty="0"/>
          </a:p>
        </p:txBody>
      </p:sp>
      <p:sp>
        <p:nvSpPr>
          <p:cNvPr id="5124" name="Rectangle 11"/>
          <p:cNvSpPr>
            <a:spLocks noChangeArrowheads="1"/>
          </p:cNvSpPr>
          <p:nvPr/>
        </p:nvSpPr>
        <p:spPr bwMode="auto">
          <a:xfrm>
            <a:off x="-159272" y="161925"/>
            <a:ext cx="10656888"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pPr>
            <a:r>
              <a:rPr lang="en-US" altLang="en-US" sz="3200" b="1" i="1" dirty="0"/>
              <a:t>1- </a:t>
            </a:r>
            <a:r>
              <a:rPr lang="en-US" altLang="en-US" sz="3200" b="1" dirty="0">
                <a:solidFill>
                  <a:srgbClr val="000000"/>
                </a:solidFill>
              </a:rPr>
              <a:t>Overeducation? What? … more seriously … </a:t>
            </a:r>
          </a:p>
          <a:p>
            <a:pPr lvl="1">
              <a:spcBef>
                <a:spcPct val="20000"/>
              </a:spcBef>
              <a:buClr>
                <a:schemeClr val="tx1"/>
              </a:buClr>
              <a:buFont typeface="Zapf Dingbats" charset="2"/>
              <a:buNone/>
            </a:pPr>
            <a:r>
              <a:rPr lang="en-US" altLang="en-US" sz="3200" b="1" i="1" dirty="0"/>
              <a:t> </a:t>
            </a:r>
          </a:p>
          <a:p>
            <a:pPr lvl="1">
              <a:spcBef>
                <a:spcPct val="20000"/>
              </a:spcBef>
              <a:buClr>
                <a:schemeClr val="tx1"/>
              </a:buClr>
              <a:buFont typeface="Zapf Dingbats" charset="2"/>
              <a:buNone/>
            </a:pPr>
            <a:r>
              <a:rPr lang="en-US" altLang="en-US" sz="3200" dirty="0"/>
              <a:t> </a:t>
            </a:r>
          </a:p>
        </p:txBody>
      </p:sp>
    </p:spTree>
    <p:extLst>
      <p:ext uri="{BB962C8B-B14F-4D97-AF65-F5344CB8AC3E}">
        <p14:creationId xmlns:p14="http://schemas.microsoft.com/office/powerpoint/2010/main" val="7132616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B4D2D2A8-641C-4A8D-BA3E-4C6049080BBE}" type="slidenum">
              <a:rPr lang="fr-FR" altLang="en-US" sz="1400" smtClean="0"/>
              <a:pPr/>
              <a:t>73</a:t>
            </a:fld>
            <a:endParaRPr lang="fr-FR" altLang="en-US" sz="1400" smtClean="0"/>
          </a:p>
        </p:txBody>
      </p:sp>
      <p:sp>
        <p:nvSpPr>
          <p:cNvPr id="8195" name="Rectangle 3"/>
          <p:cNvSpPr>
            <a:spLocks noChangeArrowheads="1"/>
          </p:cNvSpPr>
          <p:nvPr/>
        </p:nvSpPr>
        <p:spPr bwMode="auto">
          <a:xfrm>
            <a:off x="488950" y="765175"/>
            <a:ext cx="878522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b="1"/>
              <a:t>So? Three implicit definitions of overeducation</a:t>
            </a:r>
          </a:p>
          <a:p>
            <a:pPr algn="l"/>
            <a:endParaRPr lang="en-US" altLang="en-US" b="1"/>
          </a:p>
          <a:p>
            <a:pPr algn="l"/>
            <a:endParaRPr lang="en-US" altLang="en-US" b="1"/>
          </a:p>
          <a:p>
            <a:pPr algn="l"/>
            <a:endParaRPr lang="en-US" altLang="en-US" b="1"/>
          </a:p>
          <a:p>
            <a:pPr algn="l"/>
            <a:endParaRPr lang="en-US" altLang="en-US" b="1"/>
          </a:p>
          <a:p>
            <a:pPr algn="l"/>
            <a:endParaRPr lang="en-US" altLang="en-US" b="1"/>
          </a:p>
          <a:p>
            <a:pPr algn="l"/>
            <a:endParaRPr lang="en-US" altLang="en-US" b="1"/>
          </a:p>
          <a:p>
            <a:pPr algn="l"/>
            <a:endParaRPr lang="en-US" altLang="en-US" b="1"/>
          </a:p>
          <a:p>
            <a:pPr algn="l"/>
            <a:endParaRPr lang="en-US" altLang="en-US" b="1"/>
          </a:p>
          <a:p>
            <a:pPr algn="l"/>
            <a:endParaRPr lang="en-US" altLang="en-US" b="1"/>
          </a:p>
          <a:p>
            <a:pPr algn="l"/>
            <a:endParaRPr lang="en-US" altLang="en-US" b="1"/>
          </a:p>
          <a:p>
            <a:pPr algn="l"/>
            <a:endParaRPr lang="en-US" altLang="en-US" b="1"/>
          </a:p>
          <a:p>
            <a:pPr algn="l"/>
            <a:endParaRPr lang="en-US" altLang="en-US" b="1"/>
          </a:p>
          <a:p>
            <a:pPr algn="l"/>
            <a:endParaRPr lang="en-US" altLang="en-US" b="1"/>
          </a:p>
        </p:txBody>
      </p:sp>
      <p:graphicFrame>
        <p:nvGraphicFramePr>
          <p:cNvPr id="2" name="Table 1"/>
          <p:cNvGraphicFramePr>
            <a:graphicFrameLocks noGrp="1"/>
          </p:cNvGraphicFramePr>
          <p:nvPr/>
        </p:nvGraphicFramePr>
        <p:xfrm>
          <a:off x="488950" y="1211263"/>
          <a:ext cx="9001125" cy="4541837"/>
        </p:xfrm>
        <a:graphic>
          <a:graphicData uri="http://schemas.openxmlformats.org/drawingml/2006/table">
            <a:tbl>
              <a:tblPr firstRow="1" bandRow="1">
                <a:tableStyleId>{5C22544A-7EE6-4342-B048-85BDC9FD1C3A}</a:tableStyleId>
              </a:tblPr>
              <a:tblGrid>
                <a:gridCol w="2175272"/>
                <a:gridCol w="3900487"/>
                <a:gridCol w="2925366"/>
              </a:tblGrid>
              <a:tr h="701089">
                <a:tc>
                  <a:txBody>
                    <a:bodyPr/>
                    <a:lstStyle/>
                    <a:p>
                      <a:pPr algn="ctr"/>
                      <a:endParaRPr lang="en-US" sz="2000" dirty="0"/>
                    </a:p>
                  </a:txBody>
                  <a:tcPr marL="91441" marR="91441"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Relative to previous </a:t>
                      </a:r>
                      <a:r>
                        <a:rPr lang="en-US" sz="2000" baseline="0" dirty="0" smtClean="0"/>
                        <a:t>cohorts </a:t>
                      </a:r>
                      <a:br>
                        <a:rPr lang="en-US" sz="2000" baseline="0" dirty="0" smtClean="0"/>
                      </a:br>
                      <a:r>
                        <a:rPr lang="en-US" sz="2000" baseline="0" dirty="0" smtClean="0"/>
                        <a:t>(at the same age)</a:t>
                      </a:r>
                      <a:endParaRPr lang="en-US" sz="2000" dirty="0"/>
                    </a:p>
                  </a:txBody>
                  <a:tcPr marL="91441" marR="91441"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Relative to the</a:t>
                      </a:r>
                      <a:br>
                        <a:rPr lang="en-US" sz="2000" dirty="0" smtClean="0"/>
                      </a:br>
                      <a:r>
                        <a:rPr lang="en-US" sz="2000" dirty="0" smtClean="0"/>
                        <a:t>less educated</a:t>
                      </a:r>
                      <a:endParaRPr lang="en-US" sz="2000" dirty="0"/>
                    </a:p>
                  </a:txBody>
                  <a:tcPr marL="91441" marR="91441"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7963">
                <a:tc>
                  <a:txBody>
                    <a:bodyPr/>
                    <a:lstStyle/>
                    <a:p>
                      <a:pPr algn="ctr"/>
                      <a:r>
                        <a:rPr lang="en-US" sz="2000" dirty="0" smtClean="0"/>
                        <a:t>Economic </a:t>
                      </a:r>
                      <a:br>
                        <a:rPr lang="en-US" sz="2000" dirty="0" smtClean="0"/>
                      </a:br>
                      <a:r>
                        <a:rPr lang="en-US" sz="2000" dirty="0" smtClean="0"/>
                        <a:t>outcomes </a:t>
                      </a:r>
                      <a:br>
                        <a:rPr lang="en-US" sz="2000" dirty="0" smtClean="0"/>
                      </a:br>
                      <a:r>
                        <a:rPr lang="en-US" sz="2000" dirty="0" smtClean="0"/>
                        <a:t>Log(real-$)</a:t>
                      </a:r>
                      <a:endParaRPr lang="en-US" sz="2000" dirty="0"/>
                    </a:p>
                  </a:txBody>
                  <a:tcPr marL="91441" marR="91441"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If </a:t>
                      </a:r>
                      <a:r>
                        <a:rPr lang="en-US" sz="2000" dirty="0" err="1" smtClean="0"/>
                        <a:t>Edu</a:t>
                      </a:r>
                      <a:r>
                        <a:rPr lang="en-US" sz="2000" dirty="0" smtClean="0"/>
                        <a:t>.</a:t>
                      </a:r>
                      <a:r>
                        <a:rPr lang="en-US" sz="2000" baseline="0" dirty="0" smtClean="0"/>
                        <a:t> Growth </a:t>
                      </a:r>
                      <a:r>
                        <a:rPr lang="en-US" sz="2000" dirty="0" smtClean="0"/>
                        <a:t>&gt; Eco.</a:t>
                      </a:r>
                      <a:r>
                        <a:rPr lang="en-US" sz="2000" baseline="0" dirty="0" smtClean="0"/>
                        <a:t> Growth</a:t>
                      </a:r>
                      <a:endParaRPr lang="en-US" sz="2000" dirty="0" smtClean="0"/>
                    </a:p>
                    <a:p>
                      <a:pPr algn="ctr"/>
                      <a:r>
                        <a:rPr lang="en-US" sz="1800" dirty="0" smtClean="0"/>
                        <a:t>Overeducation = lower wages </a:t>
                      </a:r>
                      <a:br>
                        <a:rPr lang="en-US" sz="1800" dirty="0" smtClean="0"/>
                      </a:br>
                      <a:r>
                        <a:rPr lang="en-US" sz="1800" dirty="0" smtClean="0"/>
                        <a:t>after control by education</a:t>
                      </a:r>
                      <a:br>
                        <a:rPr lang="en-US" sz="1800" dirty="0" smtClean="0"/>
                      </a:br>
                      <a:endParaRPr lang="en-US" sz="1800" dirty="0" smtClean="0"/>
                    </a:p>
                    <a:p>
                      <a:pPr algn="ctr"/>
                      <a:r>
                        <a:rPr lang="en-US" sz="1800" dirty="0" smtClean="0"/>
                        <a:t>(but “</a:t>
                      </a:r>
                      <a:r>
                        <a:rPr lang="en-US" sz="1800" dirty="0" err="1" smtClean="0"/>
                        <a:t>undereducation</a:t>
                      </a:r>
                      <a:r>
                        <a:rPr lang="en-US" sz="1800" dirty="0" smtClean="0"/>
                        <a:t>” </a:t>
                      </a:r>
                      <a:br>
                        <a:rPr lang="en-US" sz="1800" dirty="0" smtClean="0"/>
                      </a:br>
                      <a:r>
                        <a:rPr lang="en-US" sz="1800" dirty="0" smtClean="0"/>
                        <a:t>could</a:t>
                      </a:r>
                      <a:r>
                        <a:rPr lang="en-US" sz="1800" baseline="0" dirty="0" smtClean="0"/>
                        <a:t> happen as well!...</a:t>
                      </a:r>
                      <a:r>
                        <a:rPr lang="en-US" sz="1800" dirty="0" smtClean="0"/>
                        <a:t>)</a:t>
                      </a:r>
                      <a:endParaRPr lang="en-US" sz="1800" dirty="0"/>
                    </a:p>
                  </a:txBody>
                  <a:tcPr marL="91441" marR="91441"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The gap in resources of</a:t>
                      </a:r>
                      <a:r>
                        <a:rPr lang="en-US" sz="2000" baseline="0" dirty="0" smtClean="0"/>
                        <a:t> educated juniors relative to less educated changes over time </a:t>
                      </a:r>
                    </a:p>
                    <a:p>
                      <a:pPr algn="ctr"/>
                      <a:endParaRPr lang="en-US" sz="2000" dirty="0" smtClean="0"/>
                    </a:p>
                    <a:p>
                      <a:pPr algn="ctr"/>
                      <a:r>
                        <a:rPr lang="en-US" sz="1800" baseline="0" dirty="0" smtClean="0"/>
                        <a:t>Techno. biased growth in the U.S.=&gt; increasing inequalities and increasing returns to education (relative to those less educated).  </a:t>
                      </a:r>
                      <a:br>
                        <a:rPr lang="en-US" sz="1800" baseline="0" dirty="0" smtClean="0"/>
                      </a:br>
                      <a:r>
                        <a:rPr lang="en-US" sz="1800" baseline="0" dirty="0" smtClean="0"/>
                        <a:t/>
                      </a:r>
                      <a:br>
                        <a:rPr lang="en-US" sz="1800" baseline="0" dirty="0" smtClean="0"/>
                      </a:br>
                      <a:r>
                        <a:rPr lang="en-US" sz="1800" baseline="0" dirty="0" smtClean="0"/>
                        <a:t>In Europe?... </a:t>
                      </a:r>
                      <a:br>
                        <a:rPr lang="en-US" sz="1800" baseline="0" dirty="0" smtClean="0"/>
                      </a:br>
                      <a:endParaRPr lang="en-US" sz="1800" dirty="0"/>
                    </a:p>
                  </a:txBody>
                  <a:tcPr marL="91441" marR="91441"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2785">
                <a:tc>
                  <a:txBody>
                    <a:bodyPr/>
                    <a:lstStyle/>
                    <a:p>
                      <a:pPr algn="ctr"/>
                      <a:r>
                        <a:rPr lang="en-US" sz="2000" dirty="0" smtClean="0"/>
                        <a:t>Positional Ranking </a:t>
                      </a:r>
                      <a:r>
                        <a:rPr lang="en-US" sz="2000" baseline="0" dirty="0" smtClean="0"/>
                        <a:t> </a:t>
                      </a:r>
                      <a:r>
                        <a:rPr lang="en-US" sz="2000" dirty="0" err="1" smtClean="0"/>
                        <a:t>Logit</a:t>
                      </a:r>
                      <a:r>
                        <a:rPr lang="en-US" sz="2000" dirty="0" smtClean="0"/>
                        <a:t>(quantile)</a:t>
                      </a:r>
                      <a:endParaRPr lang="en-US" sz="2000" dirty="0"/>
                    </a:p>
                  </a:txBody>
                  <a:tcPr marL="91441" marR="91441"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E</a:t>
                      </a:r>
                      <a:r>
                        <a:rPr lang="en-US" sz="2000" baseline="0" dirty="0" smtClean="0"/>
                        <a:t>ducational </a:t>
                      </a:r>
                      <a:r>
                        <a:rPr lang="en-US" sz="2000" baseline="0" dirty="0" err="1" smtClean="0"/>
                        <a:t>massification</a:t>
                      </a:r>
                      <a:r>
                        <a:rPr lang="en-US" sz="2000" baseline="0" dirty="0" smtClean="0"/>
                        <a:t> always generates overeducation</a:t>
                      </a:r>
                      <a:endParaRPr lang="en-US" sz="2400" dirty="0" smtClean="0"/>
                    </a:p>
                    <a:p>
                      <a:pPr algn="ctr"/>
                      <a:r>
                        <a:rPr lang="en-US" sz="1800" dirty="0" smtClean="0"/>
                        <a:t>Overeducation = declining relative rank after control by education </a:t>
                      </a:r>
                      <a:br>
                        <a:rPr lang="en-US" sz="1800" dirty="0" smtClean="0"/>
                      </a:br>
                      <a:r>
                        <a:rPr lang="en-US" sz="1800" dirty="0" smtClean="0"/>
                        <a:t>Its mechanics …</a:t>
                      </a:r>
                    </a:p>
                    <a:p>
                      <a:pPr algn="ctr"/>
                      <a:r>
                        <a:rPr lang="en-US" sz="1800" dirty="0" smtClean="0"/>
                        <a:t>Exception:</a:t>
                      </a:r>
                      <a:r>
                        <a:rPr lang="en-US" sz="1800" baseline="0" dirty="0" smtClean="0"/>
                        <a:t> transitorily when the juniors take the place of the seniors.</a:t>
                      </a:r>
                      <a:endParaRPr lang="en-US" sz="1800" dirty="0"/>
                    </a:p>
                  </a:txBody>
                  <a:tcPr marL="91441" marR="91441"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2000" dirty="0"/>
                    </a:p>
                  </a:txBody>
                  <a:tcPr/>
                </a:tc>
              </a:tr>
            </a:tbl>
          </a:graphicData>
        </a:graphic>
      </p:graphicFrame>
      <p:sp>
        <p:nvSpPr>
          <p:cNvPr id="8213" name="Rectangle 2"/>
          <p:cNvSpPr>
            <a:spLocks noChangeArrowheads="1"/>
          </p:cNvSpPr>
          <p:nvPr/>
        </p:nvSpPr>
        <p:spPr bwMode="auto">
          <a:xfrm>
            <a:off x="2870200" y="2636838"/>
            <a:ext cx="481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3200" b="1"/>
              <a:t>A</a:t>
            </a:r>
            <a:endParaRPr lang="en-US" altLang="en-US" sz="3200"/>
          </a:p>
        </p:txBody>
      </p:sp>
      <p:sp>
        <p:nvSpPr>
          <p:cNvPr id="8214" name="Rectangle 4"/>
          <p:cNvSpPr>
            <a:spLocks noChangeArrowheads="1"/>
          </p:cNvSpPr>
          <p:nvPr/>
        </p:nvSpPr>
        <p:spPr bwMode="auto">
          <a:xfrm>
            <a:off x="2830513" y="4645025"/>
            <a:ext cx="458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3200" b="1"/>
              <a:t>B</a:t>
            </a:r>
            <a:endParaRPr lang="en-US" altLang="en-US" sz="3200"/>
          </a:p>
        </p:txBody>
      </p:sp>
      <p:sp>
        <p:nvSpPr>
          <p:cNvPr id="8215" name="Rectangle 5"/>
          <p:cNvSpPr>
            <a:spLocks noChangeArrowheads="1"/>
          </p:cNvSpPr>
          <p:nvPr/>
        </p:nvSpPr>
        <p:spPr bwMode="auto">
          <a:xfrm>
            <a:off x="6632575" y="2916238"/>
            <a:ext cx="481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sz="3200" b="1"/>
              <a:t>C</a:t>
            </a:r>
            <a:endParaRPr lang="en-US" altLang="en-US" sz="3200"/>
          </a:p>
        </p:txBody>
      </p:sp>
      <p:sp>
        <p:nvSpPr>
          <p:cNvPr id="8216" name="Rectangle 11"/>
          <p:cNvSpPr>
            <a:spLocks noChangeArrowheads="1"/>
          </p:cNvSpPr>
          <p:nvPr/>
        </p:nvSpPr>
        <p:spPr bwMode="auto">
          <a:xfrm>
            <a:off x="-268288" y="161925"/>
            <a:ext cx="9037638"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a:t>2- </a:t>
            </a:r>
            <a:r>
              <a:rPr lang="en-US" altLang="en-US" sz="3200" b="1">
                <a:solidFill>
                  <a:srgbClr val="000000"/>
                </a:solidFill>
              </a:rPr>
              <a:t>Theories and Definitions </a:t>
            </a:r>
            <a:r>
              <a:rPr lang="en-US" altLang="en-US" sz="3200" b="1" i="1"/>
              <a:t> </a:t>
            </a:r>
          </a:p>
          <a:p>
            <a:pPr lvl="1">
              <a:spcBef>
                <a:spcPct val="20000"/>
              </a:spcBef>
              <a:buClr>
                <a:schemeClr val="tx1"/>
              </a:buClr>
              <a:buFont typeface="Zapf Dingbats" charset="2"/>
              <a:buNone/>
            </a:pPr>
            <a:r>
              <a:rPr lang="en-US" altLang="en-US" sz="3200"/>
              <a:t> </a:t>
            </a:r>
          </a:p>
        </p:txBody>
      </p:sp>
    </p:spTree>
    <p:extLst>
      <p:ext uri="{BB962C8B-B14F-4D97-AF65-F5344CB8AC3E}">
        <p14:creationId xmlns:p14="http://schemas.microsoft.com/office/powerpoint/2010/main" val="18390193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91A53273-BB64-4489-A0C4-32176166CF1D}" type="slidenum">
              <a:rPr lang="fr-FR" altLang="en-US" sz="1400" smtClean="0"/>
              <a:pPr/>
              <a:t>74</a:t>
            </a:fld>
            <a:endParaRPr lang="fr-FR" altLang="en-US" sz="1400" smtClean="0"/>
          </a:p>
        </p:txBody>
      </p:sp>
      <p:sp>
        <p:nvSpPr>
          <p:cNvPr id="9219" name="Rectangle 3"/>
          <p:cNvSpPr>
            <a:spLocks noChangeArrowheads="1"/>
          </p:cNvSpPr>
          <p:nvPr/>
        </p:nvSpPr>
        <p:spPr bwMode="auto">
          <a:xfrm>
            <a:off x="488950" y="765175"/>
            <a:ext cx="9417050"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3200" b="1"/>
              <a:t>Research quests:  </a:t>
            </a:r>
          </a:p>
          <a:p>
            <a:pPr algn="l"/>
            <a:r>
              <a:rPr lang="en-US" altLang="en-US" sz="2800"/>
              <a:t>1- are the young graduates poorer than yesterday ?</a:t>
            </a:r>
            <a:br>
              <a:rPr lang="en-US" altLang="en-US" sz="2800"/>
            </a:br>
            <a:r>
              <a:rPr lang="en-US" altLang="en-US" sz="2800"/>
              <a:t>2- did they lose their socioeconomic rank?  </a:t>
            </a:r>
            <a:br>
              <a:rPr lang="en-US" altLang="en-US" sz="2800"/>
            </a:br>
            <a:r>
              <a:rPr lang="en-US" altLang="en-US" sz="2800"/>
              <a:t>3- is the distance between educated and less-educated smaller?</a:t>
            </a:r>
          </a:p>
          <a:p>
            <a:pPr algn="l"/>
            <a:r>
              <a:rPr lang="en-US" altLang="en-US" sz="2800"/>
              <a:t>4- did the different nations experience parallel stories?</a:t>
            </a:r>
            <a:br>
              <a:rPr lang="en-US" altLang="en-US" sz="2800"/>
            </a:br>
            <a:endParaRPr lang="en-US" altLang="en-US" sz="2200" b="1"/>
          </a:p>
          <a:p>
            <a:pPr algn="l"/>
            <a:r>
              <a:rPr lang="en-US" altLang="en-US" sz="2200" b="1"/>
              <a:t>Additional parameters:  </a:t>
            </a:r>
          </a:p>
          <a:p>
            <a:pPr algn="l"/>
            <a:endParaRPr lang="en-US" altLang="en-US" sz="2000"/>
          </a:p>
          <a:p>
            <a:pPr algn="l"/>
            <a:r>
              <a:rPr lang="en-US" altLang="en-US" sz="2000"/>
              <a:t>1- Junior / senior imbalances: </a:t>
            </a:r>
            <a:br>
              <a:rPr lang="en-US" altLang="en-US" sz="2000"/>
            </a:br>
            <a:r>
              <a:rPr lang="en-US" altLang="en-US" sz="1800"/>
              <a:t>	some more educated cohorts can seize the jobs of seniors (or not…) </a:t>
            </a:r>
          </a:p>
          <a:p>
            <a:pPr algn="l"/>
            <a:r>
              <a:rPr lang="en-US" altLang="en-US" sz="2000"/>
              <a:t>2- Welfare state age-biased intervention: </a:t>
            </a:r>
            <a:br>
              <a:rPr lang="en-US" altLang="en-US" sz="2000"/>
            </a:br>
            <a:r>
              <a:rPr lang="en-US" altLang="en-US" sz="1800"/>
              <a:t>	seniority rights can be protected, affirmative action, etc.</a:t>
            </a:r>
          </a:p>
          <a:p>
            <a:pPr algn="l"/>
            <a:r>
              <a:rPr lang="en-US" altLang="en-US" sz="2000"/>
              <a:t>3- Gender-specific dynamics: </a:t>
            </a:r>
            <a:br>
              <a:rPr lang="en-US" altLang="en-US" sz="2000"/>
            </a:br>
            <a:r>
              <a:rPr lang="en-US" altLang="en-US" sz="1800"/>
              <a:t>	Declining educational gender gaps may hide increasing economic gender gaps</a:t>
            </a:r>
          </a:p>
          <a:p>
            <a:pPr algn="l"/>
            <a:r>
              <a:rPr lang="en-US" altLang="en-US" sz="2000"/>
              <a:t>4- etc.</a:t>
            </a:r>
          </a:p>
          <a:p>
            <a:pPr algn="l"/>
            <a:r>
              <a:rPr lang="en-US" altLang="en-US" sz="2000"/>
              <a:t>			</a:t>
            </a:r>
          </a:p>
          <a:p>
            <a:pPr algn="l"/>
            <a:endParaRPr lang="en-US" altLang="en-US" sz="2000"/>
          </a:p>
        </p:txBody>
      </p:sp>
      <p:sp>
        <p:nvSpPr>
          <p:cNvPr id="9220" name="Rectangle 11"/>
          <p:cNvSpPr>
            <a:spLocks noChangeArrowheads="1"/>
          </p:cNvSpPr>
          <p:nvPr/>
        </p:nvSpPr>
        <p:spPr bwMode="auto">
          <a:xfrm>
            <a:off x="-268288" y="161925"/>
            <a:ext cx="9037638"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a:t>2- </a:t>
            </a:r>
            <a:r>
              <a:rPr lang="en-US" altLang="en-US" sz="3200" b="1">
                <a:solidFill>
                  <a:srgbClr val="000000"/>
                </a:solidFill>
              </a:rPr>
              <a:t>Theories and Definitions </a:t>
            </a:r>
            <a:r>
              <a:rPr lang="en-US" altLang="en-US" sz="3200" b="1" i="1"/>
              <a:t> </a:t>
            </a:r>
          </a:p>
          <a:p>
            <a:pPr lvl="1">
              <a:spcBef>
                <a:spcPct val="20000"/>
              </a:spcBef>
              <a:buClr>
                <a:schemeClr val="tx1"/>
              </a:buClr>
              <a:buFont typeface="Zapf Dingbats" charset="2"/>
              <a:buNone/>
            </a:pPr>
            <a:r>
              <a:rPr lang="en-US" altLang="en-US" sz="3200"/>
              <a:t> </a:t>
            </a:r>
          </a:p>
        </p:txBody>
      </p:sp>
    </p:spTree>
    <p:extLst>
      <p:ext uri="{BB962C8B-B14F-4D97-AF65-F5344CB8AC3E}">
        <p14:creationId xmlns:p14="http://schemas.microsoft.com/office/powerpoint/2010/main" val="10677571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CFDF2C3F-6F27-4649-B1A5-B06F59B4177E}" type="slidenum">
              <a:rPr lang="fr-FR" altLang="en-US" sz="1400" smtClean="0"/>
              <a:pPr/>
              <a:t>75</a:t>
            </a:fld>
            <a:endParaRPr lang="fr-FR" altLang="en-US" sz="1400" smtClean="0"/>
          </a:p>
        </p:txBody>
      </p:sp>
      <p:sp>
        <p:nvSpPr>
          <p:cNvPr id="10243" name="Rectangle 3"/>
          <p:cNvSpPr>
            <a:spLocks noChangeArrowheads="1"/>
          </p:cNvSpPr>
          <p:nvPr/>
        </p:nvSpPr>
        <p:spPr bwMode="auto">
          <a:xfrm>
            <a:off x="488950" y="836613"/>
            <a:ext cx="8785225"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b="1" dirty="0" smtClean="0"/>
              <a:t>Dependent variable = </a:t>
            </a:r>
            <a:r>
              <a:rPr lang="en-US" altLang="en-US" b="1" dirty="0" err="1" smtClean="0"/>
              <a:t>lrldpi</a:t>
            </a:r>
            <a:r>
              <a:rPr lang="en-US" altLang="en-US" b="1" dirty="0" smtClean="0"/>
              <a:t> logit rank of (logged) level of living</a:t>
            </a:r>
            <a:endParaRPr lang="en-US" altLang="en-US" b="1" dirty="0"/>
          </a:p>
          <a:p>
            <a:pPr algn="l"/>
            <a:r>
              <a:rPr lang="en-US" altLang="en-US" dirty="0" smtClean="0"/>
              <a:t>= Relative position in the </a:t>
            </a:r>
            <a:r>
              <a:rPr lang="en-US" altLang="en-US" dirty="0" err="1" smtClean="0"/>
              <a:t>equivalised</a:t>
            </a:r>
            <a:r>
              <a:rPr lang="en-US" altLang="en-US" dirty="0" smtClean="0"/>
              <a:t> income hierarchy </a:t>
            </a:r>
            <a:endParaRPr lang="en-US" altLang="en-US" dirty="0"/>
          </a:p>
          <a:p>
            <a:pPr algn="l"/>
            <a:endParaRPr lang="en-US" altLang="en-US" b="1" dirty="0"/>
          </a:p>
          <a:p>
            <a:pPr algn="l"/>
            <a:r>
              <a:rPr lang="en-US" altLang="en-US" b="1" dirty="0" smtClean="0"/>
              <a:t>The average </a:t>
            </a:r>
            <a:r>
              <a:rPr lang="en-US" altLang="en-US" b="1" dirty="0" err="1" smtClean="0"/>
              <a:t>lrldpi</a:t>
            </a:r>
            <a:r>
              <a:rPr lang="en-US" altLang="en-US" b="1" dirty="0" smtClean="0"/>
              <a:t> of a cohort (net of age effect) varies  </a:t>
            </a:r>
            <a:endParaRPr lang="en-US" altLang="en-US" b="1" dirty="0"/>
          </a:p>
          <a:p>
            <a:pPr algn="l"/>
            <a:r>
              <a:rPr lang="en-US" altLang="en-US" sz="2000" dirty="0" smtClean="0"/>
              <a:t>(= Lucky and unlucky cohorts)</a:t>
            </a:r>
            <a:endParaRPr lang="en-US" altLang="en-US" sz="2000" dirty="0"/>
          </a:p>
          <a:p>
            <a:pPr algn="l"/>
            <a:endParaRPr lang="en-US" altLang="en-US" dirty="0"/>
          </a:p>
          <a:p>
            <a:pPr algn="l"/>
            <a:r>
              <a:rPr lang="en-US" altLang="en-US" b="1" dirty="0" smtClean="0"/>
              <a:t>The slope of </a:t>
            </a:r>
            <a:r>
              <a:rPr lang="en-US" altLang="en-US" b="1" dirty="0" err="1" smtClean="0"/>
              <a:t>lrldpi</a:t>
            </a:r>
            <a:r>
              <a:rPr lang="en-US" altLang="en-US" b="1" dirty="0" smtClean="0"/>
              <a:t> by (</a:t>
            </a:r>
            <a:r>
              <a:rPr lang="en-US" altLang="en-US" b="1" dirty="0" err="1" smtClean="0"/>
              <a:t>logitranked</a:t>
            </a:r>
            <a:r>
              <a:rPr lang="en-US" altLang="en-US" b="1" dirty="0" smtClean="0"/>
              <a:t>) education depicts </a:t>
            </a:r>
            <a:br>
              <a:rPr lang="en-US" altLang="en-US" b="1" dirty="0" smtClean="0"/>
            </a:br>
            <a:r>
              <a:rPr lang="en-US" altLang="en-US" b="1" dirty="0" smtClean="0"/>
              <a:t>the education premium  </a:t>
            </a:r>
            <a:endParaRPr lang="en-US" altLang="en-US" b="1" dirty="0"/>
          </a:p>
          <a:p>
            <a:pPr algn="l"/>
            <a:r>
              <a:rPr lang="en-US" altLang="en-US" sz="2000" dirty="0" smtClean="0"/>
              <a:t>(steep slopes mean strong return to higher educational positons)</a:t>
            </a:r>
            <a:endParaRPr lang="en-US" altLang="en-US" sz="2000" dirty="0"/>
          </a:p>
          <a:p>
            <a:pPr algn="l"/>
            <a:endParaRPr lang="en-US" altLang="en-US" sz="2000" dirty="0"/>
          </a:p>
          <a:p>
            <a:pPr algn="l"/>
            <a:r>
              <a:rPr lang="en-US" altLang="en-US" b="1" dirty="0" smtClean="0"/>
              <a:t>=&gt; We can model these measures with multilevel  random slopes</a:t>
            </a:r>
            <a:endParaRPr lang="en-US" altLang="en-US" b="1" dirty="0"/>
          </a:p>
          <a:p>
            <a:pPr algn="l"/>
            <a:r>
              <a:rPr lang="en-US" altLang="en-US" sz="2000" dirty="0" smtClean="0"/>
              <a:t>Intercept is cohort position and slope its return to education</a:t>
            </a:r>
            <a:endParaRPr lang="en-US" altLang="en-US" dirty="0"/>
          </a:p>
          <a:p>
            <a:pPr algn="l"/>
            <a:r>
              <a:rPr lang="en-US" altLang="en-US" dirty="0"/>
              <a:t>		</a:t>
            </a:r>
          </a:p>
        </p:txBody>
      </p:sp>
      <p:sp>
        <p:nvSpPr>
          <p:cNvPr id="10244" name="Rectangle 11"/>
          <p:cNvSpPr>
            <a:spLocks noChangeArrowheads="1"/>
          </p:cNvSpPr>
          <p:nvPr/>
        </p:nvSpPr>
        <p:spPr bwMode="auto">
          <a:xfrm>
            <a:off x="-284099" y="161925"/>
            <a:ext cx="7829387"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dirty="0"/>
              <a:t>3- </a:t>
            </a:r>
            <a:r>
              <a:rPr lang="en-US" altLang="en-US" sz="3200" b="1" i="1" dirty="0" smtClean="0"/>
              <a:t>Methodology- </a:t>
            </a:r>
            <a:r>
              <a:rPr lang="en-US" altLang="en-US" sz="3200" b="1" i="1" dirty="0" err="1" smtClean="0"/>
              <a:t>logitrank</a:t>
            </a:r>
            <a:r>
              <a:rPr lang="en-US" altLang="en-US" sz="3200" b="1" i="1" dirty="0" smtClean="0"/>
              <a:t> based gradients</a:t>
            </a:r>
            <a:endParaRPr lang="en-US" altLang="en-US" sz="3200" b="1" i="1" dirty="0"/>
          </a:p>
          <a:p>
            <a:pPr lvl="1">
              <a:spcBef>
                <a:spcPct val="20000"/>
              </a:spcBef>
              <a:buClr>
                <a:schemeClr val="tx1"/>
              </a:buClr>
              <a:buFont typeface="Zapf Dingbats" charset="2"/>
              <a:buNone/>
            </a:pPr>
            <a:r>
              <a:rPr lang="en-US" altLang="en-US" sz="3200" dirty="0"/>
              <a:t> </a:t>
            </a:r>
          </a:p>
        </p:txBody>
      </p:sp>
    </p:spTree>
    <p:extLst>
      <p:ext uri="{BB962C8B-B14F-4D97-AF65-F5344CB8AC3E}">
        <p14:creationId xmlns:p14="http://schemas.microsoft.com/office/powerpoint/2010/main" val="37561700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188D169-66FE-4094-8567-0E77299208A2}" type="slidenum">
              <a:rPr lang="fr-FR" altLang="en-US" sz="1400" smtClean="0"/>
              <a:pPr/>
              <a:t>76</a:t>
            </a:fld>
            <a:endParaRPr lang="fr-FR" altLang="en-US" sz="1400" smtClean="0"/>
          </a:p>
        </p:txBody>
      </p:sp>
      <p:sp>
        <p:nvSpPr>
          <p:cNvPr id="12291" name="Rectangle 3"/>
          <p:cNvSpPr>
            <a:spLocks noChangeArrowheads="1"/>
          </p:cNvSpPr>
          <p:nvPr/>
        </p:nvSpPr>
        <p:spPr bwMode="auto">
          <a:xfrm>
            <a:off x="488950" y="1412875"/>
            <a:ext cx="8785225"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endParaRPr lang="en-US" altLang="en-US" b="1" dirty="0"/>
          </a:p>
          <a:p>
            <a:pPr algn="l"/>
            <a:r>
              <a:rPr lang="en-US" altLang="en-US" b="1" dirty="0"/>
              <a:t>A- LIS </a:t>
            </a:r>
            <a:r>
              <a:rPr lang="en-US" altLang="en-US" b="1" dirty="0" smtClean="0"/>
              <a:t>1985-2010 </a:t>
            </a:r>
            <a:r>
              <a:rPr lang="en-US" altLang="en-US" b="1" dirty="0"/>
              <a:t>each 5 years, </a:t>
            </a:r>
            <a:r>
              <a:rPr lang="en-US" altLang="en-US" b="1" dirty="0" smtClean="0"/>
              <a:t>3 countries</a:t>
            </a:r>
            <a:r>
              <a:rPr lang="en-US" altLang="en-US" b="1" dirty="0"/>
              <a:t/>
            </a:r>
            <a:br>
              <a:rPr lang="en-US" altLang="en-US" b="1" dirty="0"/>
            </a:br>
            <a:endParaRPr lang="en-US" altLang="en-US" b="1" dirty="0"/>
          </a:p>
          <a:p>
            <a:pPr algn="l"/>
            <a:r>
              <a:rPr lang="en-US" altLang="en-US" sz="2000" dirty="0"/>
              <a:t>We have </a:t>
            </a:r>
            <a:r>
              <a:rPr lang="en-US" altLang="en-US" sz="2000" dirty="0" smtClean="0"/>
              <a:t>detailed </a:t>
            </a:r>
            <a:r>
              <a:rPr lang="en-US" altLang="en-US" sz="2000" dirty="0" err="1" smtClean="0"/>
              <a:t>isced</a:t>
            </a:r>
            <a:r>
              <a:rPr lang="en-US" altLang="en-US" sz="2000" dirty="0" smtClean="0"/>
              <a:t> code of education(thanks Lindsay Flynn!), </a:t>
            </a:r>
            <a:br>
              <a:rPr lang="en-US" altLang="en-US" sz="2000" dirty="0" smtClean="0"/>
            </a:br>
            <a:r>
              <a:rPr lang="en-US" altLang="en-US" sz="2000" dirty="0" err="1" smtClean="0"/>
              <a:t>hh</a:t>
            </a:r>
            <a:r>
              <a:rPr lang="en-US" altLang="en-US" sz="2000" dirty="0" smtClean="0"/>
              <a:t> </a:t>
            </a:r>
            <a:r>
              <a:rPr lang="en-US" altLang="en-US" sz="2000" dirty="0"/>
              <a:t>income before/after transfers, etc.  </a:t>
            </a:r>
            <a:br>
              <a:rPr lang="en-US" altLang="en-US" sz="2000" dirty="0"/>
            </a:br>
            <a:endParaRPr lang="en-US" altLang="en-US" dirty="0"/>
          </a:p>
        </p:txBody>
      </p:sp>
      <p:sp>
        <p:nvSpPr>
          <p:cNvPr id="12292" name="Rectangle 11"/>
          <p:cNvSpPr>
            <a:spLocks noChangeArrowheads="1"/>
          </p:cNvSpPr>
          <p:nvPr/>
        </p:nvSpPr>
        <p:spPr bwMode="auto">
          <a:xfrm>
            <a:off x="688192" y="161925"/>
            <a:ext cx="5710217"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dirty="0"/>
              <a:t>3- Methodology </a:t>
            </a:r>
            <a:r>
              <a:rPr lang="en-US" altLang="en-US" sz="3200" b="1" i="1" dirty="0" smtClean="0"/>
              <a:t>Data </a:t>
            </a:r>
            <a:r>
              <a:rPr lang="en-US" altLang="en-US" sz="3200" b="1" i="1" dirty="0"/>
              <a:t>sources </a:t>
            </a:r>
          </a:p>
          <a:p>
            <a:pPr lvl="1">
              <a:spcBef>
                <a:spcPct val="20000"/>
              </a:spcBef>
              <a:buClr>
                <a:schemeClr val="tx1"/>
              </a:buClr>
              <a:buFont typeface="Zapf Dingbats" charset="2"/>
              <a:buNone/>
            </a:pPr>
            <a:r>
              <a:rPr lang="en-US" altLang="en-US" sz="3200" dirty="0"/>
              <a:t> </a:t>
            </a:r>
          </a:p>
        </p:txBody>
      </p:sp>
      <p:sp>
        <p:nvSpPr>
          <p:cNvPr id="12293" name="Rectangle 2"/>
          <p:cNvSpPr>
            <a:spLocks noChangeArrowheads="1"/>
          </p:cNvSpPr>
          <p:nvPr/>
        </p:nvSpPr>
        <p:spPr bwMode="auto">
          <a:xfrm>
            <a:off x="1037803" y="2103438"/>
            <a:ext cx="6867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dirty="0" smtClean="0"/>
              <a:t>DE FR US </a:t>
            </a:r>
            <a:endParaRPr lang="en-US" altLang="en-US" dirty="0"/>
          </a:p>
        </p:txBody>
      </p:sp>
    </p:spTree>
    <p:extLst>
      <p:ext uri="{BB962C8B-B14F-4D97-AF65-F5344CB8AC3E}">
        <p14:creationId xmlns:p14="http://schemas.microsoft.com/office/powerpoint/2010/main" val="42225802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3AB0B6CD-3D84-450F-A865-1F75EBF5D543}" type="slidenum">
              <a:rPr lang="fr-FR" altLang="en-US" sz="1400" smtClean="0"/>
              <a:pPr/>
              <a:t>77</a:t>
            </a:fld>
            <a:endParaRPr lang="fr-FR" altLang="en-US" sz="1400" smtClean="0"/>
          </a:p>
        </p:txBody>
      </p:sp>
      <p:sp>
        <p:nvSpPr>
          <p:cNvPr id="13315" name="Rectangle 3"/>
          <p:cNvSpPr>
            <a:spLocks noChangeArrowheads="1"/>
          </p:cNvSpPr>
          <p:nvPr/>
        </p:nvSpPr>
        <p:spPr bwMode="auto">
          <a:xfrm>
            <a:off x="488950" y="260350"/>
            <a:ext cx="87852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endParaRPr lang="en-US" altLang="en-US" b="1"/>
          </a:p>
          <a:p>
            <a:pPr algn="l"/>
            <a:endParaRPr lang="en-US" altLang="en-US" sz="2000"/>
          </a:p>
          <a:p>
            <a:pPr algn="l"/>
            <a:endParaRPr lang="en-US" altLang="en-US"/>
          </a:p>
          <a:p>
            <a:pPr algn="l"/>
            <a:r>
              <a:rPr lang="en-US" altLang="en-US"/>
              <a:t>		</a:t>
            </a:r>
          </a:p>
        </p:txBody>
      </p:sp>
      <p:sp>
        <p:nvSpPr>
          <p:cNvPr id="13316" name="Rectangle 4"/>
          <p:cNvSpPr>
            <a:spLocks noChangeArrowheads="1"/>
          </p:cNvSpPr>
          <p:nvPr/>
        </p:nvSpPr>
        <p:spPr bwMode="auto">
          <a:xfrm>
            <a:off x="488950" y="2124075"/>
            <a:ext cx="87852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altLang="en-US" sz="1200" dirty="0" smtClean="0">
                <a:solidFill>
                  <a:srgbClr val="000000"/>
                </a:solidFill>
                <a:latin typeface="Courier New" pitchFamily="49" charset="0"/>
                <a:cs typeface="Courier New" pitchFamily="49" charset="0"/>
              </a:rPr>
              <a:t>Country/ye </a:t>
            </a:r>
            <a:r>
              <a:rPr lang="en-US" altLang="en-US" sz="1200" dirty="0">
                <a:solidFill>
                  <a:srgbClr val="000000"/>
                </a:solidFill>
                <a:latin typeface="Courier New" pitchFamily="49" charset="0"/>
                <a:cs typeface="Courier New" pitchFamily="49" charset="0"/>
              </a:rPr>
              <a:t>|      1985       1990       1995       2000       2005       2010 |     Total</a:t>
            </a:r>
          </a:p>
          <a:p>
            <a:pPr algn="l"/>
            <a:r>
              <a:rPr lang="en-US" altLang="en-US" sz="1200" dirty="0">
                <a:solidFill>
                  <a:srgbClr val="000000"/>
                </a:solidFill>
                <a:latin typeface="Courier New" pitchFamily="49" charset="0"/>
                <a:cs typeface="Courier New" pitchFamily="49" charset="0"/>
              </a:rPr>
              <a:t>-----------+------------------------------------------------------------------+----------</a:t>
            </a:r>
          </a:p>
          <a:p>
            <a:pPr algn="l"/>
            <a:r>
              <a:rPr lang="en-US" altLang="en-US" sz="1200" dirty="0">
                <a:solidFill>
                  <a:srgbClr val="000000"/>
                </a:solidFill>
                <a:latin typeface="Courier New" pitchFamily="49" charset="0"/>
                <a:cs typeface="Courier New" pitchFamily="49" charset="0"/>
              </a:rPr>
              <a:t>        de |     8,125      7,110     10,379     16,675     15,570     15,004 |    72,863 </a:t>
            </a:r>
          </a:p>
          <a:p>
            <a:pPr algn="l"/>
            <a:r>
              <a:rPr lang="en-US" altLang="en-US" sz="1200" dirty="0">
                <a:solidFill>
                  <a:srgbClr val="000000"/>
                </a:solidFill>
                <a:latin typeface="Courier New" pitchFamily="49" charset="0"/>
                <a:cs typeface="Courier New" pitchFamily="49" charset="0"/>
              </a:rPr>
              <a:t>        </a:t>
            </a:r>
            <a:r>
              <a:rPr lang="en-US" altLang="en-US" sz="1200" dirty="0" err="1">
                <a:solidFill>
                  <a:srgbClr val="000000"/>
                </a:solidFill>
                <a:latin typeface="Courier New" pitchFamily="49" charset="0"/>
                <a:cs typeface="Courier New" pitchFamily="49" charset="0"/>
              </a:rPr>
              <a:t>fr</a:t>
            </a:r>
            <a:r>
              <a:rPr lang="en-US" altLang="en-US" sz="1200" dirty="0">
                <a:solidFill>
                  <a:srgbClr val="000000"/>
                </a:solidFill>
                <a:latin typeface="Courier New" pitchFamily="49" charset="0"/>
                <a:cs typeface="Courier New" pitchFamily="49" charset="0"/>
              </a:rPr>
              <a:t> |    17,082     13,025     15,572     14,689     14,324     21,824 |    96,516 </a:t>
            </a:r>
          </a:p>
          <a:p>
            <a:pPr algn="l"/>
            <a:r>
              <a:rPr lang="en-US" altLang="en-US" sz="1200" dirty="0">
                <a:solidFill>
                  <a:srgbClr val="000000"/>
                </a:solidFill>
                <a:latin typeface="Courier New" pitchFamily="49" charset="0"/>
                <a:cs typeface="Courier New" pitchFamily="49" charset="0"/>
              </a:rPr>
              <a:t>        us |    16,629     17,219     16,426     23,669     22,735     22,830 |   119,508 </a:t>
            </a:r>
          </a:p>
          <a:p>
            <a:pPr algn="l"/>
            <a:r>
              <a:rPr lang="en-US" altLang="en-US" sz="1200" dirty="0">
                <a:solidFill>
                  <a:srgbClr val="000000"/>
                </a:solidFill>
                <a:latin typeface="Courier New" pitchFamily="49" charset="0"/>
                <a:cs typeface="Courier New" pitchFamily="49" charset="0"/>
              </a:rPr>
              <a:t>-----------+------------------------------------------------------------------+----------</a:t>
            </a:r>
          </a:p>
          <a:p>
            <a:pPr algn="l"/>
            <a:r>
              <a:rPr lang="en-US" altLang="en-US" sz="1200" dirty="0">
                <a:solidFill>
                  <a:srgbClr val="000000"/>
                </a:solidFill>
                <a:latin typeface="Courier New" pitchFamily="49" charset="0"/>
                <a:cs typeface="Courier New" pitchFamily="49" charset="0"/>
              </a:rPr>
              <a:t>     Total |    41,836     37,354     42,377     55,033     52,629     59,658 |   288,887 </a:t>
            </a:r>
          </a:p>
        </p:txBody>
      </p:sp>
      <p:sp>
        <p:nvSpPr>
          <p:cNvPr id="13317" name="Rectangle 11"/>
          <p:cNvSpPr>
            <a:spLocks noChangeArrowheads="1"/>
          </p:cNvSpPr>
          <p:nvPr/>
        </p:nvSpPr>
        <p:spPr bwMode="auto">
          <a:xfrm>
            <a:off x="1450975" y="161925"/>
            <a:ext cx="3724275"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a:t>3- Methodology c-</a:t>
            </a:r>
          </a:p>
          <a:p>
            <a:pPr lvl="1">
              <a:spcBef>
                <a:spcPct val="20000"/>
              </a:spcBef>
              <a:buClr>
                <a:schemeClr val="tx1"/>
              </a:buClr>
              <a:buFont typeface="Zapf Dingbats" charset="2"/>
              <a:buNone/>
            </a:pPr>
            <a:r>
              <a:rPr lang="en-US" altLang="en-US" sz="3200"/>
              <a:t> </a:t>
            </a:r>
          </a:p>
        </p:txBody>
      </p:sp>
      <p:sp>
        <p:nvSpPr>
          <p:cNvPr id="13318" name="Rectangle 1"/>
          <p:cNvSpPr>
            <a:spLocks noChangeArrowheads="1"/>
          </p:cNvSpPr>
          <p:nvPr/>
        </p:nvSpPr>
        <p:spPr bwMode="auto">
          <a:xfrm>
            <a:off x="1296988" y="1382713"/>
            <a:ext cx="7312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altLang="en-US" b="1" dirty="0"/>
              <a:t>LIS </a:t>
            </a:r>
            <a:r>
              <a:rPr lang="en-US" altLang="en-US" b="1" dirty="0" smtClean="0"/>
              <a:t>1985-2010                          </a:t>
            </a:r>
            <a:r>
              <a:rPr lang="en-US" altLang="en-US" b="1" dirty="0"/>
              <a:t>N per country and year </a:t>
            </a:r>
            <a:endParaRPr lang="en-US" altLang="en-US" dirty="0"/>
          </a:p>
        </p:txBody>
      </p:sp>
    </p:spTree>
    <p:extLst>
      <p:ext uri="{BB962C8B-B14F-4D97-AF65-F5344CB8AC3E}">
        <p14:creationId xmlns:p14="http://schemas.microsoft.com/office/powerpoint/2010/main" val="2607182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708B7B8-705D-43AB-B028-E8EBCE94D7D2}" type="slidenum">
              <a:rPr lang="fr-FR" altLang="en-US" sz="1400" smtClean="0"/>
              <a:pPr/>
              <a:t>78</a:t>
            </a:fld>
            <a:endParaRPr lang="fr-FR" altLang="en-US" sz="1400" smtClean="0"/>
          </a:p>
        </p:txBody>
      </p:sp>
      <p:sp>
        <p:nvSpPr>
          <p:cNvPr id="14339" name="Rectangle 3"/>
          <p:cNvSpPr>
            <a:spLocks noChangeArrowheads="1"/>
          </p:cNvSpPr>
          <p:nvPr/>
        </p:nvSpPr>
        <p:spPr bwMode="auto">
          <a:xfrm>
            <a:off x="488950" y="260350"/>
            <a:ext cx="8785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endParaRPr lang="en-US" altLang="en-US" b="1" dirty="0"/>
          </a:p>
          <a:p>
            <a:pPr algn="l"/>
            <a:r>
              <a:rPr lang="en-US" altLang="en-US" b="1" dirty="0" smtClean="0"/>
              <a:t>FR                   X=</a:t>
            </a:r>
            <a:r>
              <a:rPr lang="en-US" altLang="en-US" b="1" dirty="0" err="1" smtClean="0"/>
              <a:t>lr</a:t>
            </a:r>
            <a:r>
              <a:rPr lang="en-US" altLang="en-US" b="1" dirty="0" smtClean="0"/>
              <a:t>(education)  Y =</a:t>
            </a:r>
            <a:r>
              <a:rPr lang="en-US" altLang="en-US" b="1" dirty="0" err="1" smtClean="0"/>
              <a:t>lr</a:t>
            </a:r>
            <a:r>
              <a:rPr lang="en-US" altLang="en-US" b="1" dirty="0" smtClean="0"/>
              <a:t>(level of living)               US</a:t>
            </a:r>
            <a:br>
              <a:rPr lang="en-US" altLang="en-US" b="1" dirty="0" smtClean="0"/>
            </a:br>
            <a:endParaRPr lang="en-US" altLang="en-US" b="1" dirty="0"/>
          </a:p>
        </p:txBody>
      </p:sp>
      <p:sp>
        <p:nvSpPr>
          <p:cNvPr id="14340" name="Rectangle 11"/>
          <p:cNvSpPr>
            <a:spLocks noChangeArrowheads="1"/>
          </p:cNvSpPr>
          <p:nvPr/>
        </p:nvSpPr>
        <p:spPr bwMode="auto">
          <a:xfrm>
            <a:off x="-73189" y="161925"/>
            <a:ext cx="8914621" cy="117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dirty="0"/>
              <a:t>4- </a:t>
            </a:r>
            <a:r>
              <a:rPr lang="en-US" altLang="en-US" sz="3200" b="1" i="1" dirty="0" smtClean="0"/>
              <a:t>Results </a:t>
            </a:r>
            <a:r>
              <a:rPr lang="en-US" altLang="en-US" sz="3200" b="1" i="1" dirty="0" err="1" smtClean="0"/>
              <a:t>Descriptives</a:t>
            </a:r>
            <a:r>
              <a:rPr lang="en-US" altLang="en-US" sz="3200" b="1" i="1" dirty="0" smtClean="0"/>
              <a:t> of the </a:t>
            </a:r>
            <a:r>
              <a:rPr lang="en-US" altLang="en-US" sz="3200" b="1" i="1" dirty="0" err="1" smtClean="0"/>
              <a:t>educ</a:t>
            </a:r>
            <a:r>
              <a:rPr lang="en-US" altLang="en-US" sz="3200" b="1" i="1" dirty="0" smtClean="0"/>
              <a:t>=&gt;income link</a:t>
            </a:r>
            <a:endParaRPr lang="en-US" altLang="en-US" sz="3200" b="1" i="1" dirty="0"/>
          </a:p>
          <a:p>
            <a:pPr lvl="1">
              <a:spcBef>
                <a:spcPct val="20000"/>
              </a:spcBef>
              <a:buClr>
                <a:schemeClr val="tx1"/>
              </a:buClr>
              <a:buFont typeface="Zapf Dingbats" charset="2"/>
              <a:buNone/>
            </a:pPr>
            <a:r>
              <a:rPr lang="en-US" altLang="en-US" sz="3200" dirty="0"/>
              <a:t> </a:t>
            </a:r>
          </a:p>
        </p:txBody>
      </p:sp>
      <p:pic>
        <p:nvPicPr>
          <p:cNvPr id="143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6492" y="1451217"/>
            <a:ext cx="4584700" cy="383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73" y="1460679"/>
            <a:ext cx="4584700" cy="383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04179" y="1475492"/>
            <a:ext cx="1813317" cy="369332"/>
          </a:xfrm>
          <a:prstGeom prst="rect">
            <a:avLst/>
          </a:prstGeom>
        </p:spPr>
        <p:txBody>
          <a:bodyPr wrap="none">
            <a:spAutoFit/>
          </a:bodyPr>
          <a:lstStyle/>
          <a:p>
            <a:r>
              <a:rPr lang="en-US" altLang="en-US" sz="1800" b="1" dirty="0" err="1" smtClean="0"/>
              <a:t>lr</a:t>
            </a:r>
            <a:r>
              <a:rPr lang="en-US" altLang="en-US" sz="1800" b="1" dirty="0" smtClean="0"/>
              <a:t>(level of living)</a:t>
            </a:r>
            <a:endParaRPr lang="en-US" sz="1800" dirty="0"/>
          </a:p>
        </p:txBody>
      </p:sp>
      <p:sp>
        <p:nvSpPr>
          <p:cNvPr id="3" name="Rectangle 2"/>
          <p:cNvSpPr/>
          <p:nvPr/>
        </p:nvSpPr>
        <p:spPr>
          <a:xfrm>
            <a:off x="8265368" y="3717032"/>
            <a:ext cx="1524776" cy="369332"/>
          </a:xfrm>
          <a:prstGeom prst="rect">
            <a:avLst/>
          </a:prstGeom>
        </p:spPr>
        <p:txBody>
          <a:bodyPr wrap="none">
            <a:spAutoFit/>
          </a:bodyPr>
          <a:lstStyle/>
          <a:p>
            <a:r>
              <a:rPr lang="en-US" altLang="en-US" sz="1800" b="1" dirty="0" err="1" smtClean="0"/>
              <a:t>lr</a:t>
            </a:r>
            <a:r>
              <a:rPr lang="en-US" altLang="en-US" sz="1800" b="1" dirty="0" smtClean="0"/>
              <a:t>(education) </a:t>
            </a:r>
            <a:endParaRPr lang="en-US" sz="1800" dirty="0"/>
          </a:p>
        </p:txBody>
      </p:sp>
      <p:sp>
        <p:nvSpPr>
          <p:cNvPr id="11" name="Rectangle 10"/>
          <p:cNvSpPr/>
          <p:nvPr/>
        </p:nvSpPr>
        <p:spPr>
          <a:xfrm>
            <a:off x="2767035" y="1466200"/>
            <a:ext cx="1813317" cy="369332"/>
          </a:xfrm>
          <a:prstGeom prst="rect">
            <a:avLst/>
          </a:prstGeom>
        </p:spPr>
        <p:txBody>
          <a:bodyPr wrap="none">
            <a:spAutoFit/>
          </a:bodyPr>
          <a:lstStyle/>
          <a:p>
            <a:r>
              <a:rPr lang="en-US" altLang="en-US" sz="1800" b="1" dirty="0" err="1" smtClean="0"/>
              <a:t>lr</a:t>
            </a:r>
            <a:r>
              <a:rPr lang="en-US" altLang="en-US" sz="1800" b="1" dirty="0" smtClean="0"/>
              <a:t>(level of living)</a:t>
            </a:r>
            <a:endParaRPr lang="en-US" sz="1800" dirty="0"/>
          </a:p>
        </p:txBody>
      </p:sp>
      <p:sp>
        <p:nvSpPr>
          <p:cNvPr id="12" name="Rectangle 11"/>
          <p:cNvSpPr/>
          <p:nvPr/>
        </p:nvSpPr>
        <p:spPr>
          <a:xfrm>
            <a:off x="3428224" y="3707740"/>
            <a:ext cx="1524776" cy="369332"/>
          </a:xfrm>
          <a:prstGeom prst="rect">
            <a:avLst/>
          </a:prstGeom>
        </p:spPr>
        <p:txBody>
          <a:bodyPr wrap="none">
            <a:spAutoFit/>
          </a:bodyPr>
          <a:lstStyle/>
          <a:p>
            <a:r>
              <a:rPr lang="en-US" altLang="en-US" sz="1800" b="1" dirty="0" err="1" smtClean="0"/>
              <a:t>lr</a:t>
            </a:r>
            <a:r>
              <a:rPr lang="en-US" altLang="en-US" sz="1800" b="1" dirty="0" smtClean="0"/>
              <a:t>(education) </a:t>
            </a:r>
            <a:endParaRPr lang="en-US" sz="1800" dirty="0"/>
          </a:p>
        </p:txBody>
      </p:sp>
    </p:spTree>
    <p:extLst>
      <p:ext uri="{BB962C8B-B14F-4D97-AF65-F5344CB8AC3E}">
        <p14:creationId xmlns:p14="http://schemas.microsoft.com/office/powerpoint/2010/main" val="420031360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212" y="1540663"/>
            <a:ext cx="4584700" cy="3832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12" y="1543050"/>
            <a:ext cx="4584700" cy="383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7708B7B8-705D-43AB-B028-E8EBCE94D7D2}" type="slidenum">
              <a:rPr lang="fr-FR" altLang="en-US" sz="1400" smtClean="0"/>
              <a:pPr/>
              <a:t>79</a:t>
            </a:fld>
            <a:endParaRPr lang="fr-FR" altLang="en-US" sz="1400" smtClean="0"/>
          </a:p>
        </p:txBody>
      </p:sp>
      <p:sp>
        <p:nvSpPr>
          <p:cNvPr id="14339" name="Rectangle 3"/>
          <p:cNvSpPr>
            <a:spLocks noChangeArrowheads="1"/>
          </p:cNvSpPr>
          <p:nvPr/>
        </p:nvSpPr>
        <p:spPr bwMode="auto">
          <a:xfrm>
            <a:off x="488950" y="260350"/>
            <a:ext cx="87852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endParaRPr lang="en-US" altLang="en-US" b="1" dirty="0"/>
          </a:p>
          <a:p>
            <a:pPr algn="l"/>
            <a:endParaRPr lang="en-US" altLang="en-US" b="1" dirty="0" smtClean="0"/>
          </a:p>
          <a:p>
            <a:pPr algn="l"/>
            <a:r>
              <a:rPr lang="en-US" altLang="en-US" sz="2000" b="1" dirty="0" smtClean="0"/>
              <a:t>Intercept of cohort       </a:t>
            </a:r>
            <a:r>
              <a:rPr lang="en-US" altLang="en-US" b="1" dirty="0" smtClean="0"/>
              <a:t>on </a:t>
            </a:r>
            <a:r>
              <a:rPr lang="en-US" altLang="en-US" b="1" dirty="0" err="1" smtClean="0"/>
              <a:t>logitrank</a:t>
            </a:r>
            <a:r>
              <a:rPr lang="en-US" altLang="en-US" b="1" dirty="0" smtClean="0"/>
              <a:t>  level of living     </a:t>
            </a:r>
            <a:r>
              <a:rPr lang="en-US" altLang="en-US" sz="2000" b="1" dirty="0" smtClean="0"/>
              <a:t>Slope of cohort</a:t>
            </a:r>
            <a:r>
              <a:rPr lang="en-US" altLang="en-US" b="1" dirty="0" smtClean="0"/>
              <a:t/>
            </a:r>
            <a:br>
              <a:rPr lang="en-US" altLang="en-US" b="1" dirty="0" smtClean="0"/>
            </a:br>
            <a:endParaRPr lang="en-US" altLang="en-US" b="1" dirty="0"/>
          </a:p>
        </p:txBody>
      </p:sp>
      <p:sp>
        <p:nvSpPr>
          <p:cNvPr id="14340" name="Rectangle 11"/>
          <p:cNvSpPr>
            <a:spLocks noChangeArrowheads="1"/>
          </p:cNvSpPr>
          <p:nvPr/>
        </p:nvSpPr>
        <p:spPr bwMode="auto">
          <a:xfrm>
            <a:off x="362032" y="161925"/>
            <a:ext cx="80441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dirty="0" smtClean="0"/>
              <a:t>5- Cohort change in the </a:t>
            </a:r>
            <a:r>
              <a:rPr lang="en-US" altLang="en-US" sz="3200" b="1" i="1" dirty="0" err="1" smtClean="0"/>
              <a:t>educ</a:t>
            </a:r>
            <a:r>
              <a:rPr lang="en-US" altLang="en-US" sz="3200" b="1" i="1" dirty="0" smtClean="0"/>
              <a:t>=&gt;income link</a:t>
            </a:r>
            <a:endParaRPr lang="en-US" altLang="en-US" sz="3200" dirty="0"/>
          </a:p>
        </p:txBody>
      </p:sp>
      <p:sp>
        <p:nvSpPr>
          <p:cNvPr id="3" name="Rectangle 2"/>
          <p:cNvSpPr/>
          <p:nvPr/>
        </p:nvSpPr>
        <p:spPr>
          <a:xfrm>
            <a:off x="3473402" y="2924944"/>
            <a:ext cx="883576" cy="369332"/>
          </a:xfrm>
          <a:prstGeom prst="rect">
            <a:avLst/>
          </a:prstGeom>
        </p:spPr>
        <p:txBody>
          <a:bodyPr wrap="none">
            <a:spAutoFit/>
          </a:bodyPr>
          <a:lstStyle/>
          <a:p>
            <a:r>
              <a:rPr lang="en-US" altLang="en-US" sz="1800" b="1" dirty="0" smtClean="0"/>
              <a:t>cohort </a:t>
            </a:r>
            <a:endParaRPr lang="en-US" sz="1800" dirty="0"/>
          </a:p>
        </p:txBody>
      </p:sp>
      <p:sp>
        <p:nvSpPr>
          <p:cNvPr id="11" name="Rectangle 10"/>
          <p:cNvSpPr/>
          <p:nvPr/>
        </p:nvSpPr>
        <p:spPr>
          <a:xfrm>
            <a:off x="822343" y="1677568"/>
            <a:ext cx="1610377" cy="369332"/>
          </a:xfrm>
          <a:prstGeom prst="rect">
            <a:avLst/>
          </a:prstGeom>
        </p:spPr>
        <p:txBody>
          <a:bodyPr wrap="none">
            <a:spAutoFit/>
          </a:bodyPr>
          <a:lstStyle/>
          <a:p>
            <a:r>
              <a:rPr lang="en-US" sz="1800" dirty="0" smtClean="0"/>
              <a:t> effect on </a:t>
            </a:r>
            <a:r>
              <a:rPr lang="en-US" sz="1800" dirty="0" err="1" smtClean="0"/>
              <a:t>Lr</a:t>
            </a:r>
            <a:r>
              <a:rPr lang="en-US" sz="1800" dirty="0" smtClean="0"/>
              <a:t>(</a:t>
            </a:r>
            <a:r>
              <a:rPr lang="en-US" sz="1800" dirty="0" err="1" smtClean="0"/>
              <a:t>ll</a:t>
            </a:r>
            <a:r>
              <a:rPr lang="en-US" sz="1800" dirty="0" smtClean="0"/>
              <a:t>)</a:t>
            </a:r>
            <a:endParaRPr lang="en-US" sz="1800" dirty="0"/>
          </a:p>
        </p:txBody>
      </p:sp>
      <p:sp>
        <p:nvSpPr>
          <p:cNvPr id="4" name="Rectangle 3"/>
          <p:cNvSpPr/>
          <p:nvPr/>
        </p:nvSpPr>
        <p:spPr>
          <a:xfrm>
            <a:off x="5128750" y="1556792"/>
            <a:ext cx="3208626" cy="646331"/>
          </a:xfrm>
          <a:prstGeom prst="rect">
            <a:avLst/>
          </a:prstGeom>
        </p:spPr>
        <p:txBody>
          <a:bodyPr wrap="square">
            <a:spAutoFit/>
          </a:bodyPr>
          <a:lstStyle/>
          <a:p>
            <a:r>
              <a:rPr lang="en-US" sz="1800" dirty="0" smtClean="0"/>
              <a:t> slope effect on </a:t>
            </a:r>
            <a:r>
              <a:rPr lang="en-US" sz="1800" dirty="0" err="1" smtClean="0"/>
              <a:t>Lr</a:t>
            </a:r>
            <a:r>
              <a:rPr lang="en-US" sz="1800" dirty="0" smtClean="0"/>
              <a:t>(</a:t>
            </a:r>
            <a:r>
              <a:rPr lang="en-US" sz="1800" dirty="0" err="1" smtClean="0"/>
              <a:t>ll</a:t>
            </a:r>
            <a:r>
              <a:rPr lang="en-US" sz="1800" dirty="0" smtClean="0"/>
              <a:t>)</a:t>
            </a:r>
          </a:p>
          <a:p>
            <a:r>
              <a:rPr lang="en-US" sz="1800" dirty="0" smtClean="0"/>
              <a:t>= variation of </a:t>
            </a:r>
            <a:r>
              <a:rPr lang="en-US" sz="1800" dirty="0" err="1" smtClean="0"/>
              <a:t>educ</a:t>
            </a:r>
            <a:r>
              <a:rPr lang="en-US" sz="1800" dirty="0" smtClean="0"/>
              <a:t> premium</a:t>
            </a:r>
            <a:endParaRPr lang="en-US" sz="1800" dirty="0"/>
          </a:p>
        </p:txBody>
      </p:sp>
      <p:sp>
        <p:nvSpPr>
          <p:cNvPr id="15" name="Rectangle 14"/>
          <p:cNvSpPr/>
          <p:nvPr/>
        </p:nvSpPr>
        <p:spPr>
          <a:xfrm>
            <a:off x="8193360" y="3077344"/>
            <a:ext cx="883576" cy="369332"/>
          </a:xfrm>
          <a:prstGeom prst="rect">
            <a:avLst/>
          </a:prstGeom>
        </p:spPr>
        <p:txBody>
          <a:bodyPr wrap="none">
            <a:spAutoFit/>
          </a:bodyPr>
          <a:lstStyle/>
          <a:p>
            <a:r>
              <a:rPr lang="en-US" altLang="en-US" sz="1800" b="1" dirty="0" smtClean="0"/>
              <a:t>cohort </a:t>
            </a:r>
            <a:endParaRPr lang="en-US" sz="1800" dirty="0"/>
          </a:p>
        </p:txBody>
      </p:sp>
    </p:spTree>
    <p:extLst>
      <p:ext uri="{BB962C8B-B14F-4D97-AF65-F5344CB8AC3E}">
        <p14:creationId xmlns:p14="http://schemas.microsoft.com/office/powerpoint/2010/main" val="2456827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F05CC69-4E73-4CDD-8E53-28FDC48776D6}" type="slidenum">
              <a:rPr lang="fr-FR" sz="1400"/>
              <a:pPr/>
              <a:t>8</a:t>
            </a:fld>
            <a:endParaRPr lang="fr-FR" sz="1400"/>
          </a:p>
        </p:txBody>
      </p:sp>
      <p:sp>
        <p:nvSpPr>
          <p:cNvPr id="4099" name="Rectangle 2"/>
          <p:cNvSpPr>
            <a:spLocks noGrp="1" noChangeArrowheads="1"/>
          </p:cNvSpPr>
          <p:nvPr>
            <p:ph type="body" idx="1"/>
          </p:nvPr>
        </p:nvSpPr>
        <p:spPr>
          <a:xfrm>
            <a:off x="200025" y="260350"/>
            <a:ext cx="9705975" cy="6597650"/>
          </a:xfrm>
          <a:noFill/>
        </p:spPr>
        <p:txBody>
          <a:bodyPr/>
          <a:lstStyle/>
          <a:p>
            <a:pPr marL="995363" lvl="3" indent="-247650"/>
            <a:endParaRPr lang="en-US" sz="1900" b="1" dirty="0" smtClean="0">
              <a:solidFill>
                <a:srgbClr val="000000"/>
              </a:solidFill>
            </a:endParaRPr>
          </a:p>
          <a:p>
            <a:pPr marL="488950" lvl="1" indent="-323850">
              <a:spcBef>
                <a:spcPts val="500"/>
              </a:spcBef>
              <a:spcAft>
                <a:spcPts val="500"/>
              </a:spcAft>
              <a:buFont typeface="Zapf Dingbats" charset="2"/>
              <a:buNone/>
            </a:pPr>
            <a:r>
              <a:rPr lang="en-US" sz="2900" dirty="0" smtClean="0">
                <a:solidFill>
                  <a:srgbClr val="000000"/>
                </a:solidFill>
              </a:rPr>
              <a:t/>
            </a:r>
            <a:br>
              <a:rPr lang="en-US" sz="2900" dirty="0" smtClean="0">
                <a:solidFill>
                  <a:srgbClr val="000000"/>
                </a:solidFill>
              </a:rPr>
            </a:br>
            <a:endParaRPr lang="en-US" sz="2100" b="0" dirty="0" smtClean="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Theory of social generations (Karl Mannheim) </a:t>
            </a:r>
          </a:p>
          <a:p>
            <a:pPr marL="488950" lvl="1" indent="-323850">
              <a:spcBef>
                <a:spcPts val="500"/>
              </a:spcBef>
              <a:spcAft>
                <a:spcPts val="500"/>
              </a:spcAft>
              <a:buFont typeface="Wingdings" pitchFamily="2" charset="2"/>
              <a:buChar char="Ø"/>
            </a:pPr>
            <a:r>
              <a:rPr lang="en-US" sz="2100" b="0" dirty="0" smtClean="0">
                <a:solidFill>
                  <a:srgbClr val="000000"/>
                </a:solidFill>
              </a:rPr>
              <a:t>1968 gap </a:t>
            </a:r>
            <a:r>
              <a:rPr lang="en-US" sz="2100" b="0" dirty="0">
                <a:solidFill>
                  <a:srgbClr val="000000"/>
                </a:solidFill>
              </a:rPr>
              <a:t>of generations (Margaret Mead)</a:t>
            </a:r>
            <a:endParaRPr lang="en-US" sz="1900" b="0" dirty="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Cohort and social change (Norman Ryder)</a:t>
            </a:r>
            <a:endParaRPr lang="en-US" sz="1900" b="0" dirty="0" smtClean="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The methodology of APC analysis (Yang Yang)</a:t>
            </a:r>
          </a:p>
          <a:p>
            <a:pPr marL="488950" lvl="1" indent="-323850">
              <a:spcBef>
                <a:spcPts val="500"/>
              </a:spcBef>
              <a:spcAft>
                <a:spcPts val="500"/>
              </a:spcAft>
              <a:buFont typeface="Wingdings" pitchFamily="2" charset="2"/>
              <a:buChar char="Ø"/>
            </a:pPr>
            <a:r>
              <a:rPr lang="en-US" sz="2100" b="0" dirty="0" smtClean="0">
                <a:solidFill>
                  <a:srgbClr val="000000"/>
                </a:solidFill>
              </a:rPr>
              <a:t>Examples:  </a:t>
            </a:r>
            <a:br>
              <a:rPr lang="en-US" sz="2100" b="0" dirty="0" smtClean="0">
                <a:solidFill>
                  <a:srgbClr val="000000"/>
                </a:solidFill>
              </a:rPr>
            </a:br>
            <a:r>
              <a:rPr lang="en-US" sz="2100" b="0" dirty="0" smtClean="0">
                <a:solidFill>
                  <a:srgbClr val="000000"/>
                </a:solidFill>
              </a:rPr>
              <a:t>* suicide in France </a:t>
            </a:r>
            <a:br>
              <a:rPr lang="en-US" sz="2100" b="0" dirty="0" smtClean="0">
                <a:solidFill>
                  <a:srgbClr val="000000"/>
                </a:solidFill>
              </a:rPr>
            </a:br>
            <a:r>
              <a:rPr lang="en-US" sz="2100" b="0" dirty="0" smtClean="0">
                <a:solidFill>
                  <a:srgbClr val="000000"/>
                </a:solidFill>
              </a:rPr>
              <a:t>* consumption in China</a:t>
            </a:r>
            <a:br>
              <a:rPr lang="en-US" sz="2100" b="0" dirty="0" smtClean="0">
                <a:solidFill>
                  <a:srgbClr val="000000"/>
                </a:solidFill>
              </a:rPr>
            </a:br>
            <a:r>
              <a:rPr lang="en-US" sz="2100" b="0" dirty="0" smtClean="0">
                <a:solidFill>
                  <a:srgbClr val="000000"/>
                </a:solidFill>
              </a:rPr>
              <a:t>* political participation </a:t>
            </a:r>
            <a:br>
              <a:rPr lang="en-US" sz="2100" b="0" dirty="0" smtClean="0">
                <a:solidFill>
                  <a:srgbClr val="000000"/>
                </a:solidFill>
              </a:rPr>
            </a:br>
            <a:r>
              <a:rPr lang="en-US" sz="2100" b="0" dirty="0" smtClean="0">
                <a:solidFill>
                  <a:srgbClr val="000000"/>
                </a:solidFill>
              </a:rPr>
              <a:t>* etc. , etc. , etc. </a:t>
            </a:r>
          </a:p>
        </p:txBody>
      </p:sp>
      <p:sp>
        <p:nvSpPr>
          <p:cNvPr id="4100" name="Rectangle 3"/>
          <p:cNvSpPr>
            <a:spLocks noChangeArrowheads="1"/>
          </p:cNvSpPr>
          <p:nvPr/>
        </p:nvSpPr>
        <p:spPr bwMode="auto">
          <a:xfrm>
            <a:off x="7369175" y="2781300"/>
            <a:ext cx="2120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solidFill>
                  <a:srgbClr val="000000"/>
                </a:solidFill>
              </a:rPr>
              <a:t>Karl Mannheim</a:t>
            </a:r>
          </a:p>
          <a:p>
            <a:pPr algn="ctr"/>
            <a:r>
              <a:rPr lang="fr-FR">
                <a:solidFill>
                  <a:srgbClr val="000000"/>
                </a:solidFill>
              </a:rPr>
              <a:t>1893-1947</a:t>
            </a:r>
          </a:p>
        </p:txBody>
      </p:sp>
      <p:pic>
        <p:nvPicPr>
          <p:cNvPr id="41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662" y="260350"/>
            <a:ext cx="2101850"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2725" y="3730625"/>
            <a:ext cx="1558925"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3" name="Rectangle 6"/>
          <p:cNvSpPr>
            <a:spLocks noChangeArrowheads="1"/>
          </p:cNvSpPr>
          <p:nvPr/>
        </p:nvSpPr>
        <p:spPr bwMode="auto">
          <a:xfrm>
            <a:off x="7835900" y="5846763"/>
            <a:ext cx="1581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solidFill>
                  <a:srgbClr val="000000"/>
                </a:solidFill>
              </a:rPr>
              <a:t>Yang Yang</a:t>
            </a:r>
          </a:p>
          <a:p>
            <a:pPr algn="ctr"/>
            <a:r>
              <a:rPr lang="en-US">
                <a:solidFill>
                  <a:srgbClr val="000000"/>
                </a:solidFill>
              </a:rPr>
              <a:t>1970?-</a:t>
            </a:r>
            <a:endParaRPr lang="fr-FR">
              <a:solidFill>
                <a:srgbClr val="000000"/>
              </a:solidFill>
            </a:endParaRPr>
          </a:p>
        </p:txBody>
      </p:sp>
      <p:pic>
        <p:nvPicPr>
          <p:cNvPr id="410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638" y="3357563"/>
            <a:ext cx="2454275" cy="230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5" name="Rectangle 10"/>
          <p:cNvSpPr>
            <a:spLocks noChangeArrowheads="1"/>
          </p:cNvSpPr>
          <p:nvPr/>
        </p:nvSpPr>
        <p:spPr bwMode="auto">
          <a:xfrm>
            <a:off x="4892675" y="5441950"/>
            <a:ext cx="2003425"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solidFill>
                  <a:srgbClr val="000000"/>
                </a:solidFill>
              </a:rPr>
              <a:t>Norman Ryder</a:t>
            </a:r>
            <a:br>
              <a:rPr lang="en-US" dirty="0">
                <a:solidFill>
                  <a:srgbClr val="000000"/>
                </a:solidFill>
              </a:rPr>
            </a:br>
            <a:r>
              <a:rPr lang="fr-FR" dirty="0">
                <a:solidFill>
                  <a:srgbClr val="000000"/>
                </a:solidFill>
              </a:rPr>
              <a:t> 1923-2010</a:t>
            </a:r>
          </a:p>
        </p:txBody>
      </p:sp>
      <p:sp>
        <p:nvSpPr>
          <p:cNvPr id="4106" name="Rectangle 11"/>
          <p:cNvSpPr>
            <a:spLocks noChangeArrowheads="1"/>
          </p:cNvSpPr>
          <p:nvPr/>
        </p:nvSpPr>
        <p:spPr bwMode="auto">
          <a:xfrm>
            <a:off x="-160338" y="161925"/>
            <a:ext cx="775564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a:t>1. </a:t>
            </a:r>
            <a:r>
              <a:rPr lang="en-US" sz="3200" b="1" i="1" dirty="0" smtClean="0"/>
              <a:t>From theory to </a:t>
            </a:r>
            <a:r>
              <a:rPr lang="en-US" sz="3200" b="1" i="1" dirty="0" err="1" smtClean="0"/>
              <a:t>datacrunching</a:t>
            </a:r>
            <a:r>
              <a:rPr lang="en-US" sz="3200" b="1" i="1" dirty="0" smtClean="0"/>
              <a:t>: </a:t>
            </a:r>
            <a:br>
              <a:rPr lang="en-US" sz="3200" b="1" i="1" dirty="0" smtClean="0"/>
            </a:br>
            <a:r>
              <a:rPr lang="en-US" sz="3200" b="1" i="1" dirty="0" smtClean="0"/>
              <a:t>Social generations and cohort </a:t>
            </a:r>
            <a:r>
              <a:rPr lang="en-US" sz="3200" b="1" i="1" dirty="0"/>
              <a:t>analysis</a:t>
            </a:r>
            <a:r>
              <a:rPr lang="en-US" sz="3200" dirty="0"/>
              <a:t> </a:t>
            </a:r>
          </a:p>
        </p:txBody>
      </p:sp>
      <p:sp>
        <p:nvSpPr>
          <p:cNvPr id="2" name="Rectangle 1"/>
          <p:cNvSpPr/>
          <p:nvPr/>
        </p:nvSpPr>
        <p:spPr>
          <a:xfrm>
            <a:off x="416496" y="6207695"/>
            <a:ext cx="5243808" cy="461665"/>
          </a:xfrm>
          <a:prstGeom prst="rect">
            <a:avLst/>
          </a:prstGeom>
        </p:spPr>
        <p:txBody>
          <a:bodyPr wrap="none">
            <a:spAutoFit/>
          </a:bodyPr>
          <a:lstStyle/>
          <a:p>
            <a:r>
              <a:rPr lang="en-US" dirty="0"/>
              <a:t>www.louischauvel.org/ryder2090964.pdf</a:t>
            </a:r>
          </a:p>
        </p:txBody>
      </p:sp>
      <p:pic>
        <p:nvPicPr>
          <p:cNvPr id="17412" name="Picture 4" descr="Résultats de recherche d'images pour « margaret mead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4688" y="3701165"/>
            <a:ext cx="2286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0"/>
          <p:cNvSpPr>
            <a:spLocks noChangeArrowheads="1"/>
          </p:cNvSpPr>
          <p:nvPr/>
        </p:nvSpPr>
        <p:spPr bwMode="auto">
          <a:xfrm>
            <a:off x="2176682" y="5445224"/>
            <a:ext cx="2083455"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smtClean="0">
                <a:solidFill>
                  <a:srgbClr val="000000"/>
                </a:solidFill>
              </a:rPr>
              <a:t>Margaret Mead</a:t>
            </a:r>
            <a:r>
              <a:rPr lang="en-US" dirty="0">
                <a:solidFill>
                  <a:srgbClr val="000000"/>
                </a:solidFill>
              </a:rPr>
              <a:t/>
            </a:r>
            <a:br>
              <a:rPr lang="en-US" dirty="0">
                <a:solidFill>
                  <a:srgbClr val="000000"/>
                </a:solidFill>
              </a:rPr>
            </a:br>
            <a:r>
              <a:rPr lang="fr-FR" dirty="0">
                <a:solidFill>
                  <a:srgbClr val="000000"/>
                </a:solidFill>
              </a:rPr>
              <a:t> </a:t>
            </a:r>
            <a:r>
              <a:rPr lang="fr-FR" dirty="0" smtClean="0">
                <a:solidFill>
                  <a:srgbClr val="000000"/>
                </a:solidFill>
              </a:rPr>
              <a:t>1901-1978 </a:t>
            </a:r>
            <a:endParaRPr lang="fr-FR" dirty="0">
              <a:solidFill>
                <a:srgbClr val="000000"/>
              </a:solidFill>
            </a:endParaRPr>
          </a:p>
        </p:txBody>
      </p:sp>
    </p:spTree>
    <p:extLst>
      <p:ext uri="{BB962C8B-B14F-4D97-AF65-F5344CB8AC3E}">
        <p14:creationId xmlns:p14="http://schemas.microsoft.com/office/powerpoint/2010/main" val="35798920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6F9D75F8-A91A-4029-A1BF-199B6AC9C382}" type="slidenum">
              <a:rPr lang="fr-FR" altLang="en-US" sz="1400" smtClean="0"/>
              <a:pPr/>
              <a:t>80</a:t>
            </a:fld>
            <a:endParaRPr lang="fr-FR" altLang="en-US" sz="1400" smtClean="0"/>
          </a:p>
        </p:txBody>
      </p:sp>
      <p:sp>
        <p:nvSpPr>
          <p:cNvPr id="21507" name="Rectangle 3"/>
          <p:cNvSpPr>
            <a:spLocks noChangeArrowheads="1"/>
          </p:cNvSpPr>
          <p:nvPr/>
        </p:nvSpPr>
        <p:spPr bwMode="auto">
          <a:xfrm>
            <a:off x="273050" y="144859"/>
            <a:ext cx="96329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defRPr/>
            </a:pPr>
            <a:endParaRPr lang="en-US" altLang="en-US" b="1" dirty="0" smtClean="0"/>
          </a:p>
          <a:p>
            <a:pPr algn="l">
              <a:defRPr/>
            </a:pPr>
            <a:endParaRPr lang="en-US" altLang="en-US" b="1" dirty="0" smtClean="0"/>
          </a:p>
          <a:p>
            <a:pPr algn="l">
              <a:defRPr/>
            </a:pPr>
            <a:r>
              <a:rPr lang="en-US" altLang="en-US" b="1" dirty="0" smtClean="0"/>
              <a:t>A – “Overeducation” does not express a complicated </a:t>
            </a:r>
            <a:r>
              <a:rPr lang="en-US" altLang="en-US" b="1" dirty="0" err="1" smtClean="0"/>
              <a:t>recomposition</a:t>
            </a:r>
            <a:endParaRPr lang="en-US" altLang="en-US" b="1" dirty="0" smtClean="0"/>
          </a:p>
          <a:p>
            <a:pPr algn="l">
              <a:defRPr/>
            </a:pPr>
            <a:r>
              <a:rPr lang="en-US" altLang="en-US" b="1" dirty="0" smtClean="0"/>
              <a:t>B – The higher my diploma the higher my position</a:t>
            </a:r>
          </a:p>
          <a:p>
            <a:pPr algn="l">
              <a:defRPr/>
            </a:pPr>
            <a:r>
              <a:rPr lang="en-US" altLang="en-US" b="1" dirty="0" smtClean="0"/>
              <a:t>C</a:t>
            </a:r>
            <a:r>
              <a:rPr lang="en-US" altLang="en-US" b="1" dirty="0"/>
              <a:t> – </a:t>
            </a:r>
            <a:r>
              <a:rPr lang="en-US" altLang="en-US" b="1" dirty="0" smtClean="0"/>
              <a:t>The higher the proportion of diploma owners, </a:t>
            </a:r>
            <a:br>
              <a:rPr lang="en-US" altLang="en-US" b="1" dirty="0" smtClean="0"/>
            </a:br>
            <a:r>
              <a:rPr lang="en-US" altLang="en-US" b="1" dirty="0" smtClean="0"/>
              <a:t>	the lower their (relative) position</a:t>
            </a:r>
          </a:p>
          <a:p>
            <a:pPr algn="l">
              <a:defRPr/>
            </a:pPr>
            <a:r>
              <a:rPr lang="en-US" altLang="en-US" b="1" dirty="0" smtClean="0"/>
              <a:t>D </a:t>
            </a:r>
            <a:r>
              <a:rPr lang="en-US" altLang="en-US" b="1" dirty="0"/>
              <a:t>– The </a:t>
            </a:r>
            <a:r>
              <a:rPr lang="en-US" altLang="en-US" b="1" dirty="0" smtClean="0"/>
              <a:t>cohorts relative socioeconomic circumstances </a:t>
            </a:r>
            <a:br>
              <a:rPr lang="en-US" altLang="en-US" b="1" dirty="0" smtClean="0"/>
            </a:br>
            <a:r>
              <a:rPr lang="en-US" altLang="en-US" b="1" dirty="0" smtClean="0"/>
              <a:t>	can change completely the intercepts / gradients</a:t>
            </a:r>
          </a:p>
          <a:p>
            <a:pPr algn="l">
              <a:defRPr/>
            </a:pPr>
            <a:r>
              <a:rPr lang="en-US" altLang="en-US" b="1" dirty="0" smtClean="0"/>
              <a:t>E </a:t>
            </a:r>
            <a:r>
              <a:rPr lang="en-US" altLang="en-US" b="1" dirty="0"/>
              <a:t>– </a:t>
            </a:r>
            <a:r>
              <a:rPr lang="en-US" altLang="en-US" b="1" dirty="0" smtClean="0"/>
              <a:t>France is an extreme case of social downgrading </a:t>
            </a:r>
            <a:br>
              <a:rPr lang="en-US" altLang="en-US" b="1" dirty="0" smtClean="0"/>
            </a:br>
            <a:r>
              <a:rPr lang="en-US" altLang="en-US" b="1" dirty="0" smtClean="0"/>
              <a:t>	of the young birth cohorts</a:t>
            </a:r>
            <a:endParaRPr lang="en-US" altLang="en-US" b="1" dirty="0"/>
          </a:p>
          <a:p>
            <a:pPr algn="l">
              <a:defRPr/>
            </a:pPr>
            <a:r>
              <a:rPr lang="en-US" altLang="en-US" b="1" dirty="0" smtClean="0"/>
              <a:t>F </a:t>
            </a:r>
            <a:r>
              <a:rPr lang="en-US" altLang="en-US" b="1" dirty="0"/>
              <a:t>– </a:t>
            </a:r>
            <a:r>
              <a:rPr lang="en-US" altLang="en-US" b="1" dirty="0" smtClean="0"/>
              <a:t>France is not alone = Italy, Span, Greece, … who’s next? </a:t>
            </a:r>
            <a:endParaRPr lang="en-US" altLang="en-US" b="1" dirty="0"/>
          </a:p>
          <a:p>
            <a:pPr algn="l">
              <a:defRPr/>
            </a:pPr>
            <a:endParaRPr lang="en-US" altLang="en-US" b="1" dirty="0" smtClean="0"/>
          </a:p>
          <a:p>
            <a:pPr algn="l">
              <a:defRPr/>
            </a:pPr>
            <a:r>
              <a:rPr lang="en-US" altLang="en-US" b="1" dirty="0" smtClean="0"/>
              <a:t>G </a:t>
            </a:r>
            <a:r>
              <a:rPr lang="en-US" altLang="en-US" b="1" dirty="0"/>
              <a:t>– </a:t>
            </a:r>
            <a:r>
              <a:rPr lang="en-US" altLang="en-US" b="1" dirty="0" smtClean="0"/>
              <a:t>LIS data provide fantastic tools for international comparison </a:t>
            </a:r>
            <a:endParaRPr lang="en-US" altLang="en-US" b="1" dirty="0"/>
          </a:p>
          <a:p>
            <a:pPr algn="l">
              <a:defRPr/>
            </a:pPr>
            <a:endParaRPr lang="en-US" altLang="en-US" b="1" dirty="0" smtClean="0"/>
          </a:p>
        </p:txBody>
      </p:sp>
      <p:sp>
        <p:nvSpPr>
          <p:cNvPr id="25604" name="Rectangle 11"/>
          <p:cNvSpPr>
            <a:spLocks noChangeArrowheads="1"/>
          </p:cNvSpPr>
          <p:nvPr/>
        </p:nvSpPr>
        <p:spPr bwMode="auto">
          <a:xfrm>
            <a:off x="1799710" y="161925"/>
            <a:ext cx="30283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Clr>
                <a:schemeClr val="tx1"/>
              </a:buClr>
              <a:buFont typeface="Zapf Dingbats" charset="2"/>
              <a:buNone/>
            </a:pPr>
            <a:r>
              <a:rPr lang="en-US" altLang="en-US" sz="3200" b="1" i="1" dirty="0" smtClean="0"/>
              <a:t>6- Conclusion</a:t>
            </a:r>
            <a:endParaRPr lang="en-US" altLang="en-US" sz="3200" dirty="0"/>
          </a:p>
        </p:txBody>
      </p:sp>
    </p:spTree>
    <p:extLst>
      <p:ext uri="{BB962C8B-B14F-4D97-AF65-F5344CB8AC3E}">
        <p14:creationId xmlns:p14="http://schemas.microsoft.com/office/powerpoint/2010/main" val="578211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body" idx="1"/>
          </p:nvPr>
        </p:nvSpPr>
        <p:spPr>
          <a:xfrm>
            <a:off x="200025" y="260350"/>
            <a:ext cx="9705975" cy="6597650"/>
          </a:xfrm>
          <a:noFill/>
        </p:spPr>
        <p:txBody>
          <a:bodyPr/>
          <a:lstStyle/>
          <a:p>
            <a:pPr marL="488950" lvl="1" indent="-323850">
              <a:spcBef>
                <a:spcPts val="500"/>
              </a:spcBef>
              <a:spcAft>
                <a:spcPts val="500"/>
              </a:spcAft>
              <a:buFont typeface="Zapf Dingbats" charset="2"/>
              <a:buNone/>
            </a:pPr>
            <a:endParaRPr lang="en-US" sz="2100" b="0" dirty="0" smtClean="0">
              <a:solidFill>
                <a:srgbClr val="000000"/>
              </a:solidFill>
            </a:endParaRPr>
          </a:p>
          <a:p>
            <a:pPr marL="488950" lvl="1" indent="-323850">
              <a:spcBef>
                <a:spcPts val="500"/>
              </a:spcBef>
              <a:spcAft>
                <a:spcPts val="500"/>
              </a:spcAft>
              <a:buFont typeface="Wingdings" pitchFamily="2" charset="2"/>
              <a:buChar char="Ø"/>
            </a:pPr>
            <a:r>
              <a:rPr lang="en-US" sz="2100" b="0" dirty="0" smtClean="0">
                <a:solidFill>
                  <a:srgbClr val="000000"/>
                </a:solidFill>
              </a:rPr>
              <a:t>www.louischauvel.org/TheMannheim.pdf</a:t>
            </a:r>
            <a:endParaRPr lang="en-US" sz="2100" b="0" dirty="0">
              <a:solidFill>
                <a:srgbClr val="000000"/>
              </a:solidFill>
            </a:endParaRPr>
          </a:p>
          <a:p>
            <a:pPr marL="488950" lvl="1" indent="-323850">
              <a:spcBef>
                <a:spcPts val="500"/>
              </a:spcBef>
              <a:spcAft>
                <a:spcPts val="500"/>
              </a:spcAft>
              <a:buFont typeface="Wingdings" pitchFamily="2" charset="2"/>
              <a:buChar char="Ø"/>
            </a:pPr>
            <a:r>
              <a:rPr lang="en-US" sz="2100" b="0" dirty="0">
                <a:solidFill>
                  <a:srgbClr val="000000"/>
                </a:solidFill>
              </a:rPr>
              <a:t>www.louischauvel.org/TheMead.pdf</a:t>
            </a:r>
          </a:p>
          <a:p>
            <a:pPr marL="488950" lvl="1" indent="-323850">
              <a:spcBef>
                <a:spcPts val="500"/>
              </a:spcBef>
              <a:spcAft>
                <a:spcPts val="500"/>
              </a:spcAft>
              <a:buFont typeface="Wingdings" pitchFamily="2" charset="2"/>
              <a:buChar char="Ø"/>
            </a:pPr>
            <a:r>
              <a:rPr lang="en-US" sz="2100" b="0" dirty="0" smtClean="0">
                <a:solidFill>
                  <a:srgbClr val="000000"/>
                </a:solidFill>
              </a:rPr>
              <a:t>www.louischauvel.org/TheRyder.pdf</a:t>
            </a:r>
          </a:p>
          <a:p>
            <a:pPr marL="488950" lvl="1" indent="-323850">
              <a:spcBef>
                <a:spcPts val="500"/>
              </a:spcBef>
              <a:spcAft>
                <a:spcPts val="500"/>
              </a:spcAft>
              <a:buFont typeface="Wingdings" pitchFamily="2" charset="2"/>
              <a:buChar char="Ø"/>
            </a:pPr>
            <a:r>
              <a:rPr lang="en-US" sz="2100" b="0" dirty="0">
                <a:solidFill>
                  <a:srgbClr val="000000"/>
                </a:solidFill>
              </a:rPr>
              <a:t>http://</a:t>
            </a:r>
            <a:r>
              <a:rPr lang="en-US" sz="2100" b="0" dirty="0" smtClean="0">
                <a:solidFill>
                  <a:srgbClr val="000000"/>
                </a:solidFill>
              </a:rPr>
              <a:t>davidcard.berkeley.edu/papers/vietnam-war-college.pdf</a:t>
            </a:r>
          </a:p>
          <a:p>
            <a:pPr marL="488950" lvl="1" indent="-323850">
              <a:spcBef>
                <a:spcPts val="500"/>
              </a:spcBef>
              <a:spcAft>
                <a:spcPts val="500"/>
              </a:spcAft>
              <a:buFont typeface="Wingdings" pitchFamily="2" charset="2"/>
              <a:buChar char="Ø"/>
            </a:pPr>
            <a:r>
              <a:rPr lang="en-US" sz="2100" b="0" dirty="0" smtClean="0">
                <a:solidFill>
                  <a:srgbClr val="000000"/>
                </a:solidFill>
              </a:rPr>
              <a:t>www.louischauvel.org/TheYANGASR2008.pdf</a:t>
            </a:r>
            <a:endParaRPr lang="en-US" sz="2100" b="0" dirty="0">
              <a:solidFill>
                <a:srgbClr val="000000"/>
              </a:solidFill>
            </a:endParaRPr>
          </a:p>
          <a:p>
            <a:pPr marL="822325" lvl="2" indent="-323850">
              <a:spcBef>
                <a:spcPts val="500"/>
              </a:spcBef>
              <a:spcAft>
                <a:spcPts val="500"/>
              </a:spcAft>
              <a:buFont typeface="Wingdings" pitchFamily="2" charset="2"/>
              <a:buChar char="Ø"/>
            </a:pPr>
            <a:endParaRPr lang="en-US" b="0" dirty="0">
              <a:solidFill>
                <a:srgbClr val="000000"/>
              </a:solidFill>
            </a:endParaRPr>
          </a:p>
        </p:txBody>
      </p:sp>
      <p:sp>
        <p:nvSpPr>
          <p:cNvPr id="4106" name="Rectangle 11"/>
          <p:cNvSpPr>
            <a:spLocks noChangeArrowheads="1"/>
          </p:cNvSpPr>
          <p:nvPr/>
        </p:nvSpPr>
        <p:spPr bwMode="auto">
          <a:xfrm>
            <a:off x="-160338" y="161925"/>
            <a:ext cx="44230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914400" lvl="1" indent="-457200">
              <a:spcBef>
                <a:spcPct val="20000"/>
              </a:spcBef>
              <a:buClr>
                <a:schemeClr val="tx1"/>
              </a:buClr>
              <a:buFont typeface="Zapf Dingbats" charset="2"/>
              <a:buNone/>
            </a:pPr>
            <a:r>
              <a:rPr lang="en-US" sz="3200" b="1" i="1" dirty="0" smtClean="0"/>
              <a:t>Important references </a:t>
            </a:r>
            <a:r>
              <a:rPr lang="en-US" sz="3200" dirty="0" smtClean="0"/>
              <a:t> </a:t>
            </a:r>
            <a:endParaRPr lang="en-US" sz="3200" dirty="0"/>
          </a:p>
        </p:txBody>
      </p:sp>
      <p:pic>
        <p:nvPicPr>
          <p:cNvPr id="17412" name="Picture 4" descr="Résultats de recherche d'images pour « margaret mea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2" y="2975215"/>
            <a:ext cx="4692203" cy="391016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0"/>
          <p:cNvSpPr>
            <a:spLocks noChangeArrowheads="1"/>
          </p:cNvSpPr>
          <p:nvPr/>
        </p:nvSpPr>
        <p:spPr bwMode="auto">
          <a:xfrm>
            <a:off x="200471" y="5792196"/>
            <a:ext cx="2083455"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smtClean="0">
                <a:solidFill>
                  <a:srgbClr val="000000"/>
                </a:solidFill>
              </a:rPr>
              <a:t>Margaret Mead</a:t>
            </a:r>
            <a:r>
              <a:rPr lang="en-US" dirty="0">
                <a:solidFill>
                  <a:srgbClr val="000000"/>
                </a:solidFill>
              </a:rPr>
              <a:t/>
            </a:r>
            <a:br>
              <a:rPr lang="en-US" dirty="0">
                <a:solidFill>
                  <a:srgbClr val="000000"/>
                </a:solidFill>
              </a:rPr>
            </a:br>
            <a:r>
              <a:rPr lang="fr-FR" dirty="0">
                <a:solidFill>
                  <a:srgbClr val="000000"/>
                </a:solidFill>
              </a:rPr>
              <a:t> </a:t>
            </a:r>
            <a:r>
              <a:rPr lang="fr-FR" dirty="0" smtClean="0">
                <a:solidFill>
                  <a:srgbClr val="000000"/>
                </a:solidFill>
              </a:rPr>
              <a:t>1901-1978 </a:t>
            </a:r>
            <a:endParaRPr lang="fr-FR" dirty="0">
              <a:solidFill>
                <a:srgbClr val="000000"/>
              </a:solidFill>
            </a:endParaRPr>
          </a:p>
        </p:txBody>
      </p:sp>
      <p:sp>
        <p:nvSpPr>
          <p:cNvPr id="3" name="Rectangle 2"/>
          <p:cNvSpPr/>
          <p:nvPr/>
        </p:nvSpPr>
        <p:spPr>
          <a:xfrm>
            <a:off x="4232920" y="292586"/>
            <a:ext cx="5688632" cy="400110"/>
          </a:xfrm>
          <a:prstGeom prst="rect">
            <a:avLst/>
          </a:prstGeom>
        </p:spPr>
        <p:txBody>
          <a:bodyPr wrap="square">
            <a:spAutoFit/>
          </a:bodyPr>
          <a:lstStyle/>
          <a:p>
            <a:r>
              <a:rPr lang="en-US" altLang="en-US" sz="2000" u="sng" dirty="0"/>
              <a:t>http://www.louischauvel.org/frenchpolcultsoc.pdf</a:t>
            </a:r>
            <a:endParaRPr lang="en-US" sz="2000" dirty="0"/>
          </a:p>
        </p:txBody>
      </p:sp>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0972" y="2996952"/>
            <a:ext cx="4860540" cy="400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902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i&amp;e Consultants">
  <a:themeElements>
    <a:clrScheme name="i&amp;e Consultan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amp;e Consulta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amp;e Consultan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amp;e Consultan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amp;e Consultan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amp;e Consultan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amp;e Consultan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amp;e Consultan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amp;e Consultan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28716</TotalTime>
  <Words>4152</Words>
  <Application>Microsoft Office PowerPoint</Application>
  <PresentationFormat>A4 Paper (210x297 mm)</PresentationFormat>
  <Paragraphs>1028</Paragraphs>
  <Slides>80</Slides>
  <Notes>75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80</vt:i4>
      </vt:variant>
    </vt:vector>
  </HeadingPairs>
  <TitlesOfParts>
    <vt:vector size="93" baseType="lpstr">
      <vt:lpstr>MS PGothic</vt:lpstr>
      <vt:lpstr>SimSun</vt:lpstr>
      <vt:lpstr>SimSun</vt:lpstr>
      <vt:lpstr>Arial</vt:lpstr>
      <vt:lpstr>Courier New</vt:lpstr>
      <vt:lpstr>Old English Text MT</vt:lpstr>
      <vt:lpstr>Papyrus</vt:lpstr>
      <vt:lpstr>Symbol</vt:lpstr>
      <vt:lpstr>Times New Roman</vt:lpstr>
      <vt:lpstr>Wingdings</vt:lpstr>
      <vt:lpstr>Zapf Dingbats</vt:lpstr>
      <vt:lpstr>i&amp;e Consultants</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Groupe i&amp;e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 e</dc:creator>
  <cp:lastModifiedBy>Ragnarsdottir, Berglind</cp:lastModifiedBy>
  <cp:revision>253</cp:revision>
  <cp:lastPrinted>2003-04-09T17:48:13Z</cp:lastPrinted>
  <dcterms:created xsi:type="dcterms:W3CDTF">2002-01-29T11:09:42Z</dcterms:created>
  <dcterms:modified xsi:type="dcterms:W3CDTF">2015-06-15T16:59:01Z</dcterms:modified>
</cp:coreProperties>
</file>