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259" r:id="rId3"/>
    <p:sldId id="260" r:id="rId4"/>
    <p:sldId id="266" r:id="rId5"/>
    <p:sldId id="304" r:id="rId6"/>
    <p:sldId id="258" r:id="rId7"/>
    <p:sldId id="261" r:id="rId8"/>
    <p:sldId id="275" r:id="rId9"/>
    <p:sldId id="267" r:id="rId10"/>
    <p:sldId id="268" r:id="rId11"/>
    <p:sldId id="262" r:id="rId12"/>
    <p:sldId id="263" r:id="rId13"/>
    <p:sldId id="269" r:id="rId14"/>
    <p:sldId id="270" r:id="rId15"/>
    <p:sldId id="271" r:id="rId16"/>
    <p:sldId id="272" r:id="rId17"/>
    <p:sldId id="273" r:id="rId18"/>
    <p:sldId id="274" r:id="rId19"/>
    <p:sldId id="276" r:id="rId20"/>
    <p:sldId id="264" r:id="rId21"/>
    <p:sldId id="307" r:id="rId22"/>
    <p:sldId id="280" r:id="rId23"/>
    <p:sldId id="281" r:id="rId24"/>
    <p:sldId id="308" r:id="rId25"/>
    <p:sldId id="282" r:id="rId26"/>
    <p:sldId id="317" r:id="rId27"/>
    <p:sldId id="316" r:id="rId28"/>
    <p:sldId id="318" r:id="rId29"/>
    <p:sldId id="305" r:id="rId30"/>
    <p:sldId id="283" r:id="rId31"/>
    <p:sldId id="309" r:id="rId32"/>
    <p:sldId id="284" r:id="rId33"/>
    <p:sldId id="310" r:id="rId34"/>
    <p:sldId id="285" r:id="rId35"/>
    <p:sldId id="265" r:id="rId36"/>
    <p:sldId id="294" r:id="rId37"/>
    <p:sldId id="295" r:id="rId38"/>
    <p:sldId id="293" r:id="rId39"/>
    <p:sldId id="296" r:id="rId40"/>
    <p:sldId id="287" r:id="rId41"/>
    <p:sldId id="314" r:id="rId42"/>
    <p:sldId id="300" r:id="rId43"/>
    <p:sldId id="286" r:id="rId44"/>
    <p:sldId id="299" r:id="rId45"/>
    <p:sldId id="297" r:id="rId46"/>
    <p:sldId id="301" r:id="rId47"/>
    <p:sldId id="288" r:id="rId48"/>
    <p:sldId id="311" r:id="rId49"/>
    <p:sldId id="289" r:id="rId50"/>
    <p:sldId id="312" r:id="rId51"/>
    <p:sldId id="290" r:id="rId52"/>
    <p:sldId id="315" r:id="rId53"/>
    <p:sldId id="302" r:id="rId54"/>
    <p:sldId id="303" r:id="rId55"/>
    <p:sldId id="319" r:id="rId56"/>
    <p:sldId id="32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1"/>
    <p:restoredTop sz="94690"/>
  </p:normalViewPr>
  <p:slideViewPr>
    <p:cSldViewPr>
      <p:cViewPr varScale="1">
        <p:scale>
          <a:sx n="81" d="100"/>
          <a:sy n="81" d="100"/>
        </p:scale>
        <p:origin x="66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onal\Documents\juggad\Tables\FinalTables\2017-04-16_Chapter%204%20Tabl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onal\Documents\juggad\Tables\FinalTables\2017-04-16_Chapter%204%20Tab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sonal\Documents\juggad\Tables\FinalTables\%202017-04-14_Chapter%203%20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sonal\Documents\juggad\Tables\FinalTables\%202017-04-14_Chapter%203%20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Proportion</a:t>
            </a:r>
            <a:r>
              <a:rPr lang="en-US" baseline="0" dirty="0" smtClean="0"/>
              <a:t> of Household Consumption Expenditure by occupational group 1983-2012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Professionals, Managers, Technicians</c:v>
                </c:pt>
              </c:strCache>
            </c:strRef>
          </c:tx>
          <c:spPr>
            <a:ln w="28575" cap="rnd">
              <a:solidFill>
                <a:schemeClr val="accent1"/>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Sheet1!$B$2:$H$2</c:f>
              <c:numCache>
                <c:formatCode>0.0</c:formatCode>
                <c:ptCount val="7"/>
                <c:pt idx="0">
                  <c:v>10.5</c:v>
                </c:pt>
                <c:pt idx="1">
                  <c:v>13.5</c:v>
                </c:pt>
                <c:pt idx="2">
                  <c:v>14.8</c:v>
                </c:pt>
                <c:pt idx="3">
                  <c:v>14.1</c:v>
                </c:pt>
                <c:pt idx="4">
                  <c:v>15.6</c:v>
                </c:pt>
                <c:pt idx="5">
                  <c:v>17.100000000000001</c:v>
                </c:pt>
                <c:pt idx="6">
                  <c:v>18.3</c:v>
                </c:pt>
              </c:numCache>
            </c:numRef>
          </c:val>
          <c:smooth val="0"/>
        </c:ser>
        <c:ser>
          <c:idx val="1"/>
          <c:order val="1"/>
          <c:tx>
            <c:strRef>
              <c:f>Sheet1!$A$3</c:f>
              <c:strCache>
                <c:ptCount val="1"/>
                <c:pt idx="0">
                  <c:v>Farmers</c:v>
                </c:pt>
              </c:strCache>
            </c:strRef>
          </c:tx>
          <c:spPr>
            <a:ln w="28575" cap="rnd">
              <a:solidFill>
                <a:schemeClr val="accent2"/>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Sheet1!$B$3:$H$3</c:f>
              <c:numCache>
                <c:formatCode>0.0</c:formatCode>
                <c:ptCount val="7"/>
                <c:pt idx="0">
                  <c:v>33.6</c:v>
                </c:pt>
                <c:pt idx="1">
                  <c:v>30.8</c:v>
                </c:pt>
                <c:pt idx="2">
                  <c:v>26.5</c:v>
                </c:pt>
                <c:pt idx="3">
                  <c:v>23</c:v>
                </c:pt>
                <c:pt idx="4">
                  <c:v>21</c:v>
                </c:pt>
                <c:pt idx="5">
                  <c:v>15</c:v>
                </c:pt>
                <c:pt idx="6">
                  <c:v>14.1</c:v>
                </c:pt>
              </c:numCache>
            </c:numRef>
          </c:val>
          <c:smooth val="0"/>
        </c:ser>
        <c:ser>
          <c:idx val="2"/>
          <c:order val="2"/>
          <c:tx>
            <c:strRef>
              <c:f>Sheet1!$A$4</c:f>
              <c:strCache>
                <c:ptCount val="1"/>
                <c:pt idx="0">
                  <c:v>Small Entrepreneurs</c:v>
                </c:pt>
              </c:strCache>
            </c:strRef>
          </c:tx>
          <c:spPr>
            <a:ln w="28575" cap="rnd">
              <a:solidFill>
                <a:schemeClr val="accent3"/>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Sheet1!$B$4:$H$4</c:f>
              <c:numCache>
                <c:formatCode>0.0</c:formatCode>
                <c:ptCount val="7"/>
                <c:pt idx="0">
                  <c:v>2.4</c:v>
                </c:pt>
                <c:pt idx="1">
                  <c:v>3.3</c:v>
                </c:pt>
                <c:pt idx="2">
                  <c:v>4.2</c:v>
                </c:pt>
                <c:pt idx="3">
                  <c:v>6.3</c:v>
                </c:pt>
                <c:pt idx="4">
                  <c:v>6.9</c:v>
                </c:pt>
                <c:pt idx="5">
                  <c:v>12.8</c:v>
                </c:pt>
                <c:pt idx="6">
                  <c:v>13.3</c:v>
                </c:pt>
              </c:numCache>
            </c:numRef>
          </c:val>
          <c:smooth val="0"/>
        </c:ser>
        <c:dLbls>
          <c:showLegendKey val="0"/>
          <c:showVal val="0"/>
          <c:showCatName val="0"/>
          <c:showSerName val="0"/>
          <c:showPercent val="0"/>
          <c:showBubbleSize val="0"/>
        </c:dLbls>
        <c:smooth val="0"/>
        <c:axId val="224601056"/>
        <c:axId val="224602232"/>
      </c:lineChart>
      <c:catAx>
        <c:axId val="2246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602232"/>
        <c:crosses val="autoZero"/>
        <c:auto val="1"/>
        <c:lblAlgn val="ctr"/>
        <c:lblOffset val="100"/>
        <c:noMultiLvlLbl val="0"/>
      </c:catAx>
      <c:valAx>
        <c:axId val="224602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6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smtClean="0"/>
              <a:t>Number </a:t>
            </a:r>
            <a:r>
              <a:rPr lang="en-US" baseline="0" dirty="0"/>
              <a:t>of Applicants for Union Public Service Examinations and Success Rate 1951-2016</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'Fig 4.4'!$B$1</c:f>
              <c:strCache>
                <c:ptCount val="1"/>
                <c:pt idx="0">
                  <c:v>Applicants</c:v>
                </c:pt>
              </c:strCache>
            </c:strRef>
          </c:tx>
          <c:spPr>
            <a:ln w="28575" cap="rnd">
              <a:solidFill>
                <a:schemeClr val="accent2"/>
              </a:solidFill>
              <a:round/>
            </a:ln>
            <a:effectLst/>
          </c:spPr>
          <c:marker>
            <c:symbol val="none"/>
          </c:marker>
          <c:cat>
            <c:numRef>
              <c:f>'Fig 4.4'!$A$2:$A$9</c:f>
              <c:numCache>
                <c:formatCode>General</c:formatCode>
                <c:ptCount val="8"/>
                <c:pt idx="0">
                  <c:v>1951</c:v>
                </c:pt>
                <c:pt idx="1">
                  <c:v>1961</c:v>
                </c:pt>
                <c:pt idx="2">
                  <c:v>1971</c:v>
                </c:pt>
                <c:pt idx="3">
                  <c:v>1981</c:v>
                </c:pt>
                <c:pt idx="4">
                  <c:v>1991</c:v>
                </c:pt>
                <c:pt idx="5">
                  <c:v>2001</c:v>
                </c:pt>
                <c:pt idx="6">
                  <c:v>2011</c:v>
                </c:pt>
                <c:pt idx="7">
                  <c:v>2016</c:v>
                </c:pt>
              </c:numCache>
            </c:numRef>
          </c:cat>
          <c:val>
            <c:numRef>
              <c:f>'Fig 4.4'!$B$2:$B$9</c:f>
              <c:numCache>
                <c:formatCode>General</c:formatCode>
                <c:ptCount val="8"/>
                <c:pt idx="0">
                  <c:v>24680</c:v>
                </c:pt>
                <c:pt idx="1">
                  <c:v>34349</c:v>
                </c:pt>
                <c:pt idx="2">
                  <c:v>81539</c:v>
                </c:pt>
                <c:pt idx="3">
                  <c:v>243374</c:v>
                </c:pt>
                <c:pt idx="4">
                  <c:v>615850</c:v>
                </c:pt>
                <c:pt idx="5">
                  <c:v>762501</c:v>
                </c:pt>
                <c:pt idx="6">
                  <c:v>1893030</c:v>
                </c:pt>
                <c:pt idx="7">
                  <c:v>2920392</c:v>
                </c:pt>
              </c:numCache>
            </c:numRef>
          </c:val>
          <c:smooth val="0"/>
        </c:ser>
        <c:dLbls>
          <c:showLegendKey val="0"/>
          <c:showVal val="0"/>
          <c:showCatName val="0"/>
          <c:showSerName val="0"/>
          <c:showPercent val="0"/>
          <c:showBubbleSize val="0"/>
        </c:dLbls>
        <c:marker val="1"/>
        <c:smooth val="0"/>
        <c:axId val="223507504"/>
        <c:axId val="223501232"/>
      </c:lineChart>
      <c:lineChart>
        <c:grouping val="standard"/>
        <c:varyColors val="0"/>
        <c:ser>
          <c:idx val="2"/>
          <c:order val="1"/>
          <c:tx>
            <c:strRef>
              <c:f>'Fig 4.4'!$C$1</c:f>
              <c:strCache>
                <c:ptCount val="1"/>
                <c:pt idx="0">
                  <c:v>Recommended for post</c:v>
                </c:pt>
              </c:strCache>
            </c:strRef>
          </c:tx>
          <c:spPr>
            <a:ln w="28575" cap="rnd">
              <a:solidFill>
                <a:schemeClr val="accent3"/>
              </a:solidFill>
              <a:round/>
            </a:ln>
            <a:effectLst/>
          </c:spPr>
          <c:marker>
            <c:symbol val="none"/>
          </c:marker>
          <c:cat>
            <c:numRef>
              <c:f>'Fig 4.4'!$A$2:$A$9</c:f>
              <c:numCache>
                <c:formatCode>General</c:formatCode>
                <c:ptCount val="8"/>
                <c:pt idx="0">
                  <c:v>1951</c:v>
                </c:pt>
                <c:pt idx="1">
                  <c:v>1961</c:v>
                </c:pt>
                <c:pt idx="2">
                  <c:v>1971</c:v>
                </c:pt>
                <c:pt idx="3">
                  <c:v>1981</c:v>
                </c:pt>
                <c:pt idx="4">
                  <c:v>1991</c:v>
                </c:pt>
                <c:pt idx="5">
                  <c:v>2001</c:v>
                </c:pt>
                <c:pt idx="6">
                  <c:v>2011</c:v>
                </c:pt>
                <c:pt idx="7">
                  <c:v>2016</c:v>
                </c:pt>
              </c:numCache>
            </c:numRef>
          </c:cat>
          <c:val>
            <c:numRef>
              <c:f>'Fig 4.4'!$C$2:$C$9</c:f>
            </c:numRef>
          </c:val>
          <c:smooth val="0"/>
        </c:ser>
        <c:ser>
          <c:idx val="0"/>
          <c:order val="2"/>
          <c:tx>
            <c:strRef>
              <c:f>'Fig 4.4'!$D$1</c:f>
              <c:strCache>
                <c:ptCount val="1"/>
                <c:pt idx="0">
                  <c:v>Success Rate</c:v>
                </c:pt>
              </c:strCache>
            </c:strRef>
          </c:tx>
          <c:spPr>
            <a:ln w="28575" cap="rnd">
              <a:solidFill>
                <a:schemeClr val="accent1"/>
              </a:solidFill>
              <a:round/>
            </a:ln>
            <a:effectLst/>
          </c:spPr>
          <c:marker>
            <c:symbol val="none"/>
          </c:marker>
          <c:cat>
            <c:numRef>
              <c:f>'Fig 4.4'!$A$2:$A$9</c:f>
              <c:numCache>
                <c:formatCode>General</c:formatCode>
                <c:ptCount val="8"/>
                <c:pt idx="0">
                  <c:v>1951</c:v>
                </c:pt>
                <c:pt idx="1">
                  <c:v>1961</c:v>
                </c:pt>
                <c:pt idx="2">
                  <c:v>1971</c:v>
                </c:pt>
                <c:pt idx="3">
                  <c:v>1981</c:v>
                </c:pt>
                <c:pt idx="4">
                  <c:v>1991</c:v>
                </c:pt>
                <c:pt idx="5">
                  <c:v>2001</c:v>
                </c:pt>
                <c:pt idx="6">
                  <c:v>2011</c:v>
                </c:pt>
                <c:pt idx="7">
                  <c:v>2016</c:v>
                </c:pt>
              </c:numCache>
            </c:numRef>
          </c:cat>
          <c:val>
            <c:numRef>
              <c:f>'Fig 4.4'!$D$2:$D$9</c:f>
              <c:numCache>
                <c:formatCode>0%</c:formatCode>
                <c:ptCount val="8"/>
                <c:pt idx="0">
                  <c:v>0.11264181523500801</c:v>
                </c:pt>
                <c:pt idx="1">
                  <c:v>9.6014440012809704E-2</c:v>
                </c:pt>
                <c:pt idx="2">
                  <c:v>5.13496608984658E-2</c:v>
                </c:pt>
                <c:pt idx="3">
                  <c:v>1.6817737309655099E-2</c:v>
                </c:pt>
                <c:pt idx="4">
                  <c:v>7.4839652512787196E-3</c:v>
                </c:pt>
                <c:pt idx="5">
                  <c:v>5.47802560258937E-3</c:v>
                </c:pt>
                <c:pt idx="6">
                  <c:v>2.5863298521417999E-3</c:v>
                </c:pt>
                <c:pt idx="7">
                  <c:v>1.9377535618506001E-3</c:v>
                </c:pt>
              </c:numCache>
            </c:numRef>
          </c:val>
          <c:smooth val="0"/>
        </c:ser>
        <c:dLbls>
          <c:showLegendKey val="0"/>
          <c:showVal val="0"/>
          <c:showCatName val="0"/>
          <c:showSerName val="0"/>
          <c:showPercent val="0"/>
          <c:showBubbleSize val="0"/>
        </c:dLbls>
        <c:marker val="1"/>
        <c:smooth val="0"/>
        <c:axId val="223504368"/>
        <c:axId val="223503192"/>
      </c:lineChart>
      <c:catAx>
        <c:axId val="223507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1232"/>
        <c:crosses val="autoZero"/>
        <c:auto val="1"/>
        <c:lblAlgn val="ctr"/>
        <c:lblOffset val="100"/>
        <c:noMultiLvlLbl val="0"/>
      </c:catAx>
      <c:valAx>
        <c:axId val="223501232"/>
        <c:scaling>
          <c:orientation val="minMax"/>
          <c:max val="3000000"/>
          <c:min val="20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7504"/>
        <c:crosses val="autoZero"/>
        <c:crossBetween val="between"/>
      </c:valAx>
      <c:valAx>
        <c:axId val="22350319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4368"/>
        <c:crosses val="max"/>
        <c:crossBetween val="between"/>
      </c:valAx>
      <c:catAx>
        <c:axId val="223504368"/>
        <c:scaling>
          <c:orientation val="minMax"/>
        </c:scaling>
        <c:delete val="1"/>
        <c:axPos val="b"/>
        <c:numFmt formatCode="General" sourceLinked="1"/>
        <c:majorTickMark val="out"/>
        <c:minorTickMark val="none"/>
        <c:tickLblPos val="nextTo"/>
        <c:crossAx val="223503192"/>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Monthly</a:t>
            </a:r>
            <a:r>
              <a:rPr lang="en-US" baseline="0" dirty="0" smtClean="0"/>
              <a:t> household exp.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10th Per</c:v>
                </c:pt>
              </c:strCache>
            </c:strRef>
          </c:tx>
          <c:spPr>
            <a:ln w="28575" cap="rnd">
              <a:solidFill>
                <a:schemeClr val="accent1"/>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Sheet1!$B$2:$H$2</c:f>
              <c:numCache>
                <c:formatCode>General</c:formatCode>
                <c:ptCount val="7"/>
                <c:pt idx="0">
                  <c:v>3086</c:v>
                </c:pt>
                <c:pt idx="1">
                  <c:v>3416</c:v>
                </c:pt>
                <c:pt idx="2">
                  <c:v>3565</c:v>
                </c:pt>
                <c:pt idx="3">
                  <c:v>4639</c:v>
                </c:pt>
                <c:pt idx="4">
                  <c:v>4847</c:v>
                </c:pt>
                <c:pt idx="5">
                  <c:v>5071</c:v>
                </c:pt>
                <c:pt idx="6">
                  <c:v>5552</c:v>
                </c:pt>
              </c:numCache>
            </c:numRef>
          </c:val>
          <c:smooth val="0"/>
        </c:ser>
        <c:ser>
          <c:idx val="1"/>
          <c:order val="1"/>
          <c:tx>
            <c:strRef>
              <c:f>Sheet1!$A$3</c:f>
              <c:strCache>
                <c:ptCount val="1"/>
                <c:pt idx="0">
                  <c:v>Median</c:v>
                </c:pt>
              </c:strCache>
            </c:strRef>
          </c:tx>
          <c:spPr>
            <a:ln w="28575" cap="rnd">
              <a:solidFill>
                <a:schemeClr val="accent2"/>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Sheet1!$B$3:$H$3</c:f>
              <c:numCache>
                <c:formatCode>General</c:formatCode>
                <c:ptCount val="7"/>
                <c:pt idx="0">
                  <c:v>8818</c:v>
                </c:pt>
                <c:pt idx="1">
                  <c:v>9771</c:v>
                </c:pt>
                <c:pt idx="2">
                  <c:v>9531</c:v>
                </c:pt>
                <c:pt idx="3">
                  <c:v>11201</c:v>
                </c:pt>
                <c:pt idx="4">
                  <c:v>11748</c:v>
                </c:pt>
                <c:pt idx="5">
                  <c:v>11780</c:v>
                </c:pt>
                <c:pt idx="6">
                  <c:v>12922</c:v>
                </c:pt>
              </c:numCache>
            </c:numRef>
          </c:val>
          <c:smooth val="0"/>
        </c:ser>
        <c:ser>
          <c:idx val="2"/>
          <c:order val="2"/>
          <c:tx>
            <c:strRef>
              <c:f>Sheet1!$A$4</c:f>
              <c:strCache>
                <c:ptCount val="1"/>
                <c:pt idx="0">
                  <c:v>90th Per</c:v>
                </c:pt>
              </c:strCache>
            </c:strRef>
          </c:tx>
          <c:spPr>
            <a:ln w="28575" cap="rnd">
              <a:solidFill>
                <a:schemeClr val="accent3"/>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Sheet1!$B$4:$H$4</c:f>
              <c:numCache>
                <c:formatCode>General</c:formatCode>
                <c:ptCount val="7"/>
                <c:pt idx="0">
                  <c:v>19498</c:v>
                </c:pt>
                <c:pt idx="1">
                  <c:v>20950</c:v>
                </c:pt>
                <c:pt idx="2">
                  <c:v>19801</c:v>
                </c:pt>
                <c:pt idx="3">
                  <c:v>23916</c:v>
                </c:pt>
                <c:pt idx="4">
                  <c:v>26123</c:v>
                </c:pt>
                <c:pt idx="5">
                  <c:v>26280</c:v>
                </c:pt>
                <c:pt idx="6">
                  <c:v>33650</c:v>
                </c:pt>
              </c:numCache>
            </c:numRef>
          </c:val>
          <c:smooth val="0"/>
        </c:ser>
        <c:dLbls>
          <c:showLegendKey val="0"/>
          <c:showVal val="0"/>
          <c:showCatName val="0"/>
          <c:showSerName val="0"/>
          <c:showPercent val="0"/>
          <c:showBubbleSize val="0"/>
        </c:dLbls>
        <c:smooth val="0"/>
        <c:axId val="356144344"/>
        <c:axId val="356143560"/>
      </c:lineChart>
      <c:catAx>
        <c:axId val="35614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3560"/>
        <c:crosses val="autoZero"/>
        <c:auto val="1"/>
        <c:lblAlgn val="ctr"/>
        <c:lblOffset val="100"/>
        <c:noMultiLvlLbl val="0"/>
      </c:catAx>
      <c:valAx>
        <c:axId val="35614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Monthly</a:t>
            </a:r>
            <a:r>
              <a:rPr lang="en-US" baseline="0" dirty="0" smtClean="0"/>
              <a:t> household exp.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10th Per.</c:v>
                </c:pt>
              </c:strCache>
            </c:strRef>
          </c:tx>
          <c:spPr>
            <a:ln w="28575" cap="rnd">
              <a:solidFill>
                <a:schemeClr val="accent1"/>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Sheet1!$B$2:$H$2</c:f>
              <c:numCache>
                <c:formatCode>General</c:formatCode>
                <c:ptCount val="7"/>
                <c:pt idx="0">
                  <c:v>2556</c:v>
                </c:pt>
                <c:pt idx="1">
                  <c:v>2703</c:v>
                </c:pt>
                <c:pt idx="2">
                  <c:v>2985</c:v>
                </c:pt>
                <c:pt idx="3">
                  <c:v>3644</c:v>
                </c:pt>
                <c:pt idx="4">
                  <c:v>3406</c:v>
                </c:pt>
                <c:pt idx="5">
                  <c:v>3518</c:v>
                </c:pt>
                <c:pt idx="6">
                  <c:v>3849</c:v>
                </c:pt>
              </c:numCache>
            </c:numRef>
          </c:val>
          <c:smooth val="0"/>
        </c:ser>
        <c:ser>
          <c:idx val="1"/>
          <c:order val="1"/>
          <c:tx>
            <c:strRef>
              <c:f>Sheet1!$A$3</c:f>
              <c:strCache>
                <c:ptCount val="1"/>
                <c:pt idx="0">
                  <c:v>Median</c:v>
                </c:pt>
              </c:strCache>
            </c:strRef>
          </c:tx>
          <c:spPr>
            <a:ln w="28575" cap="rnd">
              <a:solidFill>
                <a:schemeClr val="accent2"/>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Sheet1!$B$3:$H$3</c:f>
              <c:numCache>
                <c:formatCode>General</c:formatCode>
                <c:ptCount val="7"/>
                <c:pt idx="0">
                  <c:v>7417</c:v>
                </c:pt>
                <c:pt idx="1">
                  <c:v>6896</c:v>
                </c:pt>
                <c:pt idx="2">
                  <c:v>7510</c:v>
                </c:pt>
                <c:pt idx="3">
                  <c:v>7931</c:v>
                </c:pt>
                <c:pt idx="4">
                  <c:v>7952</c:v>
                </c:pt>
                <c:pt idx="5">
                  <c:v>7730</c:v>
                </c:pt>
                <c:pt idx="6">
                  <c:v>7955</c:v>
                </c:pt>
              </c:numCache>
            </c:numRef>
          </c:val>
          <c:smooth val="0"/>
        </c:ser>
        <c:ser>
          <c:idx val="2"/>
          <c:order val="2"/>
          <c:tx>
            <c:strRef>
              <c:f>Sheet1!$A$4</c:f>
              <c:strCache>
                <c:ptCount val="1"/>
                <c:pt idx="0">
                  <c:v>90th Per</c:v>
                </c:pt>
              </c:strCache>
            </c:strRef>
          </c:tx>
          <c:spPr>
            <a:ln w="28575" cap="rnd">
              <a:solidFill>
                <a:schemeClr val="accent3"/>
              </a:solidFill>
              <a:round/>
            </a:ln>
            <a:effectLst/>
          </c:spPr>
          <c:marker>
            <c:symbol val="none"/>
          </c:marker>
          <c:cat>
            <c:strRef>
              <c:f>Sheet1!$B$1:$H$1</c:f>
              <c:strCache>
                <c:ptCount val="7"/>
                <c:pt idx="0">
                  <c:v>1983</c:v>
                </c:pt>
                <c:pt idx="1">
                  <c:v>1987</c:v>
                </c:pt>
                <c:pt idx="2">
                  <c:v>1994</c:v>
                </c:pt>
                <c:pt idx="3">
                  <c:v>2000</c:v>
                </c:pt>
                <c:pt idx="4">
                  <c:v>2005</c:v>
                </c:pt>
                <c:pt idx="5">
                  <c:v>2010</c:v>
                </c:pt>
                <c:pt idx="6">
                  <c:v>2012</c:v>
                </c:pt>
              </c:strCache>
            </c:strRef>
          </c:cat>
          <c:val>
            <c:numRef>
              <c:f>Sheet1!$B$4:$H$4</c:f>
              <c:numCache>
                <c:formatCode>General</c:formatCode>
                <c:ptCount val="7"/>
                <c:pt idx="0">
                  <c:v>17706</c:v>
                </c:pt>
                <c:pt idx="1">
                  <c:v>18265</c:v>
                </c:pt>
                <c:pt idx="2">
                  <c:v>18489</c:v>
                </c:pt>
                <c:pt idx="3">
                  <c:v>19167</c:v>
                </c:pt>
                <c:pt idx="4">
                  <c:v>18913</c:v>
                </c:pt>
                <c:pt idx="5">
                  <c:v>17831</c:v>
                </c:pt>
                <c:pt idx="6">
                  <c:v>18554</c:v>
                </c:pt>
              </c:numCache>
            </c:numRef>
          </c:val>
          <c:smooth val="0"/>
        </c:ser>
        <c:dLbls>
          <c:showLegendKey val="0"/>
          <c:showVal val="0"/>
          <c:showCatName val="0"/>
          <c:showSerName val="0"/>
          <c:showPercent val="0"/>
          <c:showBubbleSize val="0"/>
        </c:dLbls>
        <c:smooth val="0"/>
        <c:axId val="356138464"/>
        <c:axId val="356138856"/>
      </c:lineChart>
      <c:catAx>
        <c:axId val="3561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38856"/>
        <c:crosses val="autoZero"/>
        <c:auto val="1"/>
        <c:lblAlgn val="ctr"/>
        <c:lblOffset val="100"/>
        <c:noMultiLvlLbl val="0"/>
      </c:catAx>
      <c:valAx>
        <c:axId val="35613885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3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Changing</a:t>
            </a:r>
            <a:r>
              <a:rPr lang="en-US" baseline="0" dirty="0" smtClean="0"/>
              <a:t> Sectoral Share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GDP Share 1983</c:v>
                </c:pt>
              </c:strCache>
            </c:strRef>
          </c:tx>
          <c:spPr>
            <a:solidFill>
              <a:schemeClr val="accent1"/>
            </a:solidFill>
            <a:ln>
              <a:noFill/>
            </a:ln>
            <a:effectLst/>
          </c:spPr>
          <c:invertIfNegative val="0"/>
          <c:cat>
            <c:strRef>
              <c:f>Sheet1!$B$1:$D$1</c:f>
              <c:strCache>
                <c:ptCount val="3"/>
                <c:pt idx="0">
                  <c:v>Agriculture</c:v>
                </c:pt>
                <c:pt idx="1">
                  <c:v>Manufacturing</c:v>
                </c:pt>
                <c:pt idx="2">
                  <c:v>Services</c:v>
                </c:pt>
              </c:strCache>
            </c:strRef>
          </c:cat>
          <c:val>
            <c:numRef>
              <c:f>Sheet1!$B$2:$D$2</c:f>
              <c:numCache>
                <c:formatCode>0.00</c:formatCode>
                <c:ptCount val="3"/>
                <c:pt idx="0">
                  <c:v>33.544861894300823</c:v>
                </c:pt>
                <c:pt idx="1">
                  <c:v>25.223720129050701</c:v>
                </c:pt>
                <c:pt idx="2">
                  <c:v>41.231417976648487</c:v>
                </c:pt>
              </c:numCache>
            </c:numRef>
          </c:val>
        </c:ser>
        <c:ser>
          <c:idx val="1"/>
          <c:order val="1"/>
          <c:tx>
            <c:strRef>
              <c:f>Sheet1!$A$3</c:f>
              <c:strCache>
                <c:ptCount val="1"/>
                <c:pt idx="0">
                  <c:v>GDP. Share 2010</c:v>
                </c:pt>
              </c:strCache>
            </c:strRef>
          </c:tx>
          <c:spPr>
            <a:solidFill>
              <a:schemeClr val="accent2"/>
            </a:solidFill>
            <a:ln>
              <a:noFill/>
            </a:ln>
            <a:effectLst/>
          </c:spPr>
          <c:invertIfNegative val="0"/>
          <c:cat>
            <c:strRef>
              <c:f>Sheet1!$B$1:$D$1</c:f>
              <c:strCache>
                <c:ptCount val="3"/>
                <c:pt idx="0">
                  <c:v>Agriculture</c:v>
                </c:pt>
                <c:pt idx="1">
                  <c:v>Manufacturing</c:v>
                </c:pt>
                <c:pt idx="2">
                  <c:v>Services</c:v>
                </c:pt>
              </c:strCache>
            </c:strRef>
          </c:cat>
          <c:val>
            <c:numRef>
              <c:f>Sheet1!$B$3:$D$3</c:f>
              <c:numCache>
                <c:formatCode>0.00</c:formatCode>
                <c:ptCount val="3"/>
                <c:pt idx="0">
                  <c:v>17.74227891310435</c:v>
                </c:pt>
                <c:pt idx="1">
                  <c:v>27.11671481256074</c:v>
                </c:pt>
                <c:pt idx="2">
                  <c:v>55.141006274334913</c:v>
                </c:pt>
              </c:numCache>
            </c:numRef>
          </c:val>
        </c:ser>
        <c:ser>
          <c:idx val="2"/>
          <c:order val="2"/>
          <c:tx>
            <c:strRef>
              <c:f>Sheet1!$A$4</c:f>
              <c:strCache>
                <c:ptCount val="1"/>
                <c:pt idx="0">
                  <c:v>Emp. Share 1983</c:v>
                </c:pt>
              </c:strCache>
            </c:strRef>
          </c:tx>
          <c:spPr>
            <a:pattFill prst="wdDnDiag">
              <a:fgClr>
                <a:schemeClr val="accent1"/>
              </a:fgClr>
              <a:bgClr>
                <a:schemeClr val="bg1"/>
              </a:bgClr>
            </a:pattFill>
            <a:ln>
              <a:noFill/>
            </a:ln>
            <a:effectLst/>
          </c:spPr>
          <c:invertIfNegative val="0"/>
          <c:cat>
            <c:strRef>
              <c:f>Sheet1!$B$1:$D$1</c:f>
              <c:strCache>
                <c:ptCount val="3"/>
                <c:pt idx="0">
                  <c:v>Agriculture</c:v>
                </c:pt>
                <c:pt idx="1">
                  <c:v>Manufacturing</c:v>
                </c:pt>
                <c:pt idx="2">
                  <c:v>Services</c:v>
                </c:pt>
              </c:strCache>
            </c:strRef>
          </c:cat>
          <c:val>
            <c:numRef>
              <c:f>Sheet1!$B$4:$D$4</c:f>
              <c:numCache>
                <c:formatCode>0.00</c:formatCode>
                <c:ptCount val="3"/>
                <c:pt idx="0">
                  <c:v>68.7</c:v>
                </c:pt>
                <c:pt idx="1">
                  <c:v>13.3</c:v>
                </c:pt>
                <c:pt idx="2">
                  <c:v>18.8</c:v>
                </c:pt>
              </c:numCache>
            </c:numRef>
          </c:val>
        </c:ser>
        <c:ser>
          <c:idx val="3"/>
          <c:order val="3"/>
          <c:tx>
            <c:strRef>
              <c:f>Sheet1!$A$5</c:f>
              <c:strCache>
                <c:ptCount val="1"/>
                <c:pt idx="0">
                  <c:v>Emp. Share 2010</c:v>
                </c:pt>
              </c:strCache>
            </c:strRef>
          </c:tx>
          <c:spPr>
            <a:pattFill prst="wdDnDiag">
              <a:fgClr>
                <a:schemeClr val="accent2"/>
              </a:fgClr>
              <a:bgClr>
                <a:schemeClr val="bg1"/>
              </a:bgClr>
            </a:pattFill>
            <a:ln>
              <a:noFill/>
            </a:ln>
            <a:effectLst/>
          </c:spPr>
          <c:invertIfNegative val="0"/>
          <c:cat>
            <c:strRef>
              <c:f>Sheet1!$B$1:$D$1</c:f>
              <c:strCache>
                <c:ptCount val="3"/>
                <c:pt idx="0">
                  <c:v>Agriculture</c:v>
                </c:pt>
                <c:pt idx="1">
                  <c:v>Manufacturing</c:v>
                </c:pt>
                <c:pt idx="2">
                  <c:v>Services</c:v>
                </c:pt>
              </c:strCache>
            </c:strRef>
          </c:cat>
          <c:val>
            <c:numRef>
              <c:f>Sheet1!$B$5:$D$5</c:f>
              <c:numCache>
                <c:formatCode>0.00</c:formatCode>
                <c:ptCount val="3"/>
                <c:pt idx="0">
                  <c:v>51.099998474121101</c:v>
                </c:pt>
                <c:pt idx="1">
                  <c:v>22.39999961853027</c:v>
                </c:pt>
                <c:pt idx="2">
                  <c:v>26.5</c:v>
                </c:pt>
              </c:numCache>
            </c:numRef>
          </c:val>
        </c:ser>
        <c:dLbls>
          <c:showLegendKey val="0"/>
          <c:showVal val="0"/>
          <c:showCatName val="0"/>
          <c:showSerName val="0"/>
          <c:showPercent val="0"/>
          <c:showBubbleSize val="0"/>
        </c:dLbls>
        <c:gapWidth val="219"/>
        <c:overlap val="-27"/>
        <c:axId val="356143168"/>
        <c:axId val="356141992"/>
      </c:barChart>
      <c:catAx>
        <c:axId val="3561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1992"/>
        <c:crosses val="autoZero"/>
        <c:auto val="1"/>
        <c:lblAlgn val="ctr"/>
        <c:lblOffset val="100"/>
        <c:noMultiLvlLbl val="0"/>
      </c:catAx>
      <c:valAx>
        <c:axId val="356141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Between</a:t>
            </a:r>
            <a:r>
              <a:rPr lang="en-US" baseline="0" dirty="0" smtClean="0"/>
              <a:t> and Within Occupation Theil Index</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Within Occupation</c:v>
                </c:pt>
              </c:strCache>
            </c:strRef>
          </c:tx>
          <c:spPr>
            <a:solidFill>
              <a:schemeClr val="accent1"/>
            </a:solidFill>
            <a:ln>
              <a:noFill/>
            </a:ln>
            <a:effectLst/>
          </c:spPr>
          <c:invertIfNegative val="0"/>
          <c:cat>
            <c:strRef>
              <c:f>Sheet1!$A$2:$A$8</c:f>
              <c:strCache>
                <c:ptCount val="7"/>
                <c:pt idx="0">
                  <c:v>1983</c:v>
                </c:pt>
                <c:pt idx="1">
                  <c:v>1987</c:v>
                </c:pt>
                <c:pt idx="2">
                  <c:v>1994</c:v>
                </c:pt>
                <c:pt idx="3">
                  <c:v>2000(*)</c:v>
                </c:pt>
                <c:pt idx="4">
                  <c:v>2005</c:v>
                </c:pt>
                <c:pt idx="5">
                  <c:v>2010</c:v>
                </c:pt>
                <c:pt idx="6">
                  <c:v>2012</c:v>
                </c:pt>
              </c:strCache>
            </c:strRef>
          </c:cat>
          <c:val>
            <c:numRef>
              <c:f>Sheet1!$B$2:$B$8</c:f>
              <c:numCache>
                <c:formatCode>General</c:formatCode>
                <c:ptCount val="7"/>
                <c:pt idx="0" formatCode="0.000">
                  <c:v>0.16500000000000001</c:v>
                </c:pt>
                <c:pt idx="1">
                  <c:v>0.17399999999999999</c:v>
                </c:pt>
                <c:pt idx="2" formatCode="0.000">
                  <c:v>0.16400000000000001</c:v>
                </c:pt>
                <c:pt idx="3" formatCode="0.000">
                  <c:v>0.14299999999999999</c:v>
                </c:pt>
                <c:pt idx="4" formatCode="0.000">
                  <c:v>0.188</c:v>
                </c:pt>
                <c:pt idx="5" formatCode="0.000">
                  <c:v>0.21099999999999999</c:v>
                </c:pt>
                <c:pt idx="6" formatCode="0.000">
                  <c:v>0.21</c:v>
                </c:pt>
              </c:numCache>
            </c:numRef>
          </c:val>
        </c:ser>
        <c:ser>
          <c:idx val="1"/>
          <c:order val="1"/>
          <c:tx>
            <c:strRef>
              <c:f>Sheet1!$C$1</c:f>
              <c:strCache>
                <c:ptCount val="1"/>
                <c:pt idx="0">
                  <c:v>Between Occupation</c:v>
                </c:pt>
              </c:strCache>
            </c:strRef>
          </c:tx>
          <c:spPr>
            <a:solidFill>
              <a:schemeClr val="accent2"/>
            </a:solidFill>
            <a:ln>
              <a:noFill/>
            </a:ln>
            <a:effectLst/>
          </c:spPr>
          <c:invertIfNegative val="0"/>
          <c:cat>
            <c:strRef>
              <c:f>Sheet1!$A$2:$A$8</c:f>
              <c:strCache>
                <c:ptCount val="7"/>
                <c:pt idx="0">
                  <c:v>1983</c:v>
                </c:pt>
                <c:pt idx="1">
                  <c:v>1987</c:v>
                </c:pt>
                <c:pt idx="2">
                  <c:v>1994</c:v>
                </c:pt>
                <c:pt idx="3">
                  <c:v>2000(*)</c:v>
                </c:pt>
                <c:pt idx="4">
                  <c:v>2005</c:v>
                </c:pt>
                <c:pt idx="5">
                  <c:v>2010</c:v>
                </c:pt>
                <c:pt idx="6">
                  <c:v>2012</c:v>
                </c:pt>
              </c:strCache>
            </c:strRef>
          </c:cat>
          <c:val>
            <c:numRef>
              <c:f>Sheet1!$C$2:$C$8</c:f>
              <c:numCache>
                <c:formatCode>General</c:formatCode>
                <c:ptCount val="7"/>
                <c:pt idx="0" formatCode="0.000">
                  <c:v>2.9000000000000001E-2</c:v>
                </c:pt>
                <c:pt idx="1">
                  <c:v>3.5999999999999997E-2</c:v>
                </c:pt>
                <c:pt idx="2" formatCode="0.000">
                  <c:v>3.7999999999999999E-2</c:v>
                </c:pt>
                <c:pt idx="3" formatCode="0.000">
                  <c:v>4.2999999999999997E-2</c:v>
                </c:pt>
                <c:pt idx="4" formatCode="0.000">
                  <c:v>5.5E-2</c:v>
                </c:pt>
                <c:pt idx="5" formatCode="0.000">
                  <c:v>0.06</c:v>
                </c:pt>
                <c:pt idx="6" formatCode="0.000">
                  <c:v>5.6000000000000001E-2</c:v>
                </c:pt>
              </c:numCache>
            </c:numRef>
          </c:val>
        </c:ser>
        <c:dLbls>
          <c:showLegendKey val="0"/>
          <c:showVal val="0"/>
          <c:showCatName val="0"/>
          <c:showSerName val="0"/>
          <c:showPercent val="0"/>
          <c:showBubbleSize val="0"/>
        </c:dLbls>
        <c:gapWidth val="150"/>
        <c:overlap val="100"/>
        <c:axId val="283119320"/>
        <c:axId val="283119712"/>
      </c:barChart>
      <c:lineChart>
        <c:grouping val="standard"/>
        <c:varyColors val="0"/>
        <c:ser>
          <c:idx val="2"/>
          <c:order val="2"/>
          <c:tx>
            <c:v>Ratio</c:v>
          </c:tx>
          <c:spPr>
            <a:ln w="28575" cap="rnd">
              <a:solidFill>
                <a:schemeClr val="accent3"/>
              </a:solidFill>
              <a:round/>
            </a:ln>
            <a:effectLst/>
          </c:spPr>
          <c:marker>
            <c:symbol val="none"/>
          </c:marker>
          <c:val>
            <c:numRef>
              <c:f>Sheet1!$D$2:$D$8</c:f>
              <c:numCache>
                <c:formatCode>0.00</c:formatCode>
                <c:ptCount val="7"/>
                <c:pt idx="0">
                  <c:v>0.175757575757576</c:v>
                </c:pt>
                <c:pt idx="1">
                  <c:v>0.20689655172413801</c:v>
                </c:pt>
                <c:pt idx="2">
                  <c:v>0.23170731707317099</c:v>
                </c:pt>
                <c:pt idx="3">
                  <c:v>0.30069930069930101</c:v>
                </c:pt>
                <c:pt idx="4">
                  <c:v>0.29255319148936199</c:v>
                </c:pt>
                <c:pt idx="5">
                  <c:v>0.28436018957345999</c:v>
                </c:pt>
                <c:pt idx="6">
                  <c:v>0.266666666666667</c:v>
                </c:pt>
              </c:numCache>
            </c:numRef>
          </c:val>
          <c:smooth val="0"/>
        </c:ser>
        <c:dLbls>
          <c:showLegendKey val="0"/>
          <c:showVal val="0"/>
          <c:showCatName val="0"/>
          <c:showSerName val="0"/>
          <c:showPercent val="0"/>
          <c:showBubbleSize val="0"/>
        </c:dLbls>
        <c:marker val="1"/>
        <c:smooth val="0"/>
        <c:axId val="283119320"/>
        <c:axId val="283119712"/>
      </c:lineChart>
      <c:catAx>
        <c:axId val="28311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119712"/>
        <c:crosses val="autoZero"/>
        <c:auto val="1"/>
        <c:lblAlgn val="ctr"/>
        <c:lblOffset val="100"/>
        <c:noMultiLvlLbl val="0"/>
      </c:catAx>
      <c:valAx>
        <c:axId val="28311971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119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of Total Agric.</a:t>
            </a:r>
            <a:r>
              <a:rPr lang="en-US" baseline="0" dirty="0" smtClean="0"/>
              <a:t> Area Covered by Farms of Different Sizes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Marginal</c:v>
                </c:pt>
              </c:strCache>
            </c:strRef>
          </c:tx>
          <c:spPr>
            <a:ln w="28575" cap="rnd">
              <a:solidFill>
                <a:schemeClr val="accent1"/>
              </a:solidFill>
              <a:round/>
            </a:ln>
            <a:effectLst/>
          </c:spPr>
          <c:marker>
            <c:symbol val="none"/>
          </c:marker>
          <c:cat>
            <c:strRef>
              <c:f>Sheet1!$B$1:$J$1</c:f>
              <c:strCache>
                <c:ptCount val="9"/>
                <c:pt idx="0">
                  <c:v>1970</c:v>
                </c:pt>
                <c:pt idx="1">
                  <c:v>1976</c:v>
                </c:pt>
                <c:pt idx="2">
                  <c:v>1980-</c:v>
                </c:pt>
                <c:pt idx="3">
                  <c:v>1985</c:v>
                </c:pt>
                <c:pt idx="4">
                  <c:v>1990</c:v>
                </c:pt>
                <c:pt idx="5">
                  <c:v>1995</c:v>
                </c:pt>
                <c:pt idx="6">
                  <c:v>2000</c:v>
                </c:pt>
                <c:pt idx="7">
                  <c:v>2005</c:v>
                </c:pt>
                <c:pt idx="8">
                  <c:v>2010</c:v>
                </c:pt>
              </c:strCache>
            </c:strRef>
          </c:cat>
          <c:val>
            <c:numRef>
              <c:f>Sheet1!$B$2:$J$2</c:f>
              <c:numCache>
                <c:formatCode>General</c:formatCode>
                <c:ptCount val="9"/>
                <c:pt idx="0">
                  <c:v>9.0018374872054157</c:v>
                </c:pt>
                <c:pt idx="1">
                  <c:v>10.71916151901214</c:v>
                </c:pt>
                <c:pt idx="2">
                  <c:v>12.048450215815921</c:v>
                </c:pt>
                <c:pt idx="3">
                  <c:v>13.394343773167559</c:v>
                </c:pt>
                <c:pt idx="4">
                  <c:v>15.04105566531929</c:v>
                </c:pt>
                <c:pt idx="5">
                  <c:v>17.214760581314199</c:v>
                </c:pt>
                <c:pt idx="6">
                  <c:v>18.699783610875901</c:v>
                </c:pt>
                <c:pt idx="7">
                  <c:v>20.228267529038739</c:v>
                </c:pt>
                <c:pt idx="8">
                  <c:v>22.499874680435109</c:v>
                </c:pt>
              </c:numCache>
            </c:numRef>
          </c:val>
          <c:smooth val="0"/>
        </c:ser>
        <c:ser>
          <c:idx val="1"/>
          <c:order val="1"/>
          <c:tx>
            <c:strRef>
              <c:f>Sheet1!$A$3</c:f>
              <c:strCache>
                <c:ptCount val="1"/>
                <c:pt idx="0">
                  <c:v>Small</c:v>
                </c:pt>
              </c:strCache>
            </c:strRef>
          </c:tx>
          <c:spPr>
            <a:ln w="28575" cap="rnd">
              <a:solidFill>
                <a:schemeClr val="accent2"/>
              </a:solidFill>
              <a:round/>
            </a:ln>
            <a:effectLst/>
          </c:spPr>
          <c:marker>
            <c:symbol val="none"/>
          </c:marker>
          <c:cat>
            <c:strRef>
              <c:f>Sheet1!$B$1:$J$1</c:f>
              <c:strCache>
                <c:ptCount val="9"/>
                <c:pt idx="0">
                  <c:v>1970</c:v>
                </c:pt>
                <c:pt idx="1">
                  <c:v>1976</c:v>
                </c:pt>
                <c:pt idx="2">
                  <c:v>1980-</c:v>
                </c:pt>
                <c:pt idx="3">
                  <c:v>1985</c:v>
                </c:pt>
                <c:pt idx="4">
                  <c:v>1990</c:v>
                </c:pt>
                <c:pt idx="5">
                  <c:v>1995</c:v>
                </c:pt>
                <c:pt idx="6">
                  <c:v>2000</c:v>
                </c:pt>
                <c:pt idx="7">
                  <c:v>2005</c:v>
                </c:pt>
                <c:pt idx="8">
                  <c:v>2010</c:v>
                </c:pt>
              </c:strCache>
            </c:strRef>
          </c:cat>
          <c:val>
            <c:numRef>
              <c:f>Sheet1!$B$3:$J$3</c:f>
              <c:numCache>
                <c:formatCode>General</c:formatCode>
                <c:ptCount val="9"/>
                <c:pt idx="0">
                  <c:v>11.88940546806595</c:v>
                </c:pt>
                <c:pt idx="1">
                  <c:v>12.79822214603626</c:v>
                </c:pt>
                <c:pt idx="2">
                  <c:v>14.14494770966501</c:v>
                </c:pt>
                <c:pt idx="3">
                  <c:v>15.622075570301771</c:v>
                </c:pt>
                <c:pt idx="4">
                  <c:v>17.417390201018701</c:v>
                </c:pt>
                <c:pt idx="5">
                  <c:v>18.807008092853561</c:v>
                </c:pt>
                <c:pt idx="6">
                  <c:v>20.15805814281682</c:v>
                </c:pt>
                <c:pt idx="7">
                  <c:v>20.907259210601111</c:v>
                </c:pt>
                <c:pt idx="8">
                  <c:v>22.083813724998748</c:v>
                </c:pt>
              </c:numCache>
            </c:numRef>
          </c:val>
          <c:smooth val="0"/>
        </c:ser>
        <c:ser>
          <c:idx val="2"/>
          <c:order val="2"/>
          <c:tx>
            <c:strRef>
              <c:f>Sheet1!$A$4</c:f>
              <c:strCache>
                <c:ptCount val="1"/>
                <c:pt idx="0">
                  <c:v>Medium  </c:v>
                </c:pt>
              </c:strCache>
            </c:strRef>
          </c:tx>
          <c:spPr>
            <a:ln w="28575" cap="rnd">
              <a:solidFill>
                <a:schemeClr val="accent3"/>
              </a:solidFill>
              <a:round/>
            </a:ln>
            <a:effectLst/>
          </c:spPr>
          <c:marker>
            <c:symbol val="none"/>
          </c:marker>
          <c:cat>
            <c:strRef>
              <c:f>Sheet1!$B$1:$J$1</c:f>
              <c:strCache>
                <c:ptCount val="9"/>
                <c:pt idx="0">
                  <c:v>1970</c:v>
                </c:pt>
                <c:pt idx="1">
                  <c:v>1976</c:v>
                </c:pt>
                <c:pt idx="2">
                  <c:v>1980-</c:v>
                </c:pt>
                <c:pt idx="3">
                  <c:v>1985</c:v>
                </c:pt>
                <c:pt idx="4">
                  <c:v>1990</c:v>
                </c:pt>
                <c:pt idx="5">
                  <c:v>1995</c:v>
                </c:pt>
                <c:pt idx="6">
                  <c:v>2000</c:v>
                </c:pt>
                <c:pt idx="7">
                  <c:v>2005</c:v>
                </c:pt>
                <c:pt idx="8">
                  <c:v>2010</c:v>
                </c:pt>
              </c:strCache>
            </c:strRef>
          </c:cat>
          <c:val>
            <c:numRef>
              <c:f>Sheet1!$B$4:$J$4</c:f>
              <c:numCache>
                <c:formatCode>General</c:formatCode>
                <c:ptCount val="9"/>
                <c:pt idx="0">
                  <c:v>18.497576736672048</c:v>
                </c:pt>
                <c:pt idx="1">
                  <c:v>19.852702595152529</c:v>
                </c:pt>
                <c:pt idx="2">
                  <c:v>21.15118103506169</c:v>
                </c:pt>
                <c:pt idx="3">
                  <c:v>22.280964013563281</c:v>
                </c:pt>
                <c:pt idx="4">
                  <c:v>23.186330487532249</c:v>
                </c:pt>
                <c:pt idx="5">
                  <c:v>23.845758291807979</c:v>
                </c:pt>
                <c:pt idx="6">
                  <c:v>23.955216859535149</c:v>
                </c:pt>
                <c:pt idx="7">
                  <c:v>23.937141160791551</c:v>
                </c:pt>
                <c:pt idx="8">
                  <c:v>23.625870970975981</c:v>
                </c:pt>
              </c:numCache>
            </c:numRef>
          </c:val>
          <c:smooth val="0"/>
        </c:ser>
        <c:ser>
          <c:idx val="3"/>
          <c:order val="3"/>
          <c:tx>
            <c:strRef>
              <c:f>Sheet1!$A$5</c:f>
              <c:strCache>
                <c:ptCount val="1"/>
                <c:pt idx="0">
                  <c:v>Medium Large</c:v>
                </c:pt>
              </c:strCache>
            </c:strRef>
          </c:tx>
          <c:spPr>
            <a:ln w="28575" cap="rnd">
              <a:solidFill>
                <a:schemeClr val="accent4"/>
              </a:solidFill>
              <a:round/>
            </a:ln>
            <a:effectLst/>
          </c:spPr>
          <c:marker>
            <c:symbol val="none"/>
          </c:marker>
          <c:cat>
            <c:strRef>
              <c:f>Sheet1!$B$1:$J$1</c:f>
              <c:strCache>
                <c:ptCount val="9"/>
                <c:pt idx="0">
                  <c:v>1970</c:v>
                </c:pt>
                <c:pt idx="1">
                  <c:v>1976</c:v>
                </c:pt>
                <c:pt idx="2">
                  <c:v>1980-</c:v>
                </c:pt>
                <c:pt idx="3">
                  <c:v>1985</c:v>
                </c:pt>
                <c:pt idx="4">
                  <c:v>1990</c:v>
                </c:pt>
                <c:pt idx="5">
                  <c:v>1995</c:v>
                </c:pt>
                <c:pt idx="6">
                  <c:v>2000</c:v>
                </c:pt>
                <c:pt idx="7">
                  <c:v>2005</c:v>
                </c:pt>
                <c:pt idx="8">
                  <c:v>2010</c:v>
                </c:pt>
              </c:strCache>
            </c:strRef>
          </c:cat>
          <c:val>
            <c:numRef>
              <c:f>Sheet1!$B$5:$J$5</c:f>
              <c:numCache>
                <c:formatCode>General</c:formatCode>
                <c:ptCount val="9"/>
                <c:pt idx="0">
                  <c:v>29.741395257063221</c:v>
                </c:pt>
                <c:pt idx="1">
                  <c:v>30.38269163661743</c:v>
                </c:pt>
                <c:pt idx="2">
                  <c:v>29.636073920767782</c:v>
                </c:pt>
                <c:pt idx="3">
                  <c:v>28.64816907913119</c:v>
                </c:pt>
                <c:pt idx="4">
                  <c:v>27.039339725812201</c:v>
                </c:pt>
                <c:pt idx="5">
                  <c:v>25.342507682701289</c:v>
                </c:pt>
                <c:pt idx="6">
                  <c:v>23.970270015993979</c:v>
                </c:pt>
                <c:pt idx="7">
                  <c:v>23.106560638694319</c:v>
                </c:pt>
                <c:pt idx="8">
                  <c:v>21.19655120557422</c:v>
                </c:pt>
              </c:numCache>
            </c:numRef>
          </c:val>
          <c:smooth val="0"/>
        </c:ser>
        <c:ser>
          <c:idx val="4"/>
          <c:order val="4"/>
          <c:tx>
            <c:strRef>
              <c:f>Sheet1!$A$6</c:f>
              <c:strCache>
                <c:ptCount val="1"/>
                <c:pt idx="0">
                  <c:v>Large</c:v>
                </c:pt>
              </c:strCache>
            </c:strRef>
          </c:tx>
          <c:spPr>
            <a:ln w="41275" cap="rnd">
              <a:solidFill>
                <a:schemeClr val="accent5"/>
              </a:solidFill>
              <a:round/>
            </a:ln>
            <a:effectLst/>
          </c:spPr>
          <c:marker>
            <c:symbol val="none"/>
          </c:marker>
          <c:cat>
            <c:strRef>
              <c:f>Sheet1!$B$1:$J$1</c:f>
              <c:strCache>
                <c:ptCount val="9"/>
                <c:pt idx="0">
                  <c:v>1970</c:v>
                </c:pt>
                <c:pt idx="1">
                  <c:v>1976</c:v>
                </c:pt>
                <c:pt idx="2">
                  <c:v>1980-</c:v>
                </c:pt>
                <c:pt idx="3">
                  <c:v>1985</c:v>
                </c:pt>
                <c:pt idx="4">
                  <c:v>1990</c:v>
                </c:pt>
                <c:pt idx="5">
                  <c:v>1995</c:v>
                </c:pt>
                <c:pt idx="6">
                  <c:v>2000</c:v>
                </c:pt>
                <c:pt idx="7">
                  <c:v>2005</c:v>
                </c:pt>
                <c:pt idx="8">
                  <c:v>2010</c:v>
                </c:pt>
              </c:strCache>
            </c:strRef>
          </c:cat>
          <c:val>
            <c:numRef>
              <c:f>Sheet1!$B$6:$J$6</c:f>
              <c:numCache>
                <c:formatCode>General</c:formatCode>
                <c:ptCount val="9"/>
                <c:pt idx="0">
                  <c:v>30.86978505099335</c:v>
                </c:pt>
                <c:pt idx="1">
                  <c:v>26.247222103181649</c:v>
                </c:pt>
                <c:pt idx="2">
                  <c:v>23.019347118689598</c:v>
                </c:pt>
                <c:pt idx="3">
                  <c:v>20.054447563836121</c:v>
                </c:pt>
                <c:pt idx="4">
                  <c:v>17.315883920317571</c:v>
                </c:pt>
                <c:pt idx="5">
                  <c:v>14.789965351322889</c:v>
                </c:pt>
                <c:pt idx="6">
                  <c:v>13.216671370778061</c:v>
                </c:pt>
                <c:pt idx="7">
                  <c:v>11.82077146087429</c:v>
                </c:pt>
                <c:pt idx="8">
                  <c:v>10.593889418015941</c:v>
                </c:pt>
              </c:numCache>
            </c:numRef>
          </c:val>
          <c:smooth val="0"/>
        </c:ser>
        <c:dLbls>
          <c:showLegendKey val="0"/>
          <c:showVal val="0"/>
          <c:showCatName val="0"/>
          <c:showSerName val="0"/>
          <c:showPercent val="0"/>
          <c:showBubbleSize val="0"/>
        </c:dLbls>
        <c:smooth val="0"/>
        <c:axId val="282768008"/>
        <c:axId val="282766440"/>
      </c:lineChart>
      <c:catAx>
        <c:axId val="282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6440"/>
        <c:crosses val="autoZero"/>
        <c:auto val="1"/>
        <c:lblAlgn val="ctr"/>
        <c:lblOffset val="100"/>
        <c:noMultiLvlLbl val="0"/>
      </c:catAx>
      <c:valAx>
        <c:axId val="282766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 of Total </a:t>
                </a:r>
                <a:r>
                  <a:rPr lang="en-US" dirty="0" err="1" smtClean="0"/>
                  <a:t>Agr</a:t>
                </a:r>
                <a:r>
                  <a:rPr lang="en-US" dirty="0" smtClean="0"/>
                  <a:t> Area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s-IS" dirty="0" smtClean="0"/>
              <a:t>Top</a:t>
            </a:r>
            <a:r>
              <a:rPr lang="is-IS" baseline="0" dirty="0" smtClean="0"/>
              <a:t> Marginal Tax Rates</a:t>
            </a:r>
            <a:endParaRPr lang="is-I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25</c:v>
                </c:pt>
              </c:strCache>
            </c:strRef>
          </c:tx>
          <c:spPr>
            <a:ln w="28575" cap="rnd">
              <a:solidFill>
                <a:schemeClr val="accent1"/>
              </a:solidFill>
              <a:round/>
            </a:ln>
            <a:effectLst/>
          </c:spPr>
          <c:marker>
            <c:symbol val="none"/>
          </c:marker>
          <c:cat>
            <c:strRef>
              <c:f>Sheet1!$A$2:$A$31</c:f>
              <c:strCache>
                <c:ptCount val="30"/>
                <c:pt idx="0">
                  <c:v>1955-56</c:v>
                </c:pt>
                <c:pt idx="1">
                  <c:v>1960-61</c:v>
                </c:pt>
                <c:pt idx="2">
                  <c:v>1970-71</c:v>
                </c:pt>
                <c:pt idx="3">
                  <c:v>1971-72</c:v>
                </c:pt>
                <c:pt idx="4">
                  <c:v>1972-73</c:v>
                </c:pt>
                <c:pt idx="5">
                  <c:v>1973-74</c:v>
                </c:pt>
                <c:pt idx="6">
                  <c:v>1975-76</c:v>
                </c:pt>
                <c:pt idx="7">
                  <c:v>1980-81</c:v>
                </c:pt>
                <c:pt idx="8">
                  <c:v>1985-86</c:v>
                </c:pt>
                <c:pt idx="9">
                  <c:v>1990-91</c:v>
                </c:pt>
                <c:pt idx="10">
                  <c:v>1991-92</c:v>
                </c:pt>
                <c:pt idx="11">
                  <c:v>1995-96</c:v>
                </c:pt>
                <c:pt idx="12">
                  <c:v>1997-98</c:v>
                </c:pt>
                <c:pt idx="13">
                  <c:v>1998-99</c:v>
                </c:pt>
                <c:pt idx="14">
                  <c:v>1999-00</c:v>
                </c:pt>
                <c:pt idx="15">
                  <c:v>2000-01</c:v>
                </c:pt>
                <c:pt idx="16">
                  <c:v>2001-02</c:v>
                </c:pt>
                <c:pt idx="17">
                  <c:v>2002-03</c:v>
                </c:pt>
                <c:pt idx="18">
                  <c:v>2003-04</c:v>
                </c:pt>
                <c:pt idx="19">
                  <c:v>2004-05</c:v>
                </c:pt>
                <c:pt idx="20">
                  <c:v>2005-06</c:v>
                </c:pt>
                <c:pt idx="21">
                  <c:v>2006-07</c:v>
                </c:pt>
                <c:pt idx="22">
                  <c:v>2007-08</c:v>
                </c:pt>
                <c:pt idx="23">
                  <c:v>2008-09</c:v>
                </c:pt>
                <c:pt idx="24">
                  <c:v>2009-10</c:v>
                </c:pt>
                <c:pt idx="25">
                  <c:v>2010-11</c:v>
                </c:pt>
                <c:pt idx="26">
                  <c:v>2011-12</c:v>
                </c:pt>
                <c:pt idx="27">
                  <c:v>2012-13</c:v>
                </c:pt>
                <c:pt idx="28">
                  <c:v>2013-14</c:v>
                </c:pt>
                <c:pt idx="29">
                  <c:v>2014-15</c:v>
                </c:pt>
              </c:strCache>
            </c:strRef>
          </c:cat>
          <c:val>
            <c:numRef>
              <c:f>Sheet1!$B$2:$B$31</c:f>
              <c:numCache>
                <c:formatCode>General</c:formatCode>
                <c:ptCount val="30"/>
                <c:pt idx="0">
                  <c:v>26.25</c:v>
                </c:pt>
                <c:pt idx="1">
                  <c:v>26.25</c:v>
                </c:pt>
                <c:pt idx="2">
                  <c:v>93.5</c:v>
                </c:pt>
                <c:pt idx="3">
                  <c:v>93.5</c:v>
                </c:pt>
                <c:pt idx="4">
                  <c:v>93.5</c:v>
                </c:pt>
                <c:pt idx="5">
                  <c:v>93.5</c:v>
                </c:pt>
                <c:pt idx="6">
                  <c:v>77</c:v>
                </c:pt>
                <c:pt idx="7">
                  <c:v>66</c:v>
                </c:pt>
                <c:pt idx="8">
                  <c:v>50</c:v>
                </c:pt>
                <c:pt idx="9">
                  <c:v>56</c:v>
                </c:pt>
                <c:pt idx="10">
                  <c:v>56</c:v>
                </c:pt>
                <c:pt idx="11">
                  <c:v>40</c:v>
                </c:pt>
                <c:pt idx="12">
                  <c:v>30</c:v>
                </c:pt>
                <c:pt idx="13">
                  <c:v>30</c:v>
                </c:pt>
                <c:pt idx="14">
                  <c:v>33</c:v>
                </c:pt>
                <c:pt idx="15">
                  <c:v>35.1</c:v>
                </c:pt>
                <c:pt idx="16">
                  <c:v>30.6</c:v>
                </c:pt>
                <c:pt idx="17">
                  <c:v>31.5</c:v>
                </c:pt>
                <c:pt idx="18">
                  <c:v>33</c:v>
                </c:pt>
                <c:pt idx="19">
                  <c:v>33.659999999999997</c:v>
                </c:pt>
                <c:pt idx="20">
                  <c:v>33.659999999999997</c:v>
                </c:pt>
                <c:pt idx="21">
                  <c:v>33.659999999999997</c:v>
                </c:pt>
                <c:pt idx="22">
                  <c:v>33.99</c:v>
                </c:pt>
                <c:pt idx="23">
                  <c:v>33.99</c:v>
                </c:pt>
                <c:pt idx="24">
                  <c:v>30.9</c:v>
                </c:pt>
                <c:pt idx="25">
                  <c:v>30.9</c:v>
                </c:pt>
                <c:pt idx="26">
                  <c:v>30.9</c:v>
                </c:pt>
                <c:pt idx="27">
                  <c:v>30.9</c:v>
                </c:pt>
                <c:pt idx="28">
                  <c:v>30.9</c:v>
                </c:pt>
                <c:pt idx="29">
                  <c:v>30.9</c:v>
                </c:pt>
              </c:numCache>
            </c:numRef>
          </c:val>
          <c:smooth val="0"/>
        </c:ser>
        <c:dLbls>
          <c:showLegendKey val="0"/>
          <c:showVal val="0"/>
          <c:showCatName val="0"/>
          <c:showSerName val="0"/>
          <c:showPercent val="0"/>
          <c:showBubbleSize val="0"/>
        </c:dLbls>
        <c:smooth val="0"/>
        <c:axId val="282766832"/>
        <c:axId val="282768400"/>
      </c:lineChart>
      <c:catAx>
        <c:axId val="2827668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8400"/>
        <c:crosses val="autoZero"/>
        <c:auto val="1"/>
        <c:lblAlgn val="ctr"/>
        <c:lblOffset val="100"/>
        <c:noMultiLvlLbl val="0"/>
      </c:catAx>
      <c:valAx>
        <c:axId val="28276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Ratio</a:t>
            </a:r>
            <a:r>
              <a:rPr lang="en-US" baseline="0" dirty="0" smtClean="0"/>
              <a:t> Highest to Lowest Govt. Salaries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Ratio</c:v>
                </c:pt>
              </c:strCache>
            </c:strRef>
          </c:tx>
          <c:spPr>
            <a:ln w="28575" cap="rnd">
              <a:solidFill>
                <a:schemeClr val="accent1"/>
              </a:solidFill>
              <a:round/>
            </a:ln>
            <a:effectLst/>
          </c:spPr>
          <c:marker>
            <c:symbol val="none"/>
          </c:marker>
          <c:cat>
            <c:strRef>
              <c:f>Sheet1!$A$2:$A$8</c:f>
              <c:strCache>
                <c:ptCount val="7"/>
                <c:pt idx="0">
                  <c:v>1946-47</c:v>
                </c:pt>
                <c:pt idx="1">
                  <c:v>1957-59</c:v>
                </c:pt>
                <c:pt idx="2">
                  <c:v>1972-73</c:v>
                </c:pt>
                <c:pt idx="3">
                  <c:v>1983-86</c:v>
                </c:pt>
                <c:pt idx="4">
                  <c:v>1994-97</c:v>
                </c:pt>
                <c:pt idx="5">
                  <c:v>2006-2008</c:v>
                </c:pt>
                <c:pt idx="6">
                  <c:v>2014-2015</c:v>
                </c:pt>
              </c:strCache>
            </c:strRef>
          </c:cat>
          <c:val>
            <c:numRef>
              <c:f>Sheet1!$B$2:$B$8</c:f>
              <c:numCache>
                <c:formatCode>General</c:formatCode>
                <c:ptCount val="7"/>
                <c:pt idx="0">
                  <c:v>36.4</c:v>
                </c:pt>
                <c:pt idx="1">
                  <c:v>37.5</c:v>
                </c:pt>
                <c:pt idx="2">
                  <c:v>17.899999999999999</c:v>
                </c:pt>
                <c:pt idx="3">
                  <c:v>10.7</c:v>
                </c:pt>
                <c:pt idx="4">
                  <c:v>11.2</c:v>
                </c:pt>
                <c:pt idx="5">
                  <c:v>11.4</c:v>
                </c:pt>
                <c:pt idx="6">
                  <c:v>12.5</c:v>
                </c:pt>
              </c:numCache>
            </c:numRef>
          </c:val>
          <c:smooth val="0"/>
        </c:ser>
        <c:dLbls>
          <c:showLegendKey val="0"/>
          <c:showVal val="0"/>
          <c:showCatName val="0"/>
          <c:showSerName val="0"/>
          <c:showPercent val="0"/>
          <c:showBubbleSize val="0"/>
        </c:dLbls>
        <c:smooth val="0"/>
        <c:axId val="282769968"/>
        <c:axId val="282763696"/>
      </c:lineChart>
      <c:catAx>
        <c:axId val="28276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3696"/>
        <c:crosses val="autoZero"/>
        <c:auto val="1"/>
        <c:lblAlgn val="ctr"/>
        <c:lblOffset val="100"/>
        <c:noMultiLvlLbl val="0"/>
      </c:catAx>
      <c:valAx>
        <c:axId val="28276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6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'Fig 4.2'!$A$3</c:f>
              <c:strCache>
                <c:ptCount val="1"/>
                <c:pt idx="0">
                  <c:v>Only agiculture</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'Fig 4.2'!$B$2:$F$2</c:f>
              <c:numCache>
                <c:formatCode>General</c:formatCode>
                <c:ptCount val="5"/>
                <c:pt idx="0">
                  <c:v>1</c:v>
                </c:pt>
                <c:pt idx="1">
                  <c:v>2</c:v>
                </c:pt>
                <c:pt idx="2">
                  <c:v>3</c:v>
                </c:pt>
                <c:pt idx="3">
                  <c:v>4</c:v>
                </c:pt>
                <c:pt idx="4">
                  <c:v>5</c:v>
                </c:pt>
              </c:numCache>
            </c:numRef>
          </c:cat>
          <c:val>
            <c:numRef>
              <c:f>'Fig 4.2'!$B$3:$F$3</c:f>
              <c:numCache>
                <c:formatCode>0</c:formatCode>
                <c:ptCount val="5"/>
                <c:pt idx="0">
                  <c:v>42.1</c:v>
                </c:pt>
                <c:pt idx="1">
                  <c:v>27.28</c:v>
                </c:pt>
                <c:pt idx="2">
                  <c:v>26.59</c:v>
                </c:pt>
                <c:pt idx="3">
                  <c:v>23.64</c:v>
                </c:pt>
                <c:pt idx="4">
                  <c:v>23.53</c:v>
                </c:pt>
              </c:numCache>
            </c:numRef>
          </c:val>
        </c:ser>
        <c:ser>
          <c:idx val="1"/>
          <c:order val="1"/>
          <c:tx>
            <c:strRef>
              <c:f>'Fig 4.2'!$A$4</c:f>
              <c:strCache>
                <c:ptCount val="1"/>
                <c:pt idx="0">
                  <c:v>Combined</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'Fig 4.2'!$B$2:$F$2</c:f>
              <c:numCache>
                <c:formatCode>General</c:formatCode>
                <c:ptCount val="5"/>
                <c:pt idx="0">
                  <c:v>1</c:v>
                </c:pt>
                <c:pt idx="1">
                  <c:v>2</c:v>
                </c:pt>
                <c:pt idx="2">
                  <c:v>3</c:v>
                </c:pt>
                <c:pt idx="3">
                  <c:v>4</c:v>
                </c:pt>
                <c:pt idx="4">
                  <c:v>5</c:v>
                </c:pt>
              </c:numCache>
            </c:numRef>
          </c:cat>
          <c:val>
            <c:numRef>
              <c:f>'Fig 4.2'!$B$4:$F$4</c:f>
              <c:numCache>
                <c:formatCode>0</c:formatCode>
                <c:ptCount val="5"/>
                <c:pt idx="0">
                  <c:v>39.15</c:v>
                </c:pt>
                <c:pt idx="1">
                  <c:v>56.52</c:v>
                </c:pt>
                <c:pt idx="2">
                  <c:v>56.25</c:v>
                </c:pt>
                <c:pt idx="3">
                  <c:v>58.46</c:v>
                </c:pt>
                <c:pt idx="4">
                  <c:v>55.51</c:v>
                </c:pt>
              </c:numCache>
            </c:numRef>
          </c:val>
        </c:ser>
        <c:ser>
          <c:idx val="2"/>
          <c:order val="2"/>
          <c:tx>
            <c:strRef>
              <c:f>'Fig 4.2'!$A$5</c:f>
              <c:strCache>
                <c:ptCount val="1"/>
                <c:pt idx="0">
                  <c:v>Only non-agricultural</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c:spPr>
          <c:invertIfNegative val="0"/>
          <c:dLbls>
            <c:spPr>
              <a:pattFill prst="wdDnDiag">
                <a:fgClr>
                  <a:schemeClr val="tx1"/>
                </a:fgClr>
                <a:bgClr>
                  <a:schemeClr val="tx1"/>
                </a:bgClr>
              </a:patt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'Fig 4.2'!$B$2:$F$2</c:f>
              <c:numCache>
                <c:formatCode>General</c:formatCode>
                <c:ptCount val="5"/>
                <c:pt idx="0">
                  <c:v>1</c:v>
                </c:pt>
                <c:pt idx="1">
                  <c:v>2</c:v>
                </c:pt>
                <c:pt idx="2">
                  <c:v>3</c:v>
                </c:pt>
                <c:pt idx="3">
                  <c:v>4</c:v>
                </c:pt>
                <c:pt idx="4">
                  <c:v>5</c:v>
                </c:pt>
              </c:numCache>
            </c:numRef>
          </c:cat>
          <c:val>
            <c:numRef>
              <c:f>'Fig 4.2'!$B$5:$F$5</c:f>
              <c:numCache>
                <c:formatCode>0</c:formatCode>
                <c:ptCount val="5"/>
                <c:pt idx="0">
                  <c:v>18.75</c:v>
                </c:pt>
                <c:pt idx="1">
                  <c:v>16.2</c:v>
                </c:pt>
                <c:pt idx="2">
                  <c:v>17.16</c:v>
                </c:pt>
                <c:pt idx="3">
                  <c:v>17.91</c:v>
                </c:pt>
                <c:pt idx="4">
                  <c:v>20.96</c:v>
                </c:pt>
              </c:numCache>
            </c:numRef>
          </c:val>
        </c:ser>
        <c:dLbls>
          <c:dLblPos val="ctr"/>
          <c:showLegendKey val="0"/>
          <c:showVal val="1"/>
          <c:showCatName val="0"/>
          <c:showSerName val="0"/>
          <c:showPercent val="0"/>
          <c:showBubbleSize val="0"/>
        </c:dLbls>
        <c:gapWidth val="150"/>
        <c:overlap val="100"/>
        <c:axId val="223505152"/>
        <c:axId val="223505544"/>
      </c:barChart>
      <c:catAx>
        <c:axId val="2235051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Household Income Quintile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3505544"/>
        <c:crosses val="autoZero"/>
        <c:auto val="1"/>
        <c:lblAlgn val="ctr"/>
        <c:lblOffset val="100"/>
        <c:noMultiLvlLbl val="0"/>
      </c:catAx>
      <c:valAx>
        <c:axId val="2235055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350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smtClean="0"/>
              <a:t>Proportion </a:t>
            </a:r>
            <a:r>
              <a:rPr lang="en-US" baseline="0" dirty="0"/>
              <a:t>of Total Population Employed in the Organized Sector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 Pop in Organized Sector</c:v>
          </c:tx>
          <c:spPr>
            <a:ln w="28575" cap="rnd">
              <a:solidFill>
                <a:schemeClr val="accent1"/>
              </a:solidFill>
              <a:round/>
            </a:ln>
            <a:effectLst/>
          </c:spPr>
          <c:marker>
            <c:symbol val="none"/>
          </c:marker>
          <c:cat>
            <c:strRef>
              <c:f>'Data for Fig 3.2 &amp; 3.4'!$A$9:$A$46</c:f>
              <c:strCache>
                <c:ptCount val="38"/>
                <c:pt idx="0">
                  <c:v>1976-77</c:v>
                </c:pt>
                <c:pt idx="1">
                  <c:v>1977-78</c:v>
                </c:pt>
                <c:pt idx="2">
                  <c:v>1978-79</c:v>
                </c:pt>
                <c:pt idx="3">
                  <c:v>1979-80</c:v>
                </c:pt>
                <c:pt idx="4">
                  <c:v>1980-81</c:v>
                </c:pt>
                <c:pt idx="5">
                  <c:v>1981-82</c:v>
                </c:pt>
                <c:pt idx="6">
                  <c:v>1982-83</c:v>
                </c:pt>
                <c:pt idx="7">
                  <c:v>1983-84</c:v>
                </c:pt>
                <c:pt idx="8">
                  <c:v>1984-85</c:v>
                </c:pt>
                <c:pt idx="9">
                  <c:v>1985-86</c:v>
                </c:pt>
                <c:pt idx="10">
                  <c:v>1986-87</c:v>
                </c:pt>
                <c:pt idx="11">
                  <c:v>1987-88</c:v>
                </c:pt>
                <c:pt idx="12">
                  <c:v>1988-89</c:v>
                </c:pt>
                <c:pt idx="13">
                  <c:v>1989-90</c:v>
                </c:pt>
                <c:pt idx="14">
                  <c:v>1990-91</c:v>
                </c:pt>
                <c:pt idx="15">
                  <c:v>1991-92</c:v>
                </c:pt>
                <c:pt idx="16">
                  <c:v>1992-93</c:v>
                </c:pt>
                <c:pt idx="17">
                  <c:v>1993-94</c:v>
                </c:pt>
                <c:pt idx="18">
                  <c:v>1994-95</c:v>
                </c:pt>
                <c:pt idx="19">
                  <c:v>1995-96</c:v>
                </c:pt>
                <c:pt idx="20">
                  <c:v>1996-97</c:v>
                </c:pt>
                <c:pt idx="21">
                  <c:v>1997-98</c:v>
                </c:pt>
                <c:pt idx="22">
                  <c:v>1998-99</c:v>
                </c:pt>
                <c:pt idx="23">
                  <c:v>1999-00</c:v>
                </c:pt>
                <c:pt idx="24">
                  <c:v>2000-01</c:v>
                </c:pt>
                <c:pt idx="25">
                  <c:v>2001-02</c:v>
                </c:pt>
                <c:pt idx="26">
                  <c:v>2002-03</c:v>
                </c:pt>
                <c:pt idx="27">
                  <c:v>2003-04</c:v>
                </c:pt>
                <c:pt idx="28">
                  <c:v>2004-05</c:v>
                </c:pt>
                <c:pt idx="29">
                  <c:v>2005-06</c:v>
                </c:pt>
                <c:pt idx="30">
                  <c:v>2006-07</c:v>
                </c:pt>
                <c:pt idx="31">
                  <c:v>2007-08</c:v>
                </c:pt>
                <c:pt idx="32">
                  <c:v>2008-09</c:v>
                </c:pt>
                <c:pt idx="33">
                  <c:v>2009-10</c:v>
                </c:pt>
                <c:pt idx="34">
                  <c:v>2010-11</c:v>
                </c:pt>
                <c:pt idx="35">
                  <c:v>2011-12</c:v>
                </c:pt>
                <c:pt idx="36">
                  <c:v>2012-13</c:v>
                </c:pt>
                <c:pt idx="37">
                  <c:v>2013-14</c:v>
                </c:pt>
              </c:strCache>
            </c:strRef>
          </c:cat>
          <c:val>
            <c:numRef>
              <c:f>'Data for Fig 3.2 &amp; 3.4'!$G$9:$G$46</c:f>
              <c:numCache>
                <c:formatCode>General</c:formatCode>
                <c:ptCount val="38"/>
                <c:pt idx="0">
                  <c:v>1.7164877498026102E-2</c:v>
                </c:pt>
                <c:pt idx="1">
                  <c:v>1.9480492774550801E-2</c:v>
                </c:pt>
                <c:pt idx="2">
                  <c:v>2.1518570312195E-2</c:v>
                </c:pt>
                <c:pt idx="3">
                  <c:v>2.3776027949853899E-2</c:v>
                </c:pt>
                <c:pt idx="4">
                  <c:v>2.55869749217311E-2</c:v>
                </c:pt>
                <c:pt idx="5">
                  <c:v>2.7678066433991001E-2</c:v>
                </c:pt>
                <c:pt idx="6">
                  <c:v>3.0055998871953898E-2</c:v>
                </c:pt>
                <c:pt idx="7">
                  <c:v>3.1510292072228899E-2</c:v>
                </c:pt>
                <c:pt idx="8">
                  <c:v>3.4354946027699701E-2</c:v>
                </c:pt>
                <c:pt idx="9">
                  <c:v>3.85252179843589E-2</c:v>
                </c:pt>
                <c:pt idx="10">
                  <c:v>3.7831073401930898E-2</c:v>
                </c:pt>
                <c:pt idx="11">
                  <c:v>3.6770453357578697E-2</c:v>
                </c:pt>
                <c:pt idx="12">
                  <c:v>3.92600993764139E-2</c:v>
                </c:pt>
                <c:pt idx="13">
                  <c:v>4.0610450951206301E-2</c:v>
                </c:pt>
                <c:pt idx="14">
                  <c:v>4.1695297437573803E-2</c:v>
                </c:pt>
                <c:pt idx="15">
                  <c:v>4.1372454930132301E-2</c:v>
                </c:pt>
                <c:pt idx="16">
                  <c:v>4.0023768999979802E-2</c:v>
                </c:pt>
                <c:pt idx="17">
                  <c:v>3.9687362965898698E-2</c:v>
                </c:pt>
                <c:pt idx="18">
                  <c:v>3.8977122710944501E-2</c:v>
                </c:pt>
                <c:pt idx="19">
                  <c:v>3.8954079043760498E-2</c:v>
                </c:pt>
                <c:pt idx="20">
                  <c:v>3.9967714092809602E-2</c:v>
                </c:pt>
                <c:pt idx="21">
                  <c:v>4.01776978700258E-2</c:v>
                </c:pt>
                <c:pt idx="22">
                  <c:v>3.9718501119950102E-2</c:v>
                </c:pt>
                <c:pt idx="23">
                  <c:v>3.9942931039681301E-2</c:v>
                </c:pt>
                <c:pt idx="24">
                  <c:v>3.9867825930905702E-2</c:v>
                </c:pt>
                <c:pt idx="25">
                  <c:v>3.8408856804365003E-2</c:v>
                </c:pt>
                <c:pt idx="26">
                  <c:v>3.7965881519823101E-2</c:v>
                </c:pt>
                <c:pt idx="27">
                  <c:v>3.6504069436398799E-2</c:v>
                </c:pt>
                <c:pt idx="28">
                  <c:v>3.4933704763752002E-2</c:v>
                </c:pt>
                <c:pt idx="29">
                  <c:v>3.6239663681309799E-2</c:v>
                </c:pt>
                <c:pt idx="30">
                  <c:v>3.4394976550426601E-2</c:v>
                </c:pt>
                <c:pt idx="31">
                  <c:v>3.3152900206851799E-2</c:v>
                </c:pt>
                <c:pt idx="32">
                  <c:v>3.1869478414985601E-2</c:v>
                </c:pt>
                <c:pt idx="33">
                  <c:v>3.1980373765689102E-2</c:v>
                </c:pt>
                <c:pt idx="34">
                  <c:v>3.26324172802097E-2</c:v>
                </c:pt>
                <c:pt idx="35">
                  <c:v>3.5664870148837201E-2</c:v>
                </c:pt>
                <c:pt idx="36">
                  <c:v>3.7037340727989303E-2</c:v>
                </c:pt>
                <c:pt idx="37">
                  <c:v>3.7717891731415501E-2</c:v>
                </c:pt>
              </c:numCache>
            </c:numRef>
          </c:val>
          <c:smooth val="0"/>
        </c:ser>
        <c:dLbls>
          <c:showLegendKey val="0"/>
          <c:showVal val="0"/>
          <c:showCatName val="0"/>
          <c:showSerName val="0"/>
          <c:showPercent val="0"/>
          <c:showBubbleSize val="0"/>
        </c:dLbls>
        <c:smooth val="0"/>
        <c:axId val="223501624"/>
        <c:axId val="223506328"/>
      </c:lineChart>
      <c:catAx>
        <c:axId val="22350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6328"/>
        <c:crosses val="autoZero"/>
        <c:auto val="1"/>
        <c:lblAlgn val="ctr"/>
        <c:lblOffset val="100"/>
        <c:noMultiLvlLbl val="0"/>
      </c:catAx>
      <c:valAx>
        <c:axId val="223506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Proportion</a:t>
            </a:r>
            <a:r>
              <a:rPr lang="en-US" baseline="0" dirty="0" smtClean="0"/>
              <a:t> of Secondary School and College Graduates Holding White Collar Jobs (Men ages 25-59)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Secondary</c:v>
                </c:pt>
              </c:strCache>
            </c:strRef>
          </c:tx>
          <c:spPr>
            <a:ln w="28575" cap="rnd">
              <a:solidFill>
                <a:schemeClr val="accent1"/>
              </a:solidFill>
              <a:round/>
            </a:ln>
            <a:effectLst/>
          </c:spPr>
          <c:marker>
            <c:symbol val="none"/>
          </c:marker>
          <c:cat>
            <c:numRef>
              <c:f>Sheet1!$A$2:$A$8</c:f>
              <c:numCache>
                <c:formatCode>General</c:formatCode>
                <c:ptCount val="7"/>
                <c:pt idx="0">
                  <c:v>1983</c:v>
                </c:pt>
                <c:pt idx="1">
                  <c:v>1987</c:v>
                </c:pt>
                <c:pt idx="2">
                  <c:v>1994</c:v>
                </c:pt>
                <c:pt idx="3">
                  <c:v>2000</c:v>
                </c:pt>
                <c:pt idx="4">
                  <c:v>2005</c:v>
                </c:pt>
                <c:pt idx="5">
                  <c:v>2010</c:v>
                </c:pt>
                <c:pt idx="6">
                  <c:v>2012</c:v>
                </c:pt>
              </c:numCache>
            </c:numRef>
          </c:cat>
          <c:val>
            <c:numRef>
              <c:f>Sheet1!$B$2:$B$8</c:f>
              <c:numCache>
                <c:formatCode>0%</c:formatCode>
                <c:ptCount val="7"/>
                <c:pt idx="0">
                  <c:v>0.42</c:v>
                </c:pt>
                <c:pt idx="1">
                  <c:v>0.37</c:v>
                </c:pt>
                <c:pt idx="2">
                  <c:v>0.28000000000000003</c:v>
                </c:pt>
                <c:pt idx="3">
                  <c:v>0.22</c:v>
                </c:pt>
                <c:pt idx="4">
                  <c:v>0.16</c:v>
                </c:pt>
                <c:pt idx="5">
                  <c:v>0.11</c:v>
                </c:pt>
                <c:pt idx="6">
                  <c:v>0.11</c:v>
                </c:pt>
              </c:numCache>
            </c:numRef>
          </c:val>
          <c:smooth val="0"/>
        </c:ser>
        <c:ser>
          <c:idx val="1"/>
          <c:order val="1"/>
          <c:tx>
            <c:strRef>
              <c:f>Sheet1!$C$1</c:f>
              <c:strCache>
                <c:ptCount val="1"/>
                <c:pt idx="0">
                  <c:v>College</c:v>
                </c:pt>
              </c:strCache>
            </c:strRef>
          </c:tx>
          <c:spPr>
            <a:ln w="28575" cap="rnd">
              <a:solidFill>
                <a:schemeClr val="accent2"/>
              </a:solidFill>
              <a:round/>
            </a:ln>
            <a:effectLst/>
          </c:spPr>
          <c:marker>
            <c:symbol val="none"/>
          </c:marker>
          <c:cat>
            <c:numRef>
              <c:f>Sheet1!$A$2:$A$8</c:f>
              <c:numCache>
                <c:formatCode>General</c:formatCode>
                <c:ptCount val="7"/>
                <c:pt idx="0">
                  <c:v>1983</c:v>
                </c:pt>
                <c:pt idx="1">
                  <c:v>1987</c:v>
                </c:pt>
                <c:pt idx="2">
                  <c:v>1994</c:v>
                </c:pt>
                <c:pt idx="3">
                  <c:v>2000</c:v>
                </c:pt>
                <c:pt idx="4">
                  <c:v>2005</c:v>
                </c:pt>
                <c:pt idx="5">
                  <c:v>2010</c:v>
                </c:pt>
                <c:pt idx="6">
                  <c:v>2012</c:v>
                </c:pt>
              </c:numCache>
            </c:numRef>
          </c:cat>
          <c:val>
            <c:numRef>
              <c:f>Sheet1!$C$2:$C$8</c:f>
              <c:numCache>
                <c:formatCode>0%</c:formatCode>
                <c:ptCount val="7"/>
                <c:pt idx="0">
                  <c:v>0.72</c:v>
                </c:pt>
                <c:pt idx="1">
                  <c:v>0.67</c:v>
                </c:pt>
                <c:pt idx="2">
                  <c:v>0.63</c:v>
                </c:pt>
                <c:pt idx="3">
                  <c:v>0.55000000000000004</c:v>
                </c:pt>
                <c:pt idx="4">
                  <c:v>0.5</c:v>
                </c:pt>
                <c:pt idx="5">
                  <c:v>0.49</c:v>
                </c:pt>
                <c:pt idx="6">
                  <c:v>0.5</c:v>
                </c:pt>
              </c:numCache>
            </c:numRef>
          </c:val>
          <c:smooth val="0"/>
        </c:ser>
        <c:dLbls>
          <c:showLegendKey val="0"/>
          <c:showVal val="0"/>
          <c:showCatName val="0"/>
          <c:showSerName val="0"/>
          <c:showPercent val="0"/>
          <c:showBubbleSize val="0"/>
        </c:dLbls>
        <c:smooth val="0"/>
        <c:axId val="356143952"/>
        <c:axId val="356140424"/>
      </c:lineChart>
      <c:catAx>
        <c:axId val="35614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0424"/>
        <c:crosses val="autoZero"/>
        <c:auto val="1"/>
        <c:lblAlgn val="ctr"/>
        <c:lblOffset val="100"/>
        <c:noMultiLvlLbl val="0"/>
      </c:catAx>
      <c:valAx>
        <c:axId val="356140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4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Changes </a:t>
            </a:r>
            <a:r>
              <a:rPr lang="en-US" dirty="0"/>
              <a:t>in Public Sector Payments</a:t>
            </a:r>
            <a:r>
              <a:rPr lang="en-US" baseline="0" dirty="0"/>
              <a:t> and Employment Between 1972 and 2012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Per Capita Payments to Public Sector Workers</c:v>
          </c:tx>
          <c:spPr>
            <a:ln w="28575" cap="rnd">
              <a:solidFill>
                <a:schemeClr val="accent1"/>
              </a:solidFill>
              <a:round/>
            </a:ln>
            <a:effectLst/>
          </c:spPr>
          <c:marker>
            <c:symbol val="none"/>
          </c:marker>
          <c:cat>
            <c:strRef>
              <c:f>'Fig 3.2'!$A$12:$A$51</c:f>
              <c:strCache>
                <c:ptCount val="40"/>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pt idx="34">
                  <c:v>2006-07</c:v>
                </c:pt>
                <c:pt idx="35">
                  <c:v>2007-08</c:v>
                </c:pt>
                <c:pt idx="36">
                  <c:v>2008-09</c:v>
                </c:pt>
                <c:pt idx="37">
                  <c:v>2009-10</c:v>
                </c:pt>
                <c:pt idx="38">
                  <c:v>2010-11</c:v>
                </c:pt>
                <c:pt idx="39">
                  <c:v>2011-12</c:v>
                </c:pt>
              </c:strCache>
            </c:strRef>
          </c:cat>
          <c:val>
            <c:numRef>
              <c:f>'Fig 3.2'!$E$12:$E$51</c:f>
              <c:numCache>
                <c:formatCode>General</c:formatCode>
                <c:ptCount val="40"/>
                <c:pt idx="0">
                  <c:v>1.94</c:v>
                </c:pt>
                <c:pt idx="1">
                  <c:v>5.8599999999999977</c:v>
                </c:pt>
                <c:pt idx="2">
                  <c:v>25.03</c:v>
                </c:pt>
                <c:pt idx="3">
                  <c:v>51.74</c:v>
                </c:pt>
                <c:pt idx="4">
                  <c:v>51.01</c:v>
                </c:pt>
                <c:pt idx="5">
                  <c:v>69.73</c:v>
                </c:pt>
                <c:pt idx="6">
                  <c:v>89.36</c:v>
                </c:pt>
                <c:pt idx="7">
                  <c:v>110.61</c:v>
                </c:pt>
                <c:pt idx="8">
                  <c:v>140.52000000000001</c:v>
                </c:pt>
                <c:pt idx="9">
                  <c:v>172.94</c:v>
                </c:pt>
                <c:pt idx="10">
                  <c:v>204.54</c:v>
                </c:pt>
                <c:pt idx="11">
                  <c:v>264</c:v>
                </c:pt>
                <c:pt idx="12">
                  <c:v>310.95</c:v>
                </c:pt>
                <c:pt idx="13">
                  <c:v>337.28</c:v>
                </c:pt>
                <c:pt idx="14">
                  <c:v>386.82</c:v>
                </c:pt>
                <c:pt idx="15">
                  <c:v>449.61</c:v>
                </c:pt>
                <c:pt idx="16">
                  <c:v>565.79</c:v>
                </c:pt>
                <c:pt idx="17">
                  <c:v>637.58000000000004</c:v>
                </c:pt>
                <c:pt idx="18">
                  <c:v>730.73</c:v>
                </c:pt>
                <c:pt idx="19">
                  <c:v>854.52</c:v>
                </c:pt>
                <c:pt idx="20">
                  <c:v>997.69</c:v>
                </c:pt>
                <c:pt idx="21">
                  <c:v>1116.94</c:v>
                </c:pt>
                <c:pt idx="22">
                  <c:v>1293.8699999999999</c:v>
                </c:pt>
                <c:pt idx="23">
                  <c:v>1705.34</c:v>
                </c:pt>
                <c:pt idx="24">
                  <c:v>1769.29</c:v>
                </c:pt>
                <c:pt idx="25">
                  <c:v>2088.89</c:v>
                </c:pt>
                <c:pt idx="26">
                  <c:v>2234.1</c:v>
                </c:pt>
                <c:pt idx="27">
                  <c:v>2743.56</c:v>
                </c:pt>
                <c:pt idx="28">
                  <c:v>3610.67</c:v>
                </c:pt>
                <c:pt idx="29">
                  <c:v>3169.49</c:v>
                </c:pt>
                <c:pt idx="30">
                  <c:v>3717.33</c:v>
                </c:pt>
                <c:pt idx="31">
                  <c:v>4097.3100000000004</c:v>
                </c:pt>
                <c:pt idx="32">
                  <c:v>4731.97</c:v>
                </c:pt>
                <c:pt idx="33">
                  <c:v>4698.26</c:v>
                </c:pt>
                <c:pt idx="34">
                  <c:v>5404.54</c:v>
                </c:pt>
                <c:pt idx="35">
                  <c:v>6840.84</c:v>
                </c:pt>
                <c:pt idx="36">
                  <c:v>9050.61</c:v>
                </c:pt>
                <c:pt idx="37">
                  <c:v>9852.8700000000008</c:v>
                </c:pt>
                <c:pt idx="38">
                  <c:v>11154.66</c:v>
                </c:pt>
                <c:pt idx="39">
                  <c:v>12264.78</c:v>
                </c:pt>
              </c:numCache>
            </c:numRef>
          </c:val>
          <c:smooth val="0"/>
        </c:ser>
        <c:ser>
          <c:idx val="1"/>
          <c:order val="1"/>
          <c:tx>
            <c:v>Inflation</c:v>
          </c:tx>
          <c:spPr>
            <a:ln w="28575" cap="rnd">
              <a:solidFill>
                <a:schemeClr val="accent2"/>
              </a:solidFill>
              <a:round/>
            </a:ln>
            <a:effectLst/>
          </c:spPr>
          <c:marker>
            <c:symbol val="none"/>
          </c:marker>
          <c:cat>
            <c:strRef>
              <c:f>'Fig 3.2'!$A$12:$A$51</c:f>
              <c:strCache>
                <c:ptCount val="40"/>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pt idx="34">
                  <c:v>2006-07</c:v>
                </c:pt>
                <c:pt idx="35">
                  <c:v>2007-08</c:v>
                </c:pt>
                <c:pt idx="36">
                  <c:v>2008-09</c:v>
                </c:pt>
                <c:pt idx="37">
                  <c:v>2009-10</c:v>
                </c:pt>
                <c:pt idx="38">
                  <c:v>2010-11</c:v>
                </c:pt>
                <c:pt idx="39">
                  <c:v>2011-12</c:v>
                </c:pt>
              </c:strCache>
            </c:strRef>
          </c:cat>
          <c:val>
            <c:numRef>
              <c:f>'Fig 3.2'!$G$12:$G$51</c:f>
              <c:numCache>
                <c:formatCode>General</c:formatCode>
                <c:ptCount val="40"/>
                <c:pt idx="0">
                  <c:v>7.81</c:v>
                </c:pt>
                <c:pt idx="1">
                  <c:v>30.21</c:v>
                </c:pt>
                <c:pt idx="2">
                  <c:v>65.099999999999994</c:v>
                </c:pt>
                <c:pt idx="3">
                  <c:v>63.02</c:v>
                </c:pt>
                <c:pt idx="4">
                  <c:v>56.77</c:v>
                </c:pt>
                <c:pt idx="5">
                  <c:v>68.75</c:v>
                </c:pt>
                <c:pt idx="6">
                  <c:v>72.400000000000006</c:v>
                </c:pt>
                <c:pt idx="7">
                  <c:v>87.5</c:v>
                </c:pt>
                <c:pt idx="8">
                  <c:v>108.85</c:v>
                </c:pt>
                <c:pt idx="9">
                  <c:v>134.9</c:v>
                </c:pt>
                <c:pt idx="10">
                  <c:v>153.13</c:v>
                </c:pt>
                <c:pt idx="11">
                  <c:v>184.9</c:v>
                </c:pt>
                <c:pt idx="12">
                  <c:v>203.13</c:v>
                </c:pt>
                <c:pt idx="13">
                  <c:v>222.92</c:v>
                </c:pt>
                <c:pt idx="14">
                  <c:v>251.04</c:v>
                </c:pt>
                <c:pt idx="15">
                  <c:v>283.33</c:v>
                </c:pt>
                <c:pt idx="16">
                  <c:v>318.23</c:v>
                </c:pt>
                <c:pt idx="17">
                  <c:v>345.31</c:v>
                </c:pt>
                <c:pt idx="18">
                  <c:v>395.31</c:v>
                </c:pt>
                <c:pt idx="19">
                  <c:v>461.98</c:v>
                </c:pt>
                <c:pt idx="20">
                  <c:v>517.19000000000005</c:v>
                </c:pt>
                <c:pt idx="21">
                  <c:v>562.5</c:v>
                </c:pt>
                <c:pt idx="22">
                  <c:v>630.21</c:v>
                </c:pt>
                <c:pt idx="23">
                  <c:v>703.13</c:v>
                </c:pt>
                <c:pt idx="24">
                  <c:v>778.65</c:v>
                </c:pt>
                <c:pt idx="25">
                  <c:v>839.05999999999938</c:v>
                </c:pt>
                <c:pt idx="26">
                  <c:v>961.98</c:v>
                </c:pt>
                <c:pt idx="27">
                  <c:v>998.44</c:v>
                </c:pt>
                <c:pt idx="28">
                  <c:v>1440.62</c:v>
                </c:pt>
                <c:pt idx="29">
                  <c:v>1089.58</c:v>
                </c:pt>
                <c:pt idx="30">
                  <c:v>1136.98</c:v>
                </c:pt>
                <c:pt idx="31">
                  <c:v>1184.8900000000001</c:v>
                </c:pt>
                <c:pt idx="32">
                  <c:v>1236.98</c:v>
                </c:pt>
                <c:pt idx="33">
                  <c:v>1292.71</c:v>
                </c:pt>
                <c:pt idx="34">
                  <c:v>1385.94</c:v>
                </c:pt>
                <c:pt idx="35">
                  <c:v>1478.12</c:v>
                </c:pt>
                <c:pt idx="36">
                  <c:v>1621.88</c:v>
                </c:pt>
                <c:pt idx="37">
                  <c:v>1834.89</c:v>
                </c:pt>
                <c:pt idx="38">
                  <c:v>2036.77</c:v>
                </c:pt>
                <c:pt idx="39">
                  <c:v>2216.15</c:v>
                </c:pt>
              </c:numCache>
            </c:numRef>
          </c:val>
          <c:smooth val="0"/>
        </c:ser>
        <c:dLbls>
          <c:showLegendKey val="0"/>
          <c:showVal val="0"/>
          <c:showCatName val="0"/>
          <c:showSerName val="0"/>
          <c:showPercent val="0"/>
          <c:showBubbleSize val="0"/>
        </c:dLbls>
        <c:marker val="1"/>
        <c:smooth val="0"/>
        <c:axId val="223506720"/>
        <c:axId val="223503976"/>
      </c:lineChart>
      <c:lineChart>
        <c:grouping val="standard"/>
        <c:varyColors val="0"/>
        <c:ser>
          <c:idx val="2"/>
          <c:order val="2"/>
          <c:tx>
            <c:v>Govt. Workers as % of Formal Workers</c:v>
          </c:tx>
          <c:spPr>
            <a:ln w="28575" cap="rnd">
              <a:solidFill>
                <a:schemeClr val="accent3"/>
              </a:solidFill>
              <a:round/>
            </a:ln>
            <a:effectLst/>
          </c:spPr>
          <c:marker>
            <c:symbol val="none"/>
          </c:marker>
          <c:cat>
            <c:strRef>
              <c:f>'Fig 3.2'!$A$12:$A$51</c:f>
              <c:strCache>
                <c:ptCount val="40"/>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pt idx="34">
                  <c:v>2006-07</c:v>
                </c:pt>
                <c:pt idx="35">
                  <c:v>2007-08</c:v>
                </c:pt>
                <c:pt idx="36">
                  <c:v>2008-09</c:v>
                </c:pt>
                <c:pt idx="37">
                  <c:v>2009-10</c:v>
                </c:pt>
                <c:pt idx="38">
                  <c:v>2010-11</c:v>
                </c:pt>
                <c:pt idx="39">
                  <c:v>2011-12</c:v>
                </c:pt>
              </c:strCache>
            </c:strRef>
          </c:cat>
          <c:val>
            <c:numRef>
              <c:f>'Fig 3.2'!$H$12:$H$51</c:f>
              <c:numCache>
                <c:formatCode>General</c:formatCode>
                <c:ptCount val="40"/>
                <c:pt idx="4" formatCode="0">
                  <c:v>67.108376715570074</c:v>
                </c:pt>
                <c:pt idx="5" formatCode="0">
                  <c:v>67.445054945054935</c:v>
                </c:pt>
                <c:pt idx="6" formatCode="0">
                  <c:v>68.303375712406549</c:v>
                </c:pt>
                <c:pt idx="7" formatCode="0">
                  <c:v>67.620751341681355</c:v>
                </c:pt>
                <c:pt idx="8" formatCode="0">
                  <c:v>67.657342657342653</c:v>
                </c:pt>
                <c:pt idx="9" formatCode="0">
                  <c:v>68.37463250734973</c:v>
                </c:pt>
                <c:pt idx="10" formatCode="0">
                  <c:v>69.386909693454726</c:v>
                </c:pt>
                <c:pt idx="11" formatCode="0">
                  <c:v>70.056956875508547</c:v>
                </c:pt>
                <c:pt idx="12" formatCode="0">
                  <c:v>70.291883246701303</c:v>
                </c:pt>
                <c:pt idx="13" formatCode="0">
                  <c:v>70.57884231536903</c:v>
                </c:pt>
                <c:pt idx="14" formatCode="0">
                  <c:v>71.166601638704606</c:v>
                </c:pt>
                <c:pt idx="15" formatCode="0">
                  <c:v>71.256320497860756</c:v>
                </c:pt>
                <c:pt idx="16" formatCode="0">
                  <c:v>71.302003081664111</c:v>
                </c:pt>
                <c:pt idx="17" formatCode="0">
                  <c:v>71.233396584440229</c:v>
                </c:pt>
                <c:pt idx="18" formatCode="0">
                  <c:v>71.278982797307407</c:v>
                </c:pt>
                <c:pt idx="19" formatCode="0">
                  <c:v>70.990391722099005</c:v>
                </c:pt>
                <c:pt idx="20" formatCode="0">
                  <c:v>71.118469462840295</c:v>
                </c:pt>
                <c:pt idx="21" formatCode="0">
                  <c:v>71.037253469685893</c:v>
                </c:pt>
                <c:pt idx="22" formatCode="0">
                  <c:v>70.722847802397268</c:v>
                </c:pt>
                <c:pt idx="23" formatCode="0">
                  <c:v>69.541875447387255</c:v>
                </c:pt>
                <c:pt idx="24" formatCode="0">
                  <c:v>69.238938053097229</c:v>
                </c:pt>
                <c:pt idx="25" formatCode="0">
                  <c:v>68.938587149449745</c:v>
                </c:pt>
                <c:pt idx="26" formatCode="0">
                  <c:v>69.050160085378906</c:v>
                </c:pt>
                <c:pt idx="27" formatCode="0">
                  <c:v>69.062947067238909</c:v>
                </c:pt>
                <c:pt idx="28" formatCode="0">
                  <c:v>68.873695573947472</c:v>
                </c:pt>
                <c:pt idx="29" formatCode="0">
                  <c:v>69.007352941176464</c:v>
                </c:pt>
                <c:pt idx="30" formatCode="0">
                  <c:v>68.81481481481481</c:v>
                </c:pt>
                <c:pt idx="31" formatCode="0">
                  <c:v>68.809073724007561</c:v>
                </c:pt>
                <c:pt idx="32" formatCode="0">
                  <c:v>68.065003779289498</c:v>
                </c:pt>
                <c:pt idx="33" formatCode="0">
                  <c:v>67.470326409495556</c:v>
                </c:pt>
                <c:pt idx="34" formatCode="0">
                  <c:v>66.079295154184834</c:v>
                </c:pt>
                <c:pt idx="35" formatCode="0">
                  <c:v>64.137931034482563</c:v>
                </c:pt>
                <c:pt idx="36" formatCode="0">
                  <c:v>63.165365507452101</c:v>
                </c:pt>
                <c:pt idx="37" formatCode="0">
                  <c:v>62.208289794496693</c:v>
                </c:pt>
                <c:pt idx="38" formatCode="0">
                  <c:v>60.517241379310207</c:v>
                </c:pt>
                <c:pt idx="39" formatCode="0">
                  <c:v>59.392917369308613</c:v>
                </c:pt>
              </c:numCache>
            </c:numRef>
          </c:val>
          <c:smooth val="0"/>
        </c:ser>
        <c:dLbls>
          <c:showLegendKey val="0"/>
          <c:showVal val="0"/>
          <c:showCatName val="0"/>
          <c:showSerName val="0"/>
          <c:showPercent val="0"/>
          <c:showBubbleSize val="0"/>
        </c:dLbls>
        <c:marker val="1"/>
        <c:smooth val="0"/>
        <c:axId val="223500448"/>
        <c:axId val="223507112"/>
      </c:lineChart>
      <c:catAx>
        <c:axId val="2235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3976"/>
        <c:crosses val="autoZero"/>
        <c:auto val="1"/>
        <c:lblAlgn val="ctr"/>
        <c:lblOffset val="100"/>
        <c:noMultiLvlLbl val="0"/>
      </c:catAx>
      <c:valAx>
        <c:axId val="223503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Increase over 1971-72</a:t>
                </a:r>
                <a:endParaRPr lang="en-US"/>
              </a:p>
            </c:rich>
          </c:tx>
          <c:layout>
            <c:manualLayout>
              <c:xMode val="edge"/>
              <c:yMode val="edge"/>
              <c:x val="3.6111111111111101E-2"/>
              <c:y val="0.327802566345873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6720"/>
        <c:crosses val="autoZero"/>
        <c:crossBetween val="between"/>
      </c:valAx>
      <c:valAx>
        <c:axId val="2235071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00448"/>
        <c:crosses val="max"/>
        <c:crossBetween val="between"/>
      </c:valAx>
      <c:catAx>
        <c:axId val="223500448"/>
        <c:scaling>
          <c:orientation val="minMax"/>
        </c:scaling>
        <c:delete val="1"/>
        <c:axPos val="b"/>
        <c:numFmt formatCode="General" sourceLinked="1"/>
        <c:majorTickMark val="out"/>
        <c:minorTickMark val="none"/>
        <c:tickLblPos val="nextTo"/>
        <c:crossAx val="22350711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9E819-9EFD-9748-AA06-283D4370D01D}"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992F5747-6C79-994E-819F-AFE9F1DC2648}">
      <dgm:prSet phldrT="[Text]"/>
      <dgm:spPr/>
      <dgm:t>
        <a:bodyPr/>
        <a:lstStyle/>
        <a:p>
          <a:r>
            <a:rPr lang="en-US" dirty="0" smtClean="0"/>
            <a:t>Pre Independence Era</a:t>
          </a:r>
          <a:endParaRPr lang="en-US" dirty="0"/>
        </a:p>
      </dgm:t>
    </dgm:pt>
    <dgm:pt modelId="{42CB34F6-D9FB-1040-A5C8-44B35A500210}" type="parTrans" cxnId="{A3F35DA3-BF0D-EA43-B2E2-F6426031B5F1}">
      <dgm:prSet/>
      <dgm:spPr/>
      <dgm:t>
        <a:bodyPr/>
        <a:lstStyle/>
        <a:p>
          <a:endParaRPr lang="en-US"/>
        </a:p>
      </dgm:t>
    </dgm:pt>
    <dgm:pt modelId="{E8B0345A-6A3E-C741-B64C-D299DE4E769A}" type="sibTrans" cxnId="{A3F35DA3-BF0D-EA43-B2E2-F6426031B5F1}">
      <dgm:prSet/>
      <dgm:spPr/>
      <dgm:t>
        <a:bodyPr/>
        <a:lstStyle/>
        <a:p>
          <a:endParaRPr lang="en-US"/>
        </a:p>
      </dgm:t>
    </dgm:pt>
    <dgm:pt modelId="{B136D2DC-71FB-0248-B6C7-B3F805576F1E}">
      <dgm:prSet phldrT="[Text]"/>
      <dgm:spPr/>
      <dgm:t>
        <a:bodyPr/>
        <a:lstStyle/>
        <a:p>
          <a:r>
            <a:rPr lang="en-US" dirty="0" smtClean="0"/>
            <a:t>Before 1947</a:t>
          </a:r>
          <a:endParaRPr lang="en-US" dirty="0"/>
        </a:p>
      </dgm:t>
    </dgm:pt>
    <dgm:pt modelId="{9832A2C8-F888-C146-A42A-A331FE561890}" type="parTrans" cxnId="{8D15ACA3-2E4B-A746-B245-B9F3FB087DBF}">
      <dgm:prSet/>
      <dgm:spPr/>
      <dgm:t>
        <a:bodyPr/>
        <a:lstStyle/>
        <a:p>
          <a:endParaRPr lang="en-US"/>
        </a:p>
      </dgm:t>
    </dgm:pt>
    <dgm:pt modelId="{5E0A85A5-A577-154B-94CD-DD735F3F6AD0}" type="sibTrans" cxnId="{8D15ACA3-2E4B-A746-B245-B9F3FB087DBF}">
      <dgm:prSet/>
      <dgm:spPr/>
      <dgm:t>
        <a:bodyPr/>
        <a:lstStyle/>
        <a:p>
          <a:endParaRPr lang="en-US"/>
        </a:p>
      </dgm:t>
    </dgm:pt>
    <dgm:pt modelId="{04C16856-31FA-CC47-96BE-FC76CF19CA81}">
      <dgm:prSet phldrT="[Text]"/>
      <dgm:spPr/>
      <dgm:t>
        <a:bodyPr/>
        <a:lstStyle/>
        <a:p>
          <a:r>
            <a:rPr lang="en-US" dirty="0" smtClean="0"/>
            <a:t>Post Independence State Capitalism</a:t>
          </a:r>
          <a:endParaRPr lang="en-US" dirty="0"/>
        </a:p>
      </dgm:t>
    </dgm:pt>
    <dgm:pt modelId="{D07A6B5B-B260-5F45-B829-094AE3FE6381}" type="parTrans" cxnId="{D28E398D-40F6-5C4B-9329-DC4A266D068B}">
      <dgm:prSet/>
      <dgm:spPr/>
      <dgm:t>
        <a:bodyPr/>
        <a:lstStyle/>
        <a:p>
          <a:endParaRPr lang="en-US"/>
        </a:p>
      </dgm:t>
    </dgm:pt>
    <dgm:pt modelId="{41079F28-397C-154E-8475-D0AB716F7162}" type="sibTrans" cxnId="{D28E398D-40F6-5C4B-9329-DC4A266D068B}">
      <dgm:prSet/>
      <dgm:spPr/>
      <dgm:t>
        <a:bodyPr/>
        <a:lstStyle/>
        <a:p>
          <a:endParaRPr lang="en-US"/>
        </a:p>
      </dgm:t>
    </dgm:pt>
    <dgm:pt modelId="{F49B8E74-A0AD-5A40-BDB7-DB6D9B09B5ED}">
      <dgm:prSet phldrT="[Text]"/>
      <dgm:spPr/>
      <dgm:t>
        <a:bodyPr/>
        <a:lstStyle/>
        <a:p>
          <a:r>
            <a:rPr lang="en-US" dirty="0" smtClean="0"/>
            <a:t>1947-1985 </a:t>
          </a:r>
          <a:r>
            <a:rPr lang="mr-IN" dirty="0" smtClean="0"/>
            <a:t>–</a:t>
          </a:r>
          <a:r>
            <a:rPr lang="en-US" dirty="0" smtClean="0"/>
            <a:t> reaction to the Colonial power structure</a:t>
          </a:r>
          <a:endParaRPr lang="en-US" dirty="0"/>
        </a:p>
      </dgm:t>
    </dgm:pt>
    <dgm:pt modelId="{8D23FB70-4D1B-9D48-8E93-B8D9506BB6F8}" type="parTrans" cxnId="{27699CE4-485F-C447-8E2B-D084239EF347}">
      <dgm:prSet/>
      <dgm:spPr/>
      <dgm:t>
        <a:bodyPr/>
        <a:lstStyle/>
        <a:p>
          <a:endParaRPr lang="en-US"/>
        </a:p>
      </dgm:t>
    </dgm:pt>
    <dgm:pt modelId="{2FEEE5EE-4262-8E46-BD25-F198F448CF93}" type="sibTrans" cxnId="{27699CE4-485F-C447-8E2B-D084239EF347}">
      <dgm:prSet/>
      <dgm:spPr/>
      <dgm:t>
        <a:bodyPr/>
        <a:lstStyle/>
        <a:p>
          <a:endParaRPr lang="en-US"/>
        </a:p>
      </dgm:t>
    </dgm:pt>
    <dgm:pt modelId="{220EDB6A-B82A-2048-AA87-A075D8F78B0F}">
      <dgm:prSet phldrT="[Text]"/>
      <dgm:spPr/>
      <dgm:t>
        <a:bodyPr/>
        <a:lstStyle/>
        <a:p>
          <a:r>
            <a:rPr lang="en-US" dirty="0" smtClean="0"/>
            <a:t>Increasing Liberalization</a:t>
          </a:r>
          <a:endParaRPr lang="en-US" dirty="0"/>
        </a:p>
      </dgm:t>
    </dgm:pt>
    <dgm:pt modelId="{422E26CA-E577-9741-83B5-B0F4918486B0}" type="parTrans" cxnId="{5B3377CD-AAFB-6E4D-95C6-66161AA3A5F2}">
      <dgm:prSet/>
      <dgm:spPr/>
      <dgm:t>
        <a:bodyPr/>
        <a:lstStyle/>
        <a:p>
          <a:endParaRPr lang="en-US"/>
        </a:p>
      </dgm:t>
    </dgm:pt>
    <dgm:pt modelId="{7D2F00EA-D3AA-2648-968E-DAF7BC82E460}" type="sibTrans" cxnId="{5B3377CD-AAFB-6E4D-95C6-66161AA3A5F2}">
      <dgm:prSet/>
      <dgm:spPr/>
      <dgm:t>
        <a:bodyPr/>
        <a:lstStyle/>
        <a:p>
          <a:endParaRPr lang="en-US"/>
        </a:p>
      </dgm:t>
    </dgm:pt>
    <dgm:pt modelId="{2640EE43-D8BE-FA47-AEB6-3DEDA29D309C}">
      <dgm:prSet phldrT="[Text]"/>
      <dgm:spPr/>
      <dgm:t>
        <a:bodyPr/>
        <a:lstStyle/>
        <a:p>
          <a:r>
            <a:rPr lang="en-US" dirty="0" smtClean="0"/>
            <a:t>Began in 1985, intensified after 1991 </a:t>
          </a:r>
          <a:r>
            <a:rPr lang="mr-IN" dirty="0" smtClean="0"/>
            <a:t>–</a:t>
          </a:r>
          <a:r>
            <a:rPr lang="en-US" dirty="0" smtClean="0"/>
            <a:t> reaction to dismantling of socialist regimes</a:t>
          </a:r>
          <a:endParaRPr lang="en-US" dirty="0"/>
        </a:p>
      </dgm:t>
    </dgm:pt>
    <dgm:pt modelId="{2EC4B0FA-B022-9E4E-837A-ACF89499754B}" type="parTrans" cxnId="{95EBDEF1-B9EF-724A-8AC3-112F73E27889}">
      <dgm:prSet/>
      <dgm:spPr/>
      <dgm:t>
        <a:bodyPr/>
        <a:lstStyle/>
        <a:p>
          <a:endParaRPr lang="en-US"/>
        </a:p>
      </dgm:t>
    </dgm:pt>
    <dgm:pt modelId="{A6B57F1B-E22D-5F4F-9D89-C290BA6071E0}" type="sibTrans" cxnId="{95EBDEF1-B9EF-724A-8AC3-112F73E27889}">
      <dgm:prSet/>
      <dgm:spPr/>
      <dgm:t>
        <a:bodyPr/>
        <a:lstStyle/>
        <a:p>
          <a:endParaRPr lang="en-US"/>
        </a:p>
      </dgm:t>
    </dgm:pt>
    <dgm:pt modelId="{2A763DAF-D494-CB40-A93F-D5EA9DFE9102}" type="pres">
      <dgm:prSet presAssocID="{7339E819-9EFD-9748-AA06-283D4370D01D}" presName="rootnode" presStyleCnt="0">
        <dgm:presLayoutVars>
          <dgm:chMax/>
          <dgm:chPref/>
          <dgm:dir/>
          <dgm:animLvl val="lvl"/>
        </dgm:presLayoutVars>
      </dgm:prSet>
      <dgm:spPr/>
      <dgm:t>
        <a:bodyPr/>
        <a:lstStyle/>
        <a:p>
          <a:endParaRPr lang="en-US"/>
        </a:p>
      </dgm:t>
    </dgm:pt>
    <dgm:pt modelId="{737EC959-41D0-484F-B5B9-6E9A80EAA470}" type="pres">
      <dgm:prSet presAssocID="{992F5747-6C79-994E-819F-AFE9F1DC2648}" presName="composite" presStyleCnt="0"/>
      <dgm:spPr/>
    </dgm:pt>
    <dgm:pt modelId="{D2C87DCE-C3CF-7B46-B522-26012F57BD47}" type="pres">
      <dgm:prSet presAssocID="{992F5747-6C79-994E-819F-AFE9F1DC2648}" presName="bentUpArrow1" presStyleLbl="alignImgPlace1" presStyleIdx="0" presStyleCnt="2"/>
      <dgm:spPr/>
    </dgm:pt>
    <dgm:pt modelId="{C896517E-F47D-EA45-97C4-F44952172718}" type="pres">
      <dgm:prSet presAssocID="{992F5747-6C79-994E-819F-AFE9F1DC2648}" presName="ParentText" presStyleLbl="node1" presStyleIdx="0" presStyleCnt="3">
        <dgm:presLayoutVars>
          <dgm:chMax val="1"/>
          <dgm:chPref val="1"/>
          <dgm:bulletEnabled val="1"/>
        </dgm:presLayoutVars>
      </dgm:prSet>
      <dgm:spPr/>
      <dgm:t>
        <a:bodyPr/>
        <a:lstStyle/>
        <a:p>
          <a:endParaRPr lang="en-US"/>
        </a:p>
      </dgm:t>
    </dgm:pt>
    <dgm:pt modelId="{5E10E944-66C3-814D-B2E6-BC79B096E561}" type="pres">
      <dgm:prSet presAssocID="{992F5747-6C79-994E-819F-AFE9F1DC2648}" presName="ChildText" presStyleLbl="revTx" presStyleIdx="0" presStyleCnt="3">
        <dgm:presLayoutVars>
          <dgm:chMax val="0"/>
          <dgm:chPref val="0"/>
          <dgm:bulletEnabled val="1"/>
        </dgm:presLayoutVars>
      </dgm:prSet>
      <dgm:spPr/>
      <dgm:t>
        <a:bodyPr/>
        <a:lstStyle/>
        <a:p>
          <a:endParaRPr lang="en-US"/>
        </a:p>
      </dgm:t>
    </dgm:pt>
    <dgm:pt modelId="{6A97480C-A02E-5C40-8BFE-9F0FE37A1226}" type="pres">
      <dgm:prSet presAssocID="{E8B0345A-6A3E-C741-B64C-D299DE4E769A}" presName="sibTrans" presStyleCnt="0"/>
      <dgm:spPr/>
    </dgm:pt>
    <dgm:pt modelId="{552304CD-BF17-DE48-9C21-6208A46ED762}" type="pres">
      <dgm:prSet presAssocID="{04C16856-31FA-CC47-96BE-FC76CF19CA81}" presName="composite" presStyleCnt="0"/>
      <dgm:spPr/>
    </dgm:pt>
    <dgm:pt modelId="{B749FFB8-3B7D-9845-8A1F-D9355C775B01}" type="pres">
      <dgm:prSet presAssocID="{04C16856-31FA-CC47-96BE-FC76CF19CA81}" presName="bentUpArrow1" presStyleLbl="alignImgPlace1" presStyleIdx="1" presStyleCnt="2"/>
      <dgm:spPr/>
    </dgm:pt>
    <dgm:pt modelId="{BF048DC8-032E-374C-ADDC-0A5A90F4C898}" type="pres">
      <dgm:prSet presAssocID="{04C16856-31FA-CC47-96BE-FC76CF19CA81}" presName="ParentText" presStyleLbl="node1" presStyleIdx="1" presStyleCnt="3">
        <dgm:presLayoutVars>
          <dgm:chMax val="1"/>
          <dgm:chPref val="1"/>
          <dgm:bulletEnabled val="1"/>
        </dgm:presLayoutVars>
      </dgm:prSet>
      <dgm:spPr/>
      <dgm:t>
        <a:bodyPr/>
        <a:lstStyle/>
        <a:p>
          <a:endParaRPr lang="en-US"/>
        </a:p>
      </dgm:t>
    </dgm:pt>
    <dgm:pt modelId="{2669A886-686D-FD49-89A5-A9FDD3210A9E}" type="pres">
      <dgm:prSet presAssocID="{04C16856-31FA-CC47-96BE-FC76CF19CA81}" presName="ChildText" presStyleLbl="revTx" presStyleIdx="1" presStyleCnt="3">
        <dgm:presLayoutVars>
          <dgm:chMax val="0"/>
          <dgm:chPref val="0"/>
          <dgm:bulletEnabled val="1"/>
        </dgm:presLayoutVars>
      </dgm:prSet>
      <dgm:spPr/>
      <dgm:t>
        <a:bodyPr/>
        <a:lstStyle/>
        <a:p>
          <a:endParaRPr lang="en-US"/>
        </a:p>
      </dgm:t>
    </dgm:pt>
    <dgm:pt modelId="{7816C237-565B-114D-B111-A5909AC08BFD}" type="pres">
      <dgm:prSet presAssocID="{41079F28-397C-154E-8475-D0AB716F7162}" presName="sibTrans" presStyleCnt="0"/>
      <dgm:spPr/>
    </dgm:pt>
    <dgm:pt modelId="{31AF11F8-5470-F445-80B2-395BA9C9F1E6}" type="pres">
      <dgm:prSet presAssocID="{220EDB6A-B82A-2048-AA87-A075D8F78B0F}" presName="composite" presStyleCnt="0"/>
      <dgm:spPr/>
    </dgm:pt>
    <dgm:pt modelId="{E94CF86C-BEF7-5E4B-8838-6D87579CEB45}" type="pres">
      <dgm:prSet presAssocID="{220EDB6A-B82A-2048-AA87-A075D8F78B0F}" presName="ParentText" presStyleLbl="node1" presStyleIdx="2" presStyleCnt="3">
        <dgm:presLayoutVars>
          <dgm:chMax val="1"/>
          <dgm:chPref val="1"/>
          <dgm:bulletEnabled val="1"/>
        </dgm:presLayoutVars>
      </dgm:prSet>
      <dgm:spPr/>
      <dgm:t>
        <a:bodyPr/>
        <a:lstStyle/>
        <a:p>
          <a:endParaRPr lang="en-US"/>
        </a:p>
      </dgm:t>
    </dgm:pt>
    <dgm:pt modelId="{0CBF207B-A788-BD45-B5B1-C345CDC3D98C}" type="pres">
      <dgm:prSet presAssocID="{220EDB6A-B82A-2048-AA87-A075D8F78B0F}" presName="FinalChildText" presStyleLbl="revTx" presStyleIdx="2" presStyleCnt="3">
        <dgm:presLayoutVars>
          <dgm:chMax val="0"/>
          <dgm:chPref val="0"/>
          <dgm:bulletEnabled val="1"/>
        </dgm:presLayoutVars>
      </dgm:prSet>
      <dgm:spPr/>
      <dgm:t>
        <a:bodyPr/>
        <a:lstStyle/>
        <a:p>
          <a:endParaRPr lang="en-US"/>
        </a:p>
      </dgm:t>
    </dgm:pt>
  </dgm:ptLst>
  <dgm:cxnLst>
    <dgm:cxn modelId="{5B3377CD-AAFB-6E4D-95C6-66161AA3A5F2}" srcId="{7339E819-9EFD-9748-AA06-283D4370D01D}" destId="{220EDB6A-B82A-2048-AA87-A075D8F78B0F}" srcOrd="2" destOrd="0" parTransId="{422E26CA-E577-9741-83B5-B0F4918486B0}" sibTransId="{7D2F00EA-D3AA-2648-968E-DAF7BC82E460}"/>
    <dgm:cxn modelId="{6C740344-E28D-2348-B651-060A00E7D564}" type="presOf" srcId="{7339E819-9EFD-9748-AA06-283D4370D01D}" destId="{2A763DAF-D494-CB40-A93F-D5EA9DFE9102}" srcOrd="0" destOrd="0" presId="urn:microsoft.com/office/officeart/2005/8/layout/StepDownProcess"/>
    <dgm:cxn modelId="{DE77C199-4591-6E4D-AA0B-07850553D3DF}" type="presOf" srcId="{B136D2DC-71FB-0248-B6C7-B3F805576F1E}" destId="{5E10E944-66C3-814D-B2E6-BC79B096E561}" srcOrd="0" destOrd="0" presId="urn:microsoft.com/office/officeart/2005/8/layout/StepDownProcess"/>
    <dgm:cxn modelId="{2255AF27-6FBB-8647-8FDC-5CEA74A59B24}" type="presOf" srcId="{220EDB6A-B82A-2048-AA87-A075D8F78B0F}" destId="{E94CF86C-BEF7-5E4B-8838-6D87579CEB45}" srcOrd="0" destOrd="0" presId="urn:microsoft.com/office/officeart/2005/8/layout/StepDownProcess"/>
    <dgm:cxn modelId="{3411357F-2E5F-DE49-BA6D-D3F3832476E7}" type="presOf" srcId="{04C16856-31FA-CC47-96BE-FC76CF19CA81}" destId="{BF048DC8-032E-374C-ADDC-0A5A90F4C898}" srcOrd="0" destOrd="0" presId="urn:microsoft.com/office/officeart/2005/8/layout/StepDownProcess"/>
    <dgm:cxn modelId="{95EBDEF1-B9EF-724A-8AC3-112F73E27889}" srcId="{220EDB6A-B82A-2048-AA87-A075D8F78B0F}" destId="{2640EE43-D8BE-FA47-AEB6-3DEDA29D309C}" srcOrd="0" destOrd="0" parTransId="{2EC4B0FA-B022-9E4E-837A-ACF89499754B}" sibTransId="{A6B57F1B-E22D-5F4F-9D89-C290BA6071E0}"/>
    <dgm:cxn modelId="{D15531CD-D69D-F54B-8F08-EC42583D4AFD}" type="presOf" srcId="{F49B8E74-A0AD-5A40-BDB7-DB6D9B09B5ED}" destId="{2669A886-686D-FD49-89A5-A9FDD3210A9E}" srcOrd="0" destOrd="0" presId="urn:microsoft.com/office/officeart/2005/8/layout/StepDownProcess"/>
    <dgm:cxn modelId="{8D15ACA3-2E4B-A746-B245-B9F3FB087DBF}" srcId="{992F5747-6C79-994E-819F-AFE9F1DC2648}" destId="{B136D2DC-71FB-0248-B6C7-B3F805576F1E}" srcOrd="0" destOrd="0" parTransId="{9832A2C8-F888-C146-A42A-A331FE561890}" sibTransId="{5E0A85A5-A577-154B-94CD-DD735F3F6AD0}"/>
    <dgm:cxn modelId="{27699CE4-485F-C447-8E2B-D084239EF347}" srcId="{04C16856-31FA-CC47-96BE-FC76CF19CA81}" destId="{F49B8E74-A0AD-5A40-BDB7-DB6D9B09B5ED}" srcOrd="0" destOrd="0" parTransId="{8D23FB70-4D1B-9D48-8E93-B8D9506BB6F8}" sibTransId="{2FEEE5EE-4262-8E46-BD25-F198F448CF93}"/>
    <dgm:cxn modelId="{523F9C8D-E5D1-DE4A-9BAB-92F566893DE0}" type="presOf" srcId="{2640EE43-D8BE-FA47-AEB6-3DEDA29D309C}" destId="{0CBF207B-A788-BD45-B5B1-C345CDC3D98C}" srcOrd="0" destOrd="0" presId="urn:microsoft.com/office/officeart/2005/8/layout/StepDownProcess"/>
    <dgm:cxn modelId="{A3F35DA3-BF0D-EA43-B2E2-F6426031B5F1}" srcId="{7339E819-9EFD-9748-AA06-283D4370D01D}" destId="{992F5747-6C79-994E-819F-AFE9F1DC2648}" srcOrd="0" destOrd="0" parTransId="{42CB34F6-D9FB-1040-A5C8-44B35A500210}" sibTransId="{E8B0345A-6A3E-C741-B64C-D299DE4E769A}"/>
    <dgm:cxn modelId="{D28E398D-40F6-5C4B-9329-DC4A266D068B}" srcId="{7339E819-9EFD-9748-AA06-283D4370D01D}" destId="{04C16856-31FA-CC47-96BE-FC76CF19CA81}" srcOrd="1" destOrd="0" parTransId="{D07A6B5B-B260-5F45-B829-094AE3FE6381}" sibTransId="{41079F28-397C-154E-8475-D0AB716F7162}"/>
    <dgm:cxn modelId="{192DFEE2-C5D8-4249-AF0E-4B529F18C825}" type="presOf" srcId="{992F5747-6C79-994E-819F-AFE9F1DC2648}" destId="{C896517E-F47D-EA45-97C4-F44952172718}" srcOrd="0" destOrd="0" presId="urn:microsoft.com/office/officeart/2005/8/layout/StepDownProcess"/>
    <dgm:cxn modelId="{4C5C350F-F434-6843-A81B-B4DE677F2335}" type="presParOf" srcId="{2A763DAF-D494-CB40-A93F-D5EA9DFE9102}" destId="{737EC959-41D0-484F-B5B9-6E9A80EAA470}" srcOrd="0" destOrd="0" presId="urn:microsoft.com/office/officeart/2005/8/layout/StepDownProcess"/>
    <dgm:cxn modelId="{893F848A-9435-7C4F-86BB-1F06C0A2C4A0}" type="presParOf" srcId="{737EC959-41D0-484F-B5B9-6E9A80EAA470}" destId="{D2C87DCE-C3CF-7B46-B522-26012F57BD47}" srcOrd="0" destOrd="0" presId="urn:microsoft.com/office/officeart/2005/8/layout/StepDownProcess"/>
    <dgm:cxn modelId="{46DC3415-A1C1-684F-8E6C-98E13D4373C2}" type="presParOf" srcId="{737EC959-41D0-484F-B5B9-6E9A80EAA470}" destId="{C896517E-F47D-EA45-97C4-F44952172718}" srcOrd="1" destOrd="0" presId="urn:microsoft.com/office/officeart/2005/8/layout/StepDownProcess"/>
    <dgm:cxn modelId="{46A7C0E8-7FD3-714E-BC5C-AFCA2031651C}" type="presParOf" srcId="{737EC959-41D0-484F-B5B9-6E9A80EAA470}" destId="{5E10E944-66C3-814D-B2E6-BC79B096E561}" srcOrd="2" destOrd="0" presId="urn:microsoft.com/office/officeart/2005/8/layout/StepDownProcess"/>
    <dgm:cxn modelId="{93A48A2E-E129-7741-8A00-52584376B605}" type="presParOf" srcId="{2A763DAF-D494-CB40-A93F-D5EA9DFE9102}" destId="{6A97480C-A02E-5C40-8BFE-9F0FE37A1226}" srcOrd="1" destOrd="0" presId="urn:microsoft.com/office/officeart/2005/8/layout/StepDownProcess"/>
    <dgm:cxn modelId="{B4B05642-397A-224B-89CD-1A089951E0B3}" type="presParOf" srcId="{2A763DAF-D494-CB40-A93F-D5EA9DFE9102}" destId="{552304CD-BF17-DE48-9C21-6208A46ED762}" srcOrd="2" destOrd="0" presId="urn:microsoft.com/office/officeart/2005/8/layout/StepDownProcess"/>
    <dgm:cxn modelId="{03061944-D0FE-104F-9F6F-9B77DE0C3269}" type="presParOf" srcId="{552304CD-BF17-DE48-9C21-6208A46ED762}" destId="{B749FFB8-3B7D-9845-8A1F-D9355C775B01}" srcOrd="0" destOrd="0" presId="urn:microsoft.com/office/officeart/2005/8/layout/StepDownProcess"/>
    <dgm:cxn modelId="{609F3BD2-9C7F-6545-AE2E-4383FF8CE4BD}" type="presParOf" srcId="{552304CD-BF17-DE48-9C21-6208A46ED762}" destId="{BF048DC8-032E-374C-ADDC-0A5A90F4C898}" srcOrd="1" destOrd="0" presId="urn:microsoft.com/office/officeart/2005/8/layout/StepDownProcess"/>
    <dgm:cxn modelId="{88823EF5-A893-B64D-890A-CB477D0FC2C8}" type="presParOf" srcId="{552304CD-BF17-DE48-9C21-6208A46ED762}" destId="{2669A886-686D-FD49-89A5-A9FDD3210A9E}" srcOrd="2" destOrd="0" presId="urn:microsoft.com/office/officeart/2005/8/layout/StepDownProcess"/>
    <dgm:cxn modelId="{AB93B121-9290-094B-9E2E-29CB33D30FA2}" type="presParOf" srcId="{2A763DAF-D494-CB40-A93F-D5EA9DFE9102}" destId="{7816C237-565B-114D-B111-A5909AC08BFD}" srcOrd="3" destOrd="0" presId="urn:microsoft.com/office/officeart/2005/8/layout/StepDownProcess"/>
    <dgm:cxn modelId="{0A843D26-BC48-B043-B809-8028ACA9AFA6}" type="presParOf" srcId="{2A763DAF-D494-CB40-A93F-D5EA9DFE9102}" destId="{31AF11F8-5470-F445-80B2-395BA9C9F1E6}" srcOrd="4" destOrd="0" presId="urn:microsoft.com/office/officeart/2005/8/layout/StepDownProcess"/>
    <dgm:cxn modelId="{4B37FCDE-7782-F54C-B30B-A433B9921071}" type="presParOf" srcId="{31AF11F8-5470-F445-80B2-395BA9C9F1E6}" destId="{E94CF86C-BEF7-5E4B-8838-6D87579CEB45}" srcOrd="0" destOrd="0" presId="urn:microsoft.com/office/officeart/2005/8/layout/StepDownProcess"/>
    <dgm:cxn modelId="{E3CF1AC2-E62E-F84B-8C1B-CC3F435860B4}" type="presParOf" srcId="{31AF11F8-5470-F445-80B2-395BA9C9F1E6}" destId="{0CBF207B-A788-BD45-B5B1-C345CDC3D98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D9B39-11EE-6544-8DDF-F2A22809AB80}" type="doc">
      <dgm:prSet loTypeId="urn:microsoft.com/office/officeart/2005/8/layout/pyramid4" loCatId="" qsTypeId="urn:microsoft.com/office/officeart/2005/8/quickstyle/simple2" qsCatId="simple" csTypeId="urn:microsoft.com/office/officeart/2005/8/colors/colorful2" csCatId="colorful" phldr="1"/>
      <dgm:spPr/>
      <dgm:t>
        <a:bodyPr/>
        <a:lstStyle/>
        <a:p>
          <a:endParaRPr lang="en-US"/>
        </a:p>
      </dgm:t>
    </dgm:pt>
    <dgm:pt modelId="{44F04FAF-1E0D-7444-B719-ACF5A3CD3037}">
      <dgm:prSet phldrT="[Text]"/>
      <dgm:spPr/>
      <dgm:t>
        <a:bodyPr/>
        <a:lstStyle/>
        <a:p>
          <a:r>
            <a:rPr lang="en-US" dirty="0" smtClean="0"/>
            <a:t>Bureaucracy</a:t>
          </a:r>
          <a:endParaRPr lang="en-US" dirty="0"/>
        </a:p>
      </dgm:t>
    </dgm:pt>
    <dgm:pt modelId="{0875F903-DED6-C443-BB3A-D60563CD3777}" type="parTrans" cxnId="{7880238A-EADC-EC48-A21D-B746C12E7008}">
      <dgm:prSet/>
      <dgm:spPr/>
      <dgm:t>
        <a:bodyPr/>
        <a:lstStyle/>
        <a:p>
          <a:endParaRPr lang="en-US"/>
        </a:p>
      </dgm:t>
    </dgm:pt>
    <dgm:pt modelId="{3CAAB6FC-402B-3F48-90D9-BB2459857127}" type="sibTrans" cxnId="{7880238A-EADC-EC48-A21D-B746C12E7008}">
      <dgm:prSet/>
      <dgm:spPr/>
      <dgm:t>
        <a:bodyPr/>
        <a:lstStyle/>
        <a:p>
          <a:endParaRPr lang="en-US"/>
        </a:p>
      </dgm:t>
    </dgm:pt>
    <dgm:pt modelId="{0A965109-7A6A-4341-ABC3-F0242362CEB4}">
      <dgm:prSet phldrT="[Text]"/>
      <dgm:spPr/>
      <dgm:t>
        <a:bodyPr/>
        <a:lstStyle/>
        <a:p>
          <a:r>
            <a:rPr lang="en-US" dirty="0" smtClean="0"/>
            <a:t>Landed Gentry - </a:t>
          </a:r>
          <a:r>
            <a:rPr lang="en-US" i="1" dirty="0" err="1" smtClean="0"/>
            <a:t>Zamindars</a:t>
          </a:r>
          <a:endParaRPr lang="en-US" i="1" dirty="0"/>
        </a:p>
      </dgm:t>
    </dgm:pt>
    <dgm:pt modelId="{B5661364-A631-A649-B112-299CC9494EB8}" type="parTrans" cxnId="{0276B3CB-6A9D-424B-A8BE-A55A3E2D03C9}">
      <dgm:prSet/>
      <dgm:spPr/>
      <dgm:t>
        <a:bodyPr/>
        <a:lstStyle/>
        <a:p>
          <a:endParaRPr lang="en-US"/>
        </a:p>
      </dgm:t>
    </dgm:pt>
    <dgm:pt modelId="{4CCCC2CC-B92D-4B41-AB01-58F5E9EDFCC4}" type="sibTrans" cxnId="{0276B3CB-6A9D-424B-A8BE-A55A3E2D03C9}">
      <dgm:prSet/>
      <dgm:spPr/>
      <dgm:t>
        <a:bodyPr/>
        <a:lstStyle/>
        <a:p>
          <a:endParaRPr lang="en-US"/>
        </a:p>
      </dgm:t>
    </dgm:pt>
    <dgm:pt modelId="{8271D0B6-B177-0D49-99B1-DD944C4FE04B}">
      <dgm:prSet phldrT="[Text]"/>
      <dgm:spPr/>
      <dgm:t>
        <a:bodyPr/>
        <a:lstStyle/>
        <a:p>
          <a:r>
            <a:rPr lang="en-US" dirty="0" smtClean="0"/>
            <a:t>Pre Independence Power Structure</a:t>
          </a:r>
          <a:endParaRPr lang="en-US" dirty="0"/>
        </a:p>
      </dgm:t>
    </dgm:pt>
    <dgm:pt modelId="{CF0CAAD6-FF12-0444-9EE3-6394613FD923}" type="parTrans" cxnId="{4E2C0467-509D-0145-86F1-269BA5C9F7B0}">
      <dgm:prSet/>
      <dgm:spPr/>
      <dgm:t>
        <a:bodyPr/>
        <a:lstStyle/>
        <a:p>
          <a:endParaRPr lang="en-US"/>
        </a:p>
      </dgm:t>
    </dgm:pt>
    <dgm:pt modelId="{4EA327E0-3AAE-0E4A-835A-3DD2BC81DD55}" type="sibTrans" cxnId="{4E2C0467-509D-0145-86F1-269BA5C9F7B0}">
      <dgm:prSet/>
      <dgm:spPr/>
      <dgm:t>
        <a:bodyPr/>
        <a:lstStyle/>
        <a:p>
          <a:endParaRPr lang="en-US"/>
        </a:p>
      </dgm:t>
    </dgm:pt>
    <dgm:pt modelId="{83AB658D-05E5-6E4E-9A0B-ACB470B5569A}">
      <dgm:prSet phldrT="[Text]"/>
      <dgm:spPr/>
      <dgm:t>
        <a:bodyPr/>
        <a:lstStyle/>
        <a:p>
          <a:r>
            <a:rPr lang="en-US" dirty="0" smtClean="0"/>
            <a:t>Merchant Houses and nascent industrialists</a:t>
          </a:r>
          <a:endParaRPr lang="en-US" dirty="0"/>
        </a:p>
      </dgm:t>
    </dgm:pt>
    <dgm:pt modelId="{1F20C27D-22A7-584F-B8B9-8BACF6A51529}" type="parTrans" cxnId="{335107AF-F52D-EF4C-9C71-1BDD710C61F6}">
      <dgm:prSet/>
      <dgm:spPr/>
      <dgm:t>
        <a:bodyPr/>
        <a:lstStyle/>
        <a:p>
          <a:endParaRPr lang="en-US"/>
        </a:p>
      </dgm:t>
    </dgm:pt>
    <dgm:pt modelId="{32CA6355-94C6-B143-9CF2-B17541EAF314}" type="sibTrans" cxnId="{335107AF-F52D-EF4C-9C71-1BDD710C61F6}">
      <dgm:prSet/>
      <dgm:spPr/>
      <dgm:t>
        <a:bodyPr/>
        <a:lstStyle/>
        <a:p>
          <a:endParaRPr lang="en-US"/>
        </a:p>
      </dgm:t>
    </dgm:pt>
    <dgm:pt modelId="{652925F6-83A3-1F44-8AFC-27EA4A7A6AAD}" type="pres">
      <dgm:prSet presAssocID="{1EAD9B39-11EE-6544-8DDF-F2A22809AB80}" presName="compositeShape" presStyleCnt="0">
        <dgm:presLayoutVars>
          <dgm:chMax val="9"/>
          <dgm:dir/>
          <dgm:resizeHandles val="exact"/>
        </dgm:presLayoutVars>
      </dgm:prSet>
      <dgm:spPr/>
      <dgm:t>
        <a:bodyPr/>
        <a:lstStyle/>
        <a:p>
          <a:endParaRPr lang="en-US"/>
        </a:p>
      </dgm:t>
    </dgm:pt>
    <dgm:pt modelId="{89DEBF9B-1F75-3846-9DF4-031B162A2CD3}" type="pres">
      <dgm:prSet presAssocID="{1EAD9B39-11EE-6544-8DDF-F2A22809AB80}" presName="triangle1" presStyleLbl="node1" presStyleIdx="0" presStyleCnt="4">
        <dgm:presLayoutVars>
          <dgm:bulletEnabled val="1"/>
        </dgm:presLayoutVars>
      </dgm:prSet>
      <dgm:spPr/>
      <dgm:t>
        <a:bodyPr/>
        <a:lstStyle/>
        <a:p>
          <a:endParaRPr lang="en-US"/>
        </a:p>
      </dgm:t>
    </dgm:pt>
    <dgm:pt modelId="{748BB0C3-7D19-EE41-B35D-64D4E1EFD8DB}" type="pres">
      <dgm:prSet presAssocID="{1EAD9B39-11EE-6544-8DDF-F2A22809AB80}" presName="triangle2" presStyleLbl="node1" presStyleIdx="1" presStyleCnt="4">
        <dgm:presLayoutVars>
          <dgm:bulletEnabled val="1"/>
        </dgm:presLayoutVars>
      </dgm:prSet>
      <dgm:spPr/>
      <dgm:t>
        <a:bodyPr/>
        <a:lstStyle/>
        <a:p>
          <a:endParaRPr lang="en-US"/>
        </a:p>
      </dgm:t>
    </dgm:pt>
    <dgm:pt modelId="{CB9785FE-36D1-2243-BC55-87DE3D23AA2E}" type="pres">
      <dgm:prSet presAssocID="{1EAD9B39-11EE-6544-8DDF-F2A22809AB80}" presName="triangle3" presStyleLbl="node1" presStyleIdx="2" presStyleCnt="4">
        <dgm:presLayoutVars>
          <dgm:bulletEnabled val="1"/>
        </dgm:presLayoutVars>
      </dgm:prSet>
      <dgm:spPr/>
      <dgm:t>
        <a:bodyPr/>
        <a:lstStyle/>
        <a:p>
          <a:endParaRPr lang="en-US"/>
        </a:p>
      </dgm:t>
    </dgm:pt>
    <dgm:pt modelId="{0769EF8A-ACC9-864F-A9EA-4B1B767E864C}" type="pres">
      <dgm:prSet presAssocID="{1EAD9B39-11EE-6544-8DDF-F2A22809AB80}" presName="triangle4" presStyleLbl="node1" presStyleIdx="3" presStyleCnt="4">
        <dgm:presLayoutVars>
          <dgm:bulletEnabled val="1"/>
        </dgm:presLayoutVars>
      </dgm:prSet>
      <dgm:spPr/>
      <dgm:t>
        <a:bodyPr/>
        <a:lstStyle/>
        <a:p>
          <a:endParaRPr lang="en-US"/>
        </a:p>
      </dgm:t>
    </dgm:pt>
  </dgm:ptLst>
  <dgm:cxnLst>
    <dgm:cxn modelId="{52DAA3C0-CEDA-1645-B35A-357BBC534FDC}" type="presOf" srcId="{44F04FAF-1E0D-7444-B719-ACF5A3CD3037}" destId="{89DEBF9B-1F75-3846-9DF4-031B162A2CD3}" srcOrd="0" destOrd="0" presId="urn:microsoft.com/office/officeart/2005/8/layout/pyramid4"/>
    <dgm:cxn modelId="{30181985-398B-C744-B532-0F6DC5ACD800}" type="presOf" srcId="{1EAD9B39-11EE-6544-8DDF-F2A22809AB80}" destId="{652925F6-83A3-1F44-8AFC-27EA4A7A6AAD}" srcOrd="0" destOrd="0" presId="urn:microsoft.com/office/officeart/2005/8/layout/pyramid4"/>
    <dgm:cxn modelId="{0276B3CB-6A9D-424B-A8BE-A55A3E2D03C9}" srcId="{1EAD9B39-11EE-6544-8DDF-F2A22809AB80}" destId="{0A965109-7A6A-4341-ABC3-F0242362CEB4}" srcOrd="1" destOrd="0" parTransId="{B5661364-A631-A649-B112-299CC9494EB8}" sibTransId="{4CCCC2CC-B92D-4B41-AB01-58F5E9EDFCC4}"/>
    <dgm:cxn modelId="{7A3340F4-9F46-3D42-87EA-5F27D7BEAAFC}" type="presOf" srcId="{83AB658D-05E5-6E4E-9A0B-ACB470B5569A}" destId="{0769EF8A-ACC9-864F-A9EA-4B1B767E864C}" srcOrd="0" destOrd="0" presId="urn:microsoft.com/office/officeart/2005/8/layout/pyramid4"/>
    <dgm:cxn modelId="{4E2C0467-509D-0145-86F1-269BA5C9F7B0}" srcId="{1EAD9B39-11EE-6544-8DDF-F2A22809AB80}" destId="{8271D0B6-B177-0D49-99B1-DD944C4FE04B}" srcOrd="2" destOrd="0" parTransId="{CF0CAAD6-FF12-0444-9EE3-6394613FD923}" sibTransId="{4EA327E0-3AAE-0E4A-835A-3DD2BC81DD55}"/>
    <dgm:cxn modelId="{A0E0532D-2563-A849-970B-21DD77235F6F}" type="presOf" srcId="{8271D0B6-B177-0D49-99B1-DD944C4FE04B}" destId="{CB9785FE-36D1-2243-BC55-87DE3D23AA2E}" srcOrd="0" destOrd="0" presId="urn:microsoft.com/office/officeart/2005/8/layout/pyramid4"/>
    <dgm:cxn modelId="{FEF93606-186C-FA4D-A23E-BCAFF4BD470C}" type="presOf" srcId="{0A965109-7A6A-4341-ABC3-F0242362CEB4}" destId="{748BB0C3-7D19-EE41-B35D-64D4E1EFD8DB}" srcOrd="0" destOrd="0" presId="urn:microsoft.com/office/officeart/2005/8/layout/pyramid4"/>
    <dgm:cxn modelId="{7880238A-EADC-EC48-A21D-B746C12E7008}" srcId="{1EAD9B39-11EE-6544-8DDF-F2A22809AB80}" destId="{44F04FAF-1E0D-7444-B719-ACF5A3CD3037}" srcOrd="0" destOrd="0" parTransId="{0875F903-DED6-C443-BB3A-D60563CD3777}" sibTransId="{3CAAB6FC-402B-3F48-90D9-BB2459857127}"/>
    <dgm:cxn modelId="{335107AF-F52D-EF4C-9C71-1BDD710C61F6}" srcId="{1EAD9B39-11EE-6544-8DDF-F2A22809AB80}" destId="{83AB658D-05E5-6E4E-9A0B-ACB470B5569A}" srcOrd="3" destOrd="0" parTransId="{1F20C27D-22A7-584F-B8B9-8BACF6A51529}" sibTransId="{32CA6355-94C6-B143-9CF2-B17541EAF314}"/>
    <dgm:cxn modelId="{4496456B-7834-4C46-AD53-A64D84C47BF4}" type="presParOf" srcId="{652925F6-83A3-1F44-8AFC-27EA4A7A6AAD}" destId="{89DEBF9B-1F75-3846-9DF4-031B162A2CD3}" srcOrd="0" destOrd="0" presId="urn:microsoft.com/office/officeart/2005/8/layout/pyramid4"/>
    <dgm:cxn modelId="{3164512D-34C4-334C-9C94-DD2AD212751F}" type="presParOf" srcId="{652925F6-83A3-1F44-8AFC-27EA4A7A6AAD}" destId="{748BB0C3-7D19-EE41-B35D-64D4E1EFD8DB}" srcOrd="1" destOrd="0" presId="urn:microsoft.com/office/officeart/2005/8/layout/pyramid4"/>
    <dgm:cxn modelId="{67C6CCE6-0456-9440-A20A-A316488DD0F2}" type="presParOf" srcId="{652925F6-83A3-1F44-8AFC-27EA4A7A6AAD}" destId="{CB9785FE-36D1-2243-BC55-87DE3D23AA2E}" srcOrd="2" destOrd="0" presId="urn:microsoft.com/office/officeart/2005/8/layout/pyramid4"/>
    <dgm:cxn modelId="{131D1DFA-A1EE-024C-B5C0-26AF425C024C}" type="presParOf" srcId="{652925F6-83A3-1F44-8AFC-27EA4A7A6AAD}" destId="{0769EF8A-ACC9-864F-A9EA-4B1B767E864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0D9FE-4497-1340-AE60-1FF7CB037EA4}" type="doc">
      <dgm:prSet loTypeId="urn:microsoft.com/office/officeart/2009/3/layout/OpposingIdeas" loCatId="" qsTypeId="urn:microsoft.com/office/officeart/2005/8/quickstyle/simple4" qsCatId="simple" csTypeId="urn:microsoft.com/office/officeart/2005/8/colors/accent2_1" csCatId="accent2" phldr="1"/>
      <dgm:spPr/>
      <dgm:t>
        <a:bodyPr/>
        <a:lstStyle/>
        <a:p>
          <a:endParaRPr lang="en-US"/>
        </a:p>
      </dgm:t>
    </dgm:pt>
    <dgm:pt modelId="{B3DD8611-C427-2346-A7C2-4137197FF9F6}">
      <dgm:prSet phldrT="[Text]"/>
      <dgm:spPr/>
      <dgm:t>
        <a:bodyPr/>
        <a:lstStyle/>
        <a:p>
          <a:r>
            <a:rPr lang="en-US" dirty="0" smtClean="0"/>
            <a:t>Winners</a:t>
          </a:r>
          <a:endParaRPr lang="en-US" dirty="0"/>
        </a:p>
      </dgm:t>
    </dgm:pt>
    <dgm:pt modelId="{35B85D3B-E6EA-744B-A6EA-F8C2E13F83D2}" type="parTrans" cxnId="{D0819A86-628F-9644-8506-679F56851538}">
      <dgm:prSet/>
      <dgm:spPr/>
      <dgm:t>
        <a:bodyPr/>
        <a:lstStyle/>
        <a:p>
          <a:endParaRPr lang="en-US"/>
        </a:p>
      </dgm:t>
    </dgm:pt>
    <dgm:pt modelId="{983F90FC-9463-8C45-8C76-FEDB4FD91DFE}" type="sibTrans" cxnId="{D0819A86-628F-9644-8506-679F56851538}">
      <dgm:prSet/>
      <dgm:spPr/>
      <dgm:t>
        <a:bodyPr/>
        <a:lstStyle/>
        <a:p>
          <a:endParaRPr lang="en-US"/>
        </a:p>
      </dgm:t>
    </dgm:pt>
    <dgm:pt modelId="{E33CD94F-83D0-4E42-8440-AC15145476FB}">
      <dgm:prSet phldrT="[Text]"/>
      <dgm:spPr/>
      <dgm:t>
        <a:bodyPr/>
        <a:lstStyle/>
        <a:p>
          <a:r>
            <a:rPr lang="en-US" dirty="0" smtClean="0"/>
            <a:t>Middle Farmers</a:t>
          </a:r>
        </a:p>
        <a:p>
          <a:r>
            <a:rPr lang="en-US" dirty="0" smtClean="0"/>
            <a:t>Small enterprise owners</a:t>
          </a:r>
        </a:p>
        <a:p>
          <a:r>
            <a:rPr lang="en-US" dirty="0" smtClean="0"/>
            <a:t>Lower level govt. servants</a:t>
          </a:r>
          <a:endParaRPr lang="en-US" dirty="0"/>
        </a:p>
      </dgm:t>
    </dgm:pt>
    <dgm:pt modelId="{EAE9F879-0213-B94E-BAEC-C0DA2C20A0E5}" type="parTrans" cxnId="{8332A2D6-2522-2640-8FB7-79097DD0E36C}">
      <dgm:prSet/>
      <dgm:spPr/>
      <dgm:t>
        <a:bodyPr/>
        <a:lstStyle/>
        <a:p>
          <a:endParaRPr lang="en-US"/>
        </a:p>
      </dgm:t>
    </dgm:pt>
    <dgm:pt modelId="{89661B78-BAB4-7747-B057-7B1CDC17D81C}" type="sibTrans" cxnId="{8332A2D6-2522-2640-8FB7-79097DD0E36C}">
      <dgm:prSet/>
      <dgm:spPr/>
      <dgm:t>
        <a:bodyPr/>
        <a:lstStyle/>
        <a:p>
          <a:endParaRPr lang="en-US"/>
        </a:p>
      </dgm:t>
    </dgm:pt>
    <dgm:pt modelId="{AB66918B-C51B-8F4B-B331-354B9A398BDB}">
      <dgm:prSet phldrT="[Text]"/>
      <dgm:spPr/>
      <dgm:t>
        <a:bodyPr/>
        <a:lstStyle/>
        <a:p>
          <a:r>
            <a:rPr lang="en-US" dirty="0" smtClean="0"/>
            <a:t>Losers</a:t>
          </a:r>
          <a:endParaRPr lang="en-US" dirty="0"/>
        </a:p>
      </dgm:t>
    </dgm:pt>
    <dgm:pt modelId="{20F335BC-38B4-4644-B361-36B4A4090AC4}" type="parTrans" cxnId="{C3508BC7-D32A-DE4F-B0DD-4D3D6D1BB7CA}">
      <dgm:prSet/>
      <dgm:spPr/>
      <dgm:t>
        <a:bodyPr/>
        <a:lstStyle/>
        <a:p>
          <a:endParaRPr lang="en-US"/>
        </a:p>
      </dgm:t>
    </dgm:pt>
    <dgm:pt modelId="{24EEC02F-DAC2-EE45-A3C4-92009E4BB43A}" type="sibTrans" cxnId="{C3508BC7-D32A-DE4F-B0DD-4D3D6D1BB7CA}">
      <dgm:prSet/>
      <dgm:spPr/>
      <dgm:t>
        <a:bodyPr/>
        <a:lstStyle/>
        <a:p>
          <a:endParaRPr lang="en-US"/>
        </a:p>
      </dgm:t>
    </dgm:pt>
    <dgm:pt modelId="{16CD917D-FBF6-F240-9044-590C354A6F9E}">
      <dgm:prSet phldrT="[Text]"/>
      <dgm:spPr/>
      <dgm:t>
        <a:bodyPr/>
        <a:lstStyle/>
        <a:p>
          <a:r>
            <a:rPr lang="en-US" dirty="0" smtClean="0"/>
            <a:t>Large farmers</a:t>
          </a:r>
        </a:p>
        <a:p>
          <a:r>
            <a:rPr lang="en-US" dirty="0" smtClean="0"/>
            <a:t>Large industrialists</a:t>
          </a:r>
        </a:p>
        <a:p>
          <a:r>
            <a:rPr lang="en-US" dirty="0" smtClean="0"/>
            <a:t>Upper level govt. servants</a:t>
          </a:r>
          <a:endParaRPr lang="en-US" dirty="0"/>
        </a:p>
      </dgm:t>
    </dgm:pt>
    <dgm:pt modelId="{F3EAAAB5-10DC-D843-AF97-A413FB47F8B9}" type="parTrans" cxnId="{40CC6AFC-CE31-9E4F-98A6-9A8AA32371CD}">
      <dgm:prSet/>
      <dgm:spPr/>
      <dgm:t>
        <a:bodyPr/>
        <a:lstStyle/>
        <a:p>
          <a:endParaRPr lang="en-US"/>
        </a:p>
      </dgm:t>
    </dgm:pt>
    <dgm:pt modelId="{84655030-2FF7-E449-AB04-D530C806FA0B}" type="sibTrans" cxnId="{40CC6AFC-CE31-9E4F-98A6-9A8AA32371CD}">
      <dgm:prSet/>
      <dgm:spPr/>
      <dgm:t>
        <a:bodyPr/>
        <a:lstStyle/>
        <a:p>
          <a:endParaRPr lang="en-US"/>
        </a:p>
      </dgm:t>
    </dgm:pt>
    <dgm:pt modelId="{DFB0B6BA-902B-8546-A113-9F6DB39F93AE}" type="pres">
      <dgm:prSet presAssocID="{4B80D9FE-4497-1340-AE60-1FF7CB037EA4}" presName="Name0" presStyleCnt="0">
        <dgm:presLayoutVars>
          <dgm:chMax val="2"/>
          <dgm:dir/>
          <dgm:animOne val="branch"/>
          <dgm:animLvl val="lvl"/>
          <dgm:resizeHandles val="exact"/>
        </dgm:presLayoutVars>
      </dgm:prSet>
      <dgm:spPr/>
      <dgm:t>
        <a:bodyPr/>
        <a:lstStyle/>
        <a:p>
          <a:endParaRPr lang="en-US"/>
        </a:p>
      </dgm:t>
    </dgm:pt>
    <dgm:pt modelId="{A5852F74-0485-0E4F-B807-698812509A79}" type="pres">
      <dgm:prSet presAssocID="{4B80D9FE-4497-1340-AE60-1FF7CB037EA4}" presName="Background" presStyleLbl="node1" presStyleIdx="0" presStyleCnt="1"/>
      <dgm:spPr/>
    </dgm:pt>
    <dgm:pt modelId="{1259446E-242B-CE4D-9F42-6D2CAA2DF512}" type="pres">
      <dgm:prSet presAssocID="{4B80D9FE-4497-1340-AE60-1FF7CB037EA4}" presName="Divider" presStyleLbl="callout" presStyleIdx="0" presStyleCnt="1"/>
      <dgm:spPr/>
    </dgm:pt>
    <dgm:pt modelId="{51F4A3E4-D260-BA46-BE5A-019C20A91ADB}" type="pres">
      <dgm:prSet presAssocID="{4B80D9FE-4497-1340-AE60-1FF7CB037EA4}" presName="ChildText1" presStyleLbl="revTx" presStyleIdx="0" presStyleCnt="0">
        <dgm:presLayoutVars>
          <dgm:chMax val="0"/>
          <dgm:chPref val="0"/>
          <dgm:bulletEnabled val="1"/>
        </dgm:presLayoutVars>
      </dgm:prSet>
      <dgm:spPr/>
      <dgm:t>
        <a:bodyPr/>
        <a:lstStyle/>
        <a:p>
          <a:endParaRPr lang="en-US"/>
        </a:p>
      </dgm:t>
    </dgm:pt>
    <dgm:pt modelId="{B4A6C8AE-C068-6241-BF04-363914F225BF}" type="pres">
      <dgm:prSet presAssocID="{4B80D9FE-4497-1340-AE60-1FF7CB037EA4}" presName="ChildText2" presStyleLbl="revTx" presStyleIdx="0" presStyleCnt="0">
        <dgm:presLayoutVars>
          <dgm:chMax val="0"/>
          <dgm:chPref val="0"/>
          <dgm:bulletEnabled val="1"/>
        </dgm:presLayoutVars>
      </dgm:prSet>
      <dgm:spPr/>
      <dgm:t>
        <a:bodyPr/>
        <a:lstStyle/>
        <a:p>
          <a:endParaRPr lang="en-US"/>
        </a:p>
      </dgm:t>
    </dgm:pt>
    <dgm:pt modelId="{907080DB-7B5A-1046-B1C3-EA7447EF6979}" type="pres">
      <dgm:prSet presAssocID="{4B80D9FE-4497-1340-AE60-1FF7CB037EA4}" presName="ParentText1" presStyleLbl="revTx" presStyleIdx="0" presStyleCnt="0">
        <dgm:presLayoutVars>
          <dgm:chMax val="1"/>
          <dgm:chPref val="1"/>
        </dgm:presLayoutVars>
      </dgm:prSet>
      <dgm:spPr/>
      <dgm:t>
        <a:bodyPr/>
        <a:lstStyle/>
        <a:p>
          <a:endParaRPr lang="en-US"/>
        </a:p>
      </dgm:t>
    </dgm:pt>
    <dgm:pt modelId="{D9D04839-D89A-2A4E-8CFB-DE27BDA9C51B}" type="pres">
      <dgm:prSet presAssocID="{4B80D9FE-4497-1340-AE60-1FF7CB037EA4}" presName="ParentShape1" presStyleLbl="alignImgPlace1" presStyleIdx="0" presStyleCnt="2">
        <dgm:presLayoutVars/>
      </dgm:prSet>
      <dgm:spPr/>
      <dgm:t>
        <a:bodyPr/>
        <a:lstStyle/>
        <a:p>
          <a:endParaRPr lang="en-US"/>
        </a:p>
      </dgm:t>
    </dgm:pt>
    <dgm:pt modelId="{0B500E0D-67C4-7547-9C8F-0D8BEE87E02F}" type="pres">
      <dgm:prSet presAssocID="{4B80D9FE-4497-1340-AE60-1FF7CB037EA4}" presName="ParentText2" presStyleLbl="revTx" presStyleIdx="0" presStyleCnt="0">
        <dgm:presLayoutVars>
          <dgm:chMax val="1"/>
          <dgm:chPref val="1"/>
        </dgm:presLayoutVars>
      </dgm:prSet>
      <dgm:spPr/>
      <dgm:t>
        <a:bodyPr/>
        <a:lstStyle/>
        <a:p>
          <a:endParaRPr lang="en-US"/>
        </a:p>
      </dgm:t>
    </dgm:pt>
    <dgm:pt modelId="{CC4A285B-CA46-FC4E-9F0D-D6FB84DB023E}" type="pres">
      <dgm:prSet presAssocID="{4B80D9FE-4497-1340-AE60-1FF7CB037EA4}" presName="ParentShape2" presStyleLbl="alignImgPlace1" presStyleIdx="1" presStyleCnt="2">
        <dgm:presLayoutVars/>
      </dgm:prSet>
      <dgm:spPr/>
      <dgm:t>
        <a:bodyPr/>
        <a:lstStyle/>
        <a:p>
          <a:endParaRPr lang="en-US"/>
        </a:p>
      </dgm:t>
    </dgm:pt>
  </dgm:ptLst>
  <dgm:cxnLst>
    <dgm:cxn modelId="{40CC6AFC-CE31-9E4F-98A6-9A8AA32371CD}" srcId="{AB66918B-C51B-8F4B-B331-354B9A398BDB}" destId="{16CD917D-FBF6-F240-9044-590C354A6F9E}" srcOrd="0" destOrd="0" parTransId="{F3EAAAB5-10DC-D843-AF97-A413FB47F8B9}" sibTransId="{84655030-2FF7-E449-AB04-D530C806FA0B}"/>
    <dgm:cxn modelId="{D0819A86-628F-9644-8506-679F56851538}" srcId="{4B80D9FE-4497-1340-AE60-1FF7CB037EA4}" destId="{B3DD8611-C427-2346-A7C2-4137197FF9F6}" srcOrd="0" destOrd="0" parTransId="{35B85D3B-E6EA-744B-A6EA-F8C2E13F83D2}" sibTransId="{983F90FC-9463-8C45-8C76-FEDB4FD91DFE}"/>
    <dgm:cxn modelId="{890B3A95-ED90-8347-BC84-1655E0933038}" type="presOf" srcId="{E33CD94F-83D0-4E42-8440-AC15145476FB}" destId="{51F4A3E4-D260-BA46-BE5A-019C20A91ADB}" srcOrd="0" destOrd="0" presId="urn:microsoft.com/office/officeart/2009/3/layout/OpposingIdeas"/>
    <dgm:cxn modelId="{C3508BC7-D32A-DE4F-B0DD-4D3D6D1BB7CA}" srcId="{4B80D9FE-4497-1340-AE60-1FF7CB037EA4}" destId="{AB66918B-C51B-8F4B-B331-354B9A398BDB}" srcOrd="1" destOrd="0" parTransId="{20F335BC-38B4-4644-B361-36B4A4090AC4}" sibTransId="{24EEC02F-DAC2-EE45-A3C4-92009E4BB43A}"/>
    <dgm:cxn modelId="{95F016CE-BC2F-AE4A-8F92-D3F1A461DB3E}" type="presOf" srcId="{AB66918B-C51B-8F4B-B331-354B9A398BDB}" destId="{CC4A285B-CA46-FC4E-9F0D-D6FB84DB023E}" srcOrd="1" destOrd="0" presId="urn:microsoft.com/office/officeart/2009/3/layout/OpposingIdeas"/>
    <dgm:cxn modelId="{F0F0B55E-88CA-8347-9A14-C22B7A07E152}" type="presOf" srcId="{B3DD8611-C427-2346-A7C2-4137197FF9F6}" destId="{907080DB-7B5A-1046-B1C3-EA7447EF6979}" srcOrd="0" destOrd="0" presId="urn:microsoft.com/office/officeart/2009/3/layout/OpposingIdeas"/>
    <dgm:cxn modelId="{5DBBC063-4B9D-D342-9E68-5C371E43A640}" type="presOf" srcId="{AB66918B-C51B-8F4B-B331-354B9A398BDB}" destId="{0B500E0D-67C4-7547-9C8F-0D8BEE87E02F}" srcOrd="0" destOrd="0" presId="urn:microsoft.com/office/officeart/2009/3/layout/OpposingIdeas"/>
    <dgm:cxn modelId="{893EC442-5A43-AE46-ACED-2A5829E5B851}" type="presOf" srcId="{4B80D9FE-4497-1340-AE60-1FF7CB037EA4}" destId="{DFB0B6BA-902B-8546-A113-9F6DB39F93AE}" srcOrd="0" destOrd="0" presId="urn:microsoft.com/office/officeart/2009/3/layout/OpposingIdeas"/>
    <dgm:cxn modelId="{6A4A3123-8B09-F145-A237-122C04FD86C7}" type="presOf" srcId="{16CD917D-FBF6-F240-9044-590C354A6F9E}" destId="{B4A6C8AE-C068-6241-BF04-363914F225BF}" srcOrd="0" destOrd="0" presId="urn:microsoft.com/office/officeart/2009/3/layout/OpposingIdeas"/>
    <dgm:cxn modelId="{8332A2D6-2522-2640-8FB7-79097DD0E36C}" srcId="{B3DD8611-C427-2346-A7C2-4137197FF9F6}" destId="{E33CD94F-83D0-4E42-8440-AC15145476FB}" srcOrd="0" destOrd="0" parTransId="{EAE9F879-0213-B94E-BAEC-C0DA2C20A0E5}" sibTransId="{89661B78-BAB4-7747-B057-7B1CDC17D81C}"/>
    <dgm:cxn modelId="{C3587A72-D6C6-0948-9C36-DF47EB5D6219}" type="presOf" srcId="{B3DD8611-C427-2346-A7C2-4137197FF9F6}" destId="{D9D04839-D89A-2A4E-8CFB-DE27BDA9C51B}" srcOrd="1" destOrd="0" presId="urn:microsoft.com/office/officeart/2009/3/layout/OpposingIdeas"/>
    <dgm:cxn modelId="{9DE660CF-898C-F44F-A5AB-0A9C4760316C}" type="presParOf" srcId="{DFB0B6BA-902B-8546-A113-9F6DB39F93AE}" destId="{A5852F74-0485-0E4F-B807-698812509A79}" srcOrd="0" destOrd="0" presId="urn:microsoft.com/office/officeart/2009/3/layout/OpposingIdeas"/>
    <dgm:cxn modelId="{F52AA363-4157-A244-9A79-84226BAC2E2D}" type="presParOf" srcId="{DFB0B6BA-902B-8546-A113-9F6DB39F93AE}" destId="{1259446E-242B-CE4D-9F42-6D2CAA2DF512}" srcOrd="1" destOrd="0" presId="urn:microsoft.com/office/officeart/2009/3/layout/OpposingIdeas"/>
    <dgm:cxn modelId="{851FE1CA-13E7-5645-B139-1242E0244DF7}" type="presParOf" srcId="{DFB0B6BA-902B-8546-A113-9F6DB39F93AE}" destId="{51F4A3E4-D260-BA46-BE5A-019C20A91ADB}" srcOrd="2" destOrd="0" presId="urn:microsoft.com/office/officeart/2009/3/layout/OpposingIdeas"/>
    <dgm:cxn modelId="{2F39023E-14D3-A549-A9F5-98E8F42EF3C6}" type="presParOf" srcId="{DFB0B6BA-902B-8546-A113-9F6DB39F93AE}" destId="{B4A6C8AE-C068-6241-BF04-363914F225BF}" srcOrd="3" destOrd="0" presId="urn:microsoft.com/office/officeart/2009/3/layout/OpposingIdeas"/>
    <dgm:cxn modelId="{100B8B0C-37E9-E746-8B79-9BE2A58360E8}" type="presParOf" srcId="{DFB0B6BA-902B-8546-A113-9F6DB39F93AE}" destId="{907080DB-7B5A-1046-B1C3-EA7447EF6979}" srcOrd="4" destOrd="0" presId="urn:microsoft.com/office/officeart/2009/3/layout/OpposingIdeas"/>
    <dgm:cxn modelId="{A86DEB6F-49E4-BD48-AD05-341E163F96AA}" type="presParOf" srcId="{DFB0B6BA-902B-8546-A113-9F6DB39F93AE}" destId="{D9D04839-D89A-2A4E-8CFB-DE27BDA9C51B}" srcOrd="5" destOrd="0" presId="urn:microsoft.com/office/officeart/2009/3/layout/OpposingIdeas"/>
    <dgm:cxn modelId="{269B912C-6122-B148-B26D-17D6B5D96F59}" type="presParOf" srcId="{DFB0B6BA-902B-8546-A113-9F6DB39F93AE}" destId="{0B500E0D-67C4-7547-9C8F-0D8BEE87E02F}" srcOrd="6" destOrd="0" presId="urn:microsoft.com/office/officeart/2009/3/layout/OpposingIdeas"/>
    <dgm:cxn modelId="{740D1608-C303-0942-838A-3A12D165A7E0}" type="presParOf" srcId="{DFB0B6BA-902B-8546-A113-9F6DB39F93AE}" destId="{CC4A285B-CA46-FC4E-9F0D-D6FB84DB023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5B8E0-6417-8044-8340-ABFB64D60A5C}" type="doc">
      <dgm:prSet loTypeId="urn:microsoft.com/office/officeart/2009/3/layout/OpposingIdeas" loCatId="" qsTypeId="urn:microsoft.com/office/officeart/2005/8/quickstyle/simple4" qsCatId="simple" csTypeId="urn:microsoft.com/office/officeart/2005/8/colors/accent1_1" csCatId="accent1" phldr="1"/>
      <dgm:spPr/>
      <dgm:t>
        <a:bodyPr/>
        <a:lstStyle/>
        <a:p>
          <a:endParaRPr lang="en-US"/>
        </a:p>
      </dgm:t>
    </dgm:pt>
    <dgm:pt modelId="{B902F01B-D22B-D149-8E9F-57F8501BDD72}">
      <dgm:prSet phldrT="[Text]"/>
      <dgm:spPr/>
      <dgm:t>
        <a:bodyPr/>
        <a:lstStyle/>
        <a:p>
          <a:r>
            <a:rPr lang="en-US" dirty="0" smtClean="0"/>
            <a:t>Winners</a:t>
          </a:r>
          <a:endParaRPr lang="en-US" dirty="0"/>
        </a:p>
      </dgm:t>
    </dgm:pt>
    <dgm:pt modelId="{482ED19A-0A77-A246-9A29-04E55E1C8C4A}" type="parTrans" cxnId="{AC45A8AE-B800-214F-AB90-1C8A068A3A5C}">
      <dgm:prSet/>
      <dgm:spPr/>
      <dgm:t>
        <a:bodyPr/>
        <a:lstStyle/>
        <a:p>
          <a:endParaRPr lang="en-US"/>
        </a:p>
      </dgm:t>
    </dgm:pt>
    <dgm:pt modelId="{7E4FA732-45B5-5F48-920E-4E491F81D404}" type="sibTrans" cxnId="{AC45A8AE-B800-214F-AB90-1C8A068A3A5C}">
      <dgm:prSet/>
      <dgm:spPr/>
      <dgm:t>
        <a:bodyPr/>
        <a:lstStyle/>
        <a:p>
          <a:endParaRPr lang="en-US"/>
        </a:p>
      </dgm:t>
    </dgm:pt>
    <dgm:pt modelId="{4C628D4F-C6EA-9741-94F9-1F8D9B3FCCFD}">
      <dgm:prSet phldrT="[Text]"/>
      <dgm:spPr/>
      <dgm:t>
        <a:bodyPr/>
        <a:lstStyle/>
        <a:p>
          <a:r>
            <a:rPr lang="en-US" dirty="0" smtClean="0"/>
            <a:t>All govt. workers</a:t>
          </a:r>
        </a:p>
        <a:p>
          <a:r>
            <a:rPr lang="en-US" dirty="0" smtClean="0"/>
            <a:t>Professionals and managers</a:t>
          </a:r>
        </a:p>
        <a:p>
          <a:r>
            <a:rPr lang="en-US" dirty="0" smtClean="0"/>
            <a:t>Technicians</a:t>
          </a:r>
        </a:p>
        <a:p>
          <a:r>
            <a:rPr lang="en-US" dirty="0" smtClean="0"/>
            <a:t>Personal service workers</a:t>
          </a:r>
          <a:endParaRPr lang="en-US" dirty="0"/>
        </a:p>
      </dgm:t>
    </dgm:pt>
    <dgm:pt modelId="{3E049A06-B45A-C843-A95D-E4AE603F1860}" type="parTrans" cxnId="{FB34B6E5-05E3-A94D-9F9A-6420E30BF0E5}">
      <dgm:prSet/>
      <dgm:spPr/>
      <dgm:t>
        <a:bodyPr/>
        <a:lstStyle/>
        <a:p>
          <a:endParaRPr lang="en-US"/>
        </a:p>
      </dgm:t>
    </dgm:pt>
    <dgm:pt modelId="{2878CFE9-C69A-094B-90D4-CF51ACCAC950}" type="sibTrans" cxnId="{FB34B6E5-05E3-A94D-9F9A-6420E30BF0E5}">
      <dgm:prSet/>
      <dgm:spPr/>
      <dgm:t>
        <a:bodyPr/>
        <a:lstStyle/>
        <a:p>
          <a:endParaRPr lang="en-US"/>
        </a:p>
      </dgm:t>
    </dgm:pt>
    <dgm:pt modelId="{73DC2C32-0138-ED4F-97C2-196E79535CDC}">
      <dgm:prSet phldrT="[Text]"/>
      <dgm:spPr/>
      <dgm:t>
        <a:bodyPr/>
        <a:lstStyle/>
        <a:p>
          <a:r>
            <a:rPr lang="en-US" dirty="0" smtClean="0"/>
            <a:t>Losers</a:t>
          </a:r>
          <a:endParaRPr lang="en-US" dirty="0"/>
        </a:p>
      </dgm:t>
    </dgm:pt>
    <dgm:pt modelId="{C563BF71-5712-5446-AE82-33549E529858}" type="parTrans" cxnId="{4769885C-92E5-814A-B540-983C2DFBE9B4}">
      <dgm:prSet/>
      <dgm:spPr/>
      <dgm:t>
        <a:bodyPr/>
        <a:lstStyle/>
        <a:p>
          <a:endParaRPr lang="en-US"/>
        </a:p>
      </dgm:t>
    </dgm:pt>
    <dgm:pt modelId="{99FC92AA-953A-5843-9BB6-CF24C40AE9F0}" type="sibTrans" cxnId="{4769885C-92E5-814A-B540-983C2DFBE9B4}">
      <dgm:prSet/>
      <dgm:spPr/>
      <dgm:t>
        <a:bodyPr/>
        <a:lstStyle/>
        <a:p>
          <a:endParaRPr lang="en-US"/>
        </a:p>
      </dgm:t>
    </dgm:pt>
    <dgm:pt modelId="{0CB28F21-7785-214C-AB88-126D3665E426}">
      <dgm:prSet phldrT="[Text]"/>
      <dgm:spPr/>
      <dgm:t>
        <a:bodyPr/>
        <a:lstStyle/>
        <a:p>
          <a:r>
            <a:rPr lang="en-US" dirty="0" smtClean="0"/>
            <a:t>Small entrepreneurs</a:t>
          </a:r>
        </a:p>
        <a:p>
          <a:r>
            <a:rPr lang="en-US" dirty="0" smtClean="0"/>
            <a:t>Farmers</a:t>
          </a:r>
        </a:p>
        <a:p>
          <a:r>
            <a:rPr lang="en-US" dirty="0" smtClean="0"/>
            <a:t>Laborers</a:t>
          </a:r>
          <a:endParaRPr lang="en-US" dirty="0"/>
        </a:p>
      </dgm:t>
    </dgm:pt>
    <dgm:pt modelId="{600D0E6B-3816-BB4A-9C6F-1B825E4D6FA9}" type="parTrans" cxnId="{E23AD67D-22A3-E34F-A59E-CEF81A672979}">
      <dgm:prSet/>
      <dgm:spPr/>
      <dgm:t>
        <a:bodyPr/>
        <a:lstStyle/>
        <a:p>
          <a:endParaRPr lang="en-US"/>
        </a:p>
      </dgm:t>
    </dgm:pt>
    <dgm:pt modelId="{180D37E0-8E23-B74D-938F-8F560077BB04}" type="sibTrans" cxnId="{E23AD67D-22A3-E34F-A59E-CEF81A672979}">
      <dgm:prSet/>
      <dgm:spPr/>
      <dgm:t>
        <a:bodyPr/>
        <a:lstStyle/>
        <a:p>
          <a:endParaRPr lang="en-US"/>
        </a:p>
      </dgm:t>
    </dgm:pt>
    <dgm:pt modelId="{0044A7E4-0C47-F442-BB34-20A52D701EF7}" type="pres">
      <dgm:prSet presAssocID="{4105B8E0-6417-8044-8340-ABFB64D60A5C}" presName="Name0" presStyleCnt="0">
        <dgm:presLayoutVars>
          <dgm:chMax val="2"/>
          <dgm:dir/>
          <dgm:animOne val="branch"/>
          <dgm:animLvl val="lvl"/>
          <dgm:resizeHandles val="exact"/>
        </dgm:presLayoutVars>
      </dgm:prSet>
      <dgm:spPr/>
      <dgm:t>
        <a:bodyPr/>
        <a:lstStyle/>
        <a:p>
          <a:endParaRPr lang="en-US"/>
        </a:p>
      </dgm:t>
    </dgm:pt>
    <dgm:pt modelId="{6BC70BB7-B3A6-374B-A17C-63BBC38871E5}" type="pres">
      <dgm:prSet presAssocID="{4105B8E0-6417-8044-8340-ABFB64D60A5C}" presName="Background" presStyleLbl="node1" presStyleIdx="0" presStyleCnt="1"/>
      <dgm:spPr/>
    </dgm:pt>
    <dgm:pt modelId="{09E069AF-06CF-D44D-B2E6-66A201EF0335}" type="pres">
      <dgm:prSet presAssocID="{4105B8E0-6417-8044-8340-ABFB64D60A5C}" presName="Divider" presStyleLbl="callout" presStyleIdx="0" presStyleCnt="1"/>
      <dgm:spPr/>
    </dgm:pt>
    <dgm:pt modelId="{8977E792-971C-7C49-BD11-9688F482E9FE}" type="pres">
      <dgm:prSet presAssocID="{4105B8E0-6417-8044-8340-ABFB64D60A5C}" presName="ChildText1" presStyleLbl="revTx" presStyleIdx="0" presStyleCnt="0">
        <dgm:presLayoutVars>
          <dgm:chMax val="0"/>
          <dgm:chPref val="0"/>
          <dgm:bulletEnabled val="1"/>
        </dgm:presLayoutVars>
      </dgm:prSet>
      <dgm:spPr/>
      <dgm:t>
        <a:bodyPr/>
        <a:lstStyle/>
        <a:p>
          <a:endParaRPr lang="en-US"/>
        </a:p>
      </dgm:t>
    </dgm:pt>
    <dgm:pt modelId="{ED95634C-91CF-8744-8372-6C562F345BF9}" type="pres">
      <dgm:prSet presAssocID="{4105B8E0-6417-8044-8340-ABFB64D60A5C}" presName="ChildText2" presStyleLbl="revTx" presStyleIdx="0" presStyleCnt="0">
        <dgm:presLayoutVars>
          <dgm:chMax val="0"/>
          <dgm:chPref val="0"/>
          <dgm:bulletEnabled val="1"/>
        </dgm:presLayoutVars>
      </dgm:prSet>
      <dgm:spPr/>
      <dgm:t>
        <a:bodyPr/>
        <a:lstStyle/>
        <a:p>
          <a:endParaRPr lang="en-US"/>
        </a:p>
      </dgm:t>
    </dgm:pt>
    <dgm:pt modelId="{E3CA976D-24AC-6D4B-89B6-BABBB415176D}" type="pres">
      <dgm:prSet presAssocID="{4105B8E0-6417-8044-8340-ABFB64D60A5C}" presName="ParentText1" presStyleLbl="revTx" presStyleIdx="0" presStyleCnt="0">
        <dgm:presLayoutVars>
          <dgm:chMax val="1"/>
          <dgm:chPref val="1"/>
        </dgm:presLayoutVars>
      </dgm:prSet>
      <dgm:spPr/>
      <dgm:t>
        <a:bodyPr/>
        <a:lstStyle/>
        <a:p>
          <a:endParaRPr lang="en-US"/>
        </a:p>
      </dgm:t>
    </dgm:pt>
    <dgm:pt modelId="{5210F83A-4F7B-3F4C-9BC4-8495F9A68E0D}" type="pres">
      <dgm:prSet presAssocID="{4105B8E0-6417-8044-8340-ABFB64D60A5C}" presName="ParentShape1" presStyleLbl="alignImgPlace1" presStyleIdx="0" presStyleCnt="2">
        <dgm:presLayoutVars/>
      </dgm:prSet>
      <dgm:spPr/>
      <dgm:t>
        <a:bodyPr/>
        <a:lstStyle/>
        <a:p>
          <a:endParaRPr lang="en-US"/>
        </a:p>
      </dgm:t>
    </dgm:pt>
    <dgm:pt modelId="{1575273F-3248-234C-BFF1-C9F4FB88656B}" type="pres">
      <dgm:prSet presAssocID="{4105B8E0-6417-8044-8340-ABFB64D60A5C}" presName="ParentText2" presStyleLbl="revTx" presStyleIdx="0" presStyleCnt="0">
        <dgm:presLayoutVars>
          <dgm:chMax val="1"/>
          <dgm:chPref val="1"/>
        </dgm:presLayoutVars>
      </dgm:prSet>
      <dgm:spPr/>
      <dgm:t>
        <a:bodyPr/>
        <a:lstStyle/>
        <a:p>
          <a:endParaRPr lang="en-US"/>
        </a:p>
      </dgm:t>
    </dgm:pt>
    <dgm:pt modelId="{0A4717B0-D5AB-D045-A9CA-4FFD5D8FB67D}" type="pres">
      <dgm:prSet presAssocID="{4105B8E0-6417-8044-8340-ABFB64D60A5C}" presName="ParentShape2" presStyleLbl="alignImgPlace1" presStyleIdx="1" presStyleCnt="2">
        <dgm:presLayoutVars/>
      </dgm:prSet>
      <dgm:spPr/>
      <dgm:t>
        <a:bodyPr/>
        <a:lstStyle/>
        <a:p>
          <a:endParaRPr lang="en-US"/>
        </a:p>
      </dgm:t>
    </dgm:pt>
  </dgm:ptLst>
  <dgm:cxnLst>
    <dgm:cxn modelId="{AC45A8AE-B800-214F-AB90-1C8A068A3A5C}" srcId="{4105B8E0-6417-8044-8340-ABFB64D60A5C}" destId="{B902F01B-D22B-D149-8E9F-57F8501BDD72}" srcOrd="0" destOrd="0" parTransId="{482ED19A-0A77-A246-9A29-04E55E1C8C4A}" sibTransId="{7E4FA732-45B5-5F48-920E-4E491F81D404}"/>
    <dgm:cxn modelId="{4769885C-92E5-814A-B540-983C2DFBE9B4}" srcId="{4105B8E0-6417-8044-8340-ABFB64D60A5C}" destId="{73DC2C32-0138-ED4F-97C2-196E79535CDC}" srcOrd="1" destOrd="0" parTransId="{C563BF71-5712-5446-AE82-33549E529858}" sibTransId="{99FC92AA-953A-5843-9BB6-CF24C40AE9F0}"/>
    <dgm:cxn modelId="{CC7B7173-9356-9942-A76D-F65BD6C8929B}" type="presOf" srcId="{B902F01B-D22B-D149-8E9F-57F8501BDD72}" destId="{5210F83A-4F7B-3F4C-9BC4-8495F9A68E0D}" srcOrd="1" destOrd="0" presId="urn:microsoft.com/office/officeart/2009/3/layout/OpposingIdeas"/>
    <dgm:cxn modelId="{E23AD67D-22A3-E34F-A59E-CEF81A672979}" srcId="{73DC2C32-0138-ED4F-97C2-196E79535CDC}" destId="{0CB28F21-7785-214C-AB88-126D3665E426}" srcOrd="0" destOrd="0" parTransId="{600D0E6B-3816-BB4A-9C6F-1B825E4D6FA9}" sibTransId="{180D37E0-8E23-B74D-938F-8F560077BB04}"/>
    <dgm:cxn modelId="{FB34B6E5-05E3-A94D-9F9A-6420E30BF0E5}" srcId="{B902F01B-D22B-D149-8E9F-57F8501BDD72}" destId="{4C628D4F-C6EA-9741-94F9-1F8D9B3FCCFD}" srcOrd="0" destOrd="0" parTransId="{3E049A06-B45A-C843-A95D-E4AE603F1860}" sibTransId="{2878CFE9-C69A-094B-90D4-CF51ACCAC950}"/>
    <dgm:cxn modelId="{284323CF-3077-EE4E-9453-230CE4ABFB93}" type="presOf" srcId="{4105B8E0-6417-8044-8340-ABFB64D60A5C}" destId="{0044A7E4-0C47-F442-BB34-20A52D701EF7}" srcOrd="0" destOrd="0" presId="urn:microsoft.com/office/officeart/2009/3/layout/OpposingIdeas"/>
    <dgm:cxn modelId="{28D33525-DA61-E942-8533-98AC5B44F726}" type="presOf" srcId="{B902F01B-D22B-D149-8E9F-57F8501BDD72}" destId="{E3CA976D-24AC-6D4B-89B6-BABBB415176D}" srcOrd="0" destOrd="0" presId="urn:microsoft.com/office/officeart/2009/3/layout/OpposingIdeas"/>
    <dgm:cxn modelId="{3949C666-5490-F44B-A513-43A7AED2EC22}" type="presOf" srcId="{0CB28F21-7785-214C-AB88-126D3665E426}" destId="{ED95634C-91CF-8744-8372-6C562F345BF9}" srcOrd="0" destOrd="0" presId="urn:microsoft.com/office/officeart/2009/3/layout/OpposingIdeas"/>
    <dgm:cxn modelId="{9479A15B-20DF-E645-9434-F6279DA84C9D}" type="presOf" srcId="{73DC2C32-0138-ED4F-97C2-196E79535CDC}" destId="{1575273F-3248-234C-BFF1-C9F4FB88656B}" srcOrd="0" destOrd="0" presId="urn:microsoft.com/office/officeart/2009/3/layout/OpposingIdeas"/>
    <dgm:cxn modelId="{E2B8AC3D-925D-E54C-A555-267FA188556F}" type="presOf" srcId="{4C628D4F-C6EA-9741-94F9-1F8D9B3FCCFD}" destId="{8977E792-971C-7C49-BD11-9688F482E9FE}" srcOrd="0" destOrd="0" presId="urn:microsoft.com/office/officeart/2009/3/layout/OpposingIdeas"/>
    <dgm:cxn modelId="{D7BF8C5C-151B-9244-81BE-3CFA2849AB94}" type="presOf" srcId="{73DC2C32-0138-ED4F-97C2-196E79535CDC}" destId="{0A4717B0-D5AB-D045-A9CA-4FFD5D8FB67D}" srcOrd="1" destOrd="0" presId="urn:microsoft.com/office/officeart/2009/3/layout/OpposingIdeas"/>
    <dgm:cxn modelId="{4880FDE6-85C9-F544-9566-5F5CBD38CB7F}" type="presParOf" srcId="{0044A7E4-0C47-F442-BB34-20A52D701EF7}" destId="{6BC70BB7-B3A6-374B-A17C-63BBC38871E5}" srcOrd="0" destOrd="0" presId="urn:microsoft.com/office/officeart/2009/3/layout/OpposingIdeas"/>
    <dgm:cxn modelId="{C94683CC-5D60-2742-B930-3C5964B24A15}" type="presParOf" srcId="{0044A7E4-0C47-F442-BB34-20A52D701EF7}" destId="{09E069AF-06CF-D44D-B2E6-66A201EF0335}" srcOrd="1" destOrd="0" presId="urn:microsoft.com/office/officeart/2009/3/layout/OpposingIdeas"/>
    <dgm:cxn modelId="{B03C1E21-B9F7-AD49-B7BA-00F184F683B3}" type="presParOf" srcId="{0044A7E4-0C47-F442-BB34-20A52D701EF7}" destId="{8977E792-971C-7C49-BD11-9688F482E9FE}" srcOrd="2" destOrd="0" presId="urn:microsoft.com/office/officeart/2009/3/layout/OpposingIdeas"/>
    <dgm:cxn modelId="{01E8A09C-68F0-544C-9610-F274809BEF99}" type="presParOf" srcId="{0044A7E4-0C47-F442-BB34-20A52D701EF7}" destId="{ED95634C-91CF-8744-8372-6C562F345BF9}" srcOrd="3" destOrd="0" presId="urn:microsoft.com/office/officeart/2009/3/layout/OpposingIdeas"/>
    <dgm:cxn modelId="{FC0D744D-1610-E148-B544-385C6CA68680}" type="presParOf" srcId="{0044A7E4-0C47-F442-BB34-20A52D701EF7}" destId="{E3CA976D-24AC-6D4B-89B6-BABBB415176D}" srcOrd="4" destOrd="0" presId="urn:microsoft.com/office/officeart/2009/3/layout/OpposingIdeas"/>
    <dgm:cxn modelId="{F6560032-0B71-7A41-8A3C-1ECAB135BEF3}" type="presParOf" srcId="{0044A7E4-0C47-F442-BB34-20A52D701EF7}" destId="{5210F83A-4F7B-3F4C-9BC4-8495F9A68E0D}" srcOrd="5" destOrd="0" presId="urn:microsoft.com/office/officeart/2009/3/layout/OpposingIdeas"/>
    <dgm:cxn modelId="{08986DC7-97A6-904C-897D-E5DBAD71FD3F}" type="presParOf" srcId="{0044A7E4-0C47-F442-BB34-20A52D701EF7}" destId="{1575273F-3248-234C-BFF1-C9F4FB88656B}" srcOrd="6" destOrd="0" presId="urn:microsoft.com/office/officeart/2009/3/layout/OpposingIdeas"/>
    <dgm:cxn modelId="{760A1EED-55A9-324C-AFCE-FA4A73BBBBDE}" type="presParOf" srcId="{0044A7E4-0C47-F442-BB34-20A52D701EF7}" destId="{0A4717B0-D5AB-D045-A9CA-4FFD5D8FB67D}"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1F5B1-1D79-4545-B746-C627EF820456}"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413EDE26-1B9C-774F-BF47-E1EAD02974D0}">
      <dgm:prSet phldrT="[Text]"/>
      <dgm:spPr/>
      <dgm:t>
        <a:bodyPr/>
        <a:lstStyle/>
        <a:p>
          <a:r>
            <a:rPr lang="en-US" dirty="0" smtClean="0"/>
            <a:t>Decline-Farmers</a:t>
          </a:r>
          <a:endParaRPr lang="en-US" dirty="0"/>
        </a:p>
      </dgm:t>
    </dgm:pt>
    <dgm:pt modelId="{B6C3F8B3-10A7-B843-8ABA-72E8CA45A04E}" type="parTrans" cxnId="{EC248886-D743-0644-9963-950A864FA693}">
      <dgm:prSet/>
      <dgm:spPr/>
      <dgm:t>
        <a:bodyPr/>
        <a:lstStyle/>
        <a:p>
          <a:endParaRPr lang="en-US"/>
        </a:p>
      </dgm:t>
    </dgm:pt>
    <dgm:pt modelId="{969C9EE9-FD3D-6B4C-A6E2-358589FB8449}" type="sibTrans" cxnId="{EC248886-D743-0644-9963-950A864FA693}">
      <dgm:prSet/>
      <dgm:spPr/>
      <dgm:t>
        <a:bodyPr/>
        <a:lstStyle/>
        <a:p>
          <a:endParaRPr lang="en-US"/>
        </a:p>
      </dgm:t>
    </dgm:pt>
    <dgm:pt modelId="{5E1DE06A-EA27-744A-BCF8-4C6908B33212}">
      <dgm:prSet phldrT="[Text]"/>
      <dgm:spPr/>
      <dgm:t>
        <a:bodyPr/>
        <a:lstStyle/>
        <a:p>
          <a:r>
            <a:rPr lang="en-US" dirty="0" smtClean="0"/>
            <a:t>Fewer farmers</a:t>
          </a:r>
          <a:endParaRPr lang="en-US" dirty="0"/>
        </a:p>
      </dgm:t>
    </dgm:pt>
    <dgm:pt modelId="{3364FED1-6838-AA47-9F83-8A4C8F900733}" type="parTrans" cxnId="{5892531E-EB20-A042-8D96-727E89AB5E61}">
      <dgm:prSet/>
      <dgm:spPr/>
      <dgm:t>
        <a:bodyPr/>
        <a:lstStyle/>
        <a:p>
          <a:endParaRPr lang="en-US"/>
        </a:p>
      </dgm:t>
    </dgm:pt>
    <dgm:pt modelId="{5B29293C-37C1-5F4F-B0CD-15ECC5050CB7}" type="sibTrans" cxnId="{5892531E-EB20-A042-8D96-727E89AB5E61}">
      <dgm:prSet/>
      <dgm:spPr/>
      <dgm:t>
        <a:bodyPr/>
        <a:lstStyle/>
        <a:p>
          <a:endParaRPr lang="en-US"/>
        </a:p>
      </dgm:t>
    </dgm:pt>
    <dgm:pt modelId="{A6A1D8E5-9EE6-FA49-AEFC-E70A3FC48A1C}">
      <dgm:prSet phldrT="[Text]"/>
      <dgm:spPr/>
      <dgm:t>
        <a:bodyPr/>
        <a:lstStyle/>
        <a:p>
          <a:r>
            <a:rPr lang="en-US" dirty="0" smtClean="0"/>
            <a:t>Self Employed-transformation</a:t>
          </a:r>
          <a:endParaRPr lang="en-US" dirty="0"/>
        </a:p>
      </dgm:t>
    </dgm:pt>
    <dgm:pt modelId="{057DA3FA-888D-034D-B15E-AACB145C5BDC}" type="parTrans" cxnId="{CA78DA9D-FE3B-6C4E-9DC9-42E566A4430C}">
      <dgm:prSet/>
      <dgm:spPr/>
      <dgm:t>
        <a:bodyPr/>
        <a:lstStyle/>
        <a:p>
          <a:endParaRPr lang="en-US"/>
        </a:p>
      </dgm:t>
    </dgm:pt>
    <dgm:pt modelId="{B67EB024-C26F-0842-A2AA-B0E766E1C9F9}" type="sibTrans" cxnId="{CA78DA9D-FE3B-6C4E-9DC9-42E566A4430C}">
      <dgm:prSet/>
      <dgm:spPr/>
      <dgm:t>
        <a:bodyPr/>
        <a:lstStyle/>
        <a:p>
          <a:endParaRPr lang="en-US"/>
        </a:p>
      </dgm:t>
    </dgm:pt>
    <dgm:pt modelId="{CCEB4174-AE3B-C045-A906-112E40EEAF89}">
      <dgm:prSet phldrT="[Text]"/>
      <dgm:spPr/>
      <dgm:t>
        <a:bodyPr/>
        <a:lstStyle/>
        <a:p>
          <a:r>
            <a:rPr lang="en-US" dirty="0" smtClean="0"/>
            <a:t>Transformation of economic power structure</a:t>
          </a:r>
          <a:endParaRPr lang="en-US" dirty="0"/>
        </a:p>
      </dgm:t>
    </dgm:pt>
    <dgm:pt modelId="{6E99C093-293E-994D-9A62-FCFFF8C4E345}" type="parTrans" cxnId="{F99D99E0-ACF8-A54B-937B-F74FF455762C}">
      <dgm:prSet/>
      <dgm:spPr/>
      <dgm:t>
        <a:bodyPr/>
        <a:lstStyle/>
        <a:p>
          <a:endParaRPr lang="en-US"/>
        </a:p>
      </dgm:t>
    </dgm:pt>
    <dgm:pt modelId="{7E717319-3E59-AE49-B9EC-48FE3D698A2C}" type="sibTrans" cxnId="{F99D99E0-ACF8-A54B-937B-F74FF455762C}">
      <dgm:prSet/>
      <dgm:spPr/>
      <dgm:t>
        <a:bodyPr/>
        <a:lstStyle/>
        <a:p>
          <a:endParaRPr lang="en-US"/>
        </a:p>
      </dgm:t>
    </dgm:pt>
    <dgm:pt modelId="{EF99F276-EF9C-8E4E-B528-AD5984B227CD}">
      <dgm:prSet phldrT="[Text]"/>
      <dgm:spPr/>
      <dgm:t>
        <a:bodyPr/>
        <a:lstStyle/>
        <a:p>
          <a:r>
            <a:rPr lang="en-US" dirty="0" smtClean="0"/>
            <a:t>Rise-Formal sector</a:t>
          </a:r>
          <a:endParaRPr lang="en-US" dirty="0"/>
        </a:p>
      </dgm:t>
    </dgm:pt>
    <dgm:pt modelId="{5B18F482-DD52-1B40-BEB6-253B364D0A27}" type="parTrans" cxnId="{AD5FD933-0D14-0843-B615-143E307E0C6F}">
      <dgm:prSet/>
      <dgm:spPr/>
    </dgm:pt>
    <dgm:pt modelId="{FC6BB400-3A0C-6A4A-B2D8-4EB4524AD158}" type="sibTrans" cxnId="{AD5FD933-0D14-0843-B615-143E307E0C6F}">
      <dgm:prSet/>
      <dgm:spPr/>
    </dgm:pt>
    <dgm:pt modelId="{3FA951B7-AA5B-B647-A80F-67E342FE718B}">
      <dgm:prSet phldrT="[Text]"/>
      <dgm:spPr/>
      <dgm:t>
        <a:bodyPr/>
        <a:lstStyle/>
        <a:p>
          <a:r>
            <a:rPr lang="en-US" dirty="0" smtClean="0"/>
            <a:t>Low productivity</a:t>
          </a:r>
          <a:endParaRPr lang="en-US" dirty="0"/>
        </a:p>
      </dgm:t>
    </dgm:pt>
    <dgm:pt modelId="{DB4C9F70-27E6-A64F-9CAC-3DCC3B46F0EA}" type="parTrans" cxnId="{051695D4-0E6F-AD48-8CC1-905FC66C7560}">
      <dgm:prSet/>
      <dgm:spPr/>
    </dgm:pt>
    <dgm:pt modelId="{FC7FF408-F4C4-7D4C-8AA5-F1DF481CE130}" type="sibTrans" cxnId="{051695D4-0E6F-AD48-8CC1-905FC66C7560}">
      <dgm:prSet/>
      <dgm:spPr/>
    </dgm:pt>
    <dgm:pt modelId="{1A80CFF2-D823-864F-9E59-D8AFF7ADCD02}">
      <dgm:prSet phldrT="[Text]"/>
      <dgm:spPr/>
      <dgm:t>
        <a:bodyPr/>
        <a:lstStyle/>
        <a:p>
          <a:r>
            <a:rPr lang="en-US" dirty="0" smtClean="0"/>
            <a:t>Salary increase</a:t>
          </a:r>
          <a:endParaRPr lang="en-US" dirty="0"/>
        </a:p>
      </dgm:t>
    </dgm:pt>
    <dgm:pt modelId="{B05FB991-EE98-F445-9132-1610C8EF9F58}" type="parTrans" cxnId="{1F6820A5-642A-9848-81EE-DD17F37C2368}">
      <dgm:prSet/>
      <dgm:spPr/>
    </dgm:pt>
    <dgm:pt modelId="{18F4D0DC-8A0B-6847-8E3E-8B5626D130FA}" type="sibTrans" cxnId="{1F6820A5-642A-9848-81EE-DD17F37C2368}">
      <dgm:prSet/>
      <dgm:spPr/>
    </dgm:pt>
    <dgm:pt modelId="{D083F207-4C35-3046-AE6B-79324780CD10}">
      <dgm:prSet phldrT="[Text]"/>
      <dgm:spPr/>
      <dgm:t>
        <a:bodyPr/>
        <a:lstStyle/>
        <a:p>
          <a:r>
            <a:rPr lang="en-US" dirty="0" smtClean="0"/>
            <a:t>Tax decrease</a:t>
          </a:r>
          <a:endParaRPr lang="en-US" dirty="0"/>
        </a:p>
      </dgm:t>
    </dgm:pt>
    <dgm:pt modelId="{0393A747-415D-8C44-8B36-EC6263CF735A}" type="parTrans" cxnId="{9971BC9E-FDC7-CE41-8D4F-8F54233452F8}">
      <dgm:prSet/>
      <dgm:spPr/>
    </dgm:pt>
    <dgm:pt modelId="{A5E9EF14-1954-A446-BA5A-32A543D4EF43}" type="sibTrans" cxnId="{9971BC9E-FDC7-CE41-8D4F-8F54233452F8}">
      <dgm:prSet/>
      <dgm:spPr/>
    </dgm:pt>
    <dgm:pt modelId="{F158CBE5-45EC-CB43-A7E2-7C9FE7433E71}">
      <dgm:prSet phldrT="[Text]"/>
      <dgm:spPr/>
      <dgm:t>
        <a:bodyPr/>
        <a:lstStyle/>
        <a:p>
          <a:r>
            <a:rPr lang="en-US" dirty="0" smtClean="0"/>
            <a:t>More self employed</a:t>
          </a:r>
          <a:endParaRPr lang="en-US" dirty="0"/>
        </a:p>
      </dgm:t>
    </dgm:pt>
    <dgm:pt modelId="{8065047A-50E8-1442-B437-3C3B63CDF186}" type="parTrans" cxnId="{CD2DCD0B-A66C-F24D-B8BE-0B6273FBE29A}">
      <dgm:prSet/>
      <dgm:spPr/>
    </dgm:pt>
    <dgm:pt modelId="{63306256-EBCE-9344-B69E-AC3AAAD7E006}" type="sibTrans" cxnId="{CD2DCD0B-A66C-F24D-B8BE-0B6273FBE29A}">
      <dgm:prSet/>
      <dgm:spPr/>
    </dgm:pt>
    <dgm:pt modelId="{1C92FAB1-495B-EE48-88BF-06D9FDF97EFD}">
      <dgm:prSet phldrT="[Text]"/>
      <dgm:spPr/>
      <dgm:t>
        <a:bodyPr/>
        <a:lstStyle/>
        <a:p>
          <a:r>
            <a:rPr lang="en-US" dirty="0" smtClean="0"/>
            <a:t>Stagnant incomes</a:t>
          </a:r>
          <a:endParaRPr lang="en-US" dirty="0"/>
        </a:p>
      </dgm:t>
    </dgm:pt>
    <dgm:pt modelId="{DE1935E3-F229-5742-A508-4329239FC1B5}" type="parTrans" cxnId="{0F5433A2-93CD-3944-96E9-140C2BE243BF}">
      <dgm:prSet/>
      <dgm:spPr/>
    </dgm:pt>
    <dgm:pt modelId="{F248100D-7E64-E142-8F51-07636001AEDF}" type="sibTrans" cxnId="{0F5433A2-93CD-3944-96E9-140C2BE243BF}">
      <dgm:prSet/>
      <dgm:spPr/>
    </dgm:pt>
    <dgm:pt modelId="{B1FE206A-5A22-EE4B-A4A4-BB30C260E2CC}" type="pres">
      <dgm:prSet presAssocID="{22F1F5B1-1D79-4545-B746-C627EF820456}" presName="Name0" presStyleCnt="0">
        <dgm:presLayoutVars>
          <dgm:chMax val="4"/>
          <dgm:resizeHandles val="exact"/>
        </dgm:presLayoutVars>
      </dgm:prSet>
      <dgm:spPr/>
      <dgm:t>
        <a:bodyPr/>
        <a:lstStyle/>
        <a:p>
          <a:endParaRPr lang="en-US"/>
        </a:p>
      </dgm:t>
    </dgm:pt>
    <dgm:pt modelId="{215D8C3F-76A7-EB4E-964A-29CAE56313BC}" type="pres">
      <dgm:prSet presAssocID="{22F1F5B1-1D79-4545-B746-C627EF820456}" presName="ellipse" presStyleLbl="trBgShp" presStyleIdx="0" presStyleCnt="1"/>
      <dgm:spPr/>
    </dgm:pt>
    <dgm:pt modelId="{41AA0EDC-AC35-F545-9AB2-7F388364CE6C}" type="pres">
      <dgm:prSet presAssocID="{22F1F5B1-1D79-4545-B746-C627EF820456}" presName="arrow1" presStyleLbl="fgShp" presStyleIdx="0" presStyleCnt="1"/>
      <dgm:spPr/>
    </dgm:pt>
    <dgm:pt modelId="{FE4E8708-55E8-EE44-85DB-7EEE12E5CA0A}" type="pres">
      <dgm:prSet presAssocID="{22F1F5B1-1D79-4545-B746-C627EF820456}" presName="rectangle" presStyleLbl="revTx" presStyleIdx="0" presStyleCnt="1">
        <dgm:presLayoutVars>
          <dgm:bulletEnabled val="1"/>
        </dgm:presLayoutVars>
      </dgm:prSet>
      <dgm:spPr/>
      <dgm:t>
        <a:bodyPr/>
        <a:lstStyle/>
        <a:p>
          <a:endParaRPr lang="en-US"/>
        </a:p>
      </dgm:t>
    </dgm:pt>
    <dgm:pt modelId="{27403C2B-95CB-534D-B60F-72F64B559FF1}" type="pres">
      <dgm:prSet presAssocID="{EF99F276-EF9C-8E4E-B528-AD5984B227CD}" presName="item1" presStyleLbl="node1" presStyleIdx="0" presStyleCnt="3">
        <dgm:presLayoutVars>
          <dgm:bulletEnabled val="1"/>
        </dgm:presLayoutVars>
      </dgm:prSet>
      <dgm:spPr/>
      <dgm:t>
        <a:bodyPr/>
        <a:lstStyle/>
        <a:p>
          <a:endParaRPr lang="en-US"/>
        </a:p>
      </dgm:t>
    </dgm:pt>
    <dgm:pt modelId="{CCC12D43-CB64-1F44-A7D1-4601C16248FF}" type="pres">
      <dgm:prSet presAssocID="{A6A1D8E5-9EE6-FA49-AEFC-E70A3FC48A1C}" presName="item2" presStyleLbl="node1" presStyleIdx="1" presStyleCnt="3">
        <dgm:presLayoutVars>
          <dgm:bulletEnabled val="1"/>
        </dgm:presLayoutVars>
      </dgm:prSet>
      <dgm:spPr/>
      <dgm:t>
        <a:bodyPr/>
        <a:lstStyle/>
        <a:p>
          <a:endParaRPr lang="en-US"/>
        </a:p>
      </dgm:t>
    </dgm:pt>
    <dgm:pt modelId="{9056BBDA-FF51-A248-9310-443FD66B8D0E}" type="pres">
      <dgm:prSet presAssocID="{CCEB4174-AE3B-C045-A906-112E40EEAF89}" presName="item3" presStyleLbl="node1" presStyleIdx="2" presStyleCnt="3">
        <dgm:presLayoutVars>
          <dgm:bulletEnabled val="1"/>
        </dgm:presLayoutVars>
      </dgm:prSet>
      <dgm:spPr/>
      <dgm:t>
        <a:bodyPr/>
        <a:lstStyle/>
        <a:p>
          <a:endParaRPr lang="en-US"/>
        </a:p>
      </dgm:t>
    </dgm:pt>
    <dgm:pt modelId="{7B4EB374-385E-4147-99EA-1D0FC2895EFE}" type="pres">
      <dgm:prSet presAssocID="{22F1F5B1-1D79-4545-B746-C627EF820456}" presName="funnel" presStyleLbl="trAlignAcc1" presStyleIdx="0" presStyleCnt="1"/>
      <dgm:spPr/>
    </dgm:pt>
  </dgm:ptLst>
  <dgm:cxnLst>
    <dgm:cxn modelId="{7B894EA3-E9D9-4D43-B93E-CDF8F8DCC4B0}" type="presOf" srcId="{CCEB4174-AE3B-C045-A906-112E40EEAF89}" destId="{FE4E8708-55E8-EE44-85DB-7EEE12E5CA0A}" srcOrd="0" destOrd="0" presId="urn:microsoft.com/office/officeart/2005/8/layout/funnel1"/>
    <dgm:cxn modelId="{5892531E-EB20-A042-8D96-727E89AB5E61}" srcId="{413EDE26-1B9C-774F-BF47-E1EAD02974D0}" destId="{5E1DE06A-EA27-744A-BCF8-4C6908B33212}" srcOrd="0" destOrd="0" parTransId="{3364FED1-6838-AA47-9F83-8A4C8F900733}" sibTransId="{5B29293C-37C1-5F4F-B0CD-15ECC5050CB7}"/>
    <dgm:cxn modelId="{CA78DA9D-FE3B-6C4E-9DC9-42E566A4430C}" srcId="{22F1F5B1-1D79-4545-B746-C627EF820456}" destId="{A6A1D8E5-9EE6-FA49-AEFC-E70A3FC48A1C}" srcOrd="2" destOrd="0" parTransId="{057DA3FA-888D-034D-B15E-AACB145C5BDC}" sibTransId="{B67EB024-C26F-0842-A2AA-B0E766E1C9F9}"/>
    <dgm:cxn modelId="{051695D4-0E6F-AD48-8CC1-905FC66C7560}" srcId="{413EDE26-1B9C-774F-BF47-E1EAD02974D0}" destId="{3FA951B7-AA5B-B647-A80F-67E342FE718B}" srcOrd="1" destOrd="0" parTransId="{DB4C9F70-27E6-A64F-9CAC-3DCC3B46F0EA}" sibTransId="{FC7FF408-F4C4-7D4C-8AA5-F1DF481CE130}"/>
    <dgm:cxn modelId="{9FE2197C-BB1D-4746-9B26-5A23943E1C20}" type="presOf" srcId="{D083F207-4C35-3046-AE6B-79324780CD10}" destId="{CCC12D43-CB64-1F44-A7D1-4601C16248FF}" srcOrd="0" destOrd="2" presId="urn:microsoft.com/office/officeart/2005/8/layout/funnel1"/>
    <dgm:cxn modelId="{88D52237-CED2-E542-9C75-900F8B12BAED}" type="presOf" srcId="{5E1DE06A-EA27-744A-BCF8-4C6908B33212}" destId="{9056BBDA-FF51-A248-9310-443FD66B8D0E}" srcOrd="0" destOrd="1" presId="urn:microsoft.com/office/officeart/2005/8/layout/funnel1"/>
    <dgm:cxn modelId="{EC248886-D743-0644-9963-950A864FA693}" srcId="{22F1F5B1-1D79-4545-B746-C627EF820456}" destId="{413EDE26-1B9C-774F-BF47-E1EAD02974D0}" srcOrd="0" destOrd="0" parTransId="{B6C3F8B3-10A7-B843-8ABA-72E8CA45A04E}" sibTransId="{969C9EE9-FD3D-6B4C-A6E2-358589FB8449}"/>
    <dgm:cxn modelId="{1F6820A5-642A-9848-81EE-DD17F37C2368}" srcId="{EF99F276-EF9C-8E4E-B528-AD5984B227CD}" destId="{1A80CFF2-D823-864F-9E59-D8AFF7ADCD02}" srcOrd="0" destOrd="0" parTransId="{B05FB991-EE98-F445-9132-1610C8EF9F58}" sibTransId="{18F4D0DC-8A0B-6847-8E3E-8B5626D130FA}"/>
    <dgm:cxn modelId="{1EA19E38-6B06-0344-A344-63DBEF7AF8C1}" type="presOf" srcId="{3FA951B7-AA5B-B647-A80F-67E342FE718B}" destId="{9056BBDA-FF51-A248-9310-443FD66B8D0E}" srcOrd="0" destOrd="2" presId="urn:microsoft.com/office/officeart/2005/8/layout/funnel1"/>
    <dgm:cxn modelId="{F99D99E0-ACF8-A54B-937B-F74FF455762C}" srcId="{22F1F5B1-1D79-4545-B746-C627EF820456}" destId="{CCEB4174-AE3B-C045-A906-112E40EEAF89}" srcOrd="3" destOrd="0" parTransId="{6E99C093-293E-994D-9A62-FCFFF8C4E345}" sibTransId="{7E717319-3E59-AE49-B9EC-48FE3D698A2C}"/>
    <dgm:cxn modelId="{00CBFC60-F1F9-D447-93C3-D317EEB0FE5A}" type="presOf" srcId="{1C92FAB1-495B-EE48-88BF-06D9FDF97EFD}" destId="{27403C2B-95CB-534D-B60F-72F64B559FF1}" srcOrd="0" destOrd="2" presId="urn:microsoft.com/office/officeart/2005/8/layout/funnel1"/>
    <dgm:cxn modelId="{0F5433A2-93CD-3944-96E9-140C2BE243BF}" srcId="{A6A1D8E5-9EE6-FA49-AEFC-E70A3FC48A1C}" destId="{1C92FAB1-495B-EE48-88BF-06D9FDF97EFD}" srcOrd="1" destOrd="0" parTransId="{DE1935E3-F229-5742-A508-4329239FC1B5}" sibTransId="{F248100D-7E64-E142-8F51-07636001AEDF}"/>
    <dgm:cxn modelId="{C58CC20A-5A2F-A34E-A794-E3F4575490DB}" type="presOf" srcId="{F158CBE5-45EC-CB43-A7E2-7C9FE7433E71}" destId="{27403C2B-95CB-534D-B60F-72F64B559FF1}" srcOrd="0" destOrd="1" presId="urn:microsoft.com/office/officeart/2005/8/layout/funnel1"/>
    <dgm:cxn modelId="{5B94C049-CB6E-6B4E-80CA-4164D5201D25}" type="presOf" srcId="{22F1F5B1-1D79-4545-B746-C627EF820456}" destId="{B1FE206A-5A22-EE4B-A4A4-BB30C260E2CC}" srcOrd="0" destOrd="0" presId="urn:microsoft.com/office/officeart/2005/8/layout/funnel1"/>
    <dgm:cxn modelId="{061951E0-61C8-7F4A-973C-591216928366}" type="presOf" srcId="{413EDE26-1B9C-774F-BF47-E1EAD02974D0}" destId="{9056BBDA-FF51-A248-9310-443FD66B8D0E}" srcOrd="0" destOrd="0" presId="urn:microsoft.com/office/officeart/2005/8/layout/funnel1"/>
    <dgm:cxn modelId="{858C7E0D-D661-4246-9AB0-C7A26D36E64E}" type="presOf" srcId="{EF99F276-EF9C-8E4E-B528-AD5984B227CD}" destId="{CCC12D43-CB64-1F44-A7D1-4601C16248FF}" srcOrd="0" destOrd="0" presId="urn:microsoft.com/office/officeart/2005/8/layout/funnel1"/>
    <dgm:cxn modelId="{AD5FD933-0D14-0843-B615-143E307E0C6F}" srcId="{22F1F5B1-1D79-4545-B746-C627EF820456}" destId="{EF99F276-EF9C-8E4E-B528-AD5984B227CD}" srcOrd="1" destOrd="0" parTransId="{5B18F482-DD52-1B40-BEB6-253B364D0A27}" sibTransId="{FC6BB400-3A0C-6A4A-B2D8-4EB4524AD158}"/>
    <dgm:cxn modelId="{CD2DCD0B-A66C-F24D-B8BE-0B6273FBE29A}" srcId="{A6A1D8E5-9EE6-FA49-AEFC-E70A3FC48A1C}" destId="{F158CBE5-45EC-CB43-A7E2-7C9FE7433E71}" srcOrd="0" destOrd="0" parTransId="{8065047A-50E8-1442-B437-3C3B63CDF186}" sibTransId="{63306256-EBCE-9344-B69E-AC3AAAD7E006}"/>
    <dgm:cxn modelId="{CA33500F-49FF-0744-93AB-DAA6FC56349C}" type="presOf" srcId="{A6A1D8E5-9EE6-FA49-AEFC-E70A3FC48A1C}" destId="{27403C2B-95CB-534D-B60F-72F64B559FF1}" srcOrd="0" destOrd="0" presId="urn:microsoft.com/office/officeart/2005/8/layout/funnel1"/>
    <dgm:cxn modelId="{AB0DF9DA-F8F6-1841-9D0B-5264C999AAAE}" type="presOf" srcId="{1A80CFF2-D823-864F-9E59-D8AFF7ADCD02}" destId="{CCC12D43-CB64-1F44-A7D1-4601C16248FF}" srcOrd="0" destOrd="1" presId="urn:microsoft.com/office/officeart/2005/8/layout/funnel1"/>
    <dgm:cxn modelId="{9971BC9E-FDC7-CE41-8D4F-8F54233452F8}" srcId="{EF99F276-EF9C-8E4E-B528-AD5984B227CD}" destId="{D083F207-4C35-3046-AE6B-79324780CD10}" srcOrd="1" destOrd="0" parTransId="{0393A747-415D-8C44-8B36-EC6263CF735A}" sibTransId="{A5E9EF14-1954-A446-BA5A-32A543D4EF43}"/>
    <dgm:cxn modelId="{8E3BA883-9A9C-5244-8CD5-38D30F4EC83B}" type="presParOf" srcId="{B1FE206A-5A22-EE4B-A4A4-BB30C260E2CC}" destId="{215D8C3F-76A7-EB4E-964A-29CAE56313BC}" srcOrd="0" destOrd="0" presId="urn:microsoft.com/office/officeart/2005/8/layout/funnel1"/>
    <dgm:cxn modelId="{EAFB8761-61F6-B046-8AC5-DDD204C5700A}" type="presParOf" srcId="{B1FE206A-5A22-EE4B-A4A4-BB30C260E2CC}" destId="{41AA0EDC-AC35-F545-9AB2-7F388364CE6C}" srcOrd="1" destOrd="0" presId="urn:microsoft.com/office/officeart/2005/8/layout/funnel1"/>
    <dgm:cxn modelId="{B175A5F5-C770-ED45-8EE6-BE8478CB8AE8}" type="presParOf" srcId="{B1FE206A-5A22-EE4B-A4A4-BB30C260E2CC}" destId="{FE4E8708-55E8-EE44-85DB-7EEE12E5CA0A}" srcOrd="2" destOrd="0" presId="urn:microsoft.com/office/officeart/2005/8/layout/funnel1"/>
    <dgm:cxn modelId="{6FEB07F3-36EB-8149-A860-5EE16A42C5D0}" type="presParOf" srcId="{B1FE206A-5A22-EE4B-A4A4-BB30C260E2CC}" destId="{27403C2B-95CB-534D-B60F-72F64B559FF1}" srcOrd="3" destOrd="0" presId="urn:microsoft.com/office/officeart/2005/8/layout/funnel1"/>
    <dgm:cxn modelId="{67660722-4784-4A4F-B929-C44C26AFF208}" type="presParOf" srcId="{B1FE206A-5A22-EE4B-A4A4-BB30C260E2CC}" destId="{CCC12D43-CB64-1F44-A7D1-4601C16248FF}" srcOrd="4" destOrd="0" presId="urn:microsoft.com/office/officeart/2005/8/layout/funnel1"/>
    <dgm:cxn modelId="{88E047A7-1811-D745-87A8-26550280DCE1}" type="presParOf" srcId="{B1FE206A-5A22-EE4B-A4A4-BB30C260E2CC}" destId="{9056BBDA-FF51-A248-9310-443FD66B8D0E}" srcOrd="5" destOrd="0" presId="urn:microsoft.com/office/officeart/2005/8/layout/funnel1"/>
    <dgm:cxn modelId="{D4C147B3-D5BC-5F4F-AB39-000807607DDC}" type="presParOf" srcId="{B1FE206A-5A22-EE4B-A4A4-BB30C260E2CC}" destId="{7B4EB374-385E-4147-99EA-1D0FC2895EF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0.68175</cdr:x>
      <cdr:y>0.63625</cdr:y>
    </cdr:from>
    <cdr:to>
      <cdr:x>0.79515</cdr:x>
      <cdr:y>0.715</cdr:y>
    </cdr:to>
    <cdr:sp macro="" textlink="">
      <cdr:nvSpPr>
        <cdr:cNvPr id="3" name="Oval Callout 2"/>
        <cdr:cNvSpPr/>
      </cdr:nvSpPr>
      <cdr:spPr>
        <a:xfrm xmlns:a="http://schemas.openxmlformats.org/drawingml/2006/main">
          <a:off x="5194920" y="2908920"/>
          <a:ext cx="864096" cy="360040"/>
        </a:xfrm>
        <a:prstGeom xmlns:a="http://schemas.openxmlformats.org/drawingml/2006/main" prst="wedgeEllipseCallout">
          <a:avLst>
            <a:gd name="adj1" fmla="val -44020"/>
            <a:gd name="adj2" fmla="val -114169"/>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dirty="0" smtClean="0"/>
            <a:t>Large</a:t>
          </a:r>
          <a:endParaRPr lang="en-US" dirty="0"/>
        </a:p>
      </cdr:txBody>
    </cdr:sp>
  </cdr:relSizeAnchor>
  <cdr:relSizeAnchor xmlns:cdr="http://schemas.openxmlformats.org/drawingml/2006/chartDrawing">
    <cdr:from>
      <cdr:x>0.4266</cdr:x>
      <cdr:y>0.148</cdr:y>
    </cdr:from>
    <cdr:to>
      <cdr:x>0.56835</cdr:x>
      <cdr:y>0.28975</cdr:y>
    </cdr:to>
    <cdr:sp macro="" textlink="">
      <cdr:nvSpPr>
        <cdr:cNvPr id="4" name="Oval Callout 3"/>
        <cdr:cNvSpPr/>
      </cdr:nvSpPr>
      <cdr:spPr>
        <a:xfrm xmlns:a="http://schemas.openxmlformats.org/drawingml/2006/main">
          <a:off x="3250704" y="676672"/>
          <a:ext cx="1080120" cy="648072"/>
        </a:xfrm>
        <a:prstGeom xmlns:a="http://schemas.openxmlformats.org/drawingml/2006/main" prst="wedgeEllipseCallout">
          <a:avLst>
            <a:gd name="adj1" fmla="val -25813"/>
            <a:gd name="adj2" fmla="val 74950"/>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dirty="0" smtClean="0"/>
            <a:t>Med. Large</a:t>
          </a:r>
          <a:endParaRPr lang="en-US" dirty="0"/>
        </a:p>
      </cdr:txBody>
    </cdr:sp>
  </cdr:relSizeAnchor>
  <cdr:relSizeAnchor xmlns:cdr="http://schemas.openxmlformats.org/drawingml/2006/chartDrawing">
    <cdr:from>
      <cdr:x>0.16201</cdr:x>
      <cdr:y>0.3685</cdr:y>
    </cdr:from>
    <cdr:to>
      <cdr:x>0.22815</cdr:x>
      <cdr:y>0.4315</cdr:y>
    </cdr:to>
    <cdr:sp macro="" textlink="">
      <cdr:nvSpPr>
        <cdr:cNvPr id="5" name="Rounded Rectangular Callout 4"/>
        <cdr:cNvSpPr/>
      </cdr:nvSpPr>
      <cdr:spPr>
        <a:xfrm xmlns:a="http://schemas.openxmlformats.org/drawingml/2006/main">
          <a:off x="1234480" y="1684784"/>
          <a:ext cx="504056" cy="288032"/>
        </a:xfrm>
        <a:prstGeom xmlns:a="http://schemas.openxmlformats.org/drawingml/2006/main" prst="wedgeRoundRectCallout">
          <a:avLst>
            <a:gd name="adj1" fmla="val -20833"/>
            <a:gd name="adj2" fmla="val 10358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dirty="0" smtClean="0"/>
            <a:t>Med</a:t>
          </a:r>
          <a:endParaRPr lang="en-US" dirty="0"/>
        </a:p>
      </cdr:txBody>
    </cdr:sp>
  </cdr:relSizeAnchor>
  <cdr:relSizeAnchor xmlns:cdr="http://schemas.openxmlformats.org/drawingml/2006/chartDrawing">
    <cdr:from>
      <cdr:x>0.1809</cdr:x>
      <cdr:y>0.5</cdr:y>
    </cdr:from>
    <cdr:to>
      <cdr:x>0.30375</cdr:x>
      <cdr:y>0.57875</cdr:y>
    </cdr:to>
    <cdr:sp macro="" textlink="">
      <cdr:nvSpPr>
        <cdr:cNvPr id="6" name="Rounded Rectangular Callout 5"/>
        <cdr:cNvSpPr/>
      </cdr:nvSpPr>
      <cdr:spPr>
        <a:xfrm xmlns:a="http://schemas.openxmlformats.org/drawingml/2006/main">
          <a:off x="1378496" y="2286000"/>
          <a:ext cx="936104" cy="360040"/>
        </a:xfrm>
        <a:prstGeom xmlns:a="http://schemas.openxmlformats.org/drawingml/2006/main" prst="wedgeRoundRectCallout">
          <a:avLst>
            <a:gd name="adj1" fmla="val -20833"/>
            <a:gd name="adj2" fmla="val 83415"/>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mtClean="0"/>
            <a:t>Small</a:t>
          </a:r>
        </a:p>
      </cdr:txBody>
    </cdr:sp>
  </cdr:relSizeAnchor>
  <cdr:relSizeAnchor xmlns:cdr="http://schemas.openxmlformats.org/drawingml/2006/chartDrawing">
    <cdr:from>
      <cdr:x>0.3321</cdr:x>
      <cdr:y>0.652</cdr:y>
    </cdr:from>
    <cdr:to>
      <cdr:x>0.4077</cdr:x>
      <cdr:y>0.715</cdr:y>
    </cdr:to>
    <cdr:sp macro="" textlink="">
      <cdr:nvSpPr>
        <cdr:cNvPr id="7" name="Rounded Rectangular Callout 6"/>
        <cdr:cNvSpPr/>
      </cdr:nvSpPr>
      <cdr:spPr>
        <a:xfrm xmlns:a="http://schemas.openxmlformats.org/drawingml/2006/main">
          <a:off x="2530624" y="2980928"/>
          <a:ext cx="576064" cy="288032"/>
        </a:xfrm>
        <a:prstGeom xmlns:a="http://schemas.openxmlformats.org/drawingml/2006/main" prst="wedgeRoundRectCallout">
          <a:avLst>
            <a:gd name="adj1" fmla="val -97398"/>
            <a:gd name="adj2" fmla="val -75691"/>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mtClean="0"/>
            <a:t>Micro</a:t>
          </a: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F8240-D3D8-4345-A67A-460C773B03BD}" type="datetimeFigureOut">
              <a:rPr lang="en-US" smtClean="0"/>
              <a:t>6/6/2017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5A287-1E4E-E740-A322-BD5AFA5A3531}" type="slidenum">
              <a:rPr lang="en-US" smtClean="0"/>
              <a:t>‹#›</a:t>
            </a:fld>
            <a:endParaRPr lang="en-US"/>
          </a:p>
        </p:txBody>
      </p:sp>
    </p:spTree>
    <p:extLst>
      <p:ext uri="{BB962C8B-B14F-4D97-AF65-F5344CB8AC3E}">
        <p14:creationId xmlns:p14="http://schemas.microsoft.com/office/powerpoint/2010/main" val="5185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5A287-1E4E-E740-A322-BD5AFA5A3531}" type="slidenum">
              <a:rPr lang="en-US" smtClean="0"/>
              <a:t>56</a:t>
            </a:fld>
            <a:endParaRPr lang="en-US"/>
          </a:p>
        </p:txBody>
      </p:sp>
    </p:spTree>
    <p:extLst>
      <p:ext uri="{BB962C8B-B14F-4D97-AF65-F5344CB8AC3E}">
        <p14:creationId xmlns:p14="http://schemas.microsoft.com/office/powerpoint/2010/main" val="817910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789040"/>
            <a:ext cx="7630616" cy="2232248"/>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63688" y="6093296"/>
            <a:ext cx="6552728" cy="706760"/>
          </a:xfrm>
        </p:spPr>
        <p:style>
          <a:lnRef idx="2">
            <a:schemeClr val="accent2"/>
          </a:lnRef>
          <a:fillRef idx="1">
            <a:schemeClr val="lt1"/>
          </a:fillRef>
          <a:effectRef idx="0">
            <a:schemeClr val="accent2"/>
          </a:effectRef>
          <a:fontRef idx="none"/>
        </p:style>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fld id="{7160743F-391F-3D41-8F71-E774324B5E5C}" type="slidenum">
              <a:rPr lang="en-IN" smtClean="0"/>
              <a:pPr/>
              <a:t>‹#›</a:t>
            </a:fld>
            <a:endParaRPr lang="en-IN" dirty="0"/>
          </a:p>
        </p:txBody>
      </p:sp>
      <p:sp>
        <p:nvSpPr>
          <p:cNvPr id="8" name="Picture Placeholder 7"/>
          <p:cNvSpPr>
            <a:spLocks noGrp="1"/>
          </p:cNvSpPr>
          <p:nvPr>
            <p:ph type="pic" sz="quarter" idx="13"/>
          </p:nvPr>
        </p:nvSpPr>
        <p:spPr>
          <a:xfrm>
            <a:off x="107504" y="764704"/>
            <a:ext cx="8209409" cy="2952328"/>
          </a:xfrm>
        </p:spPr>
        <p:txBody>
          <a:bodyPr/>
          <a:lstStyle/>
          <a:p>
            <a:r>
              <a:rPr lang="en-US" smtClean="0"/>
              <a:t>Click icon to add picture</a:t>
            </a:r>
            <a:endParaRPr lang="en-IN"/>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47123"/>
            <a:ext cx="1340520" cy="696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LOGOS\UMD-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67996" y="44624"/>
            <a:ext cx="691741" cy="691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05CDC143-B212-4F27-A15D-5D2BBBF445E6}" type="datetimeFigureOut">
              <a:rPr lang="en-IN" smtClean="0"/>
              <a:t>06-06-2017</a:t>
            </a:fld>
            <a:endParaRPr lang="en-IN"/>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BE6B1E59-1BC2-44CF-86EF-D2F75CCB076B}"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60" y="1405212"/>
            <a:ext cx="1752600" cy="4747117"/>
          </a:xfrm>
        </p:spPr>
        <p:txBody>
          <a:bodyPr vert="horz" anchor="b" anchorCtr="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411760" y="1447501"/>
            <a:ext cx="6549108" cy="4704828"/>
          </a:xfr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E6B1E59-1BC2-44CF-86EF-D2F75CCB076B}" type="slidenum">
              <a:rPr lang="en-IN" smtClean="0"/>
              <a:t>‹#›</a:t>
            </a:fld>
            <a:endParaRPr lang="en-IN"/>
          </a:p>
        </p:txBody>
      </p:sp>
      <p:sp>
        <p:nvSpPr>
          <p:cNvPr id="7" name="Title 1"/>
          <p:cNvSpPr txBox="1">
            <a:spLocks/>
          </p:cNvSpPr>
          <p:nvPr userDrawn="1"/>
        </p:nvSpPr>
        <p:spPr>
          <a:xfrm>
            <a:off x="625414" y="262212"/>
            <a:ext cx="8339073" cy="1143000"/>
          </a:xfrm>
          <a:prstGeom prst="rect">
            <a:avLst/>
          </a:prstGeom>
          <a:solidFill>
            <a:schemeClr val="lt1"/>
          </a:solidFill>
          <a:ln w="25400" cap="flat" cmpd="sng" algn="ctr">
            <a:solidFill>
              <a:schemeClr val="accent6"/>
            </a:solidFill>
            <a:prstDash val="solid"/>
          </a:ln>
          <a:effectLst/>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E6B1E59-1BC2-44CF-86EF-D2F75CCB076B}"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996904"/>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284984"/>
            <a:ext cx="6135687" cy="1633538"/>
          </a:xfrm>
        </p:spPr>
        <p:style>
          <a:lnRef idx="2">
            <a:schemeClr val="accent2"/>
          </a:lnRef>
          <a:fillRef idx="1">
            <a:schemeClr val="lt1"/>
          </a:fillRef>
          <a:effectRef idx="0">
            <a:schemeClr val="accent2"/>
          </a:effectRef>
          <a:fontRef idx="none"/>
        </p:style>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E6B1E59-1BC2-44CF-86EF-D2F75CCB076B}" type="slidenum">
              <a:rPr lang="en-IN" smtClean="0"/>
              <a:t>‹#›</a:t>
            </a:fld>
            <a:endParaRPr lang="en-IN"/>
          </a:p>
        </p:txBody>
      </p:sp>
      <p:sp>
        <p:nvSpPr>
          <p:cNvPr id="8" name="Picture Placeholder 7"/>
          <p:cNvSpPr>
            <a:spLocks noGrp="1"/>
          </p:cNvSpPr>
          <p:nvPr>
            <p:ph type="pic" sz="quarter" idx="13"/>
          </p:nvPr>
        </p:nvSpPr>
        <p:spPr>
          <a:xfrm>
            <a:off x="0" y="0"/>
            <a:ext cx="8459788" cy="3213100"/>
          </a:xfrm>
        </p:spPr>
        <p:txBody>
          <a:bodyPr/>
          <a:lstStyle/>
          <a:p>
            <a:r>
              <a:rPr lang="en-US" smtClean="0"/>
              <a:t>Click icon to add picture</a:t>
            </a:r>
            <a:endParaRPr lang="en-I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684"/>
            <a:ext cx="3826768" cy="46177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4414" y="1545507"/>
            <a:ext cx="3838341"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E6B1E59-1BC2-44CF-86EF-D2F75CCB076B}" type="slidenum">
              <a:rPr lang="en-IN" smtClean="0"/>
              <a:t>‹#›</a:t>
            </a:fld>
            <a:endParaRPr lang="en-IN"/>
          </a:p>
        </p:txBody>
      </p:sp>
      <p:sp>
        <p:nvSpPr>
          <p:cNvPr id="8" name="Rounded Rectangle 7"/>
          <p:cNvSpPr/>
          <p:nvPr userDrawn="1"/>
        </p:nvSpPr>
        <p:spPr>
          <a:xfrm>
            <a:off x="4644008" y="1508684"/>
            <a:ext cx="72008" cy="46177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26768" cy="639762"/>
          </a:xfrm>
        </p:spPr>
        <p:style>
          <a:lnRef idx="2">
            <a:schemeClr val="accent2"/>
          </a:lnRef>
          <a:fillRef idx="1">
            <a:schemeClr val="lt1"/>
          </a:fillRef>
          <a:effectRef idx="0">
            <a:schemeClr val="accent2"/>
          </a:effectRef>
          <a:fontRef idx="none"/>
        </p:style>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211"/>
            <a:ext cx="3826768" cy="3828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20072" y="1535113"/>
            <a:ext cx="3846720" cy="558799"/>
          </a:xfrm>
        </p:spPr>
        <p:style>
          <a:lnRef idx="2">
            <a:schemeClr val="accent2"/>
          </a:lnRef>
          <a:fillRef idx="1">
            <a:schemeClr val="lt1"/>
          </a:fillRef>
          <a:effectRef idx="0">
            <a:schemeClr val="accent2"/>
          </a:effectRef>
          <a:fontRef idx="none"/>
        </p:style>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0072" y="2216249"/>
            <a:ext cx="3846720" cy="3909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E6B1E59-1BC2-44CF-86EF-D2F75CCB076B}" type="slidenum">
              <a:rPr lang="en-IN" smtClean="0"/>
              <a:t>‹#›</a:t>
            </a:fld>
            <a:endParaRPr lang="en-IN"/>
          </a:p>
        </p:txBody>
      </p:sp>
      <p:sp>
        <p:nvSpPr>
          <p:cNvPr id="11" name="Rounded Rectangle 10"/>
          <p:cNvSpPr/>
          <p:nvPr userDrawn="1"/>
        </p:nvSpPr>
        <p:spPr>
          <a:xfrm>
            <a:off x="4716016" y="1508684"/>
            <a:ext cx="72008" cy="46177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E6B1E59-1BC2-44CF-86EF-D2F75CCB076B}"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6B1E59-1BC2-44CF-86EF-D2F75CCB076B}"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941168"/>
            <a:ext cx="8155631"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5648960"/>
            <a:ext cx="8155632" cy="574272"/>
          </a:xfrm>
          <a:ln>
            <a:noFill/>
          </a:ln>
        </p:spPr>
        <p:style>
          <a:lnRef idx="2">
            <a:schemeClr val="accent3"/>
          </a:lnRef>
          <a:fillRef idx="1">
            <a:schemeClr val="lt1"/>
          </a:fillRef>
          <a:effectRef idx="0">
            <a:schemeClr val="accent3"/>
          </a:effectRef>
          <a:fontRef idx="none"/>
        </p:style>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E6B1E59-1BC2-44CF-86EF-D2F75CCB076B}" type="slidenum">
              <a:rPr lang="en-IN" smtClean="0"/>
              <a:t>‹#›</a:t>
            </a:fld>
            <a:endParaRPr lang="en-IN"/>
          </a:p>
        </p:txBody>
      </p:sp>
      <p:sp>
        <p:nvSpPr>
          <p:cNvPr id="9" name="Content Placeholder 8"/>
          <p:cNvSpPr>
            <a:spLocks noGrp="1"/>
          </p:cNvSpPr>
          <p:nvPr>
            <p:ph sz="quarter" idx="13"/>
          </p:nvPr>
        </p:nvSpPr>
        <p:spPr>
          <a:xfrm>
            <a:off x="304800" y="476672"/>
            <a:ext cx="8155632" cy="4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4984283"/>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080428" cy="49597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4149" y="5648960"/>
            <a:ext cx="7772400" cy="612648"/>
          </a:xfrm>
          <a:ln>
            <a:noFill/>
          </a:ln>
        </p:spPr>
        <p:style>
          <a:lnRef idx="2">
            <a:schemeClr val="accent3"/>
          </a:lnRef>
          <a:fillRef idx="1">
            <a:schemeClr val="lt1"/>
          </a:fillRef>
          <a:effectRef idx="0">
            <a:schemeClr val="accent3"/>
          </a:effectRef>
          <a:fontRef idx="none"/>
        </p:style>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BE6B1E59-1BC2-44CF-86EF-D2F75CCB076B}" type="slidenum">
              <a:rPr lang="en-IN" smtClean="0"/>
              <a:t>‹#›</a:t>
            </a:fld>
            <a:endParaRPr lang="en-I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507288" cy="1227162"/>
          </a:xfrm>
          <a:prstGeom prst="rect">
            <a:avLst/>
          </a:prstGeom>
        </p:spPr>
        <p:style>
          <a:lnRef idx="2">
            <a:schemeClr val="accent6"/>
          </a:lnRef>
          <a:fillRef idx="1">
            <a:schemeClr val="lt1"/>
          </a:fillRef>
          <a:effectRef idx="0">
            <a:schemeClr val="accent6"/>
          </a:effectRef>
          <a:fontRef idx="none"/>
        </p:style>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28800"/>
            <a:ext cx="8507288" cy="49685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6B1E59-1BC2-44CF-86EF-D2F75CCB076B}"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Contours of Occupational Inequality in India</a:t>
            </a:r>
            <a:endParaRPr lang="en-IN" dirty="0"/>
          </a:p>
        </p:txBody>
      </p:sp>
      <p:sp>
        <p:nvSpPr>
          <p:cNvPr id="3" name="Subtitle 2"/>
          <p:cNvSpPr>
            <a:spLocks noGrp="1"/>
          </p:cNvSpPr>
          <p:nvPr>
            <p:ph type="subTitle" idx="1"/>
          </p:nvPr>
        </p:nvSpPr>
        <p:spPr/>
        <p:txBody>
          <a:bodyPr/>
          <a:lstStyle/>
          <a:p>
            <a:r>
              <a:rPr lang="en-IN" dirty="0" err="1" smtClean="0"/>
              <a:t>Sonalde</a:t>
            </a:r>
            <a:r>
              <a:rPr lang="en-IN" dirty="0" smtClean="0"/>
              <a:t> Desai, University of Maryland and National Council of Applied Economic Research</a:t>
            </a:r>
            <a:endParaRPr lang="en-IN" dirty="0"/>
          </a:p>
        </p:txBody>
      </p:sp>
      <p:pic>
        <p:nvPicPr>
          <p:cNvPr id="5" name="Picture Placeholder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6534" t="34153" r="16035" b="24432"/>
          <a:stretch/>
        </p:blipFill>
        <p:spPr/>
      </p:pic>
    </p:spTree>
    <p:extLst>
      <p:ext uri="{BB962C8B-B14F-4D97-AF65-F5344CB8AC3E}">
        <p14:creationId xmlns:p14="http://schemas.microsoft.com/office/powerpoint/2010/main" val="3000046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Mammoth conceptual challenges in a vast informal economy</a:t>
            </a:r>
            <a:endParaRPr lang="en-US" dirty="0"/>
          </a:p>
        </p:txBody>
      </p:sp>
      <p:sp>
        <p:nvSpPr>
          <p:cNvPr id="3" name="Content Placeholder 2"/>
          <p:cNvSpPr>
            <a:spLocks noGrp="1"/>
          </p:cNvSpPr>
          <p:nvPr>
            <p:ph idx="1"/>
          </p:nvPr>
        </p:nvSpPr>
        <p:spPr/>
        <p:txBody>
          <a:bodyPr/>
          <a:lstStyle/>
          <a:p>
            <a:r>
              <a:rPr lang="en-US" dirty="0" smtClean="0"/>
              <a:t>Biggest problem for the study of income inequality in India lies in the fact that a vast proportion of population is in informal economy </a:t>
            </a:r>
            <a:r>
              <a:rPr lang="mr-IN" dirty="0" smtClean="0"/>
              <a:t>–</a:t>
            </a:r>
            <a:r>
              <a:rPr lang="en-US" dirty="0" smtClean="0"/>
              <a:t> family farms and small businesses </a:t>
            </a:r>
            <a:r>
              <a:rPr lang="mr-IN" dirty="0" smtClean="0"/>
              <a:t>–</a:t>
            </a:r>
            <a:r>
              <a:rPr lang="en-US" dirty="0" smtClean="0"/>
              <a:t> where many different members of the household work</a:t>
            </a:r>
          </a:p>
          <a:p>
            <a:r>
              <a:rPr lang="en-US" dirty="0" smtClean="0"/>
              <a:t>So difficult to attribute income to individuals</a:t>
            </a:r>
          </a:p>
          <a:p>
            <a:r>
              <a:rPr lang="en-US" dirty="0" smtClean="0"/>
              <a:t>Hence, much of my story is based on households and not individuals</a:t>
            </a:r>
          </a:p>
          <a:p>
            <a:r>
              <a:rPr lang="en-US" dirty="0" smtClean="0"/>
              <a:t>NSS asked households to identify primary occupation and industry from which their income was drawn</a:t>
            </a:r>
          </a:p>
          <a:p>
            <a:r>
              <a:rPr lang="en-US" dirty="0" smtClean="0"/>
              <a:t>Once we get to IHDS, we can look at a more nuanced story of multiple occupations within a household and for the same individual</a:t>
            </a:r>
            <a:endParaRPr lang="en-US" dirty="0"/>
          </a:p>
        </p:txBody>
      </p:sp>
    </p:spTree>
    <p:extLst>
      <p:ext uri="{BB962C8B-B14F-4D97-AF65-F5344CB8AC3E}">
        <p14:creationId xmlns:p14="http://schemas.microsoft.com/office/powerpoint/2010/main" val="203528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of Occupational Reward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8320389"/>
              </p:ext>
            </p:extLst>
          </p:nvPr>
        </p:nvGraphicFramePr>
        <p:xfrm>
          <a:off x="457200" y="1600200"/>
          <a:ext cx="762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919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service of the Empire..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667758"/>
              </p:ext>
            </p:extLst>
          </p:nvPr>
        </p:nvGraphicFramePr>
        <p:xfrm>
          <a:off x="457200" y="1600200"/>
          <a:ext cx="762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88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Machinery of the Empire</a:t>
            </a:r>
            <a:endParaRPr lang="en-US" dirty="0"/>
          </a:p>
        </p:txBody>
      </p:sp>
      <p:sp>
        <p:nvSpPr>
          <p:cNvPr id="3" name="Content Placeholder 2"/>
          <p:cNvSpPr>
            <a:spLocks noGrp="1"/>
          </p:cNvSpPr>
          <p:nvPr>
            <p:ph idx="1"/>
          </p:nvPr>
        </p:nvSpPr>
        <p:spPr/>
        <p:txBody>
          <a:bodyPr>
            <a:normAutofit lnSpcReduction="10000"/>
          </a:bodyPr>
          <a:lstStyle/>
          <a:p>
            <a:r>
              <a:rPr lang="en-US" dirty="0" smtClean="0"/>
              <a:t>Colonial administration in India consisted of two major services:</a:t>
            </a:r>
          </a:p>
          <a:p>
            <a:pPr lvl="1"/>
            <a:r>
              <a:rPr lang="en-US" dirty="0" smtClean="0"/>
              <a:t>Indian Civil Service </a:t>
            </a:r>
            <a:r>
              <a:rPr lang="mr-IN" dirty="0" smtClean="0"/>
              <a:t>–</a:t>
            </a:r>
            <a:r>
              <a:rPr lang="en-US" dirty="0" smtClean="0"/>
              <a:t> Initially consisted of British public school educated sons of aristocracy and middle classes recruited through direct examination</a:t>
            </a:r>
          </a:p>
          <a:p>
            <a:pPr lvl="1"/>
            <a:r>
              <a:rPr lang="en-US" dirty="0" smtClean="0"/>
              <a:t>Later inclusion of Indians in early 20</a:t>
            </a:r>
            <a:r>
              <a:rPr lang="en-US" baseline="30000" dirty="0" smtClean="0"/>
              <a:t>th</a:t>
            </a:r>
            <a:r>
              <a:rPr lang="en-US" dirty="0" smtClean="0"/>
              <a:t> Century</a:t>
            </a:r>
          </a:p>
          <a:p>
            <a:pPr lvl="1"/>
            <a:r>
              <a:rPr lang="en-US" dirty="0" smtClean="0"/>
              <a:t>Provincial Civil Services </a:t>
            </a:r>
            <a:r>
              <a:rPr lang="mr-IN" dirty="0" smtClean="0"/>
              <a:t>–</a:t>
            </a:r>
            <a:r>
              <a:rPr lang="en-US" dirty="0" smtClean="0"/>
              <a:t> Recruitment in India of Anglo Indians, Indians etc.</a:t>
            </a:r>
          </a:p>
          <a:p>
            <a:pPr lvl="1"/>
            <a:r>
              <a:rPr lang="en-US" dirty="0" smtClean="0"/>
              <a:t>ICS officers dubbed the “Heaven Born” carried tremendous power and perks.</a:t>
            </a:r>
          </a:p>
          <a:p>
            <a:pPr lvl="2"/>
            <a:r>
              <a:rPr lang="en-US" dirty="0" smtClean="0"/>
              <a:t>Circa </a:t>
            </a:r>
            <a:r>
              <a:rPr lang="en-US" dirty="0"/>
              <a:t>1919, in the whole of the Federal Government of the United States there were only three officers whose salary was more than $8,000. In contrast, few ICS officers earned less than $7,000, for example Commissioner of Salt Revenue received $10,000 while Director of Post and Telegraph received $10,000</a:t>
            </a:r>
            <a:r>
              <a:rPr lang="en-US" dirty="0" smtClean="0"/>
              <a:t>.</a:t>
            </a:r>
          </a:p>
          <a:p>
            <a:pPr lvl="1"/>
            <a:r>
              <a:rPr lang="en-US" dirty="0" smtClean="0"/>
              <a:t>Provincial civil servants paid less than ICS but still VERY well paid compared to other Indians</a:t>
            </a:r>
            <a:endParaRPr lang="en-US" dirty="0"/>
          </a:p>
          <a:p>
            <a:pPr lvl="1"/>
            <a:endParaRPr lang="en-US" dirty="0"/>
          </a:p>
        </p:txBody>
      </p:sp>
    </p:spTree>
    <p:extLst>
      <p:ext uri="{BB962C8B-B14F-4D97-AF65-F5344CB8AC3E}">
        <p14:creationId xmlns:p14="http://schemas.microsoft.com/office/powerpoint/2010/main" val="1651217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Landlords or </a:t>
            </a:r>
            <a:r>
              <a:rPr lang="en-US" sz="3600" dirty="0" err="1" smtClean="0"/>
              <a:t>Zamindars</a:t>
            </a:r>
            <a:r>
              <a:rPr lang="en-US" sz="3600" dirty="0" smtClean="0"/>
              <a:t> who acted as revenue farmers for the British government</a:t>
            </a:r>
            <a:endParaRPr lang="en-US" sz="3600" dirty="0"/>
          </a:p>
        </p:txBody>
      </p:sp>
      <p:sp>
        <p:nvSpPr>
          <p:cNvPr id="3" name="Content Placeholder 2"/>
          <p:cNvSpPr>
            <a:spLocks noGrp="1"/>
          </p:cNvSpPr>
          <p:nvPr>
            <p:ph idx="1"/>
          </p:nvPr>
        </p:nvSpPr>
        <p:spPr/>
        <p:txBody>
          <a:bodyPr/>
          <a:lstStyle/>
          <a:p>
            <a:r>
              <a:rPr lang="en-US" dirty="0" smtClean="0"/>
              <a:t>Several systems of revenue collection in India but the one on Eastern and Central India relied on landlords as middlemen who collected rents from the subtenants and paid fixed revenue to the government, keeping the profits</a:t>
            </a:r>
          </a:p>
          <a:p>
            <a:r>
              <a:rPr lang="en-US" dirty="0" smtClean="0"/>
              <a:t>Revenue collection system in West and South were different but all led to substantial land concentration in the hands of wealthy landlords</a:t>
            </a:r>
          </a:p>
          <a:p>
            <a:r>
              <a:rPr lang="en-US" dirty="0" err="1" smtClean="0"/>
              <a:t>Tentant</a:t>
            </a:r>
            <a:r>
              <a:rPr lang="en-US" dirty="0" smtClean="0"/>
              <a:t> farmers and few rights and bore the weather related risks</a:t>
            </a:r>
            <a:endParaRPr lang="en-US" dirty="0"/>
          </a:p>
        </p:txBody>
      </p:sp>
    </p:spTree>
    <p:extLst>
      <p:ext uri="{BB962C8B-B14F-4D97-AF65-F5344CB8AC3E}">
        <p14:creationId xmlns:p14="http://schemas.microsoft.com/office/powerpoint/2010/main" val="124688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and Industrial Middle Classes</a:t>
            </a:r>
            <a:endParaRPr lang="en-US" dirty="0"/>
          </a:p>
        </p:txBody>
      </p:sp>
      <p:sp>
        <p:nvSpPr>
          <p:cNvPr id="3" name="Content Placeholder 2"/>
          <p:cNvSpPr>
            <a:spLocks noGrp="1"/>
          </p:cNvSpPr>
          <p:nvPr>
            <p:ph idx="1"/>
          </p:nvPr>
        </p:nvSpPr>
        <p:spPr/>
        <p:txBody>
          <a:bodyPr/>
          <a:lstStyle/>
          <a:p>
            <a:r>
              <a:rPr lang="en-US" dirty="0" smtClean="0"/>
              <a:t>From 1757-1858 much of India was governed by the East India Company which conducted its business through middlemen based out of English Agency Houses.</a:t>
            </a:r>
          </a:p>
          <a:p>
            <a:r>
              <a:rPr lang="en-US" dirty="0" smtClean="0"/>
              <a:t>Indigenous traders began as clerks in the Agency Houses and slowly replaced them as middlemen following the bankruptcy of East India Company and takeover of Indian administration by the British Crown.</a:t>
            </a:r>
          </a:p>
          <a:p>
            <a:r>
              <a:rPr lang="en-US" dirty="0" smtClean="0"/>
              <a:t>They began operating around Presidency towns like Calcutta and Madras and then moved to smaller towns</a:t>
            </a:r>
          </a:p>
          <a:p>
            <a:r>
              <a:rPr lang="en-US" dirty="0" smtClean="0"/>
              <a:t>Away from the British stranglehold in Calcutta, they also began setting up coal, steel and textile manufacturing concerns in central and western India.</a:t>
            </a:r>
            <a:endParaRPr lang="en-US" dirty="0"/>
          </a:p>
        </p:txBody>
      </p:sp>
    </p:spTree>
    <p:extLst>
      <p:ext uri="{BB962C8B-B14F-4D97-AF65-F5344CB8AC3E}">
        <p14:creationId xmlns:p14="http://schemas.microsoft.com/office/powerpoint/2010/main" val="111463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Marwari merchant and industrial houses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8729" y="1536700"/>
            <a:ext cx="3054542" cy="4589463"/>
          </a:xfrm>
        </p:spPr>
      </p:pic>
      <p:sp>
        <p:nvSpPr>
          <p:cNvPr id="6" name="Content Placeholder 5"/>
          <p:cNvSpPr>
            <a:spLocks noGrp="1"/>
          </p:cNvSpPr>
          <p:nvPr>
            <p:ph sz="half" idx="2"/>
          </p:nvPr>
        </p:nvSpPr>
        <p:spPr/>
        <p:txBody>
          <a:bodyPr>
            <a:normAutofit fontScale="92500" lnSpcReduction="20000"/>
          </a:bodyPr>
          <a:lstStyle/>
          <a:p>
            <a:r>
              <a:rPr lang="en-US" dirty="0" smtClean="0"/>
              <a:t>A walk through one of the most remote parts of India, </a:t>
            </a:r>
            <a:r>
              <a:rPr lang="en-US" dirty="0" err="1" smtClean="0"/>
              <a:t>Shekhawati</a:t>
            </a:r>
            <a:r>
              <a:rPr lang="en-US" dirty="0"/>
              <a:t> </a:t>
            </a:r>
            <a:r>
              <a:rPr lang="en-US" dirty="0" smtClean="0"/>
              <a:t>in Rajasthan, will show the wealth that poured into these region from her sons making commercial and industrial fortunes</a:t>
            </a:r>
          </a:p>
          <a:p>
            <a:pPr lvl="1"/>
            <a:r>
              <a:rPr lang="en-US" dirty="0" smtClean="0"/>
              <a:t>There are many </a:t>
            </a:r>
            <a:r>
              <a:rPr lang="en-US" dirty="0" err="1" smtClean="0"/>
              <a:t>havelis</a:t>
            </a:r>
            <a:r>
              <a:rPr lang="en-US" dirty="0" smtClean="0"/>
              <a:t> in a 50 km radius bearing illustrious names like </a:t>
            </a:r>
            <a:r>
              <a:rPr lang="en-US" dirty="0" err="1" smtClean="0"/>
              <a:t>Goenka</a:t>
            </a:r>
            <a:r>
              <a:rPr lang="en-US" dirty="0" smtClean="0"/>
              <a:t>, Bajaj, </a:t>
            </a:r>
            <a:r>
              <a:rPr lang="en-US" dirty="0" err="1" smtClean="0"/>
              <a:t>Piramal</a:t>
            </a:r>
            <a:r>
              <a:rPr lang="en-US" dirty="0" smtClean="0"/>
              <a:t> etc.</a:t>
            </a:r>
            <a:endParaRPr lang="en-US" dirty="0"/>
          </a:p>
        </p:txBody>
      </p:sp>
    </p:spTree>
    <p:extLst>
      <p:ext uri="{BB962C8B-B14F-4D97-AF65-F5344CB8AC3E}">
        <p14:creationId xmlns:p14="http://schemas.microsoft.com/office/powerpoint/2010/main" val="111600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on the eve of Indian Independence in 1947</a:t>
            </a:r>
            <a:endParaRPr lang="en-US" dirty="0"/>
          </a:p>
        </p:txBody>
      </p:sp>
      <p:sp>
        <p:nvSpPr>
          <p:cNvPr id="5" name="Content Placeholder 4"/>
          <p:cNvSpPr>
            <a:spLocks noGrp="1"/>
          </p:cNvSpPr>
          <p:nvPr>
            <p:ph idx="1"/>
          </p:nvPr>
        </p:nvSpPr>
        <p:spPr/>
        <p:txBody>
          <a:bodyPr/>
          <a:lstStyle/>
          <a:p>
            <a:r>
              <a:rPr lang="en-US" dirty="0" smtClean="0"/>
              <a:t>When India gained her Independence, it land reforms diminishing the powers of large landholders were fully expected</a:t>
            </a:r>
          </a:p>
          <a:p>
            <a:r>
              <a:rPr lang="en-US" dirty="0" smtClean="0"/>
              <a:t>But both indigenous industrial houses and bureaucrats expected to prosper once freed of the Colonial constraints.</a:t>
            </a:r>
          </a:p>
          <a:p>
            <a:r>
              <a:rPr lang="en-US" dirty="0" smtClean="0"/>
              <a:t>Bureaucrats expected the perks of top positions now to fully devolve to Indians and to replace the Raj functionaries.</a:t>
            </a:r>
          </a:p>
          <a:p>
            <a:r>
              <a:rPr lang="en-US" dirty="0" smtClean="0"/>
              <a:t>Industrial houses expected the Indian state to protect them from foreign competition and prosper. Gist of the “Bombay Plan” proposed on the eve of the Independence by large industrialists.</a:t>
            </a:r>
            <a:endParaRPr lang="en-US" dirty="0"/>
          </a:p>
        </p:txBody>
      </p:sp>
    </p:spTree>
    <p:extLst>
      <p:ext uri="{BB962C8B-B14F-4D97-AF65-F5344CB8AC3E}">
        <p14:creationId xmlns:p14="http://schemas.microsoft.com/office/powerpoint/2010/main" val="1708147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Planning and Intermediate Regime</a:t>
            </a:r>
            <a:endParaRPr lang="en-US" dirty="0"/>
          </a:p>
        </p:txBody>
      </p:sp>
      <p:sp>
        <p:nvSpPr>
          <p:cNvPr id="3" name="Content Placeholder 2"/>
          <p:cNvSpPr>
            <a:spLocks noGrp="1"/>
          </p:cNvSpPr>
          <p:nvPr>
            <p:ph idx="1"/>
          </p:nvPr>
        </p:nvSpPr>
        <p:spPr/>
        <p:txBody>
          <a:bodyPr>
            <a:normAutofit/>
          </a:bodyPr>
          <a:lstStyle/>
          <a:p>
            <a:r>
              <a:rPr lang="en-US" dirty="0" smtClean="0"/>
              <a:t>The Congress government quickly delivered on its promise to abolish Zamindari. Although land reform </a:t>
            </a:r>
            <a:r>
              <a:rPr lang="mr-IN" dirty="0" smtClean="0"/>
              <a:t>–</a:t>
            </a:r>
            <a:r>
              <a:rPr lang="en-US" dirty="0" smtClean="0"/>
              <a:t> particularly land distribution to the landless laborers </a:t>
            </a:r>
            <a:r>
              <a:rPr lang="mr-IN" dirty="0" smtClean="0"/>
              <a:t>–</a:t>
            </a:r>
            <a:r>
              <a:rPr lang="en-US" dirty="0" smtClean="0"/>
              <a:t> was never fully carried out, this broke the power of large land owners. </a:t>
            </a:r>
          </a:p>
          <a:p>
            <a:r>
              <a:rPr lang="en-US" dirty="0" smtClean="0"/>
              <a:t>But the other two groups did not anticipate Nehru’s fascination for Central Planning and turn towards state capitalism</a:t>
            </a:r>
          </a:p>
          <a:p>
            <a:r>
              <a:rPr lang="en-US" dirty="0" smtClean="0"/>
              <a:t>Following Independence, Indian government adopted a central planning process and import substitution development in which imports were restricted and goods were divided into categories reserved for production by public sector units, production by large firms and production by small enterprises. </a:t>
            </a:r>
            <a:endParaRPr lang="en-US" dirty="0"/>
          </a:p>
        </p:txBody>
      </p:sp>
    </p:spTree>
    <p:extLst>
      <p:ext uri="{BB962C8B-B14F-4D97-AF65-F5344CB8AC3E}">
        <p14:creationId xmlns:p14="http://schemas.microsoft.com/office/powerpoint/2010/main" val="158040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Intermediate Regime</a:t>
            </a:r>
            <a:endParaRPr lang="en-US" dirty="0"/>
          </a:p>
        </p:txBody>
      </p:sp>
      <p:sp>
        <p:nvSpPr>
          <p:cNvPr id="3" name="Content Placeholder 2"/>
          <p:cNvSpPr>
            <a:spLocks noGrp="1"/>
          </p:cNvSpPr>
          <p:nvPr>
            <p:ph idx="1"/>
          </p:nvPr>
        </p:nvSpPr>
        <p:spPr/>
        <p:txBody>
          <a:bodyPr/>
          <a:lstStyle/>
          <a:p>
            <a:r>
              <a:rPr lang="en-US" dirty="0" smtClean="0"/>
              <a:t>The term ”Intermediate Regime” was first articulated by Polish economist Michel </a:t>
            </a:r>
            <a:r>
              <a:rPr lang="en-US" dirty="0" err="1" smtClean="0"/>
              <a:t>Kalecki</a:t>
            </a:r>
            <a:r>
              <a:rPr lang="en-US" dirty="0" smtClean="0"/>
              <a:t> (who also served as an advisor to Govt. of India)</a:t>
            </a:r>
          </a:p>
          <a:p>
            <a:r>
              <a:rPr lang="en-US" dirty="0" smtClean="0"/>
              <a:t>Expanded by KN Raj (with admiration) and </a:t>
            </a:r>
            <a:r>
              <a:rPr lang="en-US" dirty="0" err="1" smtClean="0"/>
              <a:t>Prem</a:t>
            </a:r>
            <a:r>
              <a:rPr lang="en-US" dirty="0" smtClean="0"/>
              <a:t> Shankar </a:t>
            </a:r>
            <a:r>
              <a:rPr lang="en-US" dirty="0" err="1" smtClean="0"/>
              <a:t>Jha</a:t>
            </a:r>
            <a:r>
              <a:rPr lang="en-US" dirty="0" smtClean="0"/>
              <a:t> (with disdain)</a:t>
            </a:r>
          </a:p>
          <a:p>
            <a:r>
              <a:rPr lang="en-US" dirty="0" smtClean="0"/>
              <a:t>It has been argued that India’s Intermediate Regime (1947-1985) benefitted middle farmers and small producers</a:t>
            </a:r>
          </a:p>
          <a:p>
            <a:r>
              <a:rPr lang="en-US" dirty="0" smtClean="0"/>
              <a:t>Later on </a:t>
            </a:r>
            <a:r>
              <a:rPr lang="en-US" dirty="0" err="1" smtClean="0"/>
              <a:t>Pronab</a:t>
            </a:r>
            <a:r>
              <a:rPr lang="en-US" dirty="0" smtClean="0"/>
              <a:t> </a:t>
            </a:r>
            <a:r>
              <a:rPr lang="en-US" dirty="0" err="1" smtClean="0"/>
              <a:t>Bardhan</a:t>
            </a:r>
            <a:r>
              <a:rPr lang="en-US" dirty="0" smtClean="0"/>
              <a:t> added bureaucracy to the group that also benefitted from this regime</a:t>
            </a:r>
          </a:p>
        </p:txBody>
      </p:sp>
    </p:spTree>
    <p:extLst>
      <p:ext uri="{BB962C8B-B14F-4D97-AF65-F5344CB8AC3E}">
        <p14:creationId xmlns:p14="http://schemas.microsoft.com/office/powerpoint/2010/main" val="14784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The Idea of India</a:t>
            </a:r>
            <a:r>
              <a:rPr lang="mr-IN" dirty="0" smtClean="0"/>
              <a:t>…</a:t>
            </a:r>
            <a:r>
              <a:rPr lang="en-US" dirty="0" smtClean="0"/>
              <a:t>.</a:t>
            </a:r>
            <a:endParaRPr lang="en-US" dirty="0"/>
          </a:p>
        </p:txBody>
      </p:sp>
      <p:sp>
        <p:nvSpPr>
          <p:cNvPr id="9" name="Text Placeholder 8"/>
          <p:cNvSpPr>
            <a:spLocks noGrp="1"/>
          </p:cNvSpPr>
          <p:nvPr>
            <p:ph type="body" idx="1"/>
          </p:nvPr>
        </p:nvSpPr>
        <p:spPr/>
        <p:txBody>
          <a:bodyPr/>
          <a:lstStyle/>
          <a:p>
            <a:r>
              <a:rPr lang="en-US" dirty="0" smtClean="0"/>
              <a:t>1984</a:t>
            </a:r>
            <a:endParaRPr lang="en-US" dirty="0"/>
          </a:p>
        </p:txBody>
      </p:sp>
      <p:sp>
        <p:nvSpPr>
          <p:cNvPr id="11" name="Text Placeholder 10"/>
          <p:cNvSpPr>
            <a:spLocks noGrp="1"/>
          </p:cNvSpPr>
          <p:nvPr>
            <p:ph type="body" sz="quarter" idx="3"/>
          </p:nvPr>
        </p:nvSpPr>
        <p:spPr/>
        <p:txBody>
          <a:bodyPr/>
          <a:lstStyle/>
          <a:p>
            <a:r>
              <a:rPr lang="en-US" dirty="0" smtClean="0"/>
              <a:t>2006</a:t>
            </a:r>
            <a:endParaRPr lang="en-US" dirty="0"/>
          </a:p>
        </p:txBody>
      </p:sp>
      <p:pic>
        <p:nvPicPr>
          <p:cNvPr id="14" name="Content Placeholder 4" descr="bhopal.jpg"/>
          <p:cNvPicPr>
            <a:picLocks noGrp="1" noChangeAspect="1"/>
          </p:cNvPicPr>
          <p:nvPr>
            <p:ph sz="half" idx="2"/>
          </p:nvPr>
        </p:nvPicPr>
        <p:blipFill>
          <a:blip r:embed="rId2"/>
          <a:srcRect l="-5994" r="-5994"/>
          <a:stretch>
            <a:fillRect/>
          </a:stretch>
        </p:blipFill>
        <p:spPr>
          <a:xfrm>
            <a:off x="606695" y="2174875"/>
            <a:ext cx="3358609" cy="3951288"/>
          </a:xfrm>
        </p:spPr>
      </p:pic>
      <p:pic>
        <p:nvPicPr>
          <p:cNvPr id="15" name="Content Placeholder 5" descr="time cover.jpg"/>
          <p:cNvPicPr>
            <a:picLocks noGrp="1" noChangeAspect="1"/>
          </p:cNvPicPr>
          <p:nvPr>
            <p:ph sz="quarter" idx="4"/>
          </p:nvPr>
        </p:nvPicPr>
        <p:blipFill>
          <a:blip r:embed="rId3"/>
          <a:srcRect l="-6738" r="-6738"/>
          <a:stretch>
            <a:fillRect/>
          </a:stretch>
        </p:blipFill>
        <p:spPr>
          <a:xfrm>
            <a:off x="5364088" y="2093912"/>
            <a:ext cx="3358624" cy="3951288"/>
          </a:xfrm>
        </p:spPr>
      </p:pic>
    </p:spTree>
    <p:extLst>
      <p:ext uri="{BB962C8B-B14F-4D97-AF65-F5344CB8AC3E}">
        <p14:creationId xmlns:p14="http://schemas.microsoft.com/office/powerpoint/2010/main" val="133955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Intermediate </a:t>
            </a:r>
            <a:r>
              <a:rPr lang="en-US" dirty="0" err="1" smtClean="0"/>
              <a:t>Reigme</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6218739"/>
              </p:ext>
            </p:extLst>
          </p:nvPr>
        </p:nvGraphicFramePr>
        <p:xfrm>
          <a:off x="457200" y="1600200"/>
          <a:ext cx="762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40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Decline in Large absentee landlords and growth of middle farmers </a:t>
            </a:r>
            <a:endParaRPr lang="en-US" sz="2800" dirty="0"/>
          </a:p>
        </p:txBody>
      </p:sp>
      <p:sp>
        <p:nvSpPr>
          <p:cNvPr id="3" name="Text Placeholder 2"/>
          <p:cNvSpPr>
            <a:spLocks noGrp="1"/>
          </p:cNvSpPr>
          <p:nvPr>
            <p:ph type="body" idx="1"/>
          </p:nvPr>
        </p:nvSpPr>
        <p:spPr/>
        <p:txBody>
          <a:bodyPr/>
          <a:lstStyle/>
          <a:p>
            <a:r>
              <a:rPr lang="en-US" dirty="0" smtClean="0"/>
              <a:t>FARMERS:</a:t>
            </a:r>
            <a:endParaRPr lang="en-US" dirty="0"/>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738181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Decline in area owned by large farmers, increase in area owned by med. &amp; small farmers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3516868"/>
              </p:ext>
            </p:extLst>
          </p:nvPr>
        </p:nvGraphicFramePr>
        <p:xfrm>
          <a:off x="457200" y="16002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03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Increasing farm incomes due to green revolution and </a:t>
            </a:r>
            <a:r>
              <a:rPr lang="en-US" sz="4400" dirty="0" err="1" smtClean="0"/>
              <a:t>govt</a:t>
            </a:r>
            <a:r>
              <a:rPr lang="en-US" sz="4400" dirty="0" smtClean="0"/>
              <a:t> subsidies</a:t>
            </a:r>
            <a:endParaRPr lang="en-US" sz="4400" dirty="0"/>
          </a:p>
        </p:txBody>
      </p:sp>
      <p:sp>
        <p:nvSpPr>
          <p:cNvPr id="3" name="Content Placeholder 2"/>
          <p:cNvSpPr>
            <a:spLocks noGrp="1"/>
          </p:cNvSpPr>
          <p:nvPr>
            <p:ph idx="1"/>
          </p:nvPr>
        </p:nvSpPr>
        <p:spPr/>
        <p:txBody>
          <a:bodyPr/>
          <a:lstStyle/>
          <a:p>
            <a:r>
              <a:rPr lang="en-US" dirty="0" smtClean="0"/>
              <a:t>Farm productivity grew in 1970s and 1980s</a:t>
            </a:r>
          </a:p>
          <a:p>
            <a:r>
              <a:rPr lang="en-US" dirty="0" smtClean="0"/>
              <a:t>Government instituted minimum support prices for a variety of crops whereby farmers were free to sell in open market at whatever price they could get but government would be a buyer of last resort at </a:t>
            </a:r>
            <a:r>
              <a:rPr lang="en-US" dirty="0" err="1" smtClean="0"/>
              <a:t>preestablished</a:t>
            </a:r>
            <a:r>
              <a:rPr lang="en-US" dirty="0" smtClean="0"/>
              <a:t> prices.</a:t>
            </a:r>
          </a:p>
          <a:p>
            <a:r>
              <a:rPr lang="en-US" dirty="0" smtClean="0"/>
              <a:t>These prices were and continue to be reasonably high, increasing farmers’ incomes.</a:t>
            </a:r>
            <a:endParaRPr lang="en-US" dirty="0"/>
          </a:p>
        </p:txBody>
      </p:sp>
    </p:spTree>
    <p:extLst>
      <p:ext uri="{BB962C8B-B14F-4D97-AF65-F5344CB8AC3E}">
        <p14:creationId xmlns:p14="http://schemas.microsoft.com/office/powerpoint/2010/main" val="1304544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Protection from being squeezed out BY LARGE COMPANIES</a:t>
            </a:r>
            <a:endParaRPr lang="en-US" dirty="0"/>
          </a:p>
        </p:txBody>
      </p:sp>
      <p:sp>
        <p:nvSpPr>
          <p:cNvPr id="5" name="Text Placeholder 4"/>
          <p:cNvSpPr>
            <a:spLocks noGrp="1"/>
          </p:cNvSpPr>
          <p:nvPr>
            <p:ph type="body" idx="1"/>
          </p:nvPr>
        </p:nvSpPr>
        <p:spPr/>
        <p:txBody>
          <a:bodyPr/>
          <a:lstStyle/>
          <a:p>
            <a:r>
              <a:rPr lang="en-US" dirty="0" smtClean="0"/>
              <a:t>SMALL AND MEDIUM ENTREPRENEURS:</a:t>
            </a:r>
            <a:endParaRPr lang="en-US" dirty="0"/>
          </a:p>
        </p:txBody>
      </p:sp>
      <p:sp>
        <p:nvSpPr>
          <p:cNvPr id="6" name="Picture Placeholder 5"/>
          <p:cNvSpPr>
            <a:spLocks noGrp="1"/>
          </p:cNvSpPr>
          <p:nvPr>
            <p:ph type="pic" sz="quarter" idx="13"/>
          </p:nvPr>
        </p:nvSpPr>
        <p:spPr/>
      </p:sp>
    </p:spTree>
    <p:extLst>
      <p:ext uri="{BB962C8B-B14F-4D97-AF65-F5344CB8AC3E}">
        <p14:creationId xmlns:p14="http://schemas.microsoft.com/office/powerpoint/2010/main" val="1985405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over large industries, preference for small manufacturers</a:t>
            </a:r>
            <a:endParaRPr lang="en-US" dirty="0"/>
          </a:p>
        </p:txBody>
      </p:sp>
      <p:sp>
        <p:nvSpPr>
          <p:cNvPr id="3" name="Content Placeholder 2"/>
          <p:cNvSpPr>
            <a:spLocks noGrp="1"/>
          </p:cNvSpPr>
          <p:nvPr>
            <p:ph idx="1"/>
          </p:nvPr>
        </p:nvSpPr>
        <p:spPr/>
        <p:txBody>
          <a:bodyPr/>
          <a:lstStyle/>
          <a:p>
            <a:r>
              <a:rPr lang="en-US" dirty="0" smtClean="0"/>
              <a:t>Import restrictions helped Indian industry</a:t>
            </a:r>
          </a:p>
          <a:p>
            <a:r>
              <a:rPr lang="en-US" dirty="0" smtClean="0"/>
              <a:t>Within it, growth of large companies restricted via production quota and reserving certain items for public sector companies as well as small scale industries</a:t>
            </a:r>
          </a:p>
          <a:p>
            <a:r>
              <a:rPr lang="en-US" dirty="0" smtClean="0"/>
              <a:t>Labor laws encouraged large companies to outsource</a:t>
            </a:r>
          </a:p>
          <a:p>
            <a:r>
              <a:rPr lang="en-US" dirty="0" smtClean="0"/>
              <a:t>Small manufacturers benefitted from this.</a:t>
            </a:r>
          </a:p>
          <a:p>
            <a:pPr lvl="1"/>
            <a:r>
              <a:rPr lang="en-US" dirty="0" smtClean="0"/>
              <a:t>Some items only small scale industries could produce</a:t>
            </a:r>
          </a:p>
          <a:p>
            <a:pPr lvl="1"/>
            <a:r>
              <a:rPr lang="en-US" dirty="0" smtClean="0"/>
              <a:t>Large companies outsourced certain manufacturing to small producers who could more easily ignore labor laws. </a:t>
            </a:r>
          </a:p>
          <a:p>
            <a:pPr lvl="2"/>
            <a:r>
              <a:rPr lang="en-US" dirty="0" smtClean="0"/>
              <a:t>Textile mills purchased from small </a:t>
            </a:r>
            <a:r>
              <a:rPr lang="en-US" dirty="0" err="1" smtClean="0"/>
              <a:t>powerloom</a:t>
            </a:r>
            <a:r>
              <a:rPr lang="en-US" dirty="0" smtClean="0"/>
              <a:t> operators who used family labor among others</a:t>
            </a:r>
            <a:endParaRPr lang="en-US" dirty="0"/>
          </a:p>
        </p:txBody>
      </p:sp>
    </p:spTree>
    <p:extLst>
      <p:ext uri="{BB962C8B-B14F-4D97-AF65-F5344CB8AC3E}">
        <p14:creationId xmlns:p14="http://schemas.microsoft.com/office/powerpoint/2010/main" val="373475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and Small Enterprises in India</a:t>
            </a:r>
            <a:endParaRPr lang="en-US" dirty="0"/>
          </a:p>
        </p:txBody>
      </p:sp>
      <p:sp>
        <p:nvSpPr>
          <p:cNvPr id="3" name="Content Placeholder 2"/>
          <p:cNvSpPr>
            <a:spLocks noGrp="1"/>
          </p:cNvSpPr>
          <p:nvPr>
            <p:ph idx="1"/>
          </p:nvPr>
        </p:nvSpPr>
        <p:spPr/>
        <p:txBody>
          <a:bodyPr/>
          <a:lstStyle/>
          <a:p>
            <a:r>
              <a:rPr lang="en-US" dirty="0" smtClean="0"/>
              <a:t>Over 90 percent of these enterprises are sole proprietorships</a:t>
            </a:r>
          </a:p>
          <a:p>
            <a:r>
              <a:rPr lang="en-US" dirty="0" smtClean="0"/>
              <a:t>Most have 2-4 employees</a:t>
            </a:r>
          </a:p>
          <a:p>
            <a:r>
              <a:rPr lang="en-US" dirty="0" smtClean="0"/>
              <a:t>Manufacturing 59%, 35% services, 6% repairing an maintenance</a:t>
            </a:r>
          </a:p>
          <a:p>
            <a:r>
              <a:rPr lang="en-US" dirty="0" smtClean="0"/>
              <a:t>Examples:</a:t>
            </a:r>
          </a:p>
          <a:p>
            <a:pPr lvl="1"/>
            <a:r>
              <a:rPr lang="en-US" dirty="0"/>
              <a:t>Shoemaker</a:t>
            </a:r>
          </a:p>
          <a:p>
            <a:pPr lvl="1"/>
            <a:r>
              <a:rPr lang="en-US" dirty="0"/>
              <a:t>Tailor</a:t>
            </a:r>
          </a:p>
          <a:p>
            <a:pPr lvl="1"/>
            <a:r>
              <a:rPr lang="en-US" dirty="0"/>
              <a:t>Insurance agent</a:t>
            </a:r>
          </a:p>
          <a:p>
            <a:pPr lvl="1"/>
            <a:r>
              <a:rPr lang="en-US" dirty="0"/>
              <a:t>Cyber café operator</a:t>
            </a:r>
          </a:p>
          <a:p>
            <a:pPr lvl="1"/>
            <a:r>
              <a:rPr lang="en-US" dirty="0" err="1"/>
              <a:t>Powerloom</a:t>
            </a:r>
            <a:r>
              <a:rPr lang="en-US" dirty="0"/>
              <a:t> owner </a:t>
            </a:r>
          </a:p>
          <a:p>
            <a:pPr lvl="1"/>
            <a:r>
              <a:rPr lang="en-US" dirty="0"/>
              <a:t>Plastic bag </a:t>
            </a:r>
            <a:r>
              <a:rPr lang="en-US" dirty="0" smtClean="0"/>
              <a:t>manufacturer</a:t>
            </a:r>
          </a:p>
          <a:p>
            <a:pPr lvl="1"/>
            <a:r>
              <a:rPr lang="en-US" dirty="0" smtClean="0"/>
              <a:t>Restaurant owner</a:t>
            </a:r>
          </a:p>
          <a:p>
            <a:pPr lvl="1"/>
            <a:endParaRPr lang="en-US" dirty="0"/>
          </a:p>
        </p:txBody>
      </p:sp>
    </p:spTree>
    <p:extLst>
      <p:ext uri="{BB962C8B-B14F-4D97-AF65-F5344CB8AC3E}">
        <p14:creationId xmlns:p14="http://schemas.microsoft.com/office/powerpoint/2010/main" val="1330023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Textile industry offers an interesting case study</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22171"/>
            <a:ext cx="3827463" cy="2389945"/>
          </a:xfrm>
        </p:spPr>
      </p:pic>
      <p:sp>
        <p:nvSpPr>
          <p:cNvPr id="5" name="Content Placeholder 4"/>
          <p:cNvSpPr>
            <a:spLocks noGrp="1"/>
          </p:cNvSpPr>
          <p:nvPr>
            <p:ph sz="half" idx="2"/>
          </p:nvPr>
        </p:nvSpPr>
        <p:spPr/>
        <p:txBody>
          <a:bodyPr/>
          <a:lstStyle/>
          <a:p>
            <a:r>
              <a:rPr lang="en-US" dirty="0" smtClean="0"/>
              <a:t>Only 10% of the production in large mills</a:t>
            </a:r>
          </a:p>
          <a:p>
            <a:r>
              <a:rPr lang="en-US" dirty="0" smtClean="0"/>
              <a:t>60% in small </a:t>
            </a:r>
            <a:r>
              <a:rPr lang="en-US" dirty="0" err="1" smtClean="0"/>
              <a:t>powerlooms</a:t>
            </a:r>
            <a:endParaRPr lang="en-US" dirty="0" smtClean="0"/>
          </a:p>
          <a:p>
            <a:r>
              <a:rPr lang="en-US" dirty="0" smtClean="0"/>
              <a:t>Many are family owned but some have a few employees</a:t>
            </a:r>
          </a:p>
          <a:p>
            <a:endParaRPr lang="en-US" dirty="0" smtClean="0"/>
          </a:p>
          <a:p>
            <a:endParaRPr lang="en-US" dirty="0"/>
          </a:p>
        </p:txBody>
      </p:sp>
    </p:spTree>
    <p:extLst>
      <p:ext uri="{BB962C8B-B14F-4D97-AF65-F5344CB8AC3E}">
        <p14:creationId xmlns:p14="http://schemas.microsoft.com/office/powerpoint/2010/main" val="28250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Differential impact of high tax rates</a:t>
            </a:r>
            <a:endParaRPr lang="en-US" dirty="0"/>
          </a:p>
        </p:txBody>
      </p:sp>
      <p:sp>
        <p:nvSpPr>
          <p:cNvPr id="6" name="Text Placeholder 5"/>
          <p:cNvSpPr>
            <a:spLocks noGrp="1"/>
          </p:cNvSpPr>
          <p:nvPr>
            <p:ph type="body" idx="1"/>
          </p:nvPr>
        </p:nvSpPr>
        <p:spPr/>
        <p:txBody>
          <a:bodyPr/>
          <a:lstStyle/>
          <a:p>
            <a:endParaRPr lang="en-US"/>
          </a:p>
        </p:txBody>
      </p:sp>
      <p:sp>
        <p:nvSpPr>
          <p:cNvPr id="7" name="Picture Placeholder 6"/>
          <p:cNvSpPr>
            <a:spLocks noGrp="1"/>
          </p:cNvSpPr>
          <p:nvPr>
            <p:ph type="pic" sz="quarter" idx="13"/>
          </p:nvPr>
        </p:nvSpPr>
        <p:spPr/>
      </p:sp>
    </p:spTree>
    <p:extLst>
      <p:ext uri="{BB962C8B-B14F-4D97-AF65-F5344CB8AC3E}">
        <p14:creationId xmlns:p14="http://schemas.microsoft.com/office/powerpoint/2010/main" val="24487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”Black” or shadow economy</a:t>
            </a:r>
            <a:endParaRPr lang="en-US" dirty="0"/>
          </a:p>
        </p:txBody>
      </p:sp>
      <p:sp>
        <p:nvSpPr>
          <p:cNvPr id="3" name="Content Placeholder 2"/>
          <p:cNvSpPr>
            <a:spLocks noGrp="1"/>
          </p:cNvSpPr>
          <p:nvPr>
            <p:ph idx="1"/>
          </p:nvPr>
        </p:nvSpPr>
        <p:spPr/>
        <p:txBody>
          <a:bodyPr/>
          <a:lstStyle/>
          <a:p>
            <a:r>
              <a:rPr lang="en-US" dirty="0" smtClean="0"/>
              <a:t>It is impossible to estimate the size of India’s parallel or shadow economy but estimated between 23 to 52 percent of the GDP, depending upon the method uses</a:t>
            </a:r>
          </a:p>
          <a:p>
            <a:r>
              <a:rPr lang="en-US" dirty="0" smtClean="0"/>
              <a:t>Black money available to:</a:t>
            </a:r>
          </a:p>
          <a:p>
            <a:pPr lvl="1"/>
            <a:r>
              <a:rPr lang="en-US" dirty="0" smtClean="0"/>
              <a:t>Self employed individuals who can hide this income on their income tax</a:t>
            </a:r>
          </a:p>
          <a:p>
            <a:pPr lvl="1"/>
            <a:r>
              <a:rPr lang="en-US" dirty="0" smtClean="0"/>
              <a:t>Government servants who collect bribes and obviously do not report them</a:t>
            </a:r>
          </a:p>
          <a:p>
            <a:r>
              <a:rPr lang="en-US" dirty="0" smtClean="0"/>
              <a:t>Since black money is hard to invest, it tends to boost consumption</a:t>
            </a:r>
          </a:p>
          <a:p>
            <a:r>
              <a:rPr lang="en-US" dirty="0" smtClean="0"/>
              <a:t>But decline in tax rates increases the disposable incomes of salaried workers who find it difficult to hide their incomes</a:t>
            </a:r>
          </a:p>
        </p:txBody>
      </p:sp>
    </p:spTree>
    <p:extLst>
      <p:ext uri="{BB962C8B-B14F-4D97-AF65-F5344CB8AC3E}">
        <p14:creationId xmlns:p14="http://schemas.microsoft.com/office/powerpoint/2010/main" val="74474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Growing middle class</a:t>
            </a:r>
            <a:r>
              <a:rPr lang="mr-IN" dirty="0" smtClean="0"/>
              <a:t>…</a:t>
            </a:r>
            <a:endParaRPr lang="en-US" dirty="0"/>
          </a:p>
        </p:txBody>
      </p:sp>
      <p:sp>
        <p:nvSpPr>
          <p:cNvPr id="8" name="Content Placeholder 7"/>
          <p:cNvSpPr>
            <a:spLocks noGrp="1"/>
          </p:cNvSpPr>
          <p:nvPr>
            <p:ph idx="1"/>
          </p:nvPr>
        </p:nvSpPr>
        <p:spPr/>
        <p:txBody>
          <a:bodyPr>
            <a:normAutofit fontScale="92500"/>
          </a:bodyPr>
          <a:lstStyle/>
          <a:p>
            <a:r>
              <a:rPr lang="en-US" dirty="0" smtClean="0"/>
              <a:t>Numbers remain fuzzy </a:t>
            </a:r>
            <a:r>
              <a:rPr lang="mr-IN" dirty="0" smtClean="0"/>
              <a:t>…</a:t>
            </a:r>
            <a:r>
              <a:rPr lang="en-US" dirty="0" smtClean="0"/>
              <a:t> many estimates put it at 300 million but this may be too large a number (e.g. Credit Suisse puts it at about 30 million)</a:t>
            </a:r>
          </a:p>
          <a:p>
            <a:r>
              <a:rPr lang="en-US" dirty="0" smtClean="0"/>
              <a:t>Regardless of the exact estimates (and frankly, this is not a game worth playing!) growing wealth of India’s upper and middle income groups has attracted tremendous attention around the globe, particularly among people who want to sell to this group</a:t>
            </a:r>
          </a:p>
          <a:p>
            <a:r>
              <a:rPr lang="en-US" dirty="0" smtClean="0"/>
              <a:t>But we know little about who forms a part of this middle class and whether it is really “new”</a:t>
            </a:r>
          </a:p>
          <a:p>
            <a:r>
              <a:rPr lang="en-US" dirty="0" smtClean="0"/>
              <a:t>Tremendous political economy implications whether the economic power is in the hands of farmers or educated salaried employees</a:t>
            </a:r>
          </a:p>
          <a:p>
            <a:pPr lvl="1"/>
            <a:r>
              <a:rPr lang="en-US" dirty="0" smtClean="0"/>
              <a:t>1970s </a:t>
            </a:r>
            <a:r>
              <a:rPr lang="mr-IN" dirty="0" smtClean="0"/>
              <a:t>–</a:t>
            </a:r>
            <a:r>
              <a:rPr lang="en-US" dirty="0" smtClean="0"/>
              <a:t>  </a:t>
            </a:r>
            <a:r>
              <a:rPr lang="en-US" dirty="0" err="1" smtClean="0"/>
              <a:t>Charan</a:t>
            </a:r>
            <a:r>
              <a:rPr lang="en-US" dirty="0" smtClean="0"/>
              <a:t> Singh’s Janata Party swept in to power via support from middle peasants in a protest wave against urban bias in public policy</a:t>
            </a:r>
          </a:p>
          <a:p>
            <a:pPr lvl="1"/>
            <a:r>
              <a:rPr lang="en-US" dirty="0" smtClean="0"/>
              <a:t>2010s </a:t>
            </a:r>
            <a:r>
              <a:rPr lang="mr-IN" dirty="0" smtClean="0"/>
              <a:t>–</a:t>
            </a:r>
            <a:r>
              <a:rPr lang="en-US" dirty="0" smtClean="0"/>
              <a:t> </a:t>
            </a:r>
            <a:r>
              <a:rPr lang="en-US" dirty="0" err="1" smtClean="0"/>
              <a:t>Kejriwal’s</a:t>
            </a:r>
            <a:r>
              <a:rPr lang="en-US" dirty="0" smtClean="0"/>
              <a:t> </a:t>
            </a:r>
            <a:r>
              <a:rPr lang="en-US" dirty="0" err="1" smtClean="0"/>
              <a:t>Aam</a:t>
            </a:r>
            <a:r>
              <a:rPr lang="en-US" dirty="0" smtClean="0"/>
              <a:t> </a:t>
            </a:r>
            <a:r>
              <a:rPr lang="en-US" dirty="0" err="1" smtClean="0"/>
              <a:t>Aadmi</a:t>
            </a:r>
            <a:r>
              <a:rPr lang="en-US" dirty="0" smtClean="0"/>
              <a:t> Party gaining support of educated salaried workers on an anti-corruption wave</a:t>
            </a:r>
          </a:p>
        </p:txBody>
      </p:sp>
    </p:spTree>
    <p:extLst>
      <p:ext uri="{BB962C8B-B14F-4D97-AF65-F5344CB8AC3E}">
        <p14:creationId xmlns:p14="http://schemas.microsoft.com/office/powerpoint/2010/main" val="45415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High tax rates led to cheating on income tax, but only possible for certain occupations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000912"/>
              </p:ext>
            </p:extLst>
          </p:nvPr>
        </p:nvGraphicFramePr>
        <p:xfrm>
          <a:off x="457200" y="1628775"/>
          <a:ext cx="8507413" cy="454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75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LOSS OF PRIVILEGE FOR UPPER LEVEL BUREAUCRATS, LIVING WAGE TO LOWER LEVEL</a:t>
            </a:r>
            <a:endParaRPr lang="en-US" dirty="0"/>
          </a:p>
        </p:txBody>
      </p:sp>
      <p:sp>
        <p:nvSpPr>
          <p:cNvPr id="5" name="Text Placeholder 4"/>
          <p:cNvSpPr>
            <a:spLocks noGrp="1"/>
          </p:cNvSpPr>
          <p:nvPr>
            <p:ph type="body" idx="1"/>
          </p:nvPr>
        </p:nvSpPr>
        <p:spPr/>
        <p:txBody>
          <a:bodyPr/>
          <a:lstStyle/>
          <a:p>
            <a:r>
              <a:rPr lang="en-US" dirty="0" smtClean="0"/>
              <a:t>PUBLIC SERVANTS:</a:t>
            </a:r>
            <a:endParaRPr lang="en-US" dirty="0"/>
          </a:p>
        </p:txBody>
      </p:sp>
      <p:sp>
        <p:nvSpPr>
          <p:cNvPr id="6" name="Picture Placeholder 5"/>
          <p:cNvSpPr>
            <a:spLocks noGrp="1"/>
          </p:cNvSpPr>
          <p:nvPr>
            <p:ph type="pic" sz="quarter" idx="13"/>
          </p:nvPr>
        </p:nvSpPr>
        <p:spPr/>
      </p:sp>
    </p:spTree>
    <p:extLst>
      <p:ext uri="{BB962C8B-B14F-4D97-AF65-F5344CB8AC3E}">
        <p14:creationId xmlns:p14="http://schemas.microsoft.com/office/powerpoint/2010/main" val="1954344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Salary compression in public sector</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Public sector jobs about 2/3 of formal sector jobs</a:t>
            </a:r>
          </a:p>
          <a:p>
            <a:r>
              <a:rPr lang="en-US" dirty="0" smtClean="0"/>
              <a:t>Post Independence ideology</a:t>
            </a:r>
          </a:p>
          <a:p>
            <a:pPr lvl="1"/>
            <a:r>
              <a:rPr lang="en-US" dirty="0" err="1" smtClean="0"/>
              <a:t>Govt</a:t>
            </a:r>
            <a:r>
              <a:rPr lang="en-US" dirty="0" smtClean="0"/>
              <a:t> as a model employer and living wage to low level positions</a:t>
            </a:r>
          </a:p>
          <a:p>
            <a:pPr lvl="1"/>
            <a:r>
              <a:rPr lang="en-US" dirty="0" smtClean="0"/>
              <a:t>Resentment of colonial administration and efforts to suppress wages of top bureaucrats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57506388"/>
              </p:ext>
            </p:extLst>
          </p:nvPr>
        </p:nvGraphicFramePr>
        <p:xfrm>
          <a:off x="4973638" y="1546225"/>
          <a:ext cx="3838575" cy="4589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062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DISMANTLING OF STATE CONTROLS</a:t>
            </a:r>
            <a:endParaRPr lang="en-US" dirty="0"/>
          </a:p>
        </p:txBody>
      </p:sp>
      <p:sp>
        <p:nvSpPr>
          <p:cNvPr id="9" name="Text Placeholder 8"/>
          <p:cNvSpPr>
            <a:spLocks noGrp="1"/>
          </p:cNvSpPr>
          <p:nvPr>
            <p:ph type="body" idx="1"/>
          </p:nvPr>
        </p:nvSpPr>
        <p:spPr/>
        <p:txBody>
          <a:bodyPr/>
          <a:lstStyle/>
          <a:p>
            <a:r>
              <a:rPr lang="en-US" dirty="0" smtClean="0"/>
              <a:t>LIBERALIZATION 1985 ONWARDS:</a:t>
            </a:r>
            <a:endParaRPr lang="en-US" dirty="0"/>
          </a:p>
        </p:txBody>
      </p:sp>
      <p:sp>
        <p:nvSpPr>
          <p:cNvPr id="10" name="Picture Placeholder 9"/>
          <p:cNvSpPr>
            <a:spLocks noGrp="1"/>
          </p:cNvSpPr>
          <p:nvPr>
            <p:ph type="pic" sz="quarter" idx="13"/>
          </p:nvPr>
        </p:nvSpPr>
        <p:spPr/>
      </p:sp>
    </p:spTree>
    <p:extLst>
      <p:ext uri="{BB962C8B-B14F-4D97-AF65-F5344CB8AC3E}">
        <p14:creationId xmlns:p14="http://schemas.microsoft.com/office/powerpoint/2010/main" val="260807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Liberalization began in 1985, </a:t>
            </a:r>
            <a:r>
              <a:rPr lang="en-US" dirty="0" err="1" smtClean="0"/>
              <a:t>accelarated</a:t>
            </a:r>
            <a:r>
              <a:rPr lang="en-US" dirty="0" smtClean="0"/>
              <a:t> in 1991</a:t>
            </a:r>
            <a:endParaRPr lang="en-US" dirty="0"/>
          </a:p>
        </p:txBody>
      </p:sp>
      <p:sp>
        <p:nvSpPr>
          <p:cNvPr id="7" name="Text Placeholder 6"/>
          <p:cNvSpPr>
            <a:spLocks noGrp="1"/>
          </p:cNvSpPr>
          <p:nvPr>
            <p:ph type="body" idx="1"/>
          </p:nvPr>
        </p:nvSpPr>
        <p:spPr/>
        <p:txBody>
          <a:bodyPr/>
          <a:lstStyle/>
          <a:p>
            <a:r>
              <a:rPr lang="en-US" dirty="0" smtClean="0"/>
              <a:t>Liberalization related changes</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Easier entry for multinational firms</a:t>
            </a:r>
          </a:p>
          <a:p>
            <a:r>
              <a:rPr lang="en-US" dirty="0" smtClean="0"/>
              <a:t>Dismantling (although incomplete) of license raj including production quotas and reservation for small scale industries</a:t>
            </a:r>
          </a:p>
          <a:p>
            <a:r>
              <a:rPr lang="en-US" dirty="0" smtClean="0"/>
              <a:t>Decline in taxes</a:t>
            </a:r>
          </a:p>
          <a:p>
            <a:r>
              <a:rPr lang="en-US" dirty="0" smtClean="0"/>
              <a:t>Increasing salaries of public sector workers and some efforts at redressing salary compression</a:t>
            </a:r>
          </a:p>
          <a:p>
            <a:r>
              <a:rPr lang="en-US" dirty="0" smtClean="0"/>
              <a:t>Stagnation of public sector jobs</a:t>
            </a:r>
          </a:p>
        </p:txBody>
      </p:sp>
      <p:sp>
        <p:nvSpPr>
          <p:cNvPr id="8" name="Text Placeholder 7"/>
          <p:cNvSpPr>
            <a:spLocks noGrp="1"/>
          </p:cNvSpPr>
          <p:nvPr>
            <p:ph type="body" sz="quarter" idx="3"/>
          </p:nvPr>
        </p:nvSpPr>
        <p:spPr/>
        <p:txBody>
          <a:bodyPr/>
          <a:lstStyle/>
          <a:p>
            <a:r>
              <a:rPr lang="en-US" dirty="0" smtClean="0"/>
              <a:t>Secular changes</a:t>
            </a:r>
            <a:endParaRPr lang="en-US" dirty="0"/>
          </a:p>
        </p:txBody>
      </p:sp>
      <p:sp>
        <p:nvSpPr>
          <p:cNvPr id="9" name="Content Placeholder 8"/>
          <p:cNvSpPr>
            <a:spLocks noGrp="1"/>
          </p:cNvSpPr>
          <p:nvPr>
            <p:ph sz="quarter" idx="4"/>
          </p:nvPr>
        </p:nvSpPr>
        <p:spPr/>
        <p:txBody>
          <a:bodyPr/>
          <a:lstStyle/>
          <a:p>
            <a:r>
              <a:rPr lang="en-US" dirty="0" smtClean="0"/>
              <a:t>Agricultural productivity slowdown</a:t>
            </a:r>
          </a:p>
          <a:p>
            <a:r>
              <a:rPr lang="en-US" dirty="0" smtClean="0"/>
              <a:t>Declining farm sizes</a:t>
            </a:r>
          </a:p>
          <a:p>
            <a:r>
              <a:rPr lang="en-US" dirty="0" smtClean="0"/>
              <a:t>Rising education with slow change in occupational structure</a:t>
            </a:r>
          </a:p>
          <a:p>
            <a:r>
              <a:rPr lang="en-US" dirty="0" smtClean="0"/>
              <a:t>Greater competition for formal sector jobs</a:t>
            </a:r>
            <a:endParaRPr lang="en-US" dirty="0"/>
          </a:p>
        </p:txBody>
      </p:sp>
    </p:spTree>
    <p:extLst>
      <p:ext uri="{BB962C8B-B14F-4D97-AF65-F5344CB8AC3E}">
        <p14:creationId xmlns:p14="http://schemas.microsoft.com/office/powerpoint/2010/main" val="358909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Liberalization sweepstakes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712512"/>
              </p:ext>
            </p:extLst>
          </p:nvPr>
        </p:nvGraphicFramePr>
        <p:xfrm>
          <a:off x="457200" y="1600200"/>
          <a:ext cx="762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05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Churning occupational fortunes</a:t>
            </a:r>
            <a:endParaRPr lang="en-US" dirty="0"/>
          </a:p>
        </p:txBody>
      </p:sp>
      <p:graphicFrame>
        <p:nvGraphicFramePr>
          <p:cNvPr id="6" name="Content Placeholder 5"/>
          <p:cNvGraphicFramePr>
            <a:graphicFrameLocks noGrp="1"/>
          </p:cNvGraphicFramePr>
          <p:nvPr>
            <p:ph idx="1"/>
          </p:nvPr>
        </p:nvGraphicFramePr>
        <p:xfrm>
          <a:off x="457200" y="1628775"/>
          <a:ext cx="8507413"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801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is an increasingly unsustainable way of life</a:t>
            </a:r>
            <a:endParaRPr lang="en-US" dirty="0"/>
          </a:p>
        </p:txBody>
      </p:sp>
      <p:sp>
        <p:nvSpPr>
          <p:cNvPr id="3" name="Content Placeholder 2"/>
          <p:cNvSpPr>
            <a:spLocks noGrp="1"/>
          </p:cNvSpPr>
          <p:nvPr>
            <p:ph idx="1"/>
          </p:nvPr>
        </p:nvSpPr>
        <p:spPr/>
        <p:txBody>
          <a:bodyPr/>
          <a:lstStyle/>
          <a:p>
            <a:r>
              <a:rPr lang="en-US" dirty="0" smtClean="0"/>
              <a:t>Small farm sizes due to household division</a:t>
            </a:r>
          </a:p>
          <a:p>
            <a:r>
              <a:rPr lang="en-US" dirty="0" smtClean="0"/>
              <a:t>Stagnant farm productivity </a:t>
            </a:r>
            <a:r>
              <a:rPr lang="mr-IN" dirty="0" smtClean="0"/>
              <a:t>–</a:t>
            </a:r>
            <a:r>
              <a:rPr lang="en-US" dirty="0" smtClean="0"/>
              <a:t> Indian farm productivity far lower than the US</a:t>
            </a:r>
          </a:p>
          <a:p>
            <a:r>
              <a:rPr lang="en-US" dirty="0" smtClean="0"/>
              <a:t>As a result Indian farmers are forced find any work they can to make the ends meet. This includes:</a:t>
            </a:r>
          </a:p>
          <a:p>
            <a:pPr lvl="1"/>
            <a:r>
              <a:rPr lang="en-US" dirty="0" smtClean="0"/>
              <a:t>Work on other people’s farms as day laborers</a:t>
            </a:r>
          </a:p>
          <a:p>
            <a:pPr lvl="1"/>
            <a:r>
              <a:rPr lang="en-US" dirty="0" smtClean="0"/>
              <a:t>Non agricultural day labor in construction or in government sponsored public works programs</a:t>
            </a:r>
          </a:p>
          <a:p>
            <a:pPr lvl="1"/>
            <a:r>
              <a:rPr lang="en-US" dirty="0" smtClean="0"/>
              <a:t>Short term migration in search of work as laborers in nearby cities</a:t>
            </a:r>
          </a:p>
          <a:p>
            <a:r>
              <a:rPr lang="en-US" dirty="0" smtClean="0"/>
              <a:t>Far cry from the days of prosperous middle farmers </a:t>
            </a:r>
            <a:r>
              <a:rPr lang="mr-IN" dirty="0" smtClean="0"/>
              <a:t>–</a:t>
            </a:r>
            <a:r>
              <a:rPr lang="en-US" dirty="0" smtClean="0"/>
              <a:t> at least in most areas of the country</a:t>
            </a:r>
            <a:endParaRPr lang="en-US" dirty="0"/>
          </a:p>
        </p:txBody>
      </p:sp>
    </p:spTree>
    <p:extLst>
      <p:ext uri="{BB962C8B-B14F-4D97-AF65-F5344CB8AC3E}">
        <p14:creationId xmlns:p14="http://schemas.microsoft.com/office/powerpoint/2010/main" val="1243162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Agriculture plays increasingly smaller role in household incomes, yet over 80% of the rural households engage in it</a:t>
            </a:r>
            <a:endParaRPr lang="en-US" sz="2800" dirty="0"/>
          </a:p>
        </p:txBody>
      </p:sp>
      <p:sp>
        <p:nvSpPr>
          <p:cNvPr id="5" name="Text Placeholder 4"/>
          <p:cNvSpPr>
            <a:spLocks noGrp="1"/>
          </p:cNvSpPr>
          <p:nvPr>
            <p:ph type="body" idx="1"/>
          </p:nvPr>
        </p:nvSpPr>
        <p:spPr/>
        <p:txBody>
          <a:bodyPr/>
          <a:lstStyle/>
          <a:p>
            <a:r>
              <a:rPr lang="en-US" dirty="0" smtClean="0"/>
              <a:t>Distribution of rural households by income source</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21254594"/>
              </p:ext>
            </p:extLst>
          </p:nvPr>
        </p:nvGraphicFramePr>
        <p:xfrm>
          <a:off x="457200" y="2297113"/>
          <a:ext cx="3827463" cy="3395980"/>
        </p:xfrm>
        <a:graphic>
          <a:graphicData uri="http://schemas.openxmlformats.org/drawingml/2006/table">
            <a:tbl>
              <a:tblPr firstRow="1" bandRow="1">
                <a:tableStyleId>{5C22544A-7EE6-4342-B048-85BDC9FD1C3A}</a:tableStyleId>
              </a:tblPr>
              <a:tblGrid>
                <a:gridCol w="1450504"/>
                <a:gridCol w="1101138"/>
                <a:gridCol w="1275821"/>
              </a:tblGrid>
              <a:tr h="370840">
                <a:tc>
                  <a:txBody>
                    <a:bodyPr/>
                    <a:lstStyle/>
                    <a:p>
                      <a:pPr algn="r" fontAlgn="b"/>
                      <a:endParaRPr lang="en-US" sz="1900" b="1" i="0" u="none" strike="noStrike" dirty="0">
                        <a:solidFill>
                          <a:srgbClr val="000000"/>
                        </a:solidFill>
                        <a:effectLst/>
                        <a:latin typeface="Calibri" charset="0"/>
                      </a:endParaRPr>
                    </a:p>
                  </a:txBody>
                  <a:tcPr marL="6350" marR="6350" marT="6350" marB="0" anchor="b"/>
                </a:tc>
                <a:tc>
                  <a:txBody>
                    <a:bodyPr/>
                    <a:lstStyle/>
                    <a:p>
                      <a:pPr algn="r" fontAlgn="b"/>
                      <a:r>
                        <a:rPr lang="is-IS" sz="1900" b="1" i="0" u="none" strike="noStrike" dirty="0">
                          <a:solidFill>
                            <a:srgbClr val="000000"/>
                          </a:solidFill>
                          <a:effectLst/>
                          <a:latin typeface="Calibri" charset="0"/>
                        </a:rPr>
                        <a:t>2004-05</a:t>
                      </a:r>
                    </a:p>
                  </a:txBody>
                  <a:tcPr marL="6350" marR="6350" marT="6350" marB="0" anchor="b"/>
                </a:tc>
                <a:tc>
                  <a:txBody>
                    <a:bodyPr/>
                    <a:lstStyle/>
                    <a:p>
                      <a:pPr algn="r" fontAlgn="b"/>
                      <a:r>
                        <a:rPr lang="hu-HU" sz="1900" b="1" i="0" u="none" strike="noStrike">
                          <a:solidFill>
                            <a:srgbClr val="000000"/>
                          </a:solidFill>
                          <a:effectLst/>
                          <a:latin typeface="Calibri" charset="0"/>
                        </a:rPr>
                        <a:t>2011-12</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Only farming</a:t>
                      </a:r>
                    </a:p>
                  </a:txBody>
                  <a:tcPr marL="6350" marR="6350" marT="6350" marB="0" anchor="b"/>
                </a:tc>
                <a:tc>
                  <a:txBody>
                    <a:bodyPr/>
                    <a:lstStyle/>
                    <a:p>
                      <a:pPr algn="r" fontAlgn="b"/>
                      <a:r>
                        <a:rPr lang="hr-HR" sz="1900" b="1" i="0" u="none" strike="noStrike" dirty="0">
                          <a:solidFill>
                            <a:srgbClr val="000000"/>
                          </a:solidFill>
                          <a:effectLst/>
                          <a:latin typeface="Calibri" charset="0"/>
                        </a:rPr>
                        <a:t>18.58</a:t>
                      </a:r>
                    </a:p>
                  </a:txBody>
                  <a:tcPr marL="6350" marR="6350" marT="6350" marB="0" anchor="b"/>
                </a:tc>
                <a:tc>
                  <a:txBody>
                    <a:bodyPr/>
                    <a:lstStyle/>
                    <a:p>
                      <a:pPr algn="r" fontAlgn="b"/>
                      <a:r>
                        <a:rPr lang="hr-HR" sz="1900" b="1" i="0" u="none" strike="noStrike">
                          <a:solidFill>
                            <a:srgbClr val="000000"/>
                          </a:solidFill>
                          <a:effectLst/>
                          <a:latin typeface="Calibri" charset="0"/>
                        </a:rPr>
                        <a:t>16.64</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Farming+Farm Labor</a:t>
                      </a:r>
                    </a:p>
                  </a:txBody>
                  <a:tcPr marL="6350" marR="6350" marT="6350" marB="0" anchor="b"/>
                </a:tc>
                <a:tc>
                  <a:txBody>
                    <a:bodyPr/>
                    <a:lstStyle/>
                    <a:p>
                      <a:pPr algn="r" fontAlgn="b"/>
                      <a:r>
                        <a:rPr lang="nb-NO" sz="1900" b="1" i="0" u="none" strike="noStrike" dirty="0">
                          <a:solidFill>
                            <a:srgbClr val="000000"/>
                          </a:solidFill>
                          <a:effectLst/>
                          <a:latin typeface="Calibri" charset="0"/>
                        </a:rPr>
                        <a:t>25.32</a:t>
                      </a:r>
                    </a:p>
                  </a:txBody>
                  <a:tcPr marL="6350" marR="6350" marT="6350" marB="0" anchor="b"/>
                </a:tc>
                <a:tc>
                  <a:txBody>
                    <a:bodyPr/>
                    <a:lstStyle/>
                    <a:p>
                      <a:pPr algn="r" fontAlgn="b"/>
                      <a:r>
                        <a:rPr lang="hr-HR" sz="1900" b="1" i="0" u="none" strike="noStrike">
                          <a:solidFill>
                            <a:srgbClr val="000000"/>
                          </a:solidFill>
                          <a:effectLst/>
                          <a:latin typeface="Calibri" charset="0"/>
                        </a:rPr>
                        <a:t>23.99</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Farm labor</a:t>
                      </a:r>
                    </a:p>
                  </a:txBody>
                  <a:tcPr marL="6350" marR="6350" marT="6350" marB="0" anchor="b"/>
                </a:tc>
                <a:tc>
                  <a:txBody>
                    <a:bodyPr/>
                    <a:lstStyle/>
                    <a:p>
                      <a:pPr algn="r" fontAlgn="b"/>
                      <a:r>
                        <a:rPr lang="hr-HR" sz="1900" b="1" i="0" u="none" strike="noStrike" dirty="0">
                          <a:solidFill>
                            <a:srgbClr val="000000"/>
                          </a:solidFill>
                          <a:effectLst/>
                          <a:latin typeface="Calibri" charset="0"/>
                        </a:rPr>
                        <a:t>13.34</a:t>
                      </a:r>
                    </a:p>
                  </a:txBody>
                  <a:tcPr marL="6350" marR="6350" marT="6350" marB="0" anchor="b"/>
                </a:tc>
                <a:tc>
                  <a:txBody>
                    <a:bodyPr/>
                    <a:lstStyle/>
                    <a:p>
                      <a:pPr algn="r" fontAlgn="b"/>
                      <a:r>
                        <a:rPr lang="nb-NO" sz="1900" b="1" i="0" u="none" strike="noStrike" dirty="0">
                          <a:solidFill>
                            <a:srgbClr val="000000"/>
                          </a:solidFill>
                          <a:effectLst/>
                          <a:latin typeface="Calibri" charset="0"/>
                        </a:rPr>
                        <a:t>10.95</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Farming+Non Farm</a:t>
                      </a:r>
                    </a:p>
                  </a:txBody>
                  <a:tcPr marL="6350" marR="6350" marT="6350" marB="0" anchor="b"/>
                </a:tc>
                <a:tc>
                  <a:txBody>
                    <a:bodyPr/>
                    <a:lstStyle/>
                    <a:p>
                      <a:pPr algn="r" fontAlgn="b"/>
                      <a:r>
                        <a:rPr lang="nb-NO" sz="1900" b="1" i="0" u="none" strike="noStrike">
                          <a:solidFill>
                            <a:srgbClr val="000000"/>
                          </a:solidFill>
                          <a:effectLst/>
                          <a:latin typeface="Calibri" charset="0"/>
                        </a:rPr>
                        <a:t>25.46</a:t>
                      </a:r>
                    </a:p>
                  </a:txBody>
                  <a:tcPr marL="6350" marR="6350" marT="6350" marB="0" anchor="b"/>
                </a:tc>
                <a:tc>
                  <a:txBody>
                    <a:bodyPr/>
                    <a:lstStyle/>
                    <a:p>
                      <a:pPr algn="r" fontAlgn="b"/>
                      <a:r>
                        <a:rPr lang="hr-HR" sz="1900" b="1" i="0" u="none" strike="noStrike" dirty="0">
                          <a:solidFill>
                            <a:srgbClr val="000000"/>
                          </a:solidFill>
                          <a:effectLst/>
                          <a:latin typeface="Calibri" charset="0"/>
                        </a:rPr>
                        <a:t>30.23</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Non farm only</a:t>
                      </a:r>
                    </a:p>
                  </a:txBody>
                  <a:tcPr marL="6350" marR="6350" marT="6350" marB="0" anchor="b"/>
                </a:tc>
                <a:tc>
                  <a:txBody>
                    <a:bodyPr/>
                    <a:lstStyle/>
                    <a:p>
                      <a:pPr algn="r" fontAlgn="b"/>
                      <a:r>
                        <a:rPr lang="nb-NO" sz="1900" b="1" i="0" u="none" strike="noStrike">
                          <a:solidFill>
                            <a:srgbClr val="000000"/>
                          </a:solidFill>
                          <a:effectLst/>
                          <a:latin typeface="Calibri" charset="0"/>
                        </a:rPr>
                        <a:t>15.52</a:t>
                      </a:r>
                    </a:p>
                  </a:txBody>
                  <a:tcPr marL="6350" marR="6350" marT="6350" marB="0" anchor="b"/>
                </a:tc>
                <a:tc>
                  <a:txBody>
                    <a:bodyPr/>
                    <a:lstStyle/>
                    <a:p>
                      <a:pPr algn="r" fontAlgn="b"/>
                      <a:r>
                        <a:rPr lang="nb-NO" sz="1900" b="1" i="0" u="none" strike="noStrike" dirty="0">
                          <a:solidFill>
                            <a:srgbClr val="000000"/>
                          </a:solidFill>
                          <a:effectLst/>
                          <a:latin typeface="Calibri" charset="0"/>
                        </a:rPr>
                        <a:t>15.28</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Other</a:t>
                      </a:r>
                    </a:p>
                  </a:txBody>
                  <a:tcPr marL="6350" marR="6350" marT="6350" marB="0" anchor="b"/>
                </a:tc>
                <a:tc>
                  <a:txBody>
                    <a:bodyPr/>
                    <a:lstStyle/>
                    <a:p>
                      <a:pPr algn="r" fontAlgn="b"/>
                      <a:r>
                        <a:rPr lang="uk-UA" sz="1900" b="1" i="0" u="none" strike="noStrike">
                          <a:solidFill>
                            <a:srgbClr val="000000"/>
                          </a:solidFill>
                          <a:effectLst/>
                          <a:latin typeface="Calibri" charset="0"/>
                        </a:rPr>
                        <a:t>1.77</a:t>
                      </a:r>
                    </a:p>
                  </a:txBody>
                  <a:tcPr marL="6350" marR="6350" marT="6350" marB="0" anchor="b"/>
                </a:tc>
                <a:tc>
                  <a:txBody>
                    <a:bodyPr/>
                    <a:lstStyle/>
                    <a:p>
                      <a:pPr algn="r" fontAlgn="b"/>
                      <a:r>
                        <a:rPr lang="hr-HR" sz="1900" b="1" i="0" u="none" strike="noStrike" dirty="0">
                          <a:solidFill>
                            <a:srgbClr val="000000"/>
                          </a:solidFill>
                          <a:effectLst/>
                          <a:latin typeface="Calibri" charset="0"/>
                        </a:rPr>
                        <a:t>2.91</a:t>
                      </a:r>
                    </a:p>
                  </a:txBody>
                  <a:tcPr marL="6350" marR="6350" marT="6350" marB="0" anchor="b"/>
                </a:tc>
              </a:tr>
              <a:tr h="370840">
                <a:tc>
                  <a:txBody>
                    <a:bodyPr/>
                    <a:lstStyle/>
                    <a:p>
                      <a:pPr algn="l" fontAlgn="b"/>
                      <a:r>
                        <a:rPr lang="en-US" sz="1900" b="1" i="0" u="none" strike="noStrike">
                          <a:solidFill>
                            <a:srgbClr val="000000"/>
                          </a:solidFill>
                          <a:effectLst/>
                          <a:latin typeface="Calibri" charset="0"/>
                        </a:rPr>
                        <a:t>Total</a:t>
                      </a:r>
                    </a:p>
                  </a:txBody>
                  <a:tcPr marL="6350" marR="6350" marT="6350" marB="0" anchor="b"/>
                </a:tc>
                <a:tc>
                  <a:txBody>
                    <a:bodyPr/>
                    <a:lstStyle/>
                    <a:p>
                      <a:pPr algn="r" fontAlgn="b"/>
                      <a:r>
                        <a:rPr lang="is-IS" sz="1900" b="1" i="0" u="none" strike="noStrike">
                          <a:solidFill>
                            <a:srgbClr val="000000"/>
                          </a:solidFill>
                          <a:effectLst/>
                          <a:latin typeface="Calibri" charset="0"/>
                        </a:rPr>
                        <a:t>100</a:t>
                      </a:r>
                    </a:p>
                  </a:txBody>
                  <a:tcPr marL="6350" marR="6350" marT="6350" marB="0" anchor="b"/>
                </a:tc>
                <a:tc>
                  <a:txBody>
                    <a:bodyPr/>
                    <a:lstStyle/>
                    <a:p>
                      <a:pPr algn="r" fontAlgn="b"/>
                      <a:r>
                        <a:rPr lang="is-IS" sz="1900" b="1" i="0" u="none" strike="noStrike" dirty="0">
                          <a:solidFill>
                            <a:srgbClr val="000000"/>
                          </a:solidFill>
                          <a:effectLst/>
                          <a:latin typeface="Calibri" charset="0"/>
                        </a:rPr>
                        <a:t>100</a:t>
                      </a:r>
                    </a:p>
                  </a:txBody>
                  <a:tcPr marL="6350" marR="6350" marT="6350" marB="0" anchor="b"/>
                </a:tc>
              </a:tr>
            </a:tbl>
          </a:graphicData>
        </a:graphic>
      </p:graphicFrame>
      <p:sp>
        <p:nvSpPr>
          <p:cNvPr id="7" name="Text Placeholder 6"/>
          <p:cNvSpPr>
            <a:spLocks noGrp="1"/>
          </p:cNvSpPr>
          <p:nvPr>
            <p:ph type="body" sz="quarter" idx="3"/>
          </p:nvPr>
        </p:nvSpPr>
        <p:spPr/>
        <p:txBody>
          <a:bodyPr>
            <a:normAutofit fontScale="77500" lnSpcReduction="20000"/>
          </a:bodyPr>
          <a:lstStyle/>
          <a:p>
            <a:r>
              <a:rPr lang="en-US" dirty="0"/>
              <a:t>Income Sources for Rural Households by Income Quintile, </a:t>
            </a:r>
            <a:r>
              <a:rPr lang="en-US" dirty="0" smtClean="0"/>
              <a:t>2011-12</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445363460"/>
              </p:ext>
            </p:extLst>
          </p:nvPr>
        </p:nvGraphicFramePr>
        <p:xfrm>
          <a:off x="5219700" y="2216150"/>
          <a:ext cx="3846513" cy="3910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681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Monthly salaried work is a step up from daily labor</a:t>
            </a:r>
            <a:endParaRPr lang="en-US" dirty="0"/>
          </a:p>
        </p:txBody>
      </p:sp>
      <p:sp>
        <p:nvSpPr>
          <p:cNvPr id="8" name="Content Placeholder 7"/>
          <p:cNvSpPr>
            <a:spLocks noGrp="1"/>
          </p:cNvSpPr>
          <p:nvPr>
            <p:ph idx="1"/>
          </p:nvPr>
        </p:nvSpPr>
        <p:spPr/>
        <p:txBody>
          <a:bodyPr/>
          <a:lstStyle/>
          <a:p>
            <a:r>
              <a:rPr lang="en-US" dirty="0" smtClean="0"/>
              <a:t>Workers paid on monthly basis have year-round work, not available to daily laborers</a:t>
            </a:r>
          </a:p>
          <a:p>
            <a:r>
              <a:rPr lang="en-US" dirty="0" smtClean="0"/>
              <a:t>But this work could be in the formal sector and governed by labor legislation or in the informal sector</a:t>
            </a:r>
          </a:p>
          <a:p>
            <a:r>
              <a:rPr lang="en-US" dirty="0" smtClean="0"/>
              <a:t>Informal sector salaried workers</a:t>
            </a:r>
          </a:p>
          <a:p>
            <a:pPr lvl="1"/>
            <a:r>
              <a:rPr lang="en-US" dirty="0" smtClean="0"/>
              <a:t>Drivers, cooks, child care workers</a:t>
            </a:r>
          </a:p>
          <a:p>
            <a:pPr lvl="1"/>
            <a:r>
              <a:rPr lang="en-US" dirty="0" smtClean="0"/>
              <a:t>Workers in formal sector with informal jobs such as temporary or contract workers</a:t>
            </a:r>
            <a:endParaRPr lang="en-US" dirty="0"/>
          </a:p>
        </p:txBody>
      </p:sp>
    </p:spTree>
    <p:extLst>
      <p:ext uri="{BB962C8B-B14F-4D97-AF65-F5344CB8AC3E}">
        <p14:creationId xmlns:p14="http://schemas.microsoft.com/office/powerpoint/2010/main" val="16879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the composition of groups holding economic power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18506"/>
              </p:ext>
            </p:extLst>
          </p:nvPr>
        </p:nvGraphicFramePr>
        <p:xfrm>
          <a:off x="457200" y="16002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268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sector employment is a a tiny fraction of Indian workforce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313204"/>
              </p:ext>
            </p:extLst>
          </p:nvPr>
        </p:nvGraphicFramePr>
        <p:xfrm>
          <a:off x="457200" y="1628775"/>
          <a:ext cx="8507413" cy="454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744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education, slow expansion of jobs, results in higher competition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5551200"/>
              </p:ext>
            </p:extLst>
          </p:nvPr>
        </p:nvGraphicFramePr>
        <p:xfrm>
          <a:off x="457200" y="1628775"/>
          <a:ext cx="8507413" cy="496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06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formal sector jobs not created equal</a:t>
            </a:r>
            <a:endParaRPr lang="en-US" dirty="0"/>
          </a:p>
        </p:txBody>
      </p:sp>
      <p:sp>
        <p:nvSpPr>
          <p:cNvPr id="3" name="Content Placeholder 2"/>
          <p:cNvSpPr>
            <a:spLocks noGrp="1"/>
          </p:cNvSpPr>
          <p:nvPr>
            <p:ph idx="1"/>
          </p:nvPr>
        </p:nvSpPr>
        <p:spPr/>
        <p:txBody>
          <a:bodyPr/>
          <a:lstStyle/>
          <a:p>
            <a:r>
              <a:rPr lang="en-US" dirty="0" smtClean="0"/>
              <a:t>Tremendous demand for public sector jobs for all education levels </a:t>
            </a:r>
          </a:p>
          <a:p>
            <a:r>
              <a:rPr lang="en-US" dirty="0" smtClean="0"/>
              <a:t>Government employs many drivers, clerks, technicians</a:t>
            </a:r>
            <a:endParaRPr lang="en-US" dirty="0"/>
          </a:p>
        </p:txBody>
      </p:sp>
    </p:spTree>
    <p:extLst>
      <p:ext uri="{BB962C8B-B14F-4D97-AF65-F5344CB8AC3E}">
        <p14:creationId xmlns:p14="http://schemas.microsoft.com/office/powerpoint/2010/main" val="1827303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Sharp increase in public sector salaries while employment share of public sector was declining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2421071"/>
              </p:ext>
            </p:extLst>
          </p:nvPr>
        </p:nvGraphicFramePr>
        <p:xfrm>
          <a:off x="457200" y="1628775"/>
          <a:ext cx="8507413" cy="454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5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demand for government jobs</a:t>
            </a:r>
            <a:endParaRPr lang="en-US" dirty="0"/>
          </a:p>
        </p:txBody>
      </p:sp>
      <p:sp>
        <p:nvSpPr>
          <p:cNvPr id="3" name="Content Placeholder 2"/>
          <p:cNvSpPr>
            <a:spLocks noGrp="1"/>
          </p:cNvSpPr>
          <p:nvPr>
            <p:ph sz="half" idx="1"/>
          </p:nvPr>
        </p:nvSpPr>
        <p:spPr/>
        <p:txBody>
          <a:bodyPr/>
          <a:lstStyle/>
          <a:p>
            <a:r>
              <a:rPr lang="en-US" dirty="0" smtClean="0"/>
              <a:t>In 2015, 2.3 million applicants for 656 jobs in state of Uttar Pradesh requiring class 5 education</a:t>
            </a:r>
          </a:p>
          <a:p>
            <a:r>
              <a:rPr lang="en-US" dirty="0" smtClean="0"/>
              <a:t>255 applicants with Ph.D.; 200,000 applicants with BA/BS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015767257"/>
              </p:ext>
            </p:extLst>
          </p:nvPr>
        </p:nvGraphicFramePr>
        <p:xfrm>
          <a:off x="4973638" y="1546225"/>
          <a:ext cx="3838575" cy="4589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3131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Salaried workers in public sector paid far more than in the private sector</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916278"/>
              </p:ext>
            </p:extLst>
          </p:nvPr>
        </p:nvGraphicFramePr>
        <p:xfrm>
          <a:off x="457200" y="1628775"/>
          <a:ext cx="8507415" cy="3583940"/>
        </p:xfrm>
        <a:graphic>
          <a:graphicData uri="http://schemas.openxmlformats.org/drawingml/2006/table">
            <a:tbl>
              <a:tblPr firstRow="1" bandRow="1">
                <a:tableStyleId>{5C22544A-7EE6-4342-B048-85BDC9FD1C3A}</a:tableStyleId>
              </a:tblPr>
              <a:tblGrid>
                <a:gridCol w="1215345"/>
                <a:gridCol w="1215345"/>
                <a:gridCol w="1215345"/>
                <a:gridCol w="1215345"/>
                <a:gridCol w="1215345"/>
                <a:gridCol w="1215345"/>
                <a:gridCol w="1215345"/>
              </a:tblGrid>
              <a:tr h="370840">
                <a:tc>
                  <a:txBody>
                    <a:bodyPr/>
                    <a:lstStyle/>
                    <a:p>
                      <a:pPr algn="l" fontAlgn="b"/>
                      <a:endParaRPr lang="en-US" sz="1200" b="1" i="0" u="none" strike="noStrike" dirty="0">
                        <a:solidFill>
                          <a:schemeClr val="bg1"/>
                        </a:solidFill>
                        <a:effectLst/>
                        <a:latin typeface="Calibri" charset="0"/>
                      </a:endParaRPr>
                    </a:p>
                  </a:txBody>
                  <a:tcPr marL="6350" marR="6350" marT="6350" marB="0" anchor="b"/>
                </a:tc>
                <a:tc gridSpan="3">
                  <a:txBody>
                    <a:bodyPr/>
                    <a:lstStyle/>
                    <a:p>
                      <a:pPr algn="ctr" fontAlgn="b"/>
                      <a:r>
                        <a:rPr lang="is-IS" sz="1200" b="1" i="0" u="none" strike="noStrike" dirty="0">
                          <a:solidFill>
                            <a:schemeClr val="bg1"/>
                          </a:solidFill>
                          <a:effectLst/>
                          <a:latin typeface="Calibri" charset="0"/>
                        </a:rPr>
                        <a:t>2004-05</a:t>
                      </a: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ctr" fontAlgn="b"/>
                      <a:r>
                        <a:rPr lang="hu-HU" sz="1200" b="1" i="0" u="none" strike="noStrike" dirty="0">
                          <a:solidFill>
                            <a:schemeClr val="bg1"/>
                          </a:solidFill>
                          <a:effectLst/>
                          <a:latin typeface="Calibri" charset="0"/>
                        </a:rPr>
                        <a:t>2011-12</a:t>
                      </a:r>
                    </a:p>
                  </a:txBody>
                  <a:tcPr marL="6350" marR="6350" marT="6350" marB="0" anchor="b"/>
                </a:tc>
                <a:tc hMerge="1">
                  <a:txBody>
                    <a:bodyPr/>
                    <a:lstStyle/>
                    <a:p>
                      <a:endParaRPr lang="en-US"/>
                    </a:p>
                  </a:txBody>
                  <a:tcPr/>
                </a:tc>
                <a:tc hMerge="1">
                  <a:txBody>
                    <a:bodyPr/>
                    <a:lstStyle/>
                    <a:p>
                      <a:endParaRPr lang="en-US"/>
                    </a:p>
                  </a:txBody>
                  <a:tcPr/>
                </a:tc>
              </a:tr>
              <a:tr h="370840">
                <a:tc>
                  <a:txBody>
                    <a:bodyPr/>
                    <a:lstStyle/>
                    <a:p>
                      <a:pPr marL="0" algn="l" defTabSz="914400" rtl="0" eaLnBrk="1" fontAlgn="b" latinLnBrk="0" hangingPunct="1"/>
                      <a:r>
                        <a:rPr lang="en-US" sz="1600" b="1" i="0" u="none" strike="noStrike" kern="1200" dirty="0">
                          <a:solidFill>
                            <a:srgbClr val="000000"/>
                          </a:solidFill>
                          <a:effectLst/>
                          <a:latin typeface="Calibri" charset="0"/>
                          <a:ea typeface="+mn-ea"/>
                          <a:cs typeface="+mn-cs"/>
                        </a:rPr>
                        <a:t>Education</a:t>
                      </a: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a:solidFill>
                            <a:srgbClr val="000000"/>
                          </a:solidFill>
                          <a:effectLst/>
                          <a:latin typeface="Calibri" charset="0"/>
                          <a:ea typeface="+mn-ea"/>
                          <a:cs typeface="+mn-cs"/>
                        </a:rPr>
                        <a:t>Private</a:t>
                      </a: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err="1">
                          <a:solidFill>
                            <a:srgbClr val="000000"/>
                          </a:solidFill>
                          <a:effectLst/>
                          <a:latin typeface="Calibri" charset="0"/>
                          <a:ea typeface="+mn-ea"/>
                          <a:cs typeface="+mn-cs"/>
                        </a:rPr>
                        <a:t>Govt</a:t>
                      </a:r>
                      <a:endParaRPr lang="en-US" sz="1600" b="1" i="0" u="none" strike="noStrike" kern="1200" dirty="0">
                        <a:solidFill>
                          <a:srgbClr val="000000"/>
                        </a:solidFill>
                        <a:effectLst/>
                        <a:latin typeface="Calibri" charset="0"/>
                        <a:ea typeface="+mn-ea"/>
                        <a:cs typeface="+mn-cs"/>
                      </a:endParaRP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a:solidFill>
                            <a:srgbClr val="000000"/>
                          </a:solidFill>
                          <a:effectLst/>
                          <a:latin typeface="Calibri" charset="0"/>
                          <a:ea typeface="+mn-ea"/>
                          <a:cs typeface="+mn-cs"/>
                        </a:rPr>
                        <a:t>Ratio </a:t>
                      </a:r>
                      <a:r>
                        <a:rPr lang="en-US" sz="1600" b="1" i="0" u="none" strike="noStrike" kern="1200" dirty="0" err="1">
                          <a:solidFill>
                            <a:srgbClr val="000000"/>
                          </a:solidFill>
                          <a:effectLst/>
                          <a:latin typeface="Calibri" charset="0"/>
                          <a:ea typeface="+mn-ea"/>
                          <a:cs typeface="+mn-cs"/>
                        </a:rPr>
                        <a:t>Govt</a:t>
                      </a:r>
                      <a:r>
                        <a:rPr lang="en-US" sz="1600" b="1" i="0" u="none" strike="noStrike" kern="1200" dirty="0">
                          <a:solidFill>
                            <a:srgbClr val="000000"/>
                          </a:solidFill>
                          <a:effectLst/>
                          <a:latin typeface="Calibri" charset="0"/>
                          <a:ea typeface="+mn-ea"/>
                          <a:cs typeface="+mn-cs"/>
                        </a:rPr>
                        <a:t>/</a:t>
                      </a:r>
                      <a:r>
                        <a:rPr lang="en-US" sz="1600" b="1" i="0" u="none" strike="noStrike" kern="1200" dirty="0" err="1">
                          <a:solidFill>
                            <a:srgbClr val="000000"/>
                          </a:solidFill>
                          <a:effectLst/>
                          <a:latin typeface="Calibri" charset="0"/>
                          <a:ea typeface="+mn-ea"/>
                          <a:cs typeface="+mn-cs"/>
                        </a:rPr>
                        <a:t>Priv</a:t>
                      </a:r>
                      <a:endParaRPr lang="en-US" sz="1600" b="1" i="0" u="none" strike="noStrike" kern="1200" dirty="0">
                        <a:solidFill>
                          <a:srgbClr val="000000"/>
                        </a:solidFill>
                        <a:effectLst/>
                        <a:latin typeface="Calibri" charset="0"/>
                        <a:ea typeface="+mn-ea"/>
                        <a:cs typeface="+mn-cs"/>
                      </a:endParaRP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a:solidFill>
                            <a:srgbClr val="000000"/>
                          </a:solidFill>
                          <a:effectLst/>
                          <a:latin typeface="Calibri" charset="0"/>
                          <a:ea typeface="+mn-ea"/>
                          <a:cs typeface="+mn-cs"/>
                        </a:rPr>
                        <a:t>Private</a:t>
                      </a: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err="1">
                          <a:solidFill>
                            <a:srgbClr val="000000"/>
                          </a:solidFill>
                          <a:effectLst/>
                          <a:latin typeface="Calibri" charset="0"/>
                          <a:ea typeface="+mn-ea"/>
                          <a:cs typeface="+mn-cs"/>
                        </a:rPr>
                        <a:t>Govt</a:t>
                      </a:r>
                      <a:endParaRPr lang="en-US" sz="1600" b="1" i="0" u="none" strike="noStrike" kern="1200" dirty="0">
                        <a:solidFill>
                          <a:srgbClr val="000000"/>
                        </a:solidFill>
                        <a:effectLst/>
                        <a:latin typeface="Calibri" charset="0"/>
                        <a:ea typeface="+mn-ea"/>
                        <a:cs typeface="+mn-cs"/>
                      </a:endParaRPr>
                    </a:p>
                  </a:txBody>
                  <a:tcPr marL="6350" marR="6350" marT="6350" marB="0" anchor="b">
                    <a:solidFill>
                      <a:schemeClr val="accent4">
                        <a:lumMod val="40000"/>
                        <a:lumOff val="60000"/>
                      </a:schemeClr>
                    </a:solidFill>
                  </a:tcPr>
                </a:tc>
                <a:tc>
                  <a:txBody>
                    <a:bodyPr/>
                    <a:lstStyle/>
                    <a:p>
                      <a:pPr marL="0" algn="ctr" defTabSz="914400" rtl="0" eaLnBrk="1" fontAlgn="b" latinLnBrk="0" hangingPunct="1"/>
                      <a:r>
                        <a:rPr lang="en-US" sz="1600" b="1" i="0" u="none" strike="noStrike" kern="1200" dirty="0">
                          <a:solidFill>
                            <a:srgbClr val="000000"/>
                          </a:solidFill>
                          <a:effectLst/>
                          <a:latin typeface="Calibri" charset="0"/>
                          <a:ea typeface="+mn-ea"/>
                          <a:cs typeface="+mn-cs"/>
                        </a:rPr>
                        <a:t>Ratio </a:t>
                      </a:r>
                      <a:r>
                        <a:rPr lang="en-US" sz="1600" b="1" i="0" u="none" strike="noStrike" kern="1200" dirty="0" err="1">
                          <a:solidFill>
                            <a:srgbClr val="000000"/>
                          </a:solidFill>
                          <a:effectLst/>
                          <a:latin typeface="Calibri" charset="0"/>
                          <a:ea typeface="+mn-ea"/>
                          <a:cs typeface="+mn-cs"/>
                        </a:rPr>
                        <a:t>Govt</a:t>
                      </a:r>
                      <a:r>
                        <a:rPr lang="en-US" sz="1600" b="1" i="0" u="none" strike="noStrike" kern="1200" dirty="0">
                          <a:solidFill>
                            <a:srgbClr val="000000"/>
                          </a:solidFill>
                          <a:effectLst/>
                          <a:latin typeface="Calibri" charset="0"/>
                          <a:ea typeface="+mn-ea"/>
                          <a:cs typeface="+mn-cs"/>
                        </a:rPr>
                        <a:t>/</a:t>
                      </a:r>
                      <a:r>
                        <a:rPr lang="en-US" sz="1600" b="1" i="0" u="none" strike="noStrike" kern="1200" dirty="0" err="1">
                          <a:solidFill>
                            <a:srgbClr val="000000"/>
                          </a:solidFill>
                          <a:effectLst/>
                          <a:latin typeface="Calibri" charset="0"/>
                          <a:ea typeface="+mn-ea"/>
                          <a:cs typeface="+mn-cs"/>
                        </a:rPr>
                        <a:t>Priv</a:t>
                      </a:r>
                      <a:endParaRPr lang="en-US" sz="1600" b="1" i="0" u="none" strike="noStrike" kern="1200" dirty="0">
                        <a:solidFill>
                          <a:srgbClr val="000000"/>
                        </a:solidFill>
                        <a:effectLst/>
                        <a:latin typeface="Calibri" charset="0"/>
                        <a:ea typeface="+mn-ea"/>
                        <a:cs typeface="+mn-cs"/>
                      </a:endParaRPr>
                    </a:p>
                  </a:txBody>
                  <a:tcPr marL="6350" marR="6350" marT="6350" marB="0" anchor="b">
                    <a:solidFill>
                      <a:schemeClr val="accent4">
                        <a:lumMod val="40000"/>
                        <a:lumOff val="60000"/>
                      </a:schemeClr>
                    </a:solidFill>
                  </a:tcPr>
                </a:tc>
              </a:tr>
              <a:tr h="370840">
                <a:tc>
                  <a:txBody>
                    <a:bodyPr/>
                    <a:lstStyle/>
                    <a:p>
                      <a:pPr algn="l" fontAlgn="b"/>
                      <a:r>
                        <a:rPr lang="en-US" sz="1600" b="0" i="0" u="none" strike="noStrike" dirty="0" err="1">
                          <a:solidFill>
                            <a:srgbClr val="000000"/>
                          </a:solidFill>
                          <a:effectLst/>
                          <a:latin typeface="Calibri" charset="0"/>
                        </a:rPr>
                        <a:t>Upto</a:t>
                      </a:r>
                      <a:r>
                        <a:rPr lang="en-US" sz="1600" b="0" i="0" u="none" strike="noStrike" dirty="0">
                          <a:solidFill>
                            <a:srgbClr val="000000"/>
                          </a:solidFill>
                          <a:effectLst/>
                          <a:latin typeface="Calibri" charset="0"/>
                        </a:rPr>
                        <a:t> Class 5</a:t>
                      </a:r>
                    </a:p>
                  </a:txBody>
                  <a:tcPr marL="6350" marR="6350" marT="6350" marB="0" anchor="b"/>
                </a:tc>
                <a:tc>
                  <a:txBody>
                    <a:bodyPr/>
                    <a:lstStyle/>
                    <a:p>
                      <a:pPr algn="r" fontAlgn="b"/>
                      <a:r>
                        <a:rPr lang="cs-CZ" sz="1600" b="0" i="0" u="none" strike="noStrike">
                          <a:solidFill>
                            <a:srgbClr val="000000"/>
                          </a:solidFill>
                          <a:effectLst/>
                          <a:latin typeface="Calibri" charset="0"/>
                        </a:rPr>
                        <a:t>40889</a:t>
                      </a:r>
                    </a:p>
                  </a:txBody>
                  <a:tcPr marL="6350" marR="6350" marT="6350" marB="0" anchor="b"/>
                </a:tc>
                <a:tc>
                  <a:txBody>
                    <a:bodyPr/>
                    <a:lstStyle/>
                    <a:p>
                      <a:pPr algn="r" fontAlgn="b"/>
                      <a:r>
                        <a:rPr lang="is-IS" sz="1600" b="0" i="0" u="none" strike="noStrike" dirty="0">
                          <a:solidFill>
                            <a:srgbClr val="000000"/>
                          </a:solidFill>
                          <a:effectLst/>
                          <a:latin typeface="Calibri" charset="0"/>
                        </a:rPr>
                        <a:t>96333</a:t>
                      </a:r>
                    </a:p>
                  </a:txBody>
                  <a:tcPr marL="6350" marR="6350" marT="6350" marB="0" anchor="b"/>
                </a:tc>
                <a:tc>
                  <a:txBody>
                    <a:bodyPr/>
                    <a:lstStyle/>
                    <a:p>
                      <a:pPr algn="r" fontAlgn="b"/>
                      <a:r>
                        <a:rPr lang="hr-HR" sz="1600" b="0" i="0" u="none" strike="noStrike" dirty="0">
                          <a:solidFill>
                            <a:srgbClr val="C00000"/>
                          </a:solidFill>
                          <a:effectLst/>
                          <a:latin typeface="Calibri" charset="0"/>
                        </a:rPr>
                        <a:t>2.36</a:t>
                      </a:r>
                    </a:p>
                  </a:txBody>
                  <a:tcPr marL="6350" marR="6350" marT="6350" marB="0" anchor="b"/>
                </a:tc>
                <a:tc>
                  <a:txBody>
                    <a:bodyPr/>
                    <a:lstStyle/>
                    <a:p>
                      <a:pPr algn="r" fontAlgn="b"/>
                      <a:r>
                        <a:rPr lang="is-IS" sz="1600" b="0" i="0" u="none" strike="noStrike">
                          <a:solidFill>
                            <a:srgbClr val="000000"/>
                          </a:solidFill>
                          <a:effectLst/>
                          <a:latin typeface="Calibri" charset="0"/>
                        </a:rPr>
                        <a:t>43200</a:t>
                      </a:r>
                    </a:p>
                  </a:txBody>
                  <a:tcPr marL="6350" marR="6350" marT="6350" marB="0" anchor="b"/>
                </a:tc>
                <a:tc>
                  <a:txBody>
                    <a:bodyPr/>
                    <a:lstStyle/>
                    <a:p>
                      <a:pPr algn="r" fontAlgn="b"/>
                      <a:r>
                        <a:rPr lang="is-IS" sz="1600" b="0" i="0" u="none" strike="noStrike">
                          <a:solidFill>
                            <a:srgbClr val="000000"/>
                          </a:solidFill>
                          <a:effectLst/>
                          <a:latin typeface="Calibri" charset="0"/>
                        </a:rPr>
                        <a:t>120000</a:t>
                      </a:r>
                    </a:p>
                  </a:txBody>
                  <a:tcPr marL="6350" marR="6350" marT="6350" marB="0" anchor="b"/>
                </a:tc>
                <a:tc>
                  <a:txBody>
                    <a:bodyPr/>
                    <a:lstStyle/>
                    <a:p>
                      <a:pPr algn="r" fontAlgn="b"/>
                      <a:r>
                        <a:rPr lang="nb-NO" sz="1600" b="0" i="0" u="none" strike="noStrike" dirty="0">
                          <a:solidFill>
                            <a:srgbClr val="C00000"/>
                          </a:solidFill>
                          <a:effectLst/>
                          <a:latin typeface="Calibri" charset="0"/>
                        </a:rPr>
                        <a:t>2.78</a:t>
                      </a:r>
                    </a:p>
                  </a:txBody>
                  <a:tcPr marL="6350" marR="6350" marT="6350" marB="0" anchor="b"/>
                </a:tc>
              </a:tr>
              <a:tr h="370840">
                <a:tc>
                  <a:txBody>
                    <a:bodyPr/>
                    <a:lstStyle/>
                    <a:p>
                      <a:pPr algn="l" fontAlgn="b"/>
                      <a:r>
                        <a:rPr lang="mr-IN" sz="1600" b="0" i="0" u="none" strike="noStrike" dirty="0" err="1">
                          <a:solidFill>
                            <a:srgbClr val="000000"/>
                          </a:solidFill>
                          <a:effectLst/>
                          <a:latin typeface="Calibri" charset="0"/>
                        </a:rPr>
                        <a:t>Class</a:t>
                      </a:r>
                      <a:r>
                        <a:rPr lang="mr-IN" sz="1600" b="0" i="0" u="none" strike="noStrike" dirty="0">
                          <a:solidFill>
                            <a:srgbClr val="000000"/>
                          </a:solidFill>
                          <a:effectLst/>
                          <a:latin typeface="Calibri" charset="0"/>
                        </a:rPr>
                        <a:t> 6-8</a:t>
                      </a:r>
                    </a:p>
                  </a:txBody>
                  <a:tcPr marL="6350" marR="6350" marT="6350" marB="0" anchor="b"/>
                </a:tc>
                <a:tc>
                  <a:txBody>
                    <a:bodyPr/>
                    <a:lstStyle/>
                    <a:p>
                      <a:pPr algn="r" fontAlgn="b"/>
                      <a:r>
                        <a:rPr lang="is-IS" sz="1600" b="0" i="0" u="none" strike="noStrike" dirty="0">
                          <a:solidFill>
                            <a:srgbClr val="000000"/>
                          </a:solidFill>
                          <a:effectLst/>
                          <a:latin typeface="Calibri" charset="0"/>
                        </a:rPr>
                        <a:t>48818</a:t>
                      </a:r>
                    </a:p>
                  </a:txBody>
                  <a:tcPr marL="6350" marR="6350" marT="6350" marB="0" anchor="b"/>
                </a:tc>
                <a:tc>
                  <a:txBody>
                    <a:bodyPr/>
                    <a:lstStyle/>
                    <a:p>
                      <a:pPr algn="r" fontAlgn="b"/>
                      <a:r>
                        <a:rPr lang="fi-FI" sz="1600" b="0" i="0" u="none" strike="noStrike">
                          <a:solidFill>
                            <a:srgbClr val="000000"/>
                          </a:solidFill>
                          <a:effectLst/>
                          <a:latin typeface="Calibri" charset="0"/>
                        </a:rPr>
                        <a:t>111023</a:t>
                      </a:r>
                    </a:p>
                  </a:txBody>
                  <a:tcPr marL="6350" marR="6350" marT="6350" marB="0" anchor="b"/>
                </a:tc>
                <a:tc>
                  <a:txBody>
                    <a:bodyPr/>
                    <a:lstStyle/>
                    <a:p>
                      <a:pPr algn="r" fontAlgn="b"/>
                      <a:r>
                        <a:rPr lang="hr-HR" sz="1600" b="0" i="0" u="none" strike="noStrike" dirty="0">
                          <a:solidFill>
                            <a:srgbClr val="C00000"/>
                          </a:solidFill>
                          <a:effectLst/>
                          <a:latin typeface="Calibri" charset="0"/>
                        </a:rPr>
                        <a:t>2.27</a:t>
                      </a:r>
                    </a:p>
                  </a:txBody>
                  <a:tcPr marL="6350" marR="6350" marT="6350" marB="0" anchor="b"/>
                </a:tc>
                <a:tc>
                  <a:txBody>
                    <a:bodyPr/>
                    <a:lstStyle/>
                    <a:p>
                      <a:pPr algn="r" fontAlgn="b"/>
                      <a:r>
                        <a:rPr lang="is-IS" sz="1600" b="0" i="0" u="none" strike="noStrike">
                          <a:solidFill>
                            <a:srgbClr val="000000"/>
                          </a:solidFill>
                          <a:effectLst/>
                          <a:latin typeface="Calibri" charset="0"/>
                        </a:rPr>
                        <a:t>48000</a:t>
                      </a:r>
                    </a:p>
                  </a:txBody>
                  <a:tcPr marL="6350" marR="6350" marT="6350" marB="0" anchor="b"/>
                </a:tc>
                <a:tc>
                  <a:txBody>
                    <a:bodyPr/>
                    <a:lstStyle/>
                    <a:p>
                      <a:pPr algn="r" fontAlgn="b"/>
                      <a:r>
                        <a:rPr lang="is-IS" sz="1600" b="0" i="0" u="none" strike="noStrike">
                          <a:solidFill>
                            <a:srgbClr val="000000"/>
                          </a:solidFill>
                          <a:effectLst/>
                          <a:latin typeface="Calibri" charset="0"/>
                        </a:rPr>
                        <a:t>133080</a:t>
                      </a:r>
                    </a:p>
                  </a:txBody>
                  <a:tcPr marL="6350" marR="6350" marT="6350" marB="0" anchor="b"/>
                </a:tc>
                <a:tc>
                  <a:txBody>
                    <a:bodyPr/>
                    <a:lstStyle/>
                    <a:p>
                      <a:pPr algn="r" fontAlgn="b"/>
                      <a:r>
                        <a:rPr lang="hr-HR" sz="1600" b="0" i="0" u="none" strike="noStrike" dirty="0">
                          <a:solidFill>
                            <a:srgbClr val="C00000"/>
                          </a:solidFill>
                          <a:effectLst/>
                          <a:latin typeface="Calibri" charset="0"/>
                        </a:rPr>
                        <a:t>2.77</a:t>
                      </a:r>
                    </a:p>
                  </a:txBody>
                  <a:tcPr marL="6350" marR="6350" marT="6350" marB="0" anchor="b"/>
                </a:tc>
              </a:tr>
              <a:tr h="370840">
                <a:tc>
                  <a:txBody>
                    <a:bodyPr/>
                    <a:lstStyle/>
                    <a:p>
                      <a:pPr algn="l" fontAlgn="b"/>
                      <a:r>
                        <a:rPr lang="mr-IN" sz="1600" b="0" i="0" u="none" strike="noStrike">
                          <a:solidFill>
                            <a:srgbClr val="000000"/>
                          </a:solidFill>
                          <a:effectLst/>
                          <a:latin typeface="Calibri" charset="0"/>
                        </a:rPr>
                        <a:t>Class 9-10</a:t>
                      </a:r>
                    </a:p>
                  </a:txBody>
                  <a:tcPr marL="6350" marR="6350" marT="6350" marB="0" anchor="b"/>
                </a:tc>
                <a:tc>
                  <a:txBody>
                    <a:bodyPr/>
                    <a:lstStyle/>
                    <a:p>
                      <a:pPr algn="r" fontAlgn="b"/>
                      <a:r>
                        <a:rPr lang="is-IS" sz="1600" b="0" i="0" u="none" strike="noStrike" dirty="0">
                          <a:solidFill>
                            <a:srgbClr val="000000"/>
                          </a:solidFill>
                          <a:effectLst/>
                          <a:latin typeface="Calibri" charset="0"/>
                        </a:rPr>
                        <a:t>62464</a:t>
                      </a:r>
                    </a:p>
                  </a:txBody>
                  <a:tcPr marL="6350" marR="6350" marT="6350" marB="0" anchor="b"/>
                </a:tc>
                <a:tc>
                  <a:txBody>
                    <a:bodyPr/>
                    <a:lstStyle/>
                    <a:p>
                      <a:pPr algn="r" fontAlgn="b"/>
                      <a:r>
                        <a:rPr lang="is-IS" sz="1600" b="0" i="0" u="none" strike="noStrike">
                          <a:solidFill>
                            <a:srgbClr val="000000"/>
                          </a:solidFill>
                          <a:effectLst/>
                          <a:latin typeface="Calibri" charset="0"/>
                        </a:rPr>
                        <a:t>139258</a:t>
                      </a:r>
                    </a:p>
                  </a:txBody>
                  <a:tcPr marL="6350" marR="6350" marT="6350" marB="0" anchor="b"/>
                </a:tc>
                <a:tc>
                  <a:txBody>
                    <a:bodyPr/>
                    <a:lstStyle/>
                    <a:p>
                      <a:pPr algn="r" fontAlgn="b"/>
                      <a:r>
                        <a:rPr lang="hr-HR" sz="1600" b="0" i="0" u="none" strike="noStrike" dirty="0">
                          <a:solidFill>
                            <a:srgbClr val="C00000"/>
                          </a:solidFill>
                          <a:effectLst/>
                          <a:latin typeface="Calibri" charset="0"/>
                        </a:rPr>
                        <a:t>2.23</a:t>
                      </a:r>
                    </a:p>
                  </a:txBody>
                  <a:tcPr marL="6350" marR="6350" marT="6350" marB="0" anchor="b"/>
                </a:tc>
                <a:tc>
                  <a:txBody>
                    <a:bodyPr/>
                    <a:lstStyle/>
                    <a:p>
                      <a:pPr algn="r" fontAlgn="b"/>
                      <a:r>
                        <a:rPr lang="de-DE" sz="1600" b="0" i="0" u="none" strike="noStrike">
                          <a:solidFill>
                            <a:srgbClr val="000000"/>
                          </a:solidFill>
                          <a:effectLst/>
                          <a:latin typeface="Calibri" charset="0"/>
                        </a:rPr>
                        <a:t>60000</a:t>
                      </a:r>
                    </a:p>
                  </a:txBody>
                  <a:tcPr marL="6350" marR="6350" marT="6350" marB="0" anchor="b"/>
                </a:tc>
                <a:tc>
                  <a:txBody>
                    <a:bodyPr/>
                    <a:lstStyle/>
                    <a:p>
                      <a:pPr algn="r" fontAlgn="b"/>
                      <a:r>
                        <a:rPr lang="is-IS" sz="1600" b="0" i="0" u="none" strike="noStrike">
                          <a:solidFill>
                            <a:srgbClr val="000000"/>
                          </a:solidFill>
                          <a:effectLst/>
                          <a:latin typeface="Calibri" charset="0"/>
                        </a:rPr>
                        <a:t>174000</a:t>
                      </a:r>
                    </a:p>
                  </a:txBody>
                  <a:tcPr marL="6350" marR="6350" marT="6350" marB="0" anchor="b"/>
                </a:tc>
                <a:tc>
                  <a:txBody>
                    <a:bodyPr/>
                    <a:lstStyle/>
                    <a:p>
                      <a:pPr algn="r" fontAlgn="b"/>
                      <a:r>
                        <a:rPr lang="hr-HR" sz="1600" b="0" i="0" u="none" strike="noStrike" dirty="0">
                          <a:solidFill>
                            <a:srgbClr val="C00000"/>
                          </a:solidFill>
                          <a:effectLst/>
                          <a:latin typeface="Calibri" charset="0"/>
                        </a:rPr>
                        <a:t>2.90</a:t>
                      </a:r>
                    </a:p>
                  </a:txBody>
                  <a:tcPr marL="6350" marR="6350" marT="6350" marB="0" anchor="b"/>
                </a:tc>
              </a:tr>
              <a:tr h="370840">
                <a:tc>
                  <a:txBody>
                    <a:bodyPr/>
                    <a:lstStyle/>
                    <a:p>
                      <a:pPr algn="l" fontAlgn="b"/>
                      <a:r>
                        <a:rPr lang="en-US" sz="1600" b="0" i="0" u="none" strike="noStrike">
                          <a:solidFill>
                            <a:srgbClr val="000000"/>
                          </a:solidFill>
                          <a:effectLst/>
                          <a:latin typeface="Calibri" charset="0"/>
                        </a:rPr>
                        <a:t>Class 11-12</a:t>
                      </a:r>
                    </a:p>
                  </a:txBody>
                  <a:tcPr marL="6350" marR="6350" marT="6350" marB="0" anchor="b"/>
                </a:tc>
                <a:tc>
                  <a:txBody>
                    <a:bodyPr/>
                    <a:lstStyle/>
                    <a:p>
                      <a:pPr algn="r" fontAlgn="b"/>
                      <a:r>
                        <a:rPr lang="is-IS" sz="1600" b="0" i="0" u="none" strike="noStrike" dirty="0">
                          <a:solidFill>
                            <a:srgbClr val="000000"/>
                          </a:solidFill>
                          <a:effectLst/>
                          <a:latin typeface="Calibri" charset="0"/>
                        </a:rPr>
                        <a:t>63385</a:t>
                      </a:r>
                    </a:p>
                  </a:txBody>
                  <a:tcPr marL="6350" marR="6350" marT="6350" marB="0" anchor="b"/>
                </a:tc>
                <a:tc>
                  <a:txBody>
                    <a:bodyPr/>
                    <a:lstStyle/>
                    <a:p>
                      <a:pPr algn="r" fontAlgn="b"/>
                      <a:r>
                        <a:rPr lang="en-US" sz="1600" b="0" i="0" u="none" strike="noStrike">
                          <a:solidFill>
                            <a:srgbClr val="000000"/>
                          </a:solidFill>
                          <a:effectLst/>
                          <a:latin typeface="Calibri" charset="0"/>
                        </a:rPr>
                        <a:t>146591</a:t>
                      </a:r>
                    </a:p>
                  </a:txBody>
                  <a:tcPr marL="6350" marR="6350" marT="6350" marB="0" anchor="b"/>
                </a:tc>
                <a:tc>
                  <a:txBody>
                    <a:bodyPr/>
                    <a:lstStyle/>
                    <a:p>
                      <a:pPr algn="r" fontAlgn="b"/>
                      <a:r>
                        <a:rPr lang="hr-HR" sz="1600" b="0" i="0" u="none" strike="noStrike" dirty="0">
                          <a:solidFill>
                            <a:srgbClr val="C00000"/>
                          </a:solidFill>
                          <a:effectLst/>
                          <a:latin typeface="Calibri" charset="0"/>
                        </a:rPr>
                        <a:t>2.31</a:t>
                      </a:r>
                    </a:p>
                  </a:txBody>
                  <a:tcPr marL="6350" marR="6350" marT="6350" marB="0" anchor="b"/>
                </a:tc>
                <a:tc>
                  <a:txBody>
                    <a:bodyPr/>
                    <a:lstStyle/>
                    <a:p>
                      <a:pPr algn="r" fontAlgn="b"/>
                      <a:r>
                        <a:rPr lang="is-IS" sz="1600" b="0" i="0" u="none" strike="noStrike" dirty="0">
                          <a:solidFill>
                            <a:srgbClr val="000000"/>
                          </a:solidFill>
                          <a:effectLst/>
                          <a:latin typeface="Calibri" charset="0"/>
                        </a:rPr>
                        <a:t>72000</a:t>
                      </a:r>
                    </a:p>
                  </a:txBody>
                  <a:tcPr marL="6350" marR="6350" marT="6350" marB="0" anchor="b"/>
                </a:tc>
                <a:tc>
                  <a:txBody>
                    <a:bodyPr/>
                    <a:lstStyle/>
                    <a:p>
                      <a:pPr algn="r" fontAlgn="b"/>
                      <a:r>
                        <a:rPr lang="is-IS" sz="1600" b="0" i="0" u="none" strike="noStrike">
                          <a:solidFill>
                            <a:srgbClr val="000000"/>
                          </a:solidFill>
                          <a:effectLst/>
                          <a:latin typeface="Calibri" charset="0"/>
                        </a:rPr>
                        <a:t>180000</a:t>
                      </a:r>
                    </a:p>
                  </a:txBody>
                  <a:tcPr marL="6350" marR="6350" marT="6350" marB="0" anchor="b"/>
                </a:tc>
                <a:tc>
                  <a:txBody>
                    <a:bodyPr/>
                    <a:lstStyle/>
                    <a:p>
                      <a:pPr algn="r" fontAlgn="b"/>
                      <a:r>
                        <a:rPr lang="hr-HR" sz="1600" b="0" i="0" u="none" strike="noStrike" dirty="0">
                          <a:solidFill>
                            <a:srgbClr val="C00000"/>
                          </a:solidFill>
                          <a:effectLst/>
                          <a:latin typeface="Calibri" charset="0"/>
                        </a:rPr>
                        <a:t>2.50</a:t>
                      </a:r>
                    </a:p>
                  </a:txBody>
                  <a:tcPr marL="6350" marR="6350" marT="6350" marB="0" anchor="b"/>
                </a:tc>
              </a:tr>
              <a:tr h="370840">
                <a:tc>
                  <a:txBody>
                    <a:bodyPr/>
                    <a:lstStyle/>
                    <a:p>
                      <a:pPr algn="l" fontAlgn="b"/>
                      <a:r>
                        <a:rPr lang="en-US" sz="1600" b="0" i="0" u="none" strike="noStrike">
                          <a:solidFill>
                            <a:srgbClr val="000000"/>
                          </a:solidFill>
                          <a:effectLst/>
                          <a:latin typeface="Calibri" charset="0"/>
                        </a:rPr>
                        <a:t>At least some college</a:t>
                      </a:r>
                    </a:p>
                  </a:txBody>
                  <a:tcPr marL="6350" marR="6350" marT="6350" marB="0" anchor="b"/>
                </a:tc>
                <a:tc>
                  <a:txBody>
                    <a:bodyPr/>
                    <a:lstStyle/>
                    <a:p>
                      <a:pPr algn="r" fontAlgn="b"/>
                      <a:r>
                        <a:rPr lang="is-IS" sz="1600" b="0" i="0" u="none" strike="noStrike">
                          <a:solidFill>
                            <a:srgbClr val="000000"/>
                          </a:solidFill>
                          <a:effectLst/>
                          <a:latin typeface="Calibri" charset="0"/>
                        </a:rPr>
                        <a:t>91409</a:t>
                      </a:r>
                    </a:p>
                  </a:txBody>
                  <a:tcPr marL="6350" marR="6350" marT="6350" marB="0" anchor="b"/>
                </a:tc>
                <a:tc>
                  <a:txBody>
                    <a:bodyPr/>
                    <a:lstStyle/>
                    <a:p>
                      <a:pPr algn="r" fontAlgn="b"/>
                      <a:r>
                        <a:rPr lang="is-IS" sz="1600" b="0" i="0" u="none" strike="noStrike" dirty="0">
                          <a:solidFill>
                            <a:srgbClr val="000000"/>
                          </a:solidFill>
                          <a:effectLst/>
                          <a:latin typeface="Calibri" charset="0"/>
                        </a:rPr>
                        <a:t>184354</a:t>
                      </a:r>
                    </a:p>
                  </a:txBody>
                  <a:tcPr marL="6350" marR="6350" marT="6350" marB="0" anchor="b"/>
                </a:tc>
                <a:tc>
                  <a:txBody>
                    <a:bodyPr/>
                    <a:lstStyle/>
                    <a:p>
                      <a:pPr algn="r" fontAlgn="b"/>
                      <a:r>
                        <a:rPr lang="nb-NO" sz="1600" b="0" i="0" u="none" strike="noStrike">
                          <a:solidFill>
                            <a:srgbClr val="C00000"/>
                          </a:solidFill>
                          <a:effectLst/>
                          <a:latin typeface="Calibri" charset="0"/>
                        </a:rPr>
                        <a:t>2.02</a:t>
                      </a:r>
                    </a:p>
                  </a:txBody>
                  <a:tcPr marL="6350" marR="6350" marT="6350" marB="0" anchor="b"/>
                </a:tc>
                <a:tc>
                  <a:txBody>
                    <a:bodyPr/>
                    <a:lstStyle/>
                    <a:p>
                      <a:pPr algn="r" fontAlgn="b"/>
                      <a:r>
                        <a:rPr lang="is-IS" sz="1600" b="0" i="0" u="none" strike="noStrike" dirty="0">
                          <a:solidFill>
                            <a:srgbClr val="000000"/>
                          </a:solidFill>
                          <a:effectLst/>
                          <a:latin typeface="Calibri" charset="0"/>
                        </a:rPr>
                        <a:t>120000</a:t>
                      </a:r>
                    </a:p>
                  </a:txBody>
                  <a:tcPr marL="6350" marR="6350" marT="6350" marB="0" anchor="b"/>
                </a:tc>
                <a:tc>
                  <a:txBody>
                    <a:bodyPr/>
                    <a:lstStyle/>
                    <a:p>
                      <a:pPr algn="r" fontAlgn="b"/>
                      <a:r>
                        <a:rPr lang="is-IS" sz="1600" b="0" i="0" u="none" strike="noStrike">
                          <a:solidFill>
                            <a:srgbClr val="000000"/>
                          </a:solidFill>
                          <a:effectLst/>
                          <a:latin typeface="Calibri" charset="0"/>
                        </a:rPr>
                        <a:t>220400</a:t>
                      </a:r>
                    </a:p>
                  </a:txBody>
                  <a:tcPr marL="6350" marR="6350" marT="6350" marB="0" anchor="b"/>
                </a:tc>
                <a:tc>
                  <a:txBody>
                    <a:bodyPr/>
                    <a:lstStyle/>
                    <a:p>
                      <a:pPr algn="r" fontAlgn="b"/>
                      <a:r>
                        <a:rPr lang="nb-NO" sz="1600" b="0" i="0" u="none" strike="noStrike" dirty="0">
                          <a:solidFill>
                            <a:srgbClr val="C00000"/>
                          </a:solidFill>
                          <a:effectLst/>
                          <a:latin typeface="Calibri" charset="0"/>
                        </a:rPr>
                        <a:t>1.84</a:t>
                      </a:r>
                    </a:p>
                  </a:txBody>
                  <a:tcPr marL="6350" marR="6350" marT="6350" marB="0" anchor="b"/>
                </a:tc>
              </a:tr>
              <a:tr h="370840">
                <a:tc>
                  <a:txBody>
                    <a:bodyPr/>
                    <a:lstStyle/>
                    <a:p>
                      <a:pPr algn="l" fontAlgn="b"/>
                      <a:endParaRPr lang="en-US" sz="1600" b="0" i="0" u="none" strike="noStrike">
                        <a:solidFill>
                          <a:srgbClr val="000000"/>
                        </a:solidFill>
                        <a:effectLst/>
                        <a:latin typeface="Calibri" charset="0"/>
                      </a:endParaRPr>
                    </a:p>
                  </a:txBody>
                  <a:tcPr marL="6350" marR="6350" marT="6350" marB="0" anchor="b"/>
                </a:tc>
                <a:tc>
                  <a:txBody>
                    <a:bodyPr/>
                    <a:lstStyle/>
                    <a:p>
                      <a:pPr algn="l" fontAlgn="b"/>
                      <a:endParaRPr lang="en-US" sz="1600" b="0" i="0" u="none" strike="noStrike">
                        <a:solidFill>
                          <a:srgbClr val="000000"/>
                        </a:solidFill>
                        <a:effectLst/>
                        <a:latin typeface="Calibri" charset="0"/>
                      </a:endParaRPr>
                    </a:p>
                  </a:txBody>
                  <a:tcPr marL="6350" marR="6350" marT="6350" marB="0" anchor="b"/>
                </a:tc>
                <a:tc>
                  <a:txBody>
                    <a:bodyPr/>
                    <a:lstStyle/>
                    <a:p>
                      <a:pPr algn="l" fontAlgn="b"/>
                      <a:endParaRPr lang="en-US" sz="1600" b="0" i="0" u="none" strike="noStrike" dirty="0">
                        <a:solidFill>
                          <a:srgbClr val="000000"/>
                        </a:solidFill>
                        <a:effectLst/>
                        <a:latin typeface="Calibri" charset="0"/>
                      </a:endParaRPr>
                    </a:p>
                  </a:txBody>
                  <a:tcPr marL="6350" marR="6350" marT="6350" marB="0" anchor="b"/>
                </a:tc>
                <a:tc>
                  <a:txBody>
                    <a:bodyPr/>
                    <a:lstStyle/>
                    <a:p>
                      <a:pPr algn="l" fontAlgn="b"/>
                      <a:endParaRPr lang="en-US" sz="1600" b="0" i="0" u="none" strike="noStrike" dirty="0">
                        <a:solidFill>
                          <a:srgbClr val="C00000"/>
                        </a:solidFill>
                        <a:effectLst/>
                        <a:latin typeface="Calibri" charset="0"/>
                      </a:endParaRPr>
                    </a:p>
                  </a:txBody>
                  <a:tcPr marL="6350" marR="6350" marT="6350" marB="0" anchor="b"/>
                </a:tc>
                <a:tc>
                  <a:txBody>
                    <a:bodyPr/>
                    <a:lstStyle/>
                    <a:p>
                      <a:pPr algn="l" fontAlgn="b"/>
                      <a:endParaRPr lang="en-US" sz="1600" b="0" i="0" u="none" strike="noStrike" dirty="0">
                        <a:solidFill>
                          <a:srgbClr val="000000"/>
                        </a:solidFill>
                        <a:effectLst/>
                        <a:latin typeface="Calibri" charset="0"/>
                      </a:endParaRPr>
                    </a:p>
                  </a:txBody>
                  <a:tcPr marL="6350" marR="6350" marT="6350" marB="0" anchor="b"/>
                </a:tc>
                <a:tc>
                  <a:txBody>
                    <a:bodyPr/>
                    <a:lstStyle/>
                    <a:p>
                      <a:pPr algn="l" fontAlgn="b"/>
                      <a:endParaRPr lang="en-US" sz="1600" b="0" i="0" u="none" strike="noStrike" dirty="0">
                        <a:solidFill>
                          <a:srgbClr val="000000"/>
                        </a:solidFill>
                        <a:effectLst/>
                        <a:latin typeface="Calibri" charset="0"/>
                      </a:endParaRPr>
                    </a:p>
                  </a:txBody>
                  <a:tcPr marL="6350" marR="6350" marT="6350" marB="0" anchor="b"/>
                </a:tc>
                <a:tc>
                  <a:txBody>
                    <a:bodyPr/>
                    <a:lstStyle/>
                    <a:p>
                      <a:pPr algn="l" fontAlgn="b"/>
                      <a:endParaRPr lang="en-US" sz="1600" b="0" i="0" u="none" strike="noStrike" dirty="0">
                        <a:solidFill>
                          <a:srgbClr val="C00000"/>
                        </a:solidFill>
                        <a:effectLst/>
                        <a:latin typeface="Calibri" charset="0"/>
                      </a:endParaRPr>
                    </a:p>
                  </a:txBody>
                  <a:tcPr marL="6350" marR="6350" marT="6350" marB="0" anchor="b"/>
                </a:tc>
              </a:tr>
              <a:tr h="370840">
                <a:tc>
                  <a:txBody>
                    <a:bodyPr/>
                    <a:lstStyle/>
                    <a:p>
                      <a:pPr algn="l" fontAlgn="b"/>
                      <a:r>
                        <a:rPr lang="en-US" sz="1600" b="0" i="0" u="none" strike="noStrike">
                          <a:solidFill>
                            <a:srgbClr val="000000"/>
                          </a:solidFill>
                          <a:effectLst/>
                          <a:latin typeface="Calibri" charset="0"/>
                        </a:rPr>
                        <a:t>Total</a:t>
                      </a:r>
                    </a:p>
                  </a:txBody>
                  <a:tcPr marL="6350" marR="6350" marT="6350" marB="0" anchor="b"/>
                </a:tc>
                <a:tc>
                  <a:txBody>
                    <a:bodyPr/>
                    <a:lstStyle/>
                    <a:p>
                      <a:pPr algn="r" fontAlgn="b"/>
                      <a:r>
                        <a:rPr lang="cs-CZ" sz="1600" b="0" i="0" u="none" strike="noStrike">
                          <a:solidFill>
                            <a:srgbClr val="000000"/>
                          </a:solidFill>
                          <a:effectLst/>
                          <a:latin typeface="Calibri" charset="0"/>
                        </a:rPr>
                        <a:t>55364</a:t>
                      </a:r>
                    </a:p>
                  </a:txBody>
                  <a:tcPr marL="6350" marR="6350" marT="6350" marB="0" anchor="b"/>
                </a:tc>
                <a:tc>
                  <a:txBody>
                    <a:bodyPr/>
                    <a:lstStyle/>
                    <a:p>
                      <a:pPr algn="r" fontAlgn="b"/>
                      <a:r>
                        <a:rPr lang="is-IS" sz="1600" b="0" i="0" u="none" strike="noStrike">
                          <a:solidFill>
                            <a:srgbClr val="000000"/>
                          </a:solidFill>
                          <a:effectLst/>
                          <a:latin typeface="Calibri" charset="0"/>
                        </a:rPr>
                        <a:t>140265</a:t>
                      </a:r>
                    </a:p>
                  </a:txBody>
                  <a:tcPr marL="6350" marR="6350" marT="6350" marB="0" anchor="b"/>
                </a:tc>
                <a:tc>
                  <a:txBody>
                    <a:bodyPr/>
                    <a:lstStyle/>
                    <a:p>
                      <a:pPr algn="r" fontAlgn="b"/>
                      <a:r>
                        <a:rPr lang="hr-HR" sz="1600" b="0" i="0" u="none" strike="noStrike" dirty="0">
                          <a:solidFill>
                            <a:srgbClr val="C00000"/>
                          </a:solidFill>
                          <a:effectLst/>
                          <a:latin typeface="Calibri" charset="0"/>
                        </a:rPr>
                        <a:t>2.53</a:t>
                      </a:r>
                    </a:p>
                  </a:txBody>
                  <a:tcPr marL="6350" marR="6350" marT="6350" marB="0" anchor="b"/>
                </a:tc>
                <a:tc>
                  <a:txBody>
                    <a:bodyPr/>
                    <a:lstStyle/>
                    <a:p>
                      <a:pPr algn="r" fontAlgn="b"/>
                      <a:r>
                        <a:rPr lang="de-DE" sz="1600" b="0" i="0" u="none" strike="noStrike">
                          <a:solidFill>
                            <a:srgbClr val="000000"/>
                          </a:solidFill>
                          <a:effectLst/>
                          <a:latin typeface="Calibri" charset="0"/>
                        </a:rPr>
                        <a:t>60000</a:t>
                      </a:r>
                    </a:p>
                  </a:txBody>
                  <a:tcPr marL="6350" marR="6350" marT="6350" marB="0" anchor="b"/>
                </a:tc>
                <a:tc>
                  <a:txBody>
                    <a:bodyPr/>
                    <a:lstStyle/>
                    <a:p>
                      <a:pPr algn="r" fontAlgn="b"/>
                      <a:r>
                        <a:rPr lang="is-IS" sz="1600" b="0" i="0" u="none" strike="noStrike">
                          <a:solidFill>
                            <a:srgbClr val="000000"/>
                          </a:solidFill>
                          <a:effectLst/>
                          <a:latin typeface="Calibri" charset="0"/>
                        </a:rPr>
                        <a:t>180000</a:t>
                      </a:r>
                    </a:p>
                  </a:txBody>
                  <a:tcPr marL="6350" marR="6350" marT="6350" marB="0" anchor="b"/>
                </a:tc>
                <a:tc>
                  <a:txBody>
                    <a:bodyPr/>
                    <a:lstStyle/>
                    <a:p>
                      <a:pPr algn="r" fontAlgn="b"/>
                      <a:r>
                        <a:rPr lang="hr-HR" sz="1600" b="0" i="0" u="none" strike="noStrike" dirty="0">
                          <a:solidFill>
                            <a:srgbClr val="C00000"/>
                          </a:solidFill>
                          <a:effectLst/>
                          <a:latin typeface="Calibri" charset="0"/>
                        </a:rPr>
                        <a:t>3.00</a:t>
                      </a:r>
                    </a:p>
                  </a:txBody>
                  <a:tcPr marL="6350" marR="6350" marT="6350" marB="0" anchor="b"/>
                </a:tc>
              </a:tr>
            </a:tbl>
          </a:graphicData>
        </a:graphic>
      </p:graphicFrame>
    </p:spTree>
    <p:extLst>
      <p:ext uri="{BB962C8B-B14F-4D97-AF65-F5344CB8AC3E}">
        <p14:creationId xmlns:p14="http://schemas.microsoft.com/office/powerpoint/2010/main" val="1222780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Pushed into self employment</a:t>
            </a:r>
            <a:r>
              <a:rPr lang="mr-IN" dirty="0" smtClean="0"/>
              <a:t>…</a:t>
            </a:r>
            <a:r>
              <a:rPr lang="en-US" dirty="0" smtClean="0"/>
              <a:t>.</a:t>
            </a:r>
            <a:endParaRPr lang="en-US" dirty="0"/>
          </a:p>
        </p:txBody>
      </p:sp>
      <p:sp>
        <p:nvSpPr>
          <p:cNvPr id="6" name="Content Placeholder 5"/>
          <p:cNvSpPr>
            <a:spLocks noGrp="1"/>
          </p:cNvSpPr>
          <p:nvPr>
            <p:ph idx="1"/>
          </p:nvPr>
        </p:nvSpPr>
        <p:spPr/>
        <p:txBody>
          <a:bodyPr/>
          <a:lstStyle/>
          <a:p>
            <a:r>
              <a:rPr lang="en-US" dirty="0" smtClean="0"/>
              <a:t>What do people who can’t get government jobs or formal sector jobs do?</a:t>
            </a:r>
          </a:p>
          <a:p>
            <a:r>
              <a:rPr lang="en-US" dirty="0" smtClean="0"/>
              <a:t>The lowest preference job is daily wage labor</a:t>
            </a:r>
          </a:p>
          <a:p>
            <a:r>
              <a:rPr lang="en-US" dirty="0" smtClean="0"/>
              <a:t>But many engage in small businesses or trades</a:t>
            </a:r>
          </a:p>
          <a:p>
            <a:r>
              <a:rPr lang="en-US" dirty="0" smtClean="0"/>
              <a:t>Crowding into self employment with poor returns</a:t>
            </a:r>
          </a:p>
          <a:p>
            <a:r>
              <a:rPr lang="en-US" dirty="0" smtClean="0"/>
              <a:t>Micro informal enterprises are 98% of all enterprises</a:t>
            </a:r>
          </a:p>
          <a:p>
            <a:r>
              <a:rPr lang="en-US" dirty="0" smtClean="0"/>
              <a:t>Extremely vulnerable, credit constraints</a:t>
            </a:r>
            <a:endParaRPr lang="en-US" dirty="0"/>
          </a:p>
        </p:txBody>
      </p:sp>
    </p:spTree>
    <p:extLst>
      <p:ext uri="{BB962C8B-B14F-4D97-AF65-F5344CB8AC3E}">
        <p14:creationId xmlns:p14="http://schemas.microsoft.com/office/powerpoint/2010/main" val="846975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slow transformation of occupational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393676"/>
              </p:ext>
            </p:extLst>
          </p:nvPr>
        </p:nvGraphicFramePr>
        <p:xfrm>
          <a:off x="424374" y="1716100"/>
          <a:ext cx="8075240" cy="5120640"/>
        </p:xfrm>
        <a:graphic>
          <a:graphicData uri="http://schemas.openxmlformats.org/drawingml/2006/table">
            <a:tbl>
              <a:tblPr firstRow="1" firstCol="1" bandRow="1">
                <a:tableStyleId>{5C22544A-7EE6-4342-B048-85BDC9FD1C3A}</a:tableStyleId>
              </a:tblPr>
              <a:tblGrid>
                <a:gridCol w="2530624"/>
                <a:gridCol w="720080"/>
                <a:gridCol w="648072"/>
                <a:gridCol w="792088"/>
                <a:gridCol w="792088"/>
                <a:gridCol w="792088"/>
                <a:gridCol w="792088"/>
                <a:gridCol w="1008112"/>
              </a:tblGrid>
              <a:tr h="0">
                <a:tc>
                  <a:txBody>
                    <a:bodyPr/>
                    <a:lstStyle/>
                    <a:p>
                      <a:pPr algn="l" fontAlgn="b">
                        <a:lnSpc>
                          <a:spcPct val="100000"/>
                        </a:lnSpc>
                      </a:pPr>
                      <a:endParaRPr lang="en-US" sz="1800" b="1" i="0" u="none" strike="noStrike" dirty="0">
                        <a:solidFill>
                          <a:srgbClr val="000000"/>
                        </a:solidFill>
                        <a:effectLst/>
                        <a:latin typeface="Calibri"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cs-CZ" sz="1800" b="1" i="0" u="none" strike="noStrike" dirty="0">
                          <a:solidFill>
                            <a:srgbClr val="000000"/>
                          </a:solidFill>
                          <a:effectLst/>
                          <a:latin typeface="Calibri" charset="0"/>
                        </a:rPr>
                        <a:t>1983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fi-FI" sz="1800" b="1" i="0" u="none" strike="noStrike" dirty="0">
                          <a:solidFill>
                            <a:srgbClr val="000000"/>
                          </a:solidFill>
                          <a:effectLst/>
                          <a:latin typeface="Calibri" charset="0"/>
                        </a:rPr>
                        <a:t>1987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cs-CZ" sz="1800" b="1" i="0" u="none" strike="noStrike">
                          <a:solidFill>
                            <a:srgbClr val="000000"/>
                          </a:solidFill>
                          <a:effectLst/>
                          <a:latin typeface="Calibri" charset="0"/>
                        </a:rPr>
                        <a:t>1994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2000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2005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2010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dirty="0">
                          <a:solidFill>
                            <a:srgbClr val="000000"/>
                          </a:solidFill>
                          <a:effectLst/>
                          <a:latin typeface="Calibri" charset="0"/>
                        </a:rPr>
                        <a:t>2012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dirty="0">
                          <a:solidFill>
                            <a:srgbClr val="C00000"/>
                          </a:solidFill>
                          <a:effectLst/>
                          <a:latin typeface="Calibri" charset="0"/>
                        </a:rPr>
                        <a:t>Upper Prof. &amp; Manager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2.0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dirty="0">
                          <a:solidFill>
                            <a:schemeClr val="tx1"/>
                          </a:solidFill>
                          <a:effectLst/>
                          <a:latin typeface="Calibri" charset="0"/>
                        </a:rPr>
                        <a:t>Lower Prof. &amp; Teacher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chemeClr val="tx1"/>
                          </a:solidFill>
                          <a:effectLst/>
                          <a:latin typeface="Calibri"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dirty="0">
                          <a:solidFill>
                            <a:schemeClr val="tx1"/>
                          </a:solidFill>
                          <a:effectLst/>
                          <a:latin typeface="Calibri" charset="0"/>
                        </a:rPr>
                        <a:t>Clerical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chemeClr val="tx1"/>
                          </a:solidFill>
                          <a:effectLst/>
                          <a:latin typeface="Calibri" charset="0"/>
                        </a:rPr>
                        <a:t>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dirty="0">
                          <a:solidFill>
                            <a:srgbClr val="C00000"/>
                          </a:solidFill>
                          <a:effectLst/>
                          <a:latin typeface="Calibri" charset="0"/>
                        </a:rPr>
                        <a:t>Working Proprietor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Merchant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Salesman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Personal Service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C00000"/>
                          </a:solidFill>
                          <a:effectLst/>
                          <a:latin typeface="Calibri" charset="0"/>
                        </a:rPr>
                        <a:t>Agr w land +0.25 hect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33.0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C00000"/>
                          </a:solidFill>
                          <a:effectLst/>
                          <a:latin typeface="Calibri" charset="0"/>
                        </a:rPr>
                        <a:t>29.0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C00000"/>
                          </a:solidFill>
                          <a:effectLst/>
                          <a:latin typeface="Calibri" charset="0"/>
                        </a:rPr>
                        <a:t>27.6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24.6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C00000"/>
                          </a:solidFill>
                          <a:effectLst/>
                          <a:latin typeface="Calibri" charset="0"/>
                        </a:rPr>
                        <a:t>24.9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C00000"/>
                          </a:solidFill>
                          <a:effectLst/>
                          <a:latin typeface="Calibri" charset="0"/>
                        </a:rPr>
                        <a:t>21.4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C00000"/>
                          </a:solidFill>
                          <a:effectLst/>
                          <a:latin typeface="Calibri" charset="0"/>
                        </a:rPr>
                        <a:t>21.4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Agric &amp; Allied Worker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25.2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26.3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26.4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26.9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22.5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19.2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Prod. Worker/Artisan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14.1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14.4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14.9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14.5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17.5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15.6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17.2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Laborer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dirty="0">
                          <a:solidFill>
                            <a:srgbClr val="000000"/>
                          </a:solidFill>
                          <a:effectLst/>
                          <a:latin typeface="Calibri" charset="0"/>
                        </a:rPr>
                        <a:t>8.2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dirty="0">
                          <a:solidFill>
                            <a:srgbClr val="000000"/>
                          </a:solidFill>
                          <a:effectLst/>
                          <a:latin typeface="Calibri" charset="0"/>
                        </a:rPr>
                        <a:t>No </a:t>
                      </a:r>
                      <a:r>
                        <a:rPr lang="en-US" sz="1800" b="1" i="0" u="none" strike="noStrike" dirty="0" smtClean="0">
                          <a:solidFill>
                            <a:srgbClr val="000000"/>
                          </a:solidFill>
                          <a:effectLst/>
                          <a:latin typeface="Calibri" charset="0"/>
                        </a:rPr>
                        <a:t>Occupation/Retiree</a:t>
                      </a:r>
                      <a:endParaRPr lang="en-US" sz="1800" b="1" i="0" u="none" strike="noStrike" dirty="0">
                        <a:solidFill>
                          <a:srgbClr val="000000"/>
                        </a:solidFill>
                        <a:effectLst/>
                        <a:latin typeface="Calibri"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a:solidFill>
                            <a:srgbClr val="000000"/>
                          </a:solidFill>
                          <a:effectLst/>
                          <a:latin typeface="Calibri" charset="0"/>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hr-HR" sz="1800" b="1" i="0" u="none" strike="noStrike">
                          <a:solidFill>
                            <a:srgbClr val="000000"/>
                          </a:solidFill>
                          <a:effectLst/>
                          <a:latin typeface="Calibri" charset="0"/>
                        </a:rPr>
                        <a:t>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nb-NO" sz="1800" b="1" i="0" u="none" strike="noStrike" dirty="0">
                          <a:solidFill>
                            <a:srgbClr val="000000"/>
                          </a:solidFill>
                          <a:effectLst/>
                          <a:latin typeface="Calibri" charset="0"/>
                        </a:rPr>
                        <a:t>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r>
                        <a:rPr lang="en-US" sz="1800" b="1" i="0" u="none" strike="noStrike">
                          <a:solidFill>
                            <a:srgbClr val="000000"/>
                          </a:solidFill>
                          <a:effectLst/>
                          <a:latin typeface="Calibri" charset="0"/>
                        </a:rPr>
                        <a:t>Total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dirty="0">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is-IS" sz="1800" b="1" i="0" u="none" strike="noStrike" dirty="0">
                          <a:solidFill>
                            <a:srgbClr val="000000"/>
                          </a:solidFill>
                          <a:effectLst/>
                          <a:latin typeface="Calibri"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130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Between Occupation Inequality</a:t>
            </a:r>
            <a:endParaRPr lang="en-US" dirty="0"/>
          </a:p>
        </p:txBody>
      </p:sp>
      <p:sp>
        <p:nvSpPr>
          <p:cNvPr id="4" name="Text Placeholder 3"/>
          <p:cNvSpPr>
            <a:spLocks noGrp="1"/>
          </p:cNvSpPr>
          <p:nvPr>
            <p:ph type="body" idx="1"/>
          </p:nvPr>
        </p:nvSpPr>
        <p:spPr/>
        <p:txBody>
          <a:bodyPr/>
          <a:lstStyle/>
          <a:p>
            <a:endParaRPr lang="en-US"/>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1128292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Rapid increase in median incomes of some occupational groups (in constant Rupees, $1=</a:t>
            </a:r>
            <a:r>
              <a:rPr lang="en-US" sz="3200" dirty="0" err="1" smtClean="0"/>
              <a:t>Rs</a:t>
            </a:r>
            <a:r>
              <a:rPr lang="en-US" sz="3200" dirty="0" smtClean="0"/>
              <a:t>. 53 in 2011-12)</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60535"/>
              </p:ext>
            </p:extLst>
          </p:nvPr>
        </p:nvGraphicFramePr>
        <p:xfrm>
          <a:off x="457200" y="1628775"/>
          <a:ext cx="8507288" cy="5212080"/>
        </p:xfrm>
        <a:graphic>
          <a:graphicData uri="http://schemas.openxmlformats.org/drawingml/2006/table">
            <a:tbl>
              <a:tblPr firstRow="1" firstCol="1" bandRow="1">
                <a:tableStyleId>{5C22544A-7EE6-4342-B048-85BDC9FD1C3A}</a:tableStyleId>
              </a:tblPr>
              <a:tblGrid>
                <a:gridCol w="2530624"/>
                <a:gridCol w="792088"/>
                <a:gridCol w="720080"/>
                <a:gridCol w="720080"/>
                <a:gridCol w="720080"/>
                <a:gridCol w="720080"/>
                <a:gridCol w="720080"/>
                <a:gridCol w="720080"/>
                <a:gridCol w="864096"/>
              </a:tblGrid>
              <a:tr h="0">
                <a:tc>
                  <a:txBody>
                    <a:bodyPr/>
                    <a:lstStyle/>
                    <a:p>
                      <a:pPr algn="l" fontAlgn="b"/>
                      <a:endParaRPr lang="en-US" sz="1800" b="1" i="0" u="none" strike="noStrike" dirty="0">
                        <a:solidFill>
                          <a:srgbClr val="000000"/>
                        </a:solidFill>
                        <a:effectLst/>
                        <a:latin typeface="Calibri" charset="0"/>
                      </a:endParaRPr>
                    </a:p>
                  </a:txBody>
                  <a:tcPr marL="45720" marR="45720" anchor="ctr"/>
                </a:tc>
                <a:tc>
                  <a:txBody>
                    <a:bodyPr/>
                    <a:lstStyle/>
                    <a:p>
                      <a:pPr algn="r" fontAlgn="b"/>
                      <a:r>
                        <a:rPr lang="cs-CZ" sz="1800" b="1" i="0" u="none" strike="noStrike" dirty="0">
                          <a:solidFill>
                            <a:srgbClr val="000000"/>
                          </a:solidFill>
                          <a:effectLst/>
                          <a:latin typeface="Calibri" charset="0"/>
                        </a:rPr>
                        <a:t>1983</a:t>
                      </a:r>
                    </a:p>
                  </a:txBody>
                  <a:tcPr marL="45720" marR="45720" anchor="ctr"/>
                </a:tc>
                <a:tc>
                  <a:txBody>
                    <a:bodyPr/>
                    <a:lstStyle/>
                    <a:p>
                      <a:pPr algn="r" fontAlgn="b"/>
                      <a:r>
                        <a:rPr lang="fi-FI" sz="1800" b="1" i="0" u="none" strike="noStrike">
                          <a:solidFill>
                            <a:srgbClr val="000000"/>
                          </a:solidFill>
                          <a:effectLst/>
                          <a:latin typeface="Calibri" charset="0"/>
                        </a:rPr>
                        <a:t>1987</a:t>
                      </a:r>
                    </a:p>
                  </a:txBody>
                  <a:tcPr marL="45720" marR="45720" anchor="ctr"/>
                </a:tc>
                <a:tc>
                  <a:txBody>
                    <a:bodyPr/>
                    <a:lstStyle/>
                    <a:p>
                      <a:pPr algn="r" fontAlgn="b"/>
                      <a:r>
                        <a:rPr lang="cs-CZ" sz="1800" b="1" i="0" u="none" strike="noStrike">
                          <a:solidFill>
                            <a:srgbClr val="000000"/>
                          </a:solidFill>
                          <a:effectLst/>
                          <a:latin typeface="Calibri" charset="0"/>
                        </a:rPr>
                        <a:t>1994</a:t>
                      </a:r>
                    </a:p>
                  </a:txBody>
                  <a:tcPr marL="45720" marR="45720" anchor="ctr"/>
                </a:tc>
                <a:tc>
                  <a:txBody>
                    <a:bodyPr/>
                    <a:lstStyle/>
                    <a:p>
                      <a:pPr algn="r" fontAlgn="b"/>
                      <a:r>
                        <a:rPr lang="is-IS" sz="1800" b="1" i="0" u="none" strike="noStrike">
                          <a:solidFill>
                            <a:srgbClr val="000000"/>
                          </a:solidFill>
                          <a:effectLst/>
                          <a:latin typeface="Calibri" charset="0"/>
                        </a:rPr>
                        <a:t>2000</a:t>
                      </a:r>
                    </a:p>
                  </a:txBody>
                  <a:tcPr marL="45720" marR="45720" anchor="ctr"/>
                </a:tc>
                <a:tc>
                  <a:txBody>
                    <a:bodyPr/>
                    <a:lstStyle/>
                    <a:p>
                      <a:pPr algn="r" fontAlgn="b"/>
                      <a:r>
                        <a:rPr lang="is-IS" sz="1800" b="1" i="0" u="none" strike="noStrike">
                          <a:solidFill>
                            <a:srgbClr val="000000"/>
                          </a:solidFill>
                          <a:effectLst/>
                          <a:latin typeface="Calibri" charset="0"/>
                        </a:rPr>
                        <a:t>2005</a:t>
                      </a:r>
                    </a:p>
                  </a:txBody>
                  <a:tcPr marL="45720" marR="45720" anchor="ctr"/>
                </a:tc>
                <a:tc>
                  <a:txBody>
                    <a:bodyPr/>
                    <a:lstStyle/>
                    <a:p>
                      <a:pPr algn="r" fontAlgn="b"/>
                      <a:r>
                        <a:rPr lang="is-IS" sz="1800" b="1" i="0" u="none" strike="noStrike">
                          <a:solidFill>
                            <a:srgbClr val="000000"/>
                          </a:solidFill>
                          <a:effectLst/>
                          <a:latin typeface="Calibri" charset="0"/>
                        </a:rPr>
                        <a:t>2010</a:t>
                      </a:r>
                    </a:p>
                  </a:txBody>
                  <a:tcPr marL="45720" marR="45720" anchor="ctr"/>
                </a:tc>
                <a:tc>
                  <a:txBody>
                    <a:bodyPr/>
                    <a:lstStyle/>
                    <a:p>
                      <a:pPr algn="r" fontAlgn="b"/>
                      <a:r>
                        <a:rPr lang="is-IS" sz="1800" b="1" i="0" u="none" strike="noStrike">
                          <a:solidFill>
                            <a:srgbClr val="000000"/>
                          </a:solidFill>
                          <a:effectLst/>
                          <a:latin typeface="Calibri" charset="0"/>
                        </a:rPr>
                        <a:t>2012</a:t>
                      </a:r>
                    </a:p>
                  </a:txBody>
                  <a:tcPr marL="45720" marR="45720" anchor="ctr"/>
                </a:tc>
                <a:tc>
                  <a:txBody>
                    <a:bodyPr/>
                    <a:lstStyle/>
                    <a:p>
                      <a:pPr algn="ctr" fontAlgn="b"/>
                      <a:r>
                        <a:rPr lang="en-US" sz="1800" b="1" i="0" u="none" strike="noStrike" dirty="0" smtClean="0">
                          <a:solidFill>
                            <a:srgbClr val="000000"/>
                          </a:solidFill>
                          <a:effectLst/>
                          <a:latin typeface="Calibri" charset="0"/>
                        </a:rPr>
                        <a:t>Change</a:t>
                      </a:r>
                      <a:endParaRPr lang="en-US" sz="1800" b="1" i="0" u="none" strike="noStrike" dirty="0">
                        <a:solidFill>
                          <a:srgbClr val="000000"/>
                        </a:solidFill>
                        <a:effectLst/>
                        <a:latin typeface="Calibri" charset="0"/>
                      </a:endParaRPr>
                    </a:p>
                  </a:txBody>
                  <a:tcPr marL="45720" marR="45720" anchor="ctr"/>
                </a:tc>
              </a:tr>
              <a:tr h="0">
                <a:tc>
                  <a:txBody>
                    <a:bodyPr/>
                    <a:lstStyle/>
                    <a:p>
                      <a:pPr algn="l" fontAlgn="b"/>
                      <a:r>
                        <a:rPr lang="en-US" sz="1800" b="1" i="0" u="none" strike="noStrike" dirty="0">
                          <a:solidFill>
                            <a:srgbClr val="000000"/>
                          </a:solidFill>
                          <a:effectLst/>
                          <a:latin typeface="Calibri" charset="0"/>
                        </a:rPr>
                        <a:t>Upper Prof. &amp; Manager</a:t>
                      </a:r>
                    </a:p>
                  </a:txBody>
                  <a:tcPr marL="45720" marR="45720" anchor="ctr"/>
                </a:tc>
                <a:tc>
                  <a:txBody>
                    <a:bodyPr/>
                    <a:lstStyle/>
                    <a:p>
                      <a:pPr algn="r" fontAlgn="b"/>
                      <a:r>
                        <a:rPr lang="fi-FI" sz="1800" b="1" i="0" u="none" strike="noStrike" dirty="0">
                          <a:solidFill>
                            <a:srgbClr val="000000"/>
                          </a:solidFill>
                          <a:effectLst/>
                          <a:latin typeface="Calibri" charset="0"/>
                        </a:rPr>
                        <a:t>8818</a:t>
                      </a:r>
                    </a:p>
                  </a:txBody>
                  <a:tcPr marL="45720" marR="45720" anchor="ctr"/>
                </a:tc>
                <a:tc>
                  <a:txBody>
                    <a:bodyPr/>
                    <a:lstStyle/>
                    <a:p>
                      <a:pPr algn="r" fontAlgn="b"/>
                      <a:r>
                        <a:rPr lang="cs-CZ" sz="1800" b="1" i="0" u="none" strike="noStrike" dirty="0">
                          <a:solidFill>
                            <a:srgbClr val="000000"/>
                          </a:solidFill>
                          <a:effectLst/>
                          <a:latin typeface="Calibri" charset="0"/>
                        </a:rPr>
                        <a:t>9771</a:t>
                      </a:r>
                    </a:p>
                  </a:txBody>
                  <a:tcPr marL="45720" marR="45720" anchor="ctr"/>
                </a:tc>
                <a:tc>
                  <a:txBody>
                    <a:bodyPr/>
                    <a:lstStyle/>
                    <a:p>
                      <a:pPr algn="r" fontAlgn="b"/>
                      <a:r>
                        <a:rPr lang="en-US" sz="1800" b="1" i="0" u="none" strike="noStrike" dirty="0">
                          <a:solidFill>
                            <a:srgbClr val="000000"/>
                          </a:solidFill>
                          <a:effectLst/>
                          <a:latin typeface="Calibri" charset="0"/>
                        </a:rPr>
                        <a:t>9531</a:t>
                      </a:r>
                    </a:p>
                  </a:txBody>
                  <a:tcPr marL="45720" marR="45720" anchor="ctr"/>
                </a:tc>
                <a:tc>
                  <a:txBody>
                    <a:bodyPr/>
                    <a:lstStyle/>
                    <a:p>
                      <a:pPr algn="r" fontAlgn="b"/>
                      <a:r>
                        <a:rPr lang="is-IS" sz="1800" b="1" i="0" u="none" strike="noStrike">
                          <a:solidFill>
                            <a:srgbClr val="000000"/>
                          </a:solidFill>
                          <a:effectLst/>
                          <a:latin typeface="Calibri" charset="0"/>
                        </a:rPr>
                        <a:t>11201</a:t>
                      </a:r>
                    </a:p>
                  </a:txBody>
                  <a:tcPr marL="45720" marR="45720" anchor="ctr"/>
                </a:tc>
                <a:tc>
                  <a:txBody>
                    <a:bodyPr/>
                    <a:lstStyle/>
                    <a:p>
                      <a:pPr algn="r" fontAlgn="b"/>
                      <a:r>
                        <a:rPr lang="is-IS" sz="1800" b="1" i="0" u="none" strike="noStrike">
                          <a:solidFill>
                            <a:srgbClr val="000000"/>
                          </a:solidFill>
                          <a:effectLst/>
                          <a:latin typeface="Calibri" charset="0"/>
                        </a:rPr>
                        <a:t>11748</a:t>
                      </a:r>
                    </a:p>
                  </a:txBody>
                  <a:tcPr marL="45720" marR="45720" anchor="ctr"/>
                </a:tc>
                <a:tc>
                  <a:txBody>
                    <a:bodyPr/>
                    <a:lstStyle/>
                    <a:p>
                      <a:pPr algn="r" fontAlgn="b"/>
                      <a:r>
                        <a:rPr lang="is-IS" sz="1800" b="1" i="0" u="none" strike="noStrike">
                          <a:solidFill>
                            <a:srgbClr val="000000"/>
                          </a:solidFill>
                          <a:effectLst/>
                          <a:latin typeface="Calibri" charset="0"/>
                        </a:rPr>
                        <a:t>11780</a:t>
                      </a:r>
                    </a:p>
                  </a:txBody>
                  <a:tcPr marL="45720" marR="45720" anchor="ctr"/>
                </a:tc>
                <a:tc>
                  <a:txBody>
                    <a:bodyPr/>
                    <a:lstStyle/>
                    <a:p>
                      <a:pPr algn="r" fontAlgn="b"/>
                      <a:r>
                        <a:rPr lang="is-IS" sz="1800" b="1" i="0" u="none" strike="noStrike">
                          <a:solidFill>
                            <a:srgbClr val="000000"/>
                          </a:solidFill>
                          <a:effectLst/>
                          <a:latin typeface="Calibri" charset="0"/>
                        </a:rPr>
                        <a:t>12922</a:t>
                      </a:r>
                    </a:p>
                  </a:txBody>
                  <a:tcPr marL="45720" marR="45720" anchor="ctr"/>
                </a:tc>
                <a:tc>
                  <a:txBody>
                    <a:bodyPr/>
                    <a:lstStyle/>
                    <a:p>
                      <a:pPr algn="r" fontAlgn="b"/>
                      <a:r>
                        <a:rPr lang="is-IS" sz="1800" b="1" i="0" u="none" strike="noStrike" dirty="0">
                          <a:solidFill>
                            <a:srgbClr val="C00000"/>
                          </a:solidFill>
                          <a:effectLst/>
                          <a:latin typeface="Calibri" charset="0"/>
                        </a:rPr>
                        <a:t>4104</a:t>
                      </a:r>
                    </a:p>
                  </a:txBody>
                  <a:tcPr marL="45720" marR="45720" anchor="ctr"/>
                </a:tc>
              </a:tr>
              <a:tr h="0">
                <a:tc>
                  <a:txBody>
                    <a:bodyPr/>
                    <a:lstStyle/>
                    <a:p>
                      <a:pPr algn="l" fontAlgn="b"/>
                      <a:r>
                        <a:rPr lang="en-US" sz="1800" b="1" i="0" u="none" strike="noStrike">
                          <a:solidFill>
                            <a:srgbClr val="000000"/>
                          </a:solidFill>
                          <a:effectLst/>
                          <a:latin typeface="Calibri" charset="0"/>
                        </a:rPr>
                        <a:t>Lower Prof. &amp; Teacher</a:t>
                      </a:r>
                    </a:p>
                  </a:txBody>
                  <a:tcPr marL="45720" marR="45720" anchor="ctr"/>
                </a:tc>
                <a:tc>
                  <a:txBody>
                    <a:bodyPr/>
                    <a:lstStyle/>
                    <a:p>
                      <a:pPr algn="r" fontAlgn="b"/>
                      <a:r>
                        <a:rPr lang="de-DE" sz="1800" b="1" i="0" u="none" strike="noStrike" dirty="0">
                          <a:solidFill>
                            <a:srgbClr val="000000"/>
                          </a:solidFill>
                          <a:effectLst/>
                          <a:latin typeface="Calibri" charset="0"/>
                        </a:rPr>
                        <a:t>6000</a:t>
                      </a:r>
                    </a:p>
                  </a:txBody>
                  <a:tcPr marL="45720" marR="45720" anchor="ctr"/>
                </a:tc>
                <a:tc>
                  <a:txBody>
                    <a:bodyPr/>
                    <a:lstStyle/>
                    <a:p>
                      <a:pPr algn="r" fontAlgn="b"/>
                      <a:r>
                        <a:rPr lang="is-IS" sz="1800" b="1" i="0" u="none" strike="noStrike" dirty="0">
                          <a:solidFill>
                            <a:srgbClr val="000000"/>
                          </a:solidFill>
                          <a:effectLst/>
                          <a:latin typeface="Calibri" charset="0"/>
                        </a:rPr>
                        <a:t>6731</a:t>
                      </a:r>
                    </a:p>
                  </a:txBody>
                  <a:tcPr marL="45720" marR="45720" anchor="ctr"/>
                </a:tc>
                <a:tc>
                  <a:txBody>
                    <a:bodyPr/>
                    <a:lstStyle/>
                    <a:p>
                      <a:pPr algn="r" fontAlgn="b"/>
                      <a:r>
                        <a:rPr lang="is-IS" sz="1800" b="1" i="0" u="none" strike="noStrike" dirty="0">
                          <a:solidFill>
                            <a:srgbClr val="000000"/>
                          </a:solidFill>
                          <a:effectLst/>
                          <a:latin typeface="Calibri" charset="0"/>
                        </a:rPr>
                        <a:t>6758</a:t>
                      </a:r>
                    </a:p>
                  </a:txBody>
                  <a:tcPr marL="45720" marR="45720" anchor="ctr"/>
                </a:tc>
                <a:tc>
                  <a:txBody>
                    <a:bodyPr/>
                    <a:lstStyle/>
                    <a:p>
                      <a:pPr algn="r" fontAlgn="b"/>
                      <a:r>
                        <a:rPr lang="en-US" sz="1800" b="1" i="0" u="none" strike="noStrike" dirty="0">
                          <a:solidFill>
                            <a:srgbClr val="000000"/>
                          </a:solidFill>
                          <a:effectLst/>
                          <a:latin typeface="Calibri" charset="0"/>
                        </a:rPr>
                        <a:t>7546</a:t>
                      </a:r>
                    </a:p>
                  </a:txBody>
                  <a:tcPr marL="45720" marR="45720" anchor="ctr"/>
                </a:tc>
                <a:tc>
                  <a:txBody>
                    <a:bodyPr/>
                    <a:lstStyle/>
                    <a:p>
                      <a:pPr algn="r" fontAlgn="b"/>
                      <a:r>
                        <a:rPr lang="uk-UA" sz="1800" b="1" i="0" u="none" strike="noStrike">
                          <a:solidFill>
                            <a:srgbClr val="000000"/>
                          </a:solidFill>
                          <a:effectLst/>
                          <a:latin typeface="Calibri" charset="0"/>
                        </a:rPr>
                        <a:t>7651</a:t>
                      </a:r>
                    </a:p>
                  </a:txBody>
                  <a:tcPr marL="45720" marR="45720" anchor="ctr"/>
                </a:tc>
                <a:tc>
                  <a:txBody>
                    <a:bodyPr/>
                    <a:lstStyle/>
                    <a:p>
                      <a:pPr algn="r" fontAlgn="b"/>
                      <a:r>
                        <a:rPr lang="fi-FI" sz="1800" b="1" i="0" u="none" strike="noStrike">
                          <a:solidFill>
                            <a:srgbClr val="000000"/>
                          </a:solidFill>
                          <a:effectLst/>
                          <a:latin typeface="Calibri" charset="0"/>
                        </a:rPr>
                        <a:t>7302</a:t>
                      </a:r>
                    </a:p>
                  </a:txBody>
                  <a:tcPr marL="45720" marR="45720" anchor="ctr"/>
                </a:tc>
                <a:tc>
                  <a:txBody>
                    <a:bodyPr/>
                    <a:lstStyle/>
                    <a:p>
                      <a:pPr algn="r" fontAlgn="b"/>
                      <a:r>
                        <a:rPr lang="is-IS" sz="1800" b="1" i="0" u="none" strike="noStrike">
                          <a:solidFill>
                            <a:srgbClr val="000000"/>
                          </a:solidFill>
                          <a:effectLst/>
                          <a:latin typeface="Calibri" charset="0"/>
                        </a:rPr>
                        <a:t>8113</a:t>
                      </a:r>
                    </a:p>
                  </a:txBody>
                  <a:tcPr marL="45720" marR="45720" anchor="ctr"/>
                </a:tc>
                <a:tc>
                  <a:txBody>
                    <a:bodyPr/>
                    <a:lstStyle/>
                    <a:p>
                      <a:pPr algn="r" fontAlgn="b"/>
                      <a:r>
                        <a:rPr lang="is-IS" sz="1800" b="1" i="0" u="none" strike="noStrike" dirty="0">
                          <a:solidFill>
                            <a:srgbClr val="C00000"/>
                          </a:solidFill>
                          <a:effectLst/>
                          <a:latin typeface="Calibri" charset="0"/>
                        </a:rPr>
                        <a:t>2113</a:t>
                      </a:r>
                    </a:p>
                  </a:txBody>
                  <a:tcPr marL="45720" marR="45720" anchor="ctr"/>
                </a:tc>
              </a:tr>
              <a:tr h="0">
                <a:tc>
                  <a:txBody>
                    <a:bodyPr/>
                    <a:lstStyle/>
                    <a:p>
                      <a:pPr algn="l" fontAlgn="b"/>
                      <a:r>
                        <a:rPr lang="en-US" sz="1800" b="1" i="0" u="none" strike="noStrike">
                          <a:solidFill>
                            <a:srgbClr val="000000"/>
                          </a:solidFill>
                          <a:effectLst/>
                          <a:latin typeface="Calibri" charset="0"/>
                        </a:rPr>
                        <a:t>Clerical</a:t>
                      </a:r>
                    </a:p>
                  </a:txBody>
                  <a:tcPr marL="45720" marR="45720" anchor="ctr"/>
                </a:tc>
                <a:tc>
                  <a:txBody>
                    <a:bodyPr/>
                    <a:lstStyle/>
                    <a:p>
                      <a:pPr algn="r" fontAlgn="b"/>
                      <a:r>
                        <a:rPr lang="en-US" sz="1800" b="1" i="0" u="none" strike="noStrike">
                          <a:solidFill>
                            <a:srgbClr val="000000"/>
                          </a:solidFill>
                          <a:effectLst/>
                          <a:latin typeface="Calibri" charset="0"/>
                        </a:rPr>
                        <a:t>7033</a:t>
                      </a:r>
                    </a:p>
                  </a:txBody>
                  <a:tcPr marL="45720" marR="45720" anchor="ctr"/>
                </a:tc>
                <a:tc>
                  <a:txBody>
                    <a:bodyPr/>
                    <a:lstStyle/>
                    <a:p>
                      <a:pPr algn="r" fontAlgn="b"/>
                      <a:r>
                        <a:rPr lang="is-IS" sz="1800" b="1" i="0" u="none" strike="noStrike" dirty="0">
                          <a:solidFill>
                            <a:srgbClr val="000000"/>
                          </a:solidFill>
                          <a:effectLst/>
                          <a:latin typeface="Calibri" charset="0"/>
                        </a:rPr>
                        <a:t>7328</a:t>
                      </a:r>
                    </a:p>
                  </a:txBody>
                  <a:tcPr marL="45720" marR="45720" anchor="ctr"/>
                </a:tc>
                <a:tc>
                  <a:txBody>
                    <a:bodyPr/>
                    <a:lstStyle/>
                    <a:p>
                      <a:pPr algn="r" fontAlgn="b"/>
                      <a:r>
                        <a:rPr lang="is-IS" sz="1800" b="1" i="0" u="none" strike="noStrike" dirty="0">
                          <a:solidFill>
                            <a:srgbClr val="000000"/>
                          </a:solidFill>
                          <a:effectLst/>
                          <a:latin typeface="Calibri" charset="0"/>
                        </a:rPr>
                        <a:t>7420</a:t>
                      </a:r>
                    </a:p>
                  </a:txBody>
                  <a:tcPr marL="45720" marR="45720" anchor="ctr"/>
                </a:tc>
                <a:tc>
                  <a:txBody>
                    <a:bodyPr/>
                    <a:lstStyle/>
                    <a:p>
                      <a:pPr algn="r" fontAlgn="b"/>
                      <a:r>
                        <a:rPr lang="is-IS" sz="1800" b="1" i="0" u="none" strike="noStrike" dirty="0">
                          <a:solidFill>
                            <a:srgbClr val="000000"/>
                          </a:solidFill>
                          <a:effectLst/>
                          <a:latin typeface="Calibri" charset="0"/>
                        </a:rPr>
                        <a:t>8613</a:t>
                      </a:r>
                    </a:p>
                  </a:txBody>
                  <a:tcPr marL="45720" marR="45720" anchor="ctr"/>
                </a:tc>
                <a:tc>
                  <a:txBody>
                    <a:bodyPr/>
                    <a:lstStyle/>
                    <a:p>
                      <a:pPr algn="r" fontAlgn="b"/>
                      <a:r>
                        <a:rPr lang="en-US" sz="1800" b="1" i="0" u="none" strike="noStrike">
                          <a:solidFill>
                            <a:srgbClr val="000000"/>
                          </a:solidFill>
                          <a:effectLst/>
                          <a:latin typeface="Calibri" charset="0"/>
                        </a:rPr>
                        <a:t>8561</a:t>
                      </a:r>
                    </a:p>
                  </a:txBody>
                  <a:tcPr marL="45720" marR="45720" anchor="ctr"/>
                </a:tc>
                <a:tc>
                  <a:txBody>
                    <a:bodyPr/>
                    <a:lstStyle/>
                    <a:p>
                      <a:pPr algn="r" fontAlgn="b"/>
                      <a:r>
                        <a:rPr lang="uk-UA" sz="1800" b="1" i="0" u="none" strike="noStrike">
                          <a:solidFill>
                            <a:srgbClr val="000000"/>
                          </a:solidFill>
                          <a:effectLst/>
                          <a:latin typeface="Calibri" charset="0"/>
                        </a:rPr>
                        <a:t>8539</a:t>
                      </a:r>
                    </a:p>
                  </a:txBody>
                  <a:tcPr marL="45720" marR="45720" anchor="ctr"/>
                </a:tc>
                <a:tc>
                  <a:txBody>
                    <a:bodyPr/>
                    <a:lstStyle/>
                    <a:p>
                      <a:pPr algn="r" fontAlgn="b"/>
                      <a:r>
                        <a:rPr lang="is-IS" sz="1800" b="1" i="0" u="none" strike="noStrike">
                          <a:solidFill>
                            <a:srgbClr val="000000"/>
                          </a:solidFill>
                          <a:effectLst/>
                          <a:latin typeface="Calibri" charset="0"/>
                        </a:rPr>
                        <a:t>9215</a:t>
                      </a:r>
                    </a:p>
                  </a:txBody>
                  <a:tcPr marL="45720" marR="45720" anchor="ctr"/>
                </a:tc>
                <a:tc>
                  <a:txBody>
                    <a:bodyPr/>
                    <a:lstStyle/>
                    <a:p>
                      <a:pPr algn="r" fontAlgn="b"/>
                      <a:r>
                        <a:rPr lang="is-IS" sz="1800" b="1" i="0" u="none" strike="noStrike" dirty="0">
                          <a:solidFill>
                            <a:srgbClr val="C00000"/>
                          </a:solidFill>
                          <a:effectLst/>
                          <a:latin typeface="Calibri" charset="0"/>
                        </a:rPr>
                        <a:t>2182</a:t>
                      </a:r>
                    </a:p>
                  </a:txBody>
                  <a:tcPr marL="45720" marR="45720" anchor="ctr"/>
                </a:tc>
              </a:tr>
              <a:tr h="0">
                <a:tc>
                  <a:txBody>
                    <a:bodyPr/>
                    <a:lstStyle/>
                    <a:p>
                      <a:pPr algn="l" fontAlgn="b"/>
                      <a:r>
                        <a:rPr lang="en-US" sz="1800" b="1" i="0" u="none" strike="noStrike">
                          <a:solidFill>
                            <a:srgbClr val="000000"/>
                          </a:solidFill>
                          <a:effectLst/>
                          <a:latin typeface="Calibri" charset="0"/>
                        </a:rPr>
                        <a:t>Working Proprietor</a:t>
                      </a:r>
                    </a:p>
                  </a:txBody>
                  <a:tcPr marL="45720" marR="45720" anchor="ctr"/>
                </a:tc>
                <a:tc>
                  <a:txBody>
                    <a:bodyPr/>
                    <a:lstStyle/>
                    <a:p>
                      <a:pPr algn="r" fontAlgn="b"/>
                      <a:r>
                        <a:rPr lang="ru-RU" sz="1800" b="1" i="0" u="none" strike="noStrike">
                          <a:solidFill>
                            <a:srgbClr val="000000"/>
                          </a:solidFill>
                          <a:effectLst/>
                          <a:latin typeface="Calibri" charset="0"/>
                        </a:rPr>
                        <a:t>7417</a:t>
                      </a:r>
                    </a:p>
                  </a:txBody>
                  <a:tcPr marL="45720" marR="45720" anchor="ctr"/>
                </a:tc>
                <a:tc>
                  <a:txBody>
                    <a:bodyPr/>
                    <a:lstStyle/>
                    <a:p>
                      <a:pPr algn="r" fontAlgn="b"/>
                      <a:r>
                        <a:rPr lang="cs-CZ" sz="1800" b="1" i="0" u="none" strike="noStrike" dirty="0">
                          <a:solidFill>
                            <a:srgbClr val="000000"/>
                          </a:solidFill>
                          <a:effectLst/>
                          <a:latin typeface="Calibri" charset="0"/>
                        </a:rPr>
                        <a:t>6896</a:t>
                      </a:r>
                    </a:p>
                  </a:txBody>
                  <a:tcPr marL="45720" marR="45720" anchor="ctr"/>
                </a:tc>
                <a:tc>
                  <a:txBody>
                    <a:bodyPr/>
                    <a:lstStyle/>
                    <a:p>
                      <a:pPr algn="r" fontAlgn="b"/>
                      <a:r>
                        <a:rPr lang="uk-UA" sz="1800" b="1" i="0" u="none" strike="noStrike" dirty="0">
                          <a:solidFill>
                            <a:srgbClr val="000000"/>
                          </a:solidFill>
                          <a:effectLst/>
                          <a:latin typeface="Calibri" charset="0"/>
                        </a:rPr>
                        <a:t>7510</a:t>
                      </a:r>
                    </a:p>
                  </a:txBody>
                  <a:tcPr marL="45720" marR="45720" anchor="ctr"/>
                </a:tc>
                <a:tc>
                  <a:txBody>
                    <a:bodyPr/>
                    <a:lstStyle/>
                    <a:p>
                      <a:pPr algn="r" fontAlgn="b"/>
                      <a:r>
                        <a:rPr lang="fi-FI" sz="1800" b="1" i="0" u="none" strike="noStrike" dirty="0">
                          <a:solidFill>
                            <a:srgbClr val="000000"/>
                          </a:solidFill>
                          <a:effectLst/>
                          <a:latin typeface="Calibri" charset="0"/>
                        </a:rPr>
                        <a:t>7931</a:t>
                      </a:r>
                    </a:p>
                  </a:txBody>
                  <a:tcPr marL="45720" marR="45720" anchor="ctr"/>
                </a:tc>
                <a:tc>
                  <a:txBody>
                    <a:bodyPr/>
                    <a:lstStyle/>
                    <a:p>
                      <a:pPr algn="r" fontAlgn="b"/>
                      <a:r>
                        <a:rPr lang="fi-FI" sz="1800" b="1" i="0" u="none" strike="noStrike" dirty="0">
                          <a:solidFill>
                            <a:srgbClr val="000000"/>
                          </a:solidFill>
                          <a:effectLst/>
                          <a:latin typeface="Calibri" charset="0"/>
                        </a:rPr>
                        <a:t>7952</a:t>
                      </a:r>
                    </a:p>
                  </a:txBody>
                  <a:tcPr marL="45720" marR="45720" anchor="ctr"/>
                </a:tc>
                <a:tc>
                  <a:txBody>
                    <a:bodyPr/>
                    <a:lstStyle/>
                    <a:p>
                      <a:pPr algn="r" fontAlgn="b"/>
                      <a:r>
                        <a:rPr lang="is-IS" sz="1800" b="1" i="0" u="none" strike="noStrike">
                          <a:solidFill>
                            <a:srgbClr val="000000"/>
                          </a:solidFill>
                          <a:effectLst/>
                          <a:latin typeface="Calibri" charset="0"/>
                        </a:rPr>
                        <a:t>7730</a:t>
                      </a:r>
                    </a:p>
                  </a:txBody>
                  <a:tcPr marL="45720" marR="45720" anchor="ctr"/>
                </a:tc>
                <a:tc>
                  <a:txBody>
                    <a:bodyPr/>
                    <a:lstStyle/>
                    <a:p>
                      <a:pPr algn="r" fontAlgn="b"/>
                      <a:r>
                        <a:rPr lang="fi-FI" sz="1800" b="1" i="0" u="none" strike="noStrike">
                          <a:solidFill>
                            <a:srgbClr val="000000"/>
                          </a:solidFill>
                          <a:effectLst/>
                          <a:latin typeface="Calibri" charset="0"/>
                        </a:rPr>
                        <a:t>7955</a:t>
                      </a:r>
                    </a:p>
                  </a:txBody>
                  <a:tcPr marL="45720" marR="45720" anchor="ctr"/>
                </a:tc>
                <a:tc>
                  <a:txBody>
                    <a:bodyPr/>
                    <a:lstStyle/>
                    <a:p>
                      <a:pPr algn="r" fontAlgn="b"/>
                      <a:r>
                        <a:rPr lang="en-US" sz="1800" b="1" i="0" u="none" strike="noStrike" dirty="0">
                          <a:solidFill>
                            <a:srgbClr val="C00000"/>
                          </a:solidFill>
                          <a:effectLst/>
                          <a:latin typeface="Calibri" charset="0"/>
                        </a:rPr>
                        <a:t>538</a:t>
                      </a:r>
                    </a:p>
                  </a:txBody>
                  <a:tcPr marL="45720" marR="45720" anchor="ctr"/>
                </a:tc>
              </a:tr>
              <a:tr h="0">
                <a:tc>
                  <a:txBody>
                    <a:bodyPr/>
                    <a:lstStyle/>
                    <a:p>
                      <a:pPr algn="l" fontAlgn="b"/>
                      <a:r>
                        <a:rPr lang="en-US" sz="1800" b="1" i="0" u="none" strike="noStrike">
                          <a:solidFill>
                            <a:srgbClr val="000000"/>
                          </a:solidFill>
                          <a:effectLst/>
                          <a:latin typeface="Calibri" charset="0"/>
                        </a:rPr>
                        <a:t>Merchant</a:t>
                      </a:r>
                    </a:p>
                  </a:txBody>
                  <a:tcPr marL="45720" marR="45720" anchor="ctr"/>
                </a:tc>
                <a:tc>
                  <a:txBody>
                    <a:bodyPr/>
                    <a:lstStyle/>
                    <a:p>
                      <a:pPr algn="r" fontAlgn="b"/>
                      <a:r>
                        <a:rPr lang="is-IS" sz="1800" b="1" i="0" u="none" strike="noStrike">
                          <a:solidFill>
                            <a:srgbClr val="000000"/>
                          </a:solidFill>
                          <a:effectLst/>
                          <a:latin typeface="Calibri" charset="0"/>
                        </a:rPr>
                        <a:t>4856</a:t>
                      </a:r>
                    </a:p>
                  </a:txBody>
                  <a:tcPr marL="45720" marR="45720" anchor="ctr"/>
                </a:tc>
                <a:tc>
                  <a:txBody>
                    <a:bodyPr/>
                    <a:lstStyle/>
                    <a:p>
                      <a:pPr algn="r" fontAlgn="b"/>
                      <a:r>
                        <a:rPr lang="is-IS" sz="1800" b="1" i="0" u="none" strike="noStrike" dirty="0">
                          <a:solidFill>
                            <a:srgbClr val="000000"/>
                          </a:solidFill>
                          <a:effectLst/>
                          <a:latin typeface="Calibri" charset="0"/>
                        </a:rPr>
                        <a:t>5243</a:t>
                      </a:r>
                    </a:p>
                  </a:txBody>
                  <a:tcPr marL="45720" marR="45720" anchor="ctr"/>
                </a:tc>
                <a:tc>
                  <a:txBody>
                    <a:bodyPr/>
                    <a:lstStyle/>
                    <a:p>
                      <a:pPr algn="r" fontAlgn="b"/>
                      <a:r>
                        <a:rPr lang="is-IS" sz="1800" b="1" i="0" u="none" strike="noStrike" dirty="0">
                          <a:solidFill>
                            <a:srgbClr val="000000"/>
                          </a:solidFill>
                          <a:effectLst/>
                          <a:latin typeface="Calibri" charset="0"/>
                        </a:rPr>
                        <a:t>5288</a:t>
                      </a:r>
                    </a:p>
                  </a:txBody>
                  <a:tcPr marL="45720" marR="45720" anchor="ctr"/>
                </a:tc>
                <a:tc>
                  <a:txBody>
                    <a:bodyPr/>
                    <a:lstStyle/>
                    <a:p>
                      <a:pPr algn="r" fontAlgn="b"/>
                      <a:r>
                        <a:rPr lang="is-IS" sz="1800" b="1" i="0" u="none" strike="noStrike" dirty="0">
                          <a:solidFill>
                            <a:srgbClr val="000000"/>
                          </a:solidFill>
                          <a:effectLst/>
                          <a:latin typeface="Calibri" charset="0"/>
                        </a:rPr>
                        <a:t>6109</a:t>
                      </a:r>
                    </a:p>
                  </a:txBody>
                  <a:tcPr marL="45720" marR="45720" anchor="ctr"/>
                </a:tc>
                <a:tc>
                  <a:txBody>
                    <a:bodyPr/>
                    <a:lstStyle/>
                    <a:p>
                      <a:pPr algn="r" fontAlgn="b"/>
                      <a:r>
                        <a:rPr lang="en-US" sz="1800" b="1" i="0" u="none" strike="noStrike">
                          <a:solidFill>
                            <a:srgbClr val="000000"/>
                          </a:solidFill>
                          <a:effectLst/>
                          <a:latin typeface="Calibri" charset="0"/>
                        </a:rPr>
                        <a:t>6147</a:t>
                      </a:r>
                    </a:p>
                  </a:txBody>
                  <a:tcPr marL="45720" marR="45720" anchor="ctr"/>
                </a:tc>
                <a:tc>
                  <a:txBody>
                    <a:bodyPr/>
                    <a:lstStyle/>
                    <a:p>
                      <a:pPr algn="r" fontAlgn="b"/>
                      <a:r>
                        <a:rPr lang="is-IS" sz="1800" b="1" i="0" u="none" strike="noStrike">
                          <a:solidFill>
                            <a:srgbClr val="000000"/>
                          </a:solidFill>
                          <a:effectLst/>
                          <a:latin typeface="Calibri" charset="0"/>
                        </a:rPr>
                        <a:t>5826</a:t>
                      </a:r>
                    </a:p>
                  </a:txBody>
                  <a:tcPr marL="45720" marR="45720" anchor="ctr"/>
                </a:tc>
                <a:tc>
                  <a:txBody>
                    <a:bodyPr/>
                    <a:lstStyle/>
                    <a:p>
                      <a:pPr algn="r" fontAlgn="b"/>
                      <a:r>
                        <a:rPr lang="is-IS" sz="1800" b="1" i="0" u="none" strike="noStrike">
                          <a:solidFill>
                            <a:srgbClr val="000000"/>
                          </a:solidFill>
                          <a:effectLst/>
                          <a:latin typeface="Calibri" charset="0"/>
                        </a:rPr>
                        <a:t>6578</a:t>
                      </a:r>
                    </a:p>
                  </a:txBody>
                  <a:tcPr marL="45720" marR="45720" anchor="ctr"/>
                </a:tc>
                <a:tc>
                  <a:txBody>
                    <a:bodyPr/>
                    <a:lstStyle/>
                    <a:p>
                      <a:pPr algn="r" fontAlgn="b"/>
                      <a:r>
                        <a:rPr lang="is-IS" sz="1800" b="1" i="0" u="none" strike="noStrike" dirty="0">
                          <a:solidFill>
                            <a:srgbClr val="C00000"/>
                          </a:solidFill>
                          <a:effectLst/>
                          <a:latin typeface="Calibri" charset="0"/>
                        </a:rPr>
                        <a:t>1722</a:t>
                      </a:r>
                    </a:p>
                  </a:txBody>
                  <a:tcPr marL="45720" marR="45720" anchor="ctr"/>
                </a:tc>
              </a:tr>
              <a:tr h="0">
                <a:tc>
                  <a:txBody>
                    <a:bodyPr/>
                    <a:lstStyle/>
                    <a:p>
                      <a:pPr algn="l" fontAlgn="b"/>
                      <a:r>
                        <a:rPr lang="en-US" sz="1800" b="1" i="0" u="none" strike="noStrike">
                          <a:solidFill>
                            <a:srgbClr val="000000"/>
                          </a:solidFill>
                          <a:effectLst/>
                          <a:latin typeface="Calibri" charset="0"/>
                        </a:rPr>
                        <a:t>Salesman</a:t>
                      </a:r>
                    </a:p>
                  </a:txBody>
                  <a:tcPr marL="45720" marR="45720" anchor="ctr"/>
                </a:tc>
                <a:tc>
                  <a:txBody>
                    <a:bodyPr/>
                    <a:lstStyle/>
                    <a:p>
                      <a:pPr algn="r" fontAlgn="b"/>
                      <a:r>
                        <a:rPr lang="is-IS" sz="1800" b="1" i="0" u="none" strike="noStrike">
                          <a:solidFill>
                            <a:srgbClr val="000000"/>
                          </a:solidFill>
                          <a:effectLst/>
                          <a:latin typeface="Calibri" charset="0"/>
                        </a:rPr>
                        <a:t>3963</a:t>
                      </a:r>
                    </a:p>
                  </a:txBody>
                  <a:tcPr marL="45720" marR="45720" anchor="ctr"/>
                </a:tc>
                <a:tc>
                  <a:txBody>
                    <a:bodyPr/>
                    <a:lstStyle/>
                    <a:p>
                      <a:pPr algn="r" fontAlgn="b"/>
                      <a:r>
                        <a:rPr lang="is-IS" sz="1800" b="1" i="0" u="none" strike="noStrike" dirty="0">
                          <a:solidFill>
                            <a:srgbClr val="000000"/>
                          </a:solidFill>
                          <a:effectLst/>
                          <a:latin typeface="Calibri" charset="0"/>
                        </a:rPr>
                        <a:t>4267</a:t>
                      </a:r>
                    </a:p>
                  </a:txBody>
                  <a:tcPr marL="45720" marR="45720" anchor="ctr"/>
                </a:tc>
                <a:tc>
                  <a:txBody>
                    <a:bodyPr/>
                    <a:lstStyle/>
                    <a:p>
                      <a:pPr algn="r" fontAlgn="b"/>
                      <a:r>
                        <a:rPr lang="is-IS" sz="1800" b="1" i="0" u="none" strike="noStrike" dirty="0">
                          <a:solidFill>
                            <a:srgbClr val="000000"/>
                          </a:solidFill>
                          <a:effectLst/>
                          <a:latin typeface="Calibri" charset="0"/>
                        </a:rPr>
                        <a:t>4626</a:t>
                      </a:r>
                    </a:p>
                  </a:txBody>
                  <a:tcPr marL="45720" marR="45720" anchor="ctr"/>
                </a:tc>
                <a:tc>
                  <a:txBody>
                    <a:bodyPr/>
                    <a:lstStyle/>
                    <a:p>
                      <a:pPr algn="r" fontAlgn="b"/>
                      <a:r>
                        <a:rPr lang="fi-FI" sz="1800" b="1" i="0" u="none" strike="noStrike" dirty="0">
                          <a:solidFill>
                            <a:srgbClr val="000000"/>
                          </a:solidFill>
                          <a:effectLst/>
                          <a:latin typeface="Calibri" charset="0"/>
                        </a:rPr>
                        <a:t>5179</a:t>
                      </a:r>
                    </a:p>
                  </a:txBody>
                  <a:tcPr marL="45720" marR="45720" anchor="ctr"/>
                </a:tc>
                <a:tc>
                  <a:txBody>
                    <a:bodyPr/>
                    <a:lstStyle/>
                    <a:p>
                      <a:pPr algn="r" fontAlgn="b"/>
                      <a:r>
                        <a:rPr lang="en-US" sz="1800" b="1" i="0" u="none" strike="noStrike" dirty="0">
                          <a:solidFill>
                            <a:srgbClr val="000000"/>
                          </a:solidFill>
                          <a:effectLst/>
                          <a:latin typeface="Calibri" charset="0"/>
                        </a:rPr>
                        <a:t>4750</a:t>
                      </a:r>
                    </a:p>
                  </a:txBody>
                  <a:tcPr marL="45720" marR="45720" anchor="ctr"/>
                </a:tc>
                <a:tc>
                  <a:txBody>
                    <a:bodyPr/>
                    <a:lstStyle/>
                    <a:p>
                      <a:pPr algn="r" fontAlgn="b"/>
                      <a:r>
                        <a:rPr lang="is-IS" sz="1800" b="1" i="0" u="none" strike="noStrike">
                          <a:solidFill>
                            <a:srgbClr val="000000"/>
                          </a:solidFill>
                          <a:effectLst/>
                          <a:latin typeface="Calibri" charset="0"/>
                        </a:rPr>
                        <a:t>5203</a:t>
                      </a:r>
                    </a:p>
                  </a:txBody>
                  <a:tcPr marL="45720" marR="45720" anchor="ctr"/>
                </a:tc>
                <a:tc>
                  <a:txBody>
                    <a:bodyPr/>
                    <a:lstStyle/>
                    <a:p>
                      <a:pPr algn="r" fontAlgn="b"/>
                      <a:r>
                        <a:rPr lang="cs-CZ" sz="1800" b="1" i="0" u="none" strike="noStrike">
                          <a:solidFill>
                            <a:srgbClr val="000000"/>
                          </a:solidFill>
                          <a:effectLst/>
                          <a:latin typeface="Calibri" charset="0"/>
                        </a:rPr>
                        <a:t>5830</a:t>
                      </a:r>
                    </a:p>
                  </a:txBody>
                  <a:tcPr marL="45720" marR="45720" anchor="ctr"/>
                </a:tc>
                <a:tc>
                  <a:txBody>
                    <a:bodyPr/>
                    <a:lstStyle/>
                    <a:p>
                      <a:pPr algn="r" fontAlgn="b"/>
                      <a:r>
                        <a:rPr lang="is-IS" sz="1800" b="1" i="0" u="none" strike="noStrike" dirty="0">
                          <a:solidFill>
                            <a:srgbClr val="C00000"/>
                          </a:solidFill>
                          <a:effectLst/>
                          <a:latin typeface="Calibri" charset="0"/>
                        </a:rPr>
                        <a:t>1867</a:t>
                      </a:r>
                    </a:p>
                  </a:txBody>
                  <a:tcPr marL="45720" marR="45720" anchor="ctr"/>
                </a:tc>
              </a:tr>
              <a:tr h="0">
                <a:tc>
                  <a:txBody>
                    <a:bodyPr/>
                    <a:lstStyle/>
                    <a:p>
                      <a:pPr algn="l" fontAlgn="b"/>
                      <a:r>
                        <a:rPr lang="en-US" sz="1800" b="1" i="0" u="none" strike="noStrike">
                          <a:solidFill>
                            <a:srgbClr val="000000"/>
                          </a:solidFill>
                          <a:effectLst/>
                          <a:latin typeface="Calibri" charset="0"/>
                        </a:rPr>
                        <a:t>Personal Service</a:t>
                      </a:r>
                    </a:p>
                  </a:txBody>
                  <a:tcPr marL="45720" marR="45720" anchor="ctr"/>
                </a:tc>
                <a:tc>
                  <a:txBody>
                    <a:bodyPr/>
                    <a:lstStyle/>
                    <a:p>
                      <a:pPr algn="r" fontAlgn="b"/>
                      <a:r>
                        <a:rPr lang="uk-UA" sz="1800" b="1" i="0" u="none" strike="noStrike">
                          <a:solidFill>
                            <a:srgbClr val="000000"/>
                          </a:solidFill>
                          <a:effectLst/>
                          <a:latin typeface="Calibri" charset="0"/>
                        </a:rPr>
                        <a:t>3993</a:t>
                      </a:r>
                    </a:p>
                  </a:txBody>
                  <a:tcPr marL="45720" marR="45720" anchor="ctr"/>
                </a:tc>
                <a:tc>
                  <a:txBody>
                    <a:bodyPr/>
                    <a:lstStyle/>
                    <a:p>
                      <a:pPr algn="r" fontAlgn="b"/>
                      <a:r>
                        <a:rPr lang="en-US" sz="1800" b="1" i="0" u="none" strike="noStrike">
                          <a:solidFill>
                            <a:srgbClr val="000000"/>
                          </a:solidFill>
                          <a:effectLst/>
                          <a:latin typeface="Calibri" charset="0"/>
                        </a:rPr>
                        <a:t>4441</a:t>
                      </a:r>
                    </a:p>
                  </a:txBody>
                  <a:tcPr marL="45720" marR="45720" anchor="ctr"/>
                </a:tc>
                <a:tc>
                  <a:txBody>
                    <a:bodyPr/>
                    <a:lstStyle/>
                    <a:p>
                      <a:pPr algn="r" fontAlgn="b"/>
                      <a:r>
                        <a:rPr lang="en-US" sz="1800" b="1" i="0" u="none" strike="noStrike" dirty="0">
                          <a:solidFill>
                            <a:srgbClr val="000000"/>
                          </a:solidFill>
                          <a:effectLst/>
                          <a:latin typeface="Calibri" charset="0"/>
                        </a:rPr>
                        <a:t>4381</a:t>
                      </a:r>
                    </a:p>
                  </a:txBody>
                  <a:tcPr marL="45720" marR="45720" anchor="ctr"/>
                </a:tc>
                <a:tc>
                  <a:txBody>
                    <a:bodyPr/>
                    <a:lstStyle/>
                    <a:p>
                      <a:pPr algn="r" fontAlgn="b"/>
                      <a:r>
                        <a:rPr lang="is-IS" sz="1800" b="1" i="0" u="none" strike="noStrike" dirty="0">
                          <a:solidFill>
                            <a:srgbClr val="000000"/>
                          </a:solidFill>
                          <a:effectLst/>
                          <a:latin typeface="Calibri" charset="0"/>
                        </a:rPr>
                        <a:t>5325</a:t>
                      </a:r>
                    </a:p>
                  </a:txBody>
                  <a:tcPr marL="45720" marR="45720" anchor="ctr"/>
                </a:tc>
                <a:tc>
                  <a:txBody>
                    <a:bodyPr/>
                    <a:lstStyle/>
                    <a:p>
                      <a:pPr algn="r" fontAlgn="b"/>
                      <a:r>
                        <a:rPr lang="is-IS" sz="1800" b="1" i="0" u="none" strike="noStrike" dirty="0">
                          <a:solidFill>
                            <a:srgbClr val="000000"/>
                          </a:solidFill>
                          <a:effectLst/>
                          <a:latin typeface="Calibri" charset="0"/>
                        </a:rPr>
                        <a:t>4732</a:t>
                      </a:r>
                    </a:p>
                  </a:txBody>
                  <a:tcPr marL="45720" marR="45720" anchor="ctr"/>
                </a:tc>
                <a:tc>
                  <a:txBody>
                    <a:bodyPr/>
                    <a:lstStyle/>
                    <a:p>
                      <a:pPr algn="r" fontAlgn="b"/>
                      <a:r>
                        <a:rPr lang="is-IS" sz="1800" b="1" i="0" u="none" strike="noStrike">
                          <a:solidFill>
                            <a:srgbClr val="000000"/>
                          </a:solidFill>
                          <a:effectLst/>
                          <a:latin typeface="Calibri" charset="0"/>
                        </a:rPr>
                        <a:t>5104</a:t>
                      </a:r>
                    </a:p>
                  </a:txBody>
                  <a:tcPr marL="45720" marR="45720" anchor="ctr"/>
                </a:tc>
                <a:tc>
                  <a:txBody>
                    <a:bodyPr/>
                    <a:lstStyle/>
                    <a:p>
                      <a:pPr algn="r" fontAlgn="b"/>
                      <a:r>
                        <a:rPr lang="is-IS" sz="1800" b="1" i="0" u="none" strike="noStrike">
                          <a:solidFill>
                            <a:srgbClr val="000000"/>
                          </a:solidFill>
                          <a:effectLst/>
                          <a:latin typeface="Calibri" charset="0"/>
                        </a:rPr>
                        <a:t>5827</a:t>
                      </a:r>
                    </a:p>
                  </a:txBody>
                  <a:tcPr marL="45720" marR="45720" anchor="ctr"/>
                </a:tc>
                <a:tc>
                  <a:txBody>
                    <a:bodyPr/>
                    <a:lstStyle/>
                    <a:p>
                      <a:pPr algn="r" fontAlgn="b"/>
                      <a:r>
                        <a:rPr lang="cs-CZ" sz="1800" b="1" i="0" u="none" strike="noStrike" dirty="0">
                          <a:solidFill>
                            <a:srgbClr val="C00000"/>
                          </a:solidFill>
                          <a:effectLst/>
                          <a:latin typeface="Calibri" charset="0"/>
                        </a:rPr>
                        <a:t>1834</a:t>
                      </a:r>
                    </a:p>
                  </a:txBody>
                  <a:tcPr marL="45720" marR="45720" anchor="ctr"/>
                </a:tc>
              </a:tr>
              <a:tr h="0">
                <a:tc>
                  <a:txBody>
                    <a:bodyPr/>
                    <a:lstStyle/>
                    <a:p>
                      <a:pPr algn="l" fontAlgn="b"/>
                      <a:r>
                        <a:rPr lang="en-US" sz="1800" b="1" i="0" u="none" strike="noStrike">
                          <a:solidFill>
                            <a:srgbClr val="000000"/>
                          </a:solidFill>
                          <a:effectLst/>
                          <a:latin typeface="Calibri" charset="0"/>
                        </a:rPr>
                        <a:t>Agr w land +0.25 hectare</a:t>
                      </a:r>
                    </a:p>
                  </a:txBody>
                  <a:tcPr marL="45720" marR="45720" anchor="ctr"/>
                </a:tc>
                <a:tc>
                  <a:txBody>
                    <a:bodyPr/>
                    <a:lstStyle/>
                    <a:p>
                      <a:pPr algn="r" fontAlgn="b"/>
                      <a:r>
                        <a:rPr lang="is-IS" sz="1800" b="1" i="0" u="none" strike="noStrike">
                          <a:solidFill>
                            <a:srgbClr val="000000"/>
                          </a:solidFill>
                          <a:effectLst/>
                          <a:latin typeface="Calibri" charset="0"/>
                        </a:rPr>
                        <a:t>4217</a:t>
                      </a:r>
                    </a:p>
                  </a:txBody>
                  <a:tcPr marL="45720" marR="45720" anchor="ctr"/>
                </a:tc>
                <a:tc>
                  <a:txBody>
                    <a:bodyPr/>
                    <a:lstStyle/>
                    <a:p>
                      <a:pPr algn="r" fontAlgn="b"/>
                      <a:r>
                        <a:rPr lang="en-US" sz="1800" b="1" i="0" u="none" strike="noStrike">
                          <a:solidFill>
                            <a:srgbClr val="000000"/>
                          </a:solidFill>
                          <a:effectLst/>
                          <a:latin typeface="Calibri" charset="0"/>
                        </a:rPr>
                        <a:t>4533</a:t>
                      </a:r>
                    </a:p>
                  </a:txBody>
                  <a:tcPr marL="45720" marR="45720" anchor="ctr"/>
                </a:tc>
                <a:tc>
                  <a:txBody>
                    <a:bodyPr/>
                    <a:lstStyle/>
                    <a:p>
                      <a:pPr algn="r" fontAlgn="b"/>
                      <a:r>
                        <a:rPr lang="en-US" sz="1800" b="1" i="0" u="none" strike="noStrike">
                          <a:solidFill>
                            <a:srgbClr val="000000"/>
                          </a:solidFill>
                          <a:effectLst/>
                          <a:latin typeface="Calibri" charset="0"/>
                        </a:rPr>
                        <a:t>4356</a:t>
                      </a:r>
                    </a:p>
                  </a:txBody>
                  <a:tcPr marL="45720" marR="45720" anchor="ctr"/>
                </a:tc>
                <a:tc>
                  <a:txBody>
                    <a:bodyPr/>
                    <a:lstStyle/>
                    <a:p>
                      <a:pPr algn="r" fontAlgn="b"/>
                      <a:r>
                        <a:rPr lang="fi-FI" sz="1800" b="1" i="0" u="none" strike="noStrike" dirty="0">
                          <a:solidFill>
                            <a:srgbClr val="000000"/>
                          </a:solidFill>
                          <a:effectLst/>
                          <a:latin typeface="Calibri" charset="0"/>
                        </a:rPr>
                        <a:t>5029</a:t>
                      </a:r>
                    </a:p>
                  </a:txBody>
                  <a:tcPr marL="45720" marR="45720" anchor="ctr"/>
                </a:tc>
                <a:tc>
                  <a:txBody>
                    <a:bodyPr/>
                    <a:lstStyle/>
                    <a:p>
                      <a:pPr algn="r" fontAlgn="b"/>
                      <a:r>
                        <a:rPr lang="is-IS" sz="1800" b="1" i="0" u="none" strike="noStrike" dirty="0">
                          <a:solidFill>
                            <a:srgbClr val="000000"/>
                          </a:solidFill>
                          <a:effectLst/>
                          <a:latin typeface="Calibri" charset="0"/>
                        </a:rPr>
                        <a:t>4812</a:t>
                      </a:r>
                    </a:p>
                  </a:txBody>
                  <a:tcPr marL="45720" marR="45720" anchor="ctr"/>
                </a:tc>
                <a:tc>
                  <a:txBody>
                    <a:bodyPr/>
                    <a:lstStyle/>
                    <a:p>
                      <a:pPr algn="r" fontAlgn="b"/>
                      <a:r>
                        <a:rPr lang="is-IS" sz="1800" b="1" i="0" u="none" strike="noStrike" dirty="0">
                          <a:solidFill>
                            <a:srgbClr val="000000"/>
                          </a:solidFill>
                          <a:effectLst/>
                          <a:latin typeface="Calibri" charset="0"/>
                        </a:rPr>
                        <a:t>5047</a:t>
                      </a:r>
                    </a:p>
                  </a:txBody>
                  <a:tcPr marL="45720" marR="45720" anchor="ctr"/>
                </a:tc>
                <a:tc>
                  <a:txBody>
                    <a:bodyPr/>
                    <a:lstStyle/>
                    <a:p>
                      <a:pPr algn="r" fontAlgn="b"/>
                      <a:r>
                        <a:rPr lang="is-IS" sz="1800" b="1" i="0" u="none" strike="noStrike">
                          <a:solidFill>
                            <a:srgbClr val="000000"/>
                          </a:solidFill>
                          <a:effectLst/>
                          <a:latin typeface="Calibri" charset="0"/>
                        </a:rPr>
                        <a:t>5527</a:t>
                      </a:r>
                    </a:p>
                  </a:txBody>
                  <a:tcPr marL="45720" marR="45720" anchor="ctr"/>
                </a:tc>
                <a:tc>
                  <a:txBody>
                    <a:bodyPr/>
                    <a:lstStyle/>
                    <a:p>
                      <a:pPr algn="r" fontAlgn="b"/>
                      <a:r>
                        <a:rPr lang="is-IS" sz="1800" b="1" i="0" u="none" strike="noStrike" dirty="0">
                          <a:solidFill>
                            <a:srgbClr val="C00000"/>
                          </a:solidFill>
                          <a:effectLst/>
                          <a:latin typeface="Calibri" charset="0"/>
                        </a:rPr>
                        <a:t>1310</a:t>
                      </a:r>
                    </a:p>
                  </a:txBody>
                  <a:tcPr marL="45720" marR="45720" anchor="ctr"/>
                </a:tc>
              </a:tr>
              <a:tr h="0">
                <a:tc>
                  <a:txBody>
                    <a:bodyPr/>
                    <a:lstStyle/>
                    <a:p>
                      <a:pPr algn="l" fontAlgn="b"/>
                      <a:r>
                        <a:rPr lang="en-US" sz="1800" b="1" i="0" u="none" strike="noStrike">
                          <a:solidFill>
                            <a:srgbClr val="000000"/>
                          </a:solidFill>
                          <a:effectLst/>
                          <a:latin typeface="Calibri" charset="0"/>
                        </a:rPr>
                        <a:t>Agric &amp; Allied Worker</a:t>
                      </a:r>
                    </a:p>
                  </a:txBody>
                  <a:tcPr marL="45720" marR="45720" anchor="ctr"/>
                </a:tc>
                <a:tc>
                  <a:txBody>
                    <a:bodyPr/>
                    <a:lstStyle/>
                    <a:p>
                      <a:pPr algn="r" fontAlgn="b"/>
                      <a:r>
                        <a:rPr lang="is-IS" sz="1800" b="1" i="0" u="none" strike="noStrike">
                          <a:solidFill>
                            <a:srgbClr val="000000"/>
                          </a:solidFill>
                          <a:effectLst/>
                          <a:latin typeface="Calibri" charset="0"/>
                        </a:rPr>
                        <a:t>2476</a:t>
                      </a:r>
                    </a:p>
                  </a:txBody>
                  <a:tcPr marL="45720" marR="45720" anchor="ctr"/>
                </a:tc>
                <a:tc>
                  <a:txBody>
                    <a:bodyPr/>
                    <a:lstStyle/>
                    <a:p>
                      <a:pPr algn="r" fontAlgn="b"/>
                      <a:r>
                        <a:rPr lang="is-IS" sz="1800" b="1" i="0" u="none" strike="noStrike">
                          <a:solidFill>
                            <a:srgbClr val="000000"/>
                          </a:solidFill>
                          <a:effectLst/>
                          <a:latin typeface="Calibri" charset="0"/>
                        </a:rPr>
                        <a:t>2754</a:t>
                      </a:r>
                    </a:p>
                  </a:txBody>
                  <a:tcPr marL="45720" marR="45720" anchor="ctr"/>
                </a:tc>
                <a:tc>
                  <a:txBody>
                    <a:bodyPr/>
                    <a:lstStyle/>
                    <a:p>
                      <a:pPr algn="r" fontAlgn="b"/>
                      <a:r>
                        <a:rPr lang="is-IS" sz="1800" b="1" i="0" u="none" strike="noStrike">
                          <a:solidFill>
                            <a:srgbClr val="000000"/>
                          </a:solidFill>
                          <a:effectLst/>
                          <a:latin typeface="Calibri" charset="0"/>
                        </a:rPr>
                        <a:t>2760</a:t>
                      </a:r>
                    </a:p>
                  </a:txBody>
                  <a:tcPr marL="45720" marR="45720" anchor="ctr"/>
                </a:tc>
                <a:tc>
                  <a:txBody>
                    <a:bodyPr/>
                    <a:lstStyle/>
                    <a:p>
                      <a:pPr algn="r" fontAlgn="b"/>
                      <a:r>
                        <a:rPr lang="en-US" sz="1800" b="1" i="0" u="none" strike="noStrike">
                          <a:solidFill>
                            <a:srgbClr val="000000"/>
                          </a:solidFill>
                          <a:effectLst/>
                          <a:latin typeface="Calibri" charset="0"/>
                        </a:rPr>
                        <a:t>3310</a:t>
                      </a:r>
                    </a:p>
                  </a:txBody>
                  <a:tcPr marL="45720" marR="45720" anchor="ctr"/>
                </a:tc>
                <a:tc>
                  <a:txBody>
                    <a:bodyPr/>
                    <a:lstStyle/>
                    <a:p>
                      <a:pPr algn="r" fontAlgn="b"/>
                      <a:r>
                        <a:rPr lang="fi-FI" sz="1800" b="1" i="0" u="none" strike="noStrike" dirty="0">
                          <a:solidFill>
                            <a:srgbClr val="000000"/>
                          </a:solidFill>
                          <a:effectLst/>
                          <a:latin typeface="Calibri" charset="0"/>
                        </a:rPr>
                        <a:t>3101</a:t>
                      </a:r>
                    </a:p>
                  </a:txBody>
                  <a:tcPr marL="45720" marR="45720" anchor="ctr"/>
                </a:tc>
                <a:tc>
                  <a:txBody>
                    <a:bodyPr/>
                    <a:lstStyle/>
                    <a:p>
                      <a:pPr algn="r" fontAlgn="b"/>
                      <a:r>
                        <a:rPr lang="is-IS" sz="1800" b="1" i="0" u="none" strike="noStrike" dirty="0">
                          <a:solidFill>
                            <a:srgbClr val="000000"/>
                          </a:solidFill>
                          <a:effectLst/>
                          <a:latin typeface="Calibri" charset="0"/>
                        </a:rPr>
                        <a:t>3372</a:t>
                      </a:r>
                    </a:p>
                  </a:txBody>
                  <a:tcPr marL="45720" marR="45720" anchor="ctr"/>
                </a:tc>
                <a:tc>
                  <a:txBody>
                    <a:bodyPr/>
                    <a:lstStyle/>
                    <a:p>
                      <a:pPr algn="r" fontAlgn="b"/>
                      <a:r>
                        <a:rPr lang="en-US" sz="1800" b="1" i="0" u="none" strike="noStrike">
                          <a:solidFill>
                            <a:srgbClr val="000000"/>
                          </a:solidFill>
                          <a:effectLst/>
                          <a:latin typeface="Calibri" charset="0"/>
                        </a:rPr>
                        <a:t>3884</a:t>
                      </a:r>
                    </a:p>
                  </a:txBody>
                  <a:tcPr marL="45720" marR="45720" anchor="ctr"/>
                </a:tc>
                <a:tc>
                  <a:txBody>
                    <a:bodyPr/>
                    <a:lstStyle/>
                    <a:p>
                      <a:pPr algn="r" fontAlgn="b"/>
                      <a:r>
                        <a:rPr lang="is-IS" sz="1800" b="1" i="0" u="none" strike="noStrike" dirty="0">
                          <a:solidFill>
                            <a:srgbClr val="C00000"/>
                          </a:solidFill>
                          <a:effectLst/>
                          <a:latin typeface="Calibri" charset="0"/>
                        </a:rPr>
                        <a:t>1408</a:t>
                      </a:r>
                    </a:p>
                  </a:txBody>
                  <a:tcPr marL="45720" marR="45720" anchor="ctr"/>
                </a:tc>
              </a:tr>
              <a:tr h="0">
                <a:tc>
                  <a:txBody>
                    <a:bodyPr/>
                    <a:lstStyle/>
                    <a:p>
                      <a:pPr algn="l" fontAlgn="b"/>
                      <a:r>
                        <a:rPr lang="en-US" sz="1800" b="1" i="0" u="none" strike="noStrike">
                          <a:solidFill>
                            <a:srgbClr val="000000"/>
                          </a:solidFill>
                          <a:effectLst/>
                          <a:latin typeface="Calibri" charset="0"/>
                        </a:rPr>
                        <a:t>Prod. Worker/Artisan</a:t>
                      </a:r>
                    </a:p>
                  </a:txBody>
                  <a:tcPr marL="45720" marR="45720" anchor="ctr"/>
                </a:tc>
                <a:tc>
                  <a:txBody>
                    <a:bodyPr/>
                    <a:lstStyle/>
                    <a:p>
                      <a:pPr algn="r" fontAlgn="b"/>
                      <a:r>
                        <a:rPr lang="is-IS" sz="1800" b="1" i="0" u="none" strike="noStrike">
                          <a:solidFill>
                            <a:srgbClr val="000000"/>
                          </a:solidFill>
                          <a:effectLst/>
                          <a:latin typeface="Calibri" charset="0"/>
                        </a:rPr>
                        <a:t>4238</a:t>
                      </a:r>
                    </a:p>
                  </a:txBody>
                  <a:tcPr marL="45720" marR="45720" anchor="ctr"/>
                </a:tc>
                <a:tc>
                  <a:txBody>
                    <a:bodyPr/>
                    <a:lstStyle/>
                    <a:p>
                      <a:pPr algn="r" fontAlgn="b"/>
                      <a:r>
                        <a:rPr lang="en-US" sz="1800" b="1" i="0" u="none" strike="noStrike">
                          <a:solidFill>
                            <a:srgbClr val="000000"/>
                          </a:solidFill>
                          <a:effectLst/>
                          <a:latin typeface="Calibri" charset="0"/>
                        </a:rPr>
                        <a:t>4456</a:t>
                      </a:r>
                    </a:p>
                  </a:txBody>
                  <a:tcPr marL="45720" marR="45720" anchor="ctr"/>
                </a:tc>
                <a:tc>
                  <a:txBody>
                    <a:bodyPr/>
                    <a:lstStyle/>
                    <a:p>
                      <a:pPr algn="r" fontAlgn="b"/>
                      <a:r>
                        <a:rPr lang="en-US" sz="1800" b="1" i="0" u="none" strike="noStrike">
                          <a:solidFill>
                            <a:srgbClr val="000000"/>
                          </a:solidFill>
                          <a:effectLst/>
                          <a:latin typeface="Calibri" charset="0"/>
                        </a:rPr>
                        <a:t>4555</a:t>
                      </a:r>
                    </a:p>
                  </a:txBody>
                  <a:tcPr marL="45720" marR="45720" anchor="ctr"/>
                </a:tc>
                <a:tc>
                  <a:txBody>
                    <a:bodyPr/>
                    <a:lstStyle/>
                    <a:p>
                      <a:pPr algn="r" fontAlgn="b"/>
                      <a:r>
                        <a:rPr lang="uk-UA" sz="1800" b="1" i="0" u="none" strike="noStrike">
                          <a:solidFill>
                            <a:srgbClr val="000000"/>
                          </a:solidFill>
                          <a:effectLst/>
                          <a:latin typeface="Calibri" charset="0"/>
                        </a:rPr>
                        <a:t>5145</a:t>
                      </a:r>
                    </a:p>
                  </a:txBody>
                  <a:tcPr marL="45720" marR="45720" anchor="ctr"/>
                </a:tc>
                <a:tc>
                  <a:txBody>
                    <a:bodyPr/>
                    <a:lstStyle/>
                    <a:p>
                      <a:pPr algn="r" fontAlgn="b"/>
                      <a:r>
                        <a:rPr lang="is-IS" sz="1800" b="1" i="0" u="none" strike="noStrike">
                          <a:solidFill>
                            <a:srgbClr val="000000"/>
                          </a:solidFill>
                          <a:effectLst/>
                          <a:latin typeface="Calibri" charset="0"/>
                        </a:rPr>
                        <a:t>4670</a:t>
                      </a:r>
                    </a:p>
                  </a:txBody>
                  <a:tcPr marL="45720" marR="45720" anchor="ctr"/>
                </a:tc>
                <a:tc>
                  <a:txBody>
                    <a:bodyPr/>
                    <a:lstStyle/>
                    <a:p>
                      <a:pPr algn="r" fontAlgn="b"/>
                      <a:r>
                        <a:rPr lang="cs-CZ" sz="1800" b="1" i="0" u="none" strike="noStrike" dirty="0">
                          <a:solidFill>
                            <a:srgbClr val="000000"/>
                          </a:solidFill>
                          <a:effectLst/>
                          <a:latin typeface="Calibri" charset="0"/>
                        </a:rPr>
                        <a:t>4975</a:t>
                      </a:r>
                    </a:p>
                  </a:txBody>
                  <a:tcPr marL="45720" marR="45720" anchor="ctr"/>
                </a:tc>
                <a:tc>
                  <a:txBody>
                    <a:bodyPr/>
                    <a:lstStyle/>
                    <a:p>
                      <a:pPr algn="r" fontAlgn="b"/>
                      <a:r>
                        <a:rPr lang="is-IS" sz="1800" b="1" i="0" u="none" strike="noStrike" dirty="0">
                          <a:solidFill>
                            <a:srgbClr val="000000"/>
                          </a:solidFill>
                          <a:effectLst/>
                          <a:latin typeface="Calibri" charset="0"/>
                        </a:rPr>
                        <a:t>5686</a:t>
                      </a:r>
                    </a:p>
                  </a:txBody>
                  <a:tcPr marL="45720" marR="45720" anchor="ctr"/>
                </a:tc>
                <a:tc>
                  <a:txBody>
                    <a:bodyPr/>
                    <a:lstStyle/>
                    <a:p>
                      <a:pPr algn="r" fontAlgn="b"/>
                      <a:r>
                        <a:rPr lang="is-IS" sz="1800" b="1" i="0" u="none" strike="noStrike" dirty="0">
                          <a:solidFill>
                            <a:srgbClr val="C00000"/>
                          </a:solidFill>
                          <a:effectLst/>
                          <a:latin typeface="Calibri" charset="0"/>
                        </a:rPr>
                        <a:t>1448</a:t>
                      </a:r>
                    </a:p>
                  </a:txBody>
                  <a:tcPr marL="45720" marR="45720" anchor="ctr"/>
                </a:tc>
              </a:tr>
              <a:tr h="0">
                <a:tc>
                  <a:txBody>
                    <a:bodyPr/>
                    <a:lstStyle/>
                    <a:p>
                      <a:pPr algn="l" fontAlgn="b"/>
                      <a:r>
                        <a:rPr lang="en-US" sz="1800" b="1" i="0" u="none" strike="noStrike">
                          <a:solidFill>
                            <a:srgbClr val="000000"/>
                          </a:solidFill>
                          <a:effectLst/>
                          <a:latin typeface="Calibri" charset="0"/>
                        </a:rPr>
                        <a:t>Laborer</a:t>
                      </a:r>
                    </a:p>
                  </a:txBody>
                  <a:tcPr marL="45720" marR="45720" anchor="ctr"/>
                </a:tc>
                <a:tc>
                  <a:txBody>
                    <a:bodyPr/>
                    <a:lstStyle/>
                    <a:p>
                      <a:pPr algn="r" fontAlgn="b"/>
                      <a:r>
                        <a:rPr lang="is-IS" sz="1800" b="1" i="0" u="none" strike="noStrike">
                          <a:solidFill>
                            <a:srgbClr val="000000"/>
                          </a:solidFill>
                          <a:effectLst/>
                          <a:latin typeface="Calibri" charset="0"/>
                        </a:rPr>
                        <a:t>3620</a:t>
                      </a:r>
                    </a:p>
                  </a:txBody>
                  <a:tcPr marL="45720" marR="45720" anchor="ctr"/>
                </a:tc>
                <a:tc>
                  <a:txBody>
                    <a:bodyPr/>
                    <a:lstStyle/>
                    <a:p>
                      <a:pPr algn="r" fontAlgn="b"/>
                      <a:r>
                        <a:rPr lang="is-IS" sz="1800" b="1" i="0" u="none" strike="noStrike">
                          <a:solidFill>
                            <a:srgbClr val="000000"/>
                          </a:solidFill>
                          <a:effectLst/>
                          <a:latin typeface="Calibri" charset="0"/>
                        </a:rPr>
                        <a:t>3661</a:t>
                      </a:r>
                    </a:p>
                  </a:txBody>
                  <a:tcPr marL="45720" marR="45720" anchor="ctr"/>
                </a:tc>
                <a:tc>
                  <a:txBody>
                    <a:bodyPr/>
                    <a:lstStyle/>
                    <a:p>
                      <a:pPr algn="r" fontAlgn="b"/>
                      <a:r>
                        <a:rPr lang="is-IS" sz="1800" b="1" i="0" u="none" strike="noStrike">
                          <a:solidFill>
                            <a:srgbClr val="000000"/>
                          </a:solidFill>
                          <a:effectLst/>
                          <a:latin typeface="Calibri" charset="0"/>
                        </a:rPr>
                        <a:t>3710</a:t>
                      </a:r>
                    </a:p>
                  </a:txBody>
                  <a:tcPr marL="45720" marR="45720" anchor="ctr"/>
                </a:tc>
                <a:tc>
                  <a:txBody>
                    <a:bodyPr/>
                    <a:lstStyle/>
                    <a:p>
                      <a:pPr algn="r" fontAlgn="b"/>
                      <a:r>
                        <a:rPr lang="is-IS" sz="1800" b="1" i="0" u="none" strike="noStrike">
                          <a:solidFill>
                            <a:srgbClr val="000000"/>
                          </a:solidFill>
                          <a:effectLst/>
                          <a:latin typeface="Calibri" charset="0"/>
                        </a:rPr>
                        <a:t>4307</a:t>
                      </a:r>
                    </a:p>
                  </a:txBody>
                  <a:tcPr marL="45720" marR="45720" anchor="ctr"/>
                </a:tc>
                <a:tc>
                  <a:txBody>
                    <a:bodyPr/>
                    <a:lstStyle/>
                    <a:p>
                      <a:pPr algn="r" fontAlgn="b"/>
                      <a:r>
                        <a:rPr lang="fi-FI" sz="1800" b="1" i="0" u="none" strike="noStrike">
                          <a:solidFill>
                            <a:srgbClr val="000000"/>
                          </a:solidFill>
                          <a:effectLst/>
                          <a:latin typeface="Calibri" charset="0"/>
                        </a:rPr>
                        <a:t>3878</a:t>
                      </a:r>
                    </a:p>
                  </a:txBody>
                  <a:tcPr marL="45720" marR="45720" anchor="ctr"/>
                </a:tc>
                <a:tc>
                  <a:txBody>
                    <a:bodyPr/>
                    <a:lstStyle/>
                    <a:p>
                      <a:pPr algn="r" fontAlgn="b"/>
                      <a:r>
                        <a:rPr lang="en-US" sz="1800" b="1" i="0" u="none" strike="noStrike">
                          <a:solidFill>
                            <a:srgbClr val="000000"/>
                          </a:solidFill>
                          <a:effectLst/>
                          <a:latin typeface="Calibri" charset="0"/>
                        </a:rPr>
                        <a:t>4031</a:t>
                      </a:r>
                    </a:p>
                  </a:txBody>
                  <a:tcPr marL="45720" marR="45720" anchor="ctr"/>
                </a:tc>
                <a:tc>
                  <a:txBody>
                    <a:bodyPr/>
                    <a:lstStyle/>
                    <a:p>
                      <a:pPr algn="r" fontAlgn="b"/>
                      <a:r>
                        <a:rPr lang="en-US" sz="1800" b="1" i="0" u="none" strike="noStrike" dirty="0">
                          <a:solidFill>
                            <a:srgbClr val="000000"/>
                          </a:solidFill>
                          <a:effectLst/>
                          <a:latin typeface="Calibri" charset="0"/>
                        </a:rPr>
                        <a:t>4554</a:t>
                      </a:r>
                    </a:p>
                  </a:txBody>
                  <a:tcPr marL="45720" marR="45720" anchor="ctr"/>
                </a:tc>
                <a:tc>
                  <a:txBody>
                    <a:bodyPr/>
                    <a:lstStyle/>
                    <a:p>
                      <a:pPr algn="r" fontAlgn="b"/>
                      <a:r>
                        <a:rPr lang="is-IS" sz="1800" b="1" i="0" u="none" strike="noStrike" dirty="0">
                          <a:solidFill>
                            <a:srgbClr val="C00000"/>
                          </a:solidFill>
                          <a:effectLst/>
                          <a:latin typeface="Calibri" charset="0"/>
                        </a:rPr>
                        <a:t>934</a:t>
                      </a:r>
                    </a:p>
                  </a:txBody>
                  <a:tcPr marL="45720" marR="45720" anchor="ctr"/>
                </a:tc>
              </a:tr>
              <a:tr h="0">
                <a:tc>
                  <a:txBody>
                    <a:bodyPr/>
                    <a:lstStyle/>
                    <a:p>
                      <a:pPr algn="l" fontAlgn="b"/>
                      <a:r>
                        <a:rPr lang="en-US" sz="1800" b="1" i="0" u="none" strike="noStrike" dirty="0">
                          <a:solidFill>
                            <a:srgbClr val="000000"/>
                          </a:solidFill>
                          <a:effectLst/>
                          <a:latin typeface="Calibri" charset="0"/>
                        </a:rPr>
                        <a:t>No </a:t>
                      </a:r>
                      <a:r>
                        <a:rPr lang="en-US" sz="1800" b="1" i="0" u="none" strike="noStrike" dirty="0" smtClean="0">
                          <a:solidFill>
                            <a:srgbClr val="000000"/>
                          </a:solidFill>
                          <a:effectLst/>
                          <a:latin typeface="Calibri" charset="0"/>
                        </a:rPr>
                        <a:t>Occupation/Retiree</a:t>
                      </a:r>
                      <a:endParaRPr lang="en-US" sz="1800" b="1" i="0" u="none" strike="noStrike" dirty="0">
                        <a:solidFill>
                          <a:srgbClr val="000000"/>
                        </a:solidFill>
                        <a:effectLst/>
                        <a:latin typeface="Calibri" charset="0"/>
                      </a:endParaRPr>
                    </a:p>
                  </a:txBody>
                  <a:tcPr marL="45720" marR="45720" anchor="ctr"/>
                </a:tc>
                <a:tc>
                  <a:txBody>
                    <a:bodyPr/>
                    <a:lstStyle/>
                    <a:p>
                      <a:pPr algn="r" fontAlgn="b"/>
                      <a:r>
                        <a:rPr lang="fi-FI" sz="1800" b="1" i="0" u="none" strike="noStrike">
                          <a:solidFill>
                            <a:srgbClr val="000000"/>
                          </a:solidFill>
                          <a:effectLst/>
                          <a:latin typeface="Calibri" charset="0"/>
                        </a:rPr>
                        <a:t>1879</a:t>
                      </a:r>
                    </a:p>
                  </a:txBody>
                  <a:tcPr marL="45720" marR="45720" anchor="ctr"/>
                </a:tc>
                <a:tc>
                  <a:txBody>
                    <a:bodyPr/>
                    <a:lstStyle/>
                    <a:p>
                      <a:pPr algn="r" fontAlgn="b"/>
                      <a:r>
                        <a:rPr lang="is-IS" sz="1800" b="1" i="0" u="none" strike="noStrike">
                          <a:solidFill>
                            <a:srgbClr val="000000"/>
                          </a:solidFill>
                          <a:effectLst/>
                          <a:latin typeface="Calibri" charset="0"/>
                        </a:rPr>
                        <a:t>2387</a:t>
                      </a:r>
                    </a:p>
                  </a:txBody>
                  <a:tcPr marL="45720" marR="45720" anchor="ctr"/>
                </a:tc>
                <a:tc>
                  <a:txBody>
                    <a:bodyPr/>
                    <a:lstStyle/>
                    <a:p>
                      <a:pPr algn="r" fontAlgn="b"/>
                      <a:r>
                        <a:rPr lang="is-IS" sz="1800" b="1" i="0" u="none" strike="noStrike">
                          <a:solidFill>
                            <a:srgbClr val="000000"/>
                          </a:solidFill>
                          <a:effectLst/>
                          <a:latin typeface="Calibri" charset="0"/>
                        </a:rPr>
                        <a:t>2342</a:t>
                      </a:r>
                    </a:p>
                  </a:txBody>
                  <a:tcPr marL="45720" marR="45720" anchor="ctr"/>
                </a:tc>
                <a:tc>
                  <a:txBody>
                    <a:bodyPr/>
                    <a:lstStyle/>
                    <a:p>
                      <a:pPr algn="r" fontAlgn="b"/>
                      <a:r>
                        <a:rPr lang="is-IS" sz="1800" b="1" i="0" u="none" strike="noStrike">
                          <a:solidFill>
                            <a:srgbClr val="000000"/>
                          </a:solidFill>
                          <a:effectLst/>
                          <a:latin typeface="Calibri" charset="0"/>
                        </a:rPr>
                        <a:t>3091</a:t>
                      </a:r>
                    </a:p>
                  </a:txBody>
                  <a:tcPr marL="45720" marR="45720" anchor="ctr"/>
                </a:tc>
                <a:tc>
                  <a:txBody>
                    <a:bodyPr/>
                    <a:lstStyle/>
                    <a:p>
                      <a:pPr algn="r" fontAlgn="b"/>
                      <a:r>
                        <a:rPr lang="is-IS" sz="1800" b="1" i="0" u="none" strike="noStrike">
                          <a:solidFill>
                            <a:srgbClr val="000000"/>
                          </a:solidFill>
                          <a:effectLst/>
                          <a:latin typeface="Calibri" charset="0"/>
                        </a:rPr>
                        <a:t>2828</a:t>
                      </a:r>
                    </a:p>
                  </a:txBody>
                  <a:tcPr marL="45720" marR="45720" anchor="ctr"/>
                </a:tc>
                <a:tc>
                  <a:txBody>
                    <a:bodyPr/>
                    <a:lstStyle/>
                    <a:p>
                      <a:pPr algn="r" fontAlgn="b"/>
                      <a:r>
                        <a:rPr lang="is-IS" sz="1800" b="1" i="0" u="none" strike="noStrike">
                          <a:solidFill>
                            <a:srgbClr val="000000"/>
                          </a:solidFill>
                          <a:effectLst/>
                          <a:latin typeface="Calibri" charset="0"/>
                        </a:rPr>
                        <a:t>3664</a:t>
                      </a:r>
                    </a:p>
                  </a:txBody>
                  <a:tcPr marL="45720" marR="45720" anchor="ctr"/>
                </a:tc>
                <a:tc>
                  <a:txBody>
                    <a:bodyPr/>
                    <a:lstStyle/>
                    <a:p>
                      <a:pPr algn="r" fontAlgn="b"/>
                      <a:r>
                        <a:rPr lang="is-IS" sz="1800" b="1" i="0" u="none" strike="noStrike" dirty="0">
                          <a:solidFill>
                            <a:srgbClr val="000000"/>
                          </a:solidFill>
                          <a:effectLst/>
                          <a:latin typeface="Calibri" charset="0"/>
                        </a:rPr>
                        <a:t>3706</a:t>
                      </a:r>
                    </a:p>
                  </a:txBody>
                  <a:tcPr marL="45720" marR="45720" anchor="ctr"/>
                </a:tc>
                <a:tc>
                  <a:txBody>
                    <a:bodyPr/>
                    <a:lstStyle/>
                    <a:p>
                      <a:pPr algn="r" fontAlgn="b"/>
                      <a:r>
                        <a:rPr lang="is-IS" sz="1800" b="1" i="0" u="none" strike="noStrike" dirty="0">
                          <a:solidFill>
                            <a:srgbClr val="C00000"/>
                          </a:solidFill>
                          <a:effectLst/>
                          <a:latin typeface="Calibri" charset="0"/>
                        </a:rPr>
                        <a:t>1827</a:t>
                      </a:r>
                    </a:p>
                  </a:txBody>
                  <a:tcPr marL="45720" marR="45720" anchor="ctr"/>
                </a:tc>
              </a:tr>
              <a:tr h="0">
                <a:tc>
                  <a:txBody>
                    <a:bodyPr/>
                    <a:lstStyle/>
                    <a:p>
                      <a:pPr algn="l" fontAlgn="b"/>
                      <a:r>
                        <a:rPr lang="en-US" sz="1800" b="1" i="0" u="none" strike="noStrike" dirty="0">
                          <a:solidFill>
                            <a:srgbClr val="000000"/>
                          </a:solidFill>
                          <a:effectLst/>
                          <a:latin typeface="Calibri" charset="0"/>
                        </a:rPr>
                        <a:t>Total</a:t>
                      </a:r>
                    </a:p>
                  </a:txBody>
                  <a:tcPr marL="45720" marR="45720" anchor="ctr"/>
                </a:tc>
                <a:tc>
                  <a:txBody>
                    <a:bodyPr/>
                    <a:lstStyle/>
                    <a:p>
                      <a:pPr algn="r" fontAlgn="b"/>
                      <a:r>
                        <a:rPr lang="cs-CZ" sz="1800" b="1" i="0" u="none" strike="noStrike">
                          <a:solidFill>
                            <a:srgbClr val="000000"/>
                          </a:solidFill>
                          <a:effectLst/>
                          <a:latin typeface="Calibri" charset="0"/>
                        </a:rPr>
                        <a:t>3694</a:t>
                      </a:r>
                    </a:p>
                  </a:txBody>
                  <a:tcPr marL="45720" marR="45720" anchor="ctr"/>
                </a:tc>
                <a:tc>
                  <a:txBody>
                    <a:bodyPr/>
                    <a:lstStyle/>
                    <a:p>
                      <a:pPr algn="r" fontAlgn="b"/>
                      <a:r>
                        <a:rPr lang="cs-CZ" sz="1800" b="1" i="0" u="none" strike="noStrike">
                          <a:solidFill>
                            <a:srgbClr val="000000"/>
                          </a:solidFill>
                          <a:effectLst/>
                          <a:latin typeface="Calibri" charset="0"/>
                        </a:rPr>
                        <a:t>3940</a:t>
                      </a:r>
                    </a:p>
                  </a:txBody>
                  <a:tcPr marL="45720" marR="45720" anchor="ctr"/>
                </a:tc>
                <a:tc>
                  <a:txBody>
                    <a:bodyPr/>
                    <a:lstStyle/>
                    <a:p>
                      <a:pPr algn="r" fontAlgn="b"/>
                      <a:r>
                        <a:rPr lang="uk-UA" sz="1800" b="1" i="0" u="none" strike="noStrike" dirty="0">
                          <a:solidFill>
                            <a:srgbClr val="000000"/>
                          </a:solidFill>
                          <a:effectLst/>
                          <a:latin typeface="Calibri" charset="0"/>
                        </a:rPr>
                        <a:t>3965</a:t>
                      </a:r>
                    </a:p>
                  </a:txBody>
                  <a:tcPr marL="45720" marR="45720" anchor="ctr"/>
                </a:tc>
                <a:tc>
                  <a:txBody>
                    <a:bodyPr/>
                    <a:lstStyle/>
                    <a:p>
                      <a:pPr algn="r" fontAlgn="b"/>
                      <a:r>
                        <a:rPr lang="is-IS" sz="1800" b="1" i="0" u="none" strike="noStrike" dirty="0">
                          <a:solidFill>
                            <a:srgbClr val="000000"/>
                          </a:solidFill>
                          <a:effectLst/>
                          <a:latin typeface="Calibri" charset="0"/>
                        </a:rPr>
                        <a:t>4592</a:t>
                      </a:r>
                    </a:p>
                  </a:txBody>
                  <a:tcPr marL="45720" marR="45720" anchor="ctr"/>
                </a:tc>
                <a:tc>
                  <a:txBody>
                    <a:bodyPr/>
                    <a:lstStyle/>
                    <a:p>
                      <a:pPr algn="r" fontAlgn="b"/>
                      <a:r>
                        <a:rPr lang="en-US" sz="1800" b="1" i="0" u="none" strike="noStrike">
                          <a:solidFill>
                            <a:srgbClr val="000000"/>
                          </a:solidFill>
                          <a:effectLst/>
                          <a:latin typeface="Calibri" charset="0"/>
                        </a:rPr>
                        <a:t>4403</a:t>
                      </a:r>
                    </a:p>
                  </a:txBody>
                  <a:tcPr marL="45720" marR="45720" anchor="ctr"/>
                </a:tc>
                <a:tc>
                  <a:txBody>
                    <a:bodyPr/>
                    <a:lstStyle/>
                    <a:p>
                      <a:pPr algn="r" fontAlgn="b"/>
                      <a:r>
                        <a:rPr lang="is-IS" sz="1800" b="1" i="0" u="none" strike="noStrike">
                          <a:solidFill>
                            <a:srgbClr val="000000"/>
                          </a:solidFill>
                          <a:effectLst/>
                          <a:latin typeface="Calibri" charset="0"/>
                        </a:rPr>
                        <a:t>4667</a:t>
                      </a:r>
                    </a:p>
                  </a:txBody>
                  <a:tcPr marL="45720" marR="45720" anchor="ctr"/>
                </a:tc>
                <a:tc>
                  <a:txBody>
                    <a:bodyPr/>
                    <a:lstStyle/>
                    <a:p>
                      <a:pPr algn="r" fontAlgn="b"/>
                      <a:r>
                        <a:rPr lang="uk-UA" sz="1800" b="1" i="0" u="none" strike="noStrike" dirty="0">
                          <a:solidFill>
                            <a:srgbClr val="000000"/>
                          </a:solidFill>
                          <a:effectLst/>
                          <a:latin typeface="Calibri" charset="0"/>
                        </a:rPr>
                        <a:t>5377</a:t>
                      </a:r>
                    </a:p>
                  </a:txBody>
                  <a:tcPr marL="45720" marR="45720" anchor="ctr"/>
                </a:tc>
                <a:tc>
                  <a:txBody>
                    <a:bodyPr/>
                    <a:lstStyle/>
                    <a:p>
                      <a:pPr algn="r" fontAlgn="b"/>
                      <a:r>
                        <a:rPr lang="is-IS" sz="2400" b="1" i="0" u="none" strike="noStrike" dirty="0">
                          <a:solidFill>
                            <a:schemeClr val="accent5">
                              <a:lumMod val="75000"/>
                            </a:schemeClr>
                          </a:solidFill>
                          <a:effectLst/>
                          <a:latin typeface="Calibri" charset="0"/>
                        </a:rPr>
                        <a:t>1683</a:t>
                      </a:r>
                    </a:p>
                  </a:txBody>
                  <a:tcPr marL="45720" marR="45720" anchor="ctr"/>
                </a:tc>
              </a:tr>
            </a:tbl>
          </a:graphicData>
        </a:graphic>
      </p:graphicFrame>
    </p:spTree>
    <p:extLst>
      <p:ext uri="{BB962C8B-B14F-4D97-AF65-F5344CB8AC3E}">
        <p14:creationId xmlns:p14="http://schemas.microsoft.com/office/powerpoint/2010/main" val="201339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occupational power structure in an era of rising inequality</a:t>
            </a:r>
            <a:endParaRPr lang="en-US" dirty="0"/>
          </a:p>
        </p:txBody>
      </p:sp>
      <p:sp>
        <p:nvSpPr>
          <p:cNvPr id="3" name="Content Placeholder 2"/>
          <p:cNvSpPr>
            <a:spLocks noGrp="1"/>
          </p:cNvSpPr>
          <p:nvPr>
            <p:ph idx="1"/>
          </p:nvPr>
        </p:nvSpPr>
        <p:spPr/>
        <p:txBody>
          <a:bodyPr/>
          <a:lstStyle/>
          <a:p>
            <a:r>
              <a:rPr lang="en-US" dirty="0" smtClean="0"/>
              <a:t>Inequality in India has been rising, regardless of the data we use</a:t>
            </a:r>
          </a:p>
          <a:p>
            <a:r>
              <a:rPr lang="en-US" dirty="0" smtClean="0"/>
              <a:t>Typical Indian discourse centered around government’s CPS like surveys National Sample Surveys that only collect consumption expenditure</a:t>
            </a:r>
          </a:p>
          <a:p>
            <a:r>
              <a:rPr lang="en-US" dirty="0"/>
              <a:t>C</a:t>
            </a:r>
            <a:r>
              <a:rPr lang="en-US" dirty="0" smtClean="0"/>
              <a:t>onsumption data understate inequality</a:t>
            </a:r>
          </a:p>
          <a:p>
            <a:pPr lvl="1"/>
            <a:r>
              <a:rPr lang="en-US" dirty="0" smtClean="0"/>
              <a:t>Consumption smoothing via borrowing for the poor</a:t>
            </a:r>
          </a:p>
          <a:p>
            <a:pPr lvl="1"/>
            <a:r>
              <a:rPr lang="en-US" dirty="0" smtClean="0"/>
              <a:t>The rich do not consume all they earn</a:t>
            </a:r>
          </a:p>
          <a:p>
            <a:r>
              <a:rPr lang="en-US" dirty="0" smtClean="0"/>
              <a:t>Inequality based on income data is far larger</a:t>
            </a:r>
            <a:endParaRPr lang="en-US" dirty="0"/>
          </a:p>
        </p:txBody>
      </p:sp>
    </p:spTree>
    <p:extLst>
      <p:ext uri="{BB962C8B-B14F-4D97-AF65-F5344CB8AC3E}">
        <p14:creationId xmlns:p14="http://schemas.microsoft.com/office/powerpoint/2010/main" val="13416609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Growing within occupation inequality</a:t>
            </a:r>
            <a:endParaRPr lang="en-US" dirty="0"/>
          </a:p>
        </p:txBody>
      </p:sp>
      <p:sp>
        <p:nvSpPr>
          <p:cNvPr id="5" name="Text Placeholder 4"/>
          <p:cNvSpPr>
            <a:spLocks noGrp="1"/>
          </p:cNvSpPr>
          <p:nvPr>
            <p:ph type="body" idx="1"/>
          </p:nvPr>
        </p:nvSpPr>
        <p:spPr/>
        <p:txBody>
          <a:bodyPr/>
          <a:lstStyle/>
          <a:p>
            <a:endParaRPr lang="en-US" dirty="0"/>
          </a:p>
        </p:txBody>
      </p:sp>
      <p:sp>
        <p:nvSpPr>
          <p:cNvPr id="6" name="Picture Placeholder 5"/>
          <p:cNvSpPr>
            <a:spLocks noGrp="1"/>
          </p:cNvSpPr>
          <p:nvPr>
            <p:ph type="pic" sz="quarter" idx="13"/>
          </p:nvPr>
        </p:nvSpPr>
        <p:spPr/>
      </p:sp>
    </p:spTree>
    <p:extLst>
      <p:ext uri="{BB962C8B-B14F-4D97-AF65-F5344CB8AC3E}">
        <p14:creationId xmlns:p14="http://schemas.microsoft.com/office/powerpoint/2010/main" val="197856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greater increase in incomes for the top decile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4461262"/>
              </p:ext>
            </p:extLst>
          </p:nvPr>
        </p:nvGraphicFramePr>
        <p:xfrm>
          <a:off x="457200" y="1628775"/>
          <a:ext cx="8507416" cy="4020820"/>
        </p:xfrm>
        <a:graphic>
          <a:graphicData uri="http://schemas.openxmlformats.org/drawingml/2006/table">
            <a:tbl>
              <a:tblPr firstRow="1" firstCol="1" bandRow="1">
                <a:tableStyleId>{5C22544A-7EE6-4342-B048-85BDC9FD1C3A}</a:tableStyleId>
              </a:tblPr>
              <a:tblGrid>
                <a:gridCol w="2386608"/>
                <a:gridCol w="864096"/>
                <a:gridCol w="720080"/>
                <a:gridCol w="792088"/>
                <a:gridCol w="720080"/>
                <a:gridCol w="792088"/>
                <a:gridCol w="663320"/>
                <a:gridCol w="784528"/>
                <a:gridCol w="784528"/>
              </a:tblGrid>
              <a:tr h="0">
                <a:tc>
                  <a:txBody>
                    <a:bodyPr/>
                    <a:lstStyle/>
                    <a:p>
                      <a:pPr algn="l" fontAlgn="b"/>
                      <a:endParaRPr lang="en-US" sz="1800" b="0" i="0" u="none" strike="noStrike" dirty="0">
                        <a:solidFill>
                          <a:srgbClr val="000000"/>
                        </a:solidFill>
                        <a:effectLst/>
                        <a:latin typeface="Calibri" charset="0"/>
                      </a:endParaRPr>
                    </a:p>
                  </a:txBody>
                  <a:tcPr marL="6350" marR="6350" marT="6350" marB="0" anchor="b"/>
                </a:tc>
                <a:tc>
                  <a:txBody>
                    <a:bodyPr/>
                    <a:lstStyle/>
                    <a:p>
                      <a:pPr algn="r" fontAlgn="b"/>
                      <a:r>
                        <a:rPr lang="cs-CZ" sz="1800" b="1" i="0" u="none" strike="noStrike">
                          <a:solidFill>
                            <a:srgbClr val="000000"/>
                          </a:solidFill>
                          <a:effectLst/>
                          <a:latin typeface="Calibri" charset="0"/>
                        </a:rPr>
                        <a:t>1983</a:t>
                      </a:r>
                    </a:p>
                  </a:txBody>
                  <a:tcPr marL="6350" marR="6350" marT="6350" marB="0" anchor="b"/>
                </a:tc>
                <a:tc>
                  <a:txBody>
                    <a:bodyPr/>
                    <a:lstStyle/>
                    <a:p>
                      <a:pPr algn="r" fontAlgn="b"/>
                      <a:r>
                        <a:rPr lang="fi-FI" sz="1800" b="1" i="0" u="none" strike="noStrike">
                          <a:solidFill>
                            <a:srgbClr val="000000"/>
                          </a:solidFill>
                          <a:effectLst/>
                          <a:latin typeface="Calibri" charset="0"/>
                        </a:rPr>
                        <a:t>1987</a:t>
                      </a:r>
                    </a:p>
                  </a:txBody>
                  <a:tcPr marL="6350" marR="6350" marT="6350" marB="0" anchor="b"/>
                </a:tc>
                <a:tc>
                  <a:txBody>
                    <a:bodyPr/>
                    <a:lstStyle/>
                    <a:p>
                      <a:pPr algn="r" fontAlgn="b"/>
                      <a:r>
                        <a:rPr lang="cs-CZ" sz="1800" b="1" i="0" u="none" strike="noStrike">
                          <a:solidFill>
                            <a:srgbClr val="000000"/>
                          </a:solidFill>
                          <a:effectLst/>
                          <a:latin typeface="Calibri" charset="0"/>
                        </a:rPr>
                        <a:t>1994</a:t>
                      </a:r>
                    </a:p>
                  </a:txBody>
                  <a:tcPr marL="6350" marR="6350" marT="6350" marB="0" anchor="b"/>
                </a:tc>
                <a:tc>
                  <a:txBody>
                    <a:bodyPr/>
                    <a:lstStyle/>
                    <a:p>
                      <a:pPr algn="r" fontAlgn="b"/>
                      <a:r>
                        <a:rPr lang="is-IS" sz="1800" b="1" i="0" u="none" strike="noStrike">
                          <a:solidFill>
                            <a:srgbClr val="000000"/>
                          </a:solidFill>
                          <a:effectLst/>
                          <a:latin typeface="Calibri" charset="0"/>
                        </a:rPr>
                        <a:t>2000</a:t>
                      </a:r>
                    </a:p>
                  </a:txBody>
                  <a:tcPr marL="6350" marR="6350" marT="6350" marB="0" anchor="b"/>
                </a:tc>
                <a:tc>
                  <a:txBody>
                    <a:bodyPr/>
                    <a:lstStyle/>
                    <a:p>
                      <a:pPr algn="r" fontAlgn="b"/>
                      <a:r>
                        <a:rPr lang="is-IS" sz="1800" b="1" i="0" u="none" strike="noStrike">
                          <a:solidFill>
                            <a:srgbClr val="000000"/>
                          </a:solidFill>
                          <a:effectLst/>
                          <a:latin typeface="Calibri" charset="0"/>
                        </a:rPr>
                        <a:t>2005</a:t>
                      </a:r>
                    </a:p>
                  </a:txBody>
                  <a:tcPr marL="6350" marR="6350" marT="6350" marB="0" anchor="b"/>
                </a:tc>
                <a:tc>
                  <a:txBody>
                    <a:bodyPr/>
                    <a:lstStyle/>
                    <a:p>
                      <a:pPr algn="r" fontAlgn="b"/>
                      <a:r>
                        <a:rPr lang="is-IS" sz="1800" b="1" i="0" u="none" strike="noStrike">
                          <a:solidFill>
                            <a:srgbClr val="000000"/>
                          </a:solidFill>
                          <a:effectLst/>
                          <a:latin typeface="Calibri" charset="0"/>
                        </a:rPr>
                        <a:t>2010</a:t>
                      </a:r>
                    </a:p>
                  </a:txBody>
                  <a:tcPr marL="6350" marR="6350" marT="6350" marB="0" anchor="b"/>
                </a:tc>
                <a:tc>
                  <a:txBody>
                    <a:bodyPr/>
                    <a:lstStyle/>
                    <a:p>
                      <a:pPr algn="r" fontAlgn="b"/>
                      <a:r>
                        <a:rPr lang="is-IS" sz="1800" b="1" i="0" u="none" strike="noStrike">
                          <a:solidFill>
                            <a:srgbClr val="000000"/>
                          </a:solidFill>
                          <a:effectLst/>
                          <a:latin typeface="Calibri" charset="0"/>
                        </a:rPr>
                        <a:t>2012</a:t>
                      </a:r>
                    </a:p>
                  </a:txBody>
                  <a:tcPr marL="6350" marR="6350" marT="6350" marB="0" anchor="b"/>
                </a:tc>
                <a:tc>
                  <a:txBody>
                    <a:bodyPr/>
                    <a:lstStyle/>
                    <a:p>
                      <a:pPr algn="ctr" fontAlgn="b"/>
                      <a:r>
                        <a:rPr lang="en-US" sz="1800" b="1" i="0" u="none" strike="noStrike" dirty="0" smtClean="0">
                          <a:solidFill>
                            <a:srgbClr val="000000"/>
                          </a:solidFill>
                          <a:effectLst/>
                          <a:latin typeface="Calibri" charset="0"/>
                        </a:rPr>
                        <a:t>Change</a:t>
                      </a:r>
                      <a:endParaRPr lang="en-US" sz="1800" b="1" i="0" u="none" strike="noStrike" dirty="0">
                        <a:solidFill>
                          <a:srgbClr val="000000"/>
                        </a:solidFill>
                        <a:effectLst/>
                        <a:latin typeface="Calibri" charset="0"/>
                      </a:endParaRPr>
                    </a:p>
                  </a:txBody>
                  <a:tcPr marL="6350" marR="6350" marT="6350" marB="0" anchor="b"/>
                </a:tc>
              </a:tr>
              <a:tr h="0">
                <a:tc>
                  <a:txBody>
                    <a:bodyPr/>
                    <a:lstStyle/>
                    <a:p>
                      <a:pPr algn="l" fontAlgn="b"/>
                      <a:r>
                        <a:rPr lang="en-US" sz="1800" b="0" i="0" u="none" strike="noStrike">
                          <a:solidFill>
                            <a:srgbClr val="000000"/>
                          </a:solidFill>
                          <a:effectLst/>
                          <a:latin typeface="Calibri" charset="0"/>
                        </a:rPr>
                        <a:t>Upper Prof. &amp; Manager</a:t>
                      </a:r>
                    </a:p>
                  </a:txBody>
                  <a:tcPr marL="6350" marR="6350" marT="6350" marB="0" anchor="b"/>
                </a:tc>
                <a:tc>
                  <a:txBody>
                    <a:bodyPr/>
                    <a:lstStyle/>
                    <a:p>
                      <a:pPr algn="r" fontAlgn="b"/>
                      <a:r>
                        <a:rPr lang="cs-CZ" sz="1800" b="0" i="0" u="none" strike="noStrike" dirty="0">
                          <a:solidFill>
                            <a:srgbClr val="000000"/>
                          </a:solidFill>
                          <a:effectLst/>
                          <a:latin typeface="Calibri" charset="0"/>
                        </a:rPr>
                        <a:t>19498</a:t>
                      </a:r>
                    </a:p>
                  </a:txBody>
                  <a:tcPr marL="6350" marR="6350" marT="6350" marB="0" anchor="b"/>
                </a:tc>
                <a:tc>
                  <a:txBody>
                    <a:bodyPr/>
                    <a:lstStyle/>
                    <a:p>
                      <a:pPr algn="r" fontAlgn="b"/>
                      <a:r>
                        <a:rPr lang="is-IS" sz="1800" b="0" i="0" u="none" strike="noStrike">
                          <a:solidFill>
                            <a:srgbClr val="000000"/>
                          </a:solidFill>
                          <a:effectLst/>
                          <a:latin typeface="Calibri" charset="0"/>
                        </a:rPr>
                        <a:t>20950</a:t>
                      </a:r>
                    </a:p>
                  </a:txBody>
                  <a:tcPr marL="6350" marR="6350" marT="6350" marB="0" anchor="b"/>
                </a:tc>
                <a:tc>
                  <a:txBody>
                    <a:bodyPr/>
                    <a:lstStyle/>
                    <a:p>
                      <a:pPr algn="r" fontAlgn="b"/>
                      <a:r>
                        <a:rPr lang="is-IS" sz="1800" b="0" i="0" u="none" strike="noStrike">
                          <a:solidFill>
                            <a:srgbClr val="000000"/>
                          </a:solidFill>
                          <a:effectLst/>
                          <a:latin typeface="Calibri" charset="0"/>
                        </a:rPr>
                        <a:t>19801</a:t>
                      </a:r>
                    </a:p>
                  </a:txBody>
                  <a:tcPr marL="6350" marR="6350" marT="6350" marB="0" anchor="b"/>
                </a:tc>
                <a:tc>
                  <a:txBody>
                    <a:bodyPr/>
                    <a:lstStyle/>
                    <a:p>
                      <a:pPr algn="r" fontAlgn="b"/>
                      <a:r>
                        <a:rPr lang="is-IS" sz="1800" b="0" i="0" u="none" strike="noStrike">
                          <a:solidFill>
                            <a:srgbClr val="000000"/>
                          </a:solidFill>
                          <a:effectLst/>
                          <a:latin typeface="Calibri" charset="0"/>
                        </a:rPr>
                        <a:t>23916</a:t>
                      </a:r>
                    </a:p>
                  </a:txBody>
                  <a:tcPr marL="6350" marR="6350" marT="6350" marB="0" anchor="b"/>
                </a:tc>
                <a:tc>
                  <a:txBody>
                    <a:bodyPr/>
                    <a:lstStyle/>
                    <a:p>
                      <a:pPr algn="r" fontAlgn="b"/>
                      <a:r>
                        <a:rPr lang="is-IS" sz="1800" b="0" i="0" u="none" strike="noStrike">
                          <a:solidFill>
                            <a:srgbClr val="000000"/>
                          </a:solidFill>
                          <a:effectLst/>
                          <a:latin typeface="Calibri" charset="0"/>
                        </a:rPr>
                        <a:t>26123</a:t>
                      </a:r>
                    </a:p>
                  </a:txBody>
                  <a:tcPr marL="6350" marR="6350" marT="6350" marB="0" anchor="b"/>
                </a:tc>
                <a:tc>
                  <a:txBody>
                    <a:bodyPr/>
                    <a:lstStyle/>
                    <a:p>
                      <a:pPr algn="r" fontAlgn="b"/>
                      <a:r>
                        <a:rPr lang="is-IS" sz="1800" b="0" i="0" u="none" strike="noStrike">
                          <a:solidFill>
                            <a:srgbClr val="000000"/>
                          </a:solidFill>
                          <a:effectLst/>
                          <a:latin typeface="Calibri" charset="0"/>
                        </a:rPr>
                        <a:t>26280</a:t>
                      </a:r>
                    </a:p>
                  </a:txBody>
                  <a:tcPr marL="6350" marR="6350" marT="6350" marB="0" anchor="b"/>
                </a:tc>
                <a:tc>
                  <a:txBody>
                    <a:bodyPr/>
                    <a:lstStyle/>
                    <a:p>
                      <a:pPr algn="r" fontAlgn="b"/>
                      <a:r>
                        <a:rPr lang="cs-CZ" sz="1800" b="0" i="0" u="none" strike="noStrike">
                          <a:solidFill>
                            <a:srgbClr val="000000"/>
                          </a:solidFill>
                          <a:effectLst/>
                          <a:latin typeface="Calibri" charset="0"/>
                        </a:rPr>
                        <a:t>33650</a:t>
                      </a:r>
                    </a:p>
                  </a:txBody>
                  <a:tcPr marL="6350" marR="6350" marT="6350" marB="0" anchor="b"/>
                </a:tc>
                <a:tc>
                  <a:txBody>
                    <a:bodyPr/>
                    <a:lstStyle/>
                    <a:p>
                      <a:pPr algn="r" fontAlgn="b"/>
                      <a:r>
                        <a:rPr lang="is-IS" sz="1800" b="0" i="0" u="none" strike="noStrike" dirty="0">
                          <a:solidFill>
                            <a:srgbClr val="C00000"/>
                          </a:solidFill>
                          <a:effectLst/>
                          <a:latin typeface="Calibri" charset="0"/>
                        </a:rPr>
                        <a:t>14152</a:t>
                      </a:r>
                    </a:p>
                  </a:txBody>
                  <a:tcPr marL="6350" marR="6350" marT="6350" marB="0" anchor="b"/>
                </a:tc>
              </a:tr>
              <a:tr h="0">
                <a:tc>
                  <a:txBody>
                    <a:bodyPr/>
                    <a:lstStyle/>
                    <a:p>
                      <a:pPr algn="l" fontAlgn="b"/>
                      <a:r>
                        <a:rPr lang="en-US" sz="1800" b="0" i="0" u="none" strike="noStrike">
                          <a:solidFill>
                            <a:srgbClr val="000000"/>
                          </a:solidFill>
                          <a:effectLst/>
                          <a:latin typeface="Calibri" charset="0"/>
                        </a:rPr>
                        <a:t>Lower Prof. &amp; Teacher</a:t>
                      </a:r>
                    </a:p>
                  </a:txBody>
                  <a:tcPr marL="6350" marR="6350" marT="6350" marB="0" anchor="b"/>
                </a:tc>
                <a:tc>
                  <a:txBody>
                    <a:bodyPr/>
                    <a:lstStyle/>
                    <a:p>
                      <a:pPr algn="r" fontAlgn="b"/>
                      <a:r>
                        <a:rPr lang="is-IS" sz="1800" b="0" i="0" u="none" strike="noStrike" dirty="0">
                          <a:solidFill>
                            <a:srgbClr val="000000"/>
                          </a:solidFill>
                          <a:effectLst/>
                          <a:latin typeface="Calibri" charset="0"/>
                        </a:rPr>
                        <a:t>13239</a:t>
                      </a:r>
                    </a:p>
                  </a:txBody>
                  <a:tcPr marL="6350" marR="6350" marT="6350" marB="0" anchor="b"/>
                </a:tc>
                <a:tc>
                  <a:txBody>
                    <a:bodyPr/>
                    <a:lstStyle/>
                    <a:p>
                      <a:pPr algn="r" fontAlgn="b"/>
                      <a:r>
                        <a:rPr lang="en-US" sz="1800" b="0" i="0" u="none" strike="noStrike">
                          <a:solidFill>
                            <a:srgbClr val="000000"/>
                          </a:solidFill>
                          <a:effectLst/>
                          <a:latin typeface="Calibri" charset="0"/>
                        </a:rPr>
                        <a:t>14461</a:t>
                      </a:r>
                    </a:p>
                  </a:txBody>
                  <a:tcPr marL="6350" marR="6350" marT="6350" marB="0" anchor="b"/>
                </a:tc>
                <a:tc>
                  <a:txBody>
                    <a:bodyPr/>
                    <a:lstStyle/>
                    <a:p>
                      <a:pPr algn="r" fontAlgn="b"/>
                      <a:r>
                        <a:rPr lang="fi-FI" sz="1800" b="0" i="0" u="none" strike="noStrike">
                          <a:solidFill>
                            <a:srgbClr val="000000"/>
                          </a:solidFill>
                          <a:effectLst/>
                          <a:latin typeface="Calibri" charset="0"/>
                        </a:rPr>
                        <a:t>13779</a:t>
                      </a:r>
                    </a:p>
                  </a:txBody>
                  <a:tcPr marL="6350" marR="6350" marT="6350" marB="0" anchor="b"/>
                </a:tc>
                <a:tc>
                  <a:txBody>
                    <a:bodyPr/>
                    <a:lstStyle/>
                    <a:p>
                      <a:pPr algn="r" fontAlgn="b"/>
                      <a:r>
                        <a:rPr lang="is-IS" sz="1800" b="0" i="0" u="none" strike="noStrike">
                          <a:solidFill>
                            <a:srgbClr val="000000"/>
                          </a:solidFill>
                          <a:effectLst/>
                          <a:latin typeface="Calibri" charset="0"/>
                        </a:rPr>
                        <a:t>15120</a:t>
                      </a:r>
                    </a:p>
                  </a:txBody>
                  <a:tcPr marL="6350" marR="6350" marT="6350" marB="0" anchor="b"/>
                </a:tc>
                <a:tc>
                  <a:txBody>
                    <a:bodyPr/>
                    <a:lstStyle/>
                    <a:p>
                      <a:pPr algn="r" fontAlgn="b"/>
                      <a:r>
                        <a:rPr lang="is-IS" sz="1800" b="0" i="0" u="none" strike="noStrike">
                          <a:solidFill>
                            <a:srgbClr val="000000"/>
                          </a:solidFill>
                          <a:effectLst/>
                          <a:latin typeface="Calibri" charset="0"/>
                        </a:rPr>
                        <a:t>15442</a:t>
                      </a:r>
                    </a:p>
                  </a:txBody>
                  <a:tcPr marL="6350" marR="6350" marT="6350" marB="0" anchor="b"/>
                </a:tc>
                <a:tc>
                  <a:txBody>
                    <a:bodyPr/>
                    <a:lstStyle/>
                    <a:p>
                      <a:pPr algn="r" fontAlgn="b"/>
                      <a:r>
                        <a:rPr lang="uk-UA" sz="1800" b="0" i="0" u="none" strike="noStrike">
                          <a:solidFill>
                            <a:srgbClr val="000000"/>
                          </a:solidFill>
                          <a:effectLst/>
                          <a:latin typeface="Calibri" charset="0"/>
                        </a:rPr>
                        <a:t>15515</a:t>
                      </a:r>
                    </a:p>
                  </a:txBody>
                  <a:tcPr marL="6350" marR="6350" marT="6350" marB="0" anchor="b"/>
                </a:tc>
                <a:tc>
                  <a:txBody>
                    <a:bodyPr/>
                    <a:lstStyle/>
                    <a:p>
                      <a:pPr algn="r" fontAlgn="b"/>
                      <a:r>
                        <a:rPr lang="is-IS" sz="1800" b="0" i="0" u="none" strike="noStrike">
                          <a:solidFill>
                            <a:srgbClr val="000000"/>
                          </a:solidFill>
                          <a:effectLst/>
                          <a:latin typeface="Calibri" charset="0"/>
                        </a:rPr>
                        <a:t>18077</a:t>
                      </a:r>
                    </a:p>
                  </a:txBody>
                  <a:tcPr marL="6350" marR="6350" marT="6350" marB="0" anchor="b"/>
                </a:tc>
                <a:tc>
                  <a:txBody>
                    <a:bodyPr/>
                    <a:lstStyle/>
                    <a:p>
                      <a:pPr algn="r" fontAlgn="b"/>
                      <a:r>
                        <a:rPr lang="cs-CZ" sz="1800" b="0" i="0" u="none" strike="noStrike" dirty="0">
                          <a:solidFill>
                            <a:srgbClr val="C00000"/>
                          </a:solidFill>
                          <a:effectLst/>
                          <a:latin typeface="Calibri" charset="0"/>
                        </a:rPr>
                        <a:t>4838</a:t>
                      </a:r>
                    </a:p>
                  </a:txBody>
                  <a:tcPr marL="6350" marR="6350" marT="6350" marB="0" anchor="b"/>
                </a:tc>
              </a:tr>
              <a:tr h="0">
                <a:tc>
                  <a:txBody>
                    <a:bodyPr/>
                    <a:lstStyle/>
                    <a:p>
                      <a:pPr algn="l" fontAlgn="b"/>
                      <a:r>
                        <a:rPr lang="en-US" sz="1800" b="0" i="0" u="none" strike="noStrike">
                          <a:solidFill>
                            <a:srgbClr val="000000"/>
                          </a:solidFill>
                          <a:effectLst/>
                          <a:latin typeface="Calibri" charset="0"/>
                        </a:rPr>
                        <a:t>Clerical</a:t>
                      </a:r>
                    </a:p>
                  </a:txBody>
                  <a:tcPr marL="6350" marR="6350" marT="6350" marB="0" anchor="b"/>
                </a:tc>
                <a:tc>
                  <a:txBody>
                    <a:bodyPr/>
                    <a:lstStyle/>
                    <a:p>
                      <a:pPr algn="r" fontAlgn="b"/>
                      <a:r>
                        <a:rPr lang="cs-CZ" sz="1800" b="0" i="0" u="none" strike="noStrike">
                          <a:solidFill>
                            <a:srgbClr val="000000"/>
                          </a:solidFill>
                          <a:effectLst/>
                          <a:latin typeface="Calibri" charset="0"/>
                        </a:rPr>
                        <a:t>14988</a:t>
                      </a:r>
                    </a:p>
                  </a:txBody>
                  <a:tcPr marL="6350" marR="6350" marT="6350" marB="0" anchor="b"/>
                </a:tc>
                <a:tc>
                  <a:txBody>
                    <a:bodyPr/>
                    <a:lstStyle/>
                    <a:p>
                      <a:pPr algn="r" fontAlgn="b"/>
                      <a:r>
                        <a:rPr lang="is-IS" sz="1800" b="0" i="0" u="none" strike="noStrike" dirty="0">
                          <a:solidFill>
                            <a:srgbClr val="000000"/>
                          </a:solidFill>
                          <a:effectLst/>
                          <a:latin typeface="Calibri" charset="0"/>
                        </a:rPr>
                        <a:t>14237</a:t>
                      </a:r>
                    </a:p>
                  </a:txBody>
                  <a:tcPr marL="6350" marR="6350" marT="6350" marB="0" anchor="b"/>
                </a:tc>
                <a:tc>
                  <a:txBody>
                    <a:bodyPr/>
                    <a:lstStyle/>
                    <a:p>
                      <a:pPr algn="r" fontAlgn="b"/>
                      <a:r>
                        <a:rPr lang="is-IS" sz="1800" b="0" i="0" u="none" strike="noStrike">
                          <a:solidFill>
                            <a:srgbClr val="000000"/>
                          </a:solidFill>
                          <a:effectLst/>
                          <a:latin typeface="Calibri" charset="0"/>
                        </a:rPr>
                        <a:t>14320</a:t>
                      </a:r>
                    </a:p>
                  </a:txBody>
                  <a:tcPr marL="6350" marR="6350" marT="6350" marB="0" anchor="b"/>
                </a:tc>
                <a:tc>
                  <a:txBody>
                    <a:bodyPr/>
                    <a:lstStyle/>
                    <a:p>
                      <a:pPr algn="r" fontAlgn="b"/>
                      <a:r>
                        <a:rPr lang="is-IS" sz="1800" b="0" i="0" u="none" strike="noStrike">
                          <a:solidFill>
                            <a:srgbClr val="000000"/>
                          </a:solidFill>
                          <a:effectLst/>
                          <a:latin typeface="Calibri" charset="0"/>
                        </a:rPr>
                        <a:t>15526</a:t>
                      </a:r>
                    </a:p>
                  </a:txBody>
                  <a:tcPr marL="6350" marR="6350" marT="6350" marB="0" anchor="b"/>
                </a:tc>
                <a:tc>
                  <a:txBody>
                    <a:bodyPr/>
                    <a:lstStyle/>
                    <a:p>
                      <a:pPr algn="r" fontAlgn="b"/>
                      <a:r>
                        <a:rPr lang="is-IS" sz="1800" b="0" i="0" u="none" strike="noStrike">
                          <a:solidFill>
                            <a:srgbClr val="000000"/>
                          </a:solidFill>
                          <a:effectLst/>
                          <a:latin typeface="Calibri" charset="0"/>
                        </a:rPr>
                        <a:t>16524</a:t>
                      </a:r>
                    </a:p>
                  </a:txBody>
                  <a:tcPr marL="6350" marR="6350" marT="6350" marB="0" anchor="b"/>
                </a:tc>
                <a:tc>
                  <a:txBody>
                    <a:bodyPr/>
                    <a:lstStyle/>
                    <a:p>
                      <a:pPr algn="r" fontAlgn="b"/>
                      <a:r>
                        <a:rPr lang="is-IS" sz="1800" b="0" i="0" u="none" strike="noStrike">
                          <a:solidFill>
                            <a:srgbClr val="000000"/>
                          </a:solidFill>
                          <a:effectLst/>
                          <a:latin typeface="Calibri" charset="0"/>
                        </a:rPr>
                        <a:t>16685</a:t>
                      </a:r>
                    </a:p>
                  </a:txBody>
                  <a:tcPr marL="6350" marR="6350" marT="6350" marB="0" anchor="b"/>
                </a:tc>
                <a:tc>
                  <a:txBody>
                    <a:bodyPr/>
                    <a:lstStyle/>
                    <a:p>
                      <a:pPr algn="r" fontAlgn="b"/>
                      <a:r>
                        <a:rPr lang="is-IS" sz="1800" b="0" i="0" u="none" strike="noStrike">
                          <a:solidFill>
                            <a:srgbClr val="000000"/>
                          </a:solidFill>
                          <a:effectLst/>
                          <a:latin typeface="Calibri" charset="0"/>
                        </a:rPr>
                        <a:t>18566</a:t>
                      </a:r>
                    </a:p>
                  </a:txBody>
                  <a:tcPr marL="6350" marR="6350" marT="6350" marB="0" anchor="b"/>
                </a:tc>
                <a:tc>
                  <a:txBody>
                    <a:bodyPr/>
                    <a:lstStyle/>
                    <a:p>
                      <a:pPr algn="r" fontAlgn="b"/>
                      <a:r>
                        <a:rPr lang="is-IS" sz="1800" b="0" i="0" u="none" strike="noStrike" dirty="0">
                          <a:solidFill>
                            <a:srgbClr val="C00000"/>
                          </a:solidFill>
                          <a:effectLst/>
                          <a:latin typeface="Calibri" charset="0"/>
                        </a:rPr>
                        <a:t>3578</a:t>
                      </a:r>
                    </a:p>
                  </a:txBody>
                  <a:tcPr marL="6350" marR="6350" marT="6350" marB="0" anchor="b"/>
                </a:tc>
              </a:tr>
              <a:tr h="0">
                <a:tc>
                  <a:txBody>
                    <a:bodyPr/>
                    <a:lstStyle/>
                    <a:p>
                      <a:pPr algn="l" fontAlgn="b"/>
                      <a:r>
                        <a:rPr lang="en-US" sz="1800" b="0" i="0" u="none" strike="noStrike">
                          <a:solidFill>
                            <a:srgbClr val="000000"/>
                          </a:solidFill>
                          <a:effectLst/>
                          <a:latin typeface="Calibri" charset="0"/>
                        </a:rPr>
                        <a:t>Working Proprietor</a:t>
                      </a:r>
                    </a:p>
                  </a:txBody>
                  <a:tcPr marL="6350" marR="6350" marT="6350" marB="0" anchor="b"/>
                </a:tc>
                <a:tc>
                  <a:txBody>
                    <a:bodyPr/>
                    <a:lstStyle/>
                    <a:p>
                      <a:pPr algn="r" fontAlgn="b"/>
                      <a:r>
                        <a:rPr lang="is-IS" sz="1800" b="0" i="0" u="none" strike="noStrike">
                          <a:solidFill>
                            <a:srgbClr val="000000"/>
                          </a:solidFill>
                          <a:effectLst/>
                          <a:latin typeface="Calibri" charset="0"/>
                        </a:rPr>
                        <a:t>17706</a:t>
                      </a:r>
                    </a:p>
                  </a:txBody>
                  <a:tcPr marL="6350" marR="6350" marT="6350" marB="0" anchor="b"/>
                </a:tc>
                <a:tc>
                  <a:txBody>
                    <a:bodyPr/>
                    <a:lstStyle/>
                    <a:p>
                      <a:pPr algn="r" fontAlgn="b"/>
                      <a:r>
                        <a:rPr lang="is-IS" sz="1800" b="0" i="0" u="none" strike="noStrike">
                          <a:solidFill>
                            <a:srgbClr val="000000"/>
                          </a:solidFill>
                          <a:effectLst/>
                          <a:latin typeface="Calibri" charset="0"/>
                        </a:rPr>
                        <a:t>18265</a:t>
                      </a:r>
                    </a:p>
                  </a:txBody>
                  <a:tcPr marL="6350" marR="6350" marT="6350" marB="0" anchor="b"/>
                </a:tc>
                <a:tc>
                  <a:txBody>
                    <a:bodyPr/>
                    <a:lstStyle/>
                    <a:p>
                      <a:pPr algn="r" fontAlgn="b"/>
                      <a:r>
                        <a:rPr lang="is-IS" sz="1800" b="0" i="0" u="none" strike="noStrike">
                          <a:solidFill>
                            <a:srgbClr val="000000"/>
                          </a:solidFill>
                          <a:effectLst/>
                          <a:latin typeface="Calibri" charset="0"/>
                        </a:rPr>
                        <a:t>18489</a:t>
                      </a:r>
                    </a:p>
                  </a:txBody>
                  <a:tcPr marL="6350" marR="6350" marT="6350" marB="0" anchor="b"/>
                </a:tc>
                <a:tc>
                  <a:txBody>
                    <a:bodyPr/>
                    <a:lstStyle/>
                    <a:p>
                      <a:pPr algn="r" fontAlgn="b"/>
                      <a:r>
                        <a:rPr lang="is-IS" sz="1800" b="0" i="0" u="none" strike="noStrike">
                          <a:solidFill>
                            <a:srgbClr val="000000"/>
                          </a:solidFill>
                          <a:effectLst/>
                          <a:latin typeface="Calibri" charset="0"/>
                        </a:rPr>
                        <a:t>19167</a:t>
                      </a:r>
                    </a:p>
                  </a:txBody>
                  <a:tcPr marL="6350" marR="6350" marT="6350" marB="0" anchor="b"/>
                </a:tc>
                <a:tc>
                  <a:txBody>
                    <a:bodyPr/>
                    <a:lstStyle/>
                    <a:p>
                      <a:pPr algn="r" fontAlgn="b"/>
                      <a:r>
                        <a:rPr lang="cs-CZ" sz="1800" b="0" i="0" u="none" strike="noStrike">
                          <a:solidFill>
                            <a:srgbClr val="000000"/>
                          </a:solidFill>
                          <a:effectLst/>
                          <a:latin typeface="Calibri" charset="0"/>
                        </a:rPr>
                        <a:t>18913</a:t>
                      </a:r>
                    </a:p>
                  </a:txBody>
                  <a:tcPr marL="6350" marR="6350" marT="6350" marB="0" anchor="b"/>
                </a:tc>
                <a:tc>
                  <a:txBody>
                    <a:bodyPr/>
                    <a:lstStyle/>
                    <a:p>
                      <a:pPr algn="r" fontAlgn="b"/>
                      <a:r>
                        <a:rPr lang="cs-CZ" sz="1800" b="0" i="0" u="none" strike="noStrike">
                          <a:solidFill>
                            <a:srgbClr val="000000"/>
                          </a:solidFill>
                          <a:effectLst/>
                          <a:latin typeface="Calibri" charset="0"/>
                        </a:rPr>
                        <a:t>17831</a:t>
                      </a:r>
                    </a:p>
                  </a:txBody>
                  <a:tcPr marL="6350" marR="6350" marT="6350" marB="0" anchor="b"/>
                </a:tc>
                <a:tc>
                  <a:txBody>
                    <a:bodyPr/>
                    <a:lstStyle/>
                    <a:p>
                      <a:pPr algn="r" fontAlgn="b"/>
                      <a:r>
                        <a:rPr lang="fi-FI" sz="1800" b="0" i="0" u="none" strike="noStrike">
                          <a:solidFill>
                            <a:srgbClr val="000000"/>
                          </a:solidFill>
                          <a:effectLst/>
                          <a:latin typeface="Calibri" charset="0"/>
                        </a:rPr>
                        <a:t>18554</a:t>
                      </a:r>
                    </a:p>
                  </a:txBody>
                  <a:tcPr marL="6350" marR="6350" marT="6350" marB="0" anchor="b"/>
                </a:tc>
                <a:tc>
                  <a:txBody>
                    <a:bodyPr/>
                    <a:lstStyle/>
                    <a:p>
                      <a:pPr algn="r" fontAlgn="b"/>
                      <a:r>
                        <a:rPr lang="is-IS" sz="1800" b="0" i="0" u="none" strike="noStrike" dirty="0">
                          <a:solidFill>
                            <a:srgbClr val="C00000"/>
                          </a:solidFill>
                          <a:effectLst/>
                          <a:latin typeface="Calibri" charset="0"/>
                        </a:rPr>
                        <a:t>848</a:t>
                      </a:r>
                    </a:p>
                  </a:txBody>
                  <a:tcPr marL="6350" marR="6350" marT="6350" marB="0" anchor="b"/>
                </a:tc>
              </a:tr>
              <a:tr h="0">
                <a:tc>
                  <a:txBody>
                    <a:bodyPr/>
                    <a:lstStyle/>
                    <a:p>
                      <a:pPr algn="l" fontAlgn="b"/>
                      <a:r>
                        <a:rPr lang="en-US" sz="1800" b="0" i="0" u="none" strike="noStrike">
                          <a:solidFill>
                            <a:srgbClr val="000000"/>
                          </a:solidFill>
                          <a:effectLst/>
                          <a:latin typeface="Calibri" charset="0"/>
                        </a:rPr>
                        <a:t>Merchant</a:t>
                      </a:r>
                    </a:p>
                  </a:txBody>
                  <a:tcPr marL="6350" marR="6350" marT="6350" marB="0" anchor="b"/>
                </a:tc>
                <a:tc>
                  <a:txBody>
                    <a:bodyPr/>
                    <a:lstStyle/>
                    <a:p>
                      <a:pPr algn="r" fontAlgn="b"/>
                      <a:r>
                        <a:rPr lang="fi-FI" sz="1800" b="0" i="0" u="none" strike="noStrike">
                          <a:solidFill>
                            <a:srgbClr val="000000"/>
                          </a:solidFill>
                          <a:effectLst/>
                          <a:latin typeface="Calibri" charset="0"/>
                        </a:rPr>
                        <a:t>11987</a:t>
                      </a:r>
                    </a:p>
                  </a:txBody>
                  <a:tcPr marL="6350" marR="6350" marT="6350" marB="0" anchor="b"/>
                </a:tc>
                <a:tc>
                  <a:txBody>
                    <a:bodyPr/>
                    <a:lstStyle/>
                    <a:p>
                      <a:pPr algn="r" fontAlgn="b"/>
                      <a:r>
                        <a:rPr lang="cs-CZ" sz="1800" b="0" i="0" u="none" strike="noStrike">
                          <a:solidFill>
                            <a:srgbClr val="000000"/>
                          </a:solidFill>
                          <a:effectLst/>
                          <a:latin typeface="Calibri" charset="0"/>
                        </a:rPr>
                        <a:t>12191</a:t>
                      </a:r>
                    </a:p>
                  </a:txBody>
                  <a:tcPr marL="6350" marR="6350" marT="6350" marB="0" anchor="b"/>
                </a:tc>
                <a:tc>
                  <a:txBody>
                    <a:bodyPr/>
                    <a:lstStyle/>
                    <a:p>
                      <a:pPr algn="r" fontAlgn="b"/>
                      <a:r>
                        <a:rPr lang="cs-CZ" sz="1800" b="0" i="0" u="none" strike="noStrike">
                          <a:solidFill>
                            <a:srgbClr val="000000"/>
                          </a:solidFill>
                          <a:effectLst/>
                          <a:latin typeface="Calibri" charset="0"/>
                        </a:rPr>
                        <a:t>12220</a:t>
                      </a:r>
                    </a:p>
                  </a:txBody>
                  <a:tcPr marL="6350" marR="6350" marT="6350" marB="0" anchor="b"/>
                </a:tc>
                <a:tc>
                  <a:txBody>
                    <a:bodyPr/>
                    <a:lstStyle/>
                    <a:p>
                      <a:pPr algn="r" fontAlgn="b"/>
                      <a:r>
                        <a:rPr lang="is-IS" sz="1800" b="0" i="0" u="none" strike="noStrike">
                          <a:solidFill>
                            <a:srgbClr val="000000"/>
                          </a:solidFill>
                          <a:effectLst/>
                          <a:latin typeface="Calibri" charset="0"/>
                        </a:rPr>
                        <a:t>13772</a:t>
                      </a:r>
                    </a:p>
                  </a:txBody>
                  <a:tcPr marL="6350" marR="6350" marT="6350" marB="0" anchor="b"/>
                </a:tc>
                <a:tc>
                  <a:txBody>
                    <a:bodyPr/>
                    <a:lstStyle/>
                    <a:p>
                      <a:pPr algn="r" fontAlgn="b"/>
                      <a:r>
                        <a:rPr lang="is-IS" sz="1800" b="0" i="0" u="none" strike="noStrike">
                          <a:solidFill>
                            <a:srgbClr val="000000"/>
                          </a:solidFill>
                          <a:effectLst/>
                          <a:latin typeface="Calibri" charset="0"/>
                        </a:rPr>
                        <a:t>14349</a:t>
                      </a:r>
                    </a:p>
                  </a:txBody>
                  <a:tcPr marL="6350" marR="6350" marT="6350" marB="0" anchor="b"/>
                </a:tc>
                <a:tc>
                  <a:txBody>
                    <a:bodyPr/>
                    <a:lstStyle/>
                    <a:p>
                      <a:pPr algn="r" fontAlgn="b"/>
                      <a:r>
                        <a:rPr lang="is-IS" sz="1800" b="0" i="0" u="none" strike="noStrike">
                          <a:solidFill>
                            <a:srgbClr val="000000"/>
                          </a:solidFill>
                          <a:effectLst/>
                          <a:latin typeface="Calibri" charset="0"/>
                        </a:rPr>
                        <a:t>12317</a:t>
                      </a:r>
                    </a:p>
                  </a:txBody>
                  <a:tcPr marL="6350" marR="6350" marT="6350" marB="0" anchor="b"/>
                </a:tc>
                <a:tc>
                  <a:txBody>
                    <a:bodyPr/>
                    <a:lstStyle/>
                    <a:p>
                      <a:pPr algn="r" fontAlgn="b"/>
                      <a:r>
                        <a:rPr lang="is-IS" sz="1800" b="0" i="0" u="none" strike="noStrike">
                          <a:solidFill>
                            <a:srgbClr val="000000"/>
                          </a:solidFill>
                          <a:effectLst/>
                          <a:latin typeface="Calibri" charset="0"/>
                        </a:rPr>
                        <a:t>14568</a:t>
                      </a:r>
                    </a:p>
                  </a:txBody>
                  <a:tcPr marL="6350" marR="6350" marT="6350" marB="0" anchor="b"/>
                </a:tc>
                <a:tc>
                  <a:txBody>
                    <a:bodyPr/>
                    <a:lstStyle/>
                    <a:p>
                      <a:pPr algn="r" fontAlgn="b"/>
                      <a:r>
                        <a:rPr lang="is-IS" sz="1800" b="0" i="0" u="none" strike="noStrike" dirty="0">
                          <a:solidFill>
                            <a:srgbClr val="C00000"/>
                          </a:solidFill>
                          <a:effectLst/>
                          <a:latin typeface="Calibri" charset="0"/>
                        </a:rPr>
                        <a:t>2581</a:t>
                      </a:r>
                    </a:p>
                  </a:txBody>
                  <a:tcPr marL="6350" marR="6350" marT="6350" marB="0" anchor="b"/>
                </a:tc>
              </a:tr>
              <a:tr h="0">
                <a:tc>
                  <a:txBody>
                    <a:bodyPr/>
                    <a:lstStyle/>
                    <a:p>
                      <a:pPr algn="l" fontAlgn="b"/>
                      <a:r>
                        <a:rPr lang="en-US" sz="1800" b="0" i="0" u="none" strike="noStrike">
                          <a:solidFill>
                            <a:srgbClr val="000000"/>
                          </a:solidFill>
                          <a:effectLst/>
                          <a:latin typeface="Calibri" charset="0"/>
                        </a:rPr>
                        <a:t>Salesman</a:t>
                      </a:r>
                    </a:p>
                  </a:txBody>
                  <a:tcPr marL="6350" marR="6350" marT="6350" marB="0" anchor="b"/>
                </a:tc>
                <a:tc>
                  <a:txBody>
                    <a:bodyPr/>
                    <a:lstStyle/>
                    <a:p>
                      <a:pPr algn="r" fontAlgn="b"/>
                      <a:r>
                        <a:rPr lang="cs-CZ" sz="1800" b="0" i="0" u="none" strike="noStrike">
                          <a:solidFill>
                            <a:srgbClr val="000000"/>
                          </a:solidFill>
                          <a:effectLst/>
                          <a:latin typeface="Calibri" charset="0"/>
                        </a:rPr>
                        <a:t>8948</a:t>
                      </a:r>
                    </a:p>
                  </a:txBody>
                  <a:tcPr marL="6350" marR="6350" marT="6350" marB="0" anchor="b"/>
                </a:tc>
                <a:tc>
                  <a:txBody>
                    <a:bodyPr/>
                    <a:lstStyle/>
                    <a:p>
                      <a:pPr algn="r" fontAlgn="b"/>
                      <a:r>
                        <a:rPr lang="is-IS" sz="1800" b="0" i="0" u="none" strike="noStrike">
                          <a:solidFill>
                            <a:srgbClr val="000000"/>
                          </a:solidFill>
                          <a:effectLst/>
                          <a:latin typeface="Calibri" charset="0"/>
                        </a:rPr>
                        <a:t>9251</a:t>
                      </a:r>
                    </a:p>
                  </a:txBody>
                  <a:tcPr marL="6350" marR="6350" marT="6350" marB="0" anchor="b"/>
                </a:tc>
                <a:tc>
                  <a:txBody>
                    <a:bodyPr/>
                    <a:lstStyle/>
                    <a:p>
                      <a:pPr algn="r" fontAlgn="b"/>
                      <a:r>
                        <a:rPr lang="is-IS" sz="1800" b="0" i="0" u="none" strike="noStrike">
                          <a:solidFill>
                            <a:srgbClr val="000000"/>
                          </a:solidFill>
                          <a:effectLst/>
                          <a:latin typeface="Calibri" charset="0"/>
                        </a:rPr>
                        <a:t>9693</a:t>
                      </a:r>
                    </a:p>
                  </a:txBody>
                  <a:tcPr marL="6350" marR="6350" marT="6350" marB="0" anchor="b"/>
                </a:tc>
                <a:tc>
                  <a:txBody>
                    <a:bodyPr/>
                    <a:lstStyle/>
                    <a:p>
                      <a:pPr algn="r" fontAlgn="b"/>
                      <a:r>
                        <a:rPr lang="is-IS" sz="1800" b="0" i="0" u="none" strike="noStrike">
                          <a:solidFill>
                            <a:srgbClr val="000000"/>
                          </a:solidFill>
                          <a:effectLst/>
                          <a:latin typeface="Calibri" charset="0"/>
                        </a:rPr>
                        <a:t>10624</a:t>
                      </a:r>
                    </a:p>
                  </a:txBody>
                  <a:tcPr marL="6350" marR="6350" marT="6350" marB="0" anchor="b"/>
                </a:tc>
                <a:tc>
                  <a:txBody>
                    <a:bodyPr/>
                    <a:lstStyle/>
                    <a:p>
                      <a:pPr algn="r" fontAlgn="b"/>
                      <a:r>
                        <a:rPr lang="fi-FI" sz="1800" b="0" i="0" u="none" strike="noStrike">
                          <a:solidFill>
                            <a:srgbClr val="000000"/>
                          </a:solidFill>
                          <a:effectLst/>
                          <a:latin typeface="Calibri" charset="0"/>
                        </a:rPr>
                        <a:t>9793</a:t>
                      </a:r>
                    </a:p>
                  </a:txBody>
                  <a:tcPr marL="6350" marR="6350" marT="6350" marB="0" anchor="b"/>
                </a:tc>
                <a:tc>
                  <a:txBody>
                    <a:bodyPr/>
                    <a:lstStyle/>
                    <a:p>
                      <a:pPr algn="r" fontAlgn="b"/>
                      <a:r>
                        <a:rPr lang="is-IS" sz="1800" b="0" i="0" u="none" strike="noStrike">
                          <a:solidFill>
                            <a:srgbClr val="000000"/>
                          </a:solidFill>
                          <a:effectLst/>
                          <a:latin typeface="Calibri" charset="0"/>
                        </a:rPr>
                        <a:t>11253</a:t>
                      </a:r>
                    </a:p>
                  </a:txBody>
                  <a:tcPr marL="6350" marR="6350" marT="6350" marB="0" anchor="b"/>
                </a:tc>
                <a:tc>
                  <a:txBody>
                    <a:bodyPr/>
                    <a:lstStyle/>
                    <a:p>
                      <a:pPr algn="r" fontAlgn="b"/>
                      <a:r>
                        <a:rPr lang="is-IS" sz="1800" b="0" i="0" u="none" strike="noStrike">
                          <a:solidFill>
                            <a:srgbClr val="000000"/>
                          </a:solidFill>
                          <a:effectLst/>
                          <a:latin typeface="Calibri" charset="0"/>
                        </a:rPr>
                        <a:t>12336</a:t>
                      </a:r>
                    </a:p>
                  </a:txBody>
                  <a:tcPr marL="6350" marR="6350" marT="6350" marB="0" anchor="b"/>
                </a:tc>
                <a:tc>
                  <a:txBody>
                    <a:bodyPr/>
                    <a:lstStyle/>
                    <a:p>
                      <a:pPr algn="r" fontAlgn="b"/>
                      <a:r>
                        <a:rPr lang="en-US" sz="1800" b="0" i="0" u="none" strike="noStrike" dirty="0">
                          <a:solidFill>
                            <a:srgbClr val="C00000"/>
                          </a:solidFill>
                          <a:effectLst/>
                          <a:latin typeface="Calibri" charset="0"/>
                        </a:rPr>
                        <a:t>3388</a:t>
                      </a:r>
                    </a:p>
                  </a:txBody>
                  <a:tcPr marL="6350" marR="6350" marT="6350" marB="0" anchor="b"/>
                </a:tc>
              </a:tr>
              <a:tr h="0">
                <a:tc>
                  <a:txBody>
                    <a:bodyPr/>
                    <a:lstStyle/>
                    <a:p>
                      <a:pPr algn="l" fontAlgn="b"/>
                      <a:r>
                        <a:rPr lang="en-US" sz="1800" b="0" i="0" u="none" strike="noStrike">
                          <a:solidFill>
                            <a:srgbClr val="000000"/>
                          </a:solidFill>
                          <a:effectLst/>
                          <a:latin typeface="Calibri" charset="0"/>
                        </a:rPr>
                        <a:t>Personal Service</a:t>
                      </a:r>
                    </a:p>
                  </a:txBody>
                  <a:tcPr marL="6350" marR="6350" marT="6350" marB="0" anchor="b"/>
                </a:tc>
                <a:tc>
                  <a:txBody>
                    <a:bodyPr/>
                    <a:lstStyle/>
                    <a:p>
                      <a:pPr algn="r" fontAlgn="b"/>
                      <a:r>
                        <a:rPr lang="cs-CZ" sz="1800" b="0" i="0" u="none" strike="noStrike">
                          <a:solidFill>
                            <a:srgbClr val="000000"/>
                          </a:solidFill>
                          <a:effectLst/>
                          <a:latin typeface="Calibri" charset="0"/>
                        </a:rPr>
                        <a:t>8945</a:t>
                      </a:r>
                    </a:p>
                  </a:txBody>
                  <a:tcPr marL="6350" marR="6350" marT="6350" marB="0" anchor="b"/>
                </a:tc>
                <a:tc>
                  <a:txBody>
                    <a:bodyPr/>
                    <a:lstStyle/>
                    <a:p>
                      <a:pPr algn="r" fontAlgn="b"/>
                      <a:r>
                        <a:rPr lang="is-IS" sz="1800" b="0" i="0" u="none" strike="noStrike">
                          <a:solidFill>
                            <a:srgbClr val="000000"/>
                          </a:solidFill>
                          <a:effectLst/>
                          <a:latin typeface="Calibri" charset="0"/>
                        </a:rPr>
                        <a:t>9507</a:t>
                      </a:r>
                    </a:p>
                  </a:txBody>
                  <a:tcPr marL="6350" marR="6350" marT="6350" marB="0" anchor="b"/>
                </a:tc>
                <a:tc>
                  <a:txBody>
                    <a:bodyPr/>
                    <a:lstStyle/>
                    <a:p>
                      <a:pPr algn="r" fontAlgn="b"/>
                      <a:r>
                        <a:rPr lang="fi-FI" sz="1800" b="0" i="0" u="none" strike="noStrike">
                          <a:solidFill>
                            <a:srgbClr val="000000"/>
                          </a:solidFill>
                          <a:effectLst/>
                          <a:latin typeface="Calibri" charset="0"/>
                        </a:rPr>
                        <a:t>9087</a:t>
                      </a:r>
                    </a:p>
                  </a:txBody>
                  <a:tcPr marL="6350" marR="6350" marT="6350" marB="0" anchor="b"/>
                </a:tc>
                <a:tc>
                  <a:txBody>
                    <a:bodyPr/>
                    <a:lstStyle/>
                    <a:p>
                      <a:pPr algn="r" fontAlgn="b"/>
                      <a:r>
                        <a:rPr lang="is-IS" sz="1800" b="0" i="0" u="none" strike="noStrike">
                          <a:solidFill>
                            <a:srgbClr val="000000"/>
                          </a:solidFill>
                          <a:effectLst/>
                          <a:latin typeface="Calibri" charset="0"/>
                        </a:rPr>
                        <a:t>10725</a:t>
                      </a:r>
                    </a:p>
                  </a:txBody>
                  <a:tcPr marL="6350" marR="6350" marT="6350" marB="0" anchor="b"/>
                </a:tc>
                <a:tc>
                  <a:txBody>
                    <a:bodyPr/>
                    <a:lstStyle/>
                    <a:p>
                      <a:pPr algn="r" fontAlgn="b"/>
                      <a:r>
                        <a:rPr lang="fi-FI" sz="1800" b="0" i="0" u="none" strike="noStrike">
                          <a:solidFill>
                            <a:srgbClr val="000000"/>
                          </a:solidFill>
                          <a:effectLst/>
                          <a:latin typeface="Calibri" charset="0"/>
                        </a:rPr>
                        <a:t>9902</a:t>
                      </a:r>
                    </a:p>
                  </a:txBody>
                  <a:tcPr marL="6350" marR="6350" marT="6350" marB="0" anchor="b"/>
                </a:tc>
                <a:tc>
                  <a:txBody>
                    <a:bodyPr/>
                    <a:lstStyle/>
                    <a:p>
                      <a:pPr algn="r" fontAlgn="b"/>
                      <a:r>
                        <a:rPr lang="is-IS" sz="1800" b="0" i="0" u="none" strike="noStrike">
                          <a:solidFill>
                            <a:srgbClr val="000000"/>
                          </a:solidFill>
                          <a:effectLst/>
                          <a:latin typeface="Calibri" charset="0"/>
                        </a:rPr>
                        <a:t>10624</a:t>
                      </a:r>
                    </a:p>
                  </a:txBody>
                  <a:tcPr marL="6350" marR="6350" marT="6350" marB="0" anchor="b"/>
                </a:tc>
                <a:tc>
                  <a:txBody>
                    <a:bodyPr/>
                    <a:lstStyle/>
                    <a:p>
                      <a:pPr algn="r" fontAlgn="b"/>
                      <a:r>
                        <a:rPr lang="is-IS" sz="1800" b="0" i="0" u="none" strike="noStrike">
                          <a:solidFill>
                            <a:srgbClr val="000000"/>
                          </a:solidFill>
                          <a:effectLst/>
                          <a:latin typeface="Calibri" charset="0"/>
                        </a:rPr>
                        <a:t>12430</a:t>
                      </a:r>
                    </a:p>
                  </a:txBody>
                  <a:tcPr marL="6350" marR="6350" marT="6350" marB="0" anchor="b"/>
                </a:tc>
                <a:tc>
                  <a:txBody>
                    <a:bodyPr/>
                    <a:lstStyle/>
                    <a:p>
                      <a:pPr algn="r" fontAlgn="b"/>
                      <a:r>
                        <a:rPr lang="is-IS" sz="1800" b="0" i="0" u="none" strike="noStrike" dirty="0">
                          <a:solidFill>
                            <a:srgbClr val="C00000"/>
                          </a:solidFill>
                          <a:effectLst/>
                          <a:latin typeface="Calibri" charset="0"/>
                        </a:rPr>
                        <a:t>3485</a:t>
                      </a:r>
                    </a:p>
                  </a:txBody>
                  <a:tcPr marL="6350" marR="6350" marT="6350" marB="0" anchor="b"/>
                </a:tc>
              </a:tr>
              <a:tr h="0">
                <a:tc>
                  <a:txBody>
                    <a:bodyPr/>
                    <a:lstStyle/>
                    <a:p>
                      <a:pPr algn="l" fontAlgn="b"/>
                      <a:r>
                        <a:rPr lang="en-US" sz="1800" b="0" i="0" u="none" strike="noStrike">
                          <a:solidFill>
                            <a:srgbClr val="000000"/>
                          </a:solidFill>
                          <a:effectLst/>
                          <a:latin typeface="Calibri" charset="0"/>
                        </a:rPr>
                        <a:t>Agr w land +0.25 hectare</a:t>
                      </a:r>
                    </a:p>
                  </a:txBody>
                  <a:tcPr marL="6350" marR="6350" marT="6350" marB="0" anchor="b"/>
                </a:tc>
                <a:tc>
                  <a:txBody>
                    <a:bodyPr/>
                    <a:lstStyle/>
                    <a:p>
                      <a:pPr algn="r" fontAlgn="b"/>
                      <a:r>
                        <a:rPr lang="is-IS" sz="1800" b="0" i="0" u="none" strike="noStrike">
                          <a:solidFill>
                            <a:srgbClr val="000000"/>
                          </a:solidFill>
                          <a:effectLst/>
                          <a:latin typeface="Calibri" charset="0"/>
                        </a:rPr>
                        <a:t>10020</a:t>
                      </a:r>
                    </a:p>
                  </a:txBody>
                  <a:tcPr marL="6350" marR="6350" marT="6350" marB="0" anchor="b"/>
                </a:tc>
                <a:tc>
                  <a:txBody>
                    <a:bodyPr/>
                    <a:lstStyle/>
                    <a:p>
                      <a:pPr algn="r" fontAlgn="b"/>
                      <a:r>
                        <a:rPr lang="fi-FI" sz="1800" b="0" i="0" u="none" strike="noStrike">
                          <a:solidFill>
                            <a:srgbClr val="000000"/>
                          </a:solidFill>
                          <a:effectLst/>
                          <a:latin typeface="Calibri" charset="0"/>
                        </a:rPr>
                        <a:t>10218</a:t>
                      </a:r>
                    </a:p>
                  </a:txBody>
                  <a:tcPr marL="6350" marR="6350" marT="6350" marB="0" anchor="b"/>
                </a:tc>
                <a:tc>
                  <a:txBody>
                    <a:bodyPr/>
                    <a:lstStyle/>
                    <a:p>
                      <a:pPr algn="r" fontAlgn="b"/>
                      <a:r>
                        <a:rPr lang="is-IS" sz="1800" b="0" i="0" u="none" strike="noStrike">
                          <a:solidFill>
                            <a:srgbClr val="000000"/>
                          </a:solidFill>
                          <a:effectLst/>
                          <a:latin typeface="Calibri" charset="0"/>
                        </a:rPr>
                        <a:t>9219</a:t>
                      </a:r>
                    </a:p>
                  </a:txBody>
                  <a:tcPr marL="6350" marR="6350" marT="6350" marB="0" anchor="b"/>
                </a:tc>
                <a:tc>
                  <a:txBody>
                    <a:bodyPr/>
                    <a:lstStyle/>
                    <a:p>
                      <a:pPr algn="r" fontAlgn="b"/>
                      <a:r>
                        <a:rPr lang="is-IS" sz="1800" b="0" i="0" u="none" strike="noStrike">
                          <a:solidFill>
                            <a:srgbClr val="000000"/>
                          </a:solidFill>
                          <a:effectLst/>
                          <a:latin typeface="Calibri" charset="0"/>
                        </a:rPr>
                        <a:t>10548</a:t>
                      </a:r>
                    </a:p>
                  </a:txBody>
                  <a:tcPr marL="6350" marR="6350" marT="6350" marB="0" anchor="b"/>
                </a:tc>
                <a:tc>
                  <a:txBody>
                    <a:bodyPr/>
                    <a:lstStyle/>
                    <a:p>
                      <a:pPr algn="r" fontAlgn="b"/>
                      <a:r>
                        <a:rPr lang="is-IS" sz="1800" b="0" i="0" u="none" strike="noStrike">
                          <a:solidFill>
                            <a:srgbClr val="000000"/>
                          </a:solidFill>
                          <a:effectLst/>
                          <a:latin typeface="Calibri" charset="0"/>
                        </a:rPr>
                        <a:t>10002</a:t>
                      </a:r>
                    </a:p>
                  </a:txBody>
                  <a:tcPr marL="6350" marR="6350" marT="6350" marB="0" anchor="b"/>
                </a:tc>
                <a:tc>
                  <a:txBody>
                    <a:bodyPr/>
                    <a:lstStyle/>
                    <a:p>
                      <a:pPr algn="r" fontAlgn="b"/>
                      <a:r>
                        <a:rPr lang="is-IS" sz="1800" b="0" i="0" u="none" strike="noStrike">
                          <a:solidFill>
                            <a:srgbClr val="000000"/>
                          </a:solidFill>
                          <a:effectLst/>
                          <a:latin typeface="Calibri" charset="0"/>
                        </a:rPr>
                        <a:t>10076</a:t>
                      </a:r>
                    </a:p>
                  </a:txBody>
                  <a:tcPr marL="6350" marR="6350" marT="6350" marB="0" anchor="b"/>
                </a:tc>
                <a:tc>
                  <a:txBody>
                    <a:bodyPr/>
                    <a:lstStyle/>
                    <a:p>
                      <a:pPr algn="r" fontAlgn="b"/>
                      <a:r>
                        <a:rPr lang="cs-CZ" sz="1800" b="0" i="0" u="none" strike="noStrike">
                          <a:solidFill>
                            <a:srgbClr val="000000"/>
                          </a:solidFill>
                          <a:effectLst/>
                          <a:latin typeface="Calibri" charset="0"/>
                        </a:rPr>
                        <a:t>11460</a:t>
                      </a:r>
                    </a:p>
                  </a:txBody>
                  <a:tcPr marL="6350" marR="6350" marT="6350" marB="0" anchor="b"/>
                </a:tc>
                <a:tc>
                  <a:txBody>
                    <a:bodyPr/>
                    <a:lstStyle/>
                    <a:p>
                      <a:pPr algn="r" fontAlgn="b"/>
                      <a:r>
                        <a:rPr lang="en-US" sz="1800" b="0" i="0" u="none" strike="noStrike" dirty="0">
                          <a:solidFill>
                            <a:srgbClr val="C00000"/>
                          </a:solidFill>
                          <a:effectLst/>
                          <a:latin typeface="Calibri" charset="0"/>
                        </a:rPr>
                        <a:t>1440</a:t>
                      </a:r>
                    </a:p>
                  </a:txBody>
                  <a:tcPr marL="6350" marR="6350" marT="6350" marB="0" anchor="b"/>
                </a:tc>
              </a:tr>
              <a:tr h="0">
                <a:tc>
                  <a:txBody>
                    <a:bodyPr/>
                    <a:lstStyle/>
                    <a:p>
                      <a:pPr algn="l" fontAlgn="b"/>
                      <a:r>
                        <a:rPr lang="en-US" sz="1800" b="0" i="0" u="none" strike="noStrike">
                          <a:solidFill>
                            <a:srgbClr val="000000"/>
                          </a:solidFill>
                          <a:effectLst/>
                          <a:latin typeface="Calibri" charset="0"/>
                        </a:rPr>
                        <a:t>Agric &amp; Allied Worker</a:t>
                      </a:r>
                    </a:p>
                  </a:txBody>
                  <a:tcPr marL="6350" marR="6350" marT="6350" marB="0" anchor="b"/>
                </a:tc>
                <a:tc>
                  <a:txBody>
                    <a:bodyPr/>
                    <a:lstStyle/>
                    <a:p>
                      <a:pPr algn="r" fontAlgn="b"/>
                      <a:r>
                        <a:rPr lang="en-US" sz="1800" b="0" i="0" u="none" strike="noStrike">
                          <a:solidFill>
                            <a:srgbClr val="000000"/>
                          </a:solidFill>
                          <a:effectLst/>
                          <a:latin typeface="Calibri" charset="0"/>
                        </a:rPr>
                        <a:t>5316</a:t>
                      </a:r>
                    </a:p>
                  </a:txBody>
                  <a:tcPr marL="6350" marR="6350" marT="6350" marB="0" anchor="b"/>
                </a:tc>
                <a:tc>
                  <a:txBody>
                    <a:bodyPr/>
                    <a:lstStyle/>
                    <a:p>
                      <a:pPr algn="r" fontAlgn="b"/>
                      <a:r>
                        <a:rPr lang="is-IS" sz="1800" b="0" i="0" u="none" strike="noStrike">
                          <a:solidFill>
                            <a:srgbClr val="000000"/>
                          </a:solidFill>
                          <a:effectLst/>
                          <a:latin typeface="Calibri" charset="0"/>
                        </a:rPr>
                        <a:t>5505</a:t>
                      </a:r>
                    </a:p>
                  </a:txBody>
                  <a:tcPr marL="6350" marR="6350" marT="6350" marB="0" anchor="b"/>
                </a:tc>
                <a:tc>
                  <a:txBody>
                    <a:bodyPr/>
                    <a:lstStyle/>
                    <a:p>
                      <a:pPr algn="r" fontAlgn="b"/>
                      <a:r>
                        <a:rPr lang="is-IS" sz="1800" b="0" i="0" u="none" strike="noStrike">
                          <a:solidFill>
                            <a:srgbClr val="000000"/>
                          </a:solidFill>
                          <a:effectLst/>
                          <a:latin typeface="Calibri" charset="0"/>
                        </a:rPr>
                        <a:t>5258</a:t>
                      </a:r>
                    </a:p>
                  </a:txBody>
                  <a:tcPr marL="6350" marR="6350" marT="6350" marB="0" anchor="b"/>
                </a:tc>
                <a:tc>
                  <a:txBody>
                    <a:bodyPr/>
                    <a:lstStyle/>
                    <a:p>
                      <a:pPr algn="r" fontAlgn="b"/>
                      <a:r>
                        <a:rPr lang="is-IS" sz="1800" b="0" i="0" u="none" strike="noStrike">
                          <a:solidFill>
                            <a:srgbClr val="000000"/>
                          </a:solidFill>
                          <a:effectLst/>
                          <a:latin typeface="Calibri" charset="0"/>
                        </a:rPr>
                        <a:t>6061</a:t>
                      </a:r>
                    </a:p>
                  </a:txBody>
                  <a:tcPr marL="6350" marR="6350" marT="6350" marB="0" anchor="b"/>
                </a:tc>
                <a:tc>
                  <a:txBody>
                    <a:bodyPr/>
                    <a:lstStyle/>
                    <a:p>
                      <a:pPr algn="r" fontAlgn="b"/>
                      <a:r>
                        <a:rPr lang="ru-RU" sz="1800" b="0" i="0" u="none" strike="noStrike">
                          <a:solidFill>
                            <a:srgbClr val="000000"/>
                          </a:solidFill>
                          <a:effectLst/>
                          <a:latin typeface="Calibri" charset="0"/>
                        </a:rPr>
                        <a:t>5759</a:t>
                      </a:r>
                    </a:p>
                  </a:txBody>
                  <a:tcPr marL="6350" marR="6350" marT="6350" marB="0" anchor="b"/>
                </a:tc>
                <a:tc>
                  <a:txBody>
                    <a:bodyPr/>
                    <a:lstStyle/>
                    <a:p>
                      <a:pPr algn="r" fontAlgn="b"/>
                      <a:r>
                        <a:rPr lang="is-IS" sz="1800" b="0" i="0" u="none" strike="noStrike">
                          <a:solidFill>
                            <a:srgbClr val="000000"/>
                          </a:solidFill>
                          <a:effectLst/>
                          <a:latin typeface="Calibri" charset="0"/>
                        </a:rPr>
                        <a:t>6217</a:t>
                      </a:r>
                    </a:p>
                  </a:txBody>
                  <a:tcPr marL="6350" marR="6350" marT="6350" marB="0" anchor="b"/>
                </a:tc>
                <a:tc>
                  <a:txBody>
                    <a:bodyPr/>
                    <a:lstStyle/>
                    <a:p>
                      <a:pPr algn="r" fontAlgn="b"/>
                      <a:r>
                        <a:rPr lang="is-IS" sz="1800" b="0" i="0" u="none" strike="noStrike">
                          <a:solidFill>
                            <a:srgbClr val="000000"/>
                          </a:solidFill>
                          <a:effectLst/>
                          <a:latin typeface="Calibri" charset="0"/>
                        </a:rPr>
                        <a:t>7224</a:t>
                      </a:r>
                    </a:p>
                  </a:txBody>
                  <a:tcPr marL="6350" marR="6350" marT="6350" marB="0" anchor="b"/>
                </a:tc>
                <a:tc>
                  <a:txBody>
                    <a:bodyPr/>
                    <a:lstStyle/>
                    <a:p>
                      <a:pPr algn="r" fontAlgn="b"/>
                      <a:r>
                        <a:rPr lang="is-IS" sz="1800" b="0" i="0" u="none" strike="noStrike" dirty="0">
                          <a:solidFill>
                            <a:srgbClr val="C00000"/>
                          </a:solidFill>
                          <a:effectLst/>
                          <a:latin typeface="Calibri" charset="0"/>
                        </a:rPr>
                        <a:t>1908</a:t>
                      </a:r>
                    </a:p>
                  </a:txBody>
                  <a:tcPr marL="6350" marR="6350" marT="6350" marB="0" anchor="b"/>
                </a:tc>
              </a:tr>
              <a:tr h="0">
                <a:tc>
                  <a:txBody>
                    <a:bodyPr/>
                    <a:lstStyle/>
                    <a:p>
                      <a:pPr algn="l" fontAlgn="b"/>
                      <a:r>
                        <a:rPr lang="en-US" sz="1800" b="0" i="0" u="none" strike="noStrike">
                          <a:solidFill>
                            <a:srgbClr val="000000"/>
                          </a:solidFill>
                          <a:effectLst/>
                          <a:latin typeface="Calibri" charset="0"/>
                        </a:rPr>
                        <a:t>Prod. Worker/Artisan</a:t>
                      </a:r>
                    </a:p>
                  </a:txBody>
                  <a:tcPr marL="6350" marR="6350" marT="6350" marB="0" anchor="b"/>
                </a:tc>
                <a:tc>
                  <a:txBody>
                    <a:bodyPr/>
                    <a:lstStyle/>
                    <a:p>
                      <a:pPr algn="r" fontAlgn="b"/>
                      <a:r>
                        <a:rPr lang="cs-CZ" sz="1800" b="0" i="0" u="none" strike="noStrike">
                          <a:solidFill>
                            <a:srgbClr val="000000"/>
                          </a:solidFill>
                          <a:effectLst/>
                          <a:latin typeface="Calibri" charset="0"/>
                        </a:rPr>
                        <a:t>9360</a:t>
                      </a:r>
                    </a:p>
                  </a:txBody>
                  <a:tcPr marL="6350" marR="6350" marT="6350" marB="0" anchor="b"/>
                </a:tc>
                <a:tc>
                  <a:txBody>
                    <a:bodyPr/>
                    <a:lstStyle/>
                    <a:p>
                      <a:pPr algn="r" fontAlgn="b"/>
                      <a:r>
                        <a:rPr lang="cs-CZ" sz="1800" b="0" i="0" u="none" strike="noStrike">
                          <a:solidFill>
                            <a:srgbClr val="000000"/>
                          </a:solidFill>
                          <a:effectLst/>
                          <a:latin typeface="Calibri" charset="0"/>
                        </a:rPr>
                        <a:t>9711</a:t>
                      </a:r>
                    </a:p>
                  </a:txBody>
                  <a:tcPr marL="6350" marR="6350" marT="6350" marB="0" anchor="b"/>
                </a:tc>
                <a:tc>
                  <a:txBody>
                    <a:bodyPr/>
                    <a:lstStyle/>
                    <a:p>
                      <a:pPr algn="r" fontAlgn="b"/>
                      <a:r>
                        <a:rPr lang="cs-CZ" sz="1800" b="0" i="0" u="none" strike="noStrike">
                          <a:solidFill>
                            <a:srgbClr val="000000"/>
                          </a:solidFill>
                          <a:effectLst/>
                          <a:latin typeface="Calibri" charset="0"/>
                        </a:rPr>
                        <a:t>9444</a:t>
                      </a:r>
                    </a:p>
                  </a:txBody>
                  <a:tcPr marL="6350" marR="6350" marT="6350" marB="0" anchor="b"/>
                </a:tc>
                <a:tc>
                  <a:txBody>
                    <a:bodyPr/>
                    <a:lstStyle/>
                    <a:p>
                      <a:pPr algn="r" fontAlgn="b"/>
                      <a:r>
                        <a:rPr lang="is-IS" sz="1800" b="0" i="0" u="none" strike="noStrike">
                          <a:solidFill>
                            <a:srgbClr val="000000"/>
                          </a:solidFill>
                          <a:effectLst/>
                          <a:latin typeface="Calibri" charset="0"/>
                        </a:rPr>
                        <a:t>10460</a:t>
                      </a:r>
                    </a:p>
                  </a:txBody>
                  <a:tcPr marL="6350" marR="6350" marT="6350" marB="0" anchor="b"/>
                </a:tc>
                <a:tc>
                  <a:txBody>
                    <a:bodyPr/>
                    <a:lstStyle/>
                    <a:p>
                      <a:pPr algn="r" fontAlgn="b"/>
                      <a:r>
                        <a:rPr lang="cs-CZ" sz="1800" b="0" i="0" u="none" strike="noStrike">
                          <a:solidFill>
                            <a:srgbClr val="000000"/>
                          </a:solidFill>
                          <a:effectLst/>
                          <a:latin typeface="Calibri" charset="0"/>
                        </a:rPr>
                        <a:t>9753</a:t>
                      </a:r>
                    </a:p>
                  </a:txBody>
                  <a:tcPr marL="6350" marR="6350" marT="6350" marB="0" anchor="b"/>
                </a:tc>
                <a:tc>
                  <a:txBody>
                    <a:bodyPr/>
                    <a:lstStyle/>
                    <a:p>
                      <a:pPr algn="r" fontAlgn="b"/>
                      <a:r>
                        <a:rPr lang="en-US" sz="1800" b="0" i="0" u="none" strike="noStrike">
                          <a:solidFill>
                            <a:srgbClr val="000000"/>
                          </a:solidFill>
                          <a:effectLst/>
                          <a:latin typeface="Calibri" charset="0"/>
                        </a:rPr>
                        <a:t>10384</a:t>
                      </a:r>
                    </a:p>
                  </a:txBody>
                  <a:tcPr marL="6350" marR="6350" marT="6350" marB="0" anchor="b"/>
                </a:tc>
                <a:tc>
                  <a:txBody>
                    <a:bodyPr/>
                    <a:lstStyle/>
                    <a:p>
                      <a:pPr algn="r" fontAlgn="b"/>
                      <a:r>
                        <a:rPr lang="is-IS" sz="1800" b="0" i="0" u="none" strike="noStrike">
                          <a:solidFill>
                            <a:srgbClr val="000000"/>
                          </a:solidFill>
                          <a:effectLst/>
                          <a:latin typeface="Calibri" charset="0"/>
                        </a:rPr>
                        <a:t>11395</a:t>
                      </a:r>
                    </a:p>
                  </a:txBody>
                  <a:tcPr marL="6350" marR="6350" marT="6350" marB="0" anchor="b"/>
                </a:tc>
                <a:tc>
                  <a:txBody>
                    <a:bodyPr/>
                    <a:lstStyle/>
                    <a:p>
                      <a:pPr algn="r" fontAlgn="b"/>
                      <a:r>
                        <a:rPr lang="is-IS" sz="1800" b="0" i="0" u="none" strike="noStrike" dirty="0">
                          <a:solidFill>
                            <a:srgbClr val="C00000"/>
                          </a:solidFill>
                          <a:effectLst/>
                          <a:latin typeface="Calibri" charset="0"/>
                        </a:rPr>
                        <a:t>2035</a:t>
                      </a:r>
                    </a:p>
                  </a:txBody>
                  <a:tcPr marL="6350" marR="6350" marT="6350" marB="0" anchor="b"/>
                </a:tc>
              </a:tr>
              <a:tr h="0">
                <a:tc>
                  <a:txBody>
                    <a:bodyPr/>
                    <a:lstStyle/>
                    <a:p>
                      <a:pPr algn="l" fontAlgn="b"/>
                      <a:r>
                        <a:rPr lang="en-US" sz="1800" b="0" i="0" u="none" strike="noStrike">
                          <a:solidFill>
                            <a:srgbClr val="000000"/>
                          </a:solidFill>
                          <a:effectLst/>
                          <a:latin typeface="Calibri" charset="0"/>
                        </a:rPr>
                        <a:t>Laborer</a:t>
                      </a:r>
                    </a:p>
                  </a:txBody>
                  <a:tcPr marL="6350" marR="6350" marT="6350" marB="0" anchor="b"/>
                </a:tc>
                <a:tc>
                  <a:txBody>
                    <a:bodyPr/>
                    <a:lstStyle/>
                    <a:p>
                      <a:pPr algn="r" fontAlgn="b"/>
                      <a:r>
                        <a:rPr lang="fi-FI" sz="1800" b="0" i="0" u="none" strike="noStrike">
                          <a:solidFill>
                            <a:srgbClr val="000000"/>
                          </a:solidFill>
                          <a:effectLst/>
                          <a:latin typeface="Calibri" charset="0"/>
                        </a:rPr>
                        <a:t>7941</a:t>
                      </a:r>
                    </a:p>
                  </a:txBody>
                  <a:tcPr marL="6350" marR="6350" marT="6350" marB="0" anchor="b"/>
                </a:tc>
                <a:tc>
                  <a:txBody>
                    <a:bodyPr/>
                    <a:lstStyle/>
                    <a:p>
                      <a:pPr algn="r" fontAlgn="b"/>
                      <a:r>
                        <a:rPr lang="is-IS" sz="1800" b="0" i="0" u="none" strike="noStrike">
                          <a:solidFill>
                            <a:srgbClr val="000000"/>
                          </a:solidFill>
                          <a:effectLst/>
                          <a:latin typeface="Calibri" charset="0"/>
                        </a:rPr>
                        <a:t>7639</a:t>
                      </a:r>
                    </a:p>
                  </a:txBody>
                  <a:tcPr marL="6350" marR="6350" marT="6350" marB="0" anchor="b"/>
                </a:tc>
                <a:tc>
                  <a:txBody>
                    <a:bodyPr/>
                    <a:lstStyle/>
                    <a:p>
                      <a:pPr algn="r" fontAlgn="b"/>
                      <a:r>
                        <a:rPr lang="cs-CZ" sz="1800" b="0" i="0" u="none" strike="noStrike">
                          <a:solidFill>
                            <a:srgbClr val="000000"/>
                          </a:solidFill>
                          <a:effectLst/>
                          <a:latin typeface="Calibri" charset="0"/>
                        </a:rPr>
                        <a:t>7183</a:t>
                      </a:r>
                    </a:p>
                  </a:txBody>
                  <a:tcPr marL="6350" marR="6350" marT="6350" marB="0" anchor="b"/>
                </a:tc>
                <a:tc>
                  <a:txBody>
                    <a:bodyPr/>
                    <a:lstStyle/>
                    <a:p>
                      <a:pPr algn="r" fontAlgn="b"/>
                      <a:r>
                        <a:rPr lang="cs-CZ" sz="1800" b="0" i="0" u="none" strike="noStrike">
                          <a:solidFill>
                            <a:srgbClr val="000000"/>
                          </a:solidFill>
                          <a:effectLst/>
                          <a:latin typeface="Calibri" charset="0"/>
                        </a:rPr>
                        <a:t>8496</a:t>
                      </a:r>
                    </a:p>
                  </a:txBody>
                  <a:tcPr marL="6350" marR="6350" marT="6350" marB="0" anchor="b"/>
                </a:tc>
                <a:tc>
                  <a:txBody>
                    <a:bodyPr/>
                    <a:lstStyle/>
                    <a:p>
                      <a:pPr algn="r" fontAlgn="b"/>
                      <a:r>
                        <a:rPr lang="is-IS" sz="1800" b="0" i="0" u="none" strike="noStrike">
                          <a:solidFill>
                            <a:srgbClr val="000000"/>
                          </a:solidFill>
                          <a:effectLst/>
                          <a:latin typeface="Calibri" charset="0"/>
                        </a:rPr>
                        <a:t>7525</a:t>
                      </a:r>
                    </a:p>
                  </a:txBody>
                  <a:tcPr marL="6350" marR="6350" marT="6350" marB="0" anchor="b"/>
                </a:tc>
                <a:tc>
                  <a:txBody>
                    <a:bodyPr/>
                    <a:lstStyle/>
                    <a:p>
                      <a:pPr algn="r" fontAlgn="b"/>
                      <a:r>
                        <a:rPr lang="is-IS" sz="1800" b="0" i="0" u="none" strike="noStrike" dirty="0">
                          <a:solidFill>
                            <a:srgbClr val="000000"/>
                          </a:solidFill>
                          <a:effectLst/>
                          <a:latin typeface="Calibri" charset="0"/>
                        </a:rPr>
                        <a:t>7358</a:t>
                      </a:r>
                    </a:p>
                  </a:txBody>
                  <a:tcPr marL="6350" marR="6350" marT="6350" marB="0" anchor="b"/>
                </a:tc>
                <a:tc>
                  <a:txBody>
                    <a:bodyPr/>
                    <a:lstStyle/>
                    <a:p>
                      <a:pPr algn="r" fontAlgn="b"/>
                      <a:r>
                        <a:rPr lang="is-IS" sz="1800" b="0" i="0" u="none" strike="noStrike">
                          <a:solidFill>
                            <a:srgbClr val="000000"/>
                          </a:solidFill>
                          <a:effectLst/>
                          <a:latin typeface="Calibri" charset="0"/>
                        </a:rPr>
                        <a:t>8631</a:t>
                      </a:r>
                    </a:p>
                  </a:txBody>
                  <a:tcPr marL="6350" marR="6350" marT="6350" marB="0" anchor="b"/>
                </a:tc>
                <a:tc>
                  <a:txBody>
                    <a:bodyPr/>
                    <a:lstStyle/>
                    <a:p>
                      <a:pPr algn="r" fontAlgn="b"/>
                      <a:r>
                        <a:rPr lang="en-US" sz="1800" b="0" i="0" u="none" strike="noStrike" dirty="0">
                          <a:solidFill>
                            <a:srgbClr val="C00000"/>
                          </a:solidFill>
                          <a:effectLst/>
                          <a:latin typeface="Calibri" charset="0"/>
                        </a:rPr>
                        <a:t>690</a:t>
                      </a:r>
                    </a:p>
                  </a:txBody>
                  <a:tcPr marL="6350" marR="6350" marT="6350" marB="0" anchor="b"/>
                </a:tc>
              </a:tr>
              <a:tr h="0">
                <a:tc>
                  <a:txBody>
                    <a:bodyPr/>
                    <a:lstStyle/>
                    <a:p>
                      <a:pPr algn="l" fontAlgn="b"/>
                      <a:r>
                        <a:rPr lang="en-US" sz="1800" b="0" i="0" u="none" strike="noStrike" dirty="0">
                          <a:solidFill>
                            <a:srgbClr val="000000"/>
                          </a:solidFill>
                          <a:effectLst/>
                          <a:latin typeface="Calibri" charset="0"/>
                        </a:rPr>
                        <a:t>No </a:t>
                      </a:r>
                      <a:r>
                        <a:rPr lang="en-US" sz="1800" b="0" i="0" u="none" strike="noStrike" dirty="0" smtClean="0">
                          <a:solidFill>
                            <a:srgbClr val="000000"/>
                          </a:solidFill>
                          <a:effectLst/>
                          <a:latin typeface="Calibri" charset="0"/>
                        </a:rPr>
                        <a:t>Occupation/Retiree </a:t>
                      </a:r>
                      <a:endParaRPr lang="en-US" sz="1800" b="0" i="0" u="none" strike="noStrike" dirty="0">
                        <a:solidFill>
                          <a:srgbClr val="000000"/>
                        </a:solidFill>
                        <a:effectLst/>
                        <a:latin typeface="Calibri" charset="0"/>
                      </a:endParaRPr>
                    </a:p>
                  </a:txBody>
                  <a:tcPr marL="6350" marR="6350" marT="6350" marB="0" anchor="b"/>
                </a:tc>
                <a:tc>
                  <a:txBody>
                    <a:bodyPr/>
                    <a:lstStyle/>
                    <a:p>
                      <a:pPr algn="r" fontAlgn="b"/>
                      <a:r>
                        <a:rPr lang="is-IS" sz="1800" b="0" i="0" u="none" strike="noStrike">
                          <a:solidFill>
                            <a:srgbClr val="000000"/>
                          </a:solidFill>
                          <a:effectLst/>
                          <a:latin typeface="Calibri" charset="0"/>
                        </a:rPr>
                        <a:t>6567</a:t>
                      </a:r>
                    </a:p>
                  </a:txBody>
                  <a:tcPr marL="6350" marR="6350" marT="6350" marB="0" anchor="b"/>
                </a:tc>
                <a:tc>
                  <a:txBody>
                    <a:bodyPr/>
                    <a:lstStyle/>
                    <a:p>
                      <a:pPr algn="r" fontAlgn="b"/>
                      <a:r>
                        <a:rPr lang="is-IS" sz="1800" b="0" i="0" u="none" strike="noStrike">
                          <a:solidFill>
                            <a:srgbClr val="000000"/>
                          </a:solidFill>
                          <a:effectLst/>
                          <a:latin typeface="Calibri" charset="0"/>
                        </a:rPr>
                        <a:t>7086</a:t>
                      </a:r>
                    </a:p>
                  </a:txBody>
                  <a:tcPr marL="6350" marR="6350" marT="6350" marB="0" anchor="b"/>
                </a:tc>
                <a:tc>
                  <a:txBody>
                    <a:bodyPr/>
                    <a:lstStyle/>
                    <a:p>
                      <a:pPr algn="r" fontAlgn="b"/>
                      <a:r>
                        <a:rPr lang="is-IS" sz="1800" b="0" i="0" u="none" strike="noStrike">
                          <a:solidFill>
                            <a:srgbClr val="000000"/>
                          </a:solidFill>
                          <a:effectLst/>
                          <a:latin typeface="Calibri" charset="0"/>
                        </a:rPr>
                        <a:t>7473</a:t>
                      </a:r>
                    </a:p>
                  </a:txBody>
                  <a:tcPr marL="6350" marR="6350" marT="6350" marB="0" anchor="b"/>
                </a:tc>
                <a:tc>
                  <a:txBody>
                    <a:bodyPr/>
                    <a:lstStyle/>
                    <a:p>
                      <a:pPr algn="r" fontAlgn="b"/>
                      <a:r>
                        <a:rPr lang="is-IS" sz="1800" b="0" i="0" u="none" strike="noStrike">
                          <a:solidFill>
                            <a:srgbClr val="000000"/>
                          </a:solidFill>
                          <a:effectLst/>
                          <a:latin typeface="Calibri" charset="0"/>
                        </a:rPr>
                        <a:t>9408</a:t>
                      </a:r>
                    </a:p>
                  </a:txBody>
                  <a:tcPr marL="6350" marR="6350" marT="6350" marB="0" anchor="b"/>
                </a:tc>
                <a:tc>
                  <a:txBody>
                    <a:bodyPr/>
                    <a:lstStyle/>
                    <a:p>
                      <a:pPr algn="r" fontAlgn="b"/>
                      <a:r>
                        <a:rPr lang="is-IS" sz="1800" b="0" i="0" u="none" strike="noStrike">
                          <a:solidFill>
                            <a:srgbClr val="000000"/>
                          </a:solidFill>
                          <a:effectLst/>
                          <a:latin typeface="Calibri" charset="0"/>
                        </a:rPr>
                        <a:t>9931</a:t>
                      </a:r>
                    </a:p>
                  </a:txBody>
                  <a:tcPr marL="6350" marR="6350" marT="6350" marB="0" anchor="b"/>
                </a:tc>
                <a:tc>
                  <a:txBody>
                    <a:bodyPr/>
                    <a:lstStyle/>
                    <a:p>
                      <a:pPr algn="r" fontAlgn="b"/>
                      <a:r>
                        <a:rPr lang="is-IS" sz="1800" b="0" i="0" u="none" strike="noStrike">
                          <a:solidFill>
                            <a:srgbClr val="000000"/>
                          </a:solidFill>
                          <a:effectLst/>
                          <a:latin typeface="Calibri" charset="0"/>
                        </a:rPr>
                        <a:t>9166</a:t>
                      </a:r>
                    </a:p>
                  </a:txBody>
                  <a:tcPr marL="6350" marR="6350" marT="6350" marB="0" anchor="b"/>
                </a:tc>
                <a:tc>
                  <a:txBody>
                    <a:bodyPr/>
                    <a:lstStyle/>
                    <a:p>
                      <a:pPr algn="r" fontAlgn="b"/>
                      <a:r>
                        <a:rPr lang="cs-CZ" sz="1800" b="0" i="0" u="none" strike="noStrike" dirty="0">
                          <a:solidFill>
                            <a:srgbClr val="000000"/>
                          </a:solidFill>
                          <a:effectLst/>
                          <a:latin typeface="Calibri" charset="0"/>
                        </a:rPr>
                        <a:t>11136</a:t>
                      </a:r>
                    </a:p>
                  </a:txBody>
                  <a:tcPr marL="6350" marR="6350" marT="6350" marB="0" anchor="b"/>
                </a:tc>
                <a:tc>
                  <a:txBody>
                    <a:bodyPr/>
                    <a:lstStyle/>
                    <a:p>
                      <a:pPr algn="r" fontAlgn="b"/>
                      <a:r>
                        <a:rPr lang="en-US" sz="1800" b="0" i="0" u="none" strike="noStrike" dirty="0">
                          <a:solidFill>
                            <a:srgbClr val="C00000"/>
                          </a:solidFill>
                          <a:effectLst/>
                          <a:latin typeface="Calibri" charset="0"/>
                        </a:rPr>
                        <a:t>4569</a:t>
                      </a:r>
                    </a:p>
                  </a:txBody>
                  <a:tcPr marL="6350" marR="6350" marT="6350" marB="0" anchor="b"/>
                </a:tc>
              </a:tr>
              <a:tr h="0">
                <a:tc>
                  <a:txBody>
                    <a:bodyPr/>
                    <a:lstStyle/>
                    <a:p>
                      <a:pPr algn="l" fontAlgn="b"/>
                      <a:r>
                        <a:rPr lang="en-US" sz="1800" b="0" i="0" u="none" strike="noStrike">
                          <a:solidFill>
                            <a:srgbClr val="000000"/>
                          </a:solidFill>
                          <a:effectLst/>
                          <a:latin typeface="Calibri" charset="0"/>
                        </a:rPr>
                        <a:t>Total</a:t>
                      </a:r>
                    </a:p>
                  </a:txBody>
                  <a:tcPr marL="6350" marR="6350" marT="6350" marB="0" anchor="b"/>
                </a:tc>
                <a:tc>
                  <a:txBody>
                    <a:bodyPr/>
                    <a:lstStyle/>
                    <a:p>
                      <a:pPr algn="r" fontAlgn="b"/>
                      <a:r>
                        <a:rPr lang="cs-CZ" sz="1800" b="0" i="0" u="none" strike="noStrike" dirty="0">
                          <a:solidFill>
                            <a:srgbClr val="000000"/>
                          </a:solidFill>
                          <a:effectLst/>
                          <a:latin typeface="Calibri" charset="0"/>
                        </a:rPr>
                        <a:t>9446</a:t>
                      </a:r>
                    </a:p>
                  </a:txBody>
                  <a:tcPr marL="6350" marR="6350" marT="6350" marB="0" anchor="b"/>
                </a:tc>
                <a:tc>
                  <a:txBody>
                    <a:bodyPr/>
                    <a:lstStyle/>
                    <a:p>
                      <a:pPr algn="r" fontAlgn="b"/>
                      <a:r>
                        <a:rPr lang="is-IS" sz="1800" b="0" i="0" u="none" strike="noStrike">
                          <a:solidFill>
                            <a:srgbClr val="000000"/>
                          </a:solidFill>
                          <a:effectLst/>
                          <a:latin typeface="Calibri" charset="0"/>
                        </a:rPr>
                        <a:t>9720</a:t>
                      </a:r>
                    </a:p>
                  </a:txBody>
                  <a:tcPr marL="6350" marR="6350" marT="6350" marB="0" anchor="b"/>
                </a:tc>
                <a:tc>
                  <a:txBody>
                    <a:bodyPr/>
                    <a:lstStyle/>
                    <a:p>
                      <a:pPr algn="r" fontAlgn="b"/>
                      <a:r>
                        <a:rPr lang="is-IS" sz="1800" b="0" i="0" u="none" strike="noStrike">
                          <a:solidFill>
                            <a:srgbClr val="000000"/>
                          </a:solidFill>
                          <a:effectLst/>
                          <a:latin typeface="Calibri" charset="0"/>
                        </a:rPr>
                        <a:t>9427</a:t>
                      </a:r>
                    </a:p>
                  </a:txBody>
                  <a:tcPr marL="6350" marR="6350" marT="6350" marB="0" anchor="b"/>
                </a:tc>
                <a:tc>
                  <a:txBody>
                    <a:bodyPr/>
                    <a:lstStyle/>
                    <a:p>
                      <a:pPr algn="r" fontAlgn="b"/>
                      <a:r>
                        <a:rPr lang="is-IS" sz="1800" b="0" i="0" u="none" strike="noStrike">
                          <a:solidFill>
                            <a:srgbClr val="000000"/>
                          </a:solidFill>
                          <a:effectLst/>
                          <a:latin typeface="Calibri" charset="0"/>
                        </a:rPr>
                        <a:t>10729</a:t>
                      </a:r>
                    </a:p>
                  </a:txBody>
                  <a:tcPr marL="6350" marR="6350" marT="6350" marB="0" anchor="b"/>
                </a:tc>
                <a:tc>
                  <a:txBody>
                    <a:bodyPr/>
                    <a:lstStyle/>
                    <a:p>
                      <a:pPr algn="r" fontAlgn="b"/>
                      <a:r>
                        <a:rPr lang="is-IS" sz="1800" b="0" i="0" u="none" strike="noStrike">
                          <a:solidFill>
                            <a:srgbClr val="000000"/>
                          </a:solidFill>
                          <a:effectLst/>
                          <a:latin typeface="Calibri" charset="0"/>
                        </a:rPr>
                        <a:t>10642</a:t>
                      </a:r>
                    </a:p>
                  </a:txBody>
                  <a:tcPr marL="6350" marR="6350" marT="6350" marB="0" anchor="b"/>
                </a:tc>
                <a:tc>
                  <a:txBody>
                    <a:bodyPr/>
                    <a:lstStyle/>
                    <a:p>
                      <a:pPr algn="r" fontAlgn="b"/>
                      <a:r>
                        <a:rPr lang="is-IS" sz="1800" b="0" i="0" u="none" strike="noStrike">
                          <a:solidFill>
                            <a:srgbClr val="000000"/>
                          </a:solidFill>
                          <a:effectLst/>
                          <a:latin typeface="Calibri" charset="0"/>
                        </a:rPr>
                        <a:t>10966</a:t>
                      </a:r>
                    </a:p>
                  </a:txBody>
                  <a:tcPr marL="6350" marR="6350" marT="6350" marB="0" anchor="b"/>
                </a:tc>
                <a:tc>
                  <a:txBody>
                    <a:bodyPr/>
                    <a:lstStyle/>
                    <a:p>
                      <a:pPr algn="r" fontAlgn="b"/>
                      <a:r>
                        <a:rPr lang="is-IS" sz="1800" b="0" i="0" u="none" strike="noStrike" dirty="0">
                          <a:solidFill>
                            <a:srgbClr val="000000"/>
                          </a:solidFill>
                          <a:effectLst/>
                          <a:latin typeface="Calibri" charset="0"/>
                        </a:rPr>
                        <a:t>12449</a:t>
                      </a:r>
                    </a:p>
                  </a:txBody>
                  <a:tcPr marL="6350" marR="6350" marT="6350" marB="0" anchor="b"/>
                </a:tc>
                <a:tc>
                  <a:txBody>
                    <a:bodyPr/>
                    <a:lstStyle/>
                    <a:p>
                      <a:pPr algn="r" fontAlgn="b"/>
                      <a:r>
                        <a:rPr lang="is-IS" sz="2400" b="1" i="0" u="none" strike="noStrike" dirty="0">
                          <a:solidFill>
                            <a:srgbClr val="002060"/>
                          </a:solidFill>
                          <a:effectLst/>
                          <a:latin typeface="Calibri" charset="0"/>
                        </a:rPr>
                        <a:t>3003</a:t>
                      </a:r>
                    </a:p>
                  </a:txBody>
                  <a:tcPr marL="6350" marR="6350" marT="6350" marB="0" anchor="b"/>
                </a:tc>
              </a:tr>
            </a:tbl>
          </a:graphicData>
        </a:graphic>
      </p:graphicFrame>
    </p:spTree>
    <p:extLst>
      <p:ext uri="{BB962C8B-B14F-4D97-AF65-F5344CB8AC3E}">
        <p14:creationId xmlns:p14="http://schemas.microsoft.com/office/powerpoint/2010/main" val="1141929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Greater dispersion within the professional category</a:t>
            </a:r>
            <a:endParaRPr lang="en-US" dirty="0"/>
          </a:p>
        </p:txBody>
      </p:sp>
      <p:sp>
        <p:nvSpPr>
          <p:cNvPr id="5" name="Text Placeholder 4"/>
          <p:cNvSpPr>
            <a:spLocks noGrp="1"/>
          </p:cNvSpPr>
          <p:nvPr>
            <p:ph type="body" idx="1"/>
          </p:nvPr>
        </p:nvSpPr>
        <p:spPr/>
        <p:txBody>
          <a:bodyPr/>
          <a:lstStyle/>
          <a:p>
            <a:r>
              <a:rPr lang="en-US" dirty="0" smtClean="0"/>
              <a:t>Professionals &amp; Managers</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075218406"/>
              </p:ext>
            </p:extLst>
          </p:nvPr>
        </p:nvGraphicFramePr>
        <p:xfrm>
          <a:off x="457200" y="2297113"/>
          <a:ext cx="3827463"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3"/>
          </p:nvPr>
        </p:nvSpPr>
        <p:spPr/>
        <p:txBody>
          <a:bodyPr/>
          <a:lstStyle/>
          <a:p>
            <a:r>
              <a:rPr lang="en-US" dirty="0" smtClean="0"/>
              <a:t>Entrepreneurs</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587917689"/>
              </p:ext>
            </p:extLst>
          </p:nvPr>
        </p:nvGraphicFramePr>
        <p:xfrm>
          <a:off x="5219700" y="2216150"/>
          <a:ext cx="3846513" cy="3910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42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of Indian upper income group</a:t>
            </a:r>
            <a:endParaRPr lang="en-US" dirty="0"/>
          </a:p>
        </p:txBody>
      </p:sp>
      <p:sp>
        <p:nvSpPr>
          <p:cNvPr id="3" name="Content Placeholder 2"/>
          <p:cNvSpPr>
            <a:spLocks noGrp="1"/>
          </p:cNvSpPr>
          <p:nvPr>
            <p:ph idx="1"/>
          </p:nvPr>
        </p:nvSpPr>
        <p:spPr/>
        <p:txBody>
          <a:bodyPr/>
          <a:lstStyle/>
          <a:p>
            <a:r>
              <a:rPr lang="en-US" dirty="0" smtClean="0"/>
              <a:t>From intermediate regime </a:t>
            </a:r>
            <a:r>
              <a:rPr lang="mr-IN" dirty="0" smtClean="0"/>
              <a:t>–</a:t>
            </a:r>
            <a:r>
              <a:rPr lang="en-US" dirty="0" smtClean="0"/>
              <a:t> middle farmers and small scale entrepreneurs </a:t>
            </a:r>
            <a:r>
              <a:rPr lang="mr-IN" dirty="0" smtClean="0"/>
              <a:t>–</a:t>
            </a:r>
            <a:r>
              <a:rPr lang="en-US" dirty="0" smtClean="0"/>
              <a:t> to professionals and managers</a:t>
            </a:r>
          </a:p>
          <a:p>
            <a:r>
              <a:rPr lang="en-US" dirty="0" smtClean="0"/>
              <a:t>Also growth in incomes at the top decile for some of the personal service workers and salesmen who serve this upper income strata</a:t>
            </a:r>
          </a:p>
          <a:p>
            <a:endParaRPr lang="en-US" dirty="0"/>
          </a:p>
        </p:txBody>
      </p:sp>
    </p:spTree>
    <p:extLst>
      <p:ext uri="{BB962C8B-B14F-4D97-AF65-F5344CB8AC3E}">
        <p14:creationId xmlns:p14="http://schemas.microsoft.com/office/powerpoint/2010/main" val="959314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India and the West in economic expansion</a:t>
            </a:r>
            <a:endParaRPr lang="en-US" dirty="0"/>
          </a:p>
        </p:txBody>
      </p:sp>
      <p:sp>
        <p:nvSpPr>
          <p:cNvPr id="6" name="Text Placeholder 5"/>
          <p:cNvSpPr>
            <a:spLocks noGrp="1"/>
          </p:cNvSpPr>
          <p:nvPr>
            <p:ph type="body" idx="1"/>
          </p:nvPr>
        </p:nvSpPr>
        <p:spPr/>
        <p:txBody>
          <a:bodyPr/>
          <a:lstStyle/>
          <a:p>
            <a:r>
              <a:rPr lang="en-US" dirty="0" smtClean="0"/>
              <a:t>US Occupational Structure</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685995619"/>
              </p:ext>
            </p:extLst>
          </p:nvPr>
        </p:nvGraphicFramePr>
        <p:xfrm>
          <a:off x="457200" y="2297113"/>
          <a:ext cx="3827464" cy="2842260"/>
        </p:xfrm>
        <a:graphic>
          <a:graphicData uri="http://schemas.openxmlformats.org/drawingml/2006/table">
            <a:tbl>
              <a:tblPr firstRow="1" bandRow="1">
                <a:tableStyleId>{5C22544A-7EE6-4342-B048-85BDC9FD1C3A}</a:tableStyleId>
              </a:tblPr>
              <a:tblGrid>
                <a:gridCol w="1810544"/>
                <a:gridCol w="792088"/>
                <a:gridCol w="648072"/>
                <a:gridCol w="576760"/>
              </a:tblGrid>
              <a:tr h="370840">
                <a:tc>
                  <a:txBody>
                    <a:bodyPr/>
                    <a:lstStyle/>
                    <a:p>
                      <a:pPr algn="l" fontAlgn="b"/>
                      <a:endParaRPr lang="en-US" sz="2800" b="1" i="0" u="none" strike="noStrike" dirty="0">
                        <a:solidFill>
                          <a:srgbClr val="000000"/>
                        </a:solidFill>
                        <a:effectLst/>
                        <a:latin typeface="Calibri" charset="0"/>
                      </a:endParaRPr>
                    </a:p>
                  </a:txBody>
                  <a:tcPr marL="2857" marR="2857" marT="6350" marB="0" anchor="b"/>
                </a:tc>
                <a:tc>
                  <a:txBody>
                    <a:bodyPr/>
                    <a:lstStyle/>
                    <a:p>
                      <a:pPr algn="r" fontAlgn="b"/>
                      <a:r>
                        <a:rPr lang="cs-CZ" sz="1800" b="1" i="0" u="none" strike="noStrike" dirty="0">
                          <a:solidFill>
                            <a:srgbClr val="000000"/>
                          </a:solidFill>
                          <a:effectLst/>
                          <a:latin typeface="Calibri" charset="0"/>
                        </a:rPr>
                        <a:t>1949</a:t>
                      </a:r>
                    </a:p>
                  </a:txBody>
                  <a:tcPr marL="2857" marR="2857" marT="6350" marB="0" anchor="b"/>
                </a:tc>
                <a:tc>
                  <a:txBody>
                    <a:bodyPr/>
                    <a:lstStyle/>
                    <a:p>
                      <a:pPr algn="r" fontAlgn="b"/>
                      <a:r>
                        <a:rPr lang="fi-FI" sz="1800" b="1" i="0" u="none" strike="noStrike">
                          <a:solidFill>
                            <a:srgbClr val="000000"/>
                          </a:solidFill>
                          <a:effectLst/>
                          <a:latin typeface="Calibri" charset="0"/>
                        </a:rPr>
                        <a:t>1979</a:t>
                      </a:r>
                    </a:p>
                  </a:txBody>
                  <a:tcPr marL="2857" marR="2857" marT="6350" marB="0" anchor="b"/>
                </a:tc>
                <a:tc>
                  <a:txBody>
                    <a:bodyPr/>
                    <a:lstStyle/>
                    <a:p>
                      <a:pPr algn="r" fontAlgn="b"/>
                      <a:r>
                        <a:rPr lang="en-US" sz="1800" b="1" i="0" u="none" strike="noStrike">
                          <a:solidFill>
                            <a:srgbClr val="000000"/>
                          </a:solidFill>
                          <a:effectLst/>
                          <a:latin typeface="Calibri" charset="0"/>
                        </a:rPr>
                        <a:t>1996</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Professional and Managerial</a:t>
                      </a:r>
                    </a:p>
                  </a:txBody>
                  <a:tcPr marL="2857" marR="2857" marT="6350" marB="0" anchor="b"/>
                </a:tc>
                <a:tc>
                  <a:txBody>
                    <a:bodyPr/>
                    <a:lstStyle/>
                    <a:p>
                      <a:pPr algn="r" fontAlgn="b"/>
                      <a:r>
                        <a:rPr lang="hr-HR" sz="1800" b="1" i="0" u="none" strike="noStrike" dirty="0">
                          <a:solidFill>
                            <a:srgbClr val="000000"/>
                          </a:solidFill>
                          <a:effectLst/>
                          <a:latin typeface="Calibri" charset="0"/>
                        </a:rPr>
                        <a:t>16.67</a:t>
                      </a:r>
                    </a:p>
                  </a:txBody>
                  <a:tcPr marL="2857" marR="2857" marT="6350" marB="0" anchor="b"/>
                </a:tc>
                <a:tc>
                  <a:txBody>
                    <a:bodyPr/>
                    <a:lstStyle/>
                    <a:p>
                      <a:pPr algn="r" fontAlgn="b"/>
                      <a:r>
                        <a:rPr lang="hr-HR" sz="1800" b="1" i="0" u="none" strike="noStrike" dirty="0">
                          <a:solidFill>
                            <a:srgbClr val="000000"/>
                          </a:solidFill>
                          <a:effectLst/>
                          <a:latin typeface="Calibri" charset="0"/>
                        </a:rPr>
                        <a:t>22.9</a:t>
                      </a:r>
                    </a:p>
                  </a:txBody>
                  <a:tcPr marL="2857" marR="2857" marT="6350" marB="0" anchor="b"/>
                </a:tc>
                <a:tc>
                  <a:txBody>
                    <a:bodyPr/>
                    <a:lstStyle/>
                    <a:p>
                      <a:pPr algn="r" fontAlgn="b"/>
                      <a:r>
                        <a:rPr lang="hr-HR" sz="1800" b="1" i="0" u="none" strike="noStrike">
                          <a:solidFill>
                            <a:srgbClr val="000000"/>
                          </a:solidFill>
                          <a:effectLst/>
                          <a:latin typeface="Calibri" charset="0"/>
                        </a:rPr>
                        <a:t>28.6</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Other white-collar</a:t>
                      </a:r>
                    </a:p>
                  </a:txBody>
                  <a:tcPr marL="2857" marR="2857" marT="6350" marB="0" anchor="b"/>
                </a:tc>
                <a:tc>
                  <a:txBody>
                    <a:bodyPr/>
                    <a:lstStyle/>
                    <a:p>
                      <a:pPr algn="r" fontAlgn="b"/>
                      <a:r>
                        <a:rPr lang="nb-NO" sz="1800" b="1" i="0" u="none" strike="noStrike">
                          <a:solidFill>
                            <a:srgbClr val="000000"/>
                          </a:solidFill>
                          <a:effectLst/>
                          <a:latin typeface="Calibri" charset="0"/>
                        </a:rPr>
                        <a:t>15.2</a:t>
                      </a:r>
                    </a:p>
                  </a:txBody>
                  <a:tcPr marL="2857" marR="2857" marT="6350" marB="0" anchor="b"/>
                </a:tc>
                <a:tc>
                  <a:txBody>
                    <a:bodyPr/>
                    <a:lstStyle/>
                    <a:p>
                      <a:pPr algn="r" fontAlgn="b"/>
                      <a:r>
                        <a:rPr lang="hr-HR" sz="1800" b="1" i="0" u="none" strike="noStrike" dirty="0">
                          <a:solidFill>
                            <a:srgbClr val="000000"/>
                          </a:solidFill>
                          <a:effectLst/>
                          <a:latin typeface="Calibri" charset="0"/>
                        </a:rPr>
                        <a:t>18.7</a:t>
                      </a:r>
                    </a:p>
                  </a:txBody>
                  <a:tcPr marL="2857" marR="2857" marT="6350" marB="0" anchor="b"/>
                </a:tc>
                <a:tc>
                  <a:txBody>
                    <a:bodyPr/>
                    <a:lstStyle/>
                    <a:p>
                      <a:pPr algn="r" fontAlgn="b"/>
                      <a:r>
                        <a:rPr lang="nb-NO" sz="1800" b="1" i="0" u="none" strike="noStrike">
                          <a:solidFill>
                            <a:srgbClr val="000000"/>
                          </a:solidFill>
                          <a:effectLst/>
                          <a:latin typeface="Calibri" charset="0"/>
                        </a:rPr>
                        <a:t>20.5</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Blue-collar</a:t>
                      </a:r>
                    </a:p>
                  </a:txBody>
                  <a:tcPr marL="2857" marR="2857" marT="6350" marB="0" anchor="b"/>
                </a:tc>
                <a:tc>
                  <a:txBody>
                    <a:bodyPr/>
                    <a:lstStyle/>
                    <a:p>
                      <a:pPr algn="r" fontAlgn="b"/>
                      <a:r>
                        <a:rPr lang="nb-NO" sz="1800" b="1" i="0" u="none" strike="noStrike">
                          <a:solidFill>
                            <a:srgbClr val="000000"/>
                          </a:solidFill>
                          <a:effectLst/>
                          <a:latin typeface="Calibri" charset="0"/>
                        </a:rPr>
                        <a:t>47.6</a:t>
                      </a:r>
                    </a:p>
                  </a:txBody>
                  <a:tcPr marL="2857" marR="2857" marT="6350" marB="0" anchor="b"/>
                </a:tc>
                <a:tc>
                  <a:txBody>
                    <a:bodyPr/>
                    <a:lstStyle/>
                    <a:p>
                      <a:pPr algn="r" fontAlgn="b"/>
                      <a:r>
                        <a:rPr lang="hr-HR" sz="1800" b="1" i="0" u="none" strike="noStrike" dirty="0">
                          <a:solidFill>
                            <a:srgbClr val="000000"/>
                          </a:solidFill>
                          <a:effectLst/>
                          <a:latin typeface="Calibri" charset="0"/>
                        </a:rPr>
                        <a:t>44.4</a:t>
                      </a:r>
                    </a:p>
                  </a:txBody>
                  <a:tcPr marL="2857" marR="2857" marT="6350" marB="0" anchor="b"/>
                </a:tc>
                <a:tc>
                  <a:txBody>
                    <a:bodyPr/>
                    <a:lstStyle/>
                    <a:p>
                      <a:pPr algn="r" fontAlgn="b"/>
                      <a:r>
                        <a:rPr lang="hr-HR" sz="1800" b="1" i="0" u="none" strike="noStrike">
                          <a:solidFill>
                            <a:srgbClr val="000000"/>
                          </a:solidFill>
                          <a:effectLst/>
                          <a:latin typeface="Calibri" charset="0"/>
                        </a:rPr>
                        <a:t>38.5</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Service workers</a:t>
                      </a:r>
                    </a:p>
                  </a:txBody>
                  <a:tcPr marL="2857" marR="2857" marT="6350" marB="0" anchor="b"/>
                </a:tc>
                <a:tc>
                  <a:txBody>
                    <a:bodyPr/>
                    <a:lstStyle/>
                    <a:p>
                      <a:pPr algn="r" fontAlgn="b"/>
                      <a:r>
                        <a:rPr lang="en-US" sz="1800" b="1" i="0" u="none" strike="noStrike">
                          <a:solidFill>
                            <a:srgbClr val="000000"/>
                          </a:solidFill>
                          <a:effectLst/>
                          <a:latin typeface="Calibri" charset="0"/>
                        </a:rPr>
                        <a:t>5</a:t>
                      </a:r>
                    </a:p>
                  </a:txBody>
                  <a:tcPr marL="2857" marR="2857" marT="6350" marB="0" anchor="b"/>
                </a:tc>
                <a:tc>
                  <a:txBody>
                    <a:bodyPr/>
                    <a:lstStyle/>
                    <a:p>
                      <a:pPr algn="r" fontAlgn="b"/>
                      <a:r>
                        <a:rPr lang="nb-NO" sz="1800" b="1" i="0" u="none" strike="noStrike" dirty="0">
                          <a:solidFill>
                            <a:srgbClr val="000000"/>
                          </a:solidFill>
                          <a:effectLst/>
                          <a:latin typeface="Calibri" charset="0"/>
                        </a:rPr>
                        <a:t>7.7</a:t>
                      </a:r>
                    </a:p>
                  </a:txBody>
                  <a:tcPr marL="2857" marR="2857" marT="6350" marB="0" anchor="b"/>
                </a:tc>
                <a:tc>
                  <a:txBody>
                    <a:bodyPr/>
                    <a:lstStyle/>
                    <a:p>
                      <a:pPr algn="r" fontAlgn="b"/>
                      <a:r>
                        <a:rPr lang="hr-HR" sz="1800" b="1" i="0" u="none" strike="noStrike">
                          <a:solidFill>
                            <a:srgbClr val="000000"/>
                          </a:solidFill>
                          <a:effectLst/>
                          <a:latin typeface="Calibri" charset="0"/>
                        </a:rPr>
                        <a:t>8.1</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Farm</a:t>
                      </a:r>
                    </a:p>
                  </a:txBody>
                  <a:tcPr marL="2857" marR="2857" marT="6350" marB="0" anchor="b"/>
                </a:tc>
                <a:tc>
                  <a:txBody>
                    <a:bodyPr/>
                    <a:lstStyle/>
                    <a:p>
                      <a:pPr algn="r" fontAlgn="b"/>
                      <a:r>
                        <a:rPr lang="hr-HR" sz="1800" b="1" i="0" u="none" strike="noStrike">
                          <a:solidFill>
                            <a:srgbClr val="000000"/>
                          </a:solidFill>
                          <a:effectLst/>
                          <a:latin typeface="Calibri" charset="0"/>
                        </a:rPr>
                        <a:t>12.7</a:t>
                      </a:r>
                    </a:p>
                  </a:txBody>
                  <a:tcPr marL="2857" marR="2857" marT="6350" marB="0" anchor="b"/>
                </a:tc>
                <a:tc>
                  <a:txBody>
                    <a:bodyPr/>
                    <a:lstStyle/>
                    <a:p>
                      <a:pPr algn="r" fontAlgn="b"/>
                      <a:r>
                        <a:rPr lang="hr-HR" sz="1800" b="1" i="0" u="none" strike="noStrike" dirty="0">
                          <a:solidFill>
                            <a:srgbClr val="000000"/>
                          </a:solidFill>
                          <a:effectLst/>
                          <a:latin typeface="Calibri" charset="0"/>
                        </a:rPr>
                        <a:t>4.1</a:t>
                      </a:r>
                    </a:p>
                  </a:txBody>
                  <a:tcPr marL="2857" marR="2857" marT="6350" marB="0" anchor="b"/>
                </a:tc>
                <a:tc>
                  <a:txBody>
                    <a:bodyPr/>
                    <a:lstStyle/>
                    <a:p>
                      <a:pPr algn="r" fontAlgn="b"/>
                      <a:r>
                        <a:rPr lang="hr-HR" sz="1800" b="1" i="0" u="none" strike="noStrike" dirty="0">
                          <a:solidFill>
                            <a:srgbClr val="000000"/>
                          </a:solidFill>
                          <a:effectLst/>
                          <a:latin typeface="Calibri" charset="0"/>
                        </a:rPr>
                        <a:t>2.9</a:t>
                      </a:r>
                    </a:p>
                  </a:txBody>
                  <a:tcPr marL="2857" marR="2857" marT="6350" marB="0" anchor="b"/>
                </a:tc>
              </a:tr>
              <a:tr h="370840">
                <a:tc>
                  <a:txBody>
                    <a:bodyPr/>
                    <a:lstStyle/>
                    <a:p>
                      <a:pPr algn="l" fontAlgn="b"/>
                      <a:r>
                        <a:rPr lang="en-US" sz="1800" b="1" i="0" u="none" strike="noStrike">
                          <a:solidFill>
                            <a:srgbClr val="000000"/>
                          </a:solidFill>
                          <a:effectLst/>
                          <a:latin typeface="Calibri" charset="0"/>
                        </a:rPr>
                        <a:t>Armed Forces</a:t>
                      </a:r>
                    </a:p>
                  </a:txBody>
                  <a:tcPr marL="2857" marR="2857" marT="6350" marB="0" anchor="b"/>
                </a:tc>
                <a:tc>
                  <a:txBody>
                    <a:bodyPr/>
                    <a:lstStyle/>
                    <a:p>
                      <a:pPr algn="r" fontAlgn="b"/>
                      <a:r>
                        <a:rPr lang="hr-HR" sz="1800" b="1" i="0" u="none" strike="noStrike">
                          <a:solidFill>
                            <a:srgbClr val="000000"/>
                          </a:solidFill>
                          <a:effectLst/>
                          <a:latin typeface="Calibri" charset="0"/>
                        </a:rPr>
                        <a:t>2.4</a:t>
                      </a:r>
                    </a:p>
                  </a:txBody>
                  <a:tcPr marL="2857" marR="2857" marT="6350" marB="0" anchor="b"/>
                </a:tc>
                <a:tc>
                  <a:txBody>
                    <a:bodyPr/>
                    <a:lstStyle/>
                    <a:p>
                      <a:pPr algn="r" fontAlgn="b"/>
                      <a:r>
                        <a:rPr lang="hr-HR" sz="1800" b="1" i="0" u="none" strike="noStrike">
                          <a:solidFill>
                            <a:srgbClr val="000000"/>
                          </a:solidFill>
                          <a:effectLst/>
                          <a:latin typeface="Calibri" charset="0"/>
                        </a:rPr>
                        <a:t>2.3</a:t>
                      </a:r>
                    </a:p>
                  </a:txBody>
                  <a:tcPr marL="2857" marR="2857" marT="6350" marB="0" anchor="b"/>
                </a:tc>
                <a:tc>
                  <a:txBody>
                    <a:bodyPr/>
                    <a:lstStyle/>
                    <a:p>
                      <a:pPr algn="r" fontAlgn="b"/>
                      <a:r>
                        <a:rPr lang="nb-NO" sz="1800" b="1" i="0" u="none" strike="noStrike" dirty="0">
                          <a:solidFill>
                            <a:srgbClr val="000000"/>
                          </a:solidFill>
                          <a:effectLst/>
                          <a:latin typeface="Calibri" charset="0"/>
                        </a:rPr>
                        <a:t>1.2</a:t>
                      </a:r>
                    </a:p>
                  </a:txBody>
                  <a:tcPr marL="2857" marR="2857" marT="6350" marB="0" anchor="b"/>
                </a:tc>
              </a:tr>
            </a:tbl>
          </a:graphicData>
        </a:graphic>
      </p:graphicFrame>
      <p:sp>
        <p:nvSpPr>
          <p:cNvPr id="7" name="Text Placeholder 6"/>
          <p:cNvSpPr>
            <a:spLocks noGrp="1"/>
          </p:cNvSpPr>
          <p:nvPr>
            <p:ph type="body" sz="quarter" idx="3"/>
          </p:nvPr>
        </p:nvSpPr>
        <p:spPr/>
        <p:txBody>
          <a:bodyPr/>
          <a:lstStyle/>
          <a:p>
            <a:r>
              <a:rPr lang="en-US" dirty="0" smtClean="0"/>
              <a:t>The Indian Paradox</a:t>
            </a:r>
            <a:endParaRPr lang="en-US" dirty="0"/>
          </a:p>
        </p:txBody>
      </p:sp>
      <p:sp>
        <p:nvSpPr>
          <p:cNvPr id="5" name="Content Placeholder 4"/>
          <p:cNvSpPr>
            <a:spLocks noGrp="1"/>
          </p:cNvSpPr>
          <p:nvPr>
            <p:ph sz="quarter" idx="4"/>
          </p:nvPr>
        </p:nvSpPr>
        <p:spPr/>
        <p:txBody>
          <a:bodyPr/>
          <a:lstStyle/>
          <a:p>
            <a:r>
              <a:rPr lang="en-US" dirty="0" smtClean="0"/>
              <a:t>Circa 1950, about 50% of the US GDP was in services sector similar to where India is today</a:t>
            </a:r>
          </a:p>
          <a:p>
            <a:r>
              <a:rPr lang="en-US" dirty="0" smtClean="0"/>
              <a:t>But India’s employment in white collar jobs is minuscule</a:t>
            </a:r>
          </a:p>
          <a:p>
            <a:r>
              <a:rPr lang="en-US" dirty="0" smtClean="0"/>
              <a:t>Wages to white collar work have grown, job opportunities have not</a:t>
            </a:r>
          </a:p>
        </p:txBody>
      </p:sp>
    </p:spTree>
    <p:extLst>
      <p:ext uri="{BB962C8B-B14F-4D97-AF65-F5344CB8AC3E}">
        <p14:creationId xmlns:p14="http://schemas.microsoft.com/office/powerpoint/2010/main" val="1989776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Stuck in agriculture</a:t>
            </a:r>
            <a:r>
              <a:rPr lang="mr-IN" dirty="0" smtClean="0"/>
              <a:t>…</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India</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38343193"/>
              </p:ext>
            </p:extLst>
          </p:nvPr>
        </p:nvGraphicFramePr>
        <p:xfrm>
          <a:off x="457200" y="2297113"/>
          <a:ext cx="3827463"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p:txBody>
          <a:bodyPr/>
          <a:lstStyle/>
          <a:p>
            <a:r>
              <a:rPr lang="en-US" dirty="0" smtClean="0"/>
              <a:t>Political Unrest among Agriculturists</a:t>
            </a:r>
            <a:endParaRPr lang="en-US" dirty="0"/>
          </a:p>
        </p:txBody>
      </p:sp>
      <p:sp>
        <p:nvSpPr>
          <p:cNvPr id="4" name="Content Placeholder 3"/>
          <p:cNvSpPr>
            <a:spLocks noGrp="1"/>
          </p:cNvSpPr>
          <p:nvPr>
            <p:ph sz="quarter" idx="4"/>
          </p:nvPr>
        </p:nvSpPr>
        <p:spPr/>
        <p:txBody>
          <a:bodyPr/>
          <a:lstStyle/>
          <a:p>
            <a:r>
              <a:rPr lang="en-US" dirty="0" smtClean="0"/>
              <a:t>Massive demands from agricultural groups for preferential treatment in</a:t>
            </a:r>
          </a:p>
          <a:p>
            <a:pPr lvl="1"/>
            <a:r>
              <a:rPr lang="en-US" dirty="0" smtClean="0"/>
              <a:t>College education</a:t>
            </a:r>
          </a:p>
          <a:p>
            <a:pPr lvl="1"/>
            <a:r>
              <a:rPr lang="en-US" dirty="0" smtClean="0"/>
              <a:t>Government jobs</a:t>
            </a:r>
            <a:endParaRPr lang="en-US" dirty="0"/>
          </a:p>
        </p:txBody>
      </p:sp>
    </p:spTree>
    <p:extLst>
      <p:ext uri="{BB962C8B-B14F-4D97-AF65-F5344CB8AC3E}">
        <p14:creationId xmlns:p14="http://schemas.microsoft.com/office/powerpoint/2010/main" val="47732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Unending demands for affirmative action from better off farmers</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81845"/>
            <a:ext cx="3827463" cy="2870597"/>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73638" y="2205265"/>
            <a:ext cx="3838575" cy="3271382"/>
          </a:xfrm>
        </p:spPr>
      </p:pic>
    </p:spTree>
    <p:extLst>
      <p:ext uri="{BB962C8B-B14F-4D97-AF65-F5344CB8AC3E}">
        <p14:creationId xmlns:p14="http://schemas.microsoft.com/office/powerpoint/2010/main" val="145030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inequality in India has been rising</a:t>
            </a:r>
            <a:endParaRPr lang="en-US" dirty="0"/>
          </a:p>
        </p:txBody>
      </p:sp>
      <p:sp>
        <p:nvSpPr>
          <p:cNvPr id="4" name="Text Placeholder 3"/>
          <p:cNvSpPr>
            <a:spLocks noGrp="1"/>
          </p:cNvSpPr>
          <p:nvPr>
            <p:ph type="body" idx="1"/>
          </p:nvPr>
        </p:nvSpPr>
        <p:spPr/>
        <p:txBody>
          <a:bodyPr/>
          <a:lstStyle/>
          <a:p>
            <a:r>
              <a:rPr lang="en-US" dirty="0" smtClean="0"/>
              <a:t>Consumption Gini from National Sample Survey</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78528985"/>
              </p:ext>
            </p:extLst>
          </p:nvPr>
        </p:nvGraphicFramePr>
        <p:xfrm>
          <a:off x="457200" y="2297113"/>
          <a:ext cx="3827464" cy="3402330"/>
        </p:xfrm>
        <a:graphic>
          <a:graphicData uri="http://schemas.openxmlformats.org/drawingml/2006/table">
            <a:tbl>
              <a:tblPr firstRow="1" bandRow="1">
                <a:tableStyleId>{5C22544A-7EE6-4342-B048-85BDC9FD1C3A}</a:tableStyleId>
              </a:tblPr>
              <a:tblGrid>
                <a:gridCol w="1913732"/>
                <a:gridCol w="1913732"/>
              </a:tblGrid>
              <a:tr h="370840">
                <a:tc>
                  <a:txBody>
                    <a:bodyPr/>
                    <a:lstStyle/>
                    <a:p>
                      <a:r>
                        <a:rPr lang="en-US" dirty="0" smtClean="0"/>
                        <a:t>Year</a:t>
                      </a:r>
                      <a:endParaRPr lang="en-US" dirty="0"/>
                    </a:p>
                  </a:txBody>
                  <a:tcPr/>
                </a:tc>
                <a:tc>
                  <a:txBody>
                    <a:bodyPr/>
                    <a:lstStyle/>
                    <a:p>
                      <a:r>
                        <a:rPr lang="en-US" dirty="0" smtClean="0"/>
                        <a:t>Gini</a:t>
                      </a:r>
                      <a:r>
                        <a:rPr lang="en-US" baseline="0" dirty="0" smtClean="0"/>
                        <a:t> </a:t>
                      </a:r>
                      <a:r>
                        <a:rPr lang="en-US" baseline="0" dirty="0" err="1" smtClean="0"/>
                        <a:t>Coeff</a:t>
                      </a:r>
                      <a:endParaRPr lang="en-US" dirty="0"/>
                    </a:p>
                  </a:txBody>
                  <a:tcPr/>
                </a:tc>
              </a:tr>
              <a:tr h="370840">
                <a:tc>
                  <a:txBody>
                    <a:bodyPr/>
                    <a:lstStyle/>
                    <a:p>
                      <a:pPr algn="l" fontAlgn="b"/>
                      <a:r>
                        <a:rPr lang="cs-CZ" sz="2800" b="1" i="0" u="none" strike="noStrike" dirty="0">
                          <a:solidFill>
                            <a:srgbClr val="000000"/>
                          </a:solidFill>
                          <a:effectLst/>
                          <a:latin typeface="Calibri" charset="0"/>
                        </a:rPr>
                        <a:t>1983</a:t>
                      </a:r>
                    </a:p>
                  </a:txBody>
                  <a:tcPr marL="6350" marR="6350" marT="6350" marB="0" anchor="b"/>
                </a:tc>
                <a:tc>
                  <a:txBody>
                    <a:bodyPr/>
                    <a:lstStyle/>
                    <a:p>
                      <a:pPr algn="l" fontAlgn="b"/>
                      <a:r>
                        <a:rPr lang="hr-HR" sz="2800" b="1" i="0" u="none" strike="noStrike" dirty="0">
                          <a:solidFill>
                            <a:srgbClr val="000000"/>
                          </a:solidFill>
                          <a:effectLst/>
                          <a:latin typeface="Calibri" charset="0"/>
                        </a:rPr>
                        <a:t>0.323</a:t>
                      </a:r>
                    </a:p>
                  </a:txBody>
                  <a:tcPr marL="6350" marR="6350" marT="6350" marB="0" anchor="b"/>
                </a:tc>
              </a:tr>
              <a:tr h="370840">
                <a:tc>
                  <a:txBody>
                    <a:bodyPr/>
                    <a:lstStyle/>
                    <a:p>
                      <a:pPr algn="l" fontAlgn="b"/>
                      <a:r>
                        <a:rPr lang="fi-FI" sz="2800" b="1" i="0" u="none" strike="noStrike" dirty="0">
                          <a:solidFill>
                            <a:srgbClr val="000000"/>
                          </a:solidFill>
                          <a:effectLst/>
                          <a:latin typeface="Calibri" charset="0"/>
                        </a:rPr>
                        <a:t>1987</a:t>
                      </a:r>
                    </a:p>
                  </a:txBody>
                  <a:tcPr marL="6350" marR="6350" marT="6350" marB="0" anchor="b"/>
                </a:tc>
                <a:tc>
                  <a:txBody>
                    <a:bodyPr/>
                    <a:lstStyle/>
                    <a:p>
                      <a:pPr algn="l" fontAlgn="b"/>
                      <a:r>
                        <a:rPr lang="hr-HR" sz="2800" b="1" i="0" u="none" strike="noStrike" dirty="0">
                          <a:solidFill>
                            <a:srgbClr val="000000"/>
                          </a:solidFill>
                          <a:effectLst/>
                          <a:latin typeface="Calibri" charset="0"/>
                        </a:rPr>
                        <a:t>0.324</a:t>
                      </a:r>
                    </a:p>
                  </a:txBody>
                  <a:tcPr marL="6350" marR="6350" marT="6350" marB="0" anchor="b"/>
                </a:tc>
              </a:tr>
              <a:tr h="370840">
                <a:tc>
                  <a:txBody>
                    <a:bodyPr/>
                    <a:lstStyle/>
                    <a:p>
                      <a:pPr algn="l" fontAlgn="b"/>
                      <a:r>
                        <a:rPr lang="cs-CZ" sz="2800" b="1" i="0" u="none" strike="noStrike" dirty="0">
                          <a:solidFill>
                            <a:srgbClr val="000000"/>
                          </a:solidFill>
                          <a:effectLst/>
                          <a:latin typeface="Calibri" charset="0"/>
                        </a:rPr>
                        <a:t>1994</a:t>
                      </a:r>
                    </a:p>
                  </a:txBody>
                  <a:tcPr marL="6350" marR="6350" marT="6350" marB="0" anchor="b"/>
                </a:tc>
                <a:tc>
                  <a:txBody>
                    <a:bodyPr/>
                    <a:lstStyle/>
                    <a:p>
                      <a:pPr algn="l" fontAlgn="b"/>
                      <a:r>
                        <a:rPr lang="nb-NO" sz="2800" b="1" i="0" u="none" strike="noStrike" dirty="0">
                          <a:solidFill>
                            <a:srgbClr val="000000"/>
                          </a:solidFill>
                          <a:effectLst/>
                          <a:latin typeface="Calibri" charset="0"/>
                        </a:rPr>
                        <a:t>0.316</a:t>
                      </a:r>
                    </a:p>
                  </a:txBody>
                  <a:tcPr marL="6350" marR="6350" marT="6350" marB="0" anchor="b"/>
                </a:tc>
              </a:tr>
              <a:tr h="370840">
                <a:tc>
                  <a:txBody>
                    <a:bodyPr/>
                    <a:lstStyle/>
                    <a:p>
                      <a:pPr algn="l" fontAlgn="b"/>
                      <a:r>
                        <a:rPr lang="mr-IN" sz="2800" b="1" i="0" u="none" strike="noStrike">
                          <a:solidFill>
                            <a:srgbClr val="000000"/>
                          </a:solidFill>
                          <a:effectLst/>
                          <a:latin typeface="Calibri" charset="0"/>
                        </a:rPr>
                        <a:t>2000(*)</a:t>
                      </a:r>
                    </a:p>
                  </a:txBody>
                  <a:tcPr marL="6350" marR="6350" marT="6350" marB="0" anchor="b"/>
                </a:tc>
                <a:tc>
                  <a:txBody>
                    <a:bodyPr/>
                    <a:lstStyle/>
                    <a:p>
                      <a:pPr algn="l" fontAlgn="b"/>
                      <a:r>
                        <a:rPr lang="is-IS" sz="2800" b="1" i="0" u="none" strike="noStrike" dirty="0">
                          <a:solidFill>
                            <a:srgbClr val="000000"/>
                          </a:solidFill>
                          <a:effectLst/>
                          <a:latin typeface="Calibri" charset="0"/>
                        </a:rPr>
                        <a:t>0.304</a:t>
                      </a:r>
                    </a:p>
                  </a:txBody>
                  <a:tcPr marL="6350" marR="6350" marT="6350" marB="0" anchor="b"/>
                </a:tc>
              </a:tr>
              <a:tr h="370840">
                <a:tc>
                  <a:txBody>
                    <a:bodyPr/>
                    <a:lstStyle/>
                    <a:p>
                      <a:pPr algn="l" fontAlgn="b"/>
                      <a:r>
                        <a:rPr lang="is-IS" sz="2800" b="1" i="0" u="none" strike="noStrike">
                          <a:solidFill>
                            <a:srgbClr val="000000"/>
                          </a:solidFill>
                          <a:effectLst/>
                          <a:latin typeface="Calibri" charset="0"/>
                        </a:rPr>
                        <a:t>2005</a:t>
                      </a:r>
                    </a:p>
                  </a:txBody>
                  <a:tcPr marL="6350" marR="6350" marT="6350" marB="0" anchor="b"/>
                </a:tc>
                <a:tc>
                  <a:txBody>
                    <a:bodyPr/>
                    <a:lstStyle/>
                    <a:p>
                      <a:pPr algn="l" fontAlgn="b"/>
                      <a:r>
                        <a:rPr lang="nb-NO" sz="2800" b="1" i="0" u="none" strike="noStrike" dirty="0">
                          <a:solidFill>
                            <a:srgbClr val="000000"/>
                          </a:solidFill>
                          <a:effectLst/>
                          <a:latin typeface="Calibri" charset="0"/>
                        </a:rPr>
                        <a:t>0.344</a:t>
                      </a:r>
                    </a:p>
                  </a:txBody>
                  <a:tcPr marL="6350" marR="6350" marT="6350" marB="0" anchor="b"/>
                </a:tc>
              </a:tr>
              <a:tr h="370840">
                <a:tc>
                  <a:txBody>
                    <a:bodyPr/>
                    <a:lstStyle/>
                    <a:p>
                      <a:pPr algn="l" fontAlgn="b"/>
                      <a:r>
                        <a:rPr lang="is-IS" sz="2800" b="1" i="0" u="none" strike="noStrike">
                          <a:solidFill>
                            <a:srgbClr val="000000"/>
                          </a:solidFill>
                          <a:effectLst/>
                          <a:latin typeface="Calibri" charset="0"/>
                        </a:rPr>
                        <a:t>2010</a:t>
                      </a:r>
                    </a:p>
                  </a:txBody>
                  <a:tcPr marL="6350" marR="6350" marT="6350" marB="0" anchor="b"/>
                </a:tc>
                <a:tc>
                  <a:txBody>
                    <a:bodyPr/>
                    <a:lstStyle/>
                    <a:p>
                      <a:pPr algn="l" fontAlgn="b"/>
                      <a:r>
                        <a:rPr lang="nb-NO" sz="2800" b="1" i="0" u="none" strike="noStrike" dirty="0">
                          <a:solidFill>
                            <a:srgbClr val="000000"/>
                          </a:solidFill>
                          <a:effectLst/>
                          <a:latin typeface="Calibri" charset="0"/>
                        </a:rPr>
                        <a:t>0.345</a:t>
                      </a:r>
                    </a:p>
                  </a:txBody>
                  <a:tcPr marL="6350" marR="6350" marT="6350" marB="0" anchor="b"/>
                </a:tc>
              </a:tr>
              <a:tr h="370840">
                <a:tc>
                  <a:txBody>
                    <a:bodyPr/>
                    <a:lstStyle/>
                    <a:p>
                      <a:pPr algn="l" fontAlgn="b"/>
                      <a:r>
                        <a:rPr lang="is-IS" sz="2800" b="1" i="0" u="none" strike="noStrike" dirty="0">
                          <a:solidFill>
                            <a:srgbClr val="000000"/>
                          </a:solidFill>
                          <a:effectLst/>
                          <a:latin typeface="Calibri" charset="0"/>
                        </a:rPr>
                        <a:t>2012</a:t>
                      </a:r>
                    </a:p>
                  </a:txBody>
                  <a:tcPr marL="6350" marR="6350" marT="6350" marB="0" anchor="b"/>
                </a:tc>
                <a:tc>
                  <a:txBody>
                    <a:bodyPr/>
                    <a:lstStyle/>
                    <a:p>
                      <a:pPr algn="l" fontAlgn="b"/>
                      <a:r>
                        <a:rPr lang="nb-NO" sz="2800" b="1" i="0" u="none" strike="noStrike" dirty="0">
                          <a:solidFill>
                            <a:srgbClr val="000000"/>
                          </a:solidFill>
                          <a:effectLst/>
                          <a:latin typeface="Calibri" charset="0"/>
                        </a:rPr>
                        <a:t>0.351</a:t>
                      </a:r>
                    </a:p>
                  </a:txBody>
                  <a:tcPr marL="6350" marR="6350" marT="6350" marB="0" anchor="b"/>
                </a:tc>
              </a:tr>
            </a:tbl>
          </a:graphicData>
        </a:graphic>
      </p:graphicFrame>
      <p:sp>
        <p:nvSpPr>
          <p:cNvPr id="6" name="Text Placeholder 5"/>
          <p:cNvSpPr>
            <a:spLocks noGrp="1"/>
          </p:cNvSpPr>
          <p:nvPr>
            <p:ph type="body" sz="quarter" idx="3"/>
          </p:nvPr>
        </p:nvSpPr>
        <p:spPr>
          <a:xfrm>
            <a:off x="5219700" y="1535113"/>
            <a:ext cx="3846720" cy="643743"/>
          </a:xfrm>
        </p:spPr>
        <p:txBody>
          <a:bodyPr/>
          <a:lstStyle/>
          <a:p>
            <a:r>
              <a:rPr lang="en-US" dirty="0" smtClean="0"/>
              <a:t>Income Gini from India Human Development Survey</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05825132"/>
              </p:ext>
            </p:extLst>
          </p:nvPr>
        </p:nvGraphicFramePr>
        <p:xfrm>
          <a:off x="5219700" y="2216150"/>
          <a:ext cx="3846514" cy="1407160"/>
        </p:xfrm>
        <a:graphic>
          <a:graphicData uri="http://schemas.openxmlformats.org/drawingml/2006/table">
            <a:tbl>
              <a:tblPr firstRow="1" bandRow="1">
                <a:tableStyleId>{5C22544A-7EE6-4342-B048-85BDC9FD1C3A}</a:tableStyleId>
              </a:tblPr>
              <a:tblGrid>
                <a:gridCol w="1923257"/>
                <a:gridCol w="192325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Year</a:t>
                      </a:r>
                    </a:p>
                  </a:txBody>
                  <a:tcPr/>
                </a:tc>
                <a:tc>
                  <a:txBody>
                    <a:bodyPr/>
                    <a:lstStyle/>
                    <a:p>
                      <a:r>
                        <a:rPr lang="en-US" dirty="0" smtClean="0"/>
                        <a:t>Gini</a:t>
                      </a:r>
                      <a:r>
                        <a:rPr lang="en-US" baseline="0" dirty="0" smtClean="0"/>
                        <a:t> </a:t>
                      </a:r>
                      <a:r>
                        <a:rPr lang="en-US" baseline="0" dirty="0" err="1" smtClean="0"/>
                        <a:t>Coeff</a:t>
                      </a:r>
                      <a:endParaRPr lang="en-US" dirty="0"/>
                    </a:p>
                  </a:txBody>
                  <a:tcPr/>
                </a:tc>
              </a:tr>
              <a:tr h="370840">
                <a:tc>
                  <a:txBody>
                    <a:bodyPr/>
                    <a:lstStyle/>
                    <a:p>
                      <a:r>
                        <a:rPr lang="en-US" sz="2800" b="1" dirty="0" smtClean="0"/>
                        <a:t>2005</a:t>
                      </a:r>
                      <a:endParaRPr lang="en-US" sz="2800" b="1" dirty="0"/>
                    </a:p>
                  </a:txBody>
                  <a:tcPr/>
                </a:tc>
                <a:tc>
                  <a:txBody>
                    <a:bodyPr/>
                    <a:lstStyle/>
                    <a:p>
                      <a:r>
                        <a:rPr lang="en-US" sz="2800" b="1" dirty="0" smtClean="0"/>
                        <a:t>0.518</a:t>
                      </a:r>
                      <a:endParaRPr lang="en-US" sz="2800" b="1" dirty="0"/>
                    </a:p>
                  </a:txBody>
                  <a:tcPr/>
                </a:tc>
              </a:tr>
              <a:tr h="370840">
                <a:tc>
                  <a:txBody>
                    <a:bodyPr/>
                    <a:lstStyle/>
                    <a:p>
                      <a:r>
                        <a:rPr lang="en-US" sz="2800" b="1" dirty="0" smtClean="0"/>
                        <a:t>2012</a:t>
                      </a:r>
                      <a:endParaRPr lang="en-US" sz="2800" b="1" dirty="0"/>
                    </a:p>
                  </a:txBody>
                  <a:tcPr/>
                </a:tc>
                <a:tc>
                  <a:txBody>
                    <a:bodyPr/>
                    <a:lstStyle/>
                    <a:p>
                      <a:r>
                        <a:rPr lang="en-US" sz="2800" b="1" dirty="0" smtClean="0"/>
                        <a:t>0.531</a:t>
                      </a:r>
                      <a:endParaRPr lang="en-US" sz="2800" b="1" dirty="0"/>
                    </a:p>
                  </a:txBody>
                  <a:tcPr/>
                </a:tc>
              </a:tr>
            </a:tbl>
          </a:graphicData>
        </a:graphic>
      </p:graphicFrame>
      <p:sp>
        <p:nvSpPr>
          <p:cNvPr id="8" name="TextBox 7"/>
          <p:cNvSpPr txBox="1"/>
          <p:nvPr/>
        </p:nvSpPr>
        <p:spPr>
          <a:xfrm>
            <a:off x="611560" y="5949280"/>
            <a:ext cx="2562368" cy="369332"/>
          </a:xfrm>
          <a:prstGeom prst="rect">
            <a:avLst/>
          </a:prstGeom>
          <a:noFill/>
        </p:spPr>
        <p:txBody>
          <a:bodyPr wrap="none" rtlCol="0">
            <a:spAutoFit/>
          </a:bodyPr>
          <a:lstStyle/>
          <a:p>
            <a:r>
              <a:rPr lang="en-US" dirty="0" smtClean="0"/>
              <a:t>* Different methodology</a:t>
            </a:r>
            <a:endParaRPr lang="en-US" dirty="0"/>
          </a:p>
        </p:txBody>
      </p:sp>
    </p:spTree>
    <p:extLst>
      <p:ext uri="{BB962C8B-B14F-4D97-AF65-F5344CB8AC3E}">
        <p14:creationId xmlns:p14="http://schemas.microsoft.com/office/powerpoint/2010/main" val="904031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Little attention to occupational reward structure as a driver of inequality</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77990697"/>
              </p:ext>
            </p:extLst>
          </p:nvPr>
        </p:nvGraphicFramePr>
        <p:xfrm>
          <a:off x="457200" y="16002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56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this presentation</a:t>
            </a:r>
            <a:endParaRPr lang="en-US" dirty="0"/>
          </a:p>
        </p:txBody>
      </p:sp>
      <p:sp>
        <p:nvSpPr>
          <p:cNvPr id="3" name="Content Placeholder 2"/>
          <p:cNvSpPr>
            <a:spLocks noGrp="1"/>
          </p:cNvSpPr>
          <p:nvPr>
            <p:ph idx="1"/>
          </p:nvPr>
        </p:nvSpPr>
        <p:spPr/>
        <p:txBody>
          <a:bodyPr/>
          <a:lstStyle/>
          <a:p>
            <a:r>
              <a:rPr lang="en-US" dirty="0" smtClean="0"/>
              <a:t>Describe the process through which some occupations gained and some lost</a:t>
            </a:r>
          </a:p>
          <a:p>
            <a:r>
              <a:rPr lang="en-US" dirty="0" smtClean="0"/>
              <a:t>Provide empirical contours for these trends</a:t>
            </a:r>
          </a:p>
          <a:p>
            <a:r>
              <a:rPr lang="en-US" dirty="0" smtClean="0"/>
              <a:t>Discuss the way in which Indian experience differs from that of the US and the West</a:t>
            </a:r>
            <a:endParaRPr lang="en-US" dirty="0"/>
          </a:p>
        </p:txBody>
      </p:sp>
    </p:spTree>
    <p:extLst>
      <p:ext uri="{BB962C8B-B14F-4D97-AF65-F5344CB8AC3E}">
        <p14:creationId xmlns:p14="http://schemas.microsoft.com/office/powerpoint/2010/main" val="82207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occupational inequality have a long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Focus of this presentation is on empirical data between 1983 and 2012. 1983 and 1987 represent pre liberalization period, subsequent years show progressive </a:t>
            </a:r>
            <a:r>
              <a:rPr lang="en-US" dirty="0" err="1" smtClean="0"/>
              <a:t>liberatlization</a:t>
            </a:r>
            <a:endParaRPr lang="en-US" dirty="0" smtClean="0"/>
          </a:p>
          <a:p>
            <a:r>
              <a:rPr lang="en-US" dirty="0"/>
              <a:t>Part of the story will rely on historical data but most of the story is based on National Sample Surveys (NSS) between 1983 and 2012. These are CPS like surveys for over 100,000 households and contain data on employment, occupation and household consumption </a:t>
            </a:r>
            <a:r>
              <a:rPr lang="en-US" dirty="0" smtClean="0"/>
              <a:t>expenditure</a:t>
            </a:r>
          </a:p>
          <a:p>
            <a:r>
              <a:rPr lang="en-US" dirty="0" smtClean="0"/>
              <a:t>More recent </a:t>
            </a:r>
            <a:r>
              <a:rPr lang="en-US" dirty="0"/>
              <a:t>and nuanced data come from India Human Development Survey (IHDS) of 2004-2005 and 2011-2012 and contain employment, income and expenditure </a:t>
            </a:r>
            <a:r>
              <a:rPr lang="en-US" dirty="0" smtClean="0"/>
              <a:t>data</a:t>
            </a:r>
            <a:endParaRPr lang="en-US" dirty="0"/>
          </a:p>
          <a:p>
            <a:r>
              <a:rPr lang="en-US" dirty="0" smtClean="0"/>
              <a:t>But we need to look a little farther back to understand the pre-liberalization period</a:t>
            </a:r>
          </a:p>
          <a:p>
            <a:r>
              <a:rPr lang="en-US" dirty="0" smtClean="0"/>
              <a:t>For just a few minutes, let us play post-colonial theorists’ favorite game of blaming everything on the empire</a:t>
            </a:r>
          </a:p>
        </p:txBody>
      </p:sp>
    </p:spTree>
    <p:extLst>
      <p:ext uri="{BB962C8B-B14F-4D97-AF65-F5344CB8AC3E}">
        <p14:creationId xmlns:p14="http://schemas.microsoft.com/office/powerpoint/2010/main" val="1642589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HDS Methodology Template">
  <a:themeElements>
    <a:clrScheme name="IHDS Soc. Safety Nets">
      <a:dk1>
        <a:sysClr val="windowText" lastClr="000000"/>
      </a:dk1>
      <a:lt1>
        <a:sysClr val="window" lastClr="FFFFFF"/>
      </a:lt1>
      <a:dk2>
        <a:srgbClr val="262626"/>
      </a:dk2>
      <a:lt2>
        <a:srgbClr val="E3DED1"/>
      </a:lt2>
      <a:accent1>
        <a:srgbClr val="6699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HDS 1">
      <a:majorFont>
        <a:latin typeface="Tw Cen MT"/>
        <a:ea typeface=""/>
        <a:cs typeface=""/>
      </a:majorFont>
      <a:minorFont>
        <a:latin typeface="Cambria"/>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3399</TotalTime>
  <Words>3165</Words>
  <Application>Microsoft Office PowerPoint</Application>
  <PresentationFormat>On-screen Show (4:3)</PresentationFormat>
  <Paragraphs>747</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Cambria</vt:lpstr>
      <vt:lpstr>Tw Cen MT</vt:lpstr>
      <vt:lpstr>IHDS Methodology Template</vt:lpstr>
      <vt:lpstr>Contours of Occupational Inequality in India</vt:lpstr>
      <vt:lpstr>The Idea of India….</vt:lpstr>
      <vt:lpstr>Growing middle class…</vt:lpstr>
      <vt:lpstr>Changes in the composition of groups holding economic power</vt:lpstr>
      <vt:lpstr>Changing occupational power structure in an era of rising inequality</vt:lpstr>
      <vt:lpstr>Overall inequality in India has been rising</vt:lpstr>
      <vt:lpstr>Little attention to occupational reward structure as a driver of inequality</vt:lpstr>
      <vt:lpstr>Goal of this presentation</vt:lpstr>
      <vt:lpstr>Roots of occupational inequality have a long history</vt:lpstr>
      <vt:lpstr>Mammoth conceptual challenges in a vast informal economy</vt:lpstr>
      <vt:lpstr>Political Economy of Occupational Reward Structure</vt:lpstr>
      <vt:lpstr>In service of the Empire..</vt:lpstr>
      <vt:lpstr>Machinery of the Empire</vt:lpstr>
      <vt:lpstr>Landlords or Zamindars who acted as revenue farmers for the British government</vt:lpstr>
      <vt:lpstr>Commercial and Industrial Middle Classes</vt:lpstr>
      <vt:lpstr>Marwari merchant and industrial houses</vt:lpstr>
      <vt:lpstr>Expectations on the eve of Indian Independence in 1947</vt:lpstr>
      <vt:lpstr>Central Planning and Intermediate Regime</vt:lpstr>
      <vt:lpstr>India’s Intermediate Regime</vt:lpstr>
      <vt:lpstr>The Intermediate Reigme...</vt:lpstr>
      <vt:lpstr>Decline in Large absentee landlords and growth of middle farmers </vt:lpstr>
      <vt:lpstr>Decline in area owned by large farmers, increase in area owned by med. &amp; small farmers</vt:lpstr>
      <vt:lpstr>Increasing farm incomes due to green revolution and govt subsidies</vt:lpstr>
      <vt:lpstr>Protection from being squeezed out BY LARGE COMPANIES</vt:lpstr>
      <vt:lpstr>Control over large industries, preference for small manufacturers</vt:lpstr>
      <vt:lpstr>Micro and Small Enterprises in India</vt:lpstr>
      <vt:lpstr>Textile industry offers an interesting case study</vt:lpstr>
      <vt:lpstr>Differential impact of high tax rates</vt:lpstr>
      <vt:lpstr>India’s ”Black” or shadow economy</vt:lpstr>
      <vt:lpstr>High tax rates led to cheating on income tax, but only possible for certain occupations</vt:lpstr>
      <vt:lpstr>LOSS OF PRIVILEGE FOR UPPER LEVEL BUREAUCRATS, LIVING WAGE TO LOWER LEVEL</vt:lpstr>
      <vt:lpstr>Salary compression in public sector</vt:lpstr>
      <vt:lpstr>DISMANTLING OF STATE CONTROLS</vt:lpstr>
      <vt:lpstr>Liberalization began in 1985, accelarated in 1991</vt:lpstr>
      <vt:lpstr>Liberalization sweepstakes</vt:lpstr>
      <vt:lpstr>Churning occupational fortunes</vt:lpstr>
      <vt:lpstr>Farming is an increasingly unsustainable way of life</vt:lpstr>
      <vt:lpstr>Agriculture plays increasingly smaller role in household incomes, yet over 80% of the rural households engage in it</vt:lpstr>
      <vt:lpstr>Monthly salaried work is a step up from daily labor</vt:lpstr>
      <vt:lpstr>Formal sector employment is a a tiny fraction of Indian workforce</vt:lpstr>
      <vt:lpstr>Rising education, slow expansion of jobs, results in higher competition</vt:lpstr>
      <vt:lpstr>All formal sector jobs not created equal</vt:lpstr>
      <vt:lpstr>Sharp increase in public sector salaries while employment share of public sector was declining</vt:lpstr>
      <vt:lpstr>Amazing demand for government jobs</vt:lpstr>
      <vt:lpstr>Salaried workers in public sector paid far more than in the private sector</vt:lpstr>
      <vt:lpstr>Pushed into self employment….</vt:lpstr>
      <vt:lpstr>VERY slow transformation of occupational structure</vt:lpstr>
      <vt:lpstr>Growing Between Occupation Inequality</vt:lpstr>
      <vt:lpstr>Rapid increase in median incomes of some occupational groups (in constant Rupees, $1=Rs. 53 in 2011-12)</vt:lpstr>
      <vt:lpstr>Growing within occupation inequality</vt:lpstr>
      <vt:lpstr>Even greater increase in incomes for the top decile</vt:lpstr>
      <vt:lpstr>Greater dispersion within the professional category</vt:lpstr>
      <vt:lpstr>Transformation of Indian upper income group</vt:lpstr>
      <vt:lpstr>Difference between India and the West in economic expansion</vt:lpstr>
      <vt:lpstr>Stuck in agriculture….</vt:lpstr>
      <vt:lpstr>Unending demands for affirmative action from better off farmers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Ahvayita Noella Pillai</dc:creator>
  <cp:lastModifiedBy>CUNY Graduate Center</cp:lastModifiedBy>
  <cp:revision>136</cp:revision>
  <dcterms:created xsi:type="dcterms:W3CDTF">2016-08-10T07:32:26Z</dcterms:created>
  <dcterms:modified xsi:type="dcterms:W3CDTF">2017-06-06T16:26:18Z</dcterms:modified>
</cp:coreProperties>
</file>