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64" r:id="rId2"/>
    <p:sldId id="322" r:id="rId3"/>
    <p:sldId id="316" r:id="rId4"/>
    <p:sldId id="267" r:id="rId5"/>
    <p:sldId id="285" r:id="rId6"/>
    <p:sldId id="325" r:id="rId7"/>
    <p:sldId id="326" r:id="rId8"/>
    <p:sldId id="327" r:id="rId9"/>
    <p:sldId id="352" r:id="rId10"/>
    <p:sldId id="355" r:id="rId11"/>
    <p:sldId id="368" r:id="rId12"/>
    <p:sldId id="268" r:id="rId13"/>
    <p:sldId id="365" r:id="rId14"/>
    <p:sldId id="301" r:id="rId15"/>
    <p:sldId id="367" r:id="rId16"/>
    <p:sldId id="318" r:id="rId17"/>
    <p:sldId id="310" r:id="rId18"/>
    <p:sldId id="369" r:id="rId19"/>
    <p:sldId id="370" r:id="rId20"/>
    <p:sldId id="371" r:id="rId21"/>
    <p:sldId id="372" r:id="rId22"/>
    <p:sldId id="307" r:id="rId23"/>
    <p:sldId id="373" r:id="rId24"/>
    <p:sldId id="374" r:id="rId25"/>
    <p:sldId id="356" r:id="rId26"/>
    <p:sldId id="315" r:id="rId27"/>
    <p:sldId id="375" r:id="rId28"/>
    <p:sldId id="295" r:id="rId29"/>
  </p:sldIdLst>
  <p:sldSz cx="9144000" cy="6858000" type="screen4x3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8" userDrawn="1">
          <p15:clr>
            <a:srgbClr val="A4A3A4"/>
          </p15:clr>
        </p15:guide>
        <p15:guide id="2" pos="295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805BB1"/>
    <a:srgbClr val="FF5050"/>
    <a:srgbClr val="C2E961"/>
    <a:srgbClr val="CAE8AA"/>
    <a:srgbClr val="78B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007" autoAdjust="0"/>
    <p:restoredTop sz="94793" autoAdjust="0"/>
  </p:normalViewPr>
  <p:slideViewPr>
    <p:cSldViewPr>
      <p:cViewPr varScale="1">
        <p:scale>
          <a:sx n="112" d="100"/>
          <a:sy n="112" d="100"/>
        </p:scale>
        <p:origin x="15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67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444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238"/>
        <p:guide pos="295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workspaces.gc.cuny.edu\groupwork\LIS_CT_files\Feb.%2029%20Reception\PPT\PPT%20Harold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5C93B4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'Meas''g Pov real inc of children'!$A$22:$A$34</c:f>
              <c:strCache>
                <c:ptCount val="13"/>
                <c:pt idx="0">
                  <c:v>United Kingdom</c:v>
                </c:pt>
                <c:pt idx="1">
                  <c:v>United States</c:v>
                </c:pt>
                <c:pt idx="2">
                  <c:v>Australia</c:v>
                </c:pt>
                <c:pt idx="3">
                  <c:v>Germany</c:v>
                </c:pt>
                <c:pt idx="4">
                  <c:v>Netherlands</c:v>
                </c:pt>
                <c:pt idx="5">
                  <c:v>Belgium</c:v>
                </c:pt>
                <c:pt idx="6">
                  <c:v>Canada</c:v>
                </c:pt>
                <c:pt idx="7">
                  <c:v>France</c:v>
                </c:pt>
                <c:pt idx="8">
                  <c:v>Finland</c:v>
                </c:pt>
                <c:pt idx="9">
                  <c:v>Denmark</c:v>
                </c:pt>
                <c:pt idx="10">
                  <c:v>Sweden</c:v>
                </c:pt>
                <c:pt idx="11">
                  <c:v>Switzerland</c:v>
                </c:pt>
                <c:pt idx="12">
                  <c:v>Norway</c:v>
                </c:pt>
              </c:strCache>
            </c:strRef>
          </c:cat>
          <c:val>
            <c:numRef>
              <c:f>'Meas''g Pov real inc of children'!$B$22:$B$34</c:f>
              <c:numCache>
                <c:formatCode>General</c:formatCode>
                <c:ptCount val="13"/>
                <c:pt idx="0">
                  <c:v>89</c:v>
                </c:pt>
                <c:pt idx="1">
                  <c:v>100</c:v>
                </c:pt>
                <c:pt idx="2">
                  <c:v>103</c:v>
                </c:pt>
                <c:pt idx="3">
                  <c:v>114</c:v>
                </c:pt>
                <c:pt idx="4">
                  <c:v>120</c:v>
                </c:pt>
                <c:pt idx="5">
                  <c:v>126</c:v>
                </c:pt>
                <c:pt idx="6">
                  <c:v>126</c:v>
                </c:pt>
                <c:pt idx="7">
                  <c:v>126</c:v>
                </c:pt>
                <c:pt idx="8">
                  <c:v>131</c:v>
                </c:pt>
                <c:pt idx="9">
                  <c:v>137</c:v>
                </c:pt>
                <c:pt idx="10">
                  <c:v>137</c:v>
                </c:pt>
                <c:pt idx="11">
                  <c:v>146</c:v>
                </c:pt>
                <c:pt idx="12">
                  <c:v>157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9898776"/>
        <c:axId val="109899168"/>
      </c:barChart>
      <c:catAx>
        <c:axId val="1098987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09899168"/>
        <c:crosses val="autoZero"/>
        <c:auto val="1"/>
        <c:lblAlgn val="ctr"/>
        <c:lblOffset val="100"/>
        <c:noMultiLvlLbl val="0"/>
      </c:catAx>
      <c:valAx>
        <c:axId val="1098991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As Percent</a:t>
                </a:r>
                <a:r>
                  <a:rPr lang="en-US" baseline="0" dirty="0"/>
                  <a:t> of Low US Child Income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8534246921057954"/>
              <c:y val="0.912563273340832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98987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5C93B4"/>
            </a:solidFill>
          </c:spPr>
          <c:invertIfNegative val="0"/>
          <c:dPt>
            <c:idx val="12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'Meas''g Pov real inc of children'!$A$1:$A$13</c:f>
              <c:strCache>
                <c:ptCount val="13"/>
                <c:pt idx="0">
                  <c:v>Sweden</c:v>
                </c:pt>
                <c:pt idx="1">
                  <c:v>Netherlands</c:v>
                </c:pt>
                <c:pt idx="2">
                  <c:v>Denmark</c:v>
                </c:pt>
                <c:pt idx="3">
                  <c:v>Germany</c:v>
                </c:pt>
                <c:pt idx="4">
                  <c:v>Australia</c:v>
                </c:pt>
                <c:pt idx="5">
                  <c:v>Norway</c:v>
                </c:pt>
                <c:pt idx="6">
                  <c:v>United Kingdom</c:v>
                </c:pt>
                <c:pt idx="7">
                  <c:v>Belgium</c:v>
                </c:pt>
                <c:pt idx="8">
                  <c:v>Finland</c:v>
                </c:pt>
                <c:pt idx="9">
                  <c:v>France</c:v>
                </c:pt>
                <c:pt idx="10">
                  <c:v>Canada</c:v>
                </c:pt>
                <c:pt idx="11">
                  <c:v>Switzerland</c:v>
                </c:pt>
                <c:pt idx="12">
                  <c:v>United States</c:v>
                </c:pt>
              </c:strCache>
            </c:strRef>
          </c:cat>
          <c:val>
            <c:numRef>
              <c:f>'Meas''g Pov real inc of children'!$B$1:$B$13</c:f>
              <c:numCache>
                <c:formatCode>General</c:formatCode>
                <c:ptCount val="13"/>
                <c:pt idx="0">
                  <c:v>54</c:v>
                </c:pt>
                <c:pt idx="1">
                  <c:v>61</c:v>
                </c:pt>
                <c:pt idx="2">
                  <c:v>63</c:v>
                </c:pt>
                <c:pt idx="3">
                  <c:v>68</c:v>
                </c:pt>
                <c:pt idx="4">
                  <c:v>69</c:v>
                </c:pt>
                <c:pt idx="5">
                  <c:v>70</c:v>
                </c:pt>
                <c:pt idx="6">
                  <c:v>71</c:v>
                </c:pt>
                <c:pt idx="7">
                  <c:v>71</c:v>
                </c:pt>
                <c:pt idx="8">
                  <c:v>76</c:v>
                </c:pt>
                <c:pt idx="9">
                  <c:v>77</c:v>
                </c:pt>
                <c:pt idx="10">
                  <c:v>87</c:v>
                </c:pt>
                <c:pt idx="11">
                  <c:v>92</c:v>
                </c:pt>
                <c:pt idx="1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817016"/>
        <c:axId val="209817408"/>
      </c:barChart>
      <c:catAx>
        <c:axId val="2098170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09817408"/>
        <c:crosses val="autoZero"/>
        <c:auto val="1"/>
        <c:lblAlgn val="ctr"/>
        <c:lblOffset val="100"/>
        <c:noMultiLvlLbl val="0"/>
      </c:catAx>
      <c:valAx>
        <c:axId val="2098174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As Percent of High US Child Income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9817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558423252648975E-2"/>
          <c:y val="4.7827611493951677E-2"/>
          <c:w val="0.78276480503804269"/>
          <c:h val="0.8362580320699060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'Older Women'!$B$1</c:f>
              <c:strCache>
                <c:ptCount val="1"/>
                <c:pt idx="0">
                  <c:v>Asset Poor, NOT Income Poor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'Older Women'!$A$2:$A$7</c:f>
              <c:strCache>
                <c:ptCount val="6"/>
                <c:pt idx="0">
                  <c:v>United States</c:v>
                </c:pt>
                <c:pt idx="1">
                  <c:v>Finland</c:v>
                </c:pt>
                <c:pt idx="2">
                  <c:v>Germany</c:v>
                </c:pt>
                <c:pt idx="3">
                  <c:v>Italy</c:v>
                </c:pt>
                <c:pt idx="4">
                  <c:v>Sweden</c:v>
                </c:pt>
                <c:pt idx="5">
                  <c:v>United Kingdom</c:v>
                </c:pt>
              </c:strCache>
            </c:strRef>
          </c:cat>
          <c:val>
            <c:numRef>
              <c:f>'Older Women'!$B$2:$B$7</c:f>
              <c:numCache>
                <c:formatCode>General</c:formatCode>
                <c:ptCount val="6"/>
                <c:pt idx="0">
                  <c:v>18</c:v>
                </c:pt>
                <c:pt idx="1">
                  <c:v>52</c:v>
                </c:pt>
                <c:pt idx="2">
                  <c:v>42</c:v>
                </c:pt>
                <c:pt idx="3">
                  <c:v>37</c:v>
                </c:pt>
                <c:pt idx="4">
                  <c:v>34</c:v>
                </c:pt>
                <c:pt idx="5">
                  <c:v>38</c:v>
                </c:pt>
              </c:numCache>
            </c:numRef>
          </c:val>
        </c:ser>
        <c:ser>
          <c:idx val="1"/>
          <c:order val="1"/>
          <c:tx>
            <c:strRef>
              <c:f>'Older Women'!$C$1</c:f>
              <c:strCache>
                <c:ptCount val="1"/>
                <c:pt idx="0">
                  <c:v>Income Poor AND Asset Poor</c:v>
                </c:pt>
              </c:strCache>
            </c:strRef>
          </c:tx>
          <c:spPr>
            <a:solidFill>
              <a:srgbClr val="FF5050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'Older Women'!$A$2:$A$7</c:f>
              <c:strCache>
                <c:ptCount val="6"/>
                <c:pt idx="0">
                  <c:v>United States</c:v>
                </c:pt>
                <c:pt idx="1">
                  <c:v>Finland</c:v>
                </c:pt>
                <c:pt idx="2">
                  <c:v>Germany</c:v>
                </c:pt>
                <c:pt idx="3">
                  <c:v>Italy</c:v>
                </c:pt>
                <c:pt idx="4">
                  <c:v>Sweden</c:v>
                </c:pt>
                <c:pt idx="5">
                  <c:v>United Kingdom</c:v>
                </c:pt>
              </c:strCache>
            </c:strRef>
          </c:cat>
          <c:val>
            <c:numRef>
              <c:f>'Older Women'!$C$2:$C$7</c:f>
              <c:numCache>
                <c:formatCode>General</c:formatCode>
                <c:ptCount val="6"/>
                <c:pt idx="0">
                  <c:v>27</c:v>
                </c:pt>
                <c:pt idx="1">
                  <c:v>12</c:v>
                </c:pt>
                <c:pt idx="2">
                  <c:v>13</c:v>
                </c:pt>
                <c:pt idx="3">
                  <c:v>15</c:v>
                </c:pt>
                <c:pt idx="4">
                  <c:v>5</c:v>
                </c:pt>
                <c:pt idx="5">
                  <c:v>18</c:v>
                </c:pt>
              </c:numCache>
            </c:numRef>
          </c:val>
        </c:ser>
        <c:ser>
          <c:idx val="2"/>
          <c:order val="2"/>
          <c:tx>
            <c:strRef>
              <c:f>'Older Women'!$D$1</c:f>
              <c:strCache>
                <c:ptCount val="1"/>
                <c:pt idx="0">
                  <c:v>Income Poor, NOT Asset Poor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'Older Women'!$A$2:$A$7</c:f>
              <c:strCache>
                <c:ptCount val="6"/>
                <c:pt idx="0">
                  <c:v>United States</c:v>
                </c:pt>
                <c:pt idx="1">
                  <c:v>Finland</c:v>
                </c:pt>
                <c:pt idx="2">
                  <c:v>Germany</c:v>
                </c:pt>
                <c:pt idx="3">
                  <c:v>Italy</c:v>
                </c:pt>
                <c:pt idx="4">
                  <c:v>Sweden</c:v>
                </c:pt>
                <c:pt idx="5">
                  <c:v>United Kingdom</c:v>
                </c:pt>
              </c:strCache>
            </c:strRef>
          </c:cat>
          <c:val>
            <c:numRef>
              <c:f>'Older Women'!$D$2:$D$7</c:f>
              <c:numCache>
                <c:formatCode>General</c:formatCode>
                <c:ptCount val="6"/>
                <c:pt idx="0">
                  <c:v>12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10</c:v>
                </c:pt>
                <c:pt idx="5">
                  <c:v>8</c:v>
                </c:pt>
              </c:numCache>
            </c:numRef>
          </c:val>
        </c:ser>
        <c:ser>
          <c:idx val="3"/>
          <c:order val="3"/>
          <c:tx>
            <c:strRef>
              <c:f>'Older Women'!$E$1</c:f>
              <c:strCache>
                <c:ptCount val="1"/>
                <c:pt idx="0">
                  <c:v>Neither Income nor Asset Poor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'Older Women'!$A$2:$A$7</c:f>
              <c:strCache>
                <c:ptCount val="6"/>
                <c:pt idx="0">
                  <c:v>United States</c:v>
                </c:pt>
                <c:pt idx="1">
                  <c:v>Finland</c:v>
                </c:pt>
                <c:pt idx="2">
                  <c:v>Germany</c:v>
                </c:pt>
                <c:pt idx="3">
                  <c:v>Italy</c:v>
                </c:pt>
                <c:pt idx="4">
                  <c:v>Sweden</c:v>
                </c:pt>
                <c:pt idx="5">
                  <c:v>United Kingdom</c:v>
                </c:pt>
              </c:strCache>
            </c:strRef>
          </c:cat>
          <c:val>
            <c:numRef>
              <c:f>'Older Women'!$E$2:$E$7</c:f>
              <c:numCache>
                <c:formatCode>General</c:formatCode>
                <c:ptCount val="6"/>
                <c:pt idx="0">
                  <c:v>43</c:v>
                </c:pt>
                <c:pt idx="1">
                  <c:v>31</c:v>
                </c:pt>
                <c:pt idx="2">
                  <c:v>41</c:v>
                </c:pt>
                <c:pt idx="3">
                  <c:v>43</c:v>
                </c:pt>
                <c:pt idx="4">
                  <c:v>50</c:v>
                </c:pt>
                <c:pt idx="5">
                  <c:v>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0"/>
        <c:overlap val="100"/>
        <c:axId val="148184656"/>
        <c:axId val="147482616"/>
      </c:barChart>
      <c:catAx>
        <c:axId val="148184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7482616"/>
        <c:crosses val="autoZero"/>
        <c:auto val="1"/>
        <c:lblAlgn val="ctr"/>
        <c:lblOffset val="100"/>
        <c:noMultiLvlLbl val="0"/>
      </c:catAx>
      <c:valAx>
        <c:axId val="1474826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148184656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5523877948814864"/>
          <c:y val="0.11692561339984441"/>
          <c:w val="0.13232693670057377"/>
          <c:h val="0.708232921921809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0.1448</cdr:x>
      <cdr:y>0.50362</cdr:y>
    </cdr:from>
    <cdr:to>
      <cdr:x>0.16634</cdr:x>
      <cdr:y>0.87664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980549" y="2028817"/>
          <a:ext cx="145885" cy="1502723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0.27773</cdr:x>
      <cdr:y>0.33758</cdr:y>
    </cdr:from>
    <cdr:to>
      <cdr:x>0.29329</cdr:x>
      <cdr:y>0.86768</cdr:y>
    </cdr:to>
    <cdr:sp macro="" textlink="">
      <cdr:nvSpPr>
        <cdr:cNvPr id="3" name="Right Brace 2"/>
        <cdr:cNvSpPr/>
      </cdr:nvSpPr>
      <cdr:spPr>
        <a:xfrm xmlns:a="http://schemas.openxmlformats.org/drawingml/2006/main">
          <a:off x="1701959" y="1219036"/>
          <a:ext cx="95400" cy="1914188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0.40665</cdr:x>
      <cdr:y>0.42761</cdr:y>
    </cdr:from>
    <cdr:to>
      <cdr:x>0.43249</cdr:x>
      <cdr:y>0.87552</cdr:y>
    </cdr:to>
    <cdr:sp macro="" textlink="">
      <cdr:nvSpPr>
        <cdr:cNvPr id="4" name="Right Brace 3"/>
        <cdr:cNvSpPr/>
      </cdr:nvSpPr>
      <cdr:spPr>
        <a:xfrm xmlns:a="http://schemas.openxmlformats.org/drawingml/2006/main">
          <a:off x="2753802" y="1722618"/>
          <a:ext cx="174928" cy="1804409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0.54041</cdr:x>
      <cdr:y>0.44861</cdr:y>
    </cdr:from>
    <cdr:to>
      <cdr:x>0.55381</cdr:x>
      <cdr:y>0.87411</cdr:y>
    </cdr:to>
    <cdr:sp macro="" textlink="">
      <cdr:nvSpPr>
        <cdr:cNvPr id="5" name="Right Brace 4"/>
        <cdr:cNvSpPr/>
      </cdr:nvSpPr>
      <cdr:spPr>
        <a:xfrm xmlns:a="http://schemas.openxmlformats.org/drawingml/2006/main">
          <a:off x="3608911" y="1798292"/>
          <a:ext cx="89520" cy="1705664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0.67003</cdr:x>
      <cdr:y>0.55218</cdr:y>
    </cdr:from>
    <cdr:to>
      <cdr:x>0.68787</cdr:x>
      <cdr:y>0.8708</cdr:y>
    </cdr:to>
    <cdr:sp macro="" textlink="">
      <cdr:nvSpPr>
        <cdr:cNvPr id="6" name="Right Brace 5"/>
        <cdr:cNvSpPr/>
      </cdr:nvSpPr>
      <cdr:spPr>
        <a:xfrm xmlns:a="http://schemas.openxmlformats.org/drawingml/2006/main">
          <a:off x="4537367" y="2188063"/>
          <a:ext cx="120771" cy="1262540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0.79666</cdr:x>
      <cdr:y>0.41227</cdr:y>
    </cdr:from>
    <cdr:to>
      <cdr:x>0.81213</cdr:x>
      <cdr:y>0.86897</cdr:y>
    </cdr:to>
    <cdr:sp macro="" textlink="">
      <cdr:nvSpPr>
        <cdr:cNvPr id="7" name="Right Brace 6"/>
        <cdr:cNvSpPr/>
      </cdr:nvSpPr>
      <cdr:spPr>
        <a:xfrm xmlns:a="http://schemas.openxmlformats.org/drawingml/2006/main">
          <a:off x="5394866" y="1660835"/>
          <a:ext cx="104786" cy="1839788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0.16198</cdr:x>
      <cdr:y>0.65477</cdr:y>
    </cdr:from>
    <cdr:to>
      <cdr:x>0.23118</cdr:x>
      <cdr:y>0.79973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96903" y="2637755"/>
          <a:ext cx="468610" cy="5839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45% Asset Poor</a:t>
          </a:r>
        </a:p>
      </cdr:txBody>
    </cdr:sp>
  </cdr:relSizeAnchor>
  <cdr:relSizeAnchor xmlns:cdr="http://schemas.openxmlformats.org/drawingml/2006/chartDrawing">
    <cdr:from>
      <cdr:x>0.09787</cdr:x>
      <cdr:y>0.40328</cdr:y>
    </cdr:from>
    <cdr:to>
      <cdr:x>0.11193</cdr:x>
      <cdr:y>0.72806</cdr:y>
    </cdr:to>
    <cdr:sp macro="" textlink="">
      <cdr:nvSpPr>
        <cdr:cNvPr id="9" name="Left Brace 8"/>
        <cdr:cNvSpPr/>
      </cdr:nvSpPr>
      <cdr:spPr>
        <a:xfrm xmlns:a="http://schemas.openxmlformats.org/drawingml/2006/main">
          <a:off x="653592" y="1616589"/>
          <a:ext cx="93869" cy="1301941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0.23104</cdr:x>
      <cdr:y>0.30215</cdr:y>
    </cdr:from>
    <cdr:to>
      <cdr:x>0.24022</cdr:x>
      <cdr:y>0.43634</cdr:y>
    </cdr:to>
    <cdr:sp macro="" textlink="">
      <cdr:nvSpPr>
        <cdr:cNvPr id="10" name="Left Brace 9"/>
        <cdr:cNvSpPr/>
      </cdr:nvSpPr>
      <cdr:spPr>
        <a:xfrm xmlns:a="http://schemas.openxmlformats.org/drawingml/2006/main">
          <a:off x="1542932" y="1211222"/>
          <a:ext cx="61317" cy="537902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0.35818</cdr:x>
      <cdr:y>0.38051</cdr:y>
    </cdr:from>
    <cdr:to>
      <cdr:x>0.37184</cdr:x>
      <cdr:y>0.52718</cdr:y>
    </cdr:to>
    <cdr:sp macro="" textlink="">
      <cdr:nvSpPr>
        <cdr:cNvPr id="11" name="Left Brace 10"/>
        <cdr:cNvSpPr/>
      </cdr:nvSpPr>
      <cdr:spPr>
        <a:xfrm xmlns:a="http://schemas.openxmlformats.org/drawingml/2006/main">
          <a:off x="2425556" y="1507800"/>
          <a:ext cx="92512" cy="581203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0.48159</cdr:x>
      <cdr:y>0.40794</cdr:y>
    </cdr:from>
    <cdr:to>
      <cdr:x>0.50125</cdr:x>
      <cdr:y>0.56564</cdr:y>
    </cdr:to>
    <cdr:sp macro="" textlink="">
      <cdr:nvSpPr>
        <cdr:cNvPr id="12" name="Left Brace 11"/>
        <cdr:cNvSpPr/>
      </cdr:nvSpPr>
      <cdr:spPr>
        <a:xfrm xmlns:a="http://schemas.openxmlformats.org/drawingml/2006/main">
          <a:off x="3261270" y="1616495"/>
          <a:ext cx="133097" cy="624908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0.05556</cdr:x>
      <cdr:y>0.4209</cdr:y>
    </cdr:from>
    <cdr:to>
      <cdr:x>0.13882</cdr:x>
      <cdr:y>0.55303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57200" y="1905000"/>
          <a:ext cx="685196" cy="5979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/>
            <a:t>39% Income Poor</a:t>
          </a:r>
        </a:p>
      </cdr:txBody>
    </cdr:sp>
  </cdr:relSizeAnchor>
  <cdr:relSizeAnchor xmlns:cdr="http://schemas.openxmlformats.org/drawingml/2006/chartDrawing">
    <cdr:from>
      <cdr:x>0.61611</cdr:x>
      <cdr:y>0.46329</cdr:y>
    </cdr:from>
    <cdr:to>
      <cdr:x>0.63307</cdr:x>
      <cdr:y>0.59209</cdr:y>
    </cdr:to>
    <cdr:sp macro="" textlink="">
      <cdr:nvSpPr>
        <cdr:cNvPr id="16" name="Left Brace 15"/>
        <cdr:cNvSpPr/>
      </cdr:nvSpPr>
      <cdr:spPr>
        <a:xfrm xmlns:a="http://schemas.openxmlformats.org/drawingml/2006/main">
          <a:off x="4172226" y="1866349"/>
          <a:ext cx="114852" cy="518879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0.74331</cdr:x>
      <cdr:y>0.34322</cdr:y>
    </cdr:from>
    <cdr:to>
      <cdr:x>0.76125</cdr:x>
      <cdr:y>0.56248</cdr:y>
    </cdr:to>
    <cdr:sp macro="" textlink="">
      <cdr:nvSpPr>
        <cdr:cNvPr id="17" name="Left Brace 16"/>
        <cdr:cNvSpPr/>
      </cdr:nvSpPr>
      <cdr:spPr>
        <a:xfrm xmlns:a="http://schemas.openxmlformats.org/drawingml/2006/main">
          <a:off x="5033617" y="1382643"/>
          <a:ext cx="121478" cy="883315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0.17593</cdr:x>
      <cdr:y>0.31989</cdr:y>
    </cdr:from>
    <cdr:to>
      <cdr:x>0.25918</cdr:x>
      <cdr:y>0.45201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1447800" y="1447800"/>
          <a:ext cx="685114" cy="597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/>
            <a:t>16% Income Poor</a:t>
          </a:r>
        </a:p>
      </cdr:txBody>
    </cdr:sp>
  </cdr:relSizeAnchor>
  <cdr:relSizeAnchor xmlns:cdr="http://schemas.openxmlformats.org/drawingml/2006/chartDrawing">
    <cdr:from>
      <cdr:x>0.29948</cdr:x>
      <cdr:y>0.38515</cdr:y>
    </cdr:from>
    <cdr:to>
      <cdr:x>0.38273</cdr:x>
      <cdr:y>0.51726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2028025" y="1526166"/>
          <a:ext cx="563797" cy="523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/>
            <a:t>18% Income Poor</a:t>
          </a:r>
        </a:p>
      </cdr:txBody>
    </cdr:sp>
  </cdr:relSizeAnchor>
  <cdr:relSizeAnchor xmlns:cdr="http://schemas.openxmlformats.org/drawingml/2006/chartDrawing">
    <cdr:from>
      <cdr:x>0.42593</cdr:x>
      <cdr:y>0.4209</cdr:y>
    </cdr:from>
    <cdr:to>
      <cdr:x>0.50919</cdr:x>
      <cdr:y>0.55301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3505200" y="1905000"/>
          <a:ext cx="685196" cy="597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/>
            <a:t>19% Income Poor</a:t>
          </a:r>
        </a:p>
      </cdr:txBody>
    </cdr:sp>
  </cdr:relSizeAnchor>
  <cdr:relSizeAnchor xmlns:cdr="http://schemas.openxmlformats.org/drawingml/2006/chartDrawing">
    <cdr:from>
      <cdr:x>0.56132</cdr:x>
      <cdr:y>0.45342</cdr:y>
    </cdr:from>
    <cdr:to>
      <cdr:x>0.64457</cdr:x>
      <cdr:y>0.58553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3801165" y="1826591"/>
          <a:ext cx="563797" cy="53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/>
            <a:t>20% Income Poor</a:t>
          </a:r>
        </a:p>
      </cdr:txBody>
    </cdr:sp>
  </cdr:relSizeAnchor>
  <cdr:relSizeAnchor xmlns:cdr="http://schemas.openxmlformats.org/drawingml/2006/chartDrawing">
    <cdr:from>
      <cdr:x>0.68558</cdr:x>
      <cdr:y>0.36953</cdr:y>
    </cdr:from>
    <cdr:to>
      <cdr:x>0.76884</cdr:x>
      <cdr:y>0.50165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4642678" y="1488661"/>
          <a:ext cx="563797" cy="53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/>
            <a:t>26% Income Poor</a:t>
          </a:r>
        </a:p>
      </cdr:txBody>
    </cdr:sp>
  </cdr:relSizeAnchor>
  <cdr:relSizeAnchor xmlns:cdr="http://schemas.openxmlformats.org/drawingml/2006/chartDrawing">
    <cdr:from>
      <cdr:x>0.28832</cdr:x>
      <cdr:y>0.56197</cdr:y>
    </cdr:from>
    <cdr:to>
      <cdr:x>0.35752</cdr:x>
      <cdr:y>0.70694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1952487" y="2263913"/>
          <a:ext cx="468610" cy="5839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/>
            <a:t>64% Asset Poor</a:t>
          </a:r>
        </a:p>
      </cdr:txBody>
    </cdr:sp>
  </cdr:relSizeAnchor>
  <cdr:relSizeAnchor xmlns:cdr="http://schemas.openxmlformats.org/drawingml/2006/chartDrawing">
    <cdr:from>
      <cdr:x>0.42237</cdr:x>
      <cdr:y>0.60474</cdr:y>
    </cdr:from>
    <cdr:to>
      <cdr:x>0.49157</cdr:x>
      <cdr:y>0.7497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2860261" y="2436190"/>
          <a:ext cx="468610" cy="5839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/>
            <a:t>55% Asset Poor</a:t>
          </a:r>
        </a:p>
      </cdr:txBody>
    </cdr:sp>
  </cdr:relSizeAnchor>
  <cdr:relSizeAnchor xmlns:cdr="http://schemas.openxmlformats.org/drawingml/2006/chartDrawing">
    <cdr:from>
      <cdr:x>0.54762</cdr:x>
      <cdr:y>0.60638</cdr:y>
    </cdr:from>
    <cdr:to>
      <cdr:x>0.61682</cdr:x>
      <cdr:y>0.75134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3708400" y="2442817"/>
          <a:ext cx="468610" cy="5839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/>
            <a:t>52% Asset Poor</a:t>
          </a:r>
        </a:p>
      </cdr:txBody>
    </cdr:sp>
  </cdr:relSizeAnchor>
  <cdr:relSizeAnchor xmlns:cdr="http://schemas.openxmlformats.org/drawingml/2006/chartDrawing">
    <cdr:from>
      <cdr:x>0.68519</cdr:x>
      <cdr:y>0.63978</cdr:y>
    </cdr:from>
    <cdr:to>
      <cdr:x>0.75439</cdr:x>
      <cdr:y>0.78474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5638800" y="2895600"/>
          <a:ext cx="569489" cy="656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/>
            <a:t>39% Asset Poor</a:t>
          </a:r>
        </a:p>
      </cdr:txBody>
    </cdr:sp>
  </cdr:relSizeAnchor>
  <cdr:relSizeAnchor xmlns:cdr="http://schemas.openxmlformats.org/drawingml/2006/chartDrawing">
    <cdr:from>
      <cdr:x>0.80556</cdr:x>
      <cdr:y>0.58927</cdr:y>
    </cdr:from>
    <cdr:to>
      <cdr:x>0.87476</cdr:x>
      <cdr:y>0.73423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6629400" y="2667000"/>
          <a:ext cx="569488" cy="656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/>
            <a:t>56% Asset Poor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69189" cy="355367"/>
          </a:xfrm>
          <a:prstGeom prst="rect">
            <a:avLst/>
          </a:prstGeom>
        </p:spPr>
        <p:txBody>
          <a:bodyPr vert="horz" lIns="92467" tIns="46233" rIns="92467" bIns="462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161" y="1"/>
            <a:ext cx="4069189" cy="355367"/>
          </a:xfrm>
          <a:prstGeom prst="rect">
            <a:avLst/>
          </a:prstGeom>
        </p:spPr>
        <p:txBody>
          <a:bodyPr vert="horz" lIns="92467" tIns="46233" rIns="92467" bIns="46233" rtlCol="0"/>
          <a:lstStyle>
            <a:lvl1pPr algn="r">
              <a:defRPr sz="1200"/>
            </a:lvl1pPr>
          </a:lstStyle>
          <a:p>
            <a:fld id="{75574C98-D008-498F-876D-129217C3C612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5896"/>
            <a:ext cx="4069189" cy="355367"/>
          </a:xfrm>
          <a:prstGeom prst="rect">
            <a:avLst/>
          </a:prstGeom>
        </p:spPr>
        <p:txBody>
          <a:bodyPr vert="horz" lIns="92467" tIns="46233" rIns="92467" bIns="462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161" y="6745896"/>
            <a:ext cx="4069189" cy="355367"/>
          </a:xfrm>
          <a:prstGeom prst="rect">
            <a:avLst/>
          </a:prstGeom>
        </p:spPr>
        <p:txBody>
          <a:bodyPr vert="horz" lIns="92467" tIns="46233" rIns="92467" bIns="46233" rtlCol="0" anchor="b"/>
          <a:lstStyle>
            <a:lvl1pPr algn="r">
              <a:defRPr sz="1200"/>
            </a:lvl1pPr>
          </a:lstStyle>
          <a:p>
            <a:fld id="{ACDF0F8F-2B7B-4F50-940B-B6CF48DFC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78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7825" y="531813"/>
            <a:ext cx="3552825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7" tIns="46233" rIns="92467" bIns="4623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373677"/>
            <a:ext cx="7510780" cy="3196113"/>
          </a:xfrm>
          <a:prstGeom prst="rect">
            <a:avLst/>
          </a:prstGeom>
        </p:spPr>
        <p:txBody>
          <a:bodyPr vert="horz" lIns="92467" tIns="46233" rIns="92467" bIns="4623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8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04797" y="8891575"/>
            <a:ext cx="3063742" cy="468063"/>
          </a:xfrm>
          <a:prstGeom prst="rect">
            <a:avLst/>
          </a:prstGeom>
        </p:spPr>
        <p:txBody>
          <a:bodyPr lIns="92153" tIns="46077" rIns="92153" bIns="46077"/>
          <a:lstStyle/>
          <a:p>
            <a:fld id="{19E9F9EB-6A21-401C-A4AD-006B89EA82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69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449490" indent="-449490" defTabSz="924666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66000"/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rgbClr val="818A8F"/>
                </a:solidFill>
                <a:latin typeface="Gotham Bold"/>
              </a:rPr>
              <a:t>LIS does not </a:t>
            </a:r>
            <a:r>
              <a:rPr lang="en-US" sz="2400" dirty="0" err="1">
                <a:solidFill>
                  <a:srgbClr val="818A8F"/>
                </a:solidFill>
                <a:latin typeface="Gotham Bold"/>
              </a:rPr>
              <a:t>organise</a:t>
            </a:r>
            <a:r>
              <a:rPr lang="en-US" sz="2400" dirty="0">
                <a:solidFill>
                  <a:srgbClr val="818A8F"/>
                </a:solidFill>
                <a:latin typeface="Gotham Bold"/>
              </a:rPr>
              <a:t> surveys but </a:t>
            </a:r>
            <a:r>
              <a:rPr lang="en-US" sz="2400" dirty="0">
                <a:solidFill>
                  <a:schemeClr val="accent5"/>
                </a:solidFill>
                <a:latin typeface="Gotham Bold"/>
              </a:rPr>
              <a:t>collects data from existing data sources:</a:t>
            </a:r>
          </a:p>
          <a:p>
            <a:pPr marL="817109" lvl="1" indent="-354777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i="1" dirty="0">
                <a:solidFill>
                  <a:schemeClr val="accent5"/>
                </a:solidFill>
                <a:latin typeface="Gotham Bold"/>
              </a:rPr>
              <a:t>Survey data: income, household budget, living conditions, multipurpose, human development</a:t>
            </a:r>
          </a:p>
          <a:p>
            <a:pPr marL="817109" lvl="1" indent="-354777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Administrative records: </a:t>
            </a: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tax</a:t>
            </a: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 records, </a:t>
            </a: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employers</a:t>
            </a: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 records, social </a:t>
            </a: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security</a:t>
            </a: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 records</a:t>
            </a:r>
          </a:p>
          <a:p>
            <a:pPr marL="817109" lvl="1" indent="-354777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Any</a:t>
            </a: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 mix of the </a:t>
            </a: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above</a:t>
            </a:r>
            <a:endParaRPr lang="fr-CH" sz="2000" i="1" dirty="0">
              <a:solidFill>
                <a:schemeClr val="accent5"/>
              </a:solidFill>
              <a:latin typeface="Gotham Bold"/>
            </a:endParaRPr>
          </a:p>
          <a:p>
            <a:pPr marL="817109" lvl="1" indent="-354777" defTabSz="924666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fr-CH" sz="2000" i="1" dirty="0">
              <a:solidFill>
                <a:schemeClr val="accent5"/>
              </a:solidFill>
              <a:latin typeface="Gotham Bold"/>
            </a:endParaRPr>
          </a:p>
          <a:p>
            <a:pPr marL="817109" lvl="1" indent="-354777" defTabSz="924666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fr-CH" sz="2000" i="1" dirty="0">
              <a:solidFill>
                <a:schemeClr val="accent5"/>
              </a:solidFill>
              <a:latin typeface="Gotham Bold"/>
            </a:endParaRPr>
          </a:p>
          <a:p>
            <a:pPr marL="449490" indent="-449490" defTabSz="924666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66000"/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chemeClr val="accent5"/>
                </a:solidFill>
                <a:latin typeface="Gotham Bold"/>
              </a:rPr>
              <a:t>Common denominator:</a:t>
            </a:r>
          </a:p>
          <a:p>
            <a:pPr marL="817109" lvl="1" indent="-354777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microdata</a:t>
            </a: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 (</a:t>
            </a: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household</a:t>
            </a: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 and </a:t>
            </a: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individual</a:t>
            </a: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 </a:t>
            </a: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level</a:t>
            </a: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)</a:t>
            </a:r>
          </a:p>
          <a:p>
            <a:pPr marL="817109" lvl="1" indent="-354777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representative</a:t>
            </a: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 of the </a:t>
            </a: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whole</a:t>
            </a: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 population</a:t>
            </a:r>
          </a:p>
          <a:p>
            <a:pPr marL="817109" lvl="1" indent="-354777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i="1" dirty="0">
                <a:solidFill>
                  <a:schemeClr val="accent5"/>
                </a:solidFill>
                <a:latin typeface="Gotham Bold"/>
              </a:rPr>
              <a:t>good quality income/wealth data</a:t>
            </a:r>
          </a:p>
          <a:p>
            <a:pPr marL="817109" lvl="1" indent="-354777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main </a:t>
            </a: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demographic</a:t>
            </a: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 and (</a:t>
            </a: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possibly</a:t>
            </a: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) labour </a:t>
            </a: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market</a:t>
            </a: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 information</a:t>
            </a:r>
            <a:endParaRPr lang="en-US" sz="2400" dirty="0">
              <a:solidFill>
                <a:schemeClr val="accent5"/>
              </a:solidFill>
              <a:latin typeface="Gotham 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75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90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695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317161" y="6745896"/>
            <a:ext cx="4069189" cy="3553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67" tIns="46233" rIns="92467" bIns="46233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1291" indent="-2889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5832" indent="-2311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8165" indent="-2311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0497" indent="-2311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2831" indent="-2311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5163" indent="-2311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67496" indent="-2311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29828" indent="-2311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3CB493-2C2B-409A-93CF-6EEBD89258C5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832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0"/>
            <a:ext cx="7772400" cy="838200"/>
          </a:xfrm>
        </p:spPr>
        <p:txBody>
          <a:bodyPr anchor="t"/>
          <a:lstStyle>
            <a:lvl1pPr algn="ctr">
              <a:defRPr sz="4000" b="0" cap="none" baseline="0">
                <a:solidFill>
                  <a:schemeClr val="bg1"/>
                </a:solidFill>
                <a:latin typeface="Gotham Bold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5181600"/>
            <a:ext cx="7772400" cy="990600"/>
          </a:xfrm>
        </p:spPr>
        <p:txBody>
          <a:bodyPr anchor="b"/>
          <a:lstStyle>
            <a:lvl1pPr marL="0" indent="0" algn="ctr">
              <a:buNone/>
              <a:defRPr sz="2000" b="0" i="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Purpose of Presentation</a:t>
            </a:r>
          </a:p>
        </p:txBody>
      </p:sp>
      <p:pic>
        <p:nvPicPr>
          <p:cNvPr id="17" name="Picture 16" descr="logo201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19400" y="381000"/>
            <a:ext cx="3301865" cy="4079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54105-7C13-434A-A6B4-12C50315F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6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35_identity_cmy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3200" y="228600"/>
            <a:ext cx="3547872" cy="4434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495800"/>
            <a:ext cx="7772400" cy="838200"/>
          </a:xfrm>
        </p:spPr>
        <p:txBody>
          <a:bodyPr anchor="t"/>
          <a:lstStyle>
            <a:lvl1pPr algn="ctr">
              <a:defRPr sz="4000" b="0" cap="none" baseline="0">
                <a:solidFill>
                  <a:schemeClr val="tx2"/>
                </a:solidFill>
                <a:latin typeface="Gotham Bold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5181600"/>
            <a:ext cx="7772400" cy="990600"/>
          </a:xfrm>
        </p:spPr>
        <p:txBody>
          <a:bodyPr anchor="b"/>
          <a:lstStyle>
            <a:lvl1pPr marL="0" indent="0" algn="ctr">
              <a:buNone/>
              <a:defRPr sz="2000" b="0" i="0" baseline="0">
                <a:solidFill>
                  <a:schemeClr val="accent5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Purpose of Presentation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495800"/>
            <a:ext cx="7772400" cy="838200"/>
          </a:xfrm>
        </p:spPr>
        <p:txBody>
          <a:bodyPr anchor="t"/>
          <a:lstStyle>
            <a:lvl1pPr algn="ctr">
              <a:defRPr sz="4000" b="0" cap="none" baseline="0">
                <a:solidFill>
                  <a:schemeClr val="tx2"/>
                </a:solidFill>
                <a:latin typeface="Gotham Bold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5181600"/>
            <a:ext cx="7772400" cy="990600"/>
          </a:xfrm>
        </p:spPr>
        <p:txBody>
          <a:bodyPr anchor="b"/>
          <a:lstStyle>
            <a:lvl1pPr marL="0" indent="0" algn="ctr">
              <a:buNone/>
              <a:defRPr sz="2000" b="0" i="0" baseline="0">
                <a:solidFill>
                  <a:schemeClr val="accent5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Purpose of Presentation</a:t>
            </a:r>
          </a:p>
        </p:txBody>
      </p:sp>
      <p:pic>
        <p:nvPicPr>
          <p:cNvPr id="6" name="Picture 5" descr="235_identity_negative_cmyk_vertic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00400" y="762000"/>
            <a:ext cx="2484425" cy="3482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162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3050"/>
            <a:ext cx="19415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lislogo_web_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8599" y="152399"/>
            <a:ext cx="1333500" cy="133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2" r:id="rId3"/>
    <p:sldLayoutId id="2147483650" r:id="rId4"/>
    <p:sldLayoutId id="2147483663" r:id="rId5"/>
    <p:sldLayoutId id="2147483652" r:id="rId6"/>
    <p:sldLayoutId id="2147483654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4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 baseline="0">
          <a:solidFill>
            <a:schemeClr val="tx2"/>
          </a:solidFill>
          <a:latin typeface="Gotham Bol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accent5"/>
          </a:solidFill>
          <a:latin typeface="Gotham Book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1" kern="1200" baseline="0">
          <a:solidFill>
            <a:schemeClr val="accent5"/>
          </a:solidFill>
          <a:latin typeface="PMn Caecilia 56 Italic Oldstyle"/>
          <a:ea typeface="+mj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accent5"/>
          </a:solidFill>
          <a:latin typeface="Gotham Book"/>
          <a:ea typeface="+mj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5"/>
          </a:solidFill>
          <a:latin typeface="Gotham Book"/>
          <a:ea typeface="+mj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accent5"/>
          </a:solidFill>
          <a:latin typeface="Gotham Book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95800"/>
            <a:ext cx="8229600" cy="2057401"/>
          </a:xfrm>
        </p:spPr>
        <p:txBody>
          <a:bodyPr>
            <a:normAutofit/>
          </a:bodyPr>
          <a:lstStyle/>
          <a:p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/>
              <a:t> </a:t>
            </a:r>
            <a:r>
              <a:rPr lang="en-US" sz="1800" dirty="0"/>
              <a:t>Inequality by the Numbers: </a:t>
            </a:r>
            <a:br>
              <a:rPr lang="en-US" sz="1800" dirty="0"/>
            </a:br>
            <a:r>
              <a:rPr lang="en-US" sz="1800" dirty="0" smtClean="0"/>
              <a:t>LIS </a:t>
            </a:r>
            <a:r>
              <a:rPr lang="en-US" sz="1800" dirty="0"/>
              <a:t>Data</a:t>
            </a:r>
            <a:r>
              <a:rPr lang="en-US" sz="1800" dirty="0" smtClean="0"/>
              <a:t>: A </a:t>
            </a:r>
            <a:r>
              <a:rPr lang="en-US" sz="1800" dirty="0"/>
              <a:t>Resource for Inequality </a:t>
            </a:r>
            <a:r>
              <a:rPr lang="en-US" sz="1800" dirty="0" smtClean="0"/>
              <a:t>Research</a:t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June 10, 2016</a:t>
            </a:r>
            <a:b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Janet Gornick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410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we do </a:t>
            </a:r>
            <a:r>
              <a:rPr lang="en-US" sz="1800" dirty="0" smtClean="0"/>
              <a:t>(</a:t>
            </a:r>
            <a:r>
              <a:rPr lang="en-US" sz="1800" dirty="0" err="1" smtClean="0"/>
              <a:t>cont</a:t>
            </a:r>
            <a:r>
              <a:rPr lang="en-US" sz="1800" dirty="0" smtClean="0"/>
              <a:t>).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696200" cy="4800600"/>
          </a:xfrm>
        </p:spPr>
        <p:txBody>
          <a:bodyPr>
            <a:normAutofit/>
          </a:bodyPr>
          <a:lstStyle/>
          <a:p>
            <a:pPr marL="914400" lvl="1" indent="-91440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indent="-914400">
              <a:buNone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 4.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double-check the harmonized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and create some national-level indicators.</a:t>
            </a:r>
          </a:p>
          <a:p>
            <a:pPr marL="914400" indent="-914400">
              <a:buNone/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indent="-914400">
              <a:buNone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Step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make the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harmonized microdata available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researchers via “remote execution”, and other user-friendly pathways. 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9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1"/>
            <a:ext cx="8229600" cy="2133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tx2"/>
                </a:solidFill>
                <a:latin typeface="Gotham Bold"/>
                <a:ea typeface="+mj-ea"/>
                <a:cs typeface="+mj-cs"/>
              </a:rPr>
              <a:t>LIS: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2"/>
                </a:solidFill>
                <a:latin typeface="Gotham Bold"/>
                <a:ea typeface="+mj-ea"/>
                <a:cs typeface="+mj-cs"/>
              </a:rPr>
              <a:t>data, products,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2"/>
                </a:solidFill>
                <a:latin typeface="Gotham Bold"/>
                <a:ea typeface="+mj-ea"/>
                <a:cs typeface="+mj-cs"/>
              </a:rPr>
              <a:t>and services</a:t>
            </a:r>
            <a:endParaRPr lang="en-US" sz="4000" dirty="0">
              <a:solidFill>
                <a:schemeClr val="tx2"/>
              </a:solidFill>
              <a:latin typeface="Gotham Bol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42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486400" cy="1143000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LIS</a:t>
            </a:r>
            <a:r>
              <a:rPr lang="en-US" sz="3600" dirty="0" smtClean="0"/>
              <a:t> and </a:t>
            </a:r>
            <a:r>
              <a:rPr lang="en-US" sz="3600" i="1" dirty="0" smtClean="0"/>
              <a:t>LWS</a:t>
            </a:r>
            <a:r>
              <a:rPr lang="en-US" sz="3600" dirty="0" smtClean="0"/>
              <a:t> Databases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1054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6000" i="1" dirty="0" smtClean="0">
                <a:solidFill>
                  <a:schemeClr val="tx2"/>
                </a:solidFill>
                <a:cs typeface="+mj-cs"/>
              </a:rPr>
              <a:t>Luxembourg Income Study Database (LIS) 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  <a:cs typeface="+mj-cs"/>
            </a:endParaRPr>
          </a:p>
          <a:p>
            <a:pPr marL="457200" indent="-457200"/>
            <a:r>
              <a:rPr lang="en-US" sz="4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First</a:t>
            </a:r>
            <a:r>
              <a:rPr lang="en-US" sz="4000" i="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4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largest </a:t>
            </a:r>
            <a:r>
              <a:rPr lang="en-US" sz="400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available database of harmonized income data, available at the household and person levels</a:t>
            </a:r>
          </a:p>
          <a:p>
            <a:pPr marL="457200" indent="-457200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existence since 1983</a:t>
            </a:r>
          </a:p>
          <a:p>
            <a:pPr marL="457200" indent="-457200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mostly start in 1980, some go back to the 1960s (recollected every 3-5 years)</a:t>
            </a:r>
          </a:p>
          <a:p>
            <a:pPr marL="457200" indent="-457200"/>
            <a:r>
              <a:rPr lang="en-US" sz="4000" dirty="0" err="1" smtClean="0">
                <a:solidFill>
                  <a:schemeClr val="accent6"/>
                </a:solidFill>
                <a:latin typeface="Gotham Bold"/>
                <a:ea typeface="+mj-ea"/>
                <a:cs typeface="+mj-cs"/>
              </a:rPr>
              <a:t>Approx</a:t>
            </a:r>
            <a:r>
              <a:rPr lang="en-US" sz="4000" dirty="0" smtClean="0">
                <a:solidFill>
                  <a:schemeClr val="accent6"/>
                </a:solidFill>
                <a:latin typeface="Gotham Bold"/>
                <a:ea typeface="+mj-ea"/>
                <a:cs typeface="+mj-cs"/>
              </a:rPr>
              <a:t> 50 countries </a:t>
            </a:r>
          </a:p>
          <a:p>
            <a:pPr marL="457200" indent="-457200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300 datasets</a:t>
            </a:r>
          </a:p>
          <a:p>
            <a:pPr marL="457200" indent="-457200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Used to study: </a:t>
            </a:r>
            <a:r>
              <a:rPr lang="en-US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poverty; income inequality; labor market outcomes; policy effects</a:t>
            </a:r>
          </a:p>
          <a:p>
            <a:pPr marL="457200" indent="-457200"/>
            <a:endParaRPr lang="en-US" sz="2400" dirty="0" smtClean="0"/>
          </a:p>
          <a:p>
            <a:pPr marL="0" indent="0">
              <a:buNone/>
            </a:pPr>
            <a:endParaRPr lang="en-US" sz="6000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6000" i="1" dirty="0" smtClean="0">
                <a:solidFill>
                  <a:schemeClr val="tx2"/>
                </a:solidFill>
              </a:rPr>
              <a:t>Luxembourg Wealth Study </a:t>
            </a:r>
            <a:r>
              <a:rPr lang="en-US" sz="6000" i="1" dirty="0">
                <a:solidFill>
                  <a:schemeClr val="tx2"/>
                </a:solidFill>
              </a:rPr>
              <a:t>Database (</a:t>
            </a:r>
            <a:r>
              <a:rPr lang="en-US" sz="6000" i="1" dirty="0" smtClean="0">
                <a:solidFill>
                  <a:schemeClr val="tx2"/>
                </a:solidFill>
              </a:rPr>
              <a:t>LWS</a:t>
            </a:r>
            <a:r>
              <a:rPr lang="en-US" sz="6000" i="1" dirty="0">
                <a:solidFill>
                  <a:schemeClr val="tx2"/>
                </a:solidFill>
              </a:rPr>
              <a:t>) </a:t>
            </a:r>
            <a:endParaRPr lang="en-US" sz="6000" i="1" dirty="0" smtClean="0">
              <a:solidFill>
                <a:schemeClr val="tx2"/>
              </a:solidFill>
            </a:endParaRPr>
          </a:p>
          <a:p>
            <a:pPr marL="457200" indent="-457200"/>
            <a:endParaRPr lang="en-US" sz="3500" dirty="0">
              <a:solidFill>
                <a:schemeClr val="tx1"/>
              </a:solidFill>
            </a:endParaRPr>
          </a:p>
          <a:p>
            <a:pPr marL="457200" indent="-457200"/>
            <a:r>
              <a:rPr lang="en-US" sz="4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First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available database of harmonized wealth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data,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available at the household level</a:t>
            </a:r>
          </a:p>
          <a:p>
            <a:pPr marL="457200" indent="-457200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existence since 2007</a:t>
            </a:r>
          </a:p>
          <a:p>
            <a:pPr marL="457200" indent="-457200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 countries, 11 datasets, more coming up in near future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/>
            <a:r>
              <a:rPr lang="en-US" sz="4000" dirty="0" smtClean="0">
                <a:solidFill>
                  <a:schemeClr val="accent6"/>
                </a:solidFill>
                <a:latin typeface="Gotham Bold"/>
                <a:ea typeface="+mj-ea"/>
                <a:cs typeface="+mj-cs"/>
              </a:rPr>
              <a:t>Newly released 2016</a:t>
            </a:r>
            <a:endParaRPr lang="en-US" sz="4000" dirty="0">
              <a:solidFill>
                <a:schemeClr val="accent6"/>
              </a:solidFill>
              <a:latin typeface="Gotham Bold"/>
              <a:ea typeface="+mj-ea"/>
              <a:cs typeface="+mj-cs"/>
            </a:endParaRPr>
          </a:p>
          <a:p>
            <a:pPr marL="457200" indent="-457200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Used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study: </a:t>
            </a:r>
            <a:r>
              <a:rPr lang="en-US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household </a:t>
            </a:r>
            <a:r>
              <a:rPr lang="en-US" sz="4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assets, debt, and expenditures; wealth portfolios; policy </a:t>
            </a:r>
            <a:r>
              <a:rPr lang="en-US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effects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8969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156448" cy="10668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5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rgbClr val="005D8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rgbClr val="005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2200" dirty="0">
                <a:solidFill>
                  <a:srgbClr val="005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 of High- and Middle-Income </a:t>
            </a:r>
            <a:br>
              <a:rPr lang="en-US" sz="2200" dirty="0">
                <a:solidFill>
                  <a:srgbClr val="005D8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rgbClr val="005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in </a:t>
            </a:r>
            <a:r>
              <a:rPr lang="en-US" sz="2200" i="1" dirty="0">
                <a:solidFill>
                  <a:srgbClr val="005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</a:t>
            </a:r>
            <a:r>
              <a:rPr lang="en-US" sz="2200" dirty="0">
                <a:solidFill>
                  <a:srgbClr val="005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200" i="1" dirty="0">
                <a:solidFill>
                  <a:srgbClr val="005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LWS</a:t>
            </a:r>
            <a:r>
              <a:rPr lang="en-US" sz="2200" dirty="0">
                <a:solidFill>
                  <a:srgbClr val="005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smtClean="0">
                <a:solidFill>
                  <a:srgbClr val="005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Databases</a:t>
            </a:r>
            <a:br>
              <a:rPr lang="en-US" sz="2200" i="1" dirty="0" smtClean="0">
                <a:solidFill>
                  <a:srgbClr val="005D8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i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65% of </a:t>
            </a:r>
            <a:r>
              <a:rPr lang="en-US" sz="16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lang="en-US" sz="1600" b="1" i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and 84</a:t>
            </a:r>
            <a:r>
              <a:rPr lang="en-US" sz="16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world GDP</a:t>
            </a:r>
            <a: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05D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169968"/>
            <a:ext cx="464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</a:rPr>
              <a:t>* Dataset in-house, but not yet available for use.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750334"/>
              </p:ext>
            </p:extLst>
          </p:nvPr>
        </p:nvGraphicFramePr>
        <p:xfrm>
          <a:off x="152400" y="1735952"/>
          <a:ext cx="8839198" cy="4419600"/>
        </p:xfrm>
        <a:graphic>
          <a:graphicData uri="http://schemas.openxmlformats.org/drawingml/2006/table">
            <a:tbl>
              <a:tblPr firstRow="1" firstCol="1" bandRow="1"/>
              <a:tblGrid>
                <a:gridCol w="1472972"/>
                <a:gridCol w="1472972"/>
                <a:gridCol w="1472972"/>
                <a:gridCol w="1599247"/>
                <a:gridCol w="1104388"/>
                <a:gridCol w="1716647"/>
              </a:tblGrid>
              <a:tr h="83998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High-income countries: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(33)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Upper-middle-income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countries: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Lower-middle-income countries: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7"/>
                    </a:solidFill>
                  </a:tcPr>
                </a:tc>
              </a:tr>
              <a:tr h="2983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Australia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Greece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Slovenia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Brazil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Egypt</a:t>
                      </a:r>
                      <a:endParaRPr lang="en-US" sz="11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983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Austria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Iceland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Korea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 </a:t>
                      </a:r>
                      <a:endParaRPr lang="en-US" sz="11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Georgia </a:t>
                      </a:r>
                      <a:endParaRPr lang="en-US" sz="900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983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Belgium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Ireland 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Spain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  <a:endParaRPr lang="en-US" sz="11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983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Canada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Israel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Sweden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Dominican </a:t>
                      </a:r>
                      <a:r>
                        <a:rPr lang="en-US" sz="11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Republic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Romania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India</a:t>
                      </a:r>
                      <a:endParaRPr lang="en-US" sz="11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983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 *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Italy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Switzerland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Hungary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Serbia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983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Cyprus </a:t>
                      </a:r>
                      <a:r>
                        <a:rPr 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(LWS only)</a:t>
                      </a:r>
                      <a:endParaRPr 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Japan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Taiwan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Mexico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Africa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983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Czech Republic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Luxembourg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United Kingdom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983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Denmark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Netherlands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United States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983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Estonia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Norway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983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Finland 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Poland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983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France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Russia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983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Germany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Slovak Republic 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60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486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Users, products, services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38300"/>
            <a:ext cx="8556232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Thousands of data users - and growing</a:t>
            </a:r>
          </a:p>
          <a:p>
            <a:pPr>
              <a:lnSpc>
                <a:spcPct val="80000"/>
              </a:lnSpc>
            </a:pPr>
            <a:r>
              <a:rPr lang="en-US" sz="2600" u="sng" dirty="0" smtClean="0">
                <a:solidFill>
                  <a:schemeClr val="accent6"/>
                </a:solidFill>
                <a:latin typeface="Gotham Bold"/>
                <a:ea typeface="+mj-ea"/>
                <a:cs typeface="+mj-cs"/>
              </a:rPr>
              <a:t>“remote execution” enables data use around the world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chemeClr val="accent6"/>
                </a:solidFill>
                <a:latin typeface="Gotham Bold"/>
                <a:ea typeface="+mj-ea"/>
                <a:cs typeface="+mj-cs"/>
              </a:rPr>
              <a:t>tools for non-technical users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Pedagogical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activities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chemeClr val="accent6"/>
                </a:solidFill>
                <a:latin typeface="Gotham Bold"/>
              </a:rPr>
              <a:t>training workshops </a:t>
            </a:r>
            <a:endParaRPr lang="en-US" sz="2600" dirty="0">
              <a:solidFill>
                <a:schemeClr val="accent6"/>
              </a:solidFill>
              <a:latin typeface="Gotham Bold"/>
            </a:endParaRPr>
          </a:p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chemeClr val="accent6"/>
                </a:solidFill>
                <a:latin typeface="Gotham Bold"/>
              </a:rPr>
              <a:t>self-teaching materials</a:t>
            </a:r>
            <a:endParaRPr lang="en-US" sz="2600" dirty="0">
              <a:solidFill>
                <a:schemeClr val="accent6"/>
              </a:solidFill>
              <a:latin typeface="Gotham Bold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600" dirty="0">
              <a:solidFill>
                <a:schemeClr val="accent6"/>
              </a:solidFill>
              <a:latin typeface="Gotham Bold"/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activities and support</a:t>
            </a:r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accent6"/>
                </a:solidFill>
                <a:latin typeface="Gotham Bold"/>
              </a:rPr>
              <a:t>visiting scholar </a:t>
            </a:r>
            <a:r>
              <a:rPr lang="en-US" sz="2600" dirty="0" smtClean="0">
                <a:solidFill>
                  <a:schemeClr val="accent6"/>
                </a:solidFill>
                <a:latin typeface="Gotham Bold"/>
              </a:rPr>
              <a:t>programs</a:t>
            </a:r>
            <a:endParaRPr lang="en-US" sz="2600" dirty="0">
              <a:solidFill>
                <a:schemeClr val="accent6"/>
              </a:solidFill>
              <a:latin typeface="Gotham Bold"/>
            </a:endParaRPr>
          </a:p>
          <a:p>
            <a:r>
              <a:rPr lang="en-US" sz="2600" dirty="0">
                <a:solidFill>
                  <a:schemeClr val="accent6"/>
                </a:solidFill>
                <a:latin typeface="Gotham Bold"/>
              </a:rPr>
              <a:t>working paper series </a:t>
            </a:r>
            <a:r>
              <a:rPr lang="en-US" sz="2600" dirty="0" smtClean="0">
                <a:solidFill>
                  <a:schemeClr val="accent6"/>
                </a:solidFill>
                <a:latin typeface="Gotham Bold"/>
              </a:rPr>
              <a:t>(700</a:t>
            </a:r>
            <a:r>
              <a:rPr lang="en-US" sz="2600" dirty="0">
                <a:solidFill>
                  <a:schemeClr val="accent6"/>
                </a:solidFill>
                <a:latin typeface="Gotham Bold"/>
              </a:rPr>
              <a:t>+)</a:t>
            </a:r>
          </a:p>
          <a:p>
            <a:r>
              <a:rPr lang="en-US" sz="2600" dirty="0">
                <a:solidFill>
                  <a:schemeClr val="accent6"/>
                </a:solidFill>
                <a:latin typeface="Gotham Bold"/>
              </a:rPr>
              <a:t>research conferences</a:t>
            </a:r>
          </a:p>
          <a:p>
            <a:r>
              <a:rPr lang="en-US" sz="2600" dirty="0" smtClean="0">
                <a:solidFill>
                  <a:schemeClr val="accent6"/>
                </a:solidFill>
                <a:latin typeface="Gotham Bold"/>
              </a:rPr>
              <a:t>authored and edited books, e.g.:</a:t>
            </a:r>
            <a:endParaRPr lang="en-US" sz="2600" dirty="0" smtClean="0">
              <a:solidFill>
                <a:schemeClr val="accent6"/>
              </a:solidFill>
              <a:latin typeface="Gotham Bold"/>
              <a:ea typeface="+mj-ea"/>
              <a:cs typeface="+mj-cs"/>
            </a:endParaRPr>
          </a:p>
          <a:p>
            <a:endParaRPr lang="en-US" sz="2600" dirty="0">
              <a:solidFill>
                <a:schemeClr val="accent6"/>
              </a:solidFill>
              <a:latin typeface="Gotham Bold"/>
              <a:ea typeface="+mj-ea"/>
              <a:cs typeface="+mj-cs"/>
            </a:endParaRPr>
          </a:p>
          <a:p>
            <a:endParaRPr lang="en-US" sz="2600" dirty="0">
              <a:solidFill>
                <a:schemeClr val="accent6"/>
              </a:solidFill>
              <a:latin typeface="Gotham Bold"/>
              <a:ea typeface="+mj-ea"/>
              <a:cs typeface="+mj-cs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97" y="2598420"/>
            <a:ext cx="2590888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181600" y="5715000"/>
            <a:ext cx="762000" cy="274320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5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1"/>
            <a:ext cx="8229600" cy="2133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tx2"/>
                </a:solidFill>
                <a:latin typeface="Gotham Bold"/>
                <a:ea typeface="+mj-ea"/>
                <a:cs typeface="+mj-cs"/>
              </a:rPr>
              <a:t>Research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2"/>
                </a:solidFill>
                <a:latin typeface="Gotham Bold"/>
                <a:ea typeface="+mj-ea"/>
                <a:cs typeface="+mj-cs"/>
              </a:rPr>
              <a:t>based on the LIS/LWS data: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2"/>
                </a:solidFill>
                <a:latin typeface="Gotham Bold"/>
                <a:ea typeface="+mj-ea"/>
                <a:cs typeface="+mj-cs"/>
              </a:rPr>
              <a:t>some illustrations</a:t>
            </a:r>
            <a:endParaRPr lang="en-US" sz="4000" dirty="0">
              <a:solidFill>
                <a:schemeClr val="tx2"/>
              </a:solidFill>
              <a:latin typeface="Gotham Bol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57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6934200" cy="1676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LIS provides evidence for</a:t>
            </a:r>
            <a:br>
              <a:rPr lang="en-US" dirty="0" smtClean="0"/>
            </a:br>
            <a:r>
              <a:rPr lang="en-US" dirty="0" smtClean="0"/>
              <a:t>comparative research </a:t>
            </a:r>
            <a:br>
              <a:rPr lang="en-US" dirty="0" smtClean="0"/>
            </a:br>
            <a:r>
              <a:rPr lang="en-US" dirty="0" smtClean="0"/>
              <a:t>on socio-economic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900" dirty="0" smtClean="0"/>
          </a:p>
          <a:p>
            <a:pPr marL="400050" lvl="1" indent="0">
              <a:buNone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assessing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income inequality</a:t>
            </a:r>
          </a:p>
          <a:p>
            <a:pPr marL="400050" lvl="1" indent="0">
              <a:buNone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measuring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poverty</a:t>
            </a:r>
          </a:p>
          <a:p>
            <a:pPr marL="400050" lvl="1" indent="0">
              <a:buNone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comparing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employment outcomes</a:t>
            </a:r>
          </a:p>
          <a:p>
            <a:pPr marL="400050" lvl="1" indent="0">
              <a:buNone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analyzing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assets and debt</a:t>
            </a:r>
          </a:p>
          <a:p>
            <a:pPr marL="400050" lvl="1" indent="0">
              <a:buNone/>
            </a:pP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6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869" y="76200"/>
            <a:ext cx="6629400" cy="12192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rgbClr val="0000CC"/>
                </a:solidFill>
              </a:rPr>
              <a:t>Assessing Income Inequality</a:t>
            </a:r>
            <a:br>
              <a:rPr lang="en-US" sz="2000" dirty="0" smtClean="0">
                <a:solidFill>
                  <a:srgbClr val="0000CC"/>
                </a:solidFill>
              </a:rPr>
            </a:br>
            <a:r>
              <a:rPr lang="en-US" sz="2000" dirty="0" err="1" smtClean="0">
                <a:solidFill>
                  <a:srgbClr val="0000CC"/>
                </a:solidFill>
              </a:rPr>
              <a:t>Inequality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>
                <a:solidFill>
                  <a:srgbClr val="0000CC"/>
                </a:solidFill>
              </a:rPr>
              <a:t>and </a:t>
            </a:r>
            <a:r>
              <a:rPr lang="en-US" sz="2000" dirty="0" smtClean="0">
                <a:solidFill>
                  <a:srgbClr val="0000CC"/>
                </a:solidFill>
              </a:rPr>
              <a:t>Redistribution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069" y="6477000"/>
            <a:ext cx="807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Janet Gornick and Branko Milanovic. 2015.  </a:t>
            </a:r>
            <a:r>
              <a:rPr lang="en-US" sz="800" i="1" dirty="0" smtClean="0"/>
              <a:t>Income </a:t>
            </a:r>
            <a:r>
              <a:rPr lang="en-US" sz="800" i="1" dirty="0"/>
              <a:t>Inequality in the United States in Cross-National Perspective: </a:t>
            </a:r>
            <a:r>
              <a:rPr lang="en-US" sz="800" i="1" dirty="0" smtClean="0"/>
              <a:t>Redistribution Revisited. </a:t>
            </a:r>
            <a:r>
              <a:rPr lang="en-US" sz="800" dirty="0" smtClean="0"/>
              <a:t>LIS Center Research Brief.  </a:t>
            </a:r>
            <a:endParaRPr lang="en-US" sz="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799" y="1424940"/>
            <a:ext cx="82238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1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Recent trends -1</a:t>
            </a:r>
            <a:b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Is inequality rising in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middle-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and high-income countries?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endParaRPr 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pic>
        <p:nvPicPr>
          <p:cNvPr id="10242" name="Picture 2" descr="figure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752600"/>
            <a:ext cx="4808359" cy="42976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05600" y="1401871"/>
            <a:ext cx="2209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</a:rPr>
              <a:t>Inequality Trends in Comparative Perspective – Gini Coefficients of Disposable </a:t>
            </a:r>
            <a:r>
              <a:rPr lang="en-US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Income</a:t>
            </a:r>
          </a:p>
          <a:p>
            <a:pPr algn="ctr"/>
            <a:endParaRPr lang="en-US" sz="1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1980 to 2004</a:t>
            </a:r>
          </a:p>
          <a:p>
            <a:pPr algn="ctr"/>
            <a:endParaRPr lang="en-US" sz="140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n-US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Gornick and J</a:t>
            </a:r>
            <a:r>
              <a:rPr lang="en-US" sz="1400" dirty="0" smtClean="0">
                <a:solidFill>
                  <a:srgbClr val="C00000"/>
                </a:solidFill>
                <a:latin typeface="Calibri"/>
              </a:rPr>
              <a:t>ä</a:t>
            </a:r>
            <a:r>
              <a:rPr lang="en-US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ntti</a:t>
            </a:r>
          </a:p>
          <a:p>
            <a:pPr algn="ctr"/>
            <a:endParaRPr lang="en-US" sz="1400" dirty="0" smtClean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en-US" sz="1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(from Introduction, </a:t>
            </a:r>
          </a:p>
          <a:p>
            <a:pPr algn="ctr"/>
            <a:r>
              <a:rPr lang="en-US" sz="1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 Gornick </a:t>
            </a:r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</a:rPr>
              <a:t>and J</a:t>
            </a:r>
            <a:r>
              <a:rPr lang="en-US" sz="1200" dirty="0">
                <a:solidFill>
                  <a:srgbClr val="C00000"/>
                </a:solidFill>
                <a:latin typeface="Calibri"/>
              </a:rPr>
              <a:t>ä</a:t>
            </a:r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</a:rPr>
              <a:t>ntti, eds., 2013)</a:t>
            </a:r>
          </a:p>
          <a:p>
            <a:pPr algn="ctr"/>
            <a:endParaRPr lang="en-US" sz="140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4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Recent trends -2a</a:t>
            </a:r>
            <a:b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Is inequality rising in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middle-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and high-income countries?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endParaRPr 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67550" y="1401871"/>
            <a:ext cx="184785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</a:rPr>
              <a:t>Updated to include changes 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</a:rPr>
              <a:t>just before and during the Great Recession</a:t>
            </a:r>
          </a:p>
          <a:p>
            <a:pPr algn="ctr"/>
            <a:endParaRPr lang="en-US" sz="1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4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Four inequality measures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2001, 2004, 2007, 2010</a:t>
            </a:r>
            <a:endParaRPr lang="en-US" sz="1400" dirty="0" smtClean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  <a:p>
            <a:pPr algn="ctr"/>
            <a:endParaRPr lang="en-US" sz="14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Milanovic, Gornick, Jäntti forthcoming</a:t>
            </a:r>
            <a:endParaRPr lang="en-US" sz="1400" dirty="0" smtClean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  <a:p>
            <a:pPr algn="ctr"/>
            <a:endParaRPr lang="en-US" sz="140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4114800"/>
            <a:ext cx="8191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35" y="1295400"/>
            <a:ext cx="5886450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97" y="5943600"/>
            <a:ext cx="55006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48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172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@ LIS …</a:t>
            </a:r>
            <a:br>
              <a:rPr lang="en-US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gather income datasets, based on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household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surveys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from a large number of countries; we harmonize them, and we make them available to researchers around the world.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provide harmonized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microdata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that enables researchers to ask a vast range of questions – e.g., on income inequality, poverty, labor market disparities – and to tailor their analyses to their precise needs.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are widely recognized as world leaders in data harmonization; we regularly advise projects (e.g., at OECD, World Bank, ECB) on how “ex post” harmonization can and should be done.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are in a growth spurt, recently adding several more countries (especially middle-income countries) and new blocks of data (most recently, data on assets and debt).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694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Recent trends -2b</a:t>
            </a:r>
            <a:b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Is inequality rising in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middle-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and high-income countries? 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endParaRPr 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67550" y="1401871"/>
            <a:ext cx="184785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Updated to include changes 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just before and during the Great Recession</a:t>
            </a:r>
          </a:p>
          <a:p>
            <a:pPr algn="ctr"/>
            <a:endParaRPr lang="en-US" sz="1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</a:rPr>
              <a:t>Four inequality measures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</a:rPr>
              <a:t>2001, 2004, 2007, 2010</a:t>
            </a:r>
          </a:p>
          <a:p>
            <a:pPr algn="ctr"/>
            <a:endParaRPr lang="en-US" sz="14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Milanovic, Gornick, </a:t>
            </a:r>
            <a:r>
              <a:rPr lang="en-US" sz="14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Jäntti</a:t>
            </a:r>
            <a:r>
              <a:rPr lang="en-US" sz="14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endParaRPr lang="en-US" sz="1400" dirty="0" smtClean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  <a:p>
            <a:pPr algn="ctr"/>
            <a:endParaRPr lang="en-US" sz="1400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4114800"/>
            <a:ext cx="8191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97" y="5943600"/>
            <a:ext cx="55006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94" y="1401871"/>
            <a:ext cx="5786438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58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477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Recent trends -3</a:t>
            </a:r>
            <a:b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Has the middle been “hollowing out”? 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447800"/>
            <a:ext cx="6734175" cy="5248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15200" y="1763613"/>
            <a:ext cx="152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C00000"/>
                </a:solidFill>
                <a:latin typeface="Calibri" panose="020F0502020204030204" pitchFamily="34" charset="0"/>
              </a:rPr>
              <a:t>Change in the Income Share of the Bottom, Middle and Top Income Groups </a:t>
            </a:r>
            <a:r>
              <a:rPr lang="en-GB" sz="1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between around </a:t>
            </a:r>
            <a:r>
              <a:rPr lang="en-GB" sz="1200" dirty="0">
                <a:solidFill>
                  <a:srgbClr val="C00000"/>
                </a:solidFill>
                <a:latin typeface="Calibri" panose="020F0502020204030204" pitchFamily="34" charset="0"/>
              </a:rPr>
              <a:t>1985 and </a:t>
            </a:r>
            <a:r>
              <a:rPr lang="en-GB" sz="1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around </a:t>
            </a:r>
            <a:r>
              <a:rPr lang="en-GB" sz="1200" dirty="0">
                <a:solidFill>
                  <a:srgbClr val="C00000"/>
                </a:solidFill>
                <a:latin typeface="Calibri" panose="020F0502020204030204" pitchFamily="34" charset="0"/>
              </a:rPr>
              <a:t>2004 </a:t>
            </a:r>
            <a:endParaRPr lang="en-GB" sz="12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1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(percentage points)  </a:t>
            </a:r>
          </a:p>
          <a:p>
            <a:pPr algn="ctr"/>
            <a:endParaRPr lang="en-GB" sz="12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1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Atkinson and Brandolini </a:t>
            </a:r>
          </a:p>
          <a:p>
            <a:pPr algn="ctr"/>
            <a:endParaRPr lang="en-GB" sz="12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(from Chapter 2, </a:t>
            </a:r>
          </a:p>
          <a:p>
            <a:pPr algn="ctr"/>
            <a:r>
              <a:rPr lang="en-US" sz="1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 </a:t>
            </a:r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</a:rPr>
              <a:t>Gornick and J</a:t>
            </a:r>
            <a:r>
              <a:rPr lang="en-US" sz="1200" dirty="0">
                <a:solidFill>
                  <a:srgbClr val="C00000"/>
                </a:solidFill>
                <a:latin typeface="Calibri"/>
              </a:rPr>
              <a:t>ä</a:t>
            </a:r>
            <a:r>
              <a:rPr lang="en-US" sz="1200" dirty="0">
                <a:solidFill>
                  <a:srgbClr val="C00000"/>
                </a:solidFill>
                <a:latin typeface="Calibri" panose="020F0502020204030204" pitchFamily="34" charset="0"/>
              </a:rPr>
              <a:t>ntti, eds., 2013)</a:t>
            </a:r>
          </a:p>
          <a:p>
            <a:pPr algn="ctr"/>
            <a:endParaRPr lang="en-US" sz="1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0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9322"/>
            <a:ext cx="7239000" cy="13716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rgbClr val="0000CC"/>
                </a:solidFill>
              </a:rPr>
              <a:t>Measuring Poverty  </a:t>
            </a:r>
            <a:br>
              <a:rPr lang="en-US" sz="2000" dirty="0" smtClean="0">
                <a:solidFill>
                  <a:srgbClr val="0000CC"/>
                </a:solidFill>
              </a:rPr>
            </a:br>
            <a:r>
              <a:rPr lang="en-US" sz="2000" dirty="0" smtClean="0">
                <a:solidFill>
                  <a:srgbClr val="0000CC"/>
                </a:solidFill>
              </a:rPr>
              <a:t>“Real </a:t>
            </a:r>
            <a:r>
              <a:rPr lang="en-US" sz="2000" dirty="0">
                <a:solidFill>
                  <a:srgbClr val="0000CC"/>
                </a:solidFill>
              </a:rPr>
              <a:t>Income </a:t>
            </a:r>
            <a:r>
              <a:rPr lang="en-US" sz="2000" dirty="0" smtClean="0">
                <a:solidFill>
                  <a:srgbClr val="0000CC"/>
                </a:solidFill>
              </a:rPr>
              <a:t>Levels” </a:t>
            </a:r>
            <a:r>
              <a:rPr lang="en-US" sz="2000" dirty="0">
                <a:solidFill>
                  <a:srgbClr val="0000CC"/>
                </a:solidFill>
              </a:rPr>
              <a:t>of </a:t>
            </a:r>
            <a:r>
              <a:rPr lang="en-US" sz="2000" dirty="0" smtClean="0">
                <a:solidFill>
                  <a:srgbClr val="0000CC"/>
                </a:solidFill>
              </a:rPr>
              <a:t>Children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493877"/>
            <a:ext cx="861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Timothy Smeeding and Lee Rainwater. 2002. </a:t>
            </a:r>
            <a:r>
              <a:rPr lang="en-US" sz="800" i="1" dirty="0" smtClean="0"/>
              <a:t>Comparing Living Standards Across Nations: Real Incomes at the Top, the Bottom and the Middle</a:t>
            </a:r>
            <a:r>
              <a:rPr lang="en-US" sz="800" b="1" i="1" dirty="0" smtClean="0"/>
              <a:t>.  </a:t>
            </a:r>
            <a:r>
              <a:rPr lang="en-US" sz="800" dirty="0" smtClean="0"/>
              <a:t>LIS Working Paper 266.</a:t>
            </a:r>
            <a:endParaRPr lang="en-US" sz="800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807570"/>
              </p:ext>
            </p:extLst>
          </p:nvPr>
        </p:nvGraphicFramePr>
        <p:xfrm>
          <a:off x="4495800" y="1828800"/>
          <a:ext cx="3962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258946"/>
              </p:ext>
            </p:extLst>
          </p:nvPr>
        </p:nvGraphicFramePr>
        <p:xfrm>
          <a:off x="914400" y="1828800"/>
          <a:ext cx="3657600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092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71596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sz="2800" dirty="0">
                <a:solidFill>
                  <a:srgbClr val="0000CC"/>
                </a:solidFill>
                <a:latin typeface="Calibri" panose="020F0502020204030204" pitchFamily="34" charset="0"/>
              </a:rPr>
              <a:t>Real income levels in the middle </a:t>
            </a:r>
            <a:r>
              <a:rPr lang="en-US" sz="18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(Kenworthy 2013)</a:t>
            </a:r>
            <a:endParaRPr lang="en-US" sz="18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8800" y="1905000"/>
            <a:ext cx="32004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Trends in Real Incomes </a:t>
            </a:r>
            <a:endParaRPr lang="en-US" sz="16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of 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Middle-Income </a:t>
            </a:r>
            <a:endParaRPr lang="en-US" sz="16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(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P25, P50, and P75) Households, </a:t>
            </a:r>
            <a:endParaRPr lang="en-US" sz="16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late-1970s to mid-2000s</a:t>
            </a:r>
          </a:p>
          <a:p>
            <a:pPr algn="ctr"/>
            <a:endParaRPr lang="en-US" sz="16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(from Chapter 3, </a:t>
            </a:r>
          </a:p>
          <a:p>
            <a:pPr algn="ctr"/>
            <a:r>
              <a:rPr lang="en-US" sz="1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 Gornick and J</a:t>
            </a:r>
            <a:r>
              <a:rPr lang="en-US" sz="1200" dirty="0" smtClean="0">
                <a:solidFill>
                  <a:srgbClr val="C00000"/>
                </a:solidFill>
                <a:latin typeface="Calibri"/>
              </a:rPr>
              <a:t>ä</a:t>
            </a:r>
            <a:r>
              <a:rPr lang="en-US" sz="1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ntti, eds., 2013)</a:t>
            </a:r>
          </a:p>
        </p:txBody>
      </p:sp>
      <p:pic>
        <p:nvPicPr>
          <p:cNvPr id="307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5181600" cy="548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2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391400" cy="1143000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80000"/>
              </a:lnSpc>
            </a:pPr>
            <a:r>
              <a:rPr lang="en-US" sz="2800" dirty="0">
                <a:solidFill>
                  <a:srgbClr val="0000CC"/>
                </a:solidFill>
                <a:latin typeface="Calibri" panose="020F0502020204030204" pitchFamily="34" charset="0"/>
              </a:rPr>
              <a:t>Contribution of women’s </a:t>
            </a:r>
            <a:r>
              <a:rPr lang="en-US" sz="28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employment/earnings </a:t>
            </a:r>
            <a:r>
              <a:rPr lang="en-US" sz="1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(Harkness 2013)</a:t>
            </a:r>
            <a:endParaRPr lang="en-US" sz="14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572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2300" dirty="0">
                <a:solidFill>
                  <a:srgbClr val="C00000"/>
                </a:solidFill>
                <a:latin typeface="Calibri" panose="020F0502020204030204" pitchFamily="34" charset="0"/>
              </a:rPr>
              <a:t>Income Inequality under </a:t>
            </a:r>
            <a:r>
              <a:rPr lang="en-GB" sz="23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Three Counterfactuals</a:t>
            </a:r>
            <a:r>
              <a:rPr lang="en-GB" sz="2300" dirty="0">
                <a:solidFill>
                  <a:srgbClr val="C00000"/>
                </a:solidFill>
                <a:latin typeface="Calibri" panose="020F0502020204030204" pitchFamily="34" charset="0"/>
              </a:rPr>
              <a:t>, around </a:t>
            </a:r>
            <a:r>
              <a:rPr lang="en-GB" sz="23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2004 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(from Chapter 7, in 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Gornick and J</a:t>
            </a:r>
            <a:r>
              <a:rPr lang="en-US" sz="1600" dirty="0">
                <a:solidFill>
                  <a:srgbClr val="C00000"/>
                </a:solidFill>
                <a:latin typeface="Calibri"/>
              </a:rPr>
              <a:t>ä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ntti, eds., 2013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  <a:endParaRPr lang="en-GB" sz="1600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2050" name="Picture 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5186"/>
            <a:ext cx="8451126" cy="47904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23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04800" y="16002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endParaRPr lang="en-US" sz="280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defRPr/>
            </a:pPr>
            <a:endParaRPr lang="en-US" sz="2800"/>
          </a:p>
          <a:p>
            <a:pPr algn="ctr">
              <a:lnSpc>
                <a:spcPct val="80000"/>
              </a:lnSpc>
              <a:defRPr/>
            </a:pPr>
            <a:endParaRPr lang="en-US" sz="2400">
              <a:solidFill>
                <a:srgbClr val="0033CC"/>
              </a:solidFill>
            </a:endParaRPr>
          </a:p>
          <a:p>
            <a:pPr>
              <a:defRPr/>
            </a:pPr>
            <a:endParaRPr lang="en-US" sz="2800">
              <a:solidFill>
                <a:srgbClr val="00CC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41898"/>
            <a:ext cx="6604100" cy="147002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2200" dirty="0">
                <a:solidFill>
                  <a:srgbClr val="0000CC"/>
                </a:solidFill>
              </a:rPr>
              <a:t>Comparing Employment Outcomes </a:t>
            </a:r>
            <a:br>
              <a:rPr lang="en-US" sz="2200" dirty="0">
                <a:solidFill>
                  <a:srgbClr val="0000CC"/>
                </a:solidFill>
              </a:rPr>
            </a:br>
            <a:r>
              <a:rPr lang="en-US" sz="2200" dirty="0" smtClean="0">
                <a:solidFill>
                  <a:srgbClr val="0000CC"/>
                </a:solidFill>
              </a:rPr>
              <a:t>Gender Gaps in Earnings by Education Level</a:t>
            </a:r>
            <a:r>
              <a:rPr lang="en-US" sz="1400" b="1" dirty="0">
                <a:solidFill>
                  <a:srgbClr val="005D87"/>
                </a:solidFill>
              </a:rPr>
              <a:t/>
            </a:r>
            <a:br>
              <a:rPr lang="en-US" sz="1400" b="1" dirty="0">
                <a:solidFill>
                  <a:srgbClr val="005D87"/>
                </a:solidFill>
              </a:rPr>
            </a:br>
            <a:r>
              <a:rPr lang="en-US" sz="1400" b="1" dirty="0">
                <a:solidFill>
                  <a:srgbClr val="005D87"/>
                </a:solidFill>
              </a:rPr>
              <a:t/>
            </a:r>
            <a:br>
              <a:rPr lang="en-US" sz="1400" b="1" dirty="0">
                <a:solidFill>
                  <a:srgbClr val="005D87"/>
                </a:solidFill>
              </a:rPr>
            </a:b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42" y="1600200"/>
            <a:ext cx="8297528" cy="47548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800" y="6553200"/>
            <a:ext cx="85046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 Paula England, Janet Gornick</a:t>
            </a:r>
            <a:r>
              <a:rPr lang="en-US" sz="800" dirty="0"/>
              <a:t>, and Emily Shafer. </a:t>
            </a:r>
            <a:r>
              <a:rPr lang="en-US" sz="800" dirty="0" smtClean="0"/>
              <a:t>2012. “Women’s </a:t>
            </a:r>
            <a:r>
              <a:rPr lang="en-US" sz="800" dirty="0"/>
              <a:t>Employment, Education, and the Gender Gap in 17 Countries.” </a:t>
            </a:r>
            <a:r>
              <a:rPr lang="en-US" sz="800" i="1" dirty="0"/>
              <a:t>Monthly Labor Review </a:t>
            </a:r>
            <a:r>
              <a:rPr lang="en-US" sz="800" dirty="0"/>
              <a:t>(April): 20-29.</a:t>
            </a:r>
            <a:r>
              <a:rPr lang="en-US" sz="800" i="1" dirty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849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914400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 smtClean="0">
                <a:solidFill>
                  <a:srgbClr val="0000CC"/>
                </a:solidFill>
              </a:rPr>
              <a:t>Analyzing Assets and Debt</a:t>
            </a:r>
            <a:br>
              <a:rPr lang="en-US" sz="2200" dirty="0" smtClean="0">
                <a:solidFill>
                  <a:srgbClr val="0000CC"/>
                </a:solidFill>
              </a:rPr>
            </a:br>
            <a:r>
              <a:rPr lang="en-US" sz="2200" dirty="0" smtClean="0">
                <a:solidFill>
                  <a:srgbClr val="0000CC"/>
                </a:solidFill>
              </a:rPr>
              <a:t>Older Women’s Income and Asset Poverty</a:t>
            </a:r>
            <a:endParaRPr lang="en-US" sz="2000" dirty="0">
              <a:solidFill>
                <a:srgbClr val="0000CC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9965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6268255"/>
            <a:ext cx="81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</a:t>
            </a:r>
            <a:r>
              <a:rPr lang="en-US" sz="800" dirty="0" smtClean="0"/>
              <a:t>: Janet Gornick, Eva Sierminska, Timothy Smeeding. </a:t>
            </a:r>
            <a:r>
              <a:rPr lang="en-US" sz="800" dirty="0"/>
              <a:t>2009. “The Income and Wealth Packages of Older Women in Cross-National Perspective.” </a:t>
            </a:r>
            <a:endParaRPr lang="en-US" sz="800" dirty="0" smtClean="0"/>
          </a:p>
          <a:p>
            <a:r>
              <a:rPr lang="en-US" sz="800" i="1" dirty="0" smtClean="0"/>
              <a:t>Journal </a:t>
            </a:r>
            <a:r>
              <a:rPr lang="en-US" sz="800" i="1" dirty="0"/>
              <a:t>of Gerontology: Social Sciences </a:t>
            </a:r>
            <a:r>
              <a:rPr lang="en-US" sz="800" dirty="0"/>
              <a:t>64B(3): 402-414.</a:t>
            </a:r>
          </a:p>
        </p:txBody>
      </p:sp>
    </p:spTree>
    <p:extLst>
      <p:ext uri="{BB962C8B-B14F-4D97-AF65-F5344CB8AC3E}">
        <p14:creationId xmlns:p14="http://schemas.microsoft.com/office/powerpoint/2010/main" val="305523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6934200" cy="1676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Combining LIS data with other data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992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900" dirty="0" smtClean="0"/>
          </a:p>
          <a:p>
            <a:pPr marL="400050" lvl="1" indent="0">
              <a:buNone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en-US" sz="3600" dirty="0" smtClean="0">
                <a:solidFill>
                  <a:srgbClr val="0000CC"/>
                </a:solidFill>
              </a:rPr>
              <a:t>micro-micro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400050" lvl="1" indent="0">
              <a:buNone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(merging, statistical matching)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en-US" sz="3600" dirty="0" smtClean="0">
                <a:solidFill>
                  <a:srgbClr val="0000CC"/>
                </a:solidFill>
              </a:rPr>
              <a:t>macro-micro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400050" lvl="1" indent="0">
              <a:buNone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(nesting micro in macro)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</a:t>
            </a:r>
            <a:r>
              <a:rPr lang="en-US" sz="3600" dirty="0" smtClean="0">
                <a:solidFill>
                  <a:srgbClr val="0000CC"/>
                </a:solidFill>
              </a:rPr>
              <a:t>macro-macro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400050" lvl="1" indent="0">
              <a:buNone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(unit of analysis: country-year)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>
              <a:buNone/>
            </a:pP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Thank You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7772400" cy="990600"/>
          </a:xfrm>
        </p:spPr>
        <p:txBody>
          <a:bodyPr>
            <a:normAutofit/>
          </a:bodyPr>
          <a:lstStyle/>
          <a:p>
            <a:r>
              <a:rPr lang="en-US" sz="2400" dirty="0"/>
              <a:t>Janet </a:t>
            </a:r>
            <a:r>
              <a:rPr lang="en-US" sz="2400" dirty="0" smtClean="0"/>
              <a:t>Gornick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6013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mission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687050" cy="173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0"/>
            <a:ext cx="2695956" cy="173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67356"/>
            <a:ext cx="2695956" cy="188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58212"/>
            <a:ext cx="27432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02" y="2458212"/>
            <a:ext cx="28575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02" y="4572000"/>
            <a:ext cx="2857500" cy="173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12954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/>
                </a:solidFill>
              </a:rPr>
              <a:t>To enable, facilitate, promote, and conduct cross-national comparative research on socio-economic outcomes and on the institutional factors that shape those outcomes.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6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55626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/>
              <a:t>LIS: an overview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848600" cy="4876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latin typeface="Gotham Bold"/>
                <a:ea typeface="+mj-ea"/>
                <a:cs typeface="+mj-cs"/>
              </a:rPr>
              <a:t>LIS: Cross-National Data Center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parent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organization </a:t>
            </a:r>
            <a:r>
              <a:rPr lang="en-US" sz="1700" dirty="0">
                <a:solidFill>
                  <a:schemeClr val="accent6"/>
                </a:solidFill>
                <a:latin typeface="PMn Caecilia 56 Italic Oldstyle"/>
                <a:ea typeface="+mj-ea"/>
              </a:rPr>
              <a:t>(founded 1983)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located in Luxembourg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independent,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chartered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non-profit organization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cross-national, participatory governance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acquires, harmonizes, and disseminates data for research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venue for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research, conferences,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user training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latin typeface="Gotham Bold"/>
                <a:ea typeface="+mj-ea"/>
                <a:cs typeface="+mj-cs"/>
              </a:rPr>
              <a:t>LIS </a:t>
            </a:r>
            <a:r>
              <a:rPr lang="en-US" sz="2800" dirty="0" smtClean="0">
                <a:solidFill>
                  <a:schemeClr val="tx2"/>
                </a:solidFill>
                <a:latin typeface="Gotham Bold"/>
                <a:ea typeface="+mj-ea"/>
                <a:cs typeface="+mj-cs"/>
              </a:rPr>
              <a:t>Center @ Graduate Center - CUNY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satellite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office </a:t>
            </a:r>
            <a:r>
              <a:rPr lang="en-US" sz="1700" dirty="0">
                <a:solidFill>
                  <a:schemeClr val="accent6"/>
                </a:solidFill>
                <a:latin typeface="PMn Caecilia 56 Italic Oldstyle"/>
                <a:ea typeface="+mj-ea"/>
              </a:rPr>
              <a:t>(founded 2006)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located at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Graduate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Center of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City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New York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administrative, managerial, development support to parent office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venue for research, teaching,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PhD supervision, and public programs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17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endParaRPr lang="en-US" sz="1700" i="1" dirty="0"/>
          </a:p>
        </p:txBody>
      </p:sp>
    </p:spTree>
    <p:extLst>
      <p:ext uri="{BB962C8B-B14F-4D97-AF65-F5344CB8AC3E}">
        <p14:creationId xmlns:p14="http://schemas.microsoft.com/office/powerpoint/2010/main" val="27654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410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we do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696200" cy="4800600"/>
          </a:xfrm>
        </p:spPr>
        <p:txBody>
          <a:bodyPr>
            <a:normAutofit lnSpcReduction="10000"/>
          </a:bodyPr>
          <a:lstStyle/>
          <a:p>
            <a:pPr marL="914400" indent="-914400">
              <a:buNone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 1.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appropriate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datasets. </a:t>
            </a:r>
          </a:p>
          <a:p>
            <a:pPr marL="914400" indent="-914400">
              <a:buNone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800" i="1" dirty="0" smtClean="0">
                <a:solidFill>
                  <a:schemeClr val="accent6"/>
                </a:solidFill>
                <a:latin typeface="PMn Caecilia 56 Italic Oldstyle"/>
                <a:ea typeface="+mj-ea"/>
              </a:rPr>
              <a:t>Data </a:t>
            </a:r>
            <a:r>
              <a:rPr lang="en-US" sz="2800" i="1" dirty="0">
                <a:solidFill>
                  <a:schemeClr val="accent6"/>
                </a:solidFill>
                <a:latin typeface="PMn Caecilia 56 Italic Oldstyle"/>
                <a:ea typeface="+mj-ea"/>
              </a:rPr>
              <a:t>must be </a:t>
            </a:r>
            <a:r>
              <a:rPr lang="en-US" sz="2800" i="1" dirty="0" smtClean="0">
                <a:solidFill>
                  <a:schemeClr val="accent6"/>
                </a:solidFill>
                <a:latin typeface="PMn Caecilia 56 Italic Oldstyle"/>
                <a:ea typeface="+mj-ea"/>
              </a:rPr>
              <a:t>high-quality</a:t>
            </a:r>
            <a:r>
              <a:rPr lang="en-US" sz="2800" i="1" dirty="0">
                <a:solidFill>
                  <a:schemeClr val="accent6"/>
                </a:solidFill>
                <a:latin typeface="PMn Caecilia 56 Italic Oldstyle"/>
                <a:ea typeface="+mj-ea"/>
              </a:rPr>
              <a:t>. </a:t>
            </a:r>
          </a:p>
          <a:p>
            <a:pPr marL="914400" indent="-914400">
              <a:buNone/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indent="-914400">
              <a:buNone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Step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negotiate with each data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provider.</a:t>
            </a:r>
          </a:p>
          <a:p>
            <a:pPr marL="914400" indent="-914400">
              <a:buNone/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indent="-914400">
              <a:buNone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Step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collect, harmonize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document the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data.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91440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6"/>
                </a:solidFill>
              </a:rPr>
              <a:t>LIS</a:t>
            </a:r>
            <a:r>
              <a:rPr lang="en-US" dirty="0">
                <a:solidFill>
                  <a:schemeClr val="accent6"/>
                </a:solidFill>
              </a:rPr>
              <a:t>’ data experts harmonize the </a:t>
            </a:r>
            <a:r>
              <a:rPr lang="en-US" dirty="0" smtClean="0">
                <a:solidFill>
                  <a:schemeClr val="accent6"/>
                </a:solidFill>
              </a:rPr>
              <a:t>data into </a:t>
            </a:r>
            <a:r>
              <a:rPr lang="en-US" dirty="0">
                <a:solidFill>
                  <a:schemeClr val="accent6"/>
                </a:solidFill>
              </a:rPr>
              <a:t>a common, cross-national template, and create comprehensive </a:t>
            </a:r>
            <a:r>
              <a:rPr lang="en-US" dirty="0" smtClean="0">
                <a:solidFill>
                  <a:schemeClr val="accent6"/>
                </a:solidFill>
              </a:rPr>
              <a:t>documentation. </a:t>
            </a:r>
          </a:p>
          <a:p>
            <a:pPr marL="914400" lvl="1" indent="-91440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0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424" y="274638"/>
            <a:ext cx="7191375" cy="868362"/>
          </a:xfr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fr-CH" sz="2900" dirty="0" smtClean="0"/>
              <a:t>Data harmonisation </a:t>
            </a:r>
            <a:r>
              <a:rPr lang="fr-CH" sz="2900" dirty="0" err="1" smtClean="0"/>
              <a:t>at</a:t>
            </a:r>
            <a:r>
              <a:rPr lang="fr-CH" sz="2900" dirty="0" smtClean="0"/>
              <a:t> LIS: an </a:t>
            </a:r>
            <a:r>
              <a:rPr lang="fr-CH" sz="2900" dirty="0" err="1" smtClean="0"/>
              <a:t>overview</a:t>
            </a:r>
            <a:endParaRPr lang="en-US" sz="2900" dirty="0"/>
          </a:p>
        </p:txBody>
      </p:sp>
      <p:grpSp>
        <p:nvGrpSpPr>
          <p:cNvPr id="3" name="Group 7"/>
          <p:cNvGrpSpPr>
            <a:grpSpLocks noGrp="1"/>
          </p:cNvGrpSpPr>
          <p:nvPr/>
        </p:nvGrpSpPr>
        <p:grpSpPr bwMode="auto">
          <a:xfrm>
            <a:off x="1219200" y="1524000"/>
            <a:ext cx="4572000" cy="4648200"/>
            <a:chOff x="864" y="528"/>
            <a:chExt cx="3984" cy="3408"/>
          </a:xfrm>
        </p:grpSpPr>
        <p:sp>
          <p:nvSpPr>
            <p:cNvPr id="26" name="AutoShape 8"/>
            <p:cNvSpPr>
              <a:spLocks noChangeArrowheads="1"/>
            </p:cNvSpPr>
            <p:nvPr/>
          </p:nvSpPr>
          <p:spPr bwMode="auto">
            <a:xfrm>
              <a:off x="864" y="528"/>
              <a:ext cx="332" cy="6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" name="AutoShape 9"/>
            <p:cNvSpPr>
              <a:spLocks noChangeArrowheads="1"/>
            </p:cNvSpPr>
            <p:nvPr/>
          </p:nvSpPr>
          <p:spPr bwMode="auto">
            <a:xfrm>
              <a:off x="2358" y="528"/>
              <a:ext cx="664" cy="633"/>
            </a:xfrm>
            <a:prstGeom prst="plus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auto">
            <a:xfrm>
              <a:off x="4101" y="528"/>
              <a:ext cx="664" cy="696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9" name="AutoShape 11"/>
            <p:cNvSpPr>
              <a:spLocks noChangeArrowheads="1"/>
            </p:cNvSpPr>
            <p:nvPr/>
          </p:nvSpPr>
          <p:spPr bwMode="auto">
            <a:xfrm>
              <a:off x="3354" y="591"/>
              <a:ext cx="498" cy="3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6 w 21600"/>
                <a:gd name="T25" fmla="*/ 3183 h 21600"/>
                <a:gd name="T26" fmla="*/ 18434 w 21600"/>
                <a:gd name="T27" fmla="*/ 1841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auto">
            <a:xfrm>
              <a:off x="1445" y="591"/>
              <a:ext cx="664" cy="5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86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169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252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335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418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>
              <a:off x="1196" y="1350"/>
              <a:ext cx="747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>
              <a:off x="1943" y="1350"/>
              <a:ext cx="332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>
              <a:off x="2690" y="1350"/>
              <a:ext cx="0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 flipH="1">
              <a:off x="3105" y="1350"/>
              <a:ext cx="498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 flipH="1">
              <a:off x="3520" y="1350"/>
              <a:ext cx="747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 flipH="1">
              <a:off x="1279" y="2552"/>
              <a:ext cx="664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4"/>
            <p:cNvSpPr>
              <a:spLocks noChangeShapeType="1"/>
            </p:cNvSpPr>
            <p:nvPr/>
          </p:nvSpPr>
          <p:spPr bwMode="auto">
            <a:xfrm flipH="1">
              <a:off x="2109" y="2552"/>
              <a:ext cx="166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5"/>
            <p:cNvSpPr>
              <a:spLocks noChangeShapeType="1"/>
            </p:cNvSpPr>
            <p:nvPr/>
          </p:nvSpPr>
          <p:spPr bwMode="auto">
            <a:xfrm>
              <a:off x="2690" y="2552"/>
              <a:ext cx="83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6"/>
            <p:cNvSpPr>
              <a:spLocks noChangeShapeType="1"/>
            </p:cNvSpPr>
            <p:nvPr/>
          </p:nvSpPr>
          <p:spPr bwMode="auto">
            <a:xfrm>
              <a:off x="3105" y="2552"/>
              <a:ext cx="498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7"/>
            <p:cNvSpPr>
              <a:spLocks noChangeShapeType="1"/>
            </p:cNvSpPr>
            <p:nvPr/>
          </p:nvSpPr>
          <p:spPr bwMode="auto">
            <a:xfrm>
              <a:off x="3437" y="2552"/>
              <a:ext cx="1079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362200" y="3810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smtClean="0">
                <a:solidFill>
                  <a:schemeClr val="accent5"/>
                </a:solidFill>
                <a:latin typeface="Gotham Bold"/>
              </a:rPr>
              <a:t>Harmonisation</a:t>
            </a:r>
            <a:endParaRPr lang="en-US" sz="2000" dirty="0" smtClean="0">
              <a:solidFill>
                <a:schemeClr val="accent5"/>
              </a:solidFill>
              <a:latin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330050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424" y="274638"/>
            <a:ext cx="7191375" cy="868362"/>
          </a:xfr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fr-CH" sz="2900" dirty="0" smtClean="0"/>
              <a:t>Data harmonisation </a:t>
            </a:r>
            <a:r>
              <a:rPr lang="fr-CH" sz="2900" dirty="0" err="1" smtClean="0"/>
              <a:t>at</a:t>
            </a:r>
            <a:r>
              <a:rPr lang="fr-CH" sz="2900" dirty="0" smtClean="0"/>
              <a:t> LIS: an </a:t>
            </a:r>
            <a:r>
              <a:rPr lang="fr-CH" sz="2900" dirty="0" err="1" smtClean="0"/>
              <a:t>overview</a:t>
            </a:r>
            <a:endParaRPr lang="en-US" sz="2900" dirty="0"/>
          </a:p>
        </p:txBody>
      </p:sp>
      <p:grpSp>
        <p:nvGrpSpPr>
          <p:cNvPr id="3" name="Group 7"/>
          <p:cNvGrpSpPr>
            <a:grpSpLocks noGrp="1"/>
          </p:cNvGrpSpPr>
          <p:nvPr/>
        </p:nvGrpSpPr>
        <p:grpSpPr bwMode="auto">
          <a:xfrm>
            <a:off x="1219200" y="1524000"/>
            <a:ext cx="4572000" cy="4648200"/>
            <a:chOff x="864" y="528"/>
            <a:chExt cx="3984" cy="3408"/>
          </a:xfrm>
        </p:grpSpPr>
        <p:sp>
          <p:nvSpPr>
            <p:cNvPr id="26" name="AutoShape 8"/>
            <p:cNvSpPr>
              <a:spLocks noChangeArrowheads="1"/>
            </p:cNvSpPr>
            <p:nvPr/>
          </p:nvSpPr>
          <p:spPr bwMode="auto">
            <a:xfrm>
              <a:off x="864" y="528"/>
              <a:ext cx="332" cy="6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" name="AutoShape 9"/>
            <p:cNvSpPr>
              <a:spLocks noChangeArrowheads="1"/>
            </p:cNvSpPr>
            <p:nvPr/>
          </p:nvSpPr>
          <p:spPr bwMode="auto">
            <a:xfrm>
              <a:off x="2358" y="528"/>
              <a:ext cx="664" cy="633"/>
            </a:xfrm>
            <a:prstGeom prst="plus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auto">
            <a:xfrm>
              <a:off x="4101" y="528"/>
              <a:ext cx="664" cy="696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9" name="AutoShape 11"/>
            <p:cNvSpPr>
              <a:spLocks noChangeArrowheads="1"/>
            </p:cNvSpPr>
            <p:nvPr/>
          </p:nvSpPr>
          <p:spPr bwMode="auto">
            <a:xfrm>
              <a:off x="3354" y="591"/>
              <a:ext cx="498" cy="3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6 w 21600"/>
                <a:gd name="T25" fmla="*/ 3183 h 21600"/>
                <a:gd name="T26" fmla="*/ 18434 w 21600"/>
                <a:gd name="T27" fmla="*/ 1841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auto">
            <a:xfrm>
              <a:off x="1445" y="591"/>
              <a:ext cx="664" cy="5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86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169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252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335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418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>
              <a:off x="1196" y="1350"/>
              <a:ext cx="747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>
              <a:off x="1943" y="1350"/>
              <a:ext cx="332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>
              <a:off x="2690" y="1350"/>
              <a:ext cx="0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 flipH="1">
              <a:off x="3105" y="1350"/>
              <a:ext cx="498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 flipH="1">
              <a:off x="3520" y="1350"/>
              <a:ext cx="747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 flipH="1">
              <a:off x="1279" y="2552"/>
              <a:ext cx="664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4"/>
            <p:cNvSpPr>
              <a:spLocks noChangeShapeType="1"/>
            </p:cNvSpPr>
            <p:nvPr/>
          </p:nvSpPr>
          <p:spPr bwMode="auto">
            <a:xfrm flipH="1">
              <a:off x="2109" y="2552"/>
              <a:ext cx="166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5"/>
            <p:cNvSpPr>
              <a:spLocks noChangeShapeType="1"/>
            </p:cNvSpPr>
            <p:nvPr/>
          </p:nvSpPr>
          <p:spPr bwMode="auto">
            <a:xfrm>
              <a:off x="2690" y="2552"/>
              <a:ext cx="83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6"/>
            <p:cNvSpPr>
              <a:spLocks noChangeShapeType="1"/>
            </p:cNvSpPr>
            <p:nvPr/>
          </p:nvSpPr>
          <p:spPr bwMode="auto">
            <a:xfrm>
              <a:off x="3105" y="2552"/>
              <a:ext cx="498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7"/>
            <p:cNvSpPr>
              <a:spLocks noChangeShapeType="1"/>
            </p:cNvSpPr>
            <p:nvPr/>
          </p:nvSpPr>
          <p:spPr bwMode="auto">
            <a:xfrm>
              <a:off x="3437" y="2552"/>
              <a:ext cx="1079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362200" y="3810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smtClean="0">
                <a:solidFill>
                  <a:schemeClr val="accent5"/>
                </a:solidFill>
                <a:latin typeface="Gotham Bold"/>
              </a:rPr>
              <a:t>Harmonisation</a:t>
            </a:r>
            <a:endParaRPr lang="en-US" sz="2000" dirty="0" smtClean="0">
              <a:solidFill>
                <a:schemeClr val="accent5"/>
              </a:solidFill>
              <a:latin typeface="Gotham Bold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62000" y="1143000"/>
            <a:ext cx="51816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5943600" y="1600200"/>
            <a:ext cx="762000" cy="342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2"/>
          <p:cNvSpPr txBox="1">
            <a:spLocks/>
          </p:cNvSpPr>
          <p:nvPr/>
        </p:nvSpPr>
        <p:spPr>
          <a:xfrm>
            <a:off x="6705600" y="1371600"/>
            <a:ext cx="2057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66000"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The origins of the LIS data</a:t>
            </a:r>
          </a:p>
          <a:p>
            <a:pPr marL="444500" marR="0" lvl="0" indent="-444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66000"/>
              <a:buFont typeface="Wingdings" pitchFamily="2" charset="2"/>
              <a:buChar char="q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Gotham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33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424" y="274638"/>
            <a:ext cx="7191375" cy="868362"/>
          </a:xfr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fr-CH" sz="2900" dirty="0" smtClean="0"/>
              <a:t>Data harmonisation </a:t>
            </a:r>
            <a:r>
              <a:rPr lang="fr-CH" sz="2900" dirty="0" err="1" smtClean="0"/>
              <a:t>at</a:t>
            </a:r>
            <a:r>
              <a:rPr lang="fr-CH" sz="2900" dirty="0" smtClean="0"/>
              <a:t> LIS: an </a:t>
            </a:r>
            <a:r>
              <a:rPr lang="fr-CH" sz="2900" dirty="0" err="1" smtClean="0"/>
              <a:t>overview</a:t>
            </a:r>
            <a:endParaRPr lang="en-US" sz="2900" dirty="0"/>
          </a:p>
        </p:txBody>
      </p:sp>
      <p:grpSp>
        <p:nvGrpSpPr>
          <p:cNvPr id="3" name="Group 7"/>
          <p:cNvGrpSpPr>
            <a:grpSpLocks noGrp="1"/>
          </p:cNvGrpSpPr>
          <p:nvPr/>
        </p:nvGrpSpPr>
        <p:grpSpPr bwMode="auto">
          <a:xfrm>
            <a:off x="1219200" y="1524000"/>
            <a:ext cx="4572000" cy="4648200"/>
            <a:chOff x="864" y="528"/>
            <a:chExt cx="3984" cy="3408"/>
          </a:xfrm>
        </p:grpSpPr>
        <p:sp>
          <p:nvSpPr>
            <p:cNvPr id="26" name="AutoShape 8"/>
            <p:cNvSpPr>
              <a:spLocks noChangeArrowheads="1"/>
            </p:cNvSpPr>
            <p:nvPr/>
          </p:nvSpPr>
          <p:spPr bwMode="auto">
            <a:xfrm>
              <a:off x="864" y="528"/>
              <a:ext cx="332" cy="6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" name="AutoShape 9"/>
            <p:cNvSpPr>
              <a:spLocks noChangeArrowheads="1"/>
            </p:cNvSpPr>
            <p:nvPr/>
          </p:nvSpPr>
          <p:spPr bwMode="auto">
            <a:xfrm>
              <a:off x="2358" y="528"/>
              <a:ext cx="664" cy="633"/>
            </a:xfrm>
            <a:prstGeom prst="plus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auto">
            <a:xfrm>
              <a:off x="4101" y="528"/>
              <a:ext cx="664" cy="696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9" name="AutoShape 11"/>
            <p:cNvSpPr>
              <a:spLocks noChangeArrowheads="1"/>
            </p:cNvSpPr>
            <p:nvPr/>
          </p:nvSpPr>
          <p:spPr bwMode="auto">
            <a:xfrm>
              <a:off x="3354" y="591"/>
              <a:ext cx="498" cy="3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6 w 21600"/>
                <a:gd name="T25" fmla="*/ 3183 h 21600"/>
                <a:gd name="T26" fmla="*/ 18434 w 21600"/>
                <a:gd name="T27" fmla="*/ 1841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auto">
            <a:xfrm>
              <a:off x="1445" y="591"/>
              <a:ext cx="664" cy="5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86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169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252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335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418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>
              <a:off x="1196" y="1350"/>
              <a:ext cx="747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>
              <a:off x="1943" y="1350"/>
              <a:ext cx="332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>
              <a:off x="2690" y="1350"/>
              <a:ext cx="0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 flipH="1">
              <a:off x="3105" y="1350"/>
              <a:ext cx="498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 flipH="1">
              <a:off x="3520" y="1350"/>
              <a:ext cx="747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 flipH="1">
              <a:off x="1279" y="2552"/>
              <a:ext cx="664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4"/>
            <p:cNvSpPr>
              <a:spLocks noChangeShapeType="1"/>
            </p:cNvSpPr>
            <p:nvPr/>
          </p:nvSpPr>
          <p:spPr bwMode="auto">
            <a:xfrm flipH="1">
              <a:off x="2109" y="2552"/>
              <a:ext cx="166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5"/>
            <p:cNvSpPr>
              <a:spLocks noChangeShapeType="1"/>
            </p:cNvSpPr>
            <p:nvPr/>
          </p:nvSpPr>
          <p:spPr bwMode="auto">
            <a:xfrm>
              <a:off x="2690" y="2552"/>
              <a:ext cx="83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6"/>
            <p:cNvSpPr>
              <a:spLocks noChangeShapeType="1"/>
            </p:cNvSpPr>
            <p:nvPr/>
          </p:nvSpPr>
          <p:spPr bwMode="auto">
            <a:xfrm>
              <a:off x="3105" y="2552"/>
              <a:ext cx="498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7"/>
            <p:cNvSpPr>
              <a:spLocks noChangeShapeType="1"/>
            </p:cNvSpPr>
            <p:nvPr/>
          </p:nvSpPr>
          <p:spPr bwMode="auto">
            <a:xfrm>
              <a:off x="3437" y="2552"/>
              <a:ext cx="1079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362200" y="3810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smtClean="0">
                <a:solidFill>
                  <a:schemeClr val="accent5"/>
                </a:solidFill>
                <a:latin typeface="Gotham Bold"/>
              </a:rPr>
              <a:t>Harmonisation</a:t>
            </a:r>
            <a:endParaRPr lang="en-US" sz="2000" dirty="0" smtClean="0">
              <a:solidFill>
                <a:schemeClr val="accent5"/>
              </a:solidFill>
              <a:latin typeface="Gotham Bold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62000" y="1143000"/>
            <a:ext cx="51816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5943600" y="1600200"/>
            <a:ext cx="762000" cy="342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2"/>
          <p:cNvSpPr txBox="1">
            <a:spLocks/>
          </p:cNvSpPr>
          <p:nvPr/>
        </p:nvSpPr>
        <p:spPr>
          <a:xfrm>
            <a:off x="6705600" y="1371600"/>
            <a:ext cx="2057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66000"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The origins of the LIS data</a:t>
            </a:r>
          </a:p>
          <a:p>
            <a:pPr marL="444500" marR="0" lvl="0" indent="-444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66000"/>
              <a:buFont typeface="Wingdings" pitchFamily="2" charset="2"/>
              <a:buChar char="q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Gotham Bold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600200" y="3505200"/>
            <a:ext cx="3429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6781800" y="3276600"/>
            <a:ext cx="2362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66000"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The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harmonisation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 process</a:t>
            </a:r>
          </a:p>
          <a:p>
            <a:pPr marL="444500" marR="0" lvl="0" indent="-444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66000"/>
              <a:buFont typeface="Wingdings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Gotham Bold"/>
              <a:ea typeface="+mn-ea"/>
              <a:cs typeface="+mn-cs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5029200" y="3505200"/>
            <a:ext cx="1676400" cy="419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7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424" y="274638"/>
            <a:ext cx="7191375" cy="868362"/>
          </a:xfr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fr-CH" sz="2900" dirty="0" smtClean="0"/>
              <a:t>Data </a:t>
            </a:r>
            <a:r>
              <a:rPr lang="fr-CH" sz="2900" dirty="0" err="1" smtClean="0"/>
              <a:t>harmonization</a:t>
            </a:r>
            <a:r>
              <a:rPr lang="fr-CH" sz="2900" dirty="0" smtClean="0"/>
              <a:t> at LIS: an </a:t>
            </a:r>
            <a:r>
              <a:rPr lang="fr-CH" sz="2900" dirty="0" err="1" smtClean="0"/>
              <a:t>overview</a:t>
            </a:r>
            <a:endParaRPr lang="en-US" sz="2900" dirty="0"/>
          </a:p>
        </p:txBody>
      </p:sp>
      <p:grpSp>
        <p:nvGrpSpPr>
          <p:cNvPr id="3" name="Group 7"/>
          <p:cNvGrpSpPr>
            <a:grpSpLocks noGrp="1"/>
          </p:cNvGrpSpPr>
          <p:nvPr/>
        </p:nvGrpSpPr>
        <p:grpSpPr bwMode="auto">
          <a:xfrm>
            <a:off x="1219200" y="1524000"/>
            <a:ext cx="4572000" cy="4648200"/>
            <a:chOff x="864" y="528"/>
            <a:chExt cx="3984" cy="3408"/>
          </a:xfrm>
        </p:grpSpPr>
        <p:sp>
          <p:nvSpPr>
            <p:cNvPr id="26" name="AutoShape 8"/>
            <p:cNvSpPr>
              <a:spLocks noChangeArrowheads="1"/>
            </p:cNvSpPr>
            <p:nvPr/>
          </p:nvSpPr>
          <p:spPr bwMode="auto">
            <a:xfrm>
              <a:off x="864" y="528"/>
              <a:ext cx="332" cy="6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" name="AutoShape 9"/>
            <p:cNvSpPr>
              <a:spLocks noChangeArrowheads="1"/>
            </p:cNvSpPr>
            <p:nvPr/>
          </p:nvSpPr>
          <p:spPr bwMode="auto">
            <a:xfrm>
              <a:off x="2358" y="528"/>
              <a:ext cx="664" cy="633"/>
            </a:xfrm>
            <a:prstGeom prst="plus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auto">
            <a:xfrm>
              <a:off x="4101" y="528"/>
              <a:ext cx="664" cy="696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9" name="AutoShape 11"/>
            <p:cNvSpPr>
              <a:spLocks noChangeArrowheads="1"/>
            </p:cNvSpPr>
            <p:nvPr/>
          </p:nvSpPr>
          <p:spPr bwMode="auto">
            <a:xfrm>
              <a:off x="3354" y="591"/>
              <a:ext cx="498" cy="3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6 w 21600"/>
                <a:gd name="T25" fmla="*/ 3183 h 21600"/>
                <a:gd name="T26" fmla="*/ 18434 w 21600"/>
                <a:gd name="T27" fmla="*/ 1841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auto">
            <a:xfrm>
              <a:off x="1445" y="591"/>
              <a:ext cx="664" cy="5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86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169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252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335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418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>
              <a:off x="1196" y="1350"/>
              <a:ext cx="747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>
              <a:off x="1943" y="1350"/>
              <a:ext cx="332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>
              <a:off x="2690" y="1350"/>
              <a:ext cx="0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 flipH="1">
              <a:off x="3105" y="1350"/>
              <a:ext cx="498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 flipH="1">
              <a:off x="3520" y="1350"/>
              <a:ext cx="747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 flipH="1">
              <a:off x="1279" y="2552"/>
              <a:ext cx="664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4"/>
            <p:cNvSpPr>
              <a:spLocks noChangeShapeType="1"/>
            </p:cNvSpPr>
            <p:nvPr/>
          </p:nvSpPr>
          <p:spPr bwMode="auto">
            <a:xfrm flipH="1">
              <a:off x="2109" y="2552"/>
              <a:ext cx="166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5"/>
            <p:cNvSpPr>
              <a:spLocks noChangeShapeType="1"/>
            </p:cNvSpPr>
            <p:nvPr/>
          </p:nvSpPr>
          <p:spPr bwMode="auto">
            <a:xfrm>
              <a:off x="2690" y="2552"/>
              <a:ext cx="83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6"/>
            <p:cNvSpPr>
              <a:spLocks noChangeShapeType="1"/>
            </p:cNvSpPr>
            <p:nvPr/>
          </p:nvSpPr>
          <p:spPr bwMode="auto">
            <a:xfrm>
              <a:off x="3105" y="2552"/>
              <a:ext cx="498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7"/>
            <p:cNvSpPr>
              <a:spLocks noChangeShapeType="1"/>
            </p:cNvSpPr>
            <p:nvPr/>
          </p:nvSpPr>
          <p:spPr bwMode="auto">
            <a:xfrm>
              <a:off x="3437" y="2552"/>
              <a:ext cx="1079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362200" y="3810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smtClean="0">
                <a:solidFill>
                  <a:schemeClr val="accent5"/>
                </a:solidFill>
                <a:latin typeface="Gotham Bold"/>
              </a:rPr>
              <a:t>Harmonisation</a:t>
            </a:r>
            <a:endParaRPr lang="en-US" sz="2000" dirty="0" smtClean="0">
              <a:solidFill>
                <a:schemeClr val="accent5"/>
              </a:solidFill>
              <a:latin typeface="Gotham Bold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62000" y="1143000"/>
            <a:ext cx="51816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5943600" y="1600200"/>
            <a:ext cx="762000" cy="342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2"/>
          <p:cNvSpPr txBox="1">
            <a:spLocks/>
          </p:cNvSpPr>
          <p:nvPr/>
        </p:nvSpPr>
        <p:spPr>
          <a:xfrm>
            <a:off x="6705600" y="1371600"/>
            <a:ext cx="2057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66000"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The </a:t>
            </a:r>
            <a:r>
              <a:rPr lang="en-US" sz="2200" dirty="0" smtClean="0">
                <a:solidFill>
                  <a:schemeClr val="accent5"/>
                </a:solidFill>
                <a:latin typeface="Gotham Bold"/>
              </a:rPr>
              <a:t>ingredients of LIS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: the original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 datasets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Gotham Bold"/>
              <a:ea typeface="+mn-ea"/>
              <a:cs typeface="+mn-cs"/>
            </a:endParaRPr>
          </a:p>
          <a:p>
            <a:pPr marL="444500" marR="0" lvl="0" indent="-444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66000"/>
              <a:buFont typeface="Wingdings" pitchFamily="2" charset="2"/>
              <a:buChar char="q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Gotham Bold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600200" y="3505200"/>
            <a:ext cx="3429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6781800" y="3276600"/>
            <a:ext cx="2362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66000"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The harmonization process</a:t>
            </a:r>
          </a:p>
          <a:p>
            <a:pPr marL="444500" marR="0" lvl="0" indent="-444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66000"/>
              <a:buFont typeface="Wingdings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Gotham Bold"/>
              <a:ea typeface="+mn-ea"/>
              <a:cs typeface="+mn-cs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6934200" y="4876800"/>
            <a:ext cx="2057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66000"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The final output: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LIS Database,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66000"/>
              <a:buFont typeface="Arial" pitchFamily="34" charset="0"/>
              <a:buNone/>
              <a:tabLst/>
              <a:defRPr/>
            </a:pPr>
            <a:r>
              <a:rPr lang="en-US" sz="2400" i="1" dirty="0" smtClean="0">
                <a:solidFill>
                  <a:schemeClr val="accent5"/>
                </a:solidFill>
                <a:latin typeface="Gotham Bold"/>
              </a:rPr>
              <a:t>LWS Database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Gotham Bold"/>
              <a:ea typeface="+mn-ea"/>
              <a:cs typeface="+mn-cs"/>
            </a:endParaRPr>
          </a:p>
          <a:p>
            <a:pPr marL="444500" marR="0" lvl="0" indent="-444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66000"/>
              <a:buFont typeface="Wingdings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Gotham Bold"/>
              <a:ea typeface="+mn-ea"/>
              <a:cs typeface="+mn-cs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5029200" y="3505200"/>
            <a:ext cx="1676400" cy="419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609600" y="4572000"/>
            <a:ext cx="57150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6172200" y="5029200"/>
            <a:ext cx="6858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71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S Presentation Format">
  <a:themeElements>
    <a:clrScheme name="LIS colors">
      <a:dk1>
        <a:sysClr val="windowText" lastClr="000000"/>
      </a:dk1>
      <a:lt1>
        <a:sysClr val="window" lastClr="FFFFFF"/>
      </a:lt1>
      <a:dk2>
        <a:srgbClr val="005D87"/>
      </a:dk2>
      <a:lt2>
        <a:srgbClr val="EEECE1"/>
      </a:lt2>
      <a:accent1>
        <a:srgbClr val="307EA3"/>
      </a:accent1>
      <a:accent2>
        <a:srgbClr val="CBCED4"/>
      </a:accent2>
      <a:accent3>
        <a:srgbClr val="005D87"/>
      </a:accent3>
      <a:accent4>
        <a:srgbClr val="5C93B4"/>
      </a:accent4>
      <a:accent5>
        <a:srgbClr val="818A8F"/>
      </a:accent5>
      <a:accent6>
        <a:srgbClr val="D5490C"/>
      </a:accent6>
      <a:hlink>
        <a:srgbClr val="FFFFFF"/>
      </a:hlink>
      <a:folHlink>
        <a:srgbClr val="FFFFFF"/>
      </a:folHlink>
    </a:clrScheme>
    <a:fontScheme name="Custom 1">
      <a:majorFont>
        <a:latin typeface="Gotham Bold"/>
        <a:ea typeface="Pmn Caecilia 56 Italic Oldstyle"/>
        <a:cs typeface=""/>
      </a:majorFont>
      <a:minorFont>
        <a:latin typeface="Gotham Book"/>
        <a:ea typeface="Trade Gothic Condensed No.18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Gotham Bold"/>
        <a:ea typeface="Pmn Caecilia 56 Italic Oldstyle"/>
        <a:cs typeface=""/>
      </a:majorFont>
      <a:minorFont>
        <a:latin typeface="Gotham Book"/>
        <a:ea typeface="Trade Gothic Condensed No.18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6467</TotalTime>
  <Words>1208</Words>
  <Application>Microsoft Office PowerPoint</Application>
  <PresentationFormat>On-screen Show (4:3)</PresentationFormat>
  <Paragraphs>278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Gotham Bold</vt:lpstr>
      <vt:lpstr>Gotham Book</vt:lpstr>
      <vt:lpstr>Pmn Caecilia 56 Italic Oldstyle</vt:lpstr>
      <vt:lpstr>Pmn Caecilia 56 Italic Oldstyle</vt:lpstr>
      <vt:lpstr>Times New Roman</vt:lpstr>
      <vt:lpstr>Trade Gothic Condensed No.18</vt:lpstr>
      <vt:lpstr>Wingdings</vt:lpstr>
      <vt:lpstr>LIS Presentation Format</vt:lpstr>
      <vt:lpstr>  Inequality by the Numbers:  LIS Data: A Resource for Inequality Research  June 10, 2016 Janet Gornick</vt:lpstr>
      <vt:lpstr>@ LIS … </vt:lpstr>
      <vt:lpstr>Our mission</vt:lpstr>
      <vt:lpstr> LIS: an overview </vt:lpstr>
      <vt:lpstr>What we do</vt:lpstr>
      <vt:lpstr>Data harmonisation at LIS: an overview</vt:lpstr>
      <vt:lpstr>Data harmonisation at LIS: an overview</vt:lpstr>
      <vt:lpstr>Data harmonisation at LIS: an overview</vt:lpstr>
      <vt:lpstr>Data harmonization at LIS: an overview</vt:lpstr>
      <vt:lpstr>What we do (cont).</vt:lpstr>
      <vt:lpstr>PowerPoint Presentation</vt:lpstr>
      <vt:lpstr>LIS and LWS Databases</vt:lpstr>
      <vt:lpstr> Current Coverage of High- and Middle-Income  Countries in LIS and LWS Databases approximately 65% of world population and 84% of world GDP </vt:lpstr>
      <vt:lpstr>Users, products, services</vt:lpstr>
      <vt:lpstr>PowerPoint Presentation</vt:lpstr>
      <vt:lpstr>LIS provides evidence for comparative research  on socio-economic outcomes</vt:lpstr>
      <vt:lpstr>Assessing Income Inequality Inequality and Redistribution </vt:lpstr>
      <vt:lpstr>Recent trends -1 Is inequality rising in middle- and high-income countries?  </vt:lpstr>
      <vt:lpstr>Recent trends -2a Is inequality rising in middle- and high-income countries?  </vt:lpstr>
      <vt:lpstr>Recent trends -2b Is inequality rising in middle- and high-income countries?  </vt:lpstr>
      <vt:lpstr>Recent trends -3 Has the middle been “hollowing out”?  </vt:lpstr>
      <vt:lpstr>Measuring Poverty   “Real Income Levels” of Children </vt:lpstr>
      <vt:lpstr>Real income levels in the middle (Kenworthy 2013)</vt:lpstr>
      <vt:lpstr>Contribution of women’s employment/earnings (Harkness 2013)</vt:lpstr>
      <vt:lpstr>Comparing Employment Outcomes  Gender Gaps in Earnings by Education Level  </vt:lpstr>
      <vt:lpstr>Analyzing Assets and Debt Older Women’s Income and Asset Poverty</vt:lpstr>
      <vt:lpstr>Combining LIS data with other data sources</vt:lpstr>
      <vt:lpstr>Thank You</vt:lpstr>
    </vt:vector>
  </TitlesOfParts>
  <Company>The Graduate School and University Center, CUNY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Biennial Board Meeting</dc:title>
  <dc:creator>cbatzdorf</dc:creator>
  <cp:lastModifiedBy>Gornick, Janet</cp:lastModifiedBy>
  <cp:revision>287</cp:revision>
  <cp:lastPrinted>2015-10-06T13:52:18Z</cp:lastPrinted>
  <dcterms:created xsi:type="dcterms:W3CDTF">2011-06-17T19:24:44Z</dcterms:created>
  <dcterms:modified xsi:type="dcterms:W3CDTF">2016-06-10T11:31:35Z</dcterms:modified>
</cp:coreProperties>
</file>