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7" r:id="rId2"/>
    <p:sldId id="337" r:id="rId3"/>
    <p:sldId id="410" r:id="rId4"/>
    <p:sldId id="412" r:id="rId5"/>
    <p:sldId id="413" r:id="rId6"/>
    <p:sldId id="414" r:id="rId7"/>
    <p:sldId id="415" r:id="rId8"/>
    <p:sldId id="409" r:id="rId9"/>
    <p:sldId id="343" r:id="rId10"/>
    <p:sldId id="406" r:id="rId11"/>
    <p:sldId id="349" r:id="rId12"/>
    <p:sldId id="374" r:id="rId13"/>
    <p:sldId id="365" r:id="rId14"/>
    <p:sldId id="396" r:id="rId15"/>
    <p:sldId id="360" r:id="rId16"/>
    <p:sldId id="379" r:id="rId17"/>
    <p:sldId id="358" r:id="rId18"/>
    <p:sldId id="375" r:id="rId19"/>
    <p:sldId id="370" r:id="rId20"/>
    <p:sldId id="407" r:id="rId21"/>
    <p:sldId id="357" r:id="rId22"/>
    <p:sldId id="441" r:id="rId23"/>
    <p:sldId id="420" r:id="rId24"/>
    <p:sldId id="442" r:id="rId25"/>
    <p:sldId id="364" r:id="rId26"/>
    <p:sldId id="385" r:id="rId27"/>
    <p:sldId id="361" r:id="rId28"/>
    <p:sldId id="448" r:id="rId29"/>
    <p:sldId id="418" r:id="rId30"/>
    <p:sldId id="443" r:id="rId31"/>
    <p:sldId id="390" r:id="rId32"/>
    <p:sldId id="391" r:id="rId33"/>
    <p:sldId id="367" r:id="rId34"/>
    <p:sldId id="387" r:id="rId35"/>
    <p:sldId id="359" r:id="rId36"/>
    <p:sldId id="377" r:id="rId37"/>
    <p:sldId id="369" r:id="rId38"/>
    <p:sldId id="393" r:id="rId39"/>
    <p:sldId id="421" r:id="rId40"/>
    <p:sldId id="444" r:id="rId41"/>
    <p:sldId id="417" r:id="rId42"/>
    <p:sldId id="376" r:id="rId43"/>
    <p:sldId id="422" r:id="rId44"/>
    <p:sldId id="445" r:id="rId45"/>
    <p:sldId id="372" r:id="rId46"/>
    <p:sldId id="392" r:id="rId47"/>
    <p:sldId id="419" r:id="rId48"/>
    <p:sldId id="447" r:id="rId49"/>
    <p:sldId id="408" r:id="rId50"/>
    <p:sldId id="429" r:id="rId51"/>
    <p:sldId id="430" r:id="rId52"/>
    <p:sldId id="431" r:id="rId53"/>
    <p:sldId id="432" r:id="rId54"/>
    <p:sldId id="433" r:id="rId55"/>
    <p:sldId id="434" r:id="rId56"/>
    <p:sldId id="435" r:id="rId57"/>
    <p:sldId id="436" r:id="rId58"/>
    <p:sldId id="437" r:id="rId59"/>
    <p:sldId id="438" r:id="rId60"/>
    <p:sldId id="439" r:id="rId61"/>
    <p:sldId id="440" r:id="rId62"/>
    <p:sldId id="411" r:id="rId6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718" autoAdjust="0"/>
  </p:normalViewPr>
  <p:slideViewPr>
    <p:cSldViewPr>
      <p:cViewPr varScale="1">
        <p:scale>
          <a:sx n="78" d="100"/>
          <a:sy n="78" d="100"/>
        </p:scale>
        <p:origin x="102" y="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8408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ecslx1\mecs-scf7\staff\m1abk00\distribution\2013\Distribution201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05353316342703"/>
          <c:y val="2.7388601834171335E-2"/>
          <c:w val="0.8192799650043745"/>
          <c:h val="0.77736111111111106"/>
        </c:manualLayout>
      </c:layout>
      <c:lineChart>
        <c:grouping val="standard"/>
        <c:varyColors val="0"/>
        <c:ser>
          <c:idx val="0"/>
          <c:order val="0"/>
          <c:tx>
            <c:v>99-100</c:v>
          </c:tx>
          <c:spPr>
            <a:ln w="635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(Sheet1!$AB$50,Sheet1!$AB$52,Sheet1!$AB$54,Sheet1!$AB$56,Sheet1!$AB$58,Sheet1!$AB$60,Sheet1!$AB$62,Sheet1!$AB$64,Sheet1!$AB$66)</c:f>
              <c:numCache>
                <c:formatCode>0.0</c:formatCode>
                <c:ptCount val="9"/>
                <c:pt idx="0">
                  <c:v>22.5</c:v>
                </c:pt>
                <c:pt idx="1">
                  <c:v>19.899999999999999</c:v>
                </c:pt>
                <c:pt idx="2">
                  <c:v>31.8</c:v>
                </c:pt>
                <c:pt idx="3">
                  <c:v>26.7</c:v>
                </c:pt>
                <c:pt idx="4">
                  <c:v>40.200000000000003</c:v>
                </c:pt>
                <c:pt idx="5">
                  <c:v>33.6</c:v>
                </c:pt>
                <c:pt idx="6">
                  <c:v>26</c:v>
                </c:pt>
                <c:pt idx="7">
                  <c:v>22.6</c:v>
                </c:pt>
                <c:pt idx="8">
                  <c:v>38.9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6B-4F42-BD39-28116A7D96F5}"/>
            </c:ext>
          </c:extLst>
        </c:ser>
        <c:ser>
          <c:idx val="7"/>
          <c:order val="1"/>
          <c:tx>
            <c:v>100l</c:v>
          </c:tx>
          <c:spPr>
            <a:ln w="762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(Sheet1!$A$3,Sheet1!$A$5,Sheet1!$A$7,Sheet1!$A$9,Sheet1!$A$11,Sheet1!$A$13,Sheet1!$A$15,Sheet1!$A$17,Sheet1!$A$19)</c:f>
              <c:numCache>
                <c:formatCode>General</c:formatCode>
                <c:ptCount val="9"/>
                <c:pt idx="0">
                  <c:v>1989</c:v>
                </c:pt>
                <c:pt idx="1">
                  <c:v>1992</c:v>
                </c:pt>
                <c:pt idx="2">
                  <c:v>1995</c:v>
                </c:pt>
                <c:pt idx="3">
                  <c:v>1998</c:v>
                </c:pt>
                <c:pt idx="4">
                  <c:v>2001</c:v>
                </c:pt>
                <c:pt idx="5">
                  <c:v>2004</c:v>
                </c:pt>
                <c:pt idx="6">
                  <c:v>2007</c:v>
                </c:pt>
                <c:pt idx="7">
                  <c:v>2010</c:v>
                </c:pt>
                <c:pt idx="8">
                  <c:v>2013</c:v>
                </c:pt>
              </c:numCache>
            </c:numRef>
          </c:cat>
          <c:val>
            <c:numRef>
              <c:f>(Sheet1!$AD$3,Sheet1!$AD$5,Sheet1!$AD$7,Sheet1!$AD$9,Sheet1!$AD$11,Sheet1!$AD$13,Sheet1!$AD$15,Sheet1!$AD$17,Sheet1!$AD$19)</c:f>
              <c:numCache>
                <c:formatCode>0.0</c:formatCode>
                <c:ptCount val="9"/>
                <c:pt idx="0">
                  <c:v>30.1</c:v>
                </c:pt>
                <c:pt idx="1">
                  <c:v>30.1</c:v>
                </c:pt>
                <c:pt idx="2">
                  <c:v>34.6</c:v>
                </c:pt>
                <c:pt idx="3">
                  <c:v>33.9</c:v>
                </c:pt>
                <c:pt idx="4">
                  <c:v>32.6</c:v>
                </c:pt>
                <c:pt idx="5">
                  <c:v>33.4</c:v>
                </c:pt>
                <c:pt idx="6">
                  <c:v>33.799999999999997</c:v>
                </c:pt>
                <c:pt idx="7">
                  <c:v>34.5</c:v>
                </c:pt>
                <c:pt idx="8">
                  <c:v>36.299999999999997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B6B-4F42-BD39-28116A7D9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820744"/>
        <c:axId val="204821136"/>
      </c:lineChart>
      <c:catAx>
        <c:axId val="2048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1136"/>
        <c:crosses val="autoZero"/>
        <c:auto val="1"/>
        <c:lblAlgn val="ctr"/>
        <c:lblOffset val="100"/>
        <c:noMultiLvlLbl val="0"/>
      </c:catAx>
      <c:valAx>
        <c:axId val="20482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/>
                  <a:t>Percent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82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0.35838</cdr:x>
      <cdr:y>0.63015</cdr:y>
    </cdr:from>
    <cdr:to>
      <cdr:x>0.83806</cdr:x>
      <cdr:y>0.70927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8586" y="3918640"/>
          <a:ext cx="5044109" cy="491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>
              <a:latin typeface="Calibri" panose="020F0502020204030204" pitchFamily="34" charset="0"/>
            </a:rPr>
            <a:t>SCF area-probability sample only</a:t>
          </a:r>
        </a:p>
      </cdr:txBody>
    </cdr:sp>
  </cdr:relSizeAnchor>
  <cdr:relSizeAnchor xmlns:cdr="http://schemas.openxmlformats.org/drawingml/2006/chartDrawing">
    <cdr:from>
      <cdr:x>0.17391</cdr:x>
      <cdr:y>0.00251</cdr:y>
    </cdr:from>
    <cdr:to>
      <cdr:x>0.76701</cdr:x>
      <cdr:y>0.08082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71600" y="11723"/>
          <a:ext cx="4677602" cy="365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Combined SCF area-probability and list samples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0.23188</cdr:x>
      <cdr:y>0.08794</cdr:y>
    </cdr:from>
    <cdr:to>
      <cdr:x>0.26685</cdr:x>
      <cdr:y>0.23961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1828800" y="410015"/>
          <a:ext cx="275798" cy="70715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0.3285</cdr:x>
      <cdr:y>0.45025</cdr:y>
    </cdr:from>
    <cdr:to>
      <cdr:x>0.36583</cdr:x>
      <cdr:y>0.60289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 flipV="1">
          <a:off x="2590800" y="2099285"/>
          <a:ext cx="294411" cy="71168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0.02899</cdr:x>
      <cdr:y>0.92564</cdr:y>
    </cdr:from>
    <cdr:to>
      <cdr:x>0.99517</cdr:x>
      <cdr:y>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28600" y="4315781"/>
          <a:ext cx="7620000" cy="3467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b="1" i="1" dirty="0">
              <a:solidFill>
                <a:schemeClr val="tx1"/>
              </a:solidFill>
              <a:latin typeface="Calibri" panose="020F0502020204030204" pitchFamily="34" charset="0"/>
            </a:rPr>
            <a:t>Levels of shares represented also very different—generally, </a:t>
          </a:r>
          <a:r>
            <a:rPr lang="en-US" b="1" i="1" dirty="0" smtClean="0">
              <a:solidFill>
                <a:schemeClr val="tx1"/>
              </a:solidFill>
              <a:latin typeface="Calibri" panose="020F0502020204030204" pitchFamily="34" charset="0"/>
            </a:rPr>
            <a:t>large understatement for AP sample relative to combined sample</a:t>
          </a:r>
          <a:endParaRPr lang="en-US" b="1" i="1" dirty="0">
            <a:solidFill>
              <a:schemeClr val="tx1"/>
            </a:solidFill>
            <a:latin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13F6A80B-AB4D-40F2-B802-DA0856002B4A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F6785F5-D6D2-498C-ADEE-101912068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27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54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pPr eaLnBrk="1" hangingPunct="1"/>
            <a:fld id="{D008A400-8D0F-BC4E-AD73-F84DC4A0006B}" type="slidenum">
              <a:rPr lang="en-US" sz="1200" i="0"/>
              <a:pPr eaLnBrk="1" hangingPunct="1"/>
              <a:t>24</a:t>
            </a:fld>
            <a:endParaRPr lang="en-US" sz="1200" i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Verdana" charset="0"/>
              </a:rPr>
              <a:t>Special</a:t>
            </a:r>
            <a:r>
              <a:rPr lang="en-US" baseline="0" dirty="0" smtClean="0">
                <a:latin typeface="Verdana" charset="0"/>
              </a:rPr>
              <a:t> thanks to … </a:t>
            </a:r>
            <a:endParaRPr lang="en-US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3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8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449490" indent="-449490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818A8F"/>
                </a:solidFill>
                <a:latin typeface="Gotham Bold"/>
              </a:rPr>
              <a:t>LIS does not </a:t>
            </a:r>
            <a:r>
              <a:rPr lang="en-US" sz="2400" dirty="0" err="1">
                <a:solidFill>
                  <a:srgbClr val="818A8F"/>
                </a:solidFill>
                <a:latin typeface="Gotham Bold"/>
              </a:rPr>
              <a:t>organise</a:t>
            </a:r>
            <a:r>
              <a:rPr lang="en-US" sz="2400" dirty="0">
                <a:solidFill>
                  <a:srgbClr val="818A8F"/>
                </a:solidFill>
                <a:latin typeface="Gotham Bold"/>
              </a:rPr>
              <a:t> surveys but </a:t>
            </a:r>
            <a:r>
              <a:rPr lang="en-US" sz="2400" dirty="0">
                <a:solidFill>
                  <a:schemeClr val="accent5"/>
                </a:solidFill>
                <a:latin typeface="Gotham Bold"/>
              </a:rPr>
              <a:t>collects data from existing data sources: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dirty="0">
                <a:solidFill>
                  <a:schemeClr val="accent5"/>
                </a:solidFill>
                <a:latin typeface="Gotham Bold"/>
              </a:rPr>
              <a:t>Survey data: income, household budget, living conditions, multipurpose, human development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Administrative records: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tax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records,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employers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records, social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security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records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Any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mix of the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above</a:t>
            </a:r>
            <a:endParaRPr lang="fr-CH" sz="2000" i="1" dirty="0">
              <a:solidFill>
                <a:schemeClr val="accent5"/>
              </a:solidFill>
              <a:latin typeface="Gotham Bold"/>
            </a:endParaRPr>
          </a:p>
          <a:p>
            <a:pPr marL="817109" lvl="1" indent="-354777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fr-CH" sz="2000" i="1" dirty="0">
              <a:solidFill>
                <a:schemeClr val="accent5"/>
              </a:solidFill>
              <a:latin typeface="Gotham Bold"/>
            </a:endParaRPr>
          </a:p>
          <a:p>
            <a:pPr marL="817109" lvl="1" indent="-354777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fr-CH" sz="2000" i="1" dirty="0">
              <a:solidFill>
                <a:schemeClr val="accent5"/>
              </a:solidFill>
              <a:latin typeface="Gotham Bold"/>
            </a:endParaRPr>
          </a:p>
          <a:p>
            <a:pPr marL="449490" indent="-449490" defTabSz="924666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chemeClr val="accent5"/>
                </a:solidFill>
                <a:latin typeface="Gotham Bold"/>
              </a:rPr>
              <a:t>Common denominator: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microdata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(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household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and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individual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level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)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representative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of the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whole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population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i="1" dirty="0">
                <a:solidFill>
                  <a:schemeClr val="accent5"/>
                </a:solidFill>
                <a:latin typeface="Gotham Bold"/>
              </a:rPr>
              <a:t>good quality income/wealth data</a:t>
            </a:r>
          </a:p>
          <a:p>
            <a:pPr marL="817109" lvl="1" indent="-354777">
              <a:spcBef>
                <a:spcPct val="20000"/>
              </a:spcBef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main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demographic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and (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possibly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) labour </a:t>
            </a:r>
            <a:r>
              <a:rPr lang="fr-CH" sz="2000" i="1" dirty="0" err="1">
                <a:solidFill>
                  <a:schemeClr val="accent5"/>
                </a:solidFill>
                <a:latin typeface="Gotham Bold"/>
              </a:rPr>
              <a:t>market</a:t>
            </a:r>
            <a:r>
              <a:rPr lang="fr-CH" sz="2000" i="1" dirty="0">
                <a:solidFill>
                  <a:schemeClr val="accent5"/>
                </a:solidFill>
                <a:latin typeface="Gotham Bold"/>
              </a:rPr>
              <a:t> information</a:t>
            </a:r>
            <a:endParaRPr lang="en-US" sz="2400" dirty="0">
              <a:solidFill>
                <a:schemeClr val="accent5"/>
              </a:solidFill>
              <a:latin typeface="Gotham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6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9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5720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bg1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17" name="Picture 16" descr="logo201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819400" y="381000"/>
            <a:ext cx="3301865" cy="40790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0668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82676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211"/>
            <a:ext cx="3826768" cy="38289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0072" y="1535113"/>
            <a:ext cx="3846720" cy="5587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0072" y="2216249"/>
            <a:ext cx="3846720" cy="39099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BE6B1E59-1BC2-44CF-86EF-D2F75CCB076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Rounded Rectangle 10"/>
          <p:cNvSpPr/>
          <p:nvPr userDrawn="1"/>
        </p:nvSpPr>
        <p:spPr>
          <a:xfrm>
            <a:off x="4716016" y="1508684"/>
            <a:ext cx="72008" cy="4617796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6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DC755-D6C3-4895-82F2-6E650F70828D}" type="datetimeFigureOut">
              <a:rPr lang="en-US" smtClean="0"/>
              <a:t>6/5/2017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B08EE3-BBC4-42C6-B82A-5764A640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16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5_identity_cmy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3200" y="228600"/>
            <a:ext cx="3547872" cy="4434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95800"/>
            <a:ext cx="7772400" cy="838200"/>
          </a:xfrm>
        </p:spPr>
        <p:txBody>
          <a:bodyPr anchor="t"/>
          <a:lstStyle>
            <a:lvl1pPr algn="ctr">
              <a:defRPr sz="4000" b="0" cap="none" baseline="0">
                <a:solidFill>
                  <a:schemeClr val="tx2"/>
                </a:solidFill>
                <a:latin typeface="Gotham Bold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5181600"/>
            <a:ext cx="7772400" cy="990600"/>
          </a:xfrm>
        </p:spPr>
        <p:txBody>
          <a:bodyPr anchor="b"/>
          <a:lstStyle>
            <a:lvl1pPr marL="0" indent="0" algn="ctr">
              <a:buNone/>
              <a:defRPr sz="2000" b="0" i="0" baseline="0">
                <a:solidFill>
                  <a:schemeClr val="accent5"/>
                </a:solidFill>
                <a:latin typeface="+mn-ea"/>
                <a:ea typeface="+mn-e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Purpose of Presentation</a:t>
            </a:r>
          </a:p>
        </p:txBody>
      </p:sp>
      <p:pic>
        <p:nvPicPr>
          <p:cNvPr id="6" name="Picture 5" descr="235_identity_negative_cmyk_vertica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0400" y="762000"/>
            <a:ext cx="2484425" cy="3482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lislogo_web_1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67600" y="5381625"/>
            <a:ext cx="1476375" cy="14763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50" r:id="rId4"/>
    <p:sldLayoutId id="2147483663" r:id="rId5"/>
    <p:sldLayoutId id="2147483652" r:id="rId6"/>
    <p:sldLayoutId id="2147483654" r:id="rId7"/>
    <p:sldLayoutId id="2147483661" r:id="rId8"/>
    <p:sldLayoutId id="2147483656" r:id="rId9"/>
    <p:sldLayoutId id="2147483657" r:id="rId10"/>
    <p:sldLayoutId id="2147483658" r:id="rId11"/>
    <p:sldLayoutId id="2147483659" r:id="rId12"/>
    <p:sldLayoutId id="2147483664" r:id="rId13"/>
    <p:sldLayoutId id="2147483665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Gotham 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accent5"/>
          </a:solidFill>
          <a:latin typeface="Gotham Book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1" kern="1200" baseline="0">
          <a:solidFill>
            <a:schemeClr val="accent5"/>
          </a:solidFill>
          <a:latin typeface="PMn Caecilia 56 Italic Oldstyle"/>
          <a:ea typeface="+mj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accent5"/>
          </a:solidFill>
          <a:latin typeface="Gotham Book"/>
          <a:ea typeface="+mj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accent5"/>
          </a:solidFill>
          <a:latin typeface="Gotham Book"/>
          <a:ea typeface="+mj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10540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by the Numbers:</a:t>
            </a:r>
            <a:b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Introduction and Overview</a:t>
            </a:r>
            <a: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June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5, 2016 </a:t>
            </a:r>
            <a:r>
              <a:rPr lang="en-GB" sz="1800" dirty="0">
                <a:solidFill>
                  <a:schemeClr val="tx1"/>
                </a:solidFill>
                <a:latin typeface="Calibri" panose="020F0502020204030204" pitchFamily="34" charset="0"/>
              </a:rPr>
              <a:t>/ 9am to </a:t>
            </a: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10:30am</a:t>
            </a:r>
            <a:b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en-GB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GB" sz="1800" dirty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GB" sz="1800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  <a:t>Janet C. Gornick</a:t>
            </a:r>
            <a:b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  <a:t>Director, Stone Center on Socio-Economic Inequality</a:t>
            </a:r>
            <a:b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  <a:t>Director, US Office of LIS</a:t>
            </a:r>
            <a:b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  <a:t>Professor of Political Science and Sociology, </a:t>
            </a:r>
            <a:b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  <a:ea typeface="+mn-ea"/>
                <a:cs typeface="+mn-cs"/>
              </a:rPr>
              <a:t>Graduate Center, City University of New York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rgbClr val="0000CC"/>
                </a:solidFill>
              </a:rPr>
              <a:t/>
            </a:r>
            <a:br>
              <a:rPr lang="en-US" sz="1400" dirty="0">
                <a:solidFill>
                  <a:srgbClr val="0000CC"/>
                </a:solidFill>
              </a:rPr>
            </a:b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252" y="267970"/>
            <a:ext cx="1143000" cy="2095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7040"/>
            <a:ext cx="984504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715000"/>
            <a:ext cx="6400800" cy="968295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0"/>
            <a:ext cx="8686800" cy="6324600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buNone/>
            </a:pPr>
            <a:endParaRPr lang="en-US" sz="6600" dirty="0" smtClean="0">
              <a:solidFill>
                <a:srgbClr val="0000CC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Previews!</a:t>
            </a:r>
            <a:r>
              <a:rPr lang="en-US" sz="2000" dirty="0">
                <a:solidFill>
                  <a:srgbClr val="0000CC"/>
                </a:solidFill>
              </a:rPr>
              <a:t>	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			</a:t>
            </a:r>
            <a:endParaRPr lang="en-US" sz="2000" dirty="0">
              <a:solidFill>
                <a:srgbClr val="0000CC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CC"/>
                </a:solidFill>
              </a:rPr>
              <a:t>			</a:t>
            </a:r>
            <a:r>
              <a:rPr lang="en-US" sz="1600" dirty="0" smtClean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816429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1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Michael </a:t>
            </a:r>
            <a:r>
              <a:rPr lang="en-US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Förster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OECD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3048000"/>
            <a:ext cx="71628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Inequality: </a:t>
            </a: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Trends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, Causes, Consequences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96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96" y="152400"/>
            <a:ext cx="854480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Paul Krugman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GC-CUNY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3048000"/>
            <a:ext cx="7010400" cy="22860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the Macro-Economy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7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00125"/>
            <a:ext cx="8763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Andrew Clark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Paris School of Economics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3048000"/>
            <a:ext cx="70104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and Happiness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6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15888"/>
            <a:ext cx="6629400" cy="666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Some key conclusions: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We think that higher income reduces the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dispersion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of well-being through the provision of public goods (paid for by the rich, enjoyed by all)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Happiness inequality is determined by income inequality as well.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Modern growth has come with greater income inequality.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 most countries the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level of income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effect has trumped the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income inequality </a:t>
            </a:r>
            <a:r>
              <a:rPr lang="en-US" alt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effect.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800" dirty="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097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Branko Milanovic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GC-CUNY 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3048000"/>
            <a:ext cx="71628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Global Inequality 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34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686800" cy="2667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Janet Gornick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GC-CUNY / Stone Center</a:t>
            </a: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with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>Berglind </a:t>
            </a:r>
            <a:r>
              <a:rPr lang="en-US" sz="2400" dirty="0" err="1">
                <a:solidFill>
                  <a:srgbClr val="0000CC"/>
                </a:solidFill>
                <a:latin typeface="Calibri" panose="020F0502020204030204" pitchFamily="34" charset="0"/>
              </a:rPr>
              <a:t>Hólm</a:t>
            </a: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Ragnarsdóttir</a:t>
            </a: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Laurie Maldonado</a:t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Nathaniel Johnson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886200"/>
            <a:ext cx="6705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LIS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Data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 A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Resource for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Inequality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 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5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763000" cy="6324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6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9:00 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9:30am	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	Overview of the workshop</a:t>
            </a:r>
            <a:endParaRPr lang="en-US" sz="18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							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● Institutional hosts: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CUNY Graduate Center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Advanced Research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Collaborative (ARC)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Stone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Center for Socio-Economic Inequality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●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Workshop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general information and logistics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“people”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one-on-one research consultations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dinner on Thursday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	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9:30 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10:00am </a:t>
            </a:r>
            <a:r>
              <a:rPr lang="en-US" sz="1800" dirty="0"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Preview of the sessions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	</a:t>
            </a:r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</a:rPr>
              <a:t>				</a:t>
            </a:r>
            <a:endParaRPr lang="en-US" sz="1800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10:00 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10:20am </a:t>
            </a:r>
            <a:r>
              <a:rPr lang="en-US" sz="1800" dirty="0"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Introduction 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to 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LIS: Cross-National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			Data Center in Luxembourg</a:t>
            </a:r>
            <a:endParaRPr lang="en-US" sz="18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	10:20 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- </a:t>
            </a: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10:30am </a:t>
            </a:r>
            <a:r>
              <a:rPr lang="en-US" sz="1800" dirty="0"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Q&amp;A</a:t>
            </a:r>
            <a:endParaRPr lang="en-US" sz="18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7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600200"/>
            <a:ext cx="77724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Topics illustrated 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Household-level market income inequality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Women’s economic dependency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Poverty among single parents</a:t>
            </a: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Wealth and wealth inequality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4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Sonalde Desai</a:t>
            </a: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</a:rPr>
              <a:t>University of Maryland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3048000"/>
            <a:ext cx="68580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in India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324600" y="1062038"/>
            <a:ext cx="457200" cy="3810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Overall inequality in India </a:t>
            </a:r>
            <a:b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has been rising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62000" y="1681163"/>
            <a:ext cx="3810000" cy="6397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Consumption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Gini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</a:rPr>
              <a:t> from National Sample Survey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315968398"/>
              </p:ext>
            </p:extLst>
          </p:nvPr>
        </p:nvGraphicFramePr>
        <p:xfrm>
          <a:off x="820736" y="2544410"/>
          <a:ext cx="3827464" cy="306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7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3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Gini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Coeff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0.324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1994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2000(*)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2005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690"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0.345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2012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0.351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5029200" y="1676400"/>
            <a:ext cx="3810000" cy="644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Income </a:t>
            </a:r>
            <a:r>
              <a:rPr lang="en-US" sz="2200" dirty="0" err="1">
                <a:solidFill>
                  <a:schemeClr val="tx1"/>
                </a:solidFill>
                <a:latin typeface="Calibri" panose="020F0502020204030204" pitchFamily="34" charset="0"/>
              </a:rPr>
              <a:t>Gini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 from India Human Development Survey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527439280"/>
              </p:ext>
            </p:extLst>
          </p:nvPr>
        </p:nvGraphicFramePr>
        <p:xfrm>
          <a:off x="4992686" y="2560638"/>
          <a:ext cx="384651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Gini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Coeff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2005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0.518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2012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0.531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5949280"/>
            <a:ext cx="2591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* Different 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Juan Battle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GC-CUNY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3048000"/>
            <a:ext cx="67818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Inequality, Race, Sexuality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019800" y="1049338"/>
            <a:ext cx="457200" cy="3810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estorlandonews.com/wp-content/uploads/2010/10/black_behind_b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86037"/>
            <a:ext cx="1673361" cy="1114485"/>
          </a:xfrm>
          <a:prstGeom prst="rect">
            <a:avLst/>
          </a:prstGeom>
          <a:noFill/>
        </p:spPr>
      </p:pic>
      <p:pic>
        <p:nvPicPr>
          <p:cNvPr id="1026" name="Picture 2" descr="C:\Users\Jua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6" y="201580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an\Desktop\downloa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205" y="35560"/>
            <a:ext cx="227647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uan\Desktop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1" y="4432564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uan\Desktop\image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36" y="41275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52400"/>
            <a:ext cx="9128125" cy="66500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Impact" panose="020B0806030902050204" pitchFamily="34" charset="0"/>
              </a:rPr>
              <a:t>Inequality, Race, &amp; Sexuality</a:t>
            </a:r>
          </a:p>
          <a:p>
            <a:pPr marL="0" indent="0" algn="ctr">
              <a:buNone/>
            </a:pPr>
            <a:endParaRPr lang="en-US" dirty="0" smtClean="0">
              <a:latin typeface="Impact" panose="020B0806030902050204" pitchFamily="34" charset="0"/>
            </a:endParaRPr>
          </a:p>
          <a:p>
            <a:pPr marL="0" indent="0" algn="ctr">
              <a:buNone/>
            </a:pPr>
            <a:r>
              <a:rPr lang="es-ES" dirty="0">
                <a:latin typeface="Impact" charset="0"/>
                <a:ea typeface="Osaka" charset="0"/>
              </a:rPr>
              <a:t>Prof. Juan </a:t>
            </a:r>
            <a:r>
              <a:rPr lang="es-ES" dirty="0" err="1" smtClean="0">
                <a:latin typeface="Impact" charset="0"/>
                <a:ea typeface="Osaka" charset="0"/>
              </a:rPr>
              <a:t>Battle</a:t>
            </a:r>
            <a:endParaRPr lang="es-ES" dirty="0" smtClean="0">
              <a:latin typeface="Impact" charset="0"/>
              <a:ea typeface="Osaka" charset="0"/>
            </a:endParaRPr>
          </a:p>
          <a:p>
            <a:pPr marL="0" indent="0" algn="ctr">
              <a:buNone/>
            </a:pPr>
            <a:r>
              <a:rPr lang="es-ES" sz="2000" dirty="0" smtClean="0">
                <a:latin typeface="Impact" charset="0"/>
                <a:ea typeface="Osaka" charset="0"/>
              </a:rPr>
              <a:t>JuanBattle.com</a:t>
            </a:r>
            <a:endParaRPr lang="en-GB" sz="2000" dirty="0" smtClean="0">
              <a:latin typeface="Impact" charset="0"/>
              <a:ea typeface="Osaka" charset="0"/>
            </a:endParaRPr>
          </a:p>
          <a:p>
            <a:pPr marL="0" indent="0" algn="ctr" eaLnBrk="1" hangingPunct="1">
              <a:buFontTx/>
              <a:buNone/>
            </a:pPr>
            <a:endParaRPr lang="es-ES" sz="2400" dirty="0" smtClean="0">
              <a:latin typeface="Impact" charset="0"/>
              <a:ea typeface="Osaka" charset="0"/>
            </a:endParaRPr>
          </a:p>
          <a:p>
            <a:pPr marL="0" indent="0" algn="ctr" eaLnBrk="1" hangingPunct="1">
              <a:buFontTx/>
              <a:buNone/>
            </a:pPr>
            <a:r>
              <a:rPr lang="es-ES" sz="2400" dirty="0" smtClean="0">
                <a:latin typeface="Impact" charset="0"/>
                <a:ea typeface="Osaka" charset="0"/>
              </a:rPr>
              <a:t>June 6, 2017</a:t>
            </a:r>
            <a:endParaRPr lang="es-ES" sz="2400" dirty="0">
              <a:solidFill>
                <a:schemeClr val="tx1"/>
              </a:solidFill>
              <a:latin typeface="Impact" charset="0"/>
              <a:ea typeface="Osaka" charset="0"/>
            </a:endParaRPr>
          </a:p>
          <a:p>
            <a:pPr marL="0" indent="0" algn="ctr" eaLnBrk="1" hangingPunct="1">
              <a:buFontTx/>
              <a:buNone/>
            </a:pPr>
            <a:endParaRPr lang="es-ES" sz="2400" dirty="0">
              <a:solidFill>
                <a:schemeClr val="tx1"/>
              </a:solidFill>
              <a:latin typeface="Impact" charset="0"/>
              <a:ea typeface="Osaka" charset="0"/>
            </a:endParaRPr>
          </a:p>
        </p:txBody>
      </p:sp>
      <p:pic>
        <p:nvPicPr>
          <p:cNvPr id="1030" name="Picture 6" descr="C:\Users\Juan\Desktop\images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2080895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Juan\Desktop\images (2)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680" y="4584964"/>
            <a:ext cx="2938463" cy="114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Conchita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 D’Ambrosio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University of Luxembourg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3048000"/>
            <a:ext cx="69342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Inequality Analysis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Tools</a:t>
            </a:r>
            <a:endParaRPr lang="en-US" sz="4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35846"/>
            <a:ext cx="762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solidFill>
                  <a:srgbClr val="0000CC"/>
                </a:solidFill>
                <a:latin typeface="Calibri" panose="020F0502020204030204" pitchFamily="34" charset="0"/>
              </a:rPr>
              <a:t>Some key conclusions:</a:t>
            </a:r>
          </a:p>
          <a:p>
            <a:pPr>
              <a:defRPr/>
            </a:pPr>
            <a:endParaRPr lang="en-US" sz="20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Deprivation </a:t>
            </a:r>
            <a:r>
              <a:rPr lang="en-US" sz="2000" dirty="0">
                <a:latin typeface="Calibri" panose="020F0502020204030204" pitchFamily="34" charset="0"/>
              </a:rPr>
              <a:t>has attracted increasing attention in the past decades when the measurement of individual well-being gained importance </a:t>
            </a:r>
            <a:r>
              <a:rPr lang="en-US" sz="2000" dirty="0" smtClean="0">
                <a:latin typeface="Calibri" panose="020F0502020204030204" pitchFamily="34" charset="0"/>
              </a:rPr>
              <a:t>not </a:t>
            </a:r>
            <a:r>
              <a:rPr lang="en-US" sz="2000" dirty="0">
                <a:latin typeface="Calibri" panose="020F0502020204030204" pitchFamily="34" charset="0"/>
              </a:rPr>
              <a:t>only in the academic context but also in the public discourse and in policy-making circles.</a:t>
            </a: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The main reason for this is </a:t>
            </a:r>
            <a:r>
              <a:rPr lang="en-US" sz="2000" dirty="0" smtClean="0">
                <a:latin typeface="Calibri" panose="020F0502020204030204" pitchFamily="34" charset="0"/>
              </a:rPr>
              <a:t>… the </a:t>
            </a:r>
            <a:r>
              <a:rPr lang="en-US" sz="2000" dirty="0">
                <a:latin typeface="Calibri" panose="020F0502020204030204" pitchFamily="34" charset="0"/>
              </a:rPr>
              <a:t>observation that, since individuals do not live in isolation, they determine their well-being also from comparisons with others. Comparisons to richer individuals matter.</a:t>
            </a: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>
                <a:latin typeface="Calibri" panose="020F0502020204030204" pitchFamily="34" charset="0"/>
              </a:rPr>
              <a:t>Although this consideration appears to be absent from much of standard economic modeling, it has been shown to be one of the main determinants of self-reported satisfaction with income and life</a:t>
            </a:r>
            <a:r>
              <a:rPr lang="en-US" sz="2000" dirty="0" smtClean="0">
                <a:latin typeface="Calibri" panose="020F0502020204030204" pitchFamily="34" charset="0"/>
              </a:rPr>
              <a:t>.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>
              <a:defRPr/>
            </a:pPr>
            <a:endParaRPr lang="en-US" sz="20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2000" dirty="0" smtClean="0">
                <a:latin typeface="Calibri" panose="020F0502020204030204" pitchFamily="34" charset="0"/>
              </a:rPr>
              <a:t>Measuring </a:t>
            </a:r>
            <a:r>
              <a:rPr lang="en-US" sz="2000" dirty="0">
                <a:latin typeface="Calibri" panose="020F0502020204030204" pitchFamily="34" charset="0"/>
              </a:rPr>
              <a:t>relative deprivation is important not only per se but also because of its links to major social phenomena such </a:t>
            </a:r>
            <a:r>
              <a:rPr lang="en-US" sz="2000" dirty="0" smtClean="0">
                <a:latin typeface="Calibri" panose="020F0502020204030204" pitchFamily="34" charset="0"/>
              </a:rPr>
              <a:t>as: crime, political violence, health status, mortality, and migration decisions. 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8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Larry Mishel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Economic Policy Institute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3048000"/>
            <a:ext cx="58674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and Wages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58262"/>
            <a:ext cx="9144000" cy="816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Productivity-pay gap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www.epi.org/files/charts/img/136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42" y="932363"/>
            <a:ext cx="6221881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00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Walter Scheidel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Stanford University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52600" y="3048000"/>
            <a:ext cx="5943600" cy="27432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History of Inequality,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Stone-Age to Today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400800" y="1062038"/>
            <a:ext cx="457200" cy="3810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9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763000" cy="6324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endParaRPr lang="en-US" sz="16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6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b="1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9:00 - 9:30am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0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Overview of the workshop</a:t>
            </a:r>
            <a:endParaRPr lang="en-US" sz="4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			</a:t>
            </a:r>
            <a:endParaRPr lang="en-US" sz="18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	● Institutional hosts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- CUNY Graduate Center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Advanced Research Collaborative (ARC)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Stone Center for Socio-Economic Inequality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● Workshop, general information and logistics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“people”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	-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one-on-one research consultations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		- dinner on Thursday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6096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Argument</a:t>
            </a:r>
          </a:p>
          <a:p>
            <a:endParaRPr lang="en-US" sz="2400" b="1" dirty="0"/>
          </a:p>
          <a:p>
            <a:r>
              <a:rPr lang="en-US" sz="2400" b="1" dirty="0" smtClean="0"/>
              <a:t>Violence has been the single most important means of leveling wealth and income inequality in human history</a:t>
            </a:r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4 principal mechanisms: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Mass mobilization war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Transformative revolution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State collapse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Pandemics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2590800" cy="38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Richard Alba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GC-CUNY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3048000"/>
            <a:ext cx="67056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and Immigration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  <a:ea typeface="ＭＳ Ｐゴシック" pitchFamily="-106" charset="-128"/>
              </a:rPr>
              <a:t>An historic transition underway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417638"/>
            <a:ext cx="7239000" cy="52117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Because of immigration, all western societies are facing a demographic transition to a much more diverse working-age population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During the next quarter century, this transition will result from a conjunction of two forces: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The exit from the work force of the large, heavily native, baby-boom cohorts born after World War II.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The maturation of very diverse youth cohorts, containing many who have grown up in immigrant homes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.</a:t>
            </a:r>
          </a:p>
          <a:p>
            <a:pPr lvl="1">
              <a:lnSpc>
                <a:spcPct val="80000"/>
              </a:lnSpc>
            </a:pP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ea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Historically, the U.S. mostly has recruited its most highly skilled workers and its leadership from white men. </a:t>
            </a:r>
            <a:r>
              <a:rPr lang="en-US" sz="2200" dirty="0" smtClean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What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-106" charset="-128"/>
              </a:rPr>
              <a:t>will these changes mean?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53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Louis Chauvel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University of Luxembourg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3048000"/>
            <a:ext cx="62484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Across Cohorts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14400"/>
            <a:ext cx="7526112" cy="585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251060" cy="365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James Parrott,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Center for New York City Affairs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3048000"/>
            <a:ext cx="6172200" cy="2514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and NYC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Economic Structure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809625"/>
            <a:ext cx="8591550" cy="52387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163294"/>
            <a:ext cx="769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SimSun" panose="02010600030101010101" pitchFamily="2" charset="-122"/>
              </a:rPr>
              <a:t>How does the 1%’s income share in NYC compare?</a:t>
            </a:r>
            <a:endParaRPr lang="en-US" sz="10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0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Darrick Hamilton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The New School 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3048000"/>
            <a:ext cx="6400800" cy="23622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Racial 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Disparity,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</a:rPr>
              <a:t>and Stratification Economics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616260" cy="62179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935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Nancy </a:t>
            </a:r>
            <a:r>
              <a:rPr lang="en-US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Folbre</a:t>
            </a: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UMass-Amherst, Emerita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0" y="3048000"/>
            <a:ext cx="6705600" cy="23622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Inequality, Gender,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Work, and Care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47040"/>
            <a:ext cx="984504" cy="1737360"/>
          </a:xfrm>
          <a:prstGeom prst="rect">
            <a:avLst/>
          </a:prstGeom>
        </p:spPr>
      </p:pic>
      <p:pic>
        <p:nvPicPr>
          <p:cNvPr id="1026" name="Picture 2" descr="No automatic alt text available.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53281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/>
          <p:cNvSpPr txBox="1">
            <a:spLocks noChangeArrowheads="1"/>
          </p:cNvSpPr>
          <p:nvPr/>
        </p:nvSpPr>
        <p:spPr bwMode="auto">
          <a:xfrm>
            <a:off x="846138" y="1447800"/>
            <a:ext cx="7562850" cy="1209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i="1" dirty="0">
                <a:latin typeface="Cambria" panose="02040503050406030204" pitchFamily="18" charset="0"/>
              </a:rPr>
              <a:t>Penalties for Working in a Care Industry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</a:rPr>
              <a:t>Managers: 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</a:rPr>
              <a:t>-14% 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</a:rPr>
              <a:t>Professionals in non-care occupations: 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</a:rPr>
              <a:t>-20%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</a:rPr>
              <a:t>Professionals in care industries: </a:t>
            </a:r>
            <a:r>
              <a:rPr lang="en-US" altLang="en-US" dirty="0">
                <a:solidFill>
                  <a:srgbClr val="FF0000"/>
                </a:solidFill>
                <a:latin typeface="Cambria" panose="02040503050406030204" pitchFamily="18" charset="0"/>
              </a:rPr>
              <a:t>-22%</a:t>
            </a:r>
          </a:p>
          <a:p>
            <a:pPr eaLnBrk="1" hangingPunct="1"/>
            <a:endParaRPr lang="en-US" altLang="en-US" sz="2000" dirty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800" i="1" dirty="0" err="1">
                <a:latin typeface="Cambria" panose="02040503050406030204" pitchFamily="18" charset="0"/>
              </a:rPr>
              <a:t>Premia</a:t>
            </a:r>
            <a:r>
              <a:rPr lang="en-US" altLang="en-US" sz="2800" i="1" dirty="0">
                <a:latin typeface="Cambria" panose="02040503050406030204" pitchFamily="18" charset="0"/>
              </a:rPr>
              <a:t> for Managers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</a:rPr>
              <a:t>In care industries: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26%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</a:rPr>
              <a:t>In other industries: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37%</a:t>
            </a:r>
          </a:p>
          <a:p>
            <a:pPr eaLnBrk="1" hangingPunct="1"/>
            <a:endParaRPr lang="en-US" altLang="en-US" sz="2000" dirty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en-US" sz="2800" i="1" dirty="0" err="1">
                <a:latin typeface="Cambria" panose="02040503050406030204" pitchFamily="18" charset="0"/>
              </a:rPr>
              <a:t>Premia</a:t>
            </a:r>
            <a:r>
              <a:rPr lang="en-US" altLang="en-US" sz="2800" i="1" dirty="0">
                <a:latin typeface="Cambria" panose="02040503050406030204" pitchFamily="18" charset="0"/>
              </a:rPr>
              <a:t>  for Professionals 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</a:rPr>
              <a:t>In care industries: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16% </a:t>
            </a:r>
          </a:p>
          <a:p>
            <a:pPr eaLnBrk="1" hangingPunct="1"/>
            <a:r>
              <a:rPr lang="en-US" altLang="en-US" dirty="0">
                <a:latin typeface="Cambria" panose="02040503050406030204" pitchFamily="18" charset="0"/>
              </a:rPr>
              <a:t>In other industries:  </a:t>
            </a:r>
            <a:r>
              <a:rPr lang="en-US" altLang="en-US" dirty="0">
                <a:solidFill>
                  <a:srgbClr val="0000FF"/>
                </a:solidFill>
                <a:latin typeface="Cambria" panose="02040503050406030204" pitchFamily="18" charset="0"/>
              </a:rPr>
              <a:t>31% 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Penalty to a Manager for Working in a Care industry: -14%</a:t>
            </a:r>
          </a:p>
          <a:p>
            <a:pPr eaLnBrk="1" hangingPunct="1"/>
            <a:r>
              <a:rPr lang="en-US" altLang="en-US" sz="1800" dirty="0"/>
              <a:t>Penalty to a Professional Working in a Non-Care Occupation in a Care Industry: </a:t>
            </a:r>
          </a:p>
          <a:p>
            <a:pPr eaLnBrk="1" hangingPunct="1"/>
            <a:r>
              <a:rPr lang="en-US" altLang="en-US" sz="1800" dirty="0"/>
              <a:t>Penalty to a Professional Working in a Care Industry: 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Bonus for Being a Manager in a Care Industry</a:t>
            </a:r>
          </a:p>
          <a:p>
            <a:pPr eaLnBrk="1" hangingPunct="1"/>
            <a:r>
              <a:rPr lang="en-US" altLang="en-US" sz="1800" dirty="0"/>
              <a:t>Bonus for Being a Manager in Other Industries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Bonus for Being a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Bonus for a Professional in Non-Care Occupation in a Care Industry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1800" dirty="0"/>
              <a:t>Bonus</a:t>
            </a:r>
          </a:p>
          <a:p>
            <a:pPr eaLnBrk="1" hangingPunct="1"/>
            <a:endParaRPr lang="en-US" altLang="en-US" sz="1800" dirty="0"/>
          </a:p>
        </p:txBody>
      </p:sp>
      <p:sp>
        <p:nvSpPr>
          <p:cNvPr id="28674" name="TextBox 4"/>
          <p:cNvSpPr txBox="1">
            <a:spLocks noChangeArrowheads="1"/>
          </p:cNvSpPr>
          <p:nvPr/>
        </p:nvSpPr>
        <p:spPr bwMode="auto">
          <a:xfrm>
            <a:off x="1450058" y="228600"/>
            <a:ext cx="66439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Cambria" panose="02040503050406030204" pitchFamily="18" charset="0"/>
              </a:rPr>
              <a:t>Occupation/ Industry Interactions</a:t>
            </a:r>
          </a:p>
          <a:p>
            <a:pPr algn="ctr" eaLnBrk="1" hangingPunct="1"/>
            <a:r>
              <a:rPr lang="en-US" altLang="en-US" b="1" dirty="0">
                <a:latin typeface="Cambria" panose="02040503050406030204" pitchFamily="18" charset="0"/>
              </a:rPr>
              <a:t> </a:t>
            </a:r>
            <a:r>
              <a:rPr lang="en-US" altLang="en-US" sz="2000" dirty="0" smtClean="0">
                <a:latin typeface="Cambria" panose="02040503050406030204" pitchFamily="18" charset="0"/>
              </a:rPr>
              <a:t>(controlling </a:t>
            </a:r>
            <a:r>
              <a:rPr lang="en-US" altLang="en-US" sz="2000" dirty="0">
                <a:latin typeface="Cambria" panose="02040503050406030204" pitchFamily="18" charset="0"/>
              </a:rPr>
              <a:t>for other individual and job characteristics) </a:t>
            </a:r>
          </a:p>
        </p:txBody>
      </p:sp>
    </p:spTree>
    <p:extLst>
      <p:ext uri="{BB962C8B-B14F-4D97-AF65-F5344CB8AC3E}">
        <p14:creationId xmlns:p14="http://schemas.microsoft.com/office/powerpoint/2010/main" val="30045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Leslie McCall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GC-CUNY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3048000"/>
            <a:ext cx="7010400" cy="1752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Politics of Inequality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85725"/>
            <a:ext cx="8629650" cy="6686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22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</a:rPr>
              <a:t/>
            </a:r>
            <a:br>
              <a:rPr lang="en-US" sz="2400" dirty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John Mollenkopf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GC-CUNY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3048000"/>
            <a:ext cx="6553200" cy="32766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in NYC: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Social Impact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Political Consequences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1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772400" cy="5829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/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sz="2400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Sarah Bruch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University of Iowa</a:t>
            </a:r>
            <a:endParaRPr lang="en-US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3048000"/>
            <a:ext cx="5867400" cy="24384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Inequality Across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U.S. States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303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08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/>
            </a:r>
            <a:br>
              <a:rPr lang="en-US" dirty="0" smtClean="0">
                <a:solidFill>
                  <a:srgbClr val="0000CC"/>
                </a:solidFill>
              </a:rPr>
            </a:br>
            <a:r>
              <a:rPr lang="en-US" dirty="0">
                <a:solidFill>
                  <a:srgbClr val="0000CC"/>
                </a:solidFill>
              </a:rPr>
              <a:t/>
            </a:r>
            <a:br>
              <a:rPr lang="en-US" dirty="0">
                <a:solidFill>
                  <a:srgbClr val="0000CC"/>
                </a:solidFill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/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Arthur Kennickell </a:t>
            </a:r>
            <a:b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Federal Reserve Board, Ret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3048000"/>
            <a:ext cx="6781800" cy="2590800"/>
          </a:xfrm>
          <a:ln>
            <a:noFill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Measuring Wealth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and Wealth Inequality</a:t>
            </a: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6629400" y="1227138"/>
            <a:ext cx="457200" cy="3810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3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Net worth share of wealthiest 1</a:t>
            </a:r>
            <a:r>
              <a:rPr lang="en-US" b="1" dirty="0" smtClean="0">
                <a:solidFill>
                  <a:srgbClr val="C00000"/>
                </a:solidFill>
              </a:rPr>
              <a:t>%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01854638"/>
              </p:ext>
            </p:extLst>
          </p:nvPr>
        </p:nvGraphicFramePr>
        <p:xfrm>
          <a:off x="457200" y="1405915"/>
          <a:ext cx="7886700" cy="4662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486400" y="2362200"/>
            <a:ext cx="275810" cy="26462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08524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763000" cy="6324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None/>
            </a:pPr>
            <a:endParaRPr lang="en-US" sz="18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8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			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		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b="1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10:00 - 10:20am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Introduction </a:t>
            </a:r>
            <a:r>
              <a:rPr lang="en-US" sz="4000" dirty="0">
                <a:solidFill>
                  <a:srgbClr val="0000CC"/>
                </a:solidFill>
                <a:latin typeface="Calibri" panose="020F0502020204030204" pitchFamily="34" charset="0"/>
              </a:rPr>
              <a:t>to </a:t>
            </a: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LIS: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Cross-National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Data Center in Luxembourg</a:t>
            </a:r>
            <a:endParaRPr lang="en-US" sz="18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rgbClr val="0000CC"/>
                </a:solidFill>
              </a:rPr>
              <a:t>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3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133600"/>
            <a:ext cx="69342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The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Advanced Research Collaborative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 partners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with the Graduate Center's forty research centers, institutes, interdisciplinary committees, and other academic initiatives to promote interdisciplinary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research.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ARC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also works closely with Graduate Center offices to promote public programming on critical issues of the day. </a:t>
            </a:r>
            <a:endParaRPr 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Through 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its fellowships, which attract international researchers and scholars as well as doctoral students, participants are offered even more possibilities for collaboration. ARC supports several areas of 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study:</a:t>
            </a:r>
            <a:endParaRPr 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Inequality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Immigration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Multilingualism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Digital Initiatives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</a:rPr>
              <a:t>Urban Studies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AR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6286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7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Calibri" panose="020F0502020204030204" pitchFamily="34" charset="0"/>
              </a:rPr>
              <a:t>@ LIS …</a:t>
            </a:r>
            <a:r>
              <a:rPr lang="en-US" dirty="0" smtClean="0">
                <a:latin typeface="Calibri" panose="020F050202020403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</a:rPr>
            </a:b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417638"/>
            <a:ext cx="7086600" cy="493712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gather income datasets, based on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household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surveys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from a large number of countries; we harmonize them, and we make them available to researchers around the world.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Tx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provide harmonized </a:t>
            </a:r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microdata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; that enables researchers to ask a vast range of questions – e.g., on income inequality, poverty, labor market disparities – and to tailor their analyses to their precise needs.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are widely recognized as world leaders in data harmonization; we regularly advise projects (e.g., at OECD, World Bank, ECB) on how “ex post” harmonization can and should be done.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are in a growth spurt, recently adding several more countries (especially middle-income countries) and new blocks of data (most recently, data on assets and debt).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96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</a:rPr>
              <a:t>Our mission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4572000"/>
            <a:ext cx="2687637" cy="173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2695956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7356"/>
            <a:ext cx="2695956" cy="188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458212"/>
            <a:ext cx="2743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2" y="2458212"/>
            <a:ext cx="28575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02" y="4572000"/>
            <a:ext cx="285750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1295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tx2"/>
                </a:solidFill>
                <a:latin typeface="Calibri" panose="020F0502020204030204" pitchFamily="34" charset="0"/>
              </a:rPr>
              <a:t>To </a:t>
            </a:r>
            <a:r>
              <a:rPr lang="en-US" i="1" dirty="0">
                <a:solidFill>
                  <a:srgbClr val="0000CC"/>
                </a:solidFill>
                <a:latin typeface="Calibri" panose="020F0502020204030204" pitchFamily="34" charset="0"/>
              </a:rPr>
              <a:t>enable, facilitate, promote, and conduct cross-national comparative research on socio-economic outcomes and on the institutional factors that shape those outcomes.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8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dirty="0">
                <a:solidFill>
                  <a:srgbClr val="0000CC"/>
                </a:solidFill>
                <a:latin typeface="Calibri" panose="020F0502020204030204" pitchFamily="34" charset="0"/>
              </a:rPr>
              <a:t>LIS: an overview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524000"/>
            <a:ext cx="7848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+mj-cs"/>
              </a:rPr>
              <a:t>LIS: Cross-National Data Center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parent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organization 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ea typeface="+mj-ea"/>
              </a:rPr>
              <a:t>(founded 1983)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located in Luxembourg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independent,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chartered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non-profit organization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cross-national, participatory governance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acquires, harmonizes, and disseminates data for research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venue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research, conferences,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user training</a:t>
            </a:r>
          </a:p>
          <a:p>
            <a:pPr marL="0" indent="0">
              <a:buNone/>
            </a:pPr>
            <a:endParaRPr lang="en-US" sz="2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+mj-cs"/>
              </a:rPr>
              <a:t>US Office of LIS @ Stone Center / GC - CUNY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satellite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office </a:t>
            </a:r>
            <a:r>
              <a:rPr lang="en-US" sz="1700" dirty="0">
                <a:solidFill>
                  <a:schemeClr val="accent6"/>
                </a:solidFill>
                <a:latin typeface="Calibri" panose="020F0502020204030204" pitchFamily="34" charset="0"/>
                <a:ea typeface="+mj-ea"/>
              </a:rPr>
              <a:t>(founded </a:t>
            </a:r>
            <a:r>
              <a:rPr lang="en-US" sz="170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</a:rPr>
              <a:t>2006, folded into Stone Center 2016)</a:t>
            </a:r>
            <a:endParaRPr lang="en-US" sz="1700" dirty="0">
              <a:solidFill>
                <a:schemeClr val="accent6"/>
              </a:solidFill>
              <a:latin typeface="Calibri" panose="020F0502020204030204" pitchFamily="34" charset="0"/>
              <a:ea typeface="+mj-ea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located at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Graduate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Center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the City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University of New York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administrative, managerial, development support to parent office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• venue for research, teaching,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PhD supervision, and public programs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sz="17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endParaRPr lang="en-US" sz="1700" i="1" dirty="0"/>
          </a:p>
        </p:txBody>
      </p:sp>
    </p:spTree>
    <p:extLst>
      <p:ext uri="{BB962C8B-B14F-4D97-AF65-F5344CB8AC3E}">
        <p14:creationId xmlns:p14="http://schemas.microsoft.com/office/powerpoint/2010/main" val="3722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What we do</a:t>
            </a:r>
            <a:endParaRPr lang="en-US" sz="36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417638"/>
            <a:ext cx="6629400" cy="4800600"/>
          </a:xfrm>
        </p:spPr>
        <p:txBody>
          <a:bodyPr>
            <a:normAutofit fontScale="92500"/>
          </a:bodyPr>
          <a:lstStyle/>
          <a:p>
            <a:pPr marL="914400" indent="-91440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Step 1.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identify appropriate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datasets. </a:t>
            </a:r>
          </a:p>
          <a:p>
            <a:pPr marL="914400" indent="-91440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sz="2800" i="1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</a:rPr>
              <a:t>Data </a:t>
            </a:r>
            <a:r>
              <a:rPr lang="en-US" sz="2800" i="1" dirty="0">
                <a:solidFill>
                  <a:schemeClr val="accent6"/>
                </a:solidFill>
                <a:latin typeface="Calibri" panose="020F0502020204030204" pitchFamily="34" charset="0"/>
                <a:ea typeface="+mj-ea"/>
              </a:rPr>
              <a:t>must be </a:t>
            </a:r>
            <a:r>
              <a:rPr lang="en-US" sz="2800" i="1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</a:rPr>
              <a:t>high-quality</a:t>
            </a:r>
            <a:r>
              <a:rPr lang="en-US" sz="2800" i="1" dirty="0">
                <a:solidFill>
                  <a:schemeClr val="accent6"/>
                </a:solidFill>
                <a:latin typeface="Calibri" panose="020F0502020204030204" pitchFamily="34" charset="0"/>
                <a:ea typeface="+mj-ea"/>
              </a:rPr>
              <a:t>. </a:t>
            </a:r>
          </a:p>
          <a:p>
            <a:pPr marL="914400" indent="-914400"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Step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negotiate with each data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provider.</a:t>
            </a:r>
          </a:p>
          <a:p>
            <a:pPr marL="914400" indent="-914400"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Step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collect, harmonize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document the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data.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91440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US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LIS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’ data experts harmonize the </a:t>
            </a:r>
            <a:r>
              <a:rPr lang="en-US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data into </a:t>
            </a: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</a:rPr>
              <a:t>a common, cross-national template, and create comprehensive </a:t>
            </a:r>
            <a:r>
              <a:rPr lang="en-US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documentation. </a:t>
            </a:r>
          </a:p>
          <a:p>
            <a:pPr marL="914400" lvl="1" indent="-91440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1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fr-CH" sz="29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Data harmonisation </a:t>
            </a:r>
            <a:r>
              <a:rPr lang="fr-CH" sz="29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at</a:t>
            </a:r>
            <a:r>
              <a:rPr lang="fr-CH" sz="29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LIS: an </a:t>
            </a:r>
            <a:r>
              <a:rPr lang="fr-CH" sz="29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overview</a:t>
            </a:r>
            <a:endParaRPr lang="en-US" sz="29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7"/>
          <p:cNvGrpSpPr>
            <a:grpSpLocks noGrp="1"/>
          </p:cNvGrpSpPr>
          <p:nvPr/>
        </p:nvGrpSpPr>
        <p:grpSpPr bwMode="auto">
          <a:xfrm>
            <a:off x="1219200" y="1524000"/>
            <a:ext cx="4572000" cy="4648200"/>
            <a:chOff x="864" y="528"/>
            <a:chExt cx="3984" cy="340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64" y="528"/>
              <a:ext cx="332" cy="6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358" y="528"/>
              <a:ext cx="664" cy="633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101" y="528"/>
              <a:ext cx="664" cy="69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354" y="591"/>
              <a:ext cx="498" cy="3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83 h 21600"/>
                <a:gd name="T26" fmla="*/ 18434 w 21600"/>
                <a:gd name="T27" fmla="*/ 184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445" y="591"/>
              <a:ext cx="664" cy="5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86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9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52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35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8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196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943" y="1350"/>
              <a:ext cx="332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690" y="1350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105" y="1350"/>
              <a:ext cx="498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520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1279" y="2552"/>
              <a:ext cx="664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H="1">
              <a:off x="2109" y="2552"/>
              <a:ext cx="166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2690" y="2552"/>
              <a:ext cx="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105" y="2552"/>
              <a:ext cx="49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437" y="2552"/>
              <a:ext cx="1079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62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5"/>
                </a:solidFill>
                <a:latin typeface="Gotham Bold"/>
              </a:rPr>
              <a:t>Harmonisation</a:t>
            </a:r>
            <a:endParaRPr lang="en-US" sz="2000" dirty="0" smtClean="0">
              <a:solidFill>
                <a:schemeClr val="accent5"/>
              </a:solidFill>
              <a:latin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10847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fr-CH" sz="29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Data harmonisation </a:t>
            </a:r>
            <a:r>
              <a:rPr lang="fr-CH" sz="29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at</a:t>
            </a:r>
            <a:r>
              <a:rPr lang="fr-CH" sz="29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LIS: an </a:t>
            </a:r>
            <a:r>
              <a:rPr lang="fr-CH" sz="29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overview</a:t>
            </a:r>
            <a:endParaRPr lang="en-US" sz="29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Group 7"/>
          <p:cNvGrpSpPr>
            <a:grpSpLocks noGrp="1"/>
          </p:cNvGrpSpPr>
          <p:nvPr/>
        </p:nvGrpSpPr>
        <p:grpSpPr bwMode="auto">
          <a:xfrm>
            <a:off x="1219200" y="1524000"/>
            <a:ext cx="4572000" cy="4648200"/>
            <a:chOff x="864" y="528"/>
            <a:chExt cx="3984" cy="340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64" y="528"/>
              <a:ext cx="332" cy="6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358" y="528"/>
              <a:ext cx="664" cy="633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101" y="528"/>
              <a:ext cx="664" cy="69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354" y="591"/>
              <a:ext cx="498" cy="3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83 h 21600"/>
                <a:gd name="T26" fmla="*/ 18434 w 21600"/>
                <a:gd name="T27" fmla="*/ 184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445" y="591"/>
              <a:ext cx="664" cy="5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86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9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52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35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8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196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943" y="1350"/>
              <a:ext cx="332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690" y="1350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105" y="1350"/>
              <a:ext cx="498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520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1279" y="2552"/>
              <a:ext cx="664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H="1">
              <a:off x="2109" y="2552"/>
              <a:ext cx="166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2690" y="2552"/>
              <a:ext cx="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105" y="2552"/>
              <a:ext cx="49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437" y="2552"/>
              <a:ext cx="1079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62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5"/>
                </a:solidFill>
                <a:latin typeface="Gotham Bold"/>
              </a:rPr>
              <a:t>Harmonisation</a:t>
            </a:r>
            <a:endParaRPr lang="en-US" sz="2000" dirty="0" smtClean="0">
              <a:solidFill>
                <a:schemeClr val="accent5"/>
              </a:solidFill>
              <a:latin typeface="Gotham Bold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" y="1143000"/>
            <a:ext cx="5181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943600" y="1600200"/>
            <a:ext cx="7620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6705600" y="13716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</a:rPr>
              <a:t>The origins of the LIS data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8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fr-CH" sz="2900" dirty="0" smtClean="0">
                <a:latin typeface="Calibri" panose="020F0502020204030204" pitchFamily="34" charset="0"/>
              </a:rPr>
              <a:t>Data harmonisation </a:t>
            </a:r>
            <a:r>
              <a:rPr lang="fr-CH" sz="2900" dirty="0" err="1" smtClean="0">
                <a:latin typeface="Calibri" panose="020F0502020204030204" pitchFamily="34" charset="0"/>
              </a:rPr>
              <a:t>at</a:t>
            </a:r>
            <a:r>
              <a:rPr lang="fr-CH" sz="2900" dirty="0" smtClean="0">
                <a:latin typeface="Calibri" panose="020F0502020204030204" pitchFamily="34" charset="0"/>
              </a:rPr>
              <a:t> LIS: an </a:t>
            </a:r>
            <a:r>
              <a:rPr lang="fr-CH" sz="2900" dirty="0" err="1" smtClean="0">
                <a:latin typeface="Calibri" panose="020F0502020204030204" pitchFamily="34" charset="0"/>
              </a:rPr>
              <a:t>overview</a:t>
            </a:r>
            <a:endParaRPr lang="en-US" sz="2900" dirty="0">
              <a:latin typeface="Calibri" panose="020F0502020204030204" pitchFamily="34" charset="0"/>
            </a:endParaRPr>
          </a:p>
        </p:txBody>
      </p:sp>
      <p:grpSp>
        <p:nvGrpSpPr>
          <p:cNvPr id="3" name="Group 7"/>
          <p:cNvGrpSpPr>
            <a:grpSpLocks noGrp="1"/>
          </p:cNvGrpSpPr>
          <p:nvPr/>
        </p:nvGrpSpPr>
        <p:grpSpPr bwMode="auto">
          <a:xfrm>
            <a:off x="1219200" y="1524000"/>
            <a:ext cx="4572000" cy="4648200"/>
            <a:chOff x="864" y="528"/>
            <a:chExt cx="3984" cy="3408"/>
          </a:xfrm>
        </p:grpSpPr>
        <p:sp>
          <p:nvSpPr>
            <p:cNvPr id="26" name="AutoShape 8"/>
            <p:cNvSpPr>
              <a:spLocks noChangeArrowheads="1"/>
            </p:cNvSpPr>
            <p:nvPr/>
          </p:nvSpPr>
          <p:spPr bwMode="auto">
            <a:xfrm>
              <a:off x="864" y="528"/>
              <a:ext cx="332" cy="696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7" name="AutoShape 9"/>
            <p:cNvSpPr>
              <a:spLocks noChangeArrowheads="1"/>
            </p:cNvSpPr>
            <p:nvPr/>
          </p:nvSpPr>
          <p:spPr bwMode="auto">
            <a:xfrm>
              <a:off x="2358" y="528"/>
              <a:ext cx="664" cy="633"/>
            </a:xfrm>
            <a:prstGeom prst="plus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auto">
            <a:xfrm>
              <a:off x="4101" y="528"/>
              <a:ext cx="664" cy="696"/>
            </a:xfrm>
            <a:prstGeom prst="diamond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9" name="AutoShape 11"/>
            <p:cNvSpPr>
              <a:spLocks noChangeArrowheads="1"/>
            </p:cNvSpPr>
            <p:nvPr/>
          </p:nvSpPr>
          <p:spPr bwMode="auto">
            <a:xfrm>
              <a:off x="3354" y="591"/>
              <a:ext cx="498" cy="3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83 h 21600"/>
                <a:gd name="T26" fmla="*/ 18434 w 21600"/>
                <a:gd name="T27" fmla="*/ 184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1445" y="591"/>
              <a:ext cx="664" cy="50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1" name="Rectangle 13"/>
            <p:cNvSpPr>
              <a:spLocks noChangeArrowheads="1"/>
            </p:cNvSpPr>
            <p:nvPr/>
          </p:nvSpPr>
          <p:spPr bwMode="auto">
            <a:xfrm>
              <a:off x="86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2" name="Rectangle 14"/>
            <p:cNvSpPr>
              <a:spLocks noChangeArrowheads="1"/>
            </p:cNvSpPr>
            <p:nvPr/>
          </p:nvSpPr>
          <p:spPr bwMode="auto">
            <a:xfrm>
              <a:off x="169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252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35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4184" y="2924"/>
              <a:ext cx="664" cy="10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1196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1943" y="1350"/>
              <a:ext cx="332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2690" y="1350"/>
              <a:ext cx="0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3105" y="1350"/>
              <a:ext cx="498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 flipH="1">
              <a:off x="3520" y="1350"/>
              <a:ext cx="747" cy="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H="1">
              <a:off x="1279" y="2552"/>
              <a:ext cx="664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4"/>
            <p:cNvSpPr>
              <a:spLocks noChangeShapeType="1"/>
            </p:cNvSpPr>
            <p:nvPr/>
          </p:nvSpPr>
          <p:spPr bwMode="auto">
            <a:xfrm flipH="1">
              <a:off x="2109" y="2552"/>
              <a:ext cx="166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2690" y="2552"/>
              <a:ext cx="83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6"/>
            <p:cNvSpPr>
              <a:spLocks noChangeShapeType="1"/>
            </p:cNvSpPr>
            <p:nvPr/>
          </p:nvSpPr>
          <p:spPr bwMode="auto">
            <a:xfrm>
              <a:off x="3105" y="2552"/>
              <a:ext cx="498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7"/>
            <p:cNvSpPr>
              <a:spLocks noChangeShapeType="1"/>
            </p:cNvSpPr>
            <p:nvPr/>
          </p:nvSpPr>
          <p:spPr bwMode="auto">
            <a:xfrm>
              <a:off x="3437" y="2552"/>
              <a:ext cx="1079" cy="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362200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dirty="0" smtClean="0">
                <a:solidFill>
                  <a:schemeClr val="accent5"/>
                </a:solidFill>
                <a:latin typeface="Gotham Bold"/>
              </a:rPr>
              <a:t>Harmonisation</a:t>
            </a:r>
            <a:endParaRPr lang="en-US" sz="2000" dirty="0" smtClean="0">
              <a:solidFill>
                <a:schemeClr val="accent5"/>
              </a:solidFill>
              <a:latin typeface="Gotham Bold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62000" y="1143000"/>
            <a:ext cx="51816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5943600" y="1600200"/>
            <a:ext cx="762000" cy="3429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6705600" y="1371600"/>
            <a:ext cx="2057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</a:rPr>
              <a:t>The origins of the LIS data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600200" y="3505200"/>
            <a:ext cx="3429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781800" y="3276600"/>
            <a:ext cx="19812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alibri" panose="020F0502020204030204" pitchFamily="34" charset="0"/>
              </a:rPr>
              <a:t>The harmonization process</a:t>
            </a:r>
          </a:p>
          <a:p>
            <a:pPr marL="444500" marR="0" lvl="0" indent="-4445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66000"/>
              <a:buFont typeface="Wingdings" pitchFamily="2" charset="2"/>
              <a:buChar char="q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Gotham Bold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5029200" y="3505200"/>
            <a:ext cx="1676400" cy="419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What we do 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(</a:t>
            </a:r>
            <a:r>
              <a:rPr lang="en-US" sz="1800" dirty="0" err="1" smtClean="0">
                <a:solidFill>
                  <a:srgbClr val="0000CC"/>
                </a:solidFill>
                <a:latin typeface="Calibri" panose="020F0502020204030204" pitchFamily="34" charset="0"/>
              </a:rPr>
              <a:t>cont</a:t>
            </a:r>
            <a:r>
              <a:rPr lang="en-US" sz="18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).</a:t>
            </a:r>
            <a:endParaRPr lang="en-US" sz="18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752600"/>
            <a:ext cx="6400800" cy="4800600"/>
          </a:xfrm>
        </p:spPr>
        <p:txBody>
          <a:bodyPr>
            <a:normAutofit/>
          </a:bodyPr>
          <a:lstStyle/>
          <a:p>
            <a:pPr marL="914400" lvl="1" indent="-91440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>
              <a:buNone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Step 4.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double-check the harmonized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and create some national-level indicators.</a:t>
            </a:r>
          </a:p>
          <a:p>
            <a:pPr marL="914400" indent="-914400">
              <a:buNone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914400" indent="-914400">
              <a:buNone/>
            </a:pP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Step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5.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make the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harmonized microdata available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researchers via “remote execution”, and other user-friendly pathways. </a:t>
            </a: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1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2438400"/>
            <a:ext cx="6769100" cy="2133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+mj-cs"/>
              </a:rPr>
              <a:t>LIS: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+mj-cs"/>
              </a:rPr>
              <a:t>data, products,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  <a:ea typeface="+mj-ea"/>
                <a:cs typeface="+mj-cs"/>
              </a:rPr>
              <a:t>and services</a:t>
            </a:r>
            <a:endParaRPr lang="en-US" sz="4000" dirty="0">
              <a:solidFill>
                <a:srgbClr val="0000CC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828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LIS</a:t>
            </a:r>
            <a:r>
              <a:rPr lang="en-US" sz="3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and </a:t>
            </a:r>
            <a:r>
              <a:rPr lang="en-US" sz="36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LWS</a:t>
            </a:r>
            <a:r>
              <a:rPr lang="en-US" sz="3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 Databases</a:t>
            </a:r>
            <a:endParaRPr lang="en-US" sz="36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447800"/>
            <a:ext cx="7848600" cy="5105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i="1" dirty="0" smtClean="0">
                <a:solidFill>
                  <a:srgbClr val="0000CC"/>
                </a:solidFill>
                <a:latin typeface="Calibri" panose="020F0502020204030204" pitchFamily="34" charset="0"/>
                <a:cs typeface="+mj-cs"/>
              </a:rPr>
              <a:t>Luxembourg Income Study Database (LIS)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  <a:latin typeface="Calibri" panose="020F0502020204030204" pitchFamily="34" charset="0"/>
              <a:cs typeface="+mj-cs"/>
            </a:endParaRPr>
          </a:p>
          <a:p>
            <a:pPr marL="457200" indent="-457200"/>
            <a:r>
              <a:rPr lang="en-US" sz="4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First</a:t>
            </a:r>
            <a:r>
              <a:rPr lang="en-US" sz="4000" i="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4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and largest </a:t>
            </a:r>
            <a:r>
              <a:rPr lang="en-US" sz="400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available database of harmonized income data, available at the household and person levels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existence since 1983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 mostly start in 1980, some go back to the 1960s (recollected every 3-5 years)</a:t>
            </a:r>
          </a:p>
          <a:p>
            <a:pPr marL="457200" indent="-457200"/>
            <a:r>
              <a:rPr lang="en-US" sz="4000" dirty="0" err="1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+mj-cs"/>
              </a:rPr>
              <a:t>Approx</a:t>
            </a:r>
            <a:r>
              <a:rPr lang="en-US" sz="400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+mj-cs"/>
              </a:rPr>
              <a:t> 50 countries 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300 datasets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Used to study: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poverty; income inequality; labor market outcomes; policy effects</a:t>
            </a:r>
          </a:p>
          <a:p>
            <a:pPr marL="457200" indent="-457200"/>
            <a:endParaRPr lang="en-US" sz="2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6000" i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60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Luxembourg Wealth Study </a:t>
            </a:r>
            <a:r>
              <a:rPr lang="en-US" sz="6000" i="1" dirty="0">
                <a:solidFill>
                  <a:srgbClr val="0000CC"/>
                </a:solidFill>
                <a:latin typeface="Calibri" panose="020F0502020204030204" pitchFamily="34" charset="0"/>
              </a:rPr>
              <a:t>Database (</a:t>
            </a:r>
            <a:r>
              <a:rPr lang="en-US" sz="6000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LWS</a:t>
            </a:r>
            <a:r>
              <a:rPr lang="en-US" sz="6000" i="1" dirty="0">
                <a:solidFill>
                  <a:srgbClr val="0000CC"/>
                </a:solidFill>
                <a:latin typeface="Calibri" panose="020F0502020204030204" pitchFamily="34" charset="0"/>
              </a:rPr>
              <a:t>) </a:t>
            </a:r>
            <a:endParaRPr lang="en-US" sz="6000" i="1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/>
            <a:endParaRPr lang="en-US" sz="3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/>
            <a:r>
              <a:rPr lang="en-US" sz="40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First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available database of harmonized wealth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data,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available at the household level</a:t>
            </a:r>
          </a:p>
          <a:p>
            <a:pPr marL="457200" indent="-457200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In existence since 2007</a:t>
            </a: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About 40 datasets from 15 countries – up or in process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/>
            <a:r>
              <a:rPr lang="en-US" sz="400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+mj-cs"/>
              </a:rPr>
              <a:t>Newly released 2016</a:t>
            </a:r>
            <a:endParaRPr lang="en-US" sz="4000" dirty="0">
              <a:solidFill>
                <a:schemeClr val="accent6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marL="457200" indent="-457200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Used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to study: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household </a:t>
            </a:r>
            <a:r>
              <a:rPr lang="en-US" sz="4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assets, debt, and expenditures; wealth portfolios; policy </a:t>
            </a:r>
            <a:r>
              <a:rPr lang="en-US" sz="4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effects</a:t>
            </a:r>
            <a:endParaRPr lang="en-US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6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"/>
            <a:ext cx="8382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solidFill>
                  <a:srgbClr val="005D8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Current </a:t>
            </a:r>
            <a:r>
              <a:rPr lang="en-US" sz="22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Coverage of High- and Middle-Income </a:t>
            </a:r>
            <a:br>
              <a:rPr lang="en-US" sz="22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Countries in </a:t>
            </a:r>
            <a:r>
              <a:rPr lang="en-US" sz="2200" i="1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LIS</a:t>
            </a:r>
            <a:r>
              <a:rPr lang="en-US" sz="22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2200" i="1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LWS</a:t>
            </a:r>
            <a:r>
              <a:rPr lang="en-US" sz="2200" dirty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Databases</a:t>
            </a:r>
            <a:r>
              <a:rPr lang="en-US" sz="2200" i="1" dirty="0" smtClean="0">
                <a:solidFill>
                  <a:srgbClr val="005D8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200" i="1" dirty="0" smtClean="0">
                <a:solidFill>
                  <a:srgbClr val="005D87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6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approximately 65% of </a:t>
            </a:r>
            <a:r>
              <a:rPr lang="en-US" sz="1600" b="1" i="1" dirty="0">
                <a:solidFill>
                  <a:srgbClr val="CC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world </a:t>
            </a:r>
            <a:r>
              <a:rPr lang="en-US" sz="1600" b="1" i="1" dirty="0" smtClean="0">
                <a:solidFill>
                  <a:srgbClr val="CC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population and 84</a:t>
            </a:r>
            <a:r>
              <a:rPr lang="en-US" sz="1600" b="1" i="1" dirty="0">
                <a:solidFill>
                  <a:srgbClr val="CC33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% of world GDP</a:t>
            </a:r>
            <a: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rgbClr val="005D87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6169968"/>
            <a:ext cx="464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</a:rPr>
              <a:t>* Dataset in-house, but not yet available for use.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1735952"/>
          <a:ext cx="8839198" cy="4419600"/>
        </p:xfrm>
        <a:graphic>
          <a:graphicData uri="http://schemas.openxmlformats.org/drawingml/2006/table">
            <a:tbl>
              <a:tblPr firstRow="1" firstCol="1" bandRow="1"/>
              <a:tblGrid>
                <a:gridCol w="1472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2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2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9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6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39988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High-income countries: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(33)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Upper-middle-income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countries: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1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Lower-middle-income countries: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D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Australia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Slovenia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Panama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Egypt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Iceland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Korea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Paraguay 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Georgia </a:t>
                      </a:r>
                      <a:endParaRPr lang="en-US" sz="900" kern="12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Belgium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Ireland 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Guatemala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Israel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Sweden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Dominican </a:t>
                      </a: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Republic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11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Chile *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Serbia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Cyprus </a:t>
                      </a:r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(LWS only)</a:t>
                      </a:r>
                      <a:endParaRPr lang="en-US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Japan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Taiwan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Luxembourg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Denmark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Estonia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Norway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Uruguay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Finland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Russia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30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Slovak Republic 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0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Users, products, services</a:t>
            </a:r>
            <a:endParaRPr lang="en-US" sz="3600" dirty="0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38300"/>
            <a:ext cx="7947025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Thousands of data users - and growing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+mj-cs"/>
              </a:rPr>
              <a:t>“remote execution” enables data use around the world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6"/>
                </a:solidFill>
                <a:latin typeface="Calibri" panose="020F0502020204030204" pitchFamily="34" charset="0"/>
                <a:ea typeface="+mj-ea"/>
                <a:cs typeface="+mj-cs"/>
              </a:rPr>
              <a:t>tools for non-technical users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Pedagogical </a:t>
            </a: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</a:rPr>
              <a:t>activities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training workshops </a:t>
            </a:r>
            <a:endParaRPr lang="en-US" sz="26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self-teaching materials</a:t>
            </a:r>
            <a:endParaRPr lang="en-US" sz="26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6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00CC"/>
                </a:solidFill>
                <a:latin typeface="Calibri" panose="020F0502020204030204" pitchFamily="34" charset="0"/>
              </a:rPr>
              <a:t>Research activities and support</a:t>
            </a:r>
          </a:p>
          <a:p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</a:rPr>
              <a:t>visiting scholar </a:t>
            </a:r>
            <a:r>
              <a:rPr lang="en-US" sz="2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programs</a:t>
            </a:r>
            <a:endParaRPr lang="en-US" sz="2600" dirty="0">
              <a:solidFill>
                <a:schemeClr val="accent6"/>
              </a:solidFill>
              <a:latin typeface="Calibri" panose="020F0502020204030204" pitchFamily="34" charset="0"/>
            </a:endParaRPr>
          </a:p>
          <a:p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</a:rPr>
              <a:t>working paper series </a:t>
            </a:r>
            <a:r>
              <a:rPr lang="en-US" sz="2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(700</a:t>
            </a:r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</a:rPr>
              <a:t>+)</a:t>
            </a:r>
          </a:p>
          <a:p>
            <a:r>
              <a:rPr lang="en-US" sz="2600" dirty="0">
                <a:solidFill>
                  <a:schemeClr val="accent6"/>
                </a:solidFill>
                <a:latin typeface="Calibri" panose="020F0502020204030204" pitchFamily="34" charset="0"/>
              </a:rPr>
              <a:t>research conferences</a:t>
            </a:r>
          </a:p>
          <a:p>
            <a:r>
              <a:rPr lang="en-US" sz="2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authored and edited books, e.g.</a:t>
            </a:r>
            <a:endParaRPr lang="en-US" sz="2600" dirty="0" smtClean="0">
              <a:solidFill>
                <a:schemeClr val="accent6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endParaRPr lang="en-US" sz="2600" dirty="0">
              <a:solidFill>
                <a:schemeClr val="accent6"/>
              </a:solidFill>
              <a:latin typeface="Gotham Bold"/>
              <a:ea typeface="+mj-ea"/>
              <a:cs typeface="+mj-cs"/>
            </a:endParaRPr>
          </a:p>
          <a:p>
            <a:endParaRPr lang="en-US" sz="2600" dirty="0">
              <a:solidFill>
                <a:schemeClr val="accent6"/>
              </a:solidFill>
              <a:latin typeface="Gotham Bold"/>
              <a:ea typeface="+mj-ea"/>
              <a:cs typeface="+mj-cs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197" y="2598420"/>
            <a:ext cx="2590888" cy="384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410200" y="5715000"/>
            <a:ext cx="533400" cy="228600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763000" cy="6324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40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10:20 - 10:30am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Q&amp;A</a:t>
            </a:r>
            <a:endParaRPr lang="en-US" sz="4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40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763000" cy="63246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</a:t>
            </a:r>
            <a:endParaRPr lang="en-US" sz="16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endParaRPr lang="en-US" sz="16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600" dirty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● Workshop, general information and logistics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- “people”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Stone Center staff onsite	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Janet Gornick, Workshop Director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Berglind </a:t>
            </a:r>
            <a:r>
              <a:rPr lang="en-US" sz="1800" dirty="0" err="1">
                <a:solidFill>
                  <a:schemeClr val="tx1"/>
                </a:solidFill>
                <a:latin typeface="Calibri" panose="020F0502020204030204" pitchFamily="34" charset="0"/>
              </a:rPr>
              <a:t>Hólm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Ragnarsdóttir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 Workshop Associate Director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Alex Breindel, Workshop Intern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Laurie Maldonado, Stone Center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	Nathaniel Johnson, Stone Center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Caroline Batzdorf, Stone Center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Plus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53 workshop students (see bios in packet)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	23 instructors (see bios online)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-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one-on-one research consultations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see sign-up sheets</a:t>
            </a:r>
          </a:p>
          <a:p>
            <a:pPr marL="457200" indent="-45720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	- dinner on Thursday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(in Brooklyn)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Berglind has sign-up sheet; 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directions in your packet </a:t>
            </a:r>
            <a:r>
              <a:rPr lang="en-US" sz="1800" dirty="0" smtClean="0">
                <a:solidFill>
                  <a:schemeClr val="tx1"/>
                </a:solidFill>
              </a:rPr>
              <a:t>	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304800"/>
            <a:ext cx="8763000" cy="6324600"/>
          </a:xfrm>
        </p:spPr>
        <p:txBody>
          <a:bodyPr>
            <a:normAutofit/>
          </a:bodyPr>
          <a:lstStyle/>
          <a:p>
            <a:pPr marL="457200" indent="-457200" algn="ctr">
              <a:spcBef>
                <a:spcPts val="0"/>
              </a:spcBef>
              <a:buNone/>
            </a:pPr>
            <a:endParaRPr lang="en-US" sz="40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4000" dirty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endParaRPr lang="en-US" sz="4000" b="1" i="1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b="1" i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9:30 - 10:00am</a:t>
            </a:r>
          </a:p>
          <a:p>
            <a:pPr marL="457200" indent="-457200" algn="ctr">
              <a:spcBef>
                <a:spcPts val="0"/>
              </a:spcBef>
              <a:buNone/>
            </a:pPr>
            <a:endParaRPr lang="en-US" sz="4000" dirty="0" smtClean="0">
              <a:solidFill>
                <a:srgbClr val="0000CC"/>
              </a:solidFill>
              <a:latin typeface="Calibri" panose="020F0502020204030204" pitchFamily="34" charset="0"/>
            </a:endParaRP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Preview </a:t>
            </a:r>
            <a:r>
              <a:rPr lang="en-US" sz="4000" dirty="0">
                <a:solidFill>
                  <a:srgbClr val="0000CC"/>
                </a:solidFill>
                <a:latin typeface="Calibri" panose="020F0502020204030204" pitchFamily="34" charset="0"/>
              </a:rPr>
              <a:t>of the </a:t>
            </a:r>
            <a:r>
              <a:rPr lang="en-US" sz="4000" dirty="0" smtClean="0">
                <a:solidFill>
                  <a:srgbClr val="0000CC"/>
                </a:solidFill>
                <a:latin typeface="Calibri" panose="020F0502020204030204" pitchFamily="34" charset="0"/>
              </a:rPr>
              <a:t>sessions</a:t>
            </a:r>
          </a:p>
          <a:p>
            <a:pPr marL="457200" indent="-457200" algn="ctr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				</a:t>
            </a:r>
            <a:r>
              <a:rPr lang="en-US" sz="4000" dirty="0">
                <a:solidFill>
                  <a:srgbClr val="C00000"/>
                </a:solidFill>
              </a:rPr>
              <a:t>	</a:t>
            </a:r>
            <a:r>
              <a:rPr lang="en-US" sz="1800" dirty="0">
                <a:solidFill>
                  <a:srgbClr val="C00000"/>
                </a:solidFill>
              </a:rPr>
              <a:t>			</a:t>
            </a:r>
            <a:endParaRPr lang="en-US" sz="1800" dirty="0"/>
          </a:p>
          <a:p>
            <a:pPr marL="457200" indent="-457200">
              <a:spcBef>
                <a:spcPts val="0"/>
              </a:spcBef>
              <a:buNone/>
            </a:pPr>
            <a:r>
              <a:rPr lang="en-US" sz="1800" dirty="0"/>
              <a:t>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1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47638"/>
            <a:ext cx="8686800" cy="6481762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endParaRPr lang="en-US" sz="1600" dirty="0" smtClean="0">
              <a:solidFill>
                <a:srgbClr val="C00000"/>
              </a:solidFill>
            </a:endParaRPr>
          </a:p>
          <a:p>
            <a:pPr marL="457200" indent="-457200">
              <a:buNone/>
            </a:pPr>
            <a:r>
              <a:rPr lang="en-US" sz="1600" dirty="0">
                <a:solidFill>
                  <a:srgbClr val="C00000"/>
                </a:solidFill>
              </a:rPr>
              <a:t>	</a:t>
            </a:r>
            <a:endParaRPr lang="en-US" sz="1600" dirty="0" smtClean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7639"/>
            <a:ext cx="8077200" cy="6481762"/>
          </a:xfrm>
          <a:prstGeom prst="rect">
            <a:avLst/>
          </a:prstGeom>
          <a:ln w="12700"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18350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S Presentation Format">
  <a:themeElements>
    <a:clrScheme name="LIS colors">
      <a:dk1>
        <a:sysClr val="windowText" lastClr="000000"/>
      </a:dk1>
      <a:lt1>
        <a:sysClr val="window" lastClr="FFFFFF"/>
      </a:lt1>
      <a:dk2>
        <a:srgbClr val="005D87"/>
      </a:dk2>
      <a:lt2>
        <a:srgbClr val="EEECE1"/>
      </a:lt2>
      <a:accent1>
        <a:srgbClr val="307EA3"/>
      </a:accent1>
      <a:accent2>
        <a:srgbClr val="CBCED4"/>
      </a:accent2>
      <a:accent3>
        <a:srgbClr val="005D87"/>
      </a:accent3>
      <a:accent4>
        <a:srgbClr val="5C93B4"/>
      </a:accent4>
      <a:accent5>
        <a:srgbClr val="818A8F"/>
      </a:accent5>
      <a:accent6>
        <a:srgbClr val="D5490C"/>
      </a:accent6>
      <a:hlink>
        <a:srgbClr val="FFFFFF"/>
      </a:hlink>
      <a:folHlink>
        <a:srgbClr val="FFFFFF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otham Bold"/>
        <a:ea typeface="Pmn Caecilia 56 Italic Oldstyle"/>
        <a:cs typeface=""/>
      </a:majorFont>
      <a:minorFont>
        <a:latin typeface="Gotham Book"/>
        <a:ea typeface="Trade Gothic Condensed No.18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5656</TotalTime>
  <Words>1510</Words>
  <Application>Microsoft Office PowerPoint</Application>
  <PresentationFormat>On-screen Show (4:3)</PresentationFormat>
  <Paragraphs>484</Paragraphs>
  <Slides>62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9" baseType="lpstr">
      <vt:lpstr>MS PGothic</vt:lpstr>
      <vt:lpstr>MS PGothic</vt:lpstr>
      <vt:lpstr>SimSun</vt:lpstr>
      <vt:lpstr>Arial</vt:lpstr>
      <vt:lpstr>Calibri</vt:lpstr>
      <vt:lpstr>Cambria</vt:lpstr>
      <vt:lpstr>Gotham Bold</vt:lpstr>
      <vt:lpstr>Gotham Book</vt:lpstr>
      <vt:lpstr>Impact</vt:lpstr>
      <vt:lpstr>Osaka</vt:lpstr>
      <vt:lpstr>PMn Caecilia 56 Italic Oldstyle</vt:lpstr>
      <vt:lpstr>PMn Caecilia 56 Italic Oldstyle</vt:lpstr>
      <vt:lpstr>Times New Roman</vt:lpstr>
      <vt:lpstr>Trade Gothic Condensed No.18</vt:lpstr>
      <vt:lpstr>Verdana</vt:lpstr>
      <vt:lpstr>Wingdings</vt:lpstr>
      <vt:lpstr>LIS Presentation Format</vt:lpstr>
      <vt:lpstr>  Inequality by the Numbers: Introduction and Overview  June 5, 2016 / 9am to 10:30am   Janet C. Gornick Director, Stone Center on Socio-Economic Inequality Director, US Office of LIS Professor of Political Science and Sociology,  Graduate Center, City University of New York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Michael Förster  OECD </vt:lpstr>
      <vt:lpstr>PowerPoint Presentation</vt:lpstr>
      <vt:lpstr>    Paul Krugman  GC-CUNY</vt:lpstr>
      <vt:lpstr>PowerPoint Presentation</vt:lpstr>
      <vt:lpstr>    Andrew Clark Paris School of Economics</vt:lpstr>
      <vt:lpstr>PowerPoint Presentation</vt:lpstr>
      <vt:lpstr>    Branko Milanovic  GC-CUNY </vt:lpstr>
      <vt:lpstr>PowerPoint Presentation</vt:lpstr>
      <vt:lpstr> Janet Gornick GC-CUNY / Stone Center with Berglind Hólm Ragnarsdóttir Laurie Maldonado Nathaniel Johnson</vt:lpstr>
      <vt:lpstr>PowerPoint Presentation</vt:lpstr>
      <vt:lpstr>    Sonalde Desai University of Maryland</vt:lpstr>
      <vt:lpstr>Overall inequality in India  has been rising</vt:lpstr>
      <vt:lpstr>    Juan Battle GC-CUNY</vt:lpstr>
      <vt:lpstr>PowerPoint Presentation</vt:lpstr>
      <vt:lpstr>    Conchita D’Ambrosio  University of Luxembourg</vt:lpstr>
      <vt:lpstr>PowerPoint Presentation</vt:lpstr>
      <vt:lpstr>    Larry Mishel  Economic Policy Institute</vt:lpstr>
      <vt:lpstr>PowerPoint Presentation</vt:lpstr>
      <vt:lpstr>    Walter Scheidel  Stanford University</vt:lpstr>
      <vt:lpstr>PowerPoint Presentation</vt:lpstr>
      <vt:lpstr>    Richard Alba  GC-CUNY</vt:lpstr>
      <vt:lpstr>An historic transition underway</vt:lpstr>
      <vt:lpstr>    Louis Chauvel  University of Luxembourg</vt:lpstr>
      <vt:lpstr>PowerPoint Presentation</vt:lpstr>
      <vt:lpstr>    James Parrott,  Center for New York City Affairs</vt:lpstr>
      <vt:lpstr>PowerPoint Presentation</vt:lpstr>
      <vt:lpstr>    Darrick Hamilton The New School </vt:lpstr>
      <vt:lpstr>PowerPoint Presentation</vt:lpstr>
      <vt:lpstr>    Nancy Folbre UMass-Amherst, Emerita</vt:lpstr>
      <vt:lpstr>PowerPoint Presentation</vt:lpstr>
      <vt:lpstr>   Leslie McCall GC-CUNY</vt:lpstr>
      <vt:lpstr>PowerPoint Presentation</vt:lpstr>
      <vt:lpstr>    John Mollenkopf GC-CUNY</vt:lpstr>
      <vt:lpstr>PowerPoint Presentation</vt:lpstr>
      <vt:lpstr>    Sarah Bruch University of Iowa</vt:lpstr>
      <vt:lpstr>PowerPoint Presentation</vt:lpstr>
      <vt:lpstr>   Arthur Kennickell  Federal Reserve Board, Ret. </vt:lpstr>
      <vt:lpstr>Net worth share of wealthiest 1%</vt:lpstr>
      <vt:lpstr>PowerPoint Presentation</vt:lpstr>
      <vt:lpstr>@ LIS … </vt:lpstr>
      <vt:lpstr>Our mission</vt:lpstr>
      <vt:lpstr> LIS: an overview </vt:lpstr>
      <vt:lpstr>What we do</vt:lpstr>
      <vt:lpstr>Data harmonisation at LIS: an overview</vt:lpstr>
      <vt:lpstr>Data harmonisation at LIS: an overview</vt:lpstr>
      <vt:lpstr>Data harmonisation at LIS: an overview</vt:lpstr>
      <vt:lpstr>What we do (cont).</vt:lpstr>
      <vt:lpstr>PowerPoint Presentation</vt:lpstr>
      <vt:lpstr>LIS and LWS Databases</vt:lpstr>
      <vt:lpstr> Current Coverage of High- and Middle-Income  Countries in LIS and LWS Databases approximately 65% of world population and 84% of world GDP </vt:lpstr>
      <vt:lpstr>Users, products, services</vt:lpstr>
      <vt:lpstr>PowerPoint Presentation</vt:lpstr>
    </vt:vector>
  </TitlesOfParts>
  <Company>The Graduate School and University Center, CUNY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Biennial Board Meeting</dc:title>
  <dc:creator>lmaldonado</dc:creator>
  <cp:lastModifiedBy>Gornick, Janet</cp:lastModifiedBy>
  <cp:revision>210</cp:revision>
  <cp:lastPrinted>2017-06-05T12:12:55Z</cp:lastPrinted>
  <dcterms:created xsi:type="dcterms:W3CDTF">2011-06-17T19:24:44Z</dcterms:created>
  <dcterms:modified xsi:type="dcterms:W3CDTF">2017-06-05T12:19:05Z</dcterms:modified>
</cp:coreProperties>
</file>