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337" r:id="rId3"/>
    <p:sldId id="336" r:id="rId4"/>
    <p:sldId id="340" r:id="rId5"/>
    <p:sldId id="343" r:id="rId6"/>
    <p:sldId id="327" r:id="rId7"/>
    <p:sldId id="338" r:id="rId8"/>
    <p:sldId id="339" r:id="rId9"/>
    <p:sldId id="341" r:id="rId10"/>
    <p:sldId id="335" r:id="rId11"/>
    <p:sldId id="258" r:id="rId12"/>
    <p:sldId id="332" r:id="rId13"/>
    <p:sldId id="321" r:id="rId14"/>
    <p:sldId id="342" r:id="rId15"/>
    <p:sldId id="325" r:id="rId16"/>
    <p:sldId id="323" r:id="rId17"/>
    <p:sldId id="274" r:id="rId18"/>
    <p:sldId id="318" r:id="rId19"/>
    <p:sldId id="330" r:id="rId20"/>
    <p:sldId id="331" r:id="rId21"/>
    <p:sldId id="324" r:id="rId22"/>
    <p:sldId id="329" r:id="rId23"/>
    <p:sldId id="316" r:id="rId24"/>
    <p:sldId id="334" r:id="rId25"/>
    <p:sldId id="328" r:id="rId26"/>
    <p:sldId id="315"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03" autoAdjust="0"/>
    <p:restoredTop sz="94718" autoAdjust="0"/>
  </p:normalViewPr>
  <p:slideViewPr>
    <p:cSldViewPr>
      <p:cViewPr varScale="1">
        <p:scale>
          <a:sx n="89" d="100"/>
          <a:sy n="89" d="100"/>
        </p:scale>
        <p:origin x="121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56" d="100"/>
          <a:sy n="56" d="100"/>
        </p:scale>
        <p:origin x="-186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9" tIns="45719" rIns="91439" bIns="45719"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39" tIns="45719" rIns="91439" bIns="45719" rtlCol="0"/>
          <a:lstStyle>
            <a:lvl1pPr algn="r">
              <a:defRPr sz="1200"/>
            </a:lvl1pPr>
          </a:lstStyle>
          <a:p>
            <a:fld id="{13F6A80B-AB4D-40F2-B802-DA0856002B4A}" type="datetimeFigureOut">
              <a:rPr lang="en-US" smtClean="0"/>
              <a:t>6/18/2015</a:t>
            </a:fld>
            <a:endParaRPr lang="en-US"/>
          </a:p>
        </p:txBody>
      </p:sp>
      <p:sp>
        <p:nvSpPr>
          <p:cNvPr id="4" name="Footer Placeholder 3"/>
          <p:cNvSpPr>
            <a:spLocks noGrp="1"/>
          </p:cNvSpPr>
          <p:nvPr>
            <p:ph type="ftr" sz="quarter" idx="2"/>
          </p:nvPr>
        </p:nvSpPr>
        <p:spPr>
          <a:xfrm>
            <a:off x="1" y="8829676"/>
            <a:ext cx="3038475" cy="465138"/>
          </a:xfrm>
          <a:prstGeom prst="rect">
            <a:avLst/>
          </a:prstGeom>
        </p:spPr>
        <p:txBody>
          <a:bodyPr vert="horz" lIns="91439" tIns="45719" rIns="91439"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9" tIns="45719" rIns="91439" bIns="45719" rtlCol="0" anchor="b"/>
          <a:lstStyle>
            <a:lvl1pPr algn="r">
              <a:defRPr sz="1200"/>
            </a:lvl1pPr>
          </a:lstStyle>
          <a:p>
            <a:fld id="{CF6785F5-D6D2-498C-ADEE-101912068B7E}" type="slidenum">
              <a:rPr lang="en-US" smtClean="0"/>
              <a:t>‹#›</a:t>
            </a:fld>
            <a:endParaRPr lang="en-US"/>
          </a:p>
        </p:txBody>
      </p:sp>
    </p:spTree>
    <p:extLst>
      <p:ext uri="{BB962C8B-B14F-4D97-AF65-F5344CB8AC3E}">
        <p14:creationId xmlns:p14="http://schemas.microsoft.com/office/powerpoint/2010/main" val="2497527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0954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0"/>
            <a:ext cx="7772400" cy="838200"/>
          </a:xfrm>
        </p:spPr>
        <p:txBody>
          <a:bodyPr anchor="t"/>
          <a:lstStyle>
            <a:lvl1pPr algn="ctr">
              <a:defRPr sz="4000" b="0" cap="none" baseline="0">
                <a:solidFill>
                  <a:schemeClr val="bg1"/>
                </a:solidFill>
                <a:latin typeface="Gotham Bold"/>
              </a:defRPr>
            </a:lvl1pPr>
          </a:lstStyle>
          <a:p>
            <a:r>
              <a:rPr lang="en-US" dirty="0" smtClean="0"/>
              <a:t>Presentation Title</a:t>
            </a:r>
            <a:endParaRPr lang="en-US" dirty="0"/>
          </a:p>
        </p:txBody>
      </p:sp>
      <p:sp>
        <p:nvSpPr>
          <p:cNvPr id="3" name="Text Placeholder 2"/>
          <p:cNvSpPr>
            <a:spLocks noGrp="1"/>
          </p:cNvSpPr>
          <p:nvPr>
            <p:ph type="body" idx="1" hasCustomPrompt="1"/>
          </p:nvPr>
        </p:nvSpPr>
        <p:spPr>
          <a:xfrm>
            <a:off x="609600" y="5181600"/>
            <a:ext cx="7772400" cy="990600"/>
          </a:xfrm>
        </p:spPr>
        <p:txBody>
          <a:bodyPr anchor="b"/>
          <a:lstStyle>
            <a:lvl1pPr marL="0" indent="0" algn="ctr">
              <a:buNone/>
              <a:defRPr sz="2000" b="0" i="0" baseline="0">
                <a:solidFill>
                  <a:schemeClr val="bg1"/>
                </a:solidFill>
                <a:latin typeface="+mn-ea"/>
                <a:ea typeface="+mn-e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Purpose of Presentation</a:t>
            </a:r>
          </a:p>
        </p:txBody>
      </p:sp>
      <p:pic>
        <p:nvPicPr>
          <p:cNvPr id="17" name="Picture 16" descr="logo2011.png"/>
          <p:cNvPicPr>
            <a:picLocks noChangeAspect="1"/>
          </p:cNvPicPr>
          <p:nvPr userDrawn="1"/>
        </p:nvPicPr>
        <p:blipFill>
          <a:blip r:embed="rId2" cstate="print"/>
          <a:stretch>
            <a:fillRect/>
          </a:stretch>
        </p:blipFill>
        <p:spPr>
          <a:xfrm>
            <a:off x="2819400" y="381000"/>
            <a:ext cx="3301865" cy="407909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5" name="Picture 4" descr="235_identity_cmyk.jpg"/>
          <p:cNvPicPr>
            <a:picLocks noChangeAspect="1"/>
          </p:cNvPicPr>
          <p:nvPr userDrawn="1"/>
        </p:nvPicPr>
        <p:blipFill>
          <a:blip r:embed="rId2"/>
          <a:stretch>
            <a:fillRect/>
          </a:stretch>
        </p:blipFill>
        <p:spPr>
          <a:xfrm>
            <a:off x="2743200" y="228600"/>
            <a:ext cx="3547872" cy="4434840"/>
          </a:xfrm>
          <a:prstGeom prst="rect">
            <a:avLst/>
          </a:prstGeom>
        </p:spPr>
      </p:pic>
      <p:sp>
        <p:nvSpPr>
          <p:cNvPr id="2" name="Title 1"/>
          <p:cNvSpPr>
            <a:spLocks noGrp="1"/>
          </p:cNvSpPr>
          <p:nvPr>
            <p:ph type="title" hasCustomPrompt="1"/>
          </p:nvPr>
        </p:nvSpPr>
        <p:spPr>
          <a:xfrm>
            <a:off x="609600" y="4495800"/>
            <a:ext cx="7772400" cy="838200"/>
          </a:xfrm>
        </p:spPr>
        <p:txBody>
          <a:bodyPr anchor="t"/>
          <a:lstStyle>
            <a:lvl1pPr algn="ctr">
              <a:defRPr sz="4000" b="0" cap="none" baseline="0">
                <a:solidFill>
                  <a:schemeClr val="tx2"/>
                </a:solidFill>
                <a:latin typeface="Gotham Bold"/>
              </a:defRPr>
            </a:lvl1pPr>
          </a:lstStyle>
          <a:p>
            <a:r>
              <a:rPr lang="en-US" dirty="0" smtClean="0"/>
              <a:t>Presentation Title</a:t>
            </a:r>
            <a:endParaRPr lang="en-US" dirty="0"/>
          </a:p>
        </p:txBody>
      </p:sp>
      <p:sp>
        <p:nvSpPr>
          <p:cNvPr id="3" name="Text Placeholder 2"/>
          <p:cNvSpPr>
            <a:spLocks noGrp="1"/>
          </p:cNvSpPr>
          <p:nvPr>
            <p:ph type="body" idx="1" hasCustomPrompt="1"/>
          </p:nvPr>
        </p:nvSpPr>
        <p:spPr>
          <a:xfrm>
            <a:off x="609600" y="5181600"/>
            <a:ext cx="7772400" cy="990600"/>
          </a:xfrm>
        </p:spPr>
        <p:txBody>
          <a:bodyPr anchor="b"/>
          <a:lstStyle>
            <a:lvl1pPr marL="0" indent="0" algn="ctr">
              <a:buNone/>
              <a:defRPr sz="2000" b="0" i="0" baseline="0">
                <a:solidFill>
                  <a:schemeClr val="accent5"/>
                </a:solidFill>
                <a:latin typeface="+mn-ea"/>
                <a:ea typeface="+mn-e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Purpose of Presentation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495800"/>
            <a:ext cx="7772400" cy="838200"/>
          </a:xfrm>
        </p:spPr>
        <p:txBody>
          <a:bodyPr anchor="t"/>
          <a:lstStyle>
            <a:lvl1pPr algn="ctr">
              <a:defRPr sz="4000" b="0" cap="none" baseline="0">
                <a:solidFill>
                  <a:schemeClr val="tx2"/>
                </a:solidFill>
                <a:latin typeface="Gotham Bold"/>
              </a:defRPr>
            </a:lvl1pPr>
          </a:lstStyle>
          <a:p>
            <a:r>
              <a:rPr lang="en-US" dirty="0" smtClean="0"/>
              <a:t>Presentation Title</a:t>
            </a:r>
            <a:endParaRPr lang="en-US" dirty="0"/>
          </a:p>
        </p:txBody>
      </p:sp>
      <p:sp>
        <p:nvSpPr>
          <p:cNvPr id="3" name="Text Placeholder 2"/>
          <p:cNvSpPr>
            <a:spLocks noGrp="1"/>
          </p:cNvSpPr>
          <p:nvPr>
            <p:ph type="body" idx="1" hasCustomPrompt="1"/>
          </p:nvPr>
        </p:nvSpPr>
        <p:spPr>
          <a:xfrm>
            <a:off x="609600" y="5181600"/>
            <a:ext cx="7772400" cy="990600"/>
          </a:xfrm>
        </p:spPr>
        <p:txBody>
          <a:bodyPr anchor="b"/>
          <a:lstStyle>
            <a:lvl1pPr marL="0" indent="0" algn="ctr">
              <a:buNone/>
              <a:defRPr sz="2000" b="0" i="0" baseline="0">
                <a:solidFill>
                  <a:schemeClr val="accent5"/>
                </a:solidFill>
                <a:latin typeface="+mn-ea"/>
                <a:ea typeface="+mn-e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Purpose of Presentation</a:t>
            </a:r>
          </a:p>
        </p:txBody>
      </p:sp>
      <p:pic>
        <p:nvPicPr>
          <p:cNvPr id="6" name="Picture 5" descr="235_identity_negative_cmyk_vertical.jpg"/>
          <p:cNvPicPr>
            <a:picLocks noChangeAspect="1"/>
          </p:cNvPicPr>
          <p:nvPr userDrawn="1"/>
        </p:nvPicPr>
        <p:blipFill>
          <a:blip r:embed="rId2"/>
          <a:stretch>
            <a:fillRect/>
          </a:stretch>
        </p:blipFill>
        <p:spPr>
          <a:xfrm>
            <a:off x="3200400" y="762000"/>
            <a:ext cx="2484425" cy="348255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lislogo_web_1.png"/>
          <p:cNvPicPr>
            <a:picLocks noChangeAspect="1"/>
          </p:cNvPicPr>
          <p:nvPr/>
        </p:nvPicPr>
        <p:blipFill>
          <a:blip r:embed="rId14"/>
          <a:stretch>
            <a:fillRect/>
          </a:stretch>
        </p:blipFill>
        <p:spPr>
          <a:xfrm>
            <a:off x="7467600" y="5381625"/>
            <a:ext cx="1476375" cy="1476375"/>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51" r:id="rId1"/>
    <p:sldLayoutId id="2147483660" r:id="rId2"/>
    <p:sldLayoutId id="2147483662" r:id="rId3"/>
    <p:sldLayoutId id="2147483650" r:id="rId4"/>
    <p:sldLayoutId id="2147483663" r:id="rId5"/>
    <p:sldLayoutId id="2147483652" r:id="rId6"/>
    <p:sldLayoutId id="2147483654" r:id="rId7"/>
    <p:sldLayoutId id="2147483661" r:id="rId8"/>
    <p:sldLayoutId id="2147483656" r:id="rId9"/>
    <p:sldLayoutId id="2147483657" r:id="rId10"/>
    <p:sldLayoutId id="2147483658" r:id="rId11"/>
    <p:sldLayoutId id="2147483659" r:id="rId12"/>
  </p:sldLayoutIdLst>
  <p:hf hdr="0"/>
  <p:txStyles>
    <p:titleStyle>
      <a:lvl1pPr algn="ctr" defTabSz="914400" rtl="0" eaLnBrk="1" latinLnBrk="0" hangingPunct="1">
        <a:spcBef>
          <a:spcPct val="0"/>
        </a:spcBef>
        <a:buNone/>
        <a:defRPr sz="4000" kern="1200" baseline="0">
          <a:solidFill>
            <a:schemeClr val="tx2"/>
          </a:solidFill>
          <a:latin typeface="Gotham Bold"/>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5"/>
          </a:solidFill>
          <a:latin typeface="Gotham Book"/>
          <a:ea typeface="+mn-ea"/>
          <a:cs typeface="+mn-cs"/>
        </a:defRPr>
      </a:lvl1pPr>
      <a:lvl2pPr marL="742950" indent="-285750" algn="l" defTabSz="914400" rtl="0" eaLnBrk="1" latinLnBrk="0" hangingPunct="1">
        <a:spcBef>
          <a:spcPct val="20000"/>
        </a:spcBef>
        <a:buFont typeface="Arial" pitchFamily="34" charset="0"/>
        <a:buChar char="–"/>
        <a:defRPr sz="2800" b="0" i="1" kern="1200" baseline="0">
          <a:solidFill>
            <a:schemeClr val="accent5"/>
          </a:solidFill>
          <a:latin typeface="PMn Caecilia 56 Italic Oldstyle"/>
          <a:ea typeface="+mj-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accent5"/>
          </a:solidFill>
          <a:latin typeface="Gotham Book"/>
          <a:ea typeface="+mj-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accent5"/>
          </a:solidFill>
          <a:latin typeface="Gotham Book"/>
          <a:ea typeface="+mj-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accent5"/>
          </a:solidFill>
          <a:latin typeface="Gotham Book"/>
          <a:ea typeface="+mj-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www.gc.cuny.edu/liscenter"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4269740"/>
          </a:xfrm>
        </p:spPr>
        <p:txBody>
          <a:bodyPr>
            <a:noAutofit/>
          </a:bodyPr>
          <a:lstStyle/>
          <a:p>
            <a:r>
              <a:rPr lang="en-GB" dirty="0" smtClean="0">
                <a:solidFill>
                  <a:schemeClr val="tx1"/>
                </a:solidFill>
              </a:rPr>
              <a:t/>
            </a:r>
            <a:br>
              <a:rPr lang="en-GB" dirty="0" smtClean="0">
                <a:solidFill>
                  <a:schemeClr val="tx1"/>
                </a:solidFill>
              </a:rPr>
            </a:br>
            <a:r>
              <a:rPr lang="en-GB" dirty="0" smtClean="0">
                <a:solidFill>
                  <a:schemeClr val="tx1"/>
                </a:solidFill>
              </a:rPr>
              <a:t>Inequality by the Numbers:</a:t>
            </a:r>
            <a:br>
              <a:rPr lang="en-GB" dirty="0" smtClean="0">
                <a:solidFill>
                  <a:schemeClr val="tx1"/>
                </a:solidFill>
              </a:rPr>
            </a:br>
            <a:r>
              <a:rPr lang="en-GB" dirty="0" smtClean="0">
                <a:solidFill>
                  <a:schemeClr val="tx1"/>
                </a:solidFill>
              </a:rPr>
              <a:t>Introduction and Overview</a:t>
            </a:r>
            <a:br>
              <a:rPr lang="en-GB" dirty="0" smtClean="0">
                <a:solidFill>
                  <a:schemeClr val="tx1"/>
                </a:solidFill>
              </a:rPr>
            </a:br>
            <a:r>
              <a:rPr lang="en-GB" sz="1800" dirty="0">
                <a:solidFill>
                  <a:schemeClr val="tx1"/>
                </a:solidFill>
              </a:rPr>
              <a:t/>
            </a:r>
            <a:br>
              <a:rPr lang="en-GB" sz="1800" dirty="0">
                <a:solidFill>
                  <a:schemeClr val="tx1"/>
                </a:solidFill>
              </a:rPr>
            </a:br>
            <a:r>
              <a:rPr lang="en-GB" sz="1800" dirty="0">
                <a:solidFill>
                  <a:schemeClr val="tx1"/>
                </a:solidFill>
              </a:rPr>
              <a:t>June 1, 2015 / 9am to 12pm</a:t>
            </a:r>
            <a:r>
              <a:rPr lang="en-GB" sz="1800" dirty="0" smtClean="0">
                <a:solidFill>
                  <a:schemeClr val="tx1"/>
                </a:solidFill>
              </a:rPr>
              <a:t/>
            </a:r>
            <a:br>
              <a:rPr lang="en-GB" sz="1800" dirty="0" smtClean="0">
                <a:solidFill>
                  <a:schemeClr val="tx1"/>
                </a:solidFill>
              </a:rPr>
            </a:br>
            <a:r>
              <a:rPr lang="en-GB" sz="1800" dirty="0" smtClean="0">
                <a:solidFill>
                  <a:schemeClr val="tx1"/>
                </a:solidFill>
              </a:rPr>
              <a:t/>
            </a:r>
            <a:br>
              <a:rPr lang="en-GB" sz="1800" dirty="0" smtClean="0">
                <a:solidFill>
                  <a:schemeClr val="tx1"/>
                </a:solidFill>
              </a:rPr>
            </a:br>
            <a:r>
              <a:rPr lang="en-GB" sz="1800" dirty="0">
                <a:solidFill>
                  <a:srgbClr val="0000CC"/>
                </a:solidFill>
              </a:rPr>
              <a:t/>
            </a:r>
            <a:br>
              <a:rPr lang="en-GB" sz="1800" dirty="0">
                <a:solidFill>
                  <a:srgbClr val="0000CC"/>
                </a:solidFill>
              </a:rPr>
            </a:br>
            <a:r>
              <a:rPr lang="en-US" sz="1600" dirty="0">
                <a:solidFill>
                  <a:srgbClr val="0000CC"/>
                </a:solidFill>
              </a:rPr>
              <a:t>Janet C. Gornick</a:t>
            </a:r>
            <a:br>
              <a:rPr lang="en-US" sz="1600" dirty="0">
                <a:solidFill>
                  <a:srgbClr val="0000CC"/>
                </a:solidFill>
              </a:rPr>
            </a:br>
            <a:r>
              <a:rPr lang="en-US" sz="1600" dirty="0">
                <a:solidFill>
                  <a:srgbClr val="0000CC"/>
                </a:solidFill>
              </a:rPr>
              <a:t>Director, LIS (Luxembourg)</a:t>
            </a:r>
            <a:br>
              <a:rPr lang="en-US" sz="1600" dirty="0">
                <a:solidFill>
                  <a:srgbClr val="0000CC"/>
                </a:solidFill>
              </a:rPr>
            </a:br>
            <a:r>
              <a:rPr lang="en-US" sz="1600" dirty="0">
                <a:solidFill>
                  <a:srgbClr val="0000CC"/>
                </a:solidFill>
              </a:rPr>
              <a:t>Director, LIS Center (New York)</a:t>
            </a:r>
            <a:br>
              <a:rPr lang="en-US" sz="1600" dirty="0">
                <a:solidFill>
                  <a:srgbClr val="0000CC"/>
                </a:solidFill>
              </a:rPr>
            </a:br>
            <a:r>
              <a:rPr lang="en-US" sz="1600" dirty="0">
                <a:solidFill>
                  <a:srgbClr val="0000CC"/>
                </a:solidFill>
              </a:rPr>
              <a:t>Professor of Political Science and Sociology, </a:t>
            </a:r>
            <a:r>
              <a:rPr lang="en-US" sz="1600" dirty="0" smtClean="0">
                <a:solidFill>
                  <a:srgbClr val="0000CC"/>
                </a:solidFill>
              </a:rPr>
              <a:t/>
            </a:r>
            <a:br>
              <a:rPr lang="en-US" sz="1600" dirty="0" smtClean="0">
                <a:solidFill>
                  <a:srgbClr val="0000CC"/>
                </a:solidFill>
              </a:rPr>
            </a:br>
            <a:r>
              <a:rPr lang="en-US" sz="1600" dirty="0" smtClean="0">
                <a:solidFill>
                  <a:srgbClr val="0000CC"/>
                </a:solidFill>
              </a:rPr>
              <a:t>Graduate </a:t>
            </a:r>
            <a:r>
              <a:rPr lang="en-US" sz="1600" dirty="0">
                <a:solidFill>
                  <a:srgbClr val="0000CC"/>
                </a:solidFill>
              </a:rPr>
              <a:t>Center, City University of New York </a:t>
            </a:r>
            <a:r>
              <a:rPr lang="en-US" dirty="0" smtClean="0">
                <a:solidFill>
                  <a:schemeClr val="tx1"/>
                </a:solidFill>
              </a:rPr>
              <a:t/>
            </a:r>
            <a:br>
              <a:rPr lang="en-US" dirty="0" smtClean="0">
                <a:solidFill>
                  <a:schemeClr val="tx1"/>
                </a:solidFill>
              </a:rPr>
            </a:br>
            <a:r>
              <a:rPr lang="en-US" sz="2000" dirty="0" smtClean="0">
                <a:solidFill>
                  <a:schemeClr val="tx1"/>
                </a:solidFill>
              </a:rPr>
              <a:t/>
            </a:r>
            <a:br>
              <a:rPr lang="en-US" sz="2000" dirty="0" smtClean="0">
                <a:solidFill>
                  <a:schemeClr val="tx1"/>
                </a:solidFill>
              </a:rPr>
            </a:br>
            <a:r>
              <a:rPr lang="en-US" sz="1400" dirty="0">
                <a:solidFill>
                  <a:srgbClr val="0000CC"/>
                </a:solidFill>
              </a:rPr>
              <a:t/>
            </a:r>
            <a:br>
              <a:rPr lang="en-US" sz="1400" dirty="0">
                <a:solidFill>
                  <a:srgbClr val="0000CC"/>
                </a:solidFill>
              </a:rPr>
            </a:br>
            <a:endParaRPr lang="en-US"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498340"/>
            <a:ext cx="1143000" cy="2095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5723890"/>
            <a:ext cx="2743199" cy="8229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5257800"/>
          </a:xfrm>
        </p:spPr>
        <p:txBody>
          <a:bodyPr>
            <a:noAutofit/>
          </a:bodyPr>
          <a:lstStyle/>
          <a:p>
            <a:r>
              <a:rPr lang="en-US" dirty="0" smtClean="0">
                <a:solidFill>
                  <a:srgbClr val="0000CC"/>
                </a:solidFill>
              </a:rPr>
              <a:t/>
            </a:r>
            <a:br>
              <a:rPr lang="en-US" dirty="0" smtClean="0">
                <a:solidFill>
                  <a:srgbClr val="0000CC"/>
                </a:solidFill>
              </a:rPr>
            </a:br>
            <a:r>
              <a:rPr lang="en-US" dirty="0" smtClean="0">
                <a:solidFill>
                  <a:schemeClr val="tx1"/>
                </a:solidFill>
              </a:rPr>
              <a:t>“</a:t>
            </a:r>
            <a:r>
              <a:rPr lang="en-GB" dirty="0">
                <a:solidFill>
                  <a:schemeClr val="tx1"/>
                </a:solidFill>
              </a:rPr>
              <a:t>High and Rising Inequality: </a:t>
            </a:r>
            <a:r>
              <a:rPr lang="en-GB" dirty="0" smtClean="0">
                <a:solidFill>
                  <a:schemeClr val="tx1"/>
                </a:solidFill>
              </a:rPr>
              <a:t>Causes </a:t>
            </a:r>
            <a:r>
              <a:rPr lang="en-GB" dirty="0">
                <a:solidFill>
                  <a:schemeClr val="tx1"/>
                </a:solidFill>
              </a:rPr>
              <a:t>and Consequences</a:t>
            </a:r>
            <a:r>
              <a:rPr lang="en-US" dirty="0" smtClean="0">
                <a:solidFill>
                  <a:schemeClr val="tx1"/>
                </a:solidFill>
              </a:rPr>
              <a:t>”</a:t>
            </a:r>
            <a:br>
              <a:rPr lang="en-US" dirty="0" smtClean="0">
                <a:solidFill>
                  <a:schemeClr val="tx1"/>
                </a:solidFill>
              </a:rPr>
            </a:br>
            <a:r>
              <a:rPr lang="en-US" sz="2000" dirty="0" smtClean="0">
                <a:solidFill>
                  <a:schemeClr val="tx1"/>
                </a:solidFill>
              </a:rPr>
              <a:t/>
            </a:r>
            <a:br>
              <a:rPr lang="en-US" sz="2000" dirty="0" smtClean="0">
                <a:solidFill>
                  <a:schemeClr val="tx1"/>
                </a:solidFill>
              </a:rPr>
            </a:br>
            <a:r>
              <a:rPr lang="en-US" sz="1400" dirty="0">
                <a:solidFill>
                  <a:srgbClr val="0000CC"/>
                </a:solidFill>
              </a:rPr>
              <a:t/>
            </a:r>
            <a:br>
              <a:rPr lang="en-US" sz="1400" dirty="0">
                <a:solidFill>
                  <a:srgbClr val="0000CC"/>
                </a:solidFill>
              </a:rPr>
            </a:br>
            <a:endParaRPr lang="en-US"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486400"/>
            <a:ext cx="1152525" cy="1152525"/>
          </a:xfrm>
          <a:prstGeom prst="rect">
            <a:avLst/>
          </a:prstGeom>
        </p:spPr>
      </p:pic>
    </p:spTree>
    <p:extLst>
      <p:ext uri="{BB962C8B-B14F-4D97-AF65-F5344CB8AC3E}">
        <p14:creationId xmlns:p14="http://schemas.microsoft.com/office/powerpoint/2010/main" val="2563861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Content </a:t>
            </a:r>
            <a:endParaRPr lang="en-US" dirty="0">
              <a:solidFill>
                <a:srgbClr val="0000CC"/>
              </a:solidFill>
            </a:endParaRPr>
          </a:p>
        </p:txBody>
      </p:sp>
      <p:sp>
        <p:nvSpPr>
          <p:cNvPr id="3" name="Content Placeholder 2"/>
          <p:cNvSpPr>
            <a:spLocks noGrp="1"/>
          </p:cNvSpPr>
          <p:nvPr>
            <p:ph idx="1"/>
          </p:nvPr>
        </p:nvSpPr>
        <p:spPr>
          <a:xfrm>
            <a:off x="304800" y="1295400"/>
            <a:ext cx="8610600" cy="5029200"/>
          </a:xfrm>
        </p:spPr>
        <p:txBody>
          <a:bodyPr>
            <a:normAutofit fontScale="47500" lnSpcReduction="20000"/>
          </a:bodyPr>
          <a:lstStyle/>
          <a:p>
            <a:pPr marL="457200" indent="-457200">
              <a:buNone/>
            </a:pPr>
            <a:endParaRPr lang="en-US" sz="5600" dirty="0">
              <a:solidFill>
                <a:schemeClr val="tx1"/>
              </a:solidFill>
            </a:endParaRPr>
          </a:p>
          <a:p>
            <a:pPr marL="0" indent="0">
              <a:buNone/>
            </a:pPr>
            <a:r>
              <a:rPr lang="en-US" sz="5600" dirty="0" smtClean="0">
                <a:solidFill>
                  <a:schemeClr val="tx1"/>
                </a:solidFill>
              </a:rPr>
              <a:t>1. Contemporary portrait: levels </a:t>
            </a:r>
            <a:r>
              <a:rPr lang="en-US" sz="5600" dirty="0">
                <a:solidFill>
                  <a:schemeClr val="tx1"/>
                </a:solidFill>
              </a:rPr>
              <a:t>and trends in inequality </a:t>
            </a:r>
          </a:p>
          <a:p>
            <a:pPr marL="457200" indent="-457200">
              <a:buNone/>
            </a:pPr>
            <a:r>
              <a:rPr lang="en-US" sz="5600" dirty="0">
                <a:solidFill>
                  <a:schemeClr val="tx1"/>
                </a:solidFill>
              </a:rPr>
              <a:t>	</a:t>
            </a:r>
            <a:r>
              <a:rPr lang="en-US" sz="5500" dirty="0">
                <a:solidFill>
                  <a:srgbClr val="0000CC"/>
                </a:solidFill>
              </a:rPr>
              <a:t>focus on income inequality across households</a:t>
            </a:r>
          </a:p>
          <a:p>
            <a:pPr marL="457200" indent="-457200">
              <a:buNone/>
            </a:pPr>
            <a:r>
              <a:rPr lang="en-US" sz="5600" dirty="0">
                <a:solidFill>
                  <a:schemeClr val="tx1"/>
                </a:solidFill>
              </a:rPr>
              <a:t>	</a:t>
            </a:r>
          </a:p>
          <a:p>
            <a:pPr marL="0" indent="0">
              <a:buNone/>
            </a:pPr>
            <a:r>
              <a:rPr lang="en-US" sz="5600" dirty="0" smtClean="0">
                <a:solidFill>
                  <a:schemeClr val="tx1"/>
                </a:solidFill>
              </a:rPr>
              <a:t>2.  High </a:t>
            </a:r>
            <a:r>
              <a:rPr lang="en-US" sz="5600" dirty="0">
                <a:solidFill>
                  <a:schemeClr val="tx1"/>
                </a:solidFill>
              </a:rPr>
              <a:t>and rising inequality: </a:t>
            </a:r>
            <a:r>
              <a:rPr lang="en-US" sz="5600" dirty="0" smtClean="0">
                <a:solidFill>
                  <a:schemeClr val="tx1"/>
                </a:solidFill>
              </a:rPr>
              <a:t>causes</a:t>
            </a:r>
          </a:p>
          <a:p>
            <a:pPr marL="457200" indent="-457200">
              <a:buNone/>
            </a:pPr>
            <a:r>
              <a:rPr lang="en-US" sz="5600" dirty="0" smtClean="0">
                <a:solidFill>
                  <a:schemeClr val="tx1"/>
                </a:solidFill>
              </a:rPr>
              <a:t>	</a:t>
            </a:r>
            <a:endParaRPr lang="en-US" sz="5600" dirty="0">
              <a:solidFill>
                <a:schemeClr val="tx1"/>
              </a:solidFill>
            </a:endParaRPr>
          </a:p>
          <a:p>
            <a:pPr marL="457200" indent="-457200">
              <a:buNone/>
            </a:pPr>
            <a:r>
              <a:rPr lang="en-US" sz="5600" dirty="0" smtClean="0">
                <a:solidFill>
                  <a:schemeClr val="tx1"/>
                </a:solidFill>
              </a:rPr>
              <a:t>3.  High </a:t>
            </a:r>
            <a:r>
              <a:rPr lang="en-US" sz="5600" dirty="0">
                <a:solidFill>
                  <a:schemeClr val="tx1"/>
                </a:solidFill>
              </a:rPr>
              <a:t>and rising inequality: consequences</a:t>
            </a:r>
          </a:p>
          <a:p>
            <a:pPr marL="457200" indent="-457200">
              <a:buNone/>
            </a:pPr>
            <a:r>
              <a:rPr lang="en-US" sz="6000" dirty="0" smtClean="0">
                <a:solidFill>
                  <a:srgbClr val="0000CC"/>
                </a:solidFill>
              </a:rPr>
              <a:t>	</a:t>
            </a:r>
            <a:endParaRPr lang="en-US" sz="5600" dirty="0">
              <a:solidFill>
                <a:schemeClr val="tx1"/>
              </a:solidFill>
            </a:endParaRPr>
          </a:p>
          <a:p>
            <a:pPr marL="457200" indent="-457200">
              <a:buNone/>
            </a:pPr>
            <a:r>
              <a:rPr lang="en-US" sz="5600" dirty="0" smtClean="0">
                <a:solidFill>
                  <a:schemeClr val="tx1"/>
                </a:solidFill>
              </a:rPr>
              <a:t>4.   Strengthening data capacity </a:t>
            </a:r>
            <a:endParaRPr lang="en-US" sz="4500" dirty="0" smtClean="0">
              <a:solidFill>
                <a:srgbClr val="C00000"/>
              </a:solidFill>
            </a:endParaRPr>
          </a:p>
          <a:p>
            <a:pPr marL="457200" indent="0">
              <a:buNone/>
            </a:pPr>
            <a:r>
              <a:rPr lang="en-US" sz="5600" dirty="0" smtClean="0">
                <a:solidFill>
                  <a:srgbClr val="0000CC"/>
                </a:solidFill>
              </a:rPr>
              <a:t>“high quality information drives sustainable development”</a:t>
            </a:r>
            <a:endParaRPr lang="en-US" sz="5600" dirty="0"/>
          </a:p>
        </p:txBody>
      </p:sp>
    </p:spTree>
    <p:extLst>
      <p:ext uri="{BB962C8B-B14F-4D97-AF65-F5344CB8AC3E}">
        <p14:creationId xmlns:p14="http://schemas.microsoft.com/office/powerpoint/2010/main" val="2044567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normAutofit/>
          </a:bodyPr>
          <a:lstStyle/>
          <a:p>
            <a:pPr marL="457200" indent="-457200"/>
            <a:r>
              <a:rPr lang="en-US" sz="2200" dirty="0" smtClean="0">
                <a:solidFill>
                  <a:srgbClr val="0000CC"/>
                </a:solidFill>
              </a:rPr>
              <a:t/>
            </a:r>
            <a:br>
              <a:rPr lang="en-US" sz="2200" dirty="0" smtClean="0">
                <a:solidFill>
                  <a:srgbClr val="0000CC"/>
                </a:solidFill>
              </a:rPr>
            </a:br>
            <a:r>
              <a:rPr lang="en-US" sz="2200" dirty="0">
                <a:solidFill>
                  <a:srgbClr val="0000CC"/>
                </a:solidFill>
              </a:rPr>
              <a:t/>
            </a:r>
            <a:br>
              <a:rPr lang="en-US" sz="2200" dirty="0">
                <a:solidFill>
                  <a:srgbClr val="0000CC"/>
                </a:solidFill>
              </a:rPr>
            </a:br>
            <a:r>
              <a:rPr lang="en-US" sz="2200" dirty="0" smtClean="0">
                <a:solidFill>
                  <a:srgbClr val="0000CC"/>
                </a:solidFill>
              </a:rPr>
              <a:t/>
            </a:r>
            <a:br>
              <a:rPr lang="en-US" sz="2200" dirty="0" smtClean="0">
                <a:solidFill>
                  <a:srgbClr val="0000CC"/>
                </a:solidFill>
              </a:rPr>
            </a:br>
            <a:r>
              <a:rPr lang="en-US" sz="2200" dirty="0" smtClean="0">
                <a:solidFill>
                  <a:srgbClr val="0000CC"/>
                </a:solidFill>
              </a:rPr>
              <a:t>Contemporary </a:t>
            </a:r>
            <a:r>
              <a:rPr lang="en-US" sz="2200" dirty="0">
                <a:solidFill>
                  <a:srgbClr val="0000CC"/>
                </a:solidFill>
              </a:rPr>
              <a:t>portrait: </a:t>
            </a:r>
            <a:r>
              <a:rPr lang="en-US" sz="2200" dirty="0" smtClean="0">
                <a:solidFill>
                  <a:srgbClr val="0000CC"/>
                </a:solidFill>
              </a:rPr>
              <a:t/>
            </a:r>
            <a:br>
              <a:rPr lang="en-US" sz="2200" dirty="0" smtClean="0">
                <a:solidFill>
                  <a:srgbClr val="0000CC"/>
                </a:solidFill>
              </a:rPr>
            </a:br>
            <a:r>
              <a:rPr lang="en-US" sz="2200" dirty="0" smtClean="0">
                <a:solidFill>
                  <a:srgbClr val="0000CC"/>
                </a:solidFill>
              </a:rPr>
              <a:t>levels </a:t>
            </a:r>
            <a:r>
              <a:rPr lang="en-US" sz="2200" dirty="0">
                <a:solidFill>
                  <a:srgbClr val="0000CC"/>
                </a:solidFill>
              </a:rPr>
              <a:t>and trends in </a:t>
            </a:r>
            <a:r>
              <a:rPr lang="en-US" sz="2200" dirty="0" smtClean="0">
                <a:solidFill>
                  <a:srgbClr val="0000CC"/>
                </a:solidFill>
              </a:rPr>
              <a:t>inequality</a:t>
            </a:r>
            <a:br>
              <a:rPr lang="en-US" sz="2200" dirty="0" smtClean="0">
                <a:solidFill>
                  <a:srgbClr val="0000CC"/>
                </a:solidFill>
              </a:rPr>
            </a:br>
            <a:r>
              <a:rPr lang="en-US" sz="2200" dirty="0">
                <a:solidFill>
                  <a:srgbClr val="0000CC"/>
                </a:solidFill>
              </a:rPr>
              <a:t/>
            </a:r>
            <a:br>
              <a:rPr lang="en-US" sz="2200" dirty="0">
                <a:solidFill>
                  <a:srgbClr val="0000CC"/>
                </a:solidFill>
              </a:rPr>
            </a:br>
            <a:endParaRPr lang="en-US" dirty="0">
              <a:solidFill>
                <a:srgbClr val="0000CC"/>
              </a:solidFill>
            </a:endParaRPr>
          </a:p>
        </p:txBody>
      </p:sp>
    </p:spTree>
    <p:extLst>
      <p:ext uri="{BB962C8B-B14F-4D97-AF65-F5344CB8AC3E}">
        <p14:creationId xmlns:p14="http://schemas.microsoft.com/office/powerpoint/2010/main" val="2333656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325562"/>
          </a:xfrm>
        </p:spPr>
        <p:txBody>
          <a:bodyPr>
            <a:normAutofit fontScale="90000"/>
          </a:bodyPr>
          <a:lstStyle/>
          <a:p>
            <a:r>
              <a:rPr lang="en-US" sz="1800" dirty="0" smtClean="0">
                <a:solidFill>
                  <a:srgbClr val="C00000"/>
                </a:solidFill>
                <a:latin typeface="Calibri" panose="020F0502020204030204" pitchFamily="34" charset="0"/>
              </a:rPr>
              <a:t>Figure 1 </a:t>
            </a:r>
            <a:r>
              <a:rPr lang="en-US" sz="2400" dirty="0" smtClean="0">
                <a:solidFill>
                  <a:srgbClr val="C00000"/>
                </a:solidFill>
                <a:latin typeface="Calibri" panose="020F0502020204030204" pitchFamily="34" charset="0"/>
              </a:rPr>
              <a:t/>
            </a:r>
            <a:br>
              <a:rPr lang="en-US" sz="2400" dirty="0" smtClean="0">
                <a:solidFill>
                  <a:srgbClr val="C00000"/>
                </a:solidFill>
                <a:latin typeface="Calibri" panose="020F0502020204030204" pitchFamily="34" charset="0"/>
              </a:rPr>
            </a:br>
            <a:r>
              <a:rPr lang="en-US" sz="2400" dirty="0" smtClean="0">
                <a:solidFill>
                  <a:srgbClr val="0000CC"/>
                </a:solidFill>
                <a:latin typeface="Calibri" panose="020F0502020204030204" pitchFamily="34" charset="0"/>
              </a:rPr>
              <a:t>Income inequality varies across high- and upper-middle-income countries.  </a:t>
            </a:r>
            <a:br>
              <a:rPr lang="en-US" sz="2400" dirty="0" smtClean="0">
                <a:solidFill>
                  <a:srgbClr val="0000CC"/>
                </a:solidFill>
                <a:latin typeface="Calibri" panose="020F0502020204030204" pitchFamily="34" charset="0"/>
              </a:rPr>
            </a:br>
            <a:r>
              <a:rPr lang="en-US" sz="1600" dirty="0" smtClean="0">
                <a:solidFill>
                  <a:schemeClr val="tx1"/>
                </a:solidFill>
                <a:latin typeface="Calibri" panose="020F0502020204030204" pitchFamily="34" charset="0"/>
              </a:rPr>
              <a:t>Gini coefficient, most recent time point, post-tax-post-transfer income</a:t>
            </a:r>
            <a:br>
              <a:rPr lang="en-US" sz="1600" dirty="0" smtClean="0">
                <a:solidFill>
                  <a:schemeClr val="tx1"/>
                </a:solidFill>
                <a:latin typeface="Calibri" panose="020F0502020204030204" pitchFamily="34" charset="0"/>
              </a:rPr>
            </a:br>
            <a:r>
              <a:rPr lang="en-US" sz="1600" dirty="0" smtClean="0">
                <a:solidFill>
                  <a:schemeClr val="tx1"/>
                </a:solidFill>
                <a:latin typeface="Calibri" panose="020F0502020204030204" pitchFamily="34" charset="0"/>
              </a:rPr>
              <a:t>(data source: LIS Key Figures, 32 countries – 26 high-income, 6 upper-middle-income)</a:t>
            </a:r>
            <a:br>
              <a:rPr lang="en-US" sz="1600" dirty="0" smtClean="0">
                <a:solidFill>
                  <a:schemeClr val="tx1"/>
                </a:solidFill>
                <a:latin typeface="Calibri" panose="020F0502020204030204" pitchFamily="34" charset="0"/>
              </a:rPr>
            </a:br>
            <a:endParaRPr lang="en-US" sz="1600" dirty="0">
              <a:solidFill>
                <a:schemeClr val="tx1"/>
              </a:solidFill>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85900"/>
            <a:ext cx="85344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677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325562"/>
          </a:xfrm>
        </p:spPr>
        <p:txBody>
          <a:bodyPr>
            <a:normAutofit fontScale="90000"/>
          </a:bodyPr>
          <a:lstStyle/>
          <a:p>
            <a:r>
              <a:rPr lang="en-US" sz="1800" dirty="0" smtClean="0">
                <a:solidFill>
                  <a:srgbClr val="C00000"/>
                </a:solidFill>
                <a:latin typeface="Calibri" panose="020F0502020204030204" pitchFamily="34" charset="0"/>
              </a:rPr>
              <a:t>Figure 2  (newly added)</a:t>
            </a:r>
            <a:r>
              <a:rPr lang="en-US" sz="2400" dirty="0" smtClean="0">
                <a:solidFill>
                  <a:srgbClr val="C00000"/>
                </a:solidFill>
                <a:latin typeface="Calibri" panose="020F0502020204030204" pitchFamily="34" charset="0"/>
              </a:rPr>
              <a:t/>
            </a:r>
            <a:br>
              <a:rPr lang="en-US" sz="2400" dirty="0" smtClean="0">
                <a:solidFill>
                  <a:srgbClr val="C00000"/>
                </a:solidFill>
                <a:latin typeface="Calibri" panose="020F0502020204030204" pitchFamily="34" charset="0"/>
              </a:rPr>
            </a:br>
            <a:r>
              <a:rPr lang="en-US" sz="2400" dirty="0" smtClean="0">
                <a:solidFill>
                  <a:srgbClr val="0000CC"/>
                </a:solidFill>
                <a:latin typeface="Calibri" panose="020F0502020204030204" pitchFamily="34" charset="0"/>
              </a:rPr>
              <a:t>Income </a:t>
            </a:r>
            <a:r>
              <a:rPr lang="en-US" sz="2400" dirty="0" smtClean="0">
                <a:solidFill>
                  <a:srgbClr val="0000CC"/>
                </a:solidFill>
                <a:latin typeface="Calibri" panose="020F0502020204030204" pitchFamily="34" charset="0"/>
              </a:rPr>
              <a:t>redistribution </a:t>
            </a:r>
            <a:r>
              <a:rPr lang="en-US" sz="2400" dirty="0" smtClean="0">
                <a:solidFill>
                  <a:srgbClr val="0000CC"/>
                </a:solidFill>
                <a:latin typeface="Calibri" panose="020F0502020204030204" pitchFamily="34" charset="0"/>
              </a:rPr>
              <a:t>through taxes </a:t>
            </a:r>
            <a:r>
              <a:rPr lang="en-US" sz="2400" dirty="0" smtClean="0">
                <a:solidFill>
                  <a:srgbClr val="0000CC"/>
                </a:solidFill>
                <a:latin typeface="Calibri" panose="020F0502020204030204" pitchFamily="34" charset="0"/>
              </a:rPr>
              <a:t>and </a:t>
            </a:r>
            <a:r>
              <a:rPr lang="en-US" sz="2400" dirty="0" smtClean="0">
                <a:solidFill>
                  <a:srgbClr val="0000CC"/>
                </a:solidFill>
                <a:latin typeface="Calibri" panose="020F0502020204030204" pitchFamily="34" charset="0"/>
              </a:rPr>
              <a:t>transfers - &lt; age 60   </a:t>
            </a:r>
            <a:br>
              <a:rPr lang="en-US" sz="2400" dirty="0" smtClean="0">
                <a:solidFill>
                  <a:srgbClr val="0000CC"/>
                </a:solidFill>
                <a:latin typeface="Calibri" panose="020F0502020204030204" pitchFamily="34" charset="0"/>
              </a:rPr>
            </a:br>
            <a:r>
              <a:rPr lang="en-US" sz="1600" dirty="0" smtClean="0">
                <a:solidFill>
                  <a:schemeClr val="tx1"/>
                </a:solidFill>
                <a:latin typeface="Calibri" panose="020F0502020204030204" pitchFamily="34" charset="0"/>
              </a:rPr>
              <a:t>Gini coefficient, 2010, pre and post-tax-post-transfer income</a:t>
            </a:r>
            <a:br>
              <a:rPr lang="en-US" sz="1600" dirty="0" smtClean="0">
                <a:solidFill>
                  <a:schemeClr val="tx1"/>
                </a:solidFill>
                <a:latin typeface="Calibri" panose="020F0502020204030204" pitchFamily="34" charset="0"/>
              </a:rPr>
            </a:br>
            <a:r>
              <a:rPr lang="en-US" sz="1600" dirty="0" smtClean="0">
                <a:solidFill>
                  <a:schemeClr val="tx1"/>
                </a:solidFill>
                <a:latin typeface="Calibri" panose="020F0502020204030204" pitchFamily="34" charset="0"/>
              </a:rPr>
              <a:t>(data source: LIS </a:t>
            </a:r>
            <a:r>
              <a:rPr lang="en-US" sz="1600" dirty="0" err="1" smtClean="0">
                <a:solidFill>
                  <a:schemeClr val="tx1"/>
                </a:solidFill>
                <a:latin typeface="Calibri" panose="020F0502020204030204" pitchFamily="34" charset="0"/>
              </a:rPr>
              <a:t>microdata</a:t>
            </a:r>
            <a:r>
              <a:rPr lang="en-US" sz="1600" dirty="0" smtClean="0">
                <a:solidFill>
                  <a:schemeClr val="tx1"/>
                </a:solidFill>
                <a:latin typeface="Calibri" panose="020F0502020204030204" pitchFamily="34" charset="0"/>
              </a:rPr>
              <a:t>, 19 high-income countries)</a:t>
            </a:r>
            <a:br>
              <a:rPr lang="en-US" sz="1600" dirty="0" smtClean="0">
                <a:solidFill>
                  <a:schemeClr val="tx1"/>
                </a:solidFill>
                <a:latin typeface="Calibri" panose="020F0502020204030204" pitchFamily="34" charset="0"/>
              </a:rPr>
            </a:br>
            <a:endParaRPr lang="en-US" sz="1600" dirty="0">
              <a:solidFill>
                <a:schemeClr val="tx1"/>
              </a:solidFill>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0" y="1477962"/>
            <a:ext cx="9067799" cy="5303838"/>
          </a:xfrm>
          <a:prstGeom prst="rect">
            <a:avLst/>
          </a:prstGeom>
        </p:spPr>
      </p:pic>
    </p:spTree>
    <p:extLst>
      <p:ext uri="{BB962C8B-B14F-4D97-AF65-F5344CB8AC3E}">
        <p14:creationId xmlns:p14="http://schemas.microsoft.com/office/powerpoint/2010/main" val="880899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noAutofit/>
          </a:bodyPr>
          <a:lstStyle/>
          <a:p>
            <a:r>
              <a:rPr lang="en-US" sz="1600" dirty="0" smtClean="0">
                <a:solidFill>
                  <a:srgbClr val="C00000"/>
                </a:solidFill>
                <a:latin typeface="Calibri" panose="020F0502020204030204" pitchFamily="34" charset="0"/>
              </a:rPr>
              <a:t>Figure 3 </a:t>
            </a:r>
            <a:r>
              <a:rPr lang="en-US" sz="2400" dirty="0" smtClean="0">
                <a:solidFill>
                  <a:srgbClr val="C00000"/>
                </a:solidFill>
                <a:latin typeface="Calibri" panose="020F0502020204030204" pitchFamily="34" charset="0"/>
              </a:rPr>
              <a:t/>
            </a:r>
            <a:br>
              <a:rPr lang="en-US" sz="2400" dirty="0" smtClean="0">
                <a:solidFill>
                  <a:srgbClr val="C00000"/>
                </a:solidFill>
                <a:latin typeface="Calibri" panose="020F0502020204030204" pitchFamily="34" charset="0"/>
              </a:rPr>
            </a:br>
            <a:r>
              <a:rPr lang="en-US" sz="2400" dirty="0" smtClean="0">
                <a:solidFill>
                  <a:srgbClr val="0000CC"/>
                </a:solidFill>
                <a:latin typeface="Calibri" panose="020F0502020204030204" pitchFamily="34" charset="0"/>
              </a:rPr>
              <a:t>Income inequality has risen in many high-income countries.  </a:t>
            </a:r>
            <a:r>
              <a:rPr lang="en-US" sz="2400" dirty="0">
                <a:solidFill>
                  <a:srgbClr val="0000CC"/>
                </a:solidFill>
                <a:latin typeface="Calibri" panose="020F0502020204030204" pitchFamily="34" charset="0"/>
              </a:rPr>
              <a:t/>
            </a:r>
            <a:br>
              <a:rPr lang="en-US" sz="2400" dirty="0">
                <a:solidFill>
                  <a:srgbClr val="0000CC"/>
                </a:solidFill>
                <a:latin typeface="Calibri" panose="020F0502020204030204" pitchFamily="34" charset="0"/>
              </a:rPr>
            </a:br>
            <a:r>
              <a:rPr lang="en-US" sz="1400" dirty="0">
                <a:solidFill>
                  <a:schemeClr val="tx1"/>
                </a:solidFill>
                <a:latin typeface="Calibri" panose="020F0502020204030204" pitchFamily="34" charset="0"/>
              </a:rPr>
              <a:t>Gini coefficient, </a:t>
            </a:r>
            <a:r>
              <a:rPr lang="en-US" sz="1400" dirty="0" smtClean="0">
                <a:solidFill>
                  <a:schemeClr val="tx1"/>
                </a:solidFill>
                <a:latin typeface="Calibri" panose="020F0502020204030204" pitchFamily="34" charset="0"/>
              </a:rPr>
              <a:t>approx. 1985-2010, post-tax-post-transfer income</a:t>
            </a:r>
            <a:r>
              <a:rPr lang="en-US" sz="1400" dirty="0">
                <a:solidFill>
                  <a:schemeClr val="tx1"/>
                </a:solidFill>
                <a:latin typeface="Calibri" panose="020F0502020204030204" pitchFamily="34" charset="0"/>
              </a:rPr>
              <a:t/>
            </a:r>
            <a:br>
              <a:rPr lang="en-US" sz="1400" dirty="0">
                <a:solidFill>
                  <a:schemeClr val="tx1"/>
                </a:solidFill>
                <a:latin typeface="Calibri" panose="020F0502020204030204" pitchFamily="34" charset="0"/>
              </a:rPr>
            </a:br>
            <a:r>
              <a:rPr lang="en-US" sz="1400" dirty="0" smtClean="0">
                <a:solidFill>
                  <a:schemeClr val="tx1"/>
                </a:solidFill>
                <a:latin typeface="Calibri" panose="020F0502020204030204" pitchFamily="34" charset="0"/>
              </a:rPr>
              <a:t>(data </a:t>
            </a:r>
            <a:r>
              <a:rPr lang="en-US" sz="1400" dirty="0">
                <a:solidFill>
                  <a:schemeClr val="tx1"/>
                </a:solidFill>
                <a:latin typeface="Calibri" panose="020F0502020204030204" pitchFamily="34" charset="0"/>
              </a:rPr>
              <a:t>source: LIS Key </a:t>
            </a:r>
            <a:r>
              <a:rPr lang="en-US" sz="1400" dirty="0" smtClean="0">
                <a:solidFill>
                  <a:schemeClr val="tx1"/>
                </a:solidFill>
                <a:latin typeface="Calibri" panose="020F0502020204030204" pitchFamily="34" charset="0"/>
              </a:rPr>
              <a:t>Figures, 10 countries)</a:t>
            </a:r>
            <a:endParaRPr lang="en-US" sz="1400" dirty="0">
              <a:solidFill>
                <a:schemeClr val="tx1"/>
              </a:solidFill>
              <a:latin typeface="Calibri" panose="020F0502020204030204" pitchFamily="34" charset="0"/>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305800" cy="513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490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295400"/>
          </a:xfrm>
        </p:spPr>
        <p:txBody>
          <a:bodyPr>
            <a:noAutofit/>
          </a:bodyPr>
          <a:lstStyle/>
          <a:p>
            <a:r>
              <a:rPr lang="en-US" sz="1600" dirty="0" smtClean="0">
                <a:solidFill>
                  <a:srgbClr val="C00000"/>
                </a:solidFill>
                <a:latin typeface="Calibri" panose="020F0502020204030204" pitchFamily="34" charset="0"/>
              </a:rPr>
              <a:t>Figure 4 </a:t>
            </a:r>
            <a:r>
              <a:rPr lang="en-US" sz="2400" dirty="0" smtClean="0">
                <a:solidFill>
                  <a:srgbClr val="C00000"/>
                </a:solidFill>
                <a:latin typeface="Calibri" panose="020F0502020204030204" pitchFamily="34" charset="0"/>
              </a:rPr>
              <a:t/>
            </a:r>
            <a:br>
              <a:rPr lang="en-US" sz="2400" dirty="0" smtClean="0">
                <a:solidFill>
                  <a:srgbClr val="C00000"/>
                </a:solidFill>
                <a:latin typeface="Calibri" panose="020F0502020204030204" pitchFamily="34" charset="0"/>
              </a:rPr>
            </a:br>
            <a:r>
              <a:rPr lang="en-US" sz="2400" dirty="0" smtClean="0">
                <a:solidFill>
                  <a:srgbClr val="0000CC"/>
                </a:solidFill>
                <a:latin typeface="Calibri" panose="020F0502020204030204" pitchFamily="34" charset="0"/>
              </a:rPr>
              <a:t>The middle class has diminished in size in many high-income countries.</a:t>
            </a:r>
            <a:br>
              <a:rPr lang="en-US" sz="2400" dirty="0" smtClean="0">
                <a:solidFill>
                  <a:srgbClr val="0000CC"/>
                </a:solidFill>
                <a:latin typeface="Calibri" panose="020F0502020204030204" pitchFamily="34" charset="0"/>
              </a:rPr>
            </a:br>
            <a:r>
              <a:rPr lang="en-US" sz="1400" dirty="0">
                <a:solidFill>
                  <a:schemeClr val="tx1"/>
                </a:solidFill>
                <a:latin typeface="Calibri" panose="020F0502020204030204" pitchFamily="34" charset="0"/>
              </a:rPr>
              <a:t>change in share </a:t>
            </a:r>
            <a:r>
              <a:rPr lang="en-US" sz="1400" dirty="0" smtClean="0">
                <a:solidFill>
                  <a:schemeClr val="tx1"/>
                </a:solidFill>
                <a:latin typeface="Calibri" panose="020F0502020204030204" pitchFamily="34" charset="0"/>
              </a:rPr>
              <a:t>between ½ and 2x median, </a:t>
            </a:r>
            <a:r>
              <a:rPr lang="en-US" sz="1400" dirty="0">
                <a:solidFill>
                  <a:schemeClr val="tx1"/>
                </a:solidFill>
                <a:latin typeface="Calibri" panose="020F0502020204030204" pitchFamily="34" charset="0"/>
              </a:rPr>
              <a:t>approx. 1985-2010, post-tax-post-transfer income</a:t>
            </a:r>
            <a:br>
              <a:rPr lang="en-US" sz="1400" dirty="0">
                <a:solidFill>
                  <a:schemeClr val="tx1"/>
                </a:solidFill>
                <a:latin typeface="Calibri" panose="020F0502020204030204" pitchFamily="34" charset="0"/>
              </a:rPr>
            </a:br>
            <a:r>
              <a:rPr lang="en-US" sz="1400" dirty="0" smtClean="0">
                <a:solidFill>
                  <a:schemeClr val="tx1"/>
                </a:solidFill>
                <a:latin typeface="Calibri" panose="020F0502020204030204" pitchFamily="34" charset="0"/>
              </a:rPr>
              <a:t>(data </a:t>
            </a:r>
            <a:r>
              <a:rPr lang="en-US" sz="1400" dirty="0">
                <a:solidFill>
                  <a:schemeClr val="tx1"/>
                </a:solidFill>
                <a:latin typeface="Calibri" panose="020F0502020204030204" pitchFamily="34" charset="0"/>
              </a:rPr>
              <a:t>source: </a:t>
            </a:r>
            <a:r>
              <a:rPr lang="en-US" sz="1400" dirty="0" smtClean="0">
                <a:solidFill>
                  <a:schemeClr val="tx1"/>
                </a:solidFill>
                <a:latin typeface="Calibri" panose="020F0502020204030204" pitchFamily="34" charset="0"/>
              </a:rPr>
              <a:t>LIS microdata, from N. Johnson and D. Johnson, same 10 countries)</a:t>
            </a:r>
            <a:endParaRPr lang="en-US" sz="1400" dirty="0">
              <a:solidFill>
                <a:schemeClr val="tx1"/>
              </a:solidFill>
              <a:latin typeface="Calibri" panose="020F0502020204030204" pitchFamily="34" charset="0"/>
            </a:endParaRPr>
          </a:p>
        </p:txBody>
      </p:sp>
      <p:sp>
        <p:nvSpPr>
          <p:cNvPr id="3" name="Slide Number Placeholder 2"/>
          <p:cNvSpPr>
            <a:spLocks noGrp="1"/>
          </p:cNvSpPr>
          <p:nvPr>
            <p:ph type="sldNum" sz="quarter" idx="4294967295"/>
          </p:nvPr>
        </p:nvSpPr>
        <p:spPr>
          <a:xfrm>
            <a:off x="6553200" y="6381750"/>
            <a:ext cx="2133600" cy="476250"/>
          </a:xfrm>
          <a:prstGeom prst="rect">
            <a:avLst/>
          </a:prstGeom>
        </p:spPr>
        <p:txBody>
          <a:bodyPr/>
          <a:lstStyle/>
          <a:p>
            <a:pPr>
              <a:defRPr/>
            </a:pPr>
            <a:fld id="{C5B441C7-26C3-4399-9086-5D2B9B7F81CC}" type="slidenum">
              <a:rPr lang="en-US" smtClean="0">
                <a:solidFill>
                  <a:srgbClr val="000000"/>
                </a:solidFill>
              </a:rPr>
              <a:pPr>
                <a:defRPr/>
              </a:pPr>
              <a:t>16</a:t>
            </a:fld>
            <a:endParaRPr lang="en-US">
              <a:solidFill>
                <a:srgbClr val="00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458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570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1371600"/>
          </a:xfrm>
        </p:spPr>
        <p:txBody>
          <a:bodyPr>
            <a:noAutofit/>
          </a:bodyPr>
          <a:lstStyle/>
          <a:p>
            <a:r>
              <a:rPr lang="en-US" sz="1600" dirty="0" smtClean="0">
                <a:solidFill>
                  <a:srgbClr val="C00000"/>
                </a:solidFill>
                <a:latin typeface="Calibri" panose="020F0502020204030204" pitchFamily="34" charset="0"/>
              </a:rPr>
              <a:t>Figure 5</a:t>
            </a:r>
            <a:r>
              <a:rPr lang="en-US" sz="2400" dirty="0" smtClean="0">
                <a:solidFill>
                  <a:srgbClr val="C00000"/>
                </a:solidFill>
                <a:latin typeface="Calibri" panose="020F0502020204030204" pitchFamily="34" charset="0"/>
              </a:rPr>
              <a:t/>
            </a:r>
            <a:br>
              <a:rPr lang="en-US" sz="2400" dirty="0" smtClean="0">
                <a:solidFill>
                  <a:srgbClr val="C00000"/>
                </a:solidFill>
                <a:latin typeface="Calibri" panose="020F0502020204030204" pitchFamily="34" charset="0"/>
              </a:rPr>
            </a:br>
            <a:r>
              <a:rPr lang="en-US" sz="2400" dirty="0" smtClean="0">
                <a:solidFill>
                  <a:srgbClr val="0000CC"/>
                </a:solidFill>
                <a:latin typeface="Calibri" panose="020F0502020204030204" pitchFamily="34" charset="0"/>
              </a:rPr>
              <a:t>Top income shares have risen in many high-income countries.  </a:t>
            </a:r>
            <a:r>
              <a:rPr lang="en-US" sz="2400" dirty="0">
                <a:solidFill>
                  <a:srgbClr val="0000CC"/>
                </a:solidFill>
                <a:latin typeface="Calibri" panose="020F0502020204030204" pitchFamily="34" charset="0"/>
              </a:rPr>
              <a:t/>
            </a:r>
            <a:br>
              <a:rPr lang="en-US" sz="2400" dirty="0">
                <a:solidFill>
                  <a:srgbClr val="0000CC"/>
                </a:solidFill>
                <a:latin typeface="Calibri" panose="020F0502020204030204" pitchFamily="34" charset="0"/>
              </a:rPr>
            </a:br>
            <a:r>
              <a:rPr lang="en-US" sz="1400" dirty="0" smtClean="0">
                <a:solidFill>
                  <a:schemeClr val="tx1"/>
                </a:solidFill>
                <a:latin typeface="Calibri" panose="020F0502020204030204" pitchFamily="34" charset="0"/>
              </a:rPr>
              <a:t>top </a:t>
            </a:r>
            <a:r>
              <a:rPr lang="en-US" sz="1400" dirty="0">
                <a:solidFill>
                  <a:schemeClr val="tx1"/>
                </a:solidFill>
                <a:latin typeface="Calibri" panose="020F0502020204030204" pitchFamily="34" charset="0"/>
              </a:rPr>
              <a:t>1 percent, approx. 1981 to </a:t>
            </a:r>
            <a:r>
              <a:rPr lang="en-US" sz="1400" dirty="0" smtClean="0">
                <a:solidFill>
                  <a:schemeClr val="tx1"/>
                </a:solidFill>
                <a:latin typeface="Calibri" panose="020F0502020204030204" pitchFamily="34" charset="0"/>
              </a:rPr>
              <a:t>2012, pre-tax income</a:t>
            </a:r>
            <a:r>
              <a:rPr lang="en-US" sz="1400" dirty="0">
                <a:solidFill>
                  <a:srgbClr val="0000CC"/>
                </a:solidFill>
                <a:latin typeface="Calibri" panose="020F0502020204030204" pitchFamily="34" charset="0"/>
              </a:rPr>
              <a:t/>
            </a:r>
            <a:br>
              <a:rPr lang="en-US" sz="1400" dirty="0">
                <a:solidFill>
                  <a:srgbClr val="0000CC"/>
                </a:solidFill>
                <a:latin typeface="Calibri" panose="020F0502020204030204" pitchFamily="34" charset="0"/>
              </a:rPr>
            </a:br>
            <a:r>
              <a:rPr lang="en-US" sz="1400" dirty="0" smtClean="0">
                <a:solidFill>
                  <a:schemeClr val="tx1"/>
                </a:solidFill>
                <a:latin typeface="Calibri" panose="020F0502020204030204" pitchFamily="34" charset="0"/>
              </a:rPr>
              <a:t>(data source: World </a:t>
            </a:r>
            <a:r>
              <a:rPr lang="en-US" sz="1400" dirty="0">
                <a:solidFill>
                  <a:schemeClr val="tx1"/>
                </a:solidFill>
                <a:latin typeface="Calibri" panose="020F0502020204030204" pitchFamily="34" charset="0"/>
              </a:rPr>
              <a:t>Top </a:t>
            </a:r>
            <a:r>
              <a:rPr lang="en-US" sz="1400" dirty="0" smtClean="0">
                <a:solidFill>
                  <a:schemeClr val="tx1"/>
                </a:solidFill>
                <a:latin typeface="Calibri" panose="020F0502020204030204" pitchFamily="34" charset="0"/>
              </a:rPr>
              <a:t>Incomes Database, from OECD) </a:t>
            </a:r>
            <a:endParaRPr lang="en-US" sz="2500" dirty="0">
              <a:solidFill>
                <a:srgbClr val="0000CC"/>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524000"/>
            <a:ext cx="8813959" cy="5233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16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11762"/>
          </a:xfrm>
        </p:spPr>
        <p:txBody>
          <a:bodyPr>
            <a:normAutofit/>
          </a:bodyPr>
          <a:lstStyle/>
          <a:p>
            <a:pPr marL="457200" indent="-457200"/>
            <a:r>
              <a:rPr lang="en-US" sz="2200" dirty="0" smtClean="0">
                <a:solidFill>
                  <a:srgbClr val="0000CC"/>
                </a:solidFill>
              </a:rPr>
              <a:t>High </a:t>
            </a:r>
            <a:r>
              <a:rPr lang="en-US" sz="2200" dirty="0">
                <a:solidFill>
                  <a:srgbClr val="0000CC"/>
                </a:solidFill>
              </a:rPr>
              <a:t>and rising inequality: causes</a:t>
            </a:r>
            <a:br>
              <a:rPr lang="en-US" sz="2200" dirty="0">
                <a:solidFill>
                  <a:srgbClr val="0000CC"/>
                </a:solidFill>
              </a:rPr>
            </a:br>
            <a:r>
              <a:rPr lang="en-US" sz="2200" dirty="0">
                <a:solidFill>
                  <a:srgbClr val="0000CC"/>
                </a:solidFill>
              </a:rPr>
              <a:t>	</a:t>
            </a:r>
            <a:endParaRPr lang="en-US" dirty="0">
              <a:solidFill>
                <a:srgbClr val="0000CC"/>
              </a:solidFill>
            </a:endParaRPr>
          </a:p>
        </p:txBody>
      </p:sp>
      <p:sp>
        <p:nvSpPr>
          <p:cNvPr id="3" name="Content Placeholder 2"/>
          <p:cNvSpPr>
            <a:spLocks noGrp="1"/>
          </p:cNvSpPr>
          <p:nvPr>
            <p:ph idx="1"/>
          </p:nvPr>
        </p:nvSpPr>
        <p:spPr>
          <a:xfrm>
            <a:off x="609600" y="1371601"/>
            <a:ext cx="8229600" cy="5029200"/>
          </a:xfrm>
        </p:spPr>
        <p:txBody>
          <a:bodyPr>
            <a:normAutofit/>
          </a:bodyPr>
          <a:lstStyle/>
          <a:p>
            <a:pPr marL="0" indent="0">
              <a:buNone/>
            </a:pPr>
            <a:endParaRPr lang="en-US" sz="5600" dirty="0">
              <a:solidFill>
                <a:schemeClr val="tx1"/>
              </a:solidFill>
            </a:endParaRPr>
          </a:p>
          <a:p>
            <a:endParaRPr lang="en-US" sz="5600" dirty="0"/>
          </a:p>
        </p:txBody>
      </p:sp>
    </p:spTree>
    <p:extLst>
      <p:ext uri="{BB962C8B-B14F-4D97-AF65-F5344CB8AC3E}">
        <p14:creationId xmlns:p14="http://schemas.microsoft.com/office/powerpoint/2010/main" val="3583462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0000CC"/>
                </a:solidFill>
              </a:rPr>
              <a:t>causes</a:t>
            </a:r>
            <a:endParaRPr lang="en-US" dirty="0">
              <a:solidFill>
                <a:srgbClr val="0000CC"/>
              </a:solidFill>
            </a:endParaRPr>
          </a:p>
        </p:txBody>
      </p:sp>
      <p:sp>
        <p:nvSpPr>
          <p:cNvPr id="3" name="Content Placeholder 2"/>
          <p:cNvSpPr>
            <a:spLocks noGrp="1"/>
          </p:cNvSpPr>
          <p:nvPr>
            <p:ph idx="1"/>
          </p:nvPr>
        </p:nvSpPr>
        <p:spPr>
          <a:xfrm>
            <a:off x="304800" y="1295400"/>
            <a:ext cx="8686800" cy="5029200"/>
          </a:xfrm>
        </p:spPr>
        <p:txBody>
          <a:bodyPr>
            <a:normAutofit fontScale="55000" lnSpcReduction="20000"/>
          </a:bodyPr>
          <a:lstStyle/>
          <a:p>
            <a:pPr marL="0" indent="0">
              <a:buNone/>
            </a:pPr>
            <a:r>
              <a:rPr lang="en-US" sz="4000" dirty="0"/>
              <a:t> </a:t>
            </a:r>
            <a:r>
              <a:rPr lang="en-US" sz="4000" dirty="0">
                <a:solidFill>
                  <a:schemeClr val="tx1"/>
                </a:solidFill>
              </a:rPr>
              <a:t>High and rising </a:t>
            </a:r>
            <a:r>
              <a:rPr lang="en-US" sz="4000" dirty="0" smtClean="0">
                <a:solidFill>
                  <a:schemeClr val="tx1"/>
                </a:solidFill>
              </a:rPr>
              <a:t>income inequality </a:t>
            </a:r>
            <a:r>
              <a:rPr lang="en-US" sz="4000" dirty="0">
                <a:solidFill>
                  <a:schemeClr val="tx1"/>
                </a:solidFill>
              </a:rPr>
              <a:t>may </a:t>
            </a:r>
            <a:r>
              <a:rPr lang="en-US" sz="4000" dirty="0" smtClean="0">
                <a:solidFill>
                  <a:schemeClr val="tx1"/>
                </a:solidFill>
              </a:rPr>
              <a:t>be shaped by:</a:t>
            </a:r>
            <a:endParaRPr lang="en-US" sz="4000" dirty="0">
              <a:solidFill>
                <a:schemeClr val="tx1"/>
              </a:solidFill>
            </a:endParaRPr>
          </a:p>
          <a:p>
            <a:pPr marL="0" indent="0">
              <a:buNone/>
            </a:pPr>
            <a:endParaRPr lang="en-US" sz="4000" dirty="0"/>
          </a:p>
          <a:p>
            <a:r>
              <a:rPr lang="en-US" sz="3300" dirty="0" smtClean="0">
                <a:solidFill>
                  <a:schemeClr val="tx1"/>
                </a:solidFill>
              </a:rPr>
              <a:t>globalization (e.g., openness of trade, movement of capital, outsourcing);</a:t>
            </a:r>
          </a:p>
          <a:p>
            <a:endParaRPr lang="en-US" sz="3300" dirty="0">
              <a:solidFill>
                <a:schemeClr val="tx1"/>
              </a:solidFill>
            </a:endParaRPr>
          </a:p>
          <a:p>
            <a:r>
              <a:rPr lang="en-US" sz="3300" dirty="0" smtClean="0">
                <a:solidFill>
                  <a:schemeClr val="tx1"/>
                </a:solidFill>
              </a:rPr>
              <a:t>growing </a:t>
            </a:r>
            <a:r>
              <a:rPr lang="en-US" sz="3300" dirty="0">
                <a:solidFill>
                  <a:schemeClr val="tx1"/>
                </a:solidFill>
              </a:rPr>
              <a:t>importance of technical skills; </a:t>
            </a:r>
          </a:p>
          <a:p>
            <a:pPr marL="0" indent="0">
              <a:buNone/>
            </a:pPr>
            <a:r>
              <a:rPr lang="en-US" sz="3300" dirty="0">
                <a:solidFill>
                  <a:schemeClr val="tx1"/>
                </a:solidFill>
              </a:rPr>
              <a:t> </a:t>
            </a:r>
          </a:p>
          <a:p>
            <a:r>
              <a:rPr lang="en-US" sz="3300" dirty="0">
                <a:solidFill>
                  <a:schemeClr val="tx1"/>
                </a:solidFill>
              </a:rPr>
              <a:t>“</a:t>
            </a:r>
            <a:r>
              <a:rPr lang="en-US" sz="3300" dirty="0" err="1">
                <a:solidFill>
                  <a:schemeClr val="tx1"/>
                </a:solidFill>
              </a:rPr>
              <a:t>financialization</a:t>
            </a:r>
            <a:r>
              <a:rPr lang="en-US" sz="3300" dirty="0">
                <a:solidFill>
                  <a:schemeClr val="tx1"/>
                </a:solidFill>
              </a:rPr>
              <a:t>”;</a:t>
            </a:r>
          </a:p>
          <a:p>
            <a:endParaRPr lang="en-US" sz="3300" dirty="0">
              <a:solidFill>
                <a:schemeClr val="tx1"/>
              </a:solidFill>
            </a:endParaRPr>
          </a:p>
          <a:p>
            <a:r>
              <a:rPr lang="en-US" sz="3300" dirty="0" smtClean="0">
                <a:solidFill>
                  <a:schemeClr val="tx1"/>
                </a:solidFill>
              </a:rPr>
              <a:t>changes </a:t>
            </a:r>
            <a:r>
              <a:rPr lang="en-US" sz="3300" dirty="0">
                <a:solidFill>
                  <a:schemeClr val="tx1"/>
                </a:solidFill>
              </a:rPr>
              <a:t>in the way that high earners are compensated</a:t>
            </a:r>
            <a:r>
              <a:rPr lang="en-US" sz="3300" dirty="0" smtClean="0">
                <a:solidFill>
                  <a:schemeClr val="tx1"/>
                </a:solidFill>
              </a:rPr>
              <a:t>; changing pay norms;</a:t>
            </a:r>
          </a:p>
          <a:p>
            <a:endParaRPr lang="en-US" sz="3300" dirty="0">
              <a:solidFill>
                <a:schemeClr val="tx1"/>
              </a:solidFill>
            </a:endParaRPr>
          </a:p>
          <a:p>
            <a:r>
              <a:rPr lang="en-US" sz="3300" dirty="0" smtClean="0">
                <a:solidFill>
                  <a:schemeClr val="tx1"/>
                </a:solidFill>
              </a:rPr>
              <a:t>weakening protections for low-earning workers; </a:t>
            </a:r>
            <a:r>
              <a:rPr lang="en-US" sz="3300" dirty="0">
                <a:solidFill>
                  <a:schemeClr val="tx1"/>
                </a:solidFill>
              </a:rPr>
              <a:t/>
            </a:r>
            <a:br>
              <a:rPr lang="en-US" sz="3300" dirty="0">
                <a:solidFill>
                  <a:schemeClr val="tx1"/>
                </a:solidFill>
              </a:rPr>
            </a:br>
            <a:endParaRPr lang="en-US" sz="3300" dirty="0">
              <a:solidFill>
                <a:schemeClr val="tx1"/>
              </a:solidFill>
            </a:endParaRPr>
          </a:p>
          <a:p>
            <a:r>
              <a:rPr lang="en-US" sz="3300" dirty="0">
                <a:solidFill>
                  <a:schemeClr val="tx1"/>
                </a:solidFill>
              </a:rPr>
              <a:t>changes in household structure, especially the rise of one-adult households;</a:t>
            </a:r>
          </a:p>
          <a:p>
            <a:pPr marL="0" indent="0">
              <a:buNone/>
            </a:pPr>
            <a:endParaRPr lang="en-US" sz="3300" dirty="0">
              <a:solidFill>
                <a:schemeClr val="tx1"/>
              </a:solidFill>
            </a:endParaRPr>
          </a:p>
          <a:p>
            <a:r>
              <a:rPr lang="en-US" sz="3300" dirty="0">
                <a:solidFill>
                  <a:schemeClr val="tx1"/>
                </a:solidFill>
              </a:rPr>
              <a:t>reductions in redistributive policies that lessen </a:t>
            </a:r>
            <a:r>
              <a:rPr lang="en-US" sz="3300" dirty="0" smtClean="0">
                <a:solidFill>
                  <a:schemeClr val="tx1"/>
                </a:solidFill>
              </a:rPr>
              <a:t>market-generated inequality</a:t>
            </a:r>
            <a:r>
              <a:rPr lang="en-US" sz="3300" dirty="0">
                <a:solidFill>
                  <a:schemeClr val="tx1"/>
                </a:solidFill>
              </a:rPr>
              <a:t>. </a:t>
            </a:r>
          </a:p>
        </p:txBody>
      </p:sp>
    </p:spTree>
    <p:extLst>
      <p:ext uri="{BB962C8B-B14F-4D97-AF65-F5344CB8AC3E}">
        <p14:creationId xmlns:p14="http://schemas.microsoft.com/office/powerpoint/2010/main" val="4043331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686800" cy="6324600"/>
          </a:xfrm>
        </p:spPr>
        <p:txBody>
          <a:bodyPr>
            <a:normAutofit/>
          </a:bodyPr>
          <a:lstStyle/>
          <a:p>
            <a:pPr marL="457200" indent="-457200">
              <a:buNone/>
            </a:pPr>
            <a:endParaRPr lang="en-US" sz="1800" dirty="0">
              <a:solidFill>
                <a:schemeClr val="tx1"/>
              </a:solidFill>
            </a:endParaRPr>
          </a:p>
          <a:p>
            <a:pPr marL="457200" indent="-457200">
              <a:buNone/>
            </a:pPr>
            <a:r>
              <a:rPr lang="en-US" sz="1800" dirty="0" smtClean="0">
                <a:solidFill>
                  <a:schemeClr val="tx1"/>
                </a:solidFill>
              </a:rPr>
              <a:t>	</a:t>
            </a:r>
            <a:r>
              <a:rPr lang="en-US" sz="1800" dirty="0" smtClean="0">
                <a:solidFill>
                  <a:srgbClr val="0000CC"/>
                </a:solidFill>
              </a:rPr>
              <a:t>9:00am to 10:15	</a:t>
            </a:r>
            <a:r>
              <a:rPr lang="en-US" sz="1800" dirty="0" smtClean="0">
                <a:solidFill>
                  <a:schemeClr val="tx1"/>
                </a:solidFill>
              </a:rPr>
              <a:t>● Introduction: Inequality Workshop 2015</a:t>
            </a:r>
          </a:p>
          <a:p>
            <a:pPr marL="457200" indent="-457200">
              <a:buNone/>
            </a:pPr>
            <a:r>
              <a:rPr lang="en-US" sz="1800" dirty="0">
                <a:solidFill>
                  <a:srgbClr val="C00000"/>
                </a:solidFill>
              </a:rPr>
              <a:t>	</a:t>
            </a:r>
            <a:r>
              <a:rPr lang="en-US" sz="1800" dirty="0" smtClean="0">
                <a:solidFill>
                  <a:srgbClr val="C00000"/>
                </a:solidFill>
              </a:rPr>
              <a:t>			</a:t>
            </a:r>
            <a:r>
              <a:rPr lang="en-US" sz="1600" dirty="0" smtClean="0">
                <a:solidFill>
                  <a:srgbClr val="C00000"/>
                </a:solidFill>
              </a:rPr>
              <a:t>- sponsors, hosts, and senior colleagues</a:t>
            </a:r>
          </a:p>
          <a:p>
            <a:pPr marL="457200" indent="-457200">
              <a:buNone/>
            </a:pPr>
            <a:r>
              <a:rPr lang="en-US" sz="1600" dirty="0">
                <a:solidFill>
                  <a:srgbClr val="C00000"/>
                </a:solidFill>
              </a:rPr>
              <a:t>	</a:t>
            </a:r>
            <a:r>
              <a:rPr lang="en-US" sz="1600" dirty="0" smtClean="0">
                <a:solidFill>
                  <a:srgbClr val="C00000"/>
                </a:solidFill>
              </a:rPr>
              <a:t>			- context </a:t>
            </a:r>
            <a:r>
              <a:rPr lang="en-US" sz="1600" dirty="0">
                <a:solidFill>
                  <a:srgbClr val="C00000"/>
                </a:solidFill>
              </a:rPr>
              <a:t>/ </a:t>
            </a:r>
            <a:r>
              <a:rPr lang="en-US" sz="1600" dirty="0" smtClean="0">
                <a:solidFill>
                  <a:srgbClr val="C00000"/>
                </a:solidFill>
              </a:rPr>
              <a:t>Graduate Center </a:t>
            </a:r>
            <a:r>
              <a:rPr lang="en-US" sz="1600" dirty="0">
                <a:solidFill>
                  <a:srgbClr val="C00000"/>
                </a:solidFill>
              </a:rPr>
              <a:t>inequality initiatives</a:t>
            </a:r>
          </a:p>
          <a:p>
            <a:pPr marL="457200" indent="-457200">
              <a:buNone/>
            </a:pPr>
            <a:r>
              <a:rPr lang="en-US" sz="1600" dirty="0" smtClean="0">
                <a:solidFill>
                  <a:srgbClr val="C00000"/>
                </a:solidFill>
              </a:rPr>
              <a:t>				- workshop participants </a:t>
            </a:r>
          </a:p>
          <a:p>
            <a:pPr marL="457200" indent="-457200">
              <a:buNone/>
            </a:pPr>
            <a:r>
              <a:rPr lang="en-US" sz="1600" dirty="0">
                <a:solidFill>
                  <a:srgbClr val="C00000"/>
                </a:solidFill>
              </a:rPr>
              <a:t>	</a:t>
            </a:r>
            <a:r>
              <a:rPr lang="en-US" sz="1600" dirty="0" smtClean="0">
                <a:solidFill>
                  <a:srgbClr val="C00000"/>
                </a:solidFill>
              </a:rPr>
              <a:t>			- workshop instructors / scope </a:t>
            </a:r>
          </a:p>
          <a:p>
            <a:pPr marL="457200" indent="-457200">
              <a:buNone/>
            </a:pPr>
            <a:r>
              <a:rPr lang="en-US" sz="1600" dirty="0">
                <a:solidFill>
                  <a:srgbClr val="C00000"/>
                </a:solidFill>
              </a:rPr>
              <a:t>	</a:t>
            </a:r>
            <a:r>
              <a:rPr lang="en-US" sz="1600" dirty="0" smtClean="0">
                <a:solidFill>
                  <a:srgbClr val="C00000"/>
                </a:solidFill>
              </a:rPr>
              <a:t>			- logistics for the week</a:t>
            </a:r>
          </a:p>
          <a:p>
            <a:pPr marL="457200" indent="-457200">
              <a:buNone/>
            </a:pPr>
            <a:endParaRPr lang="en-US" sz="1600" dirty="0" smtClean="0">
              <a:solidFill>
                <a:srgbClr val="C00000"/>
              </a:solidFill>
            </a:endParaRPr>
          </a:p>
          <a:p>
            <a:pPr marL="457200" indent="-457200">
              <a:buNone/>
            </a:pPr>
            <a:r>
              <a:rPr lang="en-US" sz="1600" dirty="0">
                <a:solidFill>
                  <a:srgbClr val="C00000"/>
                </a:solidFill>
              </a:rPr>
              <a:t>	</a:t>
            </a:r>
            <a:r>
              <a:rPr lang="en-US" sz="1600" dirty="0" smtClean="0">
                <a:solidFill>
                  <a:srgbClr val="C00000"/>
                </a:solidFill>
              </a:rPr>
              <a:t>			</a:t>
            </a:r>
            <a:r>
              <a:rPr lang="en-US" sz="1800" dirty="0" smtClean="0">
                <a:solidFill>
                  <a:schemeClr val="tx1"/>
                </a:solidFill>
              </a:rPr>
              <a:t>● LIS: Cross National Data Center in Luxembourg</a:t>
            </a:r>
          </a:p>
          <a:p>
            <a:pPr marL="457200" indent="-457200">
              <a:buNone/>
            </a:pPr>
            <a:r>
              <a:rPr lang="en-US" sz="1800" dirty="0">
                <a:solidFill>
                  <a:schemeClr val="tx1"/>
                </a:solidFill>
              </a:rPr>
              <a:t>	</a:t>
            </a:r>
            <a:r>
              <a:rPr lang="en-US" sz="1800" dirty="0" smtClean="0">
                <a:solidFill>
                  <a:schemeClr val="tx1"/>
                </a:solidFill>
              </a:rPr>
              <a:t>			● LIS Center at Graduate Center, CUNY</a:t>
            </a:r>
          </a:p>
          <a:p>
            <a:pPr marL="457200" indent="-457200">
              <a:buNone/>
            </a:pPr>
            <a:r>
              <a:rPr lang="en-US" sz="1800" dirty="0">
                <a:solidFill>
                  <a:schemeClr val="tx1"/>
                </a:solidFill>
              </a:rPr>
              <a:t>	</a:t>
            </a:r>
            <a:r>
              <a:rPr lang="en-US" sz="1800" dirty="0" smtClean="0">
                <a:solidFill>
                  <a:schemeClr val="tx1"/>
                </a:solidFill>
              </a:rPr>
              <a:t>			● Q&amp;A</a:t>
            </a:r>
          </a:p>
          <a:p>
            <a:pPr marL="457200" indent="-457200">
              <a:buNone/>
            </a:pPr>
            <a:endParaRPr lang="en-US" sz="1800" dirty="0">
              <a:solidFill>
                <a:schemeClr val="tx1"/>
              </a:solidFill>
            </a:endParaRPr>
          </a:p>
          <a:p>
            <a:pPr marL="457200" indent="-457200">
              <a:buNone/>
            </a:pPr>
            <a:r>
              <a:rPr lang="en-US" sz="1800" dirty="0" smtClean="0">
                <a:solidFill>
                  <a:schemeClr val="tx1"/>
                </a:solidFill>
              </a:rPr>
              <a:t>	</a:t>
            </a:r>
            <a:r>
              <a:rPr lang="en-US" sz="1800" dirty="0" smtClean="0">
                <a:solidFill>
                  <a:srgbClr val="0000CC"/>
                </a:solidFill>
              </a:rPr>
              <a:t>10:15 to 10:45</a:t>
            </a:r>
            <a:r>
              <a:rPr lang="en-US" sz="1800" dirty="0" smtClean="0">
                <a:solidFill>
                  <a:schemeClr val="tx1"/>
                </a:solidFill>
              </a:rPr>
              <a:t>	Coffee break</a:t>
            </a:r>
          </a:p>
          <a:p>
            <a:pPr marL="457200" indent="-457200">
              <a:buNone/>
            </a:pPr>
            <a:endParaRPr lang="en-US" sz="1800" dirty="0">
              <a:solidFill>
                <a:schemeClr val="tx1"/>
              </a:solidFill>
            </a:endParaRPr>
          </a:p>
          <a:p>
            <a:pPr marL="457200" indent="-457200">
              <a:buNone/>
            </a:pPr>
            <a:r>
              <a:rPr lang="en-US" sz="1800" dirty="0" smtClean="0">
                <a:solidFill>
                  <a:schemeClr val="tx1"/>
                </a:solidFill>
              </a:rPr>
              <a:t>	</a:t>
            </a:r>
            <a:r>
              <a:rPr lang="en-US" sz="1800" dirty="0" smtClean="0">
                <a:solidFill>
                  <a:srgbClr val="0000CC"/>
                </a:solidFill>
              </a:rPr>
              <a:t>10:45 to 12:00pm </a:t>
            </a:r>
            <a:r>
              <a:rPr lang="en-US" sz="1800" dirty="0">
                <a:solidFill>
                  <a:schemeClr val="tx1"/>
                </a:solidFill>
              </a:rPr>
              <a:t>	</a:t>
            </a:r>
            <a:r>
              <a:rPr lang="en-US" sz="1800" dirty="0" smtClean="0">
                <a:solidFill>
                  <a:schemeClr val="tx1"/>
                </a:solidFill>
              </a:rPr>
              <a:t>● Overview: Income inequality</a:t>
            </a:r>
          </a:p>
          <a:p>
            <a:pPr marL="457200" indent="-457200">
              <a:buNone/>
            </a:pPr>
            <a:r>
              <a:rPr lang="en-US" sz="1800" dirty="0">
                <a:solidFill>
                  <a:schemeClr val="tx1"/>
                </a:solidFill>
              </a:rPr>
              <a:t>	</a:t>
            </a:r>
            <a:r>
              <a:rPr lang="en-US" sz="1800" dirty="0" smtClean="0">
                <a:solidFill>
                  <a:schemeClr val="tx1"/>
                </a:solidFill>
              </a:rPr>
              <a:t>			</a:t>
            </a:r>
            <a:r>
              <a:rPr lang="en-US" sz="1600" dirty="0" smtClean="0">
                <a:solidFill>
                  <a:srgbClr val="C00000"/>
                </a:solidFill>
              </a:rPr>
              <a:t>“High </a:t>
            </a:r>
            <a:r>
              <a:rPr lang="en-US" sz="1600" dirty="0">
                <a:solidFill>
                  <a:srgbClr val="C00000"/>
                </a:solidFill>
              </a:rPr>
              <a:t>and Rising Inequality: </a:t>
            </a:r>
            <a:r>
              <a:rPr lang="en-US" sz="1600" dirty="0" smtClean="0">
                <a:solidFill>
                  <a:srgbClr val="C00000"/>
                </a:solidFill>
              </a:rPr>
              <a:t>Causes </a:t>
            </a:r>
            <a:r>
              <a:rPr lang="en-US" sz="1600" dirty="0">
                <a:solidFill>
                  <a:srgbClr val="C00000"/>
                </a:solidFill>
              </a:rPr>
              <a:t>and Consequences</a:t>
            </a:r>
            <a:r>
              <a:rPr lang="en-US" sz="1600" dirty="0" smtClean="0">
                <a:solidFill>
                  <a:srgbClr val="C00000"/>
                </a:solidFill>
              </a:rPr>
              <a:t>”</a:t>
            </a:r>
          </a:p>
          <a:p>
            <a:pPr marL="457200" indent="-457200">
              <a:buNone/>
            </a:pPr>
            <a:r>
              <a:rPr lang="en-US" sz="1600" dirty="0" smtClean="0">
                <a:solidFill>
                  <a:schemeClr val="tx1"/>
                </a:solidFill>
              </a:rPr>
              <a:t>				</a:t>
            </a:r>
            <a:r>
              <a:rPr lang="en-US" sz="1600" dirty="0">
                <a:solidFill>
                  <a:schemeClr val="tx1"/>
                </a:solidFill>
              </a:rPr>
              <a:t> ● </a:t>
            </a:r>
            <a:r>
              <a:rPr lang="en-US" sz="1600" dirty="0" smtClean="0">
                <a:solidFill>
                  <a:schemeClr val="tx1"/>
                </a:solidFill>
              </a:rPr>
              <a:t>Q&amp;A</a:t>
            </a:r>
            <a:endParaRPr lang="en-US" sz="1600" dirty="0">
              <a:solidFill>
                <a:schemeClr val="tx1"/>
              </a:solidFill>
            </a:endParaRPr>
          </a:p>
          <a:p>
            <a:pPr marL="457200" indent="-457200">
              <a:buNone/>
            </a:pPr>
            <a:endParaRPr lang="en-US" sz="1600" dirty="0" smtClean="0">
              <a:solidFill>
                <a:srgbClr val="C00000"/>
              </a:solidFill>
            </a:endParaRPr>
          </a:p>
        </p:txBody>
      </p:sp>
    </p:spTree>
    <p:extLst>
      <p:ext uri="{BB962C8B-B14F-4D97-AF65-F5344CB8AC3E}">
        <p14:creationId xmlns:p14="http://schemas.microsoft.com/office/powerpoint/2010/main" val="3763176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one countervailing factor</a:t>
            </a:r>
            <a:endParaRPr lang="en-US" dirty="0">
              <a:solidFill>
                <a:srgbClr val="0000CC"/>
              </a:solidFill>
            </a:endParaRPr>
          </a:p>
        </p:txBody>
      </p:sp>
      <p:sp>
        <p:nvSpPr>
          <p:cNvPr id="3" name="Content Placeholder 2"/>
          <p:cNvSpPr>
            <a:spLocks noGrp="1"/>
          </p:cNvSpPr>
          <p:nvPr>
            <p:ph idx="1"/>
          </p:nvPr>
        </p:nvSpPr>
        <p:spPr>
          <a:xfrm>
            <a:off x="533400" y="1371600"/>
            <a:ext cx="8229600" cy="4495801"/>
          </a:xfrm>
        </p:spPr>
        <p:txBody>
          <a:bodyPr>
            <a:normAutofit/>
          </a:bodyPr>
          <a:lstStyle/>
          <a:p>
            <a:pPr marL="0" indent="0">
              <a:buNone/>
            </a:pPr>
            <a:r>
              <a:rPr lang="en-US" sz="4000" dirty="0"/>
              <a:t> </a:t>
            </a:r>
            <a:endParaRPr lang="en-US" sz="4000" dirty="0" smtClean="0"/>
          </a:p>
          <a:p>
            <a:r>
              <a:rPr lang="en-US" sz="2300" dirty="0">
                <a:solidFill>
                  <a:schemeClr val="tx1"/>
                </a:solidFill>
              </a:rPr>
              <a:t>In nearly every high-income country, women’s engagement in paid work has risen in the last three decades – especially in the form of increased labor force </a:t>
            </a:r>
            <a:r>
              <a:rPr lang="en-US" sz="2300" dirty="0" smtClean="0">
                <a:solidFill>
                  <a:schemeClr val="tx1"/>
                </a:solidFill>
              </a:rPr>
              <a:t>participation.</a:t>
            </a:r>
            <a:endParaRPr lang="en-US" sz="2300" dirty="0">
              <a:solidFill>
                <a:schemeClr val="tx1"/>
              </a:solidFill>
            </a:endParaRPr>
          </a:p>
          <a:p>
            <a:endParaRPr lang="en-US" sz="2300" dirty="0">
              <a:solidFill>
                <a:schemeClr val="tx1"/>
              </a:solidFill>
            </a:endParaRPr>
          </a:p>
          <a:p>
            <a:r>
              <a:rPr lang="en-US" sz="2300" dirty="0">
                <a:solidFill>
                  <a:schemeClr val="tx1"/>
                </a:solidFill>
              </a:rPr>
              <a:t>A growing </a:t>
            </a:r>
            <a:r>
              <a:rPr lang="en-US" sz="2300" dirty="0" smtClean="0">
                <a:solidFill>
                  <a:schemeClr val="tx1"/>
                </a:solidFill>
              </a:rPr>
              <a:t>literature finds </a:t>
            </a:r>
            <a:r>
              <a:rPr lang="en-US" sz="2300" dirty="0">
                <a:solidFill>
                  <a:schemeClr val="tx1"/>
                </a:solidFill>
              </a:rPr>
              <a:t>that women’s contributions to household income mitigate income inequality across households. That is because women’s increased contributions to household income have pulled up the bottom more than they have pushed up the top.  </a:t>
            </a:r>
          </a:p>
        </p:txBody>
      </p:sp>
    </p:spTree>
    <p:extLst>
      <p:ext uri="{BB962C8B-B14F-4D97-AF65-F5344CB8AC3E}">
        <p14:creationId xmlns:p14="http://schemas.microsoft.com/office/powerpoint/2010/main" val="2884451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11762"/>
          </a:xfrm>
        </p:spPr>
        <p:txBody>
          <a:bodyPr>
            <a:normAutofit/>
          </a:bodyPr>
          <a:lstStyle/>
          <a:p>
            <a:r>
              <a:rPr lang="en-US" sz="2200" dirty="0" smtClean="0">
                <a:solidFill>
                  <a:srgbClr val="0000CC"/>
                </a:solidFill>
              </a:rPr>
              <a:t/>
            </a:r>
            <a:br>
              <a:rPr lang="en-US" sz="2200" dirty="0" smtClean="0">
                <a:solidFill>
                  <a:srgbClr val="0000CC"/>
                </a:solidFill>
              </a:rPr>
            </a:br>
            <a:r>
              <a:rPr lang="en-US" sz="2200" dirty="0" smtClean="0">
                <a:solidFill>
                  <a:srgbClr val="0000CC"/>
                </a:solidFill>
              </a:rPr>
              <a:t>High </a:t>
            </a:r>
            <a:r>
              <a:rPr lang="en-US" sz="2200" dirty="0">
                <a:solidFill>
                  <a:srgbClr val="0000CC"/>
                </a:solidFill>
              </a:rPr>
              <a:t>and rising inequality: consequences</a:t>
            </a:r>
            <a:r>
              <a:rPr lang="en-US" dirty="0">
                <a:solidFill>
                  <a:schemeClr val="tx1"/>
                </a:solidFill>
              </a:rPr>
              <a:t/>
            </a:r>
            <a:br>
              <a:rPr lang="en-US" dirty="0">
                <a:solidFill>
                  <a:schemeClr val="tx1"/>
                </a:solidFill>
              </a:rPr>
            </a:br>
            <a:endParaRPr lang="en-US" dirty="0">
              <a:solidFill>
                <a:srgbClr val="0000CC"/>
              </a:solidFill>
            </a:endParaRPr>
          </a:p>
        </p:txBody>
      </p:sp>
      <p:sp>
        <p:nvSpPr>
          <p:cNvPr id="3" name="Content Placeholder 2"/>
          <p:cNvSpPr>
            <a:spLocks noGrp="1"/>
          </p:cNvSpPr>
          <p:nvPr>
            <p:ph idx="1"/>
          </p:nvPr>
        </p:nvSpPr>
        <p:spPr>
          <a:xfrm>
            <a:off x="609600" y="1371601"/>
            <a:ext cx="8229600" cy="5029200"/>
          </a:xfrm>
        </p:spPr>
        <p:txBody>
          <a:bodyPr>
            <a:normAutofit/>
          </a:bodyPr>
          <a:lstStyle/>
          <a:p>
            <a:pPr marL="0" indent="0">
              <a:buNone/>
            </a:pPr>
            <a:endParaRPr lang="en-US" sz="5600" dirty="0">
              <a:solidFill>
                <a:schemeClr val="tx1"/>
              </a:solidFill>
            </a:endParaRPr>
          </a:p>
          <a:p>
            <a:endParaRPr lang="en-US" sz="5600" dirty="0"/>
          </a:p>
        </p:txBody>
      </p:sp>
    </p:spTree>
    <p:extLst>
      <p:ext uri="{BB962C8B-B14F-4D97-AF65-F5344CB8AC3E}">
        <p14:creationId xmlns:p14="http://schemas.microsoft.com/office/powerpoint/2010/main" val="3534672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0000CC"/>
                </a:solidFill>
              </a:rPr>
              <a:t>consequences</a:t>
            </a:r>
            <a:endParaRPr lang="en-US" dirty="0">
              <a:solidFill>
                <a:srgbClr val="0000CC"/>
              </a:solidFill>
            </a:endParaRPr>
          </a:p>
        </p:txBody>
      </p:sp>
      <p:sp>
        <p:nvSpPr>
          <p:cNvPr id="3" name="Content Placeholder 2"/>
          <p:cNvSpPr>
            <a:spLocks noGrp="1"/>
          </p:cNvSpPr>
          <p:nvPr>
            <p:ph idx="1"/>
          </p:nvPr>
        </p:nvSpPr>
        <p:spPr>
          <a:xfrm>
            <a:off x="609600" y="1371601"/>
            <a:ext cx="8229600" cy="5029200"/>
          </a:xfrm>
        </p:spPr>
        <p:txBody>
          <a:bodyPr>
            <a:normAutofit fontScale="47500" lnSpcReduction="20000"/>
          </a:bodyPr>
          <a:lstStyle/>
          <a:p>
            <a:pPr marL="457200" indent="-457200">
              <a:buNone/>
            </a:pPr>
            <a:r>
              <a:rPr lang="en-US" sz="5500" dirty="0">
                <a:solidFill>
                  <a:schemeClr val="tx1"/>
                </a:solidFill>
              </a:rPr>
              <a:t>High and rising </a:t>
            </a:r>
            <a:r>
              <a:rPr lang="en-US" sz="5500" dirty="0" smtClean="0">
                <a:solidFill>
                  <a:schemeClr val="tx1"/>
                </a:solidFill>
              </a:rPr>
              <a:t>income inequality </a:t>
            </a:r>
            <a:r>
              <a:rPr lang="en-US" sz="5500" dirty="0">
                <a:solidFill>
                  <a:schemeClr val="tx1"/>
                </a:solidFill>
              </a:rPr>
              <a:t>may harm or thwart:</a:t>
            </a:r>
          </a:p>
          <a:p>
            <a:pPr marL="457200" indent="-457200">
              <a:buNone/>
            </a:pPr>
            <a:endParaRPr lang="en-US" sz="5500" dirty="0">
              <a:solidFill>
                <a:schemeClr val="tx1"/>
              </a:solidFill>
            </a:endParaRPr>
          </a:p>
          <a:p>
            <a:r>
              <a:rPr lang="en-US" sz="5500" dirty="0">
                <a:solidFill>
                  <a:schemeClr val="tx1"/>
                </a:solidFill>
              </a:rPr>
              <a:t>living standards at the </a:t>
            </a:r>
            <a:r>
              <a:rPr lang="en-US" sz="5500" dirty="0" smtClean="0">
                <a:solidFill>
                  <a:schemeClr val="tx1"/>
                </a:solidFill>
              </a:rPr>
              <a:t>bottom (poverty);</a:t>
            </a:r>
            <a:endParaRPr lang="en-US" sz="5500" dirty="0">
              <a:solidFill>
                <a:schemeClr val="tx1"/>
              </a:solidFill>
            </a:endParaRPr>
          </a:p>
          <a:p>
            <a:endParaRPr lang="en-US" sz="5500" dirty="0">
              <a:solidFill>
                <a:schemeClr val="tx1"/>
              </a:solidFill>
            </a:endParaRPr>
          </a:p>
          <a:p>
            <a:r>
              <a:rPr lang="en-US" sz="5500" dirty="0">
                <a:solidFill>
                  <a:schemeClr val="tx1"/>
                </a:solidFill>
              </a:rPr>
              <a:t>intergenerational </a:t>
            </a:r>
            <a:r>
              <a:rPr lang="en-US" sz="5500" dirty="0" smtClean="0">
                <a:solidFill>
                  <a:schemeClr val="tx1"/>
                </a:solidFill>
              </a:rPr>
              <a:t>mobility;</a:t>
            </a:r>
            <a:endParaRPr lang="en-US" sz="5500" dirty="0">
              <a:solidFill>
                <a:schemeClr val="tx1"/>
              </a:solidFill>
            </a:endParaRPr>
          </a:p>
          <a:p>
            <a:pPr marL="0" indent="0">
              <a:buNone/>
            </a:pPr>
            <a:r>
              <a:rPr lang="en-US" sz="5500" dirty="0">
                <a:solidFill>
                  <a:schemeClr val="tx1"/>
                </a:solidFill>
              </a:rPr>
              <a:t> </a:t>
            </a:r>
          </a:p>
          <a:p>
            <a:r>
              <a:rPr lang="en-US" sz="5500" dirty="0">
                <a:solidFill>
                  <a:schemeClr val="tx1"/>
                </a:solidFill>
              </a:rPr>
              <a:t>economic growth;</a:t>
            </a:r>
          </a:p>
          <a:p>
            <a:endParaRPr lang="en-US" sz="5500" dirty="0">
              <a:solidFill>
                <a:schemeClr val="tx1"/>
              </a:solidFill>
            </a:endParaRPr>
          </a:p>
          <a:p>
            <a:r>
              <a:rPr lang="en-US" sz="5500" dirty="0">
                <a:solidFill>
                  <a:schemeClr val="tx1"/>
                </a:solidFill>
              </a:rPr>
              <a:t>social cohesion and a range of </a:t>
            </a:r>
            <a:r>
              <a:rPr lang="en-US" sz="5500" dirty="0" smtClean="0">
                <a:solidFill>
                  <a:schemeClr val="tx1"/>
                </a:solidFill>
              </a:rPr>
              <a:t>outcomes;</a:t>
            </a:r>
            <a:endParaRPr lang="en-US" sz="5500" dirty="0">
              <a:solidFill>
                <a:schemeClr val="tx1"/>
              </a:solidFill>
            </a:endParaRPr>
          </a:p>
          <a:p>
            <a:endParaRPr lang="en-US" sz="5500" dirty="0">
              <a:solidFill>
                <a:schemeClr val="tx1"/>
              </a:solidFill>
            </a:endParaRPr>
          </a:p>
          <a:p>
            <a:r>
              <a:rPr lang="en-US" sz="5500" dirty="0">
                <a:solidFill>
                  <a:schemeClr val="tx1"/>
                </a:solidFill>
              </a:rPr>
              <a:t>the </a:t>
            </a:r>
            <a:r>
              <a:rPr lang="en-US" sz="5500" dirty="0" smtClean="0">
                <a:solidFill>
                  <a:schemeClr val="tx1"/>
                </a:solidFill>
              </a:rPr>
              <a:t>democratic process.</a:t>
            </a:r>
            <a:endParaRPr lang="en-US" sz="5500" dirty="0">
              <a:solidFill>
                <a:schemeClr val="tx1"/>
              </a:solidFill>
            </a:endParaRPr>
          </a:p>
          <a:p>
            <a:pPr marL="0" indent="0">
              <a:buNone/>
            </a:pPr>
            <a:endParaRPr lang="en-US" sz="5600" dirty="0">
              <a:solidFill>
                <a:srgbClr val="0000CC"/>
              </a:solidFill>
            </a:endParaRPr>
          </a:p>
          <a:p>
            <a:pPr marL="0" indent="0">
              <a:buNone/>
            </a:pPr>
            <a:endParaRPr lang="en-US" sz="5600" dirty="0">
              <a:solidFill>
                <a:schemeClr val="tx1"/>
              </a:solidFill>
            </a:endParaRPr>
          </a:p>
          <a:p>
            <a:endParaRPr lang="en-US" sz="5600" dirty="0"/>
          </a:p>
        </p:txBody>
      </p:sp>
    </p:spTree>
    <p:extLst>
      <p:ext uri="{BB962C8B-B14F-4D97-AF65-F5344CB8AC3E}">
        <p14:creationId xmlns:p14="http://schemas.microsoft.com/office/powerpoint/2010/main" val="1865130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11762"/>
          </a:xfrm>
        </p:spPr>
        <p:txBody>
          <a:bodyPr>
            <a:normAutofit/>
          </a:bodyPr>
          <a:lstStyle/>
          <a:p>
            <a:r>
              <a:rPr lang="en-US" sz="2200" dirty="0" smtClean="0">
                <a:solidFill>
                  <a:srgbClr val="0000CC"/>
                </a:solidFill>
              </a:rPr>
              <a:t/>
            </a:r>
            <a:br>
              <a:rPr lang="en-US" sz="2200" dirty="0" smtClean="0">
                <a:solidFill>
                  <a:srgbClr val="0000CC"/>
                </a:solidFill>
              </a:rPr>
            </a:br>
            <a:r>
              <a:rPr lang="en-US" sz="2200" dirty="0" smtClean="0">
                <a:solidFill>
                  <a:srgbClr val="0000CC"/>
                </a:solidFill>
              </a:rPr>
              <a:t>Strengthening data capacity</a:t>
            </a:r>
            <a:r>
              <a:rPr lang="en-US" dirty="0" smtClean="0">
                <a:solidFill>
                  <a:schemeClr val="tx1"/>
                </a:solidFill>
              </a:rPr>
              <a:t/>
            </a:r>
            <a:br>
              <a:rPr lang="en-US" dirty="0" smtClean="0">
                <a:solidFill>
                  <a:schemeClr val="tx1"/>
                </a:solidFill>
              </a:rPr>
            </a:br>
            <a:endParaRPr lang="en-US" dirty="0">
              <a:solidFill>
                <a:srgbClr val="0000CC"/>
              </a:solidFill>
            </a:endParaRPr>
          </a:p>
        </p:txBody>
      </p:sp>
      <p:sp>
        <p:nvSpPr>
          <p:cNvPr id="3" name="Content Placeholder 2"/>
          <p:cNvSpPr>
            <a:spLocks noGrp="1"/>
          </p:cNvSpPr>
          <p:nvPr>
            <p:ph idx="1"/>
          </p:nvPr>
        </p:nvSpPr>
        <p:spPr>
          <a:xfrm>
            <a:off x="609600" y="1371601"/>
            <a:ext cx="8229600" cy="5029200"/>
          </a:xfrm>
        </p:spPr>
        <p:txBody>
          <a:bodyPr>
            <a:normAutofit/>
          </a:bodyPr>
          <a:lstStyle/>
          <a:p>
            <a:pPr marL="0" indent="0">
              <a:buNone/>
            </a:pPr>
            <a:endParaRPr lang="en-US" sz="5600" dirty="0">
              <a:solidFill>
                <a:schemeClr val="tx1"/>
              </a:solidFill>
            </a:endParaRPr>
          </a:p>
          <a:p>
            <a:endParaRPr lang="en-US" sz="5600" dirty="0"/>
          </a:p>
        </p:txBody>
      </p:sp>
    </p:spTree>
    <p:extLst>
      <p:ext uri="{BB962C8B-B14F-4D97-AF65-F5344CB8AC3E}">
        <p14:creationId xmlns:p14="http://schemas.microsoft.com/office/powerpoint/2010/main" val="3191015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2000" dirty="0" smtClean="0">
                <a:solidFill>
                  <a:srgbClr val="0000CC"/>
                </a:solidFill>
              </a:rPr>
              <a:t/>
            </a:r>
            <a:br>
              <a:rPr lang="en-US" sz="2000" dirty="0" smtClean="0">
                <a:solidFill>
                  <a:srgbClr val="0000CC"/>
                </a:solidFill>
              </a:rPr>
            </a:br>
            <a:r>
              <a:rPr lang="en-US" sz="4400" dirty="0">
                <a:solidFill>
                  <a:srgbClr val="0000CC"/>
                </a:solidFill>
              </a:rPr>
              <a:t>Strengthening data capacity  </a:t>
            </a:r>
            <a:r>
              <a:rPr lang="en-US" sz="2000" dirty="0" smtClean="0">
                <a:solidFill>
                  <a:srgbClr val="0000CC"/>
                </a:solidFill>
              </a:rPr>
              <a:t/>
            </a:r>
            <a:br>
              <a:rPr lang="en-US" sz="2000" dirty="0" smtClean="0">
                <a:solidFill>
                  <a:srgbClr val="0000CC"/>
                </a:solidFill>
              </a:rPr>
            </a:br>
            <a:r>
              <a:rPr lang="en-US" sz="2000" dirty="0" smtClean="0">
                <a:solidFill>
                  <a:srgbClr val="0000CC"/>
                </a:solidFill>
              </a:rPr>
              <a:t> </a:t>
            </a:r>
            <a:endParaRPr lang="en-US" sz="2000" dirty="0">
              <a:solidFill>
                <a:srgbClr val="0000CC"/>
              </a:solidFill>
            </a:endParaRPr>
          </a:p>
        </p:txBody>
      </p:sp>
      <p:sp>
        <p:nvSpPr>
          <p:cNvPr id="3" name="Content Placeholder 2"/>
          <p:cNvSpPr>
            <a:spLocks noGrp="1"/>
          </p:cNvSpPr>
          <p:nvPr>
            <p:ph idx="1"/>
          </p:nvPr>
        </p:nvSpPr>
        <p:spPr>
          <a:xfrm>
            <a:off x="685800" y="1752600"/>
            <a:ext cx="7543800" cy="4114800"/>
          </a:xfrm>
        </p:spPr>
        <p:txBody>
          <a:bodyPr>
            <a:noAutofit/>
          </a:bodyPr>
          <a:lstStyle/>
          <a:p>
            <a:pPr marL="742950" indent="-742950" algn="ctr">
              <a:spcBef>
                <a:spcPts val="0"/>
              </a:spcBef>
              <a:buNone/>
            </a:pPr>
            <a:r>
              <a:rPr lang="en-US" sz="1600" dirty="0" smtClean="0">
                <a:solidFill>
                  <a:schemeClr val="tx1"/>
                </a:solidFill>
              </a:rPr>
              <a:t>Proposed </a:t>
            </a:r>
            <a:r>
              <a:rPr lang="en-US" sz="1600" dirty="0">
                <a:solidFill>
                  <a:schemeClr val="tx1"/>
                </a:solidFill>
              </a:rPr>
              <a:t>Sustainable Development Goal </a:t>
            </a:r>
            <a:r>
              <a:rPr lang="en-US" sz="1600" dirty="0" smtClean="0">
                <a:solidFill>
                  <a:schemeClr val="tx1"/>
                </a:solidFill>
              </a:rPr>
              <a:t>(SDG): </a:t>
            </a:r>
          </a:p>
          <a:p>
            <a:pPr marL="742950" indent="-742950">
              <a:spcBef>
                <a:spcPts val="0"/>
              </a:spcBef>
              <a:buNone/>
            </a:pPr>
            <a:endParaRPr lang="en-US" sz="1600" dirty="0" smtClean="0">
              <a:solidFill>
                <a:srgbClr val="C00000"/>
              </a:solidFill>
            </a:endParaRPr>
          </a:p>
          <a:p>
            <a:pPr marL="742950" indent="-742950">
              <a:spcBef>
                <a:spcPts val="0"/>
              </a:spcBef>
              <a:buNone/>
            </a:pPr>
            <a:r>
              <a:rPr lang="en-US" sz="1600" dirty="0" smtClean="0">
                <a:solidFill>
                  <a:srgbClr val="C00000"/>
                </a:solidFill>
              </a:rPr>
              <a:t>	Goal 10. Reduce </a:t>
            </a:r>
            <a:r>
              <a:rPr lang="en-US" sz="1600" dirty="0">
                <a:solidFill>
                  <a:srgbClr val="C00000"/>
                </a:solidFill>
              </a:rPr>
              <a:t>inequality within and among countries </a:t>
            </a:r>
            <a:r>
              <a:rPr lang="en-US" sz="1600" dirty="0" smtClean="0">
                <a:solidFill>
                  <a:srgbClr val="C00000"/>
                </a:solidFill>
              </a:rPr>
              <a:t>  </a:t>
            </a:r>
          </a:p>
          <a:p>
            <a:pPr marL="742950" indent="-742950">
              <a:spcBef>
                <a:spcPts val="0"/>
              </a:spcBef>
              <a:buNone/>
            </a:pPr>
            <a:endParaRPr lang="en-US" sz="1600" dirty="0" smtClean="0">
              <a:solidFill>
                <a:srgbClr val="C00000"/>
              </a:solidFill>
            </a:endParaRPr>
          </a:p>
          <a:p>
            <a:pPr marL="742950" indent="-742950">
              <a:spcBef>
                <a:spcPts val="0"/>
              </a:spcBef>
              <a:buNone/>
            </a:pPr>
            <a:r>
              <a:rPr lang="en-US" sz="1600" dirty="0" smtClean="0">
                <a:solidFill>
                  <a:srgbClr val="C00000"/>
                </a:solidFill>
              </a:rPr>
              <a:t>	10.1 </a:t>
            </a:r>
            <a:r>
              <a:rPr lang="en-US" sz="1600" dirty="0">
                <a:solidFill>
                  <a:srgbClr val="C00000"/>
                </a:solidFill>
              </a:rPr>
              <a:t>By </a:t>
            </a:r>
            <a:r>
              <a:rPr lang="en-US" sz="1600" dirty="0" smtClean="0">
                <a:solidFill>
                  <a:srgbClr val="C00000"/>
                </a:solidFill>
              </a:rPr>
              <a:t>2030, </a:t>
            </a:r>
            <a:r>
              <a:rPr lang="en-US" sz="1600" dirty="0">
                <a:solidFill>
                  <a:srgbClr val="C00000"/>
                </a:solidFill>
              </a:rPr>
              <a:t>progressively achieve and sustain income </a:t>
            </a:r>
            <a:r>
              <a:rPr lang="en-US" sz="1600" dirty="0" smtClean="0">
                <a:solidFill>
                  <a:srgbClr val="C00000"/>
                </a:solidFill>
              </a:rPr>
              <a:t>growth of </a:t>
            </a:r>
            <a:r>
              <a:rPr lang="en-US" sz="1600" dirty="0">
                <a:solidFill>
                  <a:srgbClr val="C00000"/>
                </a:solidFill>
              </a:rPr>
              <a:t>the bottom 40% of the population at a rate higher than the </a:t>
            </a:r>
            <a:r>
              <a:rPr lang="en-US" sz="1600" dirty="0" smtClean="0">
                <a:solidFill>
                  <a:srgbClr val="C00000"/>
                </a:solidFill>
              </a:rPr>
              <a:t>national average</a:t>
            </a:r>
          </a:p>
          <a:p>
            <a:pPr marL="742950" indent="-742950">
              <a:spcBef>
                <a:spcPts val="0"/>
              </a:spcBef>
              <a:buNone/>
            </a:pPr>
            <a:endParaRPr lang="en-US" sz="1600" dirty="0">
              <a:solidFill>
                <a:srgbClr val="C00000"/>
              </a:solidFill>
            </a:endParaRPr>
          </a:p>
          <a:p>
            <a:pPr marL="742950" indent="-742950" algn="ctr">
              <a:spcBef>
                <a:spcPts val="0"/>
              </a:spcBef>
              <a:buNone/>
            </a:pPr>
            <a:r>
              <a:rPr lang="en-US" sz="1400" dirty="0">
                <a:solidFill>
                  <a:schemeClr val="tx1"/>
                </a:solidFill>
                <a:latin typeface="Gotham Bold"/>
              </a:rPr>
              <a:t>***</a:t>
            </a:r>
          </a:p>
          <a:p>
            <a:pPr marL="742950" indent="-742950">
              <a:spcBef>
                <a:spcPts val="0"/>
              </a:spcBef>
              <a:buNone/>
            </a:pPr>
            <a:endParaRPr lang="en-US" sz="1600" dirty="0" smtClean="0">
              <a:solidFill>
                <a:srgbClr val="0000CC"/>
              </a:solidFill>
              <a:latin typeface="Gotham Bold"/>
            </a:endParaRPr>
          </a:p>
          <a:p>
            <a:pPr marL="742950" indent="-742950">
              <a:spcBef>
                <a:spcPts val="0"/>
              </a:spcBef>
              <a:buNone/>
            </a:pPr>
            <a:r>
              <a:rPr lang="en-US" sz="1400" dirty="0" smtClean="0">
                <a:solidFill>
                  <a:srgbClr val="0000CC"/>
                </a:solidFill>
                <a:latin typeface="Gotham Bold"/>
              </a:rPr>
              <a:t>	Ban </a:t>
            </a:r>
            <a:r>
              <a:rPr lang="en-US" sz="1400" dirty="0">
                <a:solidFill>
                  <a:srgbClr val="0000CC"/>
                </a:solidFill>
                <a:latin typeface="Gotham Bold"/>
              </a:rPr>
              <a:t>Ki-Moon</a:t>
            </a:r>
            <a:r>
              <a:rPr lang="en-US" sz="1400" dirty="0">
                <a:solidFill>
                  <a:schemeClr val="tx1"/>
                </a:solidFill>
                <a:latin typeface="Gotham Bold"/>
              </a:rPr>
              <a:t>: “… there is nothing inevitable about inequality. </a:t>
            </a:r>
            <a:r>
              <a:rPr lang="en-US" sz="1400" dirty="0" smtClean="0">
                <a:solidFill>
                  <a:schemeClr val="tx1"/>
                </a:solidFill>
                <a:latin typeface="Gotham Bold"/>
              </a:rPr>
              <a:t>Our shared goal should aim at taking practical steps to remove this formidable barrier to development and human dignity.“</a:t>
            </a:r>
            <a:endParaRPr lang="en-US" sz="1400" dirty="0">
              <a:solidFill>
                <a:schemeClr val="tx1"/>
              </a:solidFill>
              <a:latin typeface="Gotham Bold"/>
            </a:endParaRPr>
          </a:p>
          <a:p>
            <a:pPr marL="742950" indent="-742950">
              <a:spcBef>
                <a:spcPts val="0"/>
              </a:spcBef>
              <a:buNone/>
            </a:pPr>
            <a:endParaRPr lang="en-US" sz="1400" dirty="0">
              <a:solidFill>
                <a:schemeClr val="tx1"/>
              </a:solidFill>
            </a:endParaRPr>
          </a:p>
          <a:p>
            <a:pPr marL="742950" indent="-742950">
              <a:spcBef>
                <a:spcPts val="0"/>
              </a:spcBef>
              <a:buNone/>
            </a:pPr>
            <a:r>
              <a:rPr lang="en-US" sz="1400" dirty="0" smtClean="0">
                <a:solidFill>
                  <a:schemeClr val="tx1"/>
                </a:solidFill>
              </a:rPr>
              <a:t>	</a:t>
            </a:r>
            <a:r>
              <a:rPr lang="en-US" sz="1400" dirty="0" smtClean="0">
                <a:solidFill>
                  <a:srgbClr val="0000CC"/>
                </a:solidFill>
              </a:rPr>
              <a:t>Kofi </a:t>
            </a:r>
            <a:r>
              <a:rPr lang="en-US" sz="1400" dirty="0">
                <a:solidFill>
                  <a:srgbClr val="0000CC"/>
                </a:solidFill>
              </a:rPr>
              <a:t>Annan</a:t>
            </a:r>
            <a:r>
              <a:rPr lang="en-US" sz="1400" dirty="0">
                <a:solidFill>
                  <a:schemeClr val="tx1"/>
                </a:solidFill>
              </a:rPr>
              <a:t>: “Knowledge is power. Information is </a:t>
            </a:r>
            <a:r>
              <a:rPr lang="en-US" sz="1400" dirty="0" smtClean="0">
                <a:solidFill>
                  <a:schemeClr val="tx1"/>
                </a:solidFill>
              </a:rPr>
              <a:t>liberating.”</a:t>
            </a:r>
            <a:endParaRPr lang="en-US" sz="1400" dirty="0">
              <a:solidFill>
                <a:schemeClr val="tx1"/>
              </a:solidFill>
            </a:endParaRPr>
          </a:p>
          <a:p>
            <a:pPr marL="742950" indent="0">
              <a:spcBef>
                <a:spcPts val="0"/>
              </a:spcBef>
              <a:buNone/>
            </a:pPr>
            <a:endParaRPr lang="en-US" sz="1400" dirty="0">
              <a:solidFill>
                <a:schemeClr val="tx1"/>
              </a:solidFill>
            </a:endParaRPr>
          </a:p>
          <a:p>
            <a:pPr marL="742950" indent="-742950">
              <a:spcBef>
                <a:spcPts val="0"/>
              </a:spcBef>
              <a:buNone/>
            </a:pPr>
            <a:r>
              <a:rPr lang="en-US" sz="1400" dirty="0" smtClean="0">
                <a:solidFill>
                  <a:schemeClr val="tx1"/>
                </a:solidFill>
                <a:latin typeface="Gotham Bold"/>
              </a:rPr>
              <a:t>	</a:t>
            </a:r>
            <a:r>
              <a:rPr lang="en-US" sz="1400" dirty="0" smtClean="0">
                <a:solidFill>
                  <a:srgbClr val="0000CC"/>
                </a:solidFill>
                <a:latin typeface="Gotham Bold"/>
              </a:rPr>
              <a:t>Bono</a:t>
            </a:r>
            <a:r>
              <a:rPr lang="en-US" sz="1400" dirty="0">
                <a:solidFill>
                  <a:srgbClr val="0000CC"/>
                </a:solidFill>
                <a:latin typeface="Gotham Bold"/>
              </a:rPr>
              <a:t>: </a:t>
            </a:r>
            <a:r>
              <a:rPr lang="en-US" sz="1400" dirty="0">
                <a:solidFill>
                  <a:schemeClr val="tx1"/>
                </a:solidFill>
                <a:latin typeface="Gotham Bold"/>
              </a:rPr>
              <a:t>"I thought, forget the rock opera, forget the bombast, the only thing I would be singing today is the facts…Enter the evidence activist. The '</a:t>
            </a:r>
            <a:r>
              <a:rPr lang="en-US" sz="1400" dirty="0" err="1">
                <a:solidFill>
                  <a:schemeClr val="tx1"/>
                </a:solidFill>
                <a:latin typeface="Gotham Bold"/>
              </a:rPr>
              <a:t>factivist</a:t>
            </a:r>
            <a:r>
              <a:rPr lang="en-US" sz="1400" dirty="0">
                <a:solidFill>
                  <a:schemeClr val="tx1"/>
                </a:solidFill>
                <a:latin typeface="Gotham Bold"/>
              </a:rPr>
              <a:t>.' "</a:t>
            </a:r>
          </a:p>
          <a:p>
            <a:pPr marL="0" indent="0">
              <a:spcBef>
                <a:spcPts val="0"/>
              </a:spcBef>
              <a:buNone/>
            </a:pPr>
            <a:endParaRPr lang="en-US" sz="1400" dirty="0">
              <a:solidFill>
                <a:schemeClr val="tx1"/>
              </a:solidFill>
            </a:endParaRPr>
          </a:p>
          <a:p>
            <a:pPr>
              <a:spcBef>
                <a:spcPts val="0"/>
              </a:spcBef>
              <a:buFont typeface="Webdings"/>
              <a:buChar char=""/>
            </a:pPr>
            <a:endParaRPr lang="en-US" sz="1400" dirty="0">
              <a:solidFill>
                <a:schemeClr val="tx1"/>
              </a:solidFill>
            </a:endParaRPr>
          </a:p>
          <a:p>
            <a:pPr marL="0" indent="0">
              <a:spcBef>
                <a:spcPts val="0"/>
              </a:spcBef>
              <a:buNone/>
            </a:pPr>
            <a:endParaRPr lang="en-US" sz="1400" dirty="0">
              <a:solidFill>
                <a:schemeClr val="tx1"/>
              </a:solidFill>
            </a:endParaRPr>
          </a:p>
        </p:txBody>
      </p:sp>
    </p:spTree>
    <p:extLst>
      <p:ext uri="{BB962C8B-B14F-4D97-AF65-F5344CB8AC3E}">
        <p14:creationId xmlns:p14="http://schemas.microsoft.com/office/powerpoint/2010/main" val="225740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rgbClr val="0000CC"/>
                </a:solidFill>
              </a:rPr>
              <a:t/>
            </a:r>
            <a:br>
              <a:rPr lang="en-US" dirty="0" smtClean="0">
                <a:solidFill>
                  <a:srgbClr val="0000CC"/>
                </a:solidFill>
              </a:rPr>
            </a:br>
            <a:r>
              <a:rPr lang="en-US" dirty="0" smtClean="0">
                <a:solidFill>
                  <a:srgbClr val="0000CC"/>
                </a:solidFill>
              </a:rPr>
              <a:t>Strengthening </a:t>
            </a:r>
            <a:r>
              <a:rPr lang="en-US" dirty="0">
                <a:solidFill>
                  <a:srgbClr val="0000CC"/>
                </a:solidFill>
              </a:rPr>
              <a:t>data capacity</a:t>
            </a:r>
            <a:r>
              <a:rPr lang="en-US" dirty="0" smtClean="0">
                <a:solidFill>
                  <a:srgbClr val="0000CC"/>
                </a:solidFill>
              </a:rPr>
              <a:t/>
            </a:r>
            <a:br>
              <a:rPr lang="en-US" dirty="0" smtClean="0">
                <a:solidFill>
                  <a:srgbClr val="0000CC"/>
                </a:solidFill>
              </a:rPr>
            </a:br>
            <a:endParaRPr lang="en-US" sz="2200" dirty="0">
              <a:solidFill>
                <a:srgbClr val="0000CC"/>
              </a:solidFill>
            </a:endParaRPr>
          </a:p>
        </p:txBody>
      </p:sp>
      <p:sp>
        <p:nvSpPr>
          <p:cNvPr id="3" name="Content Placeholder 2"/>
          <p:cNvSpPr>
            <a:spLocks noGrp="1"/>
          </p:cNvSpPr>
          <p:nvPr>
            <p:ph idx="1"/>
          </p:nvPr>
        </p:nvSpPr>
        <p:spPr>
          <a:xfrm>
            <a:off x="533400" y="1143000"/>
            <a:ext cx="8229600" cy="5257800"/>
          </a:xfrm>
        </p:spPr>
        <p:txBody>
          <a:bodyPr>
            <a:noAutofit/>
          </a:bodyPr>
          <a:lstStyle/>
          <a:p>
            <a:pPr marL="0" indent="0">
              <a:spcBef>
                <a:spcPts val="0"/>
              </a:spcBef>
              <a:buNone/>
            </a:pPr>
            <a:endParaRPr lang="en-US" sz="1400" dirty="0" smtClean="0">
              <a:solidFill>
                <a:schemeClr val="tx1"/>
              </a:solidFill>
            </a:endParaRPr>
          </a:p>
          <a:p>
            <a:pPr marL="0" indent="0">
              <a:spcBef>
                <a:spcPts val="0"/>
              </a:spcBef>
              <a:buNone/>
            </a:pPr>
            <a:r>
              <a:rPr lang="en-US" sz="1400" dirty="0" smtClean="0">
                <a:solidFill>
                  <a:schemeClr val="tx1"/>
                </a:solidFill>
              </a:rPr>
              <a:t>First</a:t>
            </a:r>
            <a:r>
              <a:rPr lang="en-US" sz="1400" dirty="0">
                <a:solidFill>
                  <a:schemeClr val="tx1"/>
                </a:solidFill>
              </a:rPr>
              <a:t>, we need:</a:t>
            </a:r>
          </a:p>
          <a:p>
            <a:pPr>
              <a:spcBef>
                <a:spcPts val="0"/>
              </a:spcBef>
              <a:buFont typeface="Webdings"/>
              <a:buChar char=""/>
            </a:pPr>
            <a:endParaRPr lang="en-US" sz="1400" dirty="0">
              <a:solidFill>
                <a:srgbClr val="0000CC"/>
              </a:solidFill>
            </a:endParaRPr>
          </a:p>
          <a:p>
            <a:pPr>
              <a:spcBef>
                <a:spcPts val="0"/>
              </a:spcBef>
              <a:buFont typeface="Webdings"/>
              <a:buChar char=""/>
            </a:pPr>
            <a:r>
              <a:rPr lang="en-US" sz="1400" dirty="0" smtClean="0">
                <a:solidFill>
                  <a:srgbClr val="0000CC"/>
                </a:solidFill>
              </a:rPr>
              <a:t>theoretical </a:t>
            </a:r>
            <a:r>
              <a:rPr lang="en-US" sz="1400" dirty="0">
                <a:solidFill>
                  <a:srgbClr val="0000CC"/>
                </a:solidFill>
              </a:rPr>
              <a:t>and technical advances </a:t>
            </a:r>
            <a:r>
              <a:rPr lang="en-US" sz="1400" dirty="0" smtClean="0">
                <a:solidFill>
                  <a:srgbClr val="0000CC"/>
                </a:solidFill>
              </a:rPr>
              <a:t>to enable </a:t>
            </a:r>
            <a:r>
              <a:rPr lang="en-US" sz="1400" dirty="0">
                <a:solidFill>
                  <a:srgbClr val="0000CC"/>
                </a:solidFill>
              </a:rPr>
              <a:t>us to more meaningfully define and compare inequality </a:t>
            </a:r>
            <a:r>
              <a:rPr lang="en-US" sz="1400" dirty="0" smtClean="0">
                <a:solidFill>
                  <a:srgbClr val="0000CC"/>
                </a:solidFill>
              </a:rPr>
              <a:t>across </a:t>
            </a:r>
            <a:r>
              <a:rPr lang="en-US" sz="1400" dirty="0">
                <a:solidFill>
                  <a:srgbClr val="0000CC"/>
                </a:solidFill>
              </a:rPr>
              <a:t>countries at </a:t>
            </a:r>
            <a:r>
              <a:rPr lang="en-US" sz="1400" dirty="0" smtClean="0">
                <a:solidFill>
                  <a:srgbClr val="0000CC"/>
                </a:solidFill>
              </a:rPr>
              <a:t>all levels </a:t>
            </a:r>
            <a:r>
              <a:rPr lang="en-US" sz="1400" dirty="0">
                <a:solidFill>
                  <a:srgbClr val="0000CC"/>
                </a:solidFill>
              </a:rPr>
              <a:t>of economic development and from diverse </a:t>
            </a:r>
            <a:r>
              <a:rPr lang="en-US" sz="1400" dirty="0" smtClean="0">
                <a:solidFill>
                  <a:srgbClr val="0000CC"/>
                </a:solidFill>
              </a:rPr>
              <a:t>regions </a:t>
            </a:r>
            <a:endParaRPr lang="en-US" sz="1400" dirty="0">
              <a:solidFill>
                <a:srgbClr val="0000CC"/>
              </a:solidFill>
            </a:endParaRPr>
          </a:p>
          <a:p>
            <a:pPr marL="0" indent="0">
              <a:spcBef>
                <a:spcPts val="0"/>
              </a:spcBef>
              <a:buNone/>
            </a:pPr>
            <a:endParaRPr lang="en-US" sz="1400" dirty="0" smtClean="0">
              <a:solidFill>
                <a:schemeClr val="tx1"/>
              </a:solidFill>
            </a:endParaRPr>
          </a:p>
          <a:p>
            <a:pPr marL="0" indent="0">
              <a:spcBef>
                <a:spcPts val="0"/>
              </a:spcBef>
              <a:buNone/>
            </a:pPr>
            <a:r>
              <a:rPr lang="en-US" sz="1400" dirty="0" smtClean="0">
                <a:solidFill>
                  <a:schemeClr val="tx1"/>
                </a:solidFill>
              </a:rPr>
              <a:t>Second, we need more data, higher quality data, and more fine-grained data on socio-economic wellbeing and standards of living:</a:t>
            </a:r>
          </a:p>
          <a:p>
            <a:pPr marL="0" indent="0">
              <a:spcBef>
                <a:spcPts val="0"/>
              </a:spcBef>
              <a:buNone/>
            </a:pPr>
            <a:endParaRPr lang="en-US" sz="1400" dirty="0" smtClean="0">
              <a:solidFill>
                <a:schemeClr val="tx1"/>
              </a:solidFill>
            </a:endParaRPr>
          </a:p>
          <a:p>
            <a:pPr>
              <a:spcBef>
                <a:spcPts val="0"/>
              </a:spcBef>
              <a:buFont typeface="Webdings"/>
              <a:buChar char=""/>
            </a:pPr>
            <a:r>
              <a:rPr lang="en-US" sz="1400" dirty="0">
                <a:solidFill>
                  <a:srgbClr val="0000CC"/>
                </a:solidFill>
              </a:rPr>
              <a:t>more disaggregated data, </a:t>
            </a:r>
            <a:r>
              <a:rPr lang="en-US" sz="1400" dirty="0" smtClean="0">
                <a:solidFill>
                  <a:srgbClr val="0000CC"/>
                </a:solidFill>
              </a:rPr>
              <a:t>by </a:t>
            </a:r>
            <a:r>
              <a:rPr lang="en-US" sz="1400" dirty="0">
                <a:solidFill>
                  <a:srgbClr val="0000CC"/>
                </a:solidFill>
              </a:rPr>
              <a:t>ethnicity, race, </a:t>
            </a:r>
            <a:r>
              <a:rPr lang="en-US" sz="1400" dirty="0" smtClean="0">
                <a:solidFill>
                  <a:srgbClr val="0000CC"/>
                </a:solidFill>
              </a:rPr>
              <a:t>geography, family structure, disability</a:t>
            </a:r>
            <a:r>
              <a:rPr lang="en-US" sz="1400" dirty="0">
                <a:solidFill>
                  <a:srgbClr val="0000CC"/>
                </a:solidFill>
              </a:rPr>
              <a:t>, gender, </a:t>
            </a:r>
            <a:r>
              <a:rPr lang="en-US" sz="1400" dirty="0" smtClean="0">
                <a:solidFill>
                  <a:srgbClr val="0000CC"/>
                </a:solidFill>
              </a:rPr>
              <a:t>caste, and class</a:t>
            </a:r>
            <a:endParaRPr lang="en-US" sz="1400" dirty="0">
              <a:solidFill>
                <a:srgbClr val="0000CC"/>
              </a:solidFill>
            </a:endParaRPr>
          </a:p>
          <a:p>
            <a:pPr>
              <a:spcBef>
                <a:spcPts val="0"/>
              </a:spcBef>
              <a:buFont typeface="Webdings"/>
              <a:buChar char=""/>
            </a:pPr>
            <a:r>
              <a:rPr lang="en-US" sz="1400" dirty="0" smtClean="0">
                <a:solidFill>
                  <a:srgbClr val="0000CC"/>
                </a:solidFill>
              </a:rPr>
              <a:t>more </a:t>
            </a:r>
            <a:r>
              <a:rPr lang="en-US" sz="1400" dirty="0">
                <a:solidFill>
                  <a:srgbClr val="0000CC"/>
                </a:solidFill>
              </a:rPr>
              <a:t>standardization of </a:t>
            </a:r>
            <a:r>
              <a:rPr lang="en-US" sz="1400" dirty="0" smtClean="0">
                <a:solidFill>
                  <a:srgbClr val="0000CC"/>
                </a:solidFill>
              </a:rPr>
              <a:t>data </a:t>
            </a:r>
            <a:r>
              <a:rPr lang="en-US" sz="1400" dirty="0">
                <a:solidFill>
                  <a:srgbClr val="0000CC"/>
                </a:solidFill>
              </a:rPr>
              <a:t>across countries and over </a:t>
            </a:r>
            <a:r>
              <a:rPr lang="en-US" sz="1400" dirty="0" smtClean="0">
                <a:solidFill>
                  <a:srgbClr val="0000CC"/>
                </a:solidFill>
              </a:rPr>
              <a:t>time</a:t>
            </a:r>
            <a:endParaRPr lang="en-US" sz="1400" dirty="0">
              <a:solidFill>
                <a:srgbClr val="0000CC"/>
              </a:solidFill>
            </a:endParaRPr>
          </a:p>
          <a:p>
            <a:pPr>
              <a:spcBef>
                <a:spcPts val="0"/>
              </a:spcBef>
              <a:buFont typeface="Webdings"/>
              <a:buChar char=""/>
            </a:pPr>
            <a:r>
              <a:rPr lang="en-US" sz="1400" dirty="0" smtClean="0">
                <a:solidFill>
                  <a:srgbClr val="0000CC"/>
                </a:solidFill>
              </a:rPr>
              <a:t>more </a:t>
            </a:r>
            <a:r>
              <a:rPr lang="en-US" sz="1400" dirty="0">
                <a:solidFill>
                  <a:srgbClr val="0000CC"/>
                </a:solidFill>
              </a:rPr>
              <a:t>timely processing and </a:t>
            </a:r>
            <a:r>
              <a:rPr lang="en-US" sz="1400" dirty="0" smtClean="0">
                <a:solidFill>
                  <a:srgbClr val="0000CC"/>
                </a:solidFill>
              </a:rPr>
              <a:t>releasing </a:t>
            </a:r>
            <a:r>
              <a:rPr lang="en-US" sz="1400" dirty="0">
                <a:solidFill>
                  <a:srgbClr val="0000CC"/>
                </a:solidFill>
              </a:rPr>
              <a:t>of </a:t>
            </a:r>
            <a:r>
              <a:rPr lang="en-US" sz="1400" dirty="0" smtClean="0">
                <a:solidFill>
                  <a:srgbClr val="0000CC"/>
                </a:solidFill>
              </a:rPr>
              <a:t>data, so that we can learn and monitor “in real time”</a:t>
            </a:r>
            <a:endParaRPr lang="en-US" sz="1400" dirty="0">
              <a:solidFill>
                <a:srgbClr val="0000CC"/>
              </a:solidFill>
            </a:endParaRPr>
          </a:p>
          <a:p>
            <a:pPr>
              <a:spcBef>
                <a:spcPts val="0"/>
              </a:spcBef>
              <a:buFont typeface="Webdings"/>
              <a:buChar char=""/>
            </a:pPr>
            <a:r>
              <a:rPr lang="en-US" sz="1400" dirty="0" smtClean="0">
                <a:solidFill>
                  <a:srgbClr val="0000CC"/>
                </a:solidFill>
              </a:rPr>
              <a:t>fewer legal and administrative restrictions </a:t>
            </a:r>
            <a:r>
              <a:rPr lang="en-US" sz="1400" dirty="0">
                <a:solidFill>
                  <a:srgbClr val="0000CC"/>
                </a:solidFill>
              </a:rPr>
              <a:t>on </a:t>
            </a:r>
            <a:r>
              <a:rPr lang="en-US" sz="1400" dirty="0" smtClean="0">
                <a:solidFill>
                  <a:srgbClr val="0000CC"/>
                </a:solidFill>
              </a:rPr>
              <a:t>sharing data </a:t>
            </a:r>
            <a:r>
              <a:rPr lang="en-US" sz="1400" dirty="0">
                <a:solidFill>
                  <a:srgbClr val="0000CC"/>
                </a:solidFill>
              </a:rPr>
              <a:t>beyond </a:t>
            </a:r>
            <a:r>
              <a:rPr lang="en-US" sz="1400" dirty="0" smtClean="0">
                <a:solidFill>
                  <a:srgbClr val="0000CC"/>
                </a:solidFill>
              </a:rPr>
              <a:t>national borders</a:t>
            </a:r>
          </a:p>
          <a:p>
            <a:pPr marL="0" indent="0">
              <a:spcBef>
                <a:spcPts val="0"/>
              </a:spcBef>
              <a:buNone/>
            </a:pPr>
            <a:r>
              <a:rPr lang="en-US" sz="1400" dirty="0" smtClean="0">
                <a:solidFill>
                  <a:schemeClr val="tx1"/>
                </a:solidFill>
              </a:rPr>
              <a:t/>
            </a:r>
            <a:br>
              <a:rPr lang="en-US" sz="1400" dirty="0" smtClean="0">
                <a:solidFill>
                  <a:schemeClr val="tx1"/>
                </a:solidFill>
              </a:rPr>
            </a:br>
            <a:r>
              <a:rPr lang="en-US" sz="1400" dirty="0" smtClean="0">
                <a:solidFill>
                  <a:schemeClr val="tx1"/>
                </a:solidFill>
              </a:rPr>
              <a:t>Third, </a:t>
            </a:r>
            <a:r>
              <a:rPr lang="en-US" sz="1400" dirty="0">
                <a:solidFill>
                  <a:schemeClr val="tx1"/>
                </a:solidFill>
              </a:rPr>
              <a:t>we </a:t>
            </a:r>
            <a:r>
              <a:rPr lang="en-US" sz="1400" dirty="0" smtClean="0">
                <a:solidFill>
                  <a:schemeClr val="tx1"/>
                </a:solidFill>
              </a:rPr>
              <a:t>need more resources and new strategies for enhancing existing resources:</a:t>
            </a:r>
            <a:endParaRPr lang="en-US" sz="1400" dirty="0">
              <a:solidFill>
                <a:schemeClr val="tx1"/>
              </a:solidFill>
            </a:endParaRPr>
          </a:p>
          <a:p>
            <a:pPr>
              <a:spcBef>
                <a:spcPts val="0"/>
              </a:spcBef>
              <a:buFont typeface="Webdings"/>
              <a:buChar char=""/>
            </a:pPr>
            <a:endParaRPr lang="en-US" sz="1400" dirty="0">
              <a:solidFill>
                <a:srgbClr val="0000CC"/>
              </a:solidFill>
            </a:endParaRPr>
          </a:p>
          <a:p>
            <a:pPr>
              <a:spcBef>
                <a:spcPts val="0"/>
              </a:spcBef>
              <a:buFont typeface="Webdings"/>
              <a:buChar char=""/>
            </a:pPr>
            <a:r>
              <a:rPr lang="en-US" sz="1400" dirty="0" smtClean="0">
                <a:solidFill>
                  <a:srgbClr val="0000CC"/>
                </a:solidFill>
              </a:rPr>
              <a:t>more </a:t>
            </a:r>
            <a:r>
              <a:rPr lang="en-US" sz="1400" dirty="0">
                <a:solidFill>
                  <a:srgbClr val="0000CC"/>
                </a:solidFill>
              </a:rPr>
              <a:t>resources for national statistical offices and other producers of </a:t>
            </a:r>
            <a:r>
              <a:rPr lang="en-US" sz="1400" dirty="0" smtClean="0">
                <a:solidFill>
                  <a:srgbClr val="0000CC"/>
                </a:solidFill>
              </a:rPr>
              <a:t>national and subnational data</a:t>
            </a:r>
            <a:endParaRPr lang="en-US" sz="1400" dirty="0">
              <a:solidFill>
                <a:srgbClr val="0000CC"/>
              </a:solidFill>
            </a:endParaRPr>
          </a:p>
          <a:p>
            <a:pPr>
              <a:spcBef>
                <a:spcPts val="0"/>
              </a:spcBef>
              <a:buFont typeface="Webdings"/>
              <a:buChar char=""/>
            </a:pPr>
            <a:r>
              <a:rPr lang="en-US" sz="1400" dirty="0">
                <a:solidFill>
                  <a:srgbClr val="0000CC"/>
                </a:solidFill>
              </a:rPr>
              <a:t>more resources for projects that acquire and harmonize data across </a:t>
            </a:r>
            <a:r>
              <a:rPr lang="en-US" sz="1400" dirty="0" smtClean="0">
                <a:solidFill>
                  <a:srgbClr val="0000CC"/>
                </a:solidFill>
              </a:rPr>
              <a:t>countries</a:t>
            </a:r>
          </a:p>
          <a:p>
            <a:pPr>
              <a:spcBef>
                <a:spcPts val="0"/>
              </a:spcBef>
              <a:buFont typeface="Webdings"/>
              <a:buChar char=""/>
            </a:pPr>
            <a:r>
              <a:rPr lang="en-US" sz="1400" dirty="0" smtClean="0">
                <a:solidFill>
                  <a:srgbClr val="0000CC"/>
                </a:solidFill>
              </a:rPr>
              <a:t>more resources for making data and analyses available to political actors, policy-makers, and activists</a:t>
            </a:r>
          </a:p>
          <a:p>
            <a:pPr>
              <a:spcBef>
                <a:spcPts val="0"/>
              </a:spcBef>
              <a:buFont typeface="Webdings"/>
              <a:buChar char=""/>
            </a:pPr>
            <a:r>
              <a:rPr lang="en-US" sz="1400" dirty="0" smtClean="0">
                <a:solidFill>
                  <a:srgbClr val="0000CC"/>
                </a:solidFill>
              </a:rPr>
              <a:t>more opportunities for volunteers to join the “data revolution”</a:t>
            </a:r>
          </a:p>
          <a:p>
            <a:pPr>
              <a:spcBef>
                <a:spcPts val="0"/>
              </a:spcBef>
              <a:buFont typeface="Webdings"/>
              <a:buChar char=""/>
            </a:pPr>
            <a:endParaRPr lang="en-US" sz="1400" dirty="0">
              <a:solidFill>
                <a:schemeClr val="tx1"/>
              </a:solidFill>
            </a:endParaRPr>
          </a:p>
        </p:txBody>
      </p:sp>
    </p:spTree>
    <p:extLst>
      <p:ext uri="{BB962C8B-B14F-4D97-AF65-F5344CB8AC3E}">
        <p14:creationId xmlns:p14="http://schemas.microsoft.com/office/powerpoint/2010/main" val="1612807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29200"/>
            <a:ext cx="7772400" cy="838200"/>
          </a:xfrm>
        </p:spPr>
        <p:txBody>
          <a:bodyPr>
            <a:normAutofit/>
          </a:bodyPr>
          <a:lstStyle/>
          <a:p>
            <a:r>
              <a:rPr lang="en-US" sz="1800" dirty="0" smtClean="0"/>
              <a:t>Thank You</a:t>
            </a:r>
            <a:endParaRPr lang="en-US" sz="1800" dirty="0"/>
          </a:p>
        </p:txBody>
      </p:sp>
      <p:sp>
        <p:nvSpPr>
          <p:cNvPr id="3" name="Text Placeholder 2"/>
          <p:cNvSpPr>
            <a:spLocks noGrp="1"/>
          </p:cNvSpPr>
          <p:nvPr>
            <p:ph type="body" idx="1"/>
          </p:nvPr>
        </p:nvSpPr>
        <p:spPr>
          <a:xfrm>
            <a:off x="609600" y="5486400"/>
            <a:ext cx="7772400" cy="990600"/>
          </a:xfrm>
        </p:spPr>
        <p:txBody>
          <a:bodyPr>
            <a:normAutofit/>
          </a:bodyPr>
          <a:lstStyle/>
          <a:p>
            <a:r>
              <a:rPr lang="en-US" sz="2400" dirty="0"/>
              <a:t>Janet </a:t>
            </a:r>
            <a:r>
              <a:rPr lang="en-US" sz="2400" dirty="0" smtClean="0"/>
              <a:t>C. Gornick, Director</a:t>
            </a:r>
            <a:endParaRPr lang="en-US" sz="2600" dirty="0"/>
          </a:p>
        </p:txBody>
      </p:sp>
    </p:spTree>
    <p:extLst>
      <p:ext uri="{BB962C8B-B14F-4D97-AF65-F5344CB8AC3E}">
        <p14:creationId xmlns:p14="http://schemas.microsoft.com/office/powerpoint/2010/main" val="259597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686800" cy="6324600"/>
          </a:xfrm>
        </p:spPr>
        <p:txBody>
          <a:bodyPr>
            <a:normAutofit/>
          </a:bodyPr>
          <a:lstStyle/>
          <a:p>
            <a:pPr marL="457200" indent="-457200">
              <a:buNone/>
            </a:pPr>
            <a:endParaRPr lang="en-US" sz="1800" dirty="0">
              <a:solidFill>
                <a:schemeClr val="tx1"/>
              </a:solidFill>
            </a:endParaRPr>
          </a:p>
          <a:p>
            <a:pPr marL="457200" indent="-457200" algn="ctr">
              <a:buNone/>
            </a:pPr>
            <a:r>
              <a:rPr lang="en-US" sz="1800" dirty="0" smtClean="0">
                <a:solidFill>
                  <a:schemeClr val="tx1"/>
                </a:solidFill>
              </a:rPr>
              <a:t>	</a:t>
            </a:r>
          </a:p>
          <a:p>
            <a:pPr marL="457200" indent="-457200" algn="ctr">
              <a:buNone/>
            </a:pPr>
            <a:endParaRPr lang="en-US" sz="1800" dirty="0">
              <a:solidFill>
                <a:schemeClr val="tx1"/>
              </a:solidFill>
            </a:endParaRPr>
          </a:p>
          <a:p>
            <a:pPr marL="457200" indent="-457200" algn="ctr">
              <a:buNone/>
            </a:pPr>
            <a:r>
              <a:rPr lang="en-US" sz="1800" dirty="0" smtClean="0">
                <a:solidFill>
                  <a:srgbClr val="0000CC"/>
                </a:solidFill>
              </a:rPr>
              <a:t>9:00 to 10:15am</a:t>
            </a:r>
          </a:p>
          <a:p>
            <a:pPr marL="457200" indent="-457200" algn="ctr">
              <a:buNone/>
            </a:pPr>
            <a:endParaRPr lang="en-US" sz="1800" dirty="0">
              <a:solidFill>
                <a:srgbClr val="0000CC"/>
              </a:solidFill>
            </a:endParaRPr>
          </a:p>
          <a:p>
            <a:pPr marL="457200" indent="-457200" algn="ctr">
              <a:buNone/>
            </a:pPr>
            <a:endParaRPr lang="en-US" sz="1800" dirty="0" smtClean="0">
              <a:solidFill>
                <a:srgbClr val="0000CC"/>
              </a:solidFill>
            </a:endParaRPr>
          </a:p>
          <a:p>
            <a:pPr marL="457200" indent="-457200" algn="ctr">
              <a:buNone/>
            </a:pPr>
            <a:r>
              <a:rPr lang="en-US" sz="1800" dirty="0" smtClean="0">
                <a:solidFill>
                  <a:schemeClr val="tx1"/>
                </a:solidFill>
              </a:rPr>
              <a:t>● Introduction: Inequality Workshop 2015</a:t>
            </a:r>
          </a:p>
          <a:p>
            <a:pPr marL="457200" indent="-457200" algn="ctr">
              <a:buNone/>
            </a:pPr>
            <a:endParaRPr lang="en-US" sz="1800" dirty="0" smtClean="0">
              <a:solidFill>
                <a:schemeClr val="tx1"/>
              </a:solidFill>
            </a:endParaRPr>
          </a:p>
          <a:p>
            <a:pPr marL="457200" indent="-457200" algn="ctr">
              <a:buNone/>
            </a:pPr>
            <a:r>
              <a:rPr lang="en-US" sz="1800" dirty="0" smtClean="0">
                <a:solidFill>
                  <a:schemeClr val="tx1"/>
                </a:solidFill>
              </a:rPr>
              <a:t>● LIS: Cross National Data Center in Luxembourg</a:t>
            </a:r>
          </a:p>
          <a:p>
            <a:pPr marL="457200" indent="-457200" algn="ctr">
              <a:buNone/>
            </a:pPr>
            <a:endParaRPr lang="en-US" sz="1800" dirty="0" smtClean="0">
              <a:solidFill>
                <a:schemeClr val="tx1"/>
              </a:solidFill>
            </a:endParaRPr>
          </a:p>
          <a:p>
            <a:pPr marL="457200" indent="-457200" algn="ctr">
              <a:buNone/>
            </a:pPr>
            <a:r>
              <a:rPr lang="en-US" sz="1800" dirty="0" smtClean="0">
                <a:solidFill>
                  <a:schemeClr val="tx1"/>
                </a:solidFill>
              </a:rPr>
              <a:t>● LIS Center and Graduate Center, CUNY</a:t>
            </a:r>
          </a:p>
          <a:p>
            <a:pPr marL="457200" indent="-457200" algn="ctr">
              <a:buNone/>
            </a:pPr>
            <a:endParaRPr lang="en-US" sz="1800" dirty="0">
              <a:solidFill>
                <a:schemeClr val="tx1"/>
              </a:solidFill>
            </a:endParaRPr>
          </a:p>
          <a:p>
            <a:pPr marL="457200" indent="-457200" algn="ctr">
              <a:buNone/>
            </a:pPr>
            <a:r>
              <a:rPr lang="en-US" sz="1800" dirty="0" smtClean="0">
                <a:solidFill>
                  <a:schemeClr val="tx1"/>
                </a:solidFill>
              </a:rPr>
              <a:t>● Q&amp;A</a:t>
            </a:r>
          </a:p>
          <a:p>
            <a:pPr marL="457200" indent="-457200">
              <a:buNone/>
            </a:pPr>
            <a:endParaRPr lang="en-US" sz="1800" dirty="0">
              <a:solidFill>
                <a:schemeClr val="tx1"/>
              </a:solidFill>
            </a:endParaRPr>
          </a:p>
          <a:p>
            <a:pPr marL="457200" indent="-457200">
              <a:buNone/>
            </a:pPr>
            <a:r>
              <a:rPr lang="en-US" sz="1800" dirty="0" smtClean="0">
                <a:solidFill>
                  <a:schemeClr val="tx1"/>
                </a:solidFill>
              </a:rPr>
              <a:t>	</a:t>
            </a:r>
            <a:endParaRPr lang="en-US" sz="1600" dirty="0" smtClean="0">
              <a:solidFill>
                <a:srgbClr val="C00000"/>
              </a:solidFill>
            </a:endParaRPr>
          </a:p>
        </p:txBody>
      </p:sp>
    </p:spTree>
    <p:extLst>
      <p:ext uri="{BB962C8B-B14F-4D97-AF65-F5344CB8AC3E}">
        <p14:creationId xmlns:p14="http://schemas.microsoft.com/office/powerpoint/2010/main" val="2291709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686800" cy="6324600"/>
          </a:xfrm>
        </p:spPr>
        <p:txBody>
          <a:bodyPr>
            <a:normAutofit/>
          </a:bodyPr>
          <a:lstStyle/>
          <a:p>
            <a:pPr marL="457200" indent="-457200">
              <a:buNone/>
            </a:pPr>
            <a:endParaRPr lang="en-US" sz="1800" dirty="0">
              <a:solidFill>
                <a:schemeClr val="tx1"/>
              </a:solidFill>
            </a:endParaRPr>
          </a:p>
          <a:p>
            <a:pPr marL="457200" indent="-457200" algn="ctr">
              <a:buNone/>
            </a:pPr>
            <a:r>
              <a:rPr lang="en-US" dirty="0" smtClean="0">
                <a:solidFill>
                  <a:srgbClr val="0000CC"/>
                </a:solidFill>
                <a:latin typeface="Gotham Bold"/>
                <a:ea typeface="+mj-ea"/>
                <a:cs typeface="+mj-cs"/>
              </a:rPr>
              <a:t>Introduction:</a:t>
            </a:r>
          </a:p>
          <a:p>
            <a:pPr marL="457200" indent="-457200" algn="ctr">
              <a:buNone/>
            </a:pPr>
            <a:r>
              <a:rPr lang="en-US" dirty="0" smtClean="0">
                <a:solidFill>
                  <a:srgbClr val="0000CC"/>
                </a:solidFill>
                <a:latin typeface="Gotham Bold"/>
                <a:ea typeface="+mj-ea"/>
                <a:cs typeface="+mj-cs"/>
              </a:rPr>
              <a:t>Inequality Workshop 2015</a:t>
            </a:r>
          </a:p>
          <a:p>
            <a:pPr marL="457200" indent="-457200" algn="ctr">
              <a:buNone/>
            </a:pPr>
            <a:r>
              <a:rPr lang="en-US" dirty="0" smtClean="0">
                <a:solidFill>
                  <a:srgbClr val="0000CC"/>
                </a:solidFill>
                <a:latin typeface="Gotham Bold"/>
                <a:ea typeface="+mj-ea"/>
                <a:cs typeface="+mj-cs"/>
              </a:rPr>
              <a:t> </a:t>
            </a:r>
            <a:endParaRPr lang="en-US" dirty="0">
              <a:solidFill>
                <a:srgbClr val="0000CC"/>
              </a:solidFill>
              <a:latin typeface="Gotham Bold"/>
              <a:ea typeface="+mj-ea"/>
              <a:cs typeface="+mj-cs"/>
            </a:endParaRPr>
          </a:p>
          <a:p>
            <a:pPr marL="457200" indent="-457200">
              <a:buNone/>
            </a:pPr>
            <a:r>
              <a:rPr lang="en-US" sz="1800" dirty="0">
                <a:solidFill>
                  <a:srgbClr val="C00000"/>
                </a:solidFill>
              </a:rPr>
              <a:t>	</a:t>
            </a:r>
            <a:endParaRPr lang="en-US" sz="1800" dirty="0" smtClean="0">
              <a:solidFill>
                <a:schemeClr val="tx1"/>
              </a:solidFill>
            </a:endParaRPr>
          </a:p>
          <a:p>
            <a:pPr marL="457200" indent="-457200">
              <a:buNone/>
            </a:pPr>
            <a:r>
              <a:rPr lang="en-US" sz="1800" dirty="0" smtClean="0">
                <a:solidFill>
                  <a:schemeClr val="tx1"/>
                </a:solidFill>
              </a:rPr>
              <a:t>		●</a:t>
            </a:r>
            <a:r>
              <a:rPr lang="en-US" sz="1600" dirty="0" smtClean="0">
                <a:solidFill>
                  <a:schemeClr val="tx1"/>
                </a:solidFill>
              </a:rPr>
              <a:t> sponsors, hosts, and senior colleagues</a:t>
            </a:r>
          </a:p>
          <a:p>
            <a:pPr marL="457200" indent="-457200">
              <a:buNone/>
            </a:pPr>
            <a:endParaRPr lang="en-US" sz="1600" dirty="0" smtClean="0">
              <a:solidFill>
                <a:schemeClr val="tx1"/>
              </a:solidFill>
            </a:endParaRPr>
          </a:p>
          <a:p>
            <a:pPr marL="457200" indent="-457200">
              <a:buNone/>
            </a:pPr>
            <a:r>
              <a:rPr lang="en-US" sz="1600" dirty="0" smtClean="0">
                <a:solidFill>
                  <a:schemeClr val="tx1"/>
                </a:solidFill>
              </a:rPr>
              <a:t>		</a:t>
            </a:r>
            <a:r>
              <a:rPr lang="en-US" sz="1600" dirty="0">
                <a:solidFill>
                  <a:schemeClr val="tx1"/>
                </a:solidFill>
              </a:rPr>
              <a:t> ● </a:t>
            </a:r>
            <a:r>
              <a:rPr lang="en-US" sz="1600" dirty="0" smtClean="0">
                <a:solidFill>
                  <a:schemeClr val="tx1"/>
                </a:solidFill>
              </a:rPr>
              <a:t>context </a:t>
            </a:r>
            <a:r>
              <a:rPr lang="en-US" sz="1600" dirty="0">
                <a:solidFill>
                  <a:schemeClr val="tx1"/>
                </a:solidFill>
              </a:rPr>
              <a:t>/ </a:t>
            </a:r>
            <a:r>
              <a:rPr lang="en-US" sz="1600" dirty="0" smtClean="0">
                <a:solidFill>
                  <a:schemeClr val="tx1"/>
                </a:solidFill>
              </a:rPr>
              <a:t>Graduate Center </a:t>
            </a:r>
            <a:r>
              <a:rPr lang="en-US" sz="1600" dirty="0">
                <a:solidFill>
                  <a:schemeClr val="tx1"/>
                </a:solidFill>
              </a:rPr>
              <a:t>inequality initiatives</a:t>
            </a:r>
          </a:p>
          <a:p>
            <a:pPr marL="457200" indent="-457200">
              <a:buNone/>
            </a:pPr>
            <a:endParaRPr lang="en-US" sz="1600" dirty="0" smtClean="0">
              <a:solidFill>
                <a:schemeClr val="tx1"/>
              </a:solidFill>
            </a:endParaRPr>
          </a:p>
          <a:p>
            <a:pPr marL="457200" indent="-457200">
              <a:buNone/>
            </a:pPr>
            <a:r>
              <a:rPr lang="en-US" sz="1600" dirty="0" smtClean="0">
                <a:solidFill>
                  <a:schemeClr val="tx1"/>
                </a:solidFill>
              </a:rPr>
              <a:t>		</a:t>
            </a:r>
            <a:r>
              <a:rPr lang="en-US" sz="1600" dirty="0">
                <a:solidFill>
                  <a:schemeClr val="tx1"/>
                </a:solidFill>
              </a:rPr>
              <a:t> ● </a:t>
            </a:r>
            <a:r>
              <a:rPr lang="en-US" sz="1600" dirty="0" smtClean="0">
                <a:solidFill>
                  <a:schemeClr val="tx1"/>
                </a:solidFill>
              </a:rPr>
              <a:t>workshop participants </a:t>
            </a:r>
          </a:p>
          <a:p>
            <a:pPr marL="457200" indent="-457200">
              <a:buNone/>
            </a:pPr>
            <a:endParaRPr lang="en-US" sz="1600" dirty="0" smtClean="0">
              <a:solidFill>
                <a:schemeClr val="tx1"/>
              </a:solidFill>
            </a:endParaRPr>
          </a:p>
          <a:p>
            <a:pPr marL="457200" indent="-457200">
              <a:buNone/>
            </a:pPr>
            <a:r>
              <a:rPr lang="en-US" sz="1600" dirty="0" smtClean="0">
                <a:solidFill>
                  <a:schemeClr val="tx1"/>
                </a:solidFill>
              </a:rPr>
              <a:t>		</a:t>
            </a:r>
            <a:r>
              <a:rPr lang="en-US" sz="1600" dirty="0">
                <a:solidFill>
                  <a:schemeClr val="tx1"/>
                </a:solidFill>
              </a:rPr>
              <a:t> ● </a:t>
            </a:r>
            <a:r>
              <a:rPr lang="en-US" sz="1600" dirty="0" smtClean="0">
                <a:solidFill>
                  <a:schemeClr val="tx1"/>
                </a:solidFill>
              </a:rPr>
              <a:t>workshop instructors / scope </a:t>
            </a:r>
          </a:p>
          <a:p>
            <a:pPr marL="457200" indent="-457200">
              <a:buNone/>
            </a:pPr>
            <a:endParaRPr lang="en-US" sz="1600" dirty="0" smtClean="0">
              <a:solidFill>
                <a:schemeClr val="tx1"/>
              </a:solidFill>
            </a:endParaRPr>
          </a:p>
          <a:p>
            <a:pPr marL="457200" indent="-457200">
              <a:buNone/>
            </a:pPr>
            <a:r>
              <a:rPr lang="en-US" sz="1600" dirty="0" smtClean="0">
                <a:solidFill>
                  <a:schemeClr val="tx1"/>
                </a:solidFill>
              </a:rPr>
              <a:t>		</a:t>
            </a:r>
            <a:r>
              <a:rPr lang="en-US" sz="1600" dirty="0">
                <a:solidFill>
                  <a:schemeClr val="tx1"/>
                </a:solidFill>
              </a:rPr>
              <a:t> ● </a:t>
            </a:r>
            <a:r>
              <a:rPr lang="en-US" sz="1600" dirty="0" smtClean="0">
                <a:solidFill>
                  <a:schemeClr val="tx1"/>
                </a:solidFill>
              </a:rPr>
              <a:t>logistics for the week</a:t>
            </a:r>
          </a:p>
          <a:p>
            <a:pPr marL="457200" indent="-457200">
              <a:buNone/>
            </a:pPr>
            <a:endParaRPr lang="en-US" sz="1600" dirty="0" smtClean="0">
              <a:solidFill>
                <a:srgbClr val="C00000"/>
              </a:solidFill>
            </a:endParaRPr>
          </a:p>
          <a:p>
            <a:pPr marL="457200" indent="-457200">
              <a:buNone/>
            </a:pPr>
            <a:r>
              <a:rPr lang="en-US" sz="1600" dirty="0">
                <a:solidFill>
                  <a:srgbClr val="C00000"/>
                </a:solidFill>
              </a:rPr>
              <a:t>	</a:t>
            </a:r>
            <a:endParaRPr lang="en-US" sz="1600" dirty="0" smtClean="0">
              <a:solidFill>
                <a:srgbClr val="C00000"/>
              </a:solidFill>
            </a:endParaRPr>
          </a:p>
        </p:txBody>
      </p:sp>
    </p:spTree>
    <p:extLst>
      <p:ext uri="{BB962C8B-B14F-4D97-AF65-F5344CB8AC3E}">
        <p14:creationId xmlns:p14="http://schemas.microsoft.com/office/powerpoint/2010/main" val="935127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686800" cy="6324600"/>
          </a:xfrm>
        </p:spPr>
        <p:txBody>
          <a:bodyPr>
            <a:normAutofit/>
          </a:bodyPr>
          <a:lstStyle/>
          <a:p>
            <a:pPr marL="457200" indent="-457200">
              <a:buNone/>
            </a:pPr>
            <a:endParaRPr lang="en-US" sz="1600" dirty="0" smtClean="0">
              <a:solidFill>
                <a:srgbClr val="C00000"/>
              </a:solidFill>
            </a:endParaRPr>
          </a:p>
          <a:p>
            <a:pPr marL="457200" indent="-457200">
              <a:buNone/>
            </a:pPr>
            <a:r>
              <a:rPr lang="en-US" sz="1600" dirty="0">
                <a:solidFill>
                  <a:srgbClr val="C00000"/>
                </a:solidFill>
              </a:rPr>
              <a:t>	</a:t>
            </a:r>
            <a:endParaRPr lang="en-US" sz="1600" dirty="0" smtClean="0">
              <a:solidFill>
                <a:srgbClr val="C00000"/>
              </a:solidFill>
            </a:endParaRPr>
          </a:p>
        </p:txBody>
      </p:sp>
      <p:pic>
        <p:nvPicPr>
          <p:cNvPr id="4" name="Picture 3"/>
          <p:cNvPicPr>
            <a:picLocks noChangeAspect="1"/>
          </p:cNvPicPr>
          <p:nvPr/>
        </p:nvPicPr>
        <p:blipFill>
          <a:blip r:embed="rId2"/>
          <a:stretch>
            <a:fillRect/>
          </a:stretch>
        </p:blipFill>
        <p:spPr>
          <a:xfrm>
            <a:off x="152400" y="685800"/>
            <a:ext cx="8805464" cy="6035040"/>
          </a:xfrm>
          <a:prstGeom prst="rect">
            <a:avLst/>
          </a:prstGeom>
        </p:spPr>
      </p:pic>
    </p:spTree>
    <p:extLst>
      <p:ext uri="{BB962C8B-B14F-4D97-AF65-F5344CB8AC3E}">
        <p14:creationId xmlns:p14="http://schemas.microsoft.com/office/powerpoint/2010/main" val="1835007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639762"/>
          </a:xfrm>
        </p:spPr>
        <p:txBody>
          <a:bodyPr>
            <a:normAutofit fontScale="90000"/>
          </a:bodyPr>
          <a:lstStyle/>
          <a:p>
            <a:r>
              <a:rPr lang="en-US" sz="2200" dirty="0" smtClean="0">
                <a:solidFill>
                  <a:srgbClr val="0000CC"/>
                </a:solidFill>
              </a:rPr>
              <a:t/>
            </a:r>
            <a:br>
              <a:rPr lang="en-US" sz="2200" dirty="0" smtClean="0">
                <a:solidFill>
                  <a:srgbClr val="0000CC"/>
                </a:solidFill>
              </a:rPr>
            </a:br>
            <a:r>
              <a:rPr lang="en-US" sz="2200" dirty="0">
                <a:solidFill>
                  <a:srgbClr val="0000CC"/>
                </a:solidFill>
              </a:rPr>
              <a:t/>
            </a:r>
            <a:br>
              <a:rPr lang="en-US" sz="2200" dirty="0">
                <a:solidFill>
                  <a:srgbClr val="0000CC"/>
                </a:solidFill>
              </a:rPr>
            </a:br>
            <a:r>
              <a:rPr lang="en-US" sz="2200" dirty="0" smtClean="0">
                <a:solidFill>
                  <a:srgbClr val="0000CC"/>
                </a:solidFill>
              </a:rPr>
              <a:t/>
            </a:r>
            <a:br>
              <a:rPr lang="en-US" sz="2200" dirty="0" smtClean="0">
                <a:solidFill>
                  <a:srgbClr val="0000CC"/>
                </a:solidFill>
              </a:rPr>
            </a:br>
            <a:r>
              <a:rPr lang="en-US" sz="2200" dirty="0" smtClean="0">
                <a:solidFill>
                  <a:srgbClr val="0000CC"/>
                </a:solidFill>
              </a:rPr>
              <a:t/>
            </a:r>
            <a:br>
              <a:rPr lang="en-US" sz="2200" dirty="0" smtClean="0">
                <a:solidFill>
                  <a:srgbClr val="0000CC"/>
                </a:solidFill>
              </a:rPr>
            </a:br>
            <a:r>
              <a:rPr lang="en-US" sz="2200" dirty="0">
                <a:solidFill>
                  <a:srgbClr val="0000CC"/>
                </a:solidFill>
              </a:rPr>
              <a:t/>
            </a:r>
            <a:br>
              <a:rPr lang="en-US" sz="2200" dirty="0">
                <a:solidFill>
                  <a:srgbClr val="0000CC"/>
                </a:solidFill>
              </a:rPr>
            </a:br>
            <a:r>
              <a:rPr lang="en-US" sz="3600" dirty="0" smtClean="0">
                <a:solidFill>
                  <a:srgbClr val="0000CC"/>
                </a:solidFill>
              </a:rPr>
              <a:t>LIS in Luxembourg</a:t>
            </a:r>
            <a:r>
              <a:rPr lang="en-US" sz="2200" dirty="0" smtClean="0">
                <a:solidFill>
                  <a:srgbClr val="0000CC"/>
                </a:solidFill>
              </a:rPr>
              <a:t/>
            </a:r>
            <a:br>
              <a:rPr lang="en-US" sz="2200" dirty="0" smtClean="0">
                <a:solidFill>
                  <a:srgbClr val="0000CC"/>
                </a:solidFill>
              </a:rPr>
            </a:br>
            <a:r>
              <a:rPr lang="en-US" sz="2200" dirty="0" smtClean="0">
                <a:solidFill>
                  <a:srgbClr val="0000CC"/>
                </a:solidFill>
              </a:rPr>
              <a:t/>
            </a:r>
            <a:br>
              <a:rPr lang="en-US" sz="2200" dirty="0" smtClean="0">
                <a:solidFill>
                  <a:srgbClr val="0000CC"/>
                </a:solidFill>
              </a:rPr>
            </a:br>
            <a:r>
              <a:rPr lang="en-US" dirty="0">
                <a:solidFill>
                  <a:srgbClr val="0000CC"/>
                </a:solidFill>
              </a:rPr>
              <a:t/>
            </a:r>
            <a:br>
              <a:rPr lang="en-US" dirty="0">
                <a:solidFill>
                  <a:srgbClr val="0000CC"/>
                </a:solidFill>
              </a:rPr>
            </a:br>
            <a:endParaRPr lang="en-US" dirty="0">
              <a:solidFill>
                <a:srgbClr val="0000CC"/>
              </a:solidFill>
            </a:endParaRPr>
          </a:p>
        </p:txBody>
      </p:sp>
      <p:sp>
        <p:nvSpPr>
          <p:cNvPr id="3" name="Content Placeholder 2"/>
          <p:cNvSpPr>
            <a:spLocks noGrp="1"/>
          </p:cNvSpPr>
          <p:nvPr>
            <p:ph idx="1"/>
          </p:nvPr>
        </p:nvSpPr>
        <p:spPr>
          <a:xfrm>
            <a:off x="609600" y="914400"/>
            <a:ext cx="8229600" cy="4876800"/>
          </a:xfrm>
        </p:spPr>
        <p:txBody>
          <a:bodyPr>
            <a:noAutofit/>
          </a:bodyPr>
          <a:lstStyle/>
          <a:p>
            <a:pPr marL="457200" indent="-457200">
              <a:buNone/>
            </a:pPr>
            <a:endParaRPr lang="en-US" sz="1600" dirty="0">
              <a:solidFill>
                <a:srgbClr val="0000CC"/>
              </a:solidFill>
              <a:latin typeface="Gotham Bold"/>
              <a:ea typeface="+mj-ea"/>
              <a:cs typeface="+mj-cs"/>
            </a:endParaRPr>
          </a:p>
          <a:p>
            <a:r>
              <a:rPr lang="en-US" sz="2000" dirty="0">
                <a:solidFill>
                  <a:schemeClr val="tx1"/>
                </a:solidFill>
              </a:rPr>
              <a:t>is a cross-national data </a:t>
            </a:r>
            <a:r>
              <a:rPr lang="en-US" sz="2000" dirty="0" smtClean="0">
                <a:solidFill>
                  <a:schemeClr val="tx1"/>
                </a:solidFill>
              </a:rPr>
              <a:t>archive and research center</a:t>
            </a:r>
            <a:endParaRPr lang="en-US" sz="2000" dirty="0">
              <a:solidFill>
                <a:schemeClr val="tx1"/>
              </a:solidFill>
            </a:endParaRPr>
          </a:p>
          <a:p>
            <a:endParaRPr lang="en-US" sz="2000" dirty="0">
              <a:solidFill>
                <a:schemeClr val="tx1"/>
              </a:solidFill>
            </a:endParaRPr>
          </a:p>
          <a:p>
            <a:r>
              <a:rPr lang="en-US" sz="2000" dirty="0">
                <a:solidFill>
                  <a:schemeClr val="tx1"/>
                </a:solidFill>
              </a:rPr>
              <a:t>enables, facilitates, promotes, and conducts cross-national comparative research on socio-economic outcomes and on the institutional factors that shape those </a:t>
            </a:r>
            <a:r>
              <a:rPr lang="en-US" sz="2000" dirty="0" smtClean="0">
                <a:solidFill>
                  <a:schemeClr val="tx1"/>
                </a:solidFill>
              </a:rPr>
              <a:t>outcomes;</a:t>
            </a:r>
            <a:r>
              <a:rPr lang="en-US" sz="2000" dirty="0">
                <a:solidFill>
                  <a:schemeClr val="tx1"/>
                </a:solidFill>
              </a:rPr>
              <a:t> </a:t>
            </a:r>
          </a:p>
          <a:p>
            <a:endParaRPr lang="en-US" sz="2000" dirty="0">
              <a:solidFill>
                <a:schemeClr val="tx1"/>
              </a:solidFill>
            </a:endParaRPr>
          </a:p>
          <a:p>
            <a:r>
              <a:rPr lang="en-US" sz="2000" dirty="0">
                <a:solidFill>
                  <a:schemeClr val="tx1"/>
                </a:solidFill>
              </a:rPr>
              <a:t>acquires and harmonizes </a:t>
            </a:r>
            <a:r>
              <a:rPr lang="en-US" sz="2000" dirty="0" smtClean="0">
                <a:solidFill>
                  <a:schemeClr val="tx1"/>
                </a:solidFill>
              </a:rPr>
              <a:t>datasets and makes them available </a:t>
            </a:r>
            <a:r>
              <a:rPr lang="en-US" sz="2000" dirty="0">
                <a:solidFill>
                  <a:schemeClr val="tx1"/>
                </a:solidFill>
              </a:rPr>
              <a:t>to scholars and analysts around the </a:t>
            </a:r>
            <a:r>
              <a:rPr lang="en-US" sz="2000" dirty="0" smtClean="0">
                <a:solidFill>
                  <a:schemeClr val="tx1"/>
                </a:solidFill>
              </a:rPr>
              <a:t>world; </a:t>
            </a:r>
            <a:endParaRPr lang="en-US" sz="2000" dirty="0">
              <a:solidFill>
                <a:schemeClr val="tx1"/>
              </a:solidFill>
            </a:endParaRPr>
          </a:p>
          <a:p>
            <a:endParaRPr lang="en-US" sz="2000" dirty="0">
              <a:solidFill>
                <a:schemeClr val="tx1"/>
              </a:solidFill>
            </a:endParaRPr>
          </a:p>
          <a:p>
            <a:r>
              <a:rPr lang="en-US" sz="2000" dirty="0">
                <a:solidFill>
                  <a:schemeClr val="tx1"/>
                </a:solidFill>
              </a:rPr>
              <a:t>houses datasets from nearly 50 countries; about half include repeated cross-sections going back 2-3 </a:t>
            </a:r>
            <a:r>
              <a:rPr lang="en-US" sz="2000" dirty="0" smtClean="0">
                <a:solidFill>
                  <a:schemeClr val="tx1"/>
                </a:solidFill>
              </a:rPr>
              <a:t>decades; </a:t>
            </a:r>
            <a:endParaRPr lang="en-US" sz="2000" dirty="0">
              <a:solidFill>
                <a:schemeClr val="tx1"/>
              </a:solidFill>
            </a:endParaRPr>
          </a:p>
          <a:p>
            <a:pPr marL="0" indent="0">
              <a:buNone/>
            </a:pPr>
            <a:r>
              <a:rPr lang="en-US" sz="2000" dirty="0">
                <a:solidFill>
                  <a:schemeClr val="tx1"/>
                </a:solidFill>
              </a:rPr>
              <a:t> </a:t>
            </a:r>
          </a:p>
          <a:p>
            <a:r>
              <a:rPr lang="en-US" sz="2000" dirty="0">
                <a:solidFill>
                  <a:schemeClr val="tx1"/>
                </a:solidFill>
              </a:rPr>
              <a:t>allows analysts to work with harmonized </a:t>
            </a:r>
            <a:r>
              <a:rPr lang="en-US" sz="2000" i="1" dirty="0" smtClean="0">
                <a:solidFill>
                  <a:schemeClr val="tx1"/>
                </a:solidFill>
              </a:rPr>
              <a:t>micro-data.</a:t>
            </a:r>
            <a:r>
              <a:rPr lang="en-US" sz="2000" dirty="0" smtClean="0">
                <a:solidFill>
                  <a:schemeClr val="tx1"/>
                </a:solidFill>
              </a:rPr>
              <a:t> </a:t>
            </a:r>
            <a:endParaRPr lang="en-US" sz="2000" dirty="0">
              <a:solidFill>
                <a:schemeClr val="tx1"/>
              </a:solidFill>
            </a:endParaRPr>
          </a:p>
          <a:p>
            <a:endParaRPr lang="en-US" sz="1600" dirty="0">
              <a:solidFill>
                <a:schemeClr val="tx1"/>
              </a:solidFill>
            </a:endParaRPr>
          </a:p>
          <a:p>
            <a:pPr marL="0" indent="0">
              <a:buNone/>
            </a:pPr>
            <a:endParaRPr lang="en-US" sz="1600" dirty="0">
              <a:solidFill>
                <a:schemeClr val="tx1"/>
              </a:solidFill>
            </a:endParaRPr>
          </a:p>
        </p:txBody>
      </p:sp>
      <p:sp>
        <p:nvSpPr>
          <p:cNvPr id="4" name="Rectangle 3"/>
          <p:cNvSpPr/>
          <p:nvPr/>
        </p:nvSpPr>
        <p:spPr>
          <a:xfrm>
            <a:off x="381000" y="6430962"/>
            <a:ext cx="3070199" cy="369332"/>
          </a:xfrm>
          <a:prstGeom prst="rect">
            <a:avLst/>
          </a:prstGeom>
        </p:spPr>
        <p:txBody>
          <a:bodyPr wrap="none">
            <a:spAutoFit/>
          </a:bodyPr>
          <a:lstStyle/>
          <a:p>
            <a:r>
              <a:rPr lang="en-US" dirty="0">
                <a:solidFill>
                  <a:srgbClr val="0000CC"/>
                </a:solidFill>
              </a:rPr>
              <a:t>http://</a:t>
            </a:r>
            <a:r>
              <a:rPr lang="en-US" dirty="0" smtClean="0">
                <a:solidFill>
                  <a:srgbClr val="0000CC"/>
                </a:solidFill>
              </a:rPr>
              <a:t>www.lisdatacenter.org</a:t>
            </a:r>
            <a:endParaRPr lang="en-US" dirty="0"/>
          </a:p>
        </p:txBody>
      </p:sp>
    </p:spTree>
    <p:extLst>
      <p:ext uri="{BB962C8B-B14F-4D97-AF65-F5344CB8AC3E}">
        <p14:creationId xmlns:p14="http://schemas.microsoft.com/office/powerpoint/2010/main" val="2013877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639762"/>
          </a:xfrm>
        </p:spPr>
        <p:txBody>
          <a:bodyPr>
            <a:normAutofit fontScale="90000"/>
          </a:bodyPr>
          <a:lstStyle/>
          <a:p>
            <a:r>
              <a:rPr lang="en-US" sz="2200" dirty="0" smtClean="0">
                <a:solidFill>
                  <a:srgbClr val="0000CC"/>
                </a:solidFill>
              </a:rPr>
              <a:t/>
            </a:r>
            <a:br>
              <a:rPr lang="en-US" sz="2200" dirty="0" smtClean="0">
                <a:solidFill>
                  <a:srgbClr val="0000CC"/>
                </a:solidFill>
              </a:rPr>
            </a:br>
            <a:r>
              <a:rPr lang="en-US" sz="2200" dirty="0">
                <a:solidFill>
                  <a:srgbClr val="0000CC"/>
                </a:solidFill>
              </a:rPr>
              <a:t/>
            </a:r>
            <a:br>
              <a:rPr lang="en-US" sz="2200" dirty="0">
                <a:solidFill>
                  <a:srgbClr val="0000CC"/>
                </a:solidFill>
              </a:rPr>
            </a:br>
            <a:r>
              <a:rPr lang="en-US" sz="2200" dirty="0" smtClean="0">
                <a:solidFill>
                  <a:srgbClr val="0000CC"/>
                </a:solidFill>
              </a:rPr>
              <a:t/>
            </a:r>
            <a:br>
              <a:rPr lang="en-US" sz="2200" dirty="0" smtClean="0">
                <a:solidFill>
                  <a:srgbClr val="0000CC"/>
                </a:solidFill>
              </a:rPr>
            </a:br>
            <a:r>
              <a:rPr lang="en-US" sz="2200" dirty="0" smtClean="0">
                <a:solidFill>
                  <a:srgbClr val="0000CC"/>
                </a:solidFill>
              </a:rPr>
              <a:t/>
            </a:r>
            <a:br>
              <a:rPr lang="en-US" sz="2200" dirty="0" smtClean="0">
                <a:solidFill>
                  <a:srgbClr val="0000CC"/>
                </a:solidFill>
              </a:rPr>
            </a:br>
            <a:r>
              <a:rPr lang="en-US" sz="2200" dirty="0">
                <a:solidFill>
                  <a:srgbClr val="0000CC"/>
                </a:solidFill>
              </a:rPr>
              <a:t/>
            </a:r>
            <a:br>
              <a:rPr lang="en-US" sz="2200" dirty="0">
                <a:solidFill>
                  <a:srgbClr val="0000CC"/>
                </a:solidFill>
              </a:rPr>
            </a:br>
            <a:r>
              <a:rPr lang="en-US" sz="3600" dirty="0" smtClean="0">
                <a:solidFill>
                  <a:srgbClr val="0000CC"/>
                </a:solidFill>
              </a:rPr>
              <a:t>LIS Center </a:t>
            </a:r>
            <a:r>
              <a:rPr lang="en-US" sz="1800" dirty="0" smtClean="0">
                <a:solidFill>
                  <a:srgbClr val="0000CC"/>
                </a:solidFill>
              </a:rPr>
              <a:t>at Graduate Center, CUNY</a:t>
            </a:r>
            <a:br>
              <a:rPr lang="en-US" sz="1800" dirty="0" smtClean="0">
                <a:solidFill>
                  <a:srgbClr val="0000CC"/>
                </a:solidFill>
              </a:rPr>
            </a:br>
            <a:r>
              <a:rPr lang="en-US" sz="1800" dirty="0" smtClean="0">
                <a:solidFill>
                  <a:srgbClr val="0000CC"/>
                </a:solidFill>
              </a:rPr>
              <a:t/>
            </a:r>
            <a:br>
              <a:rPr lang="en-US" sz="1800" dirty="0" smtClean="0">
                <a:solidFill>
                  <a:srgbClr val="0000CC"/>
                </a:solidFill>
              </a:rPr>
            </a:br>
            <a:r>
              <a:rPr lang="en-US" sz="2200" dirty="0" smtClean="0">
                <a:solidFill>
                  <a:srgbClr val="0000CC"/>
                </a:solidFill>
              </a:rPr>
              <a:t/>
            </a:r>
            <a:br>
              <a:rPr lang="en-US" sz="2200" dirty="0" smtClean="0">
                <a:solidFill>
                  <a:srgbClr val="0000CC"/>
                </a:solidFill>
              </a:rPr>
            </a:br>
            <a:r>
              <a:rPr lang="en-US" dirty="0">
                <a:solidFill>
                  <a:srgbClr val="0000CC"/>
                </a:solidFill>
              </a:rPr>
              <a:t/>
            </a:r>
            <a:br>
              <a:rPr lang="en-US" dirty="0">
                <a:solidFill>
                  <a:srgbClr val="0000CC"/>
                </a:solidFill>
              </a:rPr>
            </a:br>
            <a:endParaRPr lang="en-US" dirty="0">
              <a:solidFill>
                <a:srgbClr val="0000CC"/>
              </a:solidFill>
            </a:endParaRPr>
          </a:p>
        </p:txBody>
      </p:sp>
      <p:sp>
        <p:nvSpPr>
          <p:cNvPr id="3" name="Content Placeholder 2"/>
          <p:cNvSpPr>
            <a:spLocks noGrp="1"/>
          </p:cNvSpPr>
          <p:nvPr>
            <p:ph idx="1"/>
          </p:nvPr>
        </p:nvSpPr>
        <p:spPr>
          <a:xfrm>
            <a:off x="609600" y="914400"/>
            <a:ext cx="7772400" cy="4953000"/>
          </a:xfrm>
        </p:spPr>
        <p:txBody>
          <a:bodyPr>
            <a:noAutofit/>
          </a:bodyPr>
          <a:lstStyle/>
          <a:p>
            <a:pPr marL="457200" indent="-457200">
              <a:buNone/>
            </a:pPr>
            <a:endParaRPr lang="en-US" sz="2000" dirty="0">
              <a:solidFill>
                <a:srgbClr val="0000CC"/>
              </a:solidFill>
              <a:latin typeface="Gotham Bold"/>
              <a:ea typeface="+mj-ea"/>
              <a:cs typeface="+mj-cs"/>
            </a:endParaRPr>
          </a:p>
          <a:p>
            <a:pPr>
              <a:spcBef>
                <a:spcPts val="0"/>
              </a:spcBef>
            </a:pPr>
            <a:r>
              <a:rPr lang="en-US" sz="2000" dirty="0">
                <a:solidFill>
                  <a:schemeClr val="tx1"/>
                </a:solidFill>
              </a:rPr>
              <a:t>The Luxembourg Income Study Center, also known as the LIS Center, brings the resources of LIS to the Graduate Center. </a:t>
            </a:r>
            <a:endParaRPr lang="en-US" sz="2000" dirty="0" smtClean="0">
              <a:solidFill>
                <a:schemeClr val="tx1"/>
              </a:solidFill>
            </a:endParaRPr>
          </a:p>
          <a:p>
            <a:pPr>
              <a:spcBef>
                <a:spcPts val="0"/>
              </a:spcBef>
            </a:pPr>
            <a:endParaRPr lang="en-US" sz="2000" dirty="0">
              <a:solidFill>
                <a:schemeClr val="tx1"/>
              </a:solidFill>
            </a:endParaRPr>
          </a:p>
          <a:p>
            <a:pPr>
              <a:spcBef>
                <a:spcPts val="0"/>
              </a:spcBef>
            </a:pPr>
            <a:r>
              <a:rPr lang="en-US" sz="2000" dirty="0" smtClean="0">
                <a:solidFill>
                  <a:srgbClr val="0000CC"/>
                </a:solidFill>
              </a:rPr>
              <a:t>Senior scholars</a:t>
            </a:r>
          </a:p>
          <a:p>
            <a:pPr>
              <a:spcBef>
                <a:spcPts val="0"/>
              </a:spcBef>
            </a:pPr>
            <a:r>
              <a:rPr lang="en-US" sz="1400" dirty="0" smtClean="0">
                <a:solidFill>
                  <a:schemeClr val="tx1"/>
                </a:solidFill>
              </a:rPr>
              <a:t>Janet Gornick, Professor and LIS Director </a:t>
            </a:r>
            <a:r>
              <a:rPr lang="en-US" sz="1400" dirty="0">
                <a:solidFill>
                  <a:schemeClr val="tx1"/>
                </a:solidFill>
              </a:rPr>
              <a:t>[</a:t>
            </a:r>
            <a:r>
              <a:rPr lang="en-US" sz="1400" dirty="0">
                <a:solidFill>
                  <a:srgbClr val="C00000"/>
                </a:solidFill>
              </a:rPr>
              <a:t>here</a:t>
            </a:r>
            <a:r>
              <a:rPr lang="en-US" sz="1400" dirty="0">
                <a:solidFill>
                  <a:schemeClr val="tx1"/>
                </a:solidFill>
              </a:rPr>
              <a:t>]</a:t>
            </a:r>
          </a:p>
          <a:p>
            <a:pPr>
              <a:spcBef>
                <a:spcPts val="0"/>
              </a:spcBef>
            </a:pPr>
            <a:r>
              <a:rPr lang="en-US" sz="1400" dirty="0" smtClean="0">
                <a:solidFill>
                  <a:schemeClr val="tx1"/>
                </a:solidFill>
              </a:rPr>
              <a:t>Branko Milanovic, Visiting Presidential Professor and LIS Senior Scholar </a:t>
            </a:r>
            <a:r>
              <a:rPr lang="en-US" sz="1400" dirty="0">
                <a:solidFill>
                  <a:schemeClr val="tx1"/>
                </a:solidFill>
              </a:rPr>
              <a:t>[</a:t>
            </a:r>
            <a:r>
              <a:rPr lang="en-US" sz="1400" dirty="0">
                <a:solidFill>
                  <a:srgbClr val="C00000"/>
                </a:solidFill>
              </a:rPr>
              <a:t>here</a:t>
            </a:r>
            <a:r>
              <a:rPr lang="en-US" sz="1400" dirty="0">
                <a:solidFill>
                  <a:schemeClr val="tx1"/>
                </a:solidFill>
              </a:rPr>
              <a:t>]</a:t>
            </a:r>
          </a:p>
          <a:p>
            <a:pPr>
              <a:spcBef>
                <a:spcPts val="0"/>
              </a:spcBef>
            </a:pPr>
            <a:r>
              <a:rPr lang="en-US" sz="1400" dirty="0" smtClean="0">
                <a:solidFill>
                  <a:schemeClr val="tx1"/>
                </a:solidFill>
              </a:rPr>
              <a:t>Paul Krugman, Professor and LIS Distinguished Scholar</a:t>
            </a:r>
            <a:endParaRPr lang="en-US" sz="1400" dirty="0">
              <a:solidFill>
                <a:schemeClr val="tx1"/>
              </a:solidFill>
            </a:endParaRPr>
          </a:p>
          <a:p>
            <a:pPr>
              <a:spcBef>
                <a:spcPts val="0"/>
              </a:spcBef>
            </a:pPr>
            <a:endParaRPr lang="en-US" sz="2000" dirty="0" smtClean="0">
              <a:solidFill>
                <a:schemeClr val="tx1"/>
              </a:solidFill>
            </a:endParaRPr>
          </a:p>
          <a:p>
            <a:pPr>
              <a:spcBef>
                <a:spcPts val="0"/>
              </a:spcBef>
            </a:pPr>
            <a:r>
              <a:rPr lang="en-US" sz="2000" dirty="0" smtClean="0">
                <a:solidFill>
                  <a:srgbClr val="0000CC"/>
                </a:solidFill>
              </a:rPr>
              <a:t>Affiliated staff, students, and researchers</a:t>
            </a:r>
          </a:p>
          <a:p>
            <a:pPr>
              <a:spcBef>
                <a:spcPts val="0"/>
              </a:spcBef>
            </a:pPr>
            <a:r>
              <a:rPr lang="en-US" sz="1400" dirty="0" smtClean="0">
                <a:solidFill>
                  <a:schemeClr val="tx1"/>
                </a:solidFill>
              </a:rPr>
              <a:t>Caroline Batzdorf, Assistant Office Director</a:t>
            </a:r>
          </a:p>
          <a:p>
            <a:pPr>
              <a:spcBef>
                <a:spcPts val="0"/>
              </a:spcBef>
            </a:pPr>
            <a:r>
              <a:rPr lang="en-US" sz="1400" dirty="0">
                <a:solidFill>
                  <a:schemeClr val="tx1"/>
                </a:solidFill>
              </a:rPr>
              <a:t>Natascia Boeri, Sociology, </a:t>
            </a:r>
            <a:r>
              <a:rPr lang="en-US" sz="1400" dirty="0" smtClean="0">
                <a:solidFill>
                  <a:schemeClr val="tx1"/>
                </a:solidFill>
              </a:rPr>
              <a:t>Doctoral Candidate </a:t>
            </a:r>
            <a:endParaRPr lang="en-US" sz="1400" dirty="0">
              <a:solidFill>
                <a:schemeClr val="tx1"/>
              </a:solidFill>
            </a:endParaRPr>
          </a:p>
          <a:p>
            <a:pPr>
              <a:spcBef>
                <a:spcPts val="0"/>
              </a:spcBef>
            </a:pPr>
            <a:r>
              <a:rPr lang="en-US" sz="1400" dirty="0" smtClean="0">
                <a:solidFill>
                  <a:schemeClr val="tx1"/>
                </a:solidFill>
              </a:rPr>
              <a:t>Nathaniel </a:t>
            </a:r>
            <a:r>
              <a:rPr lang="en-US" sz="1400" dirty="0">
                <a:solidFill>
                  <a:schemeClr val="tx1"/>
                </a:solidFill>
              </a:rPr>
              <a:t>Johnson, Economics, </a:t>
            </a:r>
            <a:r>
              <a:rPr lang="en-US" sz="1400" dirty="0" smtClean="0">
                <a:solidFill>
                  <a:schemeClr val="tx1"/>
                </a:solidFill>
              </a:rPr>
              <a:t>Doctoral Student </a:t>
            </a:r>
          </a:p>
          <a:p>
            <a:pPr>
              <a:spcBef>
                <a:spcPts val="0"/>
              </a:spcBef>
            </a:pPr>
            <a:r>
              <a:rPr lang="en-US" sz="1400" dirty="0" smtClean="0">
                <a:solidFill>
                  <a:schemeClr val="tx1"/>
                </a:solidFill>
              </a:rPr>
              <a:t>Sarah </a:t>
            </a:r>
            <a:r>
              <a:rPr lang="en-US" sz="1400" dirty="0">
                <a:solidFill>
                  <a:schemeClr val="tx1"/>
                </a:solidFill>
              </a:rPr>
              <a:t>Kostecki, Political Science, </a:t>
            </a:r>
            <a:r>
              <a:rPr lang="en-US" sz="1400" dirty="0" smtClean="0">
                <a:solidFill>
                  <a:schemeClr val="tx1"/>
                </a:solidFill>
              </a:rPr>
              <a:t>Doctoral Student [</a:t>
            </a:r>
            <a:r>
              <a:rPr lang="en-US" sz="1400" dirty="0" smtClean="0">
                <a:solidFill>
                  <a:srgbClr val="C00000"/>
                </a:solidFill>
              </a:rPr>
              <a:t>here</a:t>
            </a:r>
            <a:r>
              <a:rPr lang="en-US" sz="1400" dirty="0" smtClean="0">
                <a:solidFill>
                  <a:schemeClr val="tx1"/>
                </a:solidFill>
              </a:rPr>
              <a:t>]</a:t>
            </a:r>
          </a:p>
          <a:p>
            <a:pPr>
              <a:spcBef>
                <a:spcPts val="0"/>
              </a:spcBef>
            </a:pPr>
            <a:r>
              <a:rPr lang="en-US" sz="1400" dirty="0" smtClean="0">
                <a:solidFill>
                  <a:schemeClr val="tx1"/>
                </a:solidFill>
              </a:rPr>
              <a:t>Laurie </a:t>
            </a:r>
            <a:r>
              <a:rPr lang="en-US" sz="1400" dirty="0">
                <a:solidFill>
                  <a:schemeClr val="tx1"/>
                </a:solidFill>
              </a:rPr>
              <a:t>Maldonado, Social Welfare – UCLA, </a:t>
            </a:r>
            <a:r>
              <a:rPr lang="en-US" sz="1400" dirty="0" smtClean="0">
                <a:solidFill>
                  <a:schemeClr val="tx1"/>
                </a:solidFill>
              </a:rPr>
              <a:t>Doctoral Student [</a:t>
            </a:r>
            <a:r>
              <a:rPr lang="en-US" sz="1400" dirty="0" smtClean="0">
                <a:solidFill>
                  <a:srgbClr val="C00000"/>
                </a:solidFill>
              </a:rPr>
              <a:t>here</a:t>
            </a:r>
            <a:r>
              <a:rPr lang="en-US" sz="1400" dirty="0" smtClean="0">
                <a:solidFill>
                  <a:schemeClr val="tx1"/>
                </a:solidFill>
              </a:rPr>
              <a:t>]</a:t>
            </a:r>
          </a:p>
          <a:p>
            <a:pPr>
              <a:spcBef>
                <a:spcPts val="0"/>
              </a:spcBef>
            </a:pPr>
            <a:r>
              <a:rPr lang="en-US" sz="1400" dirty="0" smtClean="0">
                <a:solidFill>
                  <a:schemeClr val="tx1"/>
                </a:solidFill>
              </a:rPr>
              <a:t>Emily </a:t>
            </a:r>
            <a:r>
              <a:rPr lang="en-US" sz="1400" dirty="0">
                <a:solidFill>
                  <a:schemeClr val="tx1"/>
                </a:solidFill>
              </a:rPr>
              <a:t>Nell, Sociology, </a:t>
            </a:r>
            <a:r>
              <a:rPr lang="en-US" sz="1400" dirty="0" smtClean="0">
                <a:solidFill>
                  <a:schemeClr val="tx1"/>
                </a:solidFill>
              </a:rPr>
              <a:t>Doctoral Student </a:t>
            </a:r>
          </a:p>
          <a:p>
            <a:pPr>
              <a:spcBef>
                <a:spcPts val="0"/>
              </a:spcBef>
            </a:pPr>
            <a:r>
              <a:rPr lang="en-US" sz="1400" dirty="0" smtClean="0">
                <a:solidFill>
                  <a:schemeClr val="tx1"/>
                </a:solidFill>
              </a:rPr>
              <a:t>Berglind </a:t>
            </a:r>
            <a:r>
              <a:rPr lang="en-US" sz="1400" dirty="0">
                <a:solidFill>
                  <a:schemeClr val="tx1"/>
                </a:solidFill>
              </a:rPr>
              <a:t>Hólm Ragnarsdóttir, Sociology, </a:t>
            </a:r>
            <a:r>
              <a:rPr lang="en-US" sz="1400" dirty="0" smtClean="0">
                <a:solidFill>
                  <a:schemeClr val="tx1"/>
                </a:solidFill>
              </a:rPr>
              <a:t>Doctoral Candidate [</a:t>
            </a:r>
            <a:r>
              <a:rPr lang="en-US" sz="1400" dirty="0" smtClean="0">
                <a:solidFill>
                  <a:srgbClr val="C00000"/>
                </a:solidFill>
              </a:rPr>
              <a:t>here</a:t>
            </a:r>
            <a:r>
              <a:rPr lang="en-US" sz="1400" dirty="0" smtClean="0">
                <a:solidFill>
                  <a:schemeClr val="tx1"/>
                </a:solidFill>
              </a:rPr>
              <a:t>]</a:t>
            </a:r>
          </a:p>
          <a:p>
            <a:pPr>
              <a:spcBef>
                <a:spcPts val="0"/>
              </a:spcBef>
            </a:pPr>
            <a:r>
              <a:rPr lang="en-US" sz="1400" dirty="0" smtClean="0">
                <a:solidFill>
                  <a:schemeClr val="tx1"/>
                </a:solidFill>
              </a:rPr>
              <a:t>Wenjie Zhang, Visiting Junior Scholar</a:t>
            </a:r>
          </a:p>
          <a:p>
            <a:pPr>
              <a:spcBef>
                <a:spcPts val="0"/>
              </a:spcBef>
            </a:pPr>
            <a:r>
              <a:rPr lang="en-US" sz="1400" dirty="0" smtClean="0">
                <a:solidFill>
                  <a:schemeClr val="tx1"/>
                </a:solidFill>
              </a:rPr>
              <a:t>… also PhD Candidates Andrew Schroeder, Young-Hwan Byun, Alice Zulkarnain [</a:t>
            </a:r>
            <a:r>
              <a:rPr lang="en-US" sz="1400" dirty="0" smtClean="0">
                <a:solidFill>
                  <a:srgbClr val="C00000"/>
                </a:solidFill>
              </a:rPr>
              <a:t>here</a:t>
            </a:r>
            <a:r>
              <a:rPr lang="en-US" sz="1400" dirty="0" smtClean="0">
                <a:solidFill>
                  <a:schemeClr val="tx1"/>
                </a:solidFill>
              </a:rPr>
              <a:t>]</a:t>
            </a:r>
            <a:endParaRPr lang="en-US" sz="1400" dirty="0">
              <a:solidFill>
                <a:schemeClr val="tx1"/>
              </a:solidFill>
            </a:endParaRPr>
          </a:p>
          <a:p>
            <a:endParaRPr lang="en-US" sz="1600" dirty="0">
              <a:solidFill>
                <a:schemeClr val="tx1"/>
              </a:solidFill>
            </a:endParaRPr>
          </a:p>
          <a:p>
            <a:pPr marL="0" indent="0">
              <a:buNone/>
            </a:pPr>
            <a:endParaRPr lang="en-US" sz="1600" dirty="0">
              <a:solidFill>
                <a:schemeClr val="tx1"/>
              </a:solidFill>
            </a:endParaRPr>
          </a:p>
        </p:txBody>
      </p:sp>
      <p:sp>
        <p:nvSpPr>
          <p:cNvPr id="5" name="Rectangle 4"/>
          <p:cNvSpPr/>
          <p:nvPr/>
        </p:nvSpPr>
        <p:spPr>
          <a:xfrm>
            <a:off x="-228600" y="6430962"/>
            <a:ext cx="3355790"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hlinkClick r:id="rId2"/>
              </a:rPr>
              <a:t>http://www.gc.cuny.edu/liscenter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81000" y="6430962"/>
            <a:ext cx="3463384" cy="646331"/>
          </a:xfrm>
          <a:prstGeom prst="rect">
            <a:avLst/>
          </a:prstGeom>
        </p:spPr>
        <p:txBody>
          <a:bodyPr wrap="none">
            <a:spAutoFit/>
          </a:bodyPr>
          <a:lstStyle/>
          <a:p>
            <a:r>
              <a:rPr lang="en-US" dirty="0">
                <a:solidFill>
                  <a:srgbClr val="0000CC"/>
                </a:solidFill>
              </a:rPr>
              <a:t>http://</a:t>
            </a:r>
            <a:r>
              <a:rPr lang="en-US" dirty="0" smtClean="0">
                <a:solidFill>
                  <a:srgbClr val="0000CC"/>
                </a:solidFill>
              </a:rPr>
              <a:t>www.gc.cuny.edu/liscenter</a:t>
            </a:r>
          </a:p>
          <a:p>
            <a:endParaRPr lang="en-US" dirty="0"/>
          </a:p>
        </p:txBody>
      </p:sp>
    </p:spTree>
    <p:extLst>
      <p:ext uri="{BB962C8B-B14F-4D97-AF65-F5344CB8AC3E}">
        <p14:creationId xmlns:p14="http://schemas.microsoft.com/office/powerpoint/2010/main" val="217461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686800" cy="6324600"/>
          </a:xfrm>
        </p:spPr>
        <p:txBody>
          <a:bodyPr>
            <a:normAutofit/>
          </a:bodyPr>
          <a:lstStyle/>
          <a:p>
            <a:pPr marL="457200" indent="-457200">
              <a:buNone/>
            </a:pPr>
            <a:endParaRPr lang="en-US" sz="1800" dirty="0">
              <a:solidFill>
                <a:schemeClr val="tx1"/>
              </a:solidFill>
            </a:endParaRPr>
          </a:p>
          <a:p>
            <a:pPr marL="457200" indent="-457200" algn="ctr">
              <a:buNone/>
            </a:pPr>
            <a:r>
              <a:rPr lang="en-US" sz="1800" dirty="0" smtClean="0">
                <a:solidFill>
                  <a:schemeClr val="tx1"/>
                </a:solidFill>
              </a:rPr>
              <a:t>	</a:t>
            </a:r>
          </a:p>
          <a:p>
            <a:pPr marL="457200" indent="-457200" algn="ctr">
              <a:buNone/>
            </a:pPr>
            <a:endParaRPr lang="en-US" sz="1800" dirty="0">
              <a:solidFill>
                <a:schemeClr val="tx1"/>
              </a:solidFill>
            </a:endParaRPr>
          </a:p>
          <a:p>
            <a:pPr marL="457200" indent="-457200" algn="ctr">
              <a:buNone/>
            </a:pPr>
            <a:r>
              <a:rPr lang="en-US" sz="1800" dirty="0" smtClean="0">
                <a:solidFill>
                  <a:srgbClr val="0000CC"/>
                </a:solidFill>
              </a:rPr>
              <a:t>10:15am to 10:45am</a:t>
            </a:r>
          </a:p>
          <a:p>
            <a:pPr marL="457200" indent="-457200" algn="ctr">
              <a:buNone/>
            </a:pPr>
            <a:endParaRPr lang="en-US" sz="1800" dirty="0">
              <a:solidFill>
                <a:srgbClr val="0000CC"/>
              </a:solidFill>
            </a:endParaRPr>
          </a:p>
          <a:p>
            <a:pPr marL="457200" indent="-457200">
              <a:buNone/>
            </a:pPr>
            <a:endParaRPr lang="en-US" sz="1800" dirty="0">
              <a:solidFill>
                <a:schemeClr val="tx1"/>
              </a:solidFill>
            </a:endParaRPr>
          </a:p>
          <a:p>
            <a:pPr marL="457200" indent="-457200">
              <a:buNone/>
            </a:pPr>
            <a:r>
              <a:rPr lang="en-US" sz="1800" dirty="0" smtClean="0">
                <a:solidFill>
                  <a:schemeClr val="tx1"/>
                </a:solidFill>
              </a:rPr>
              <a:t>	</a:t>
            </a:r>
            <a:endParaRPr lang="en-US" sz="1600" dirty="0" smtClean="0">
              <a:solidFill>
                <a:srgbClr val="C00000"/>
              </a:solidFill>
            </a:endParaRPr>
          </a:p>
        </p:txBody>
      </p:sp>
      <p:pic>
        <p:nvPicPr>
          <p:cNvPr id="5" name="Picture 4"/>
          <p:cNvPicPr>
            <a:picLocks noChangeAspect="1"/>
          </p:cNvPicPr>
          <p:nvPr/>
        </p:nvPicPr>
        <p:blipFill>
          <a:blip r:embed="rId2"/>
          <a:stretch>
            <a:fillRect/>
          </a:stretch>
        </p:blipFill>
        <p:spPr>
          <a:xfrm>
            <a:off x="3500437" y="2357437"/>
            <a:ext cx="2143125" cy="2143125"/>
          </a:xfrm>
          <a:prstGeom prst="rect">
            <a:avLst/>
          </a:prstGeom>
        </p:spPr>
      </p:pic>
    </p:spTree>
    <p:extLst>
      <p:ext uri="{BB962C8B-B14F-4D97-AF65-F5344CB8AC3E}">
        <p14:creationId xmlns:p14="http://schemas.microsoft.com/office/powerpoint/2010/main" val="1715228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686800" cy="6324600"/>
          </a:xfrm>
        </p:spPr>
        <p:txBody>
          <a:bodyPr>
            <a:normAutofit/>
          </a:bodyPr>
          <a:lstStyle/>
          <a:p>
            <a:pPr marL="457200" indent="-457200">
              <a:buNone/>
            </a:pPr>
            <a:endParaRPr lang="en-US" sz="1800" dirty="0">
              <a:solidFill>
                <a:schemeClr val="tx1"/>
              </a:solidFill>
            </a:endParaRPr>
          </a:p>
          <a:p>
            <a:pPr marL="457200" indent="-457200" algn="ctr">
              <a:buNone/>
            </a:pPr>
            <a:r>
              <a:rPr lang="en-US" sz="1800" dirty="0" smtClean="0">
                <a:solidFill>
                  <a:schemeClr val="tx1"/>
                </a:solidFill>
              </a:rPr>
              <a:t>	</a:t>
            </a:r>
          </a:p>
          <a:p>
            <a:pPr marL="457200" indent="-457200" algn="ctr">
              <a:buNone/>
            </a:pPr>
            <a:endParaRPr lang="en-US" sz="1800" dirty="0">
              <a:solidFill>
                <a:schemeClr val="tx1"/>
              </a:solidFill>
            </a:endParaRPr>
          </a:p>
          <a:p>
            <a:pPr marL="457200" indent="-457200" algn="ctr">
              <a:buNone/>
            </a:pPr>
            <a:r>
              <a:rPr lang="en-US" sz="1800" dirty="0" smtClean="0">
                <a:solidFill>
                  <a:srgbClr val="0000CC"/>
                </a:solidFill>
              </a:rPr>
              <a:t>10:45am to 12:00pm</a:t>
            </a:r>
          </a:p>
          <a:p>
            <a:pPr marL="457200" indent="-457200" algn="ctr">
              <a:buNone/>
            </a:pPr>
            <a:endParaRPr lang="en-US" sz="1800" dirty="0">
              <a:solidFill>
                <a:srgbClr val="0000CC"/>
              </a:solidFill>
            </a:endParaRPr>
          </a:p>
          <a:p>
            <a:pPr marL="457200" indent="-457200" algn="ctr">
              <a:buNone/>
            </a:pPr>
            <a:endParaRPr lang="en-US" sz="1800" dirty="0" smtClean="0">
              <a:solidFill>
                <a:srgbClr val="0000CC"/>
              </a:solidFill>
            </a:endParaRPr>
          </a:p>
          <a:p>
            <a:pPr marL="457200" indent="-457200" algn="ctr">
              <a:buNone/>
            </a:pPr>
            <a:r>
              <a:rPr lang="en-US" sz="2000" dirty="0" smtClean="0">
                <a:solidFill>
                  <a:schemeClr val="tx1"/>
                </a:solidFill>
              </a:rPr>
              <a:t>● </a:t>
            </a:r>
            <a:r>
              <a:rPr lang="en-US" sz="2000" dirty="0">
                <a:solidFill>
                  <a:schemeClr val="tx1"/>
                </a:solidFill>
              </a:rPr>
              <a:t>Overview: Income </a:t>
            </a:r>
            <a:r>
              <a:rPr lang="en-US" sz="2000" dirty="0" smtClean="0">
                <a:solidFill>
                  <a:schemeClr val="tx1"/>
                </a:solidFill>
              </a:rPr>
              <a:t>inequality</a:t>
            </a:r>
          </a:p>
          <a:p>
            <a:pPr marL="457200" indent="-457200" algn="ctr">
              <a:buNone/>
            </a:pPr>
            <a:r>
              <a:rPr lang="en-US" sz="1800" dirty="0" smtClean="0">
                <a:solidFill>
                  <a:srgbClr val="C00000"/>
                </a:solidFill>
              </a:rPr>
              <a:t>“High </a:t>
            </a:r>
            <a:r>
              <a:rPr lang="en-US" sz="1800" dirty="0">
                <a:solidFill>
                  <a:srgbClr val="C00000"/>
                </a:solidFill>
              </a:rPr>
              <a:t>and Rising Inequality: Causes and Consequences</a:t>
            </a:r>
            <a:r>
              <a:rPr lang="en-US" sz="1800" dirty="0" smtClean="0">
                <a:solidFill>
                  <a:srgbClr val="C00000"/>
                </a:solidFill>
              </a:rPr>
              <a:t>”</a:t>
            </a:r>
          </a:p>
          <a:p>
            <a:pPr marL="457200" indent="-457200" algn="ctr">
              <a:buNone/>
            </a:pPr>
            <a:endParaRPr lang="en-US" sz="1800" dirty="0">
              <a:solidFill>
                <a:srgbClr val="C00000"/>
              </a:solidFill>
            </a:endParaRPr>
          </a:p>
          <a:p>
            <a:pPr marL="457200" indent="-457200" algn="ctr">
              <a:buNone/>
            </a:pPr>
            <a:r>
              <a:rPr lang="en-US" sz="1800" dirty="0" smtClean="0">
                <a:solidFill>
                  <a:schemeClr val="tx1"/>
                </a:solidFill>
              </a:rPr>
              <a:t>● </a:t>
            </a:r>
            <a:r>
              <a:rPr lang="en-US" sz="1800" dirty="0">
                <a:solidFill>
                  <a:schemeClr val="tx1"/>
                </a:solidFill>
              </a:rPr>
              <a:t>Q&amp;A</a:t>
            </a:r>
          </a:p>
          <a:p>
            <a:pPr marL="457200" indent="-457200">
              <a:buNone/>
            </a:pPr>
            <a:endParaRPr lang="en-US" sz="1800" dirty="0">
              <a:solidFill>
                <a:schemeClr val="tx1"/>
              </a:solidFill>
            </a:endParaRPr>
          </a:p>
          <a:p>
            <a:pPr marL="457200" indent="-457200">
              <a:buNone/>
            </a:pPr>
            <a:r>
              <a:rPr lang="en-US" sz="1800" dirty="0" smtClean="0">
                <a:solidFill>
                  <a:schemeClr val="tx1"/>
                </a:solidFill>
              </a:rPr>
              <a:t>	</a:t>
            </a:r>
            <a:endParaRPr lang="en-US" sz="1600" dirty="0" smtClean="0">
              <a:solidFill>
                <a:srgbClr val="C00000"/>
              </a:solidFill>
            </a:endParaRPr>
          </a:p>
        </p:txBody>
      </p:sp>
    </p:spTree>
    <p:extLst>
      <p:ext uri="{BB962C8B-B14F-4D97-AF65-F5344CB8AC3E}">
        <p14:creationId xmlns:p14="http://schemas.microsoft.com/office/powerpoint/2010/main" val="3432550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LIS Presentation Format">
  <a:themeElements>
    <a:clrScheme name="LIS colors">
      <a:dk1>
        <a:sysClr val="windowText" lastClr="000000"/>
      </a:dk1>
      <a:lt1>
        <a:sysClr val="window" lastClr="FFFFFF"/>
      </a:lt1>
      <a:dk2>
        <a:srgbClr val="005D87"/>
      </a:dk2>
      <a:lt2>
        <a:srgbClr val="EEECE1"/>
      </a:lt2>
      <a:accent1>
        <a:srgbClr val="307EA3"/>
      </a:accent1>
      <a:accent2>
        <a:srgbClr val="CBCED4"/>
      </a:accent2>
      <a:accent3>
        <a:srgbClr val="005D87"/>
      </a:accent3>
      <a:accent4>
        <a:srgbClr val="5C93B4"/>
      </a:accent4>
      <a:accent5>
        <a:srgbClr val="818A8F"/>
      </a:accent5>
      <a:accent6>
        <a:srgbClr val="D5490C"/>
      </a:accent6>
      <a:hlink>
        <a:srgbClr val="FFFFFF"/>
      </a:hlink>
      <a:folHlink>
        <a:srgbClr val="FFFFFF"/>
      </a:folHlink>
    </a:clrScheme>
    <a:fontScheme name="Custom 1">
      <a:majorFont>
        <a:latin typeface="Gotham Bold"/>
        <a:ea typeface="Pmn Caecilia 56 Italic Oldstyle"/>
        <a:cs typeface=""/>
      </a:majorFont>
      <a:minorFont>
        <a:latin typeface="Gotham Book"/>
        <a:ea typeface="Trade Gothic Condensed No.18"/>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otham Bold"/>
        <a:ea typeface="Pmn Caecilia 56 Italic Oldstyle"/>
        <a:cs typeface=""/>
      </a:majorFont>
      <a:minorFont>
        <a:latin typeface="Gotham Book"/>
        <a:ea typeface="Trade Gothic Condensed No.18"/>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4300</TotalTime>
  <Words>382</Words>
  <Application>Microsoft Office PowerPoint</Application>
  <PresentationFormat>On-screen Show (4:3)</PresentationFormat>
  <Paragraphs>193</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Gotham Bold</vt:lpstr>
      <vt:lpstr>Gotham Book</vt:lpstr>
      <vt:lpstr>PMn Caecilia 56 Italic Oldstyle</vt:lpstr>
      <vt:lpstr>PMn Caecilia 56 Italic Oldstyle</vt:lpstr>
      <vt:lpstr>Times New Roman</vt:lpstr>
      <vt:lpstr>Trade Gothic Condensed No.18</vt:lpstr>
      <vt:lpstr>Webdings</vt:lpstr>
      <vt:lpstr>LIS Presentation Format</vt:lpstr>
      <vt:lpstr> Inequality by the Numbers: Introduction and Overview  June 1, 2015 / 9am to 12pm   Janet C. Gornick Director, LIS (Luxembourg) Director, LIS Center (New York) Professor of Political Science and Sociology,  Graduate Center, City University of New York    </vt:lpstr>
      <vt:lpstr>PowerPoint Presentation</vt:lpstr>
      <vt:lpstr>PowerPoint Presentation</vt:lpstr>
      <vt:lpstr>PowerPoint Presentation</vt:lpstr>
      <vt:lpstr>PowerPoint Presentation</vt:lpstr>
      <vt:lpstr>     LIS in Luxembourg   </vt:lpstr>
      <vt:lpstr>     LIS Center at Graduate Center, CUNY    </vt:lpstr>
      <vt:lpstr>PowerPoint Presentation</vt:lpstr>
      <vt:lpstr>PowerPoint Presentation</vt:lpstr>
      <vt:lpstr> “High and Rising Inequality: Causes and Consequences”   </vt:lpstr>
      <vt:lpstr>Content </vt:lpstr>
      <vt:lpstr>   Contemporary portrait:  levels and trends in inequality  </vt:lpstr>
      <vt:lpstr>Figure 1  Income inequality varies across high- and upper-middle-income countries.   Gini coefficient, most recent time point, post-tax-post-transfer income (data source: LIS Key Figures, 32 countries – 26 high-income, 6 upper-middle-income) </vt:lpstr>
      <vt:lpstr>Figure 2  (newly added) Income redistribution through taxes and transfers - &lt; age 60    Gini coefficient, 2010, pre and post-tax-post-transfer income (data source: LIS microdata, 19 high-income countries) </vt:lpstr>
      <vt:lpstr>Figure 3  Income inequality has risen in many high-income countries.   Gini coefficient, approx. 1985-2010, post-tax-post-transfer income (data source: LIS Key Figures, 10 countries)</vt:lpstr>
      <vt:lpstr>Figure 4  The middle class has diminished in size in many high-income countries. change in share between ½ and 2x median, approx. 1985-2010, post-tax-post-transfer income (data source: LIS microdata, from N. Johnson and D. Johnson, same 10 countries)</vt:lpstr>
      <vt:lpstr>Figure 5 Top income shares have risen in many high-income countries.   top 1 percent, approx. 1981 to 2012, pre-tax income (data source: World Top Incomes Database, from OECD) </vt:lpstr>
      <vt:lpstr>High and rising inequality: causes  </vt:lpstr>
      <vt:lpstr>causes</vt:lpstr>
      <vt:lpstr>one countervailing factor</vt:lpstr>
      <vt:lpstr> High and rising inequality: consequences </vt:lpstr>
      <vt:lpstr>consequences</vt:lpstr>
      <vt:lpstr> Strengthening data capacity </vt:lpstr>
      <vt:lpstr> Strengthening data capacity    </vt:lpstr>
      <vt:lpstr> Strengthening data capacity </vt:lpstr>
      <vt:lpstr>Thank You</vt:lpstr>
    </vt:vector>
  </TitlesOfParts>
  <Company>The Graduate School and University Center, CUNY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Biennial Board Meeting</dc:title>
  <dc:creator>lmaldonado</dc:creator>
  <cp:lastModifiedBy>Gornick, Janet</cp:lastModifiedBy>
  <cp:revision>123</cp:revision>
  <cp:lastPrinted>2015-04-01T22:26:35Z</cp:lastPrinted>
  <dcterms:created xsi:type="dcterms:W3CDTF">2011-06-17T19:24:44Z</dcterms:created>
  <dcterms:modified xsi:type="dcterms:W3CDTF">2015-06-19T00:33:07Z</dcterms:modified>
</cp:coreProperties>
</file>