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257" r:id="rId2"/>
    <p:sldId id="337" r:id="rId3"/>
    <p:sldId id="340" r:id="rId4"/>
    <p:sldId id="400" r:id="rId5"/>
    <p:sldId id="343" r:id="rId6"/>
    <p:sldId id="401" r:id="rId7"/>
    <p:sldId id="402" r:id="rId8"/>
    <p:sldId id="327" r:id="rId9"/>
    <p:sldId id="403" r:id="rId10"/>
    <p:sldId id="344" r:id="rId11"/>
    <p:sldId id="338" r:id="rId12"/>
    <p:sldId id="404" r:id="rId13"/>
    <p:sldId id="345" r:id="rId14"/>
    <p:sldId id="405" r:id="rId15"/>
    <p:sldId id="347" r:id="rId16"/>
    <p:sldId id="339" r:id="rId17"/>
    <p:sldId id="348" r:id="rId18"/>
    <p:sldId id="406" r:id="rId19"/>
    <p:sldId id="349" r:id="rId20"/>
    <p:sldId id="374" r:id="rId21"/>
    <p:sldId id="358" r:id="rId22"/>
    <p:sldId id="375" r:id="rId23"/>
    <p:sldId id="357" r:id="rId24"/>
    <p:sldId id="376" r:id="rId25"/>
    <p:sldId id="359" r:id="rId26"/>
    <p:sldId id="377" r:id="rId27"/>
    <p:sldId id="360" r:id="rId28"/>
    <p:sldId id="379" r:id="rId29"/>
    <p:sldId id="362" r:id="rId30"/>
    <p:sldId id="398" r:id="rId31"/>
    <p:sldId id="361" r:id="rId32"/>
    <p:sldId id="394" r:id="rId33"/>
    <p:sldId id="365" r:id="rId34"/>
    <p:sldId id="396" r:id="rId35"/>
    <p:sldId id="364" r:id="rId36"/>
    <p:sldId id="385" r:id="rId37"/>
    <p:sldId id="363" r:id="rId38"/>
    <p:sldId id="399" r:id="rId39"/>
    <p:sldId id="368" r:id="rId40"/>
    <p:sldId id="386" r:id="rId41"/>
    <p:sldId id="367" r:id="rId42"/>
    <p:sldId id="387" r:id="rId43"/>
    <p:sldId id="390" r:id="rId44"/>
    <p:sldId id="391" r:id="rId45"/>
    <p:sldId id="372" r:id="rId46"/>
    <p:sldId id="392" r:id="rId47"/>
    <p:sldId id="370" r:id="rId48"/>
    <p:sldId id="407" r:id="rId49"/>
    <p:sldId id="369" r:id="rId50"/>
    <p:sldId id="393" r:id="rId51"/>
    <p:sldId id="373" r:id="rId52"/>
    <p:sldId id="389" r:id="rId53"/>
    <p:sldId id="315" r:id="rId5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090" autoAdjust="0"/>
    <p:restoredTop sz="94718" autoAdjust="0"/>
  </p:normalViewPr>
  <p:slideViewPr>
    <p:cSldViewPr>
      <p:cViewPr varScale="1">
        <p:scale>
          <a:sx n="106" d="100"/>
          <a:sy n="106" d="100"/>
        </p:scale>
        <p:origin x="66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Macintosh%20HD:Users:davidhope86:Dropbox:INET%20offline%20folder:Unit%2019:U19%20-%20data%20file%20-%20Final%20-%20v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365195972657305E-2"/>
          <c:y val="0.17483686081873601"/>
          <c:w val="0.73012724887346403"/>
          <c:h val="0.75418634327774203"/>
        </c:manualLayout>
      </c:layout>
      <c:scatterChart>
        <c:scatterStyle val="lineMarker"/>
        <c:varyColors val="0"/>
        <c:ser>
          <c:idx val="3"/>
          <c:order val="0"/>
          <c:tx>
            <c:v>Bottom 60% (early years)</c:v>
          </c:tx>
          <c:spPr>
            <a:ln>
              <a:solidFill>
                <a:srgbClr val="FF0000"/>
              </a:solidFill>
            </a:ln>
          </c:spPr>
          <c:marker>
            <c:symbol val="diamond"/>
            <c:size val="5"/>
            <c:spPr>
              <a:solidFill>
                <a:schemeClr val="accent2"/>
              </a:solidFill>
              <a:ln>
                <a:noFill/>
              </a:ln>
            </c:spPr>
          </c:marker>
          <c:xVal>
            <c:numRef>
              <c:f>'D - Fig aa - bottom 60 top 10'!$A$18:$A$28</c:f>
              <c:numCache>
                <c:formatCode>0</c:formatCode>
                <c:ptCount val="11"/>
                <c:pt idx="0">
                  <c:v>1820</c:v>
                </c:pt>
                <c:pt idx="1">
                  <c:v>1850</c:v>
                </c:pt>
                <c:pt idx="2">
                  <c:v>1870</c:v>
                </c:pt>
                <c:pt idx="3">
                  <c:v>1890</c:v>
                </c:pt>
                <c:pt idx="4">
                  <c:v>1910</c:v>
                </c:pt>
                <c:pt idx="5">
                  <c:v>1929</c:v>
                </c:pt>
                <c:pt idx="6">
                  <c:v>1950</c:v>
                </c:pt>
                <c:pt idx="7">
                  <c:v>1960</c:v>
                </c:pt>
                <c:pt idx="8">
                  <c:v>1970</c:v>
                </c:pt>
                <c:pt idx="9">
                  <c:v>1980</c:v>
                </c:pt>
                <c:pt idx="10">
                  <c:v>1992</c:v>
                </c:pt>
              </c:numCache>
            </c:numRef>
          </c:xVal>
          <c:yVal>
            <c:numRef>
              <c:f>'D - Fig aa - bottom 60 top 10'!$B$18:$B$28</c:f>
              <c:numCache>
                <c:formatCode>General</c:formatCode>
                <c:ptCount val="11"/>
                <c:pt idx="0">
                  <c:v>25.7</c:v>
                </c:pt>
                <c:pt idx="1">
                  <c:v>23.3</c:v>
                </c:pt>
                <c:pt idx="2">
                  <c:v>21.4</c:v>
                </c:pt>
                <c:pt idx="3">
                  <c:v>19.5</c:v>
                </c:pt>
                <c:pt idx="4">
                  <c:v>17.600000000000001</c:v>
                </c:pt>
                <c:pt idx="5">
                  <c:v>16.7</c:v>
                </c:pt>
                <c:pt idx="6">
                  <c:v>14.2</c:v>
                </c:pt>
                <c:pt idx="7">
                  <c:v>14.1</c:v>
                </c:pt>
                <c:pt idx="8">
                  <c:v>12.8</c:v>
                </c:pt>
                <c:pt idx="9">
                  <c:v>12.5</c:v>
                </c:pt>
                <c:pt idx="10">
                  <c:v>13.5</c:v>
                </c:pt>
              </c:numCache>
            </c:numRef>
          </c:yVal>
          <c:smooth val="0"/>
        </c:ser>
        <c:ser>
          <c:idx val="0"/>
          <c:order val="1"/>
          <c:tx>
            <c:v>Top 10% (early data)</c:v>
          </c:tx>
          <c:marker>
            <c:symbol val="diamond"/>
            <c:size val="5"/>
          </c:marker>
          <c:xVal>
            <c:numRef>
              <c:f>'D - Fig aa - bottom 60 top 10'!$A$18:$A$28</c:f>
              <c:numCache>
                <c:formatCode>0</c:formatCode>
                <c:ptCount val="11"/>
                <c:pt idx="0">
                  <c:v>1820</c:v>
                </c:pt>
                <c:pt idx="1">
                  <c:v>1850</c:v>
                </c:pt>
                <c:pt idx="2">
                  <c:v>1870</c:v>
                </c:pt>
                <c:pt idx="3">
                  <c:v>1890</c:v>
                </c:pt>
                <c:pt idx="4">
                  <c:v>1910</c:v>
                </c:pt>
                <c:pt idx="5">
                  <c:v>1929</c:v>
                </c:pt>
                <c:pt idx="6">
                  <c:v>1950</c:v>
                </c:pt>
                <c:pt idx="7">
                  <c:v>1960</c:v>
                </c:pt>
                <c:pt idx="8">
                  <c:v>1970</c:v>
                </c:pt>
                <c:pt idx="9">
                  <c:v>1980</c:v>
                </c:pt>
                <c:pt idx="10">
                  <c:v>1992</c:v>
                </c:pt>
              </c:numCache>
            </c:numRef>
          </c:xVal>
          <c:yVal>
            <c:numRef>
              <c:f>'D - Fig aa - bottom 60 top 10'!$C$18:$C$28</c:f>
              <c:numCache>
                <c:formatCode>General</c:formatCode>
                <c:ptCount val="11"/>
                <c:pt idx="0">
                  <c:v>42.8</c:v>
                </c:pt>
                <c:pt idx="1">
                  <c:v>45.2</c:v>
                </c:pt>
                <c:pt idx="2">
                  <c:v>47.6</c:v>
                </c:pt>
                <c:pt idx="3">
                  <c:v>49.8</c:v>
                </c:pt>
                <c:pt idx="4">
                  <c:v>50.9</c:v>
                </c:pt>
                <c:pt idx="5">
                  <c:v>49.8</c:v>
                </c:pt>
                <c:pt idx="6">
                  <c:v>51.3</c:v>
                </c:pt>
                <c:pt idx="7">
                  <c:v>50</c:v>
                </c:pt>
                <c:pt idx="8">
                  <c:v>50.8</c:v>
                </c:pt>
                <c:pt idx="9">
                  <c:v>51.6</c:v>
                </c:pt>
                <c:pt idx="10">
                  <c:v>53.4</c:v>
                </c:pt>
              </c:numCache>
            </c:numRef>
          </c:yVal>
          <c:smooth val="0"/>
        </c:ser>
        <c:ser>
          <c:idx val="1"/>
          <c:order val="2"/>
          <c:tx>
            <c:v>Bottom 60% (late data)</c:v>
          </c:tx>
          <c:spPr>
            <a:ln>
              <a:solidFill>
                <a:srgbClr val="FF0000"/>
              </a:solidFill>
            </a:ln>
          </c:spPr>
          <c:marker>
            <c:symbol val="diamond"/>
            <c:size val="5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c:spPr>
          </c:marker>
          <c:xVal>
            <c:numRef>
              <c:f>'D - Fig aa - bottom 60 top 10'!$E$18:$E$22</c:f>
              <c:numCache>
                <c:formatCode>0</c:formatCode>
                <c:ptCount val="5"/>
                <c:pt idx="0" formatCode="General">
                  <c:v>1988</c:v>
                </c:pt>
                <c:pt idx="1">
                  <c:v>1993</c:v>
                </c:pt>
                <c:pt idx="2">
                  <c:v>1998</c:v>
                </c:pt>
                <c:pt idx="3">
                  <c:v>2003</c:v>
                </c:pt>
                <c:pt idx="4">
                  <c:v>2008</c:v>
                </c:pt>
              </c:numCache>
            </c:numRef>
          </c:xVal>
          <c:yVal>
            <c:numRef>
              <c:f>'D - Fig aa - bottom 60 top 10'!$F$18:$F$22</c:f>
              <c:numCache>
                <c:formatCode>0.0</c:formatCode>
                <c:ptCount val="5"/>
                <c:pt idx="0">
                  <c:v>8.0205251208247983</c:v>
                </c:pt>
                <c:pt idx="1">
                  <c:v>8.2183980080598236</c:v>
                </c:pt>
                <c:pt idx="2">
                  <c:v>9.3800270790720575</c:v>
                </c:pt>
                <c:pt idx="3">
                  <c:v>9.3226684022705815</c:v>
                </c:pt>
                <c:pt idx="4">
                  <c:v>9.8784054713081346</c:v>
                </c:pt>
              </c:numCache>
            </c:numRef>
          </c:yVal>
          <c:smooth val="0"/>
        </c:ser>
        <c:ser>
          <c:idx val="2"/>
          <c:order val="3"/>
          <c:tx>
            <c:v>Top 10% (late data)</c:v>
          </c:tx>
          <c:spPr>
            <a:ln>
              <a:solidFill>
                <a:schemeClr val="tx2">
                  <a:lumMod val="40000"/>
                  <a:lumOff val="60000"/>
                </a:schemeClr>
              </a:solidFill>
            </a:ln>
          </c:spPr>
          <c:marker>
            <c:symbol val="diamond"/>
            <c:size val="5"/>
            <c:spPr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c:spPr>
          </c:marker>
          <c:xVal>
            <c:numRef>
              <c:f>'D - Fig aa - bottom 60 top 10'!$E$18:$E$22</c:f>
              <c:numCache>
                <c:formatCode>0</c:formatCode>
                <c:ptCount val="5"/>
                <c:pt idx="0" formatCode="General">
                  <c:v>1988</c:v>
                </c:pt>
                <c:pt idx="1">
                  <c:v>1993</c:v>
                </c:pt>
                <c:pt idx="2">
                  <c:v>1998</c:v>
                </c:pt>
                <c:pt idx="3">
                  <c:v>2003</c:v>
                </c:pt>
                <c:pt idx="4">
                  <c:v>2008</c:v>
                </c:pt>
              </c:numCache>
            </c:numRef>
          </c:xVal>
          <c:yVal>
            <c:numRef>
              <c:f>'D - Fig aa - bottom 60 top 10'!$G$18:$G$22</c:f>
              <c:numCache>
                <c:formatCode>0.0</c:formatCode>
                <c:ptCount val="5"/>
                <c:pt idx="0">
                  <c:v>57.374659317411997</c:v>
                </c:pt>
                <c:pt idx="1">
                  <c:v>60.451428338319253</c:v>
                </c:pt>
                <c:pt idx="2">
                  <c:v>57.964250983752848</c:v>
                </c:pt>
                <c:pt idx="3">
                  <c:v>59.755532529284807</c:v>
                </c:pt>
                <c:pt idx="4">
                  <c:v>58.868594298735111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4484120"/>
        <c:axId val="184445240"/>
      </c:scatterChart>
      <c:valAx>
        <c:axId val="184484120"/>
        <c:scaling>
          <c:orientation val="minMax"/>
          <c:max val="2012"/>
          <c:min val="1820"/>
        </c:scaling>
        <c:delete val="0"/>
        <c:axPos val="b"/>
        <c:numFmt formatCode="0" sourceLinked="1"/>
        <c:majorTickMark val="out"/>
        <c:minorTickMark val="out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84445240"/>
        <c:crosses val="autoZero"/>
        <c:crossBetween val="midCat"/>
        <c:majorUnit val="20"/>
        <c:minorUnit val="5"/>
      </c:valAx>
      <c:valAx>
        <c:axId val="184445240"/>
        <c:scaling>
          <c:orientation val="minMax"/>
          <c:max val="7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 baseline="0"/>
                  <a:t>Share of global income, %</a:t>
                </a:r>
                <a:endParaRPr lang="en-US" b="0"/>
              </a:p>
            </c:rich>
          </c:tx>
          <c:layout>
            <c:manualLayout>
              <c:xMode val="edge"/>
              <c:yMode val="edge"/>
              <c:x val="9.0953393098564797E-4"/>
              <c:y val="0.34590372662669899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184484120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6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0.85474</cdr:x>
      <cdr:y>0.27756</cdr:y>
    </cdr:from>
    <cdr:to>
      <cdr:x>0.9291</cdr:x>
      <cdr:y>0.38666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7862957" y="1557131"/>
          <a:ext cx="684050" cy="61206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>
            <a:solidFill>
              <a:srgbClr val="000000"/>
            </a:solidFill>
          </a:endParaRPr>
        </a:p>
      </cdr:txBody>
    </cdr:sp>
  </cdr:relSizeAnchor>
  <cdr:relSizeAnchor xmlns:cdr="http://schemas.openxmlformats.org/drawingml/2006/chartDrawing">
    <cdr:from>
      <cdr:x>0.78151</cdr:x>
      <cdr:y>0.31417</cdr:y>
    </cdr:from>
    <cdr:to>
      <cdr:x>0.87995</cdr:x>
      <cdr:y>0.38583</cdr:y>
    </cdr:to>
    <cdr:sp macro="" textlink="">
      <cdr:nvSpPr>
        <cdr:cNvPr id="4" name="Rectangle 3"/>
        <cdr:cNvSpPr/>
      </cdr:nvSpPr>
      <cdr:spPr>
        <a:xfrm xmlns:a="http://schemas.openxmlformats.org/drawingml/2006/main">
          <a:off x="7189285" y="1762548"/>
          <a:ext cx="905586" cy="40197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aseline="0">
              <a:solidFill>
                <a:srgbClr val="000000"/>
              </a:solidFill>
            </a:rPr>
            <a:t>Top 10%</a:t>
          </a:r>
          <a:endParaRPr lang="en-US" sz="1600">
            <a:solidFill>
              <a:srgbClr val="000000"/>
            </a:solidFill>
          </a:endParaRPr>
        </a:p>
      </cdr:txBody>
    </cdr:sp>
  </cdr:relSizeAnchor>
  <cdr:relSizeAnchor xmlns:cdr="http://schemas.openxmlformats.org/drawingml/2006/chartDrawing">
    <cdr:from>
      <cdr:x>0.77143</cdr:x>
      <cdr:y>0.74331</cdr:y>
    </cdr:from>
    <cdr:to>
      <cdr:x>0.90876</cdr:x>
      <cdr:y>0.81496</cdr:y>
    </cdr:to>
    <cdr:sp macro="" textlink="">
      <cdr:nvSpPr>
        <cdr:cNvPr id="5" name="Rectangle 4"/>
        <cdr:cNvSpPr/>
      </cdr:nvSpPr>
      <cdr:spPr>
        <a:xfrm xmlns:a="http://schemas.openxmlformats.org/drawingml/2006/main">
          <a:off x="7096540" y="4170017"/>
          <a:ext cx="1263374" cy="40197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aseline="0">
              <a:solidFill>
                <a:srgbClr val="000000"/>
              </a:solidFill>
            </a:rPr>
            <a:t>Bottom 60%</a:t>
          </a:r>
          <a:endParaRPr lang="en-US" sz="1600">
            <a:solidFill>
              <a:srgbClr val="000000"/>
            </a:solidFill>
          </a:endParaRPr>
        </a:p>
      </cdr:txBody>
    </cdr:sp>
  </cdr:relSizeAnchor>
  <cdr:relSizeAnchor xmlns:cdr="http://schemas.openxmlformats.org/drawingml/2006/chartDrawing">
    <cdr:from>
      <cdr:x>0.45862</cdr:x>
      <cdr:y>0.20496</cdr:y>
    </cdr:from>
    <cdr:to>
      <cdr:x>0.45862</cdr:x>
      <cdr:y>0.27027</cdr:y>
    </cdr:to>
    <cdr:cxnSp macro="">
      <cdr:nvCxnSpPr>
        <cdr:cNvPr id="6" name="Connettore 2 20"/>
        <cdr:cNvCxnSpPr/>
      </cdr:nvCxnSpPr>
      <cdr:spPr>
        <a:xfrm xmlns:a="http://schemas.openxmlformats.org/drawingml/2006/main">
          <a:off x="4218959" y="1149842"/>
          <a:ext cx="0" cy="366386"/>
        </a:xfrm>
        <a:prstGeom xmlns:a="http://schemas.openxmlformats.org/drawingml/2006/main" prst="straightConnector1">
          <a:avLst/>
        </a:prstGeom>
        <a:ln xmlns:a="http://schemas.openxmlformats.org/drawingml/2006/main" w="3175" cmpd="sng">
          <a:solidFill>
            <a:schemeClr val="tx1"/>
          </a:solidFill>
          <a:prstDash val="sysDash"/>
          <a:tailEnd type="arrow"/>
        </a:ln>
        <a:effectLst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39" tIns="45719" rIns="91439" bIns="4571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0"/>
            <a:ext cx="3038475" cy="465138"/>
          </a:xfrm>
          <a:prstGeom prst="rect">
            <a:avLst/>
          </a:prstGeom>
        </p:spPr>
        <p:txBody>
          <a:bodyPr vert="horz" lIns="91439" tIns="45719" rIns="91439" bIns="45719" rtlCol="0"/>
          <a:lstStyle>
            <a:lvl1pPr algn="r">
              <a:defRPr sz="1200"/>
            </a:lvl1pPr>
          </a:lstStyle>
          <a:p>
            <a:fld id="{13F6A80B-AB4D-40F2-B802-DA0856002B4A}" type="datetimeFigureOut">
              <a:rPr lang="en-US" smtClean="0"/>
              <a:t>6/6/2016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5138"/>
          </a:xfrm>
          <a:prstGeom prst="rect">
            <a:avLst/>
          </a:prstGeom>
        </p:spPr>
        <p:txBody>
          <a:bodyPr vert="horz" lIns="91439" tIns="45719" rIns="91439" bIns="4571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676"/>
            <a:ext cx="3038475" cy="465138"/>
          </a:xfrm>
          <a:prstGeom prst="rect">
            <a:avLst/>
          </a:prstGeom>
        </p:spPr>
        <p:txBody>
          <a:bodyPr vert="horz" lIns="91439" tIns="45719" rIns="91439" bIns="45719" rtlCol="0" anchor="b"/>
          <a:lstStyle>
            <a:lvl1pPr algn="r">
              <a:defRPr sz="1200"/>
            </a:lvl1pPr>
          </a:lstStyle>
          <a:p>
            <a:fld id="{CF6785F5-D6D2-498C-ADEE-101912068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5275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6" tIns="46588" rIns="93176" bIns="4658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6" tIns="46588" rIns="93176" bIns="4658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954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572000"/>
            <a:ext cx="7772400" cy="838200"/>
          </a:xfrm>
        </p:spPr>
        <p:txBody>
          <a:bodyPr anchor="t"/>
          <a:lstStyle>
            <a:lvl1pPr algn="ctr">
              <a:defRPr sz="4000" b="0" cap="none" baseline="0">
                <a:solidFill>
                  <a:schemeClr val="bg1"/>
                </a:solidFill>
                <a:latin typeface="Gotham Bold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5181600"/>
            <a:ext cx="7772400" cy="990600"/>
          </a:xfrm>
        </p:spPr>
        <p:txBody>
          <a:bodyPr anchor="b"/>
          <a:lstStyle>
            <a:lvl1pPr marL="0" indent="0" algn="ctr">
              <a:buNone/>
              <a:defRPr sz="2000" b="0" i="0" baseline="0">
                <a:solidFill>
                  <a:schemeClr val="bg1"/>
                </a:solidFill>
                <a:latin typeface="+mn-ea"/>
                <a:ea typeface="+mn-e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Name</a:t>
            </a:r>
          </a:p>
          <a:p>
            <a:pPr lvl="0"/>
            <a:r>
              <a:rPr lang="en-US" dirty="0" smtClean="0"/>
              <a:t>Purpose of Presentation</a:t>
            </a:r>
          </a:p>
        </p:txBody>
      </p:sp>
      <p:pic>
        <p:nvPicPr>
          <p:cNvPr id="17" name="Picture 16" descr="logo201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819400" y="381000"/>
            <a:ext cx="3301865" cy="407909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0668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A73DCD9-C2FE-4C9F-8B2C-CE2A7EDA2260}" type="datetimeFigureOut">
              <a:rPr lang="en-US" smtClean="0"/>
              <a:t>6/6/2016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8DFE454-0E51-426C-96DA-5B016EE73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329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35_identity_cmyk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43200" y="228600"/>
            <a:ext cx="3547872" cy="44348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495800"/>
            <a:ext cx="7772400" cy="838200"/>
          </a:xfrm>
        </p:spPr>
        <p:txBody>
          <a:bodyPr anchor="t"/>
          <a:lstStyle>
            <a:lvl1pPr algn="ctr">
              <a:defRPr sz="4000" b="0" cap="none" baseline="0">
                <a:solidFill>
                  <a:schemeClr val="tx2"/>
                </a:solidFill>
                <a:latin typeface="Gotham Bold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5181600"/>
            <a:ext cx="7772400" cy="990600"/>
          </a:xfrm>
        </p:spPr>
        <p:txBody>
          <a:bodyPr anchor="b"/>
          <a:lstStyle>
            <a:lvl1pPr marL="0" indent="0" algn="ctr">
              <a:buNone/>
              <a:defRPr sz="2000" b="0" i="0" baseline="0">
                <a:solidFill>
                  <a:schemeClr val="accent5"/>
                </a:solidFill>
                <a:latin typeface="+mn-ea"/>
                <a:ea typeface="+mn-e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Name</a:t>
            </a:r>
          </a:p>
          <a:p>
            <a:pPr lvl="0"/>
            <a:r>
              <a:rPr lang="en-US" dirty="0" smtClean="0"/>
              <a:t>Purpose of Presentation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495800"/>
            <a:ext cx="7772400" cy="838200"/>
          </a:xfrm>
        </p:spPr>
        <p:txBody>
          <a:bodyPr anchor="t"/>
          <a:lstStyle>
            <a:lvl1pPr algn="ctr">
              <a:defRPr sz="4000" b="0" cap="none" baseline="0">
                <a:solidFill>
                  <a:schemeClr val="tx2"/>
                </a:solidFill>
                <a:latin typeface="Gotham Bold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5181600"/>
            <a:ext cx="7772400" cy="990600"/>
          </a:xfrm>
        </p:spPr>
        <p:txBody>
          <a:bodyPr anchor="b"/>
          <a:lstStyle>
            <a:lvl1pPr marL="0" indent="0" algn="ctr">
              <a:buNone/>
              <a:defRPr sz="2000" b="0" i="0" baseline="0">
                <a:solidFill>
                  <a:schemeClr val="accent5"/>
                </a:solidFill>
                <a:latin typeface="+mn-ea"/>
                <a:ea typeface="+mn-e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Name</a:t>
            </a:r>
          </a:p>
          <a:p>
            <a:pPr lvl="0"/>
            <a:r>
              <a:rPr lang="en-US" dirty="0" smtClean="0"/>
              <a:t>Purpose of Presentation</a:t>
            </a:r>
          </a:p>
        </p:txBody>
      </p:sp>
      <p:pic>
        <p:nvPicPr>
          <p:cNvPr id="6" name="Picture 5" descr="235_identity_negative_cmyk_vertical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00400" y="762000"/>
            <a:ext cx="2484425" cy="34825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lislogo_web_1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467600" y="5381625"/>
            <a:ext cx="1476375" cy="147637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0" r:id="rId2"/>
    <p:sldLayoutId id="2147483662" r:id="rId3"/>
    <p:sldLayoutId id="2147483650" r:id="rId4"/>
    <p:sldLayoutId id="2147483663" r:id="rId5"/>
    <p:sldLayoutId id="2147483652" r:id="rId6"/>
    <p:sldLayoutId id="2147483654" r:id="rId7"/>
    <p:sldLayoutId id="2147483661" r:id="rId8"/>
    <p:sldLayoutId id="2147483656" r:id="rId9"/>
    <p:sldLayoutId id="2147483657" r:id="rId10"/>
    <p:sldLayoutId id="2147483658" r:id="rId11"/>
    <p:sldLayoutId id="2147483659" r:id="rId12"/>
    <p:sldLayoutId id="2147483664" r:id="rId13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000" kern="1200" baseline="0">
          <a:solidFill>
            <a:schemeClr val="tx2"/>
          </a:solidFill>
          <a:latin typeface="Gotham Bold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chemeClr val="accent5"/>
          </a:solidFill>
          <a:latin typeface="Gotham Book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1" kern="1200" baseline="0">
          <a:solidFill>
            <a:schemeClr val="accent5"/>
          </a:solidFill>
          <a:latin typeface="PMn Caecilia 56 Italic Oldstyle"/>
          <a:ea typeface="+mj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baseline="0">
          <a:solidFill>
            <a:schemeClr val="accent5"/>
          </a:solidFill>
          <a:latin typeface="Gotham Book"/>
          <a:ea typeface="+mj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 baseline="0">
          <a:solidFill>
            <a:schemeClr val="accent5"/>
          </a:solidFill>
          <a:latin typeface="Gotham Book"/>
          <a:ea typeface="+mj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 baseline="0">
          <a:solidFill>
            <a:schemeClr val="accent5"/>
          </a:solidFill>
          <a:latin typeface="Gotham Book"/>
          <a:ea typeface="+mj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c.cuny.edu/liscenter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c.cuny.edu/liscenter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c.cuny.edu/liscenter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cid:image001.jpg@01D1BE83.CBA29C80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4269740"/>
          </a:xfrm>
        </p:spPr>
        <p:txBody>
          <a:bodyPr>
            <a:no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/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dirty="0" smtClean="0">
                <a:solidFill>
                  <a:schemeClr val="tx1"/>
                </a:solidFill>
              </a:rPr>
              <a:t>Inequality by the Numbers:</a:t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dirty="0" smtClean="0">
                <a:solidFill>
                  <a:schemeClr val="tx1"/>
                </a:solidFill>
              </a:rPr>
              <a:t>Introduction and Overview</a:t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sz="1800" dirty="0">
                <a:solidFill>
                  <a:schemeClr val="tx1"/>
                </a:solidFill>
              </a:rPr>
              <a:t/>
            </a:r>
            <a:br>
              <a:rPr lang="en-GB" sz="1800" dirty="0">
                <a:solidFill>
                  <a:schemeClr val="tx1"/>
                </a:solidFill>
              </a:rPr>
            </a:br>
            <a:r>
              <a:rPr lang="en-GB" sz="1800" dirty="0">
                <a:solidFill>
                  <a:schemeClr val="tx1"/>
                </a:solidFill>
              </a:rPr>
              <a:t>June </a:t>
            </a:r>
            <a:r>
              <a:rPr lang="en-GB" sz="1800" dirty="0" smtClean="0">
                <a:solidFill>
                  <a:schemeClr val="tx1"/>
                </a:solidFill>
              </a:rPr>
              <a:t>6, 2016 </a:t>
            </a:r>
            <a:r>
              <a:rPr lang="en-GB" sz="1800" dirty="0">
                <a:solidFill>
                  <a:schemeClr val="tx1"/>
                </a:solidFill>
              </a:rPr>
              <a:t>/ 9am to </a:t>
            </a:r>
            <a:r>
              <a:rPr lang="en-GB" sz="1800" dirty="0" smtClean="0">
                <a:solidFill>
                  <a:schemeClr val="tx1"/>
                </a:solidFill>
              </a:rPr>
              <a:t>11:30am</a:t>
            </a:r>
            <a:br>
              <a:rPr lang="en-GB" sz="1800" dirty="0" smtClean="0">
                <a:solidFill>
                  <a:schemeClr val="tx1"/>
                </a:solidFill>
              </a:rPr>
            </a:br>
            <a:r>
              <a:rPr lang="en-GB" sz="1800" dirty="0" smtClean="0">
                <a:solidFill>
                  <a:schemeClr val="tx1"/>
                </a:solidFill>
              </a:rPr>
              <a:t/>
            </a:r>
            <a:br>
              <a:rPr lang="en-GB" sz="1800" dirty="0" smtClean="0">
                <a:solidFill>
                  <a:schemeClr val="tx1"/>
                </a:solidFill>
              </a:rPr>
            </a:br>
            <a:r>
              <a:rPr lang="en-GB" sz="1800" dirty="0">
                <a:solidFill>
                  <a:srgbClr val="0000CC"/>
                </a:solidFill>
              </a:rPr>
              <a:t/>
            </a:r>
            <a:br>
              <a:rPr lang="en-GB" sz="1800" dirty="0">
                <a:solidFill>
                  <a:srgbClr val="0000CC"/>
                </a:solidFill>
              </a:rPr>
            </a:br>
            <a:r>
              <a:rPr lang="en-US" sz="1600" dirty="0">
                <a:solidFill>
                  <a:srgbClr val="0000CC"/>
                </a:solidFill>
              </a:rPr>
              <a:t>Janet C. Gornick</a:t>
            </a:r>
            <a:br>
              <a:rPr lang="en-US" sz="1600" dirty="0">
                <a:solidFill>
                  <a:srgbClr val="0000CC"/>
                </a:solidFill>
              </a:rPr>
            </a:br>
            <a:r>
              <a:rPr lang="en-US" sz="1600" dirty="0">
                <a:solidFill>
                  <a:srgbClr val="0000CC"/>
                </a:solidFill>
              </a:rPr>
              <a:t>Director, LIS (Luxembourg)</a:t>
            </a:r>
            <a:br>
              <a:rPr lang="en-US" sz="1600" dirty="0">
                <a:solidFill>
                  <a:srgbClr val="0000CC"/>
                </a:solidFill>
              </a:rPr>
            </a:br>
            <a:r>
              <a:rPr lang="en-US" sz="1600" dirty="0">
                <a:solidFill>
                  <a:srgbClr val="0000CC"/>
                </a:solidFill>
              </a:rPr>
              <a:t>Director, LIS Center (New York)</a:t>
            </a:r>
            <a:br>
              <a:rPr lang="en-US" sz="1600" dirty="0">
                <a:solidFill>
                  <a:srgbClr val="0000CC"/>
                </a:solidFill>
              </a:rPr>
            </a:br>
            <a:r>
              <a:rPr lang="en-US" sz="1600" dirty="0">
                <a:solidFill>
                  <a:srgbClr val="0000CC"/>
                </a:solidFill>
              </a:rPr>
              <a:t>Professor of Political Science and Sociology, </a:t>
            </a:r>
            <a:r>
              <a:rPr lang="en-US" sz="1600" dirty="0" smtClean="0">
                <a:solidFill>
                  <a:srgbClr val="0000CC"/>
                </a:solidFill>
              </a:rPr>
              <a:t/>
            </a:r>
            <a:br>
              <a:rPr lang="en-US" sz="1600" dirty="0" smtClean="0">
                <a:solidFill>
                  <a:srgbClr val="0000CC"/>
                </a:solidFill>
              </a:rPr>
            </a:br>
            <a:r>
              <a:rPr lang="en-US" sz="1600" dirty="0" smtClean="0">
                <a:solidFill>
                  <a:srgbClr val="0000CC"/>
                </a:solidFill>
              </a:rPr>
              <a:t>Graduate </a:t>
            </a:r>
            <a:r>
              <a:rPr lang="en-US" sz="1600" dirty="0">
                <a:solidFill>
                  <a:srgbClr val="0000CC"/>
                </a:solidFill>
              </a:rPr>
              <a:t>Center, City University of New York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1400" dirty="0">
                <a:solidFill>
                  <a:srgbClr val="0000CC"/>
                </a:solidFill>
              </a:rPr>
              <a:t/>
            </a:r>
            <a:br>
              <a:rPr lang="en-US" sz="1400" dirty="0">
                <a:solidFill>
                  <a:srgbClr val="0000CC"/>
                </a:solidFill>
              </a:rPr>
            </a:b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0"/>
            <a:ext cx="1143000" cy="20955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4930140"/>
            <a:ext cx="984504" cy="1737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639762"/>
          </a:xfrm>
        </p:spPr>
        <p:txBody>
          <a:bodyPr>
            <a:normAutofit fontScale="90000"/>
          </a:bodyPr>
          <a:lstStyle/>
          <a:p>
            <a:r>
              <a:rPr lang="en-US" sz="2200" dirty="0" smtClean="0">
                <a:solidFill>
                  <a:srgbClr val="0000CC"/>
                </a:solidFill>
              </a:rPr>
              <a:t/>
            </a:r>
            <a:br>
              <a:rPr lang="en-US" sz="2200" dirty="0" smtClean="0">
                <a:solidFill>
                  <a:srgbClr val="0000CC"/>
                </a:solidFill>
              </a:rPr>
            </a:br>
            <a:r>
              <a:rPr lang="en-US" sz="2200" dirty="0">
                <a:solidFill>
                  <a:srgbClr val="0000CC"/>
                </a:solidFill>
              </a:rPr>
              <a:t/>
            </a:r>
            <a:br>
              <a:rPr lang="en-US" sz="2200" dirty="0">
                <a:solidFill>
                  <a:srgbClr val="0000CC"/>
                </a:solidFill>
              </a:rPr>
            </a:br>
            <a:r>
              <a:rPr lang="en-US" sz="2200" dirty="0" smtClean="0">
                <a:solidFill>
                  <a:srgbClr val="0000CC"/>
                </a:solidFill>
              </a:rPr>
              <a:t/>
            </a:r>
            <a:br>
              <a:rPr lang="en-US" sz="2200" dirty="0" smtClean="0">
                <a:solidFill>
                  <a:srgbClr val="0000CC"/>
                </a:solidFill>
              </a:rPr>
            </a:br>
            <a:r>
              <a:rPr lang="en-US" sz="2200" dirty="0" smtClean="0">
                <a:solidFill>
                  <a:srgbClr val="0000CC"/>
                </a:solidFill>
              </a:rPr>
              <a:t/>
            </a:r>
            <a:br>
              <a:rPr lang="en-US" sz="2200" dirty="0" smtClean="0">
                <a:solidFill>
                  <a:srgbClr val="0000CC"/>
                </a:solidFill>
              </a:rPr>
            </a:br>
            <a:r>
              <a:rPr lang="en-US" sz="2200" dirty="0">
                <a:solidFill>
                  <a:srgbClr val="0000CC"/>
                </a:solidFill>
              </a:rPr>
              <a:t/>
            </a:r>
            <a:br>
              <a:rPr lang="en-US" sz="2200" dirty="0">
                <a:solidFill>
                  <a:srgbClr val="0000CC"/>
                </a:solidFill>
              </a:rPr>
            </a:br>
            <a:r>
              <a:rPr lang="en-US" sz="2700" dirty="0" smtClean="0">
                <a:solidFill>
                  <a:srgbClr val="0000CC"/>
                </a:solidFill>
              </a:rPr>
              <a:t>LIS: Cross-National Data Center in Luxembourg</a:t>
            </a:r>
            <a:r>
              <a:rPr lang="en-US" sz="2200" dirty="0" smtClean="0">
                <a:solidFill>
                  <a:srgbClr val="0000CC"/>
                </a:solidFill>
              </a:rPr>
              <a:t/>
            </a:r>
            <a:br>
              <a:rPr lang="en-US" sz="2200" dirty="0" smtClean="0">
                <a:solidFill>
                  <a:srgbClr val="0000CC"/>
                </a:solidFill>
              </a:rPr>
            </a:br>
            <a:r>
              <a:rPr lang="en-US" sz="2200" dirty="0" smtClean="0">
                <a:solidFill>
                  <a:srgbClr val="0000CC"/>
                </a:solidFill>
              </a:rPr>
              <a:t/>
            </a:r>
            <a:br>
              <a:rPr lang="en-US" sz="2200" dirty="0" smtClean="0">
                <a:solidFill>
                  <a:srgbClr val="0000CC"/>
                </a:solidFill>
              </a:rPr>
            </a:br>
            <a:r>
              <a:rPr lang="en-US" dirty="0">
                <a:solidFill>
                  <a:srgbClr val="0000CC"/>
                </a:solidFill>
              </a:rPr>
              <a:t/>
            </a:r>
            <a:br>
              <a:rPr lang="en-US" dirty="0">
                <a:solidFill>
                  <a:srgbClr val="0000CC"/>
                </a:solidFill>
              </a:rPr>
            </a:b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8229600" cy="4876800"/>
          </a:xfrm>
        </p:spPr>
        <p:txBody>
          <a:bodyPr>
            <a:noAutofit/>
          </a:bodyPr>
          <a:lstStyle/>
          <a:p>
            <a:pPr marL="457200" indent="-457200">
              <a:buNone/>
            </a:pPr>
            <a:endParaRPr lang="en-US" sz="1600" dirty="0">
              <a:solidFill>
                <a:srgbClr val="0000CC"/>
              </a:solidFill>
              <a:latin typeface="Gotham Bold"/>
              <a:ea typeface="+mj-ea"/>
              <a:cs typeface="+mj-cs"/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LIS, a </a:t>
            </a:r>
            <a:r>
              <a:rPr lang="en-US" sz="2000" dirty="0">
                <a:solidFill>
                  <a:schemeClr val="tx1"/>
                </a:solidFill>
              </a:rPr>
              <a:t>cross-national data </a:t>
            </a:r>
            <a:r>
              <a:rPr lang="en-US" sz="2000" dirty="0" smtClean="0">
                <a:solidFill>
                  <a:schemeClr val="tx1"/>
                </a:solidFill>
              </a:rPr>
              <a:t>archive and research center</a:t>
            </a:r>
            <a:endParaRPr lang="en-US" sz="2000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enables, facilitates, promotes, and conducts cross-national comparative research on socio-economic outcomes and on the institutional factors that shape those </a:t>
            </a:r>
            <a:r>
              <a:rPr lang="en-US" sz="2000" dirty="0" smtClean="0">
                <a:solidFill>
                  <a:schemeClr val="tx1"/>
                </a:solidFill>
              </a:rPr>
              <a:t>outcomes;</a:t>
            </a:r>
            <a:r>
              <a:rPr lang="en-US" sz="2000" dirty="0">
                <a:solidFill>
                  <a:schemeClr val="tx1"/>
                </a:solidFill>
              </a:rPr>
              <a:t> 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acquires and harmonizes </a:t>
            </a:r>
            <a:r>
              <a:rPr lang="en-US" sz="2000" dirty="0" smtClean="0">
                <a:solidFill>
                  <a:schemeClr val="tx1"/>
                </a:solidFill>
              </a:rPr>
              <a:t>datasets and makes them available </a:t>
            </a:r>
            <a:r>
              <a:rPr lang="en-US" sz="2000" dirty="0">
                <a:solidFill>
                  <a:schemeClr val="tx1"/>
                </a:solidFill>
              </a:rPr>
              <a:t>to scholars and analysts around the </a:t>
            </a:r>
            <a:r>
              <a:rPr lang="en-US" sz="2000" dirty="0" smtClean="0">
                <a:solidFill>
                  <a:schemeClr val="tx1"/>
                </a:solidFill>
              </a:rPr>
              <a:t>world; </a:t>
            </a:r>
            <a:endParaRPr lang="en-US" sz="2000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houses datasets from </a:t>
            </a:r>
            <a:r>
              <a:rPr lang="en-US" sz="2000" dirty="0" smtClean="0">
                <a:solidFill>
                  <a:schemeClr val="tx1"/>
                </a:solidFill>
              </a:rPr>
              <a:t>50 </a:t>
            </a:r>
            <a:r>
              <a:rPr lang="en-US" sz="2000" dirty="0">
                <a:solidFill>
                  <a:schemeClr val="tx1"/>
                </a:solidFill>
              </a:rPr>
              <a:t>countries; about half include repeated cross-sections going back 2-3 </a:t>
            </a:r>
            <a:r>
              <a:rPr lang="en-US" sz="2000" dirty="0" smtClean="0">
                <a:solidFill>
                  <a:schemeClr val="tx1"/>
                </a:solidFill>
              </a:rPr>
              <a:t>decades; </a:t>
            </a: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 </a:t>
            </a:r>
          </a:p>
          <a:p>
            <a:r>
              <a:rPr lang="en-US" sz="2000" dirty="0">
                <a:solidFill>
                  <a:schemeClr val="tx1"/>
                </a:solidFill>
              </a:rPr>
              <a:t>allows analysts to work with harmonized </a:t>
            </a:r>
            <a:r>
              <a:rPr lang="en-US" sz="2000" i="1" dirty="0" smtClean="0">
                <a:solidFill>
                  <a:schemeClr val="tx1"/>
                </a:solidFill>
              </a:rPr>
              <a:t>micro-data.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endParaRPr lang="en-US" sz="2000" dirty="0">
              <a:solidFill>
                <a:schemeClr val="tx1"/>
              </a:solidFill>
            </a:endParaRPr>
          </a:p>
          <a:p>
            <a:endParaRPr lang="en-US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6430962"/>
            <a:ext cx="24289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</a:rPr>
              <a:t>www.lisdatacenter.org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15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639762"/>
          </a:xfrm>
        </p:spPr>
        <p:txBody>
          <a:bodyPr>
            <a:normAutofit fontScale="90000"/>
          </a:bodyPr>
          <a:lstStyle/>
          <a:p>
            <a:r>
              <a:rPr lang="en-US" sz="2200" dirty="0" smtClean="0">
                <a:solidFill>
                  <a:srgbClr val="0000CC"/>
                </a:solidFill>
              </a:rPr>
              <a:t/>
            </a:r>
            <a:br>
              <a:rPr lang="en-US" sz="2200" dirty="0" smtClean="0">
                <a:solidFill>
                  <a:srgbClr val="0000CC"/>
                </a:solidFill>
              </a:rPr>
            </a:br>
            <a:r>
              <a:rPr lang="en-US" sz="2200" dirty="0">
                <a:solidFill>
                  <a:srgbClr val="0000CC"/>
                </a:solidFill>
              </a:rPr>
              <a:t/>
            </a:r>
            <a:br>
              <a:rPr lang="en-US" sz="2200" dirty="0">
                <a:solidFill>
                  <a:srgbClr val="0000CC"/>
                </a:solidFill>
              </a:rPr>
            </a:br>
            <a:r>
              <a:rPr lang="en-US" sz="2200" dirty="0" smtClean="0">
                <a:solidFill>
                  <a:srgbClr val="0000CC"/>
                </a:solidFill>
              </a:rPr>
              <a:t/>
            </a:r>
            <a:br>
              <a:rPr lang="en-US" sz="2200" dirty="0" smtClean="0">
                <a:solidFill>
                  <a:srgbClr val="0000CC"/>
                </a:solidFill>
              </a:rPr>
            </a:br>
            <a:r>
              <a:rPr lang="en-US" sz="2200" dirty="0" smtClean="0">
                <a:solidFill>
                  <a:srgbClr val="0000CC"/>
                </a:solidFill>
              </a:rPr>
              <a:t/>
            </a:r>
            <a:br>
              <a:rPr lang="en-US" sz="2200" dirty="0" smtClean="0">
                <a:solidFill>
                  <a:srgbClr val="0000CC"/>
                </a:solidFill>
              </a:rPr>
            </a:br>
            <a:r>
              <a:rPr lang="en-US" sz="2200" dirty="0">
                <a:solidFill>
                  <a:srgbClr val="0000CC"/>
                </a:solidFill>
              </a:rPr>
              <a:t/>
            </a:r>
            <a:br>
              <a:rPr lang="en-US" sz="2200" dirty="0">
                <a:solidFill>
                  <a:srgbClr val="0000CC"/>
                </a:solidFill>
              </a:rPr>
            </a:br>
            <a:r>
              <a:rPr lang="en-US" sz="2700" dirty="0" smtClean="0">
                <a:solidFill>
                  <a:srgbClr val="0000CC"/>
                </a:solidFill>
              </a:rPr>
              <a:t>LIS Center at Graduate Center, CUNY</a:t>
            </a:r>
            <a:r>
              <a:rPr lang="en-US" sz="1800" dirty="0" smtClean="0">
                <a:solidFill>
                  <a:srgbClr val="0000CC"/>
                </a:solidFill>
              </a:rPr>
              <a:t/>
            </a:r>
            <a:br>
              <a:rPr lang="en-US" sz="1800" dirty="0" smtClean="0">
                <a:solidFill>
                  <a:srgbClr val="0000CC"/>
                </a:solidFill>
              </a:rPr>
            </a:br>
            <a:r>
              <a:rPr lang="en-US" sz="1800" dirty="0" smtClean="0">
                <a:solidFill>
                  <a:srgbClr val="0000CC"/>
                </a:solidFill>
              </a:rPr>
              <a:t/>
            </a:r>
            <a:br>
              <a:rPr lang="en-US" sz="1800" dirty="0" smtClean="0">
                <a:solidFill>
                  <a:srgbClr val="0000CC"/>
                </a:solidFill>
              </a:rPr>
            </a:br>
            <a:r>
              <a:rPr lang="en-US" sz="2200" dirty="0" smtClean="0">
                <a:solidFill>
                  <a:srgbClr val="0000CC"/>
                </a:solidFill>
              </a:rPr>
              <a:t/>
            </a:r>
            <a:br>
              <a:rPr lang="en-US" sz="2200" dirty="0" smtClean="0">
                <a:solidFill>
                  <a:srgbClr val="0000CC"/>
                </a:solidFill>
              </a:rPr>
            </a:br>
            <a:r>
              <a:rPr lang="en-US" dirty="0">
                <a:solidFill>
                  <a:srgbClr val="0000CC"/>
                </a:solidFill>
              </a:rPr>
              <a:t/>
            </a:r>
            <a:br>
              <a:rPr lang="en-US" dirty="0">
                <a:solidFill>
                  <a:srgbClr val="0000CC"/>
                </a:solidFill>
              </a:rPr>
            </a:b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7772400" cy="4953000"/>
          </a:xfrm>
        </p:spPr>
        <p:txBody>
          <a:bodyPr>
            <a:noAutofit/>
          </a:bodyPr>
          <a:lstStyle/>
          <a:p>
            <a:pPr marL="457200" indent="-457200">
              <a:buNone/>
            </a:pPr>
            <a:endParaRPr lang="en-US" sz="2000" dirty="0">
              <a:solidFill>
                <a:srgbClr val="0000CC"/>
              </a:solidFill>
              <a:latin typeface="Gotham Bold"/>
              <a:ea typeface="+mj-ea"/>
              <a:cs typeface="+mj-cs"/>
            </a:endParaRPr>
          </a:p>
          <a:p>
            <a:pPr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</a:rPr>
              <a:t>The Luxembourg Income Study Center, also known as the LIS Center, brings the resources of LIS to the Graduate Center. </a:t>
            </a:r>
            <a:endParaRPr lang="en-US" sz="16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sz="16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sz="1600" dirty="0" smtClean="0">
                <a:solidFill>
                  <a:srgbClr val="0000CC"/>
                </a:solidFill>
              </a:rPr>
              <a:t>Senior scholars</a:t>
            </a:r>
          </a:p>
          <a:p>
            <a:pPr>
              <a:spcBef>
                <a:spcPts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Janet Gornick, Professor and LIS Director </a:t>
            </a:r>
            <a:r>
              <a:rPr lang="en-US" sz="1600" dirty="0">
                <a:solidFill>
                  <a:schemeClr val="tx1"/>
                </a:solidFill>
              </a:rPr>
              <a:t>[</a:t>
            </a:r>
            <a:r>
              <a:rPr lang="en-US" sz="1600" dirty="0">
                <a:solidFill>
                  <a:srgbClr val="C00000"/>
                </a:solidFill>
              </a:rPr>
              <a:t>here</a:t>
            </a:r>
            <a:r>
              <a:rPr lang="en-US" sz="1600" dirty="0">
                <a:solidFill>
                  <a:schemeClr val="tx1"/>
                </a:solidFill>
              </a:rPr>
              <a:t>]</a:t>
            </a:r>
          </a:p>
          <a:p>
            <a:pPr>
              <a:spcBef>
                <a:spcPts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Branko Milanovic, Visiting Presidential Professor and LIS Senior Scholar </a:t>
            </a:r>
            <a:r>
              <a:rPr lang="en-US" sz="1600" dirty="0">
                <a:solidFill>
                  <a:schemeClr val="tx1"/>
                </a:solidFill>
              </a:rPr>
              <a:t>[</a:t>
            </a:r>
            <a:r>
              <a:rPr lang="en-US" sz="1600" dirty="0">
                <a:solidFill>
                  <a:srgbClr val="C00000"/>
                </a:solidFill>
              </a:rPr>
              <a:t>here</a:t>
            </a:r>
            <a:r>
              <a:rPr lang="en-US" sz="1600" dirty="0">
                <a:solidFill>
                  <a:schemeClr val="tx1"/>
                </a:solidFill>
              </a:rPr>
              <a:t>]</a:t>
            </a:r>
          </a:p>
          <a:p>
            <a:pPr>
              <a:spcBef>
                <a:spcPts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Paul Krugman, Professor and LIS Distinguished </a:t>
            </a:r>
            <a:r>
              <a:rPr lang="en-US" sz="1600" dirty="0">
                <a:solidFill>
                  <a:schemeClr val="tx1"/>
                </a:solidFill>
              </a:rPr>
              <a:t>Scholar [</a:t>
            </a:r>
            <a:r>
              <a:rPr lang="en-US" sz="1600" dirty="0">
                <a:solidFill>
                  <a:srgbClr val="C00000"/>
                </a:solidFill>
              </a:rPr>
              <a:t>here</a:t>
            </a:r>
            <a:r>
              <a:rPr lang="en-US" sz="1600" dirty="0">
                <a:solidFill>
                  <a:schemeClr val="tx1"/>
                </a:solidFill>
              </a:rPr>
              <a:t>]</a:t>
            </a:r>
          </a:p>
          <a:p>
            <a:pPr>
              <a:spcBef>
                <a:spcPts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Leslie McCall, Professor and LIS Senior Scholar, as of January </a:t>
            </a:r>
            <a:r>
              <a:rPr lang="en-US" sz="1600" dirty="0">
                <a:solidFill>
                  <a:schemeClr val="tx1"/>
                </a:solidFill>
              </a:rPr>
              <a:t>2017 [</a:t>
            </a:r>
            <a:r>
              <a:rPr lang="en-US" sz="1600" dirty="0">
                <a:solidFill>
                  <a:srgbClr val="C00000"/>
                </a:solidFill>
              </a:rPr>
              <a:t>here</a:t>
            </a:r>
            <a:r>
              <a:rPr lang="en-US" sz="1600" dirty="0">
                <a:solidFill>
                  <a:schemeClr val="tx1"/>
                </a:solidFill>
              </a:rPr>
              <a:t>]</a:t>
            </a:r>
          </a:p>
          <a:p>
            <a:pPr>
              <a:spcBef>
                <a:spcPts val="0"/>
              </a:spcBef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sz="1600" dirty="0" smtClean="0">
                <a:solidFill>
                  <a:srgbClr val="0000CC"/>
                </a:solidFill>
              </a:rPr>
              <a:t>Affiliated staff, students, and researchers</a:t>
            </a:r>
          </a:p>
          <a:p>
            <a:pPr>
              <a:spcBef>
                <a:spcPts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Caroline Batzdorf, Assistant Office Director</a:t>
            </a:r>
          </a:p>
          <a:p>
            <a:pPr>
              <a:spcBef>
                <a:spcPts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Mei-Ling Israel, Financial Officer</a:t>
            </a:r>
          </a:p>
          <a:p>
            <a:pPr>
              <a:spcBef>
                <a:spcPts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Nathaniel </a:t>
            </a:r>
            <a:r>
              <a:rPr lang="en-US" sz="1600" dirty="0">
                <a:solidFill>
                  <a:schemeClr val="tx1"/>
                </a:solidFill>
              </a:rPr>
              <a:t>Johnson, Economics, </a:t>
            </a:r>
            <a:r>
              <a:rPr lang="en-US" sz="1600" dirty="0" smtClean="0">
                <a:solidFill>
                  <a:schemeClr val="tx1"/>
                </a:solidFill>
              </a:rPr>
              <a:t>Doctoral Student </a:t>
            </a:r>
            <a:r>
              <a:rPr lang="en-US" sz="1600" dirty="0">
                <a:solidFill>
                  <a:schemeClr val="tx1"/>
                </a:solidFill>
              </a:rPr>
              <a:t>[</a:t>
            </a:r>
            <a:r>
              <a:rPr lang="en-US" sz="1600" dirty="0">
                <a:solidFill>
                  <a:srgbClr val="C00000"/>
                </a:solidFill>
              </a:rPr>
              <a:t>here</a:t>
            </a:r>
            <a:r>
              <a:rPr lang="en-US" sz="1600" dirty="0">
                <a:solidFill>
                  <a:schemeClr val="tx1"/>
                </a:solidFill>
              </a:rPr>
              <a:t>]</a:t>
            </a:r>
          </a:p>
          <a:p>
            <a:pPr>
              <a:spcBef>
                <a:spcPts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Sarah </a:t>
            </a:r>
            <a:r>
              <a:rPr lang="en-US" sz="1600" dirty="0">
                <a:solidFill>
                  <a:schemeClr val="tx1"/>
                </a:solidFill>
              </a:rPr>
              <a:t>Kostecki, Political Science, </a:t>
            </a:r>
            <a:r>
              <a:rPr lang="en-US" sz="1600" dirty="0" smtClean="0">
                <a:solidFill>
                  <a:schemeClr val="tx1"/>
                </a:solidFill>
              </a:rPr>
              <a:t>Doctoral Student [</a:t>
            </a:r>
            <a:r>
              <a:rPr lang="en-US" sz="1600" dirty="0" smtClean="0">
                <a:solidFill>
                  <a:srgbClr val="C00000"/>
                </a:solidFill>
              </a:rPr>
              <a:t>here</a:t>
            </a:r>
            <a:r>
              <a:rPr lang="en-US" sz="1600" dirty="0" smtClean="0">
                <a:solidFill>
                  <a:schemeClr val="tx1"/>
                </a:solidFill>
              </a:rPr>
              <a:t>]</a:t>
            </a:r>
          </a:p>
          <a:p>
            <a:pPr>
              <a:spcBef>
                <a:spcPts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Laurie </a:t>
            </a:r>
            <a:r>
              <a:rPr lang="en-US" sz="1600" dirty="0">
                <a:solidFill>
                  <a:schemeClr val="tx1"/>
                </a:solidFill>
              </a:rPr>
              <a:t>Maldonado, Social Welfare – UCLA, </a:t>
            </a:r>
            <a:r>
              <a:rPr lang="en-US" sz="1600" dirty="0" smtClean="0">
                <a:solidFill>
                  <a:schemeClr val="tx1"/>
                </a:solidFill>
              </a:rPr>
              <a:t>Doctoral Student [</a:t>
            </a:r>
            <a:r>
              <a:rPr lang="en-US" sz="1600" dirty="0" smtClean="0">
                <a:solidFill>
                  <a:srgbClr val="C00000"/>
                </a:solidFill>
              </a:rPr>
              <a:t>here</a:t>
            </a:r>
            <a:r>
              <a:rPr lang="en-US" sz="1600" dirty="0" smtClean="0">
                <a:solidFill>
                  <a:schemeClr val="tx1"/>
                </a:solidFill>
              </a:rPr>
              <a:t>]</a:t>
            </a:r>
          </a:p>
          <a:p>
            <a:pPr>
              <a:spcBef>
                <a:spcPts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Berglind </a:t>
            </a:r>
            <a:r>
              <a:rPr lang="en-US" sz="1600" dirty="0">
                <a:solidFill>
                  <a:schemeClr val="tx1"/>
                </a:solidFill>
              </a:rPr>
              <a:t>Hólm Ragnarsdóttir, Sociology, </a:t>
            </a:r>
            <a:r>
              <a:rPr lang="en-US" sz="1600" dirty="0" smtClean="0">
                <a:solidFill>
                  <a:schemeClr val="tx1"/>
                </a:solidFill>
              </a:rPr>
              <a:t>Doctoral Candidate [</a:t>
            </a:r>
            <a:r>
              <a:rPr lang="en-US" sz="1600" dirty="0" smtClean="0">
                <a:solidFill>
                  <a:srgbClr val="C00000"/>
                </a:solidFill>
              </a:rPr>
              <a:t>here</a:t>
            </a:r>
            <a:r>
              <a:rPr lang="en-US" sz="1600" dirty="0" smtClean="0">
                <a:solidFill>
                  <a:schemeClr val="tx1"/>
                </a:solidFill>
              </a:rPr>
              <a:t>]</a:t>
            </a:r>
          </a:p>
          <a:p>
            <a:endParaRPr lang="en-US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228600" y="6430962"/>
            <a:ext cx="3355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http://www.gc.cuny.edu/liscenter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6430962"/>
            <a:ext cx="28863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</a:rPr>
              <a:t>www.gc.cuny.edu/liscenter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6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8686800" cy="6324600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457200" indent="-457200" algn="ctr">
              <a:spcBef>
                <a:spcPts val="0"/>
              </a:spcBef>
              <a:buNone/>
            </a:pPr>
            <a:r>
              <a:rPr lang="en-US" sz="4400" dirty="0" smtClean="0">
                <a:solidFill>
                  <a:srgbClr val="0000CC"/>
                </a:solidFill>
              </a:rPr>
              <a:t> </a:t>
            </a:r>
          </a:p>
          <a:p>
            <a:pPr marL="457200" indent="-457200" algn="ctr">
              <a:spcBef>
                <a:spcPts val="0"/>
              </a:spcBef>
              <a:buNone/>
            </a:pPr>
            <a:endParaRPr lang="en-US" sz="4400" dirty="0">
              <a:solidFill>
                <a:srgbClr val="0000CC"/>
              </a:solidFill>
            </a:endParaRPr>
          </a:p>
          <a:p>
            <a:pPr marL="457200" indent="-457200" algn="ctr">
              <a:spcBef>
                <a:spcPts val="0"/>
              </a:spcBef>
              <a:buNone/>
            </a:pPr>
            <a:r>
              <a:rPr lang="en-US" sz="4400" dirty="0" smtClean="0">
                <a:solidFill>
                  <a:srgbClr val="0000CC"/>
                </a:solidFill>
              </a:rPr>
              <a:t>LIS/GC </a:t>
            </a:r>
            <a:r>
              <a:rPr lang="en-US" sz="4400" dirty="0">
                <a:solidFill>
                  <a:srgbClr val="0000CC"/>
                </a:solidFill>
              </a:rPr>
              <a:t>Public Programming related to inequality</a:t>
            </a:r>
          </a:p>
          <a:p>
            <a:pPr marL="457200" indent="-457200">
              <a:spcBef>
                <a:spcPts val="0"/>
              </a:spcBef>
              <a:buNone/>
            </a:pPr>
            <a:r>
              <a:rPr lang="en-US" sz="2000" dirty="0">
                <a:solidFill>
                  <a:schemeClr val="tx1"/>
                </a:solidFill>
              </a:rPr>
              <a:t>			</a:t>
            </a:r>
            <a:endParaRPr lang="en-US" sz="16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9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639762"/>
          </a:xfrm>
        </p:spPr>
        <p:txBody>
          <a:bodyPr>
            <a:normAutofit fontScale="90000"/>
          </a:bodyPr>
          <a:lstStyle/>
          <a:p>
            <a:r>
              <a:rPr lang="en-US" sz="2200" dirty="0" smtClean="0">
                <a:solidFill>
                  <a:srgbClr val="0000CC"/>
                </a:solidFill>
              </a:rPr>
              <a:t/>
            </a:r>
            <a:br>
              <a:rPr lang="en-US" sz="2200" dirty="0" smtClean="0">
                <a:solidFill>
                  <a:srgbClr val="0000CC"/>
                </a:solidFill>
              </a:rPr>
            </a:br>
            <a:r>
              <a:rPr lang="en-US" sz="2200" dirty="0">
                <a:solidFill>
                  <a:srgbClr val="0000CC"/>
                </a:solidFill>
              </a:rPr>
              <a:t/>
            </a:r>
            <a:br>
              <a:rPr lang="en-US" sz="2200" dirty="0">
                <a:solidFill>
                  <a:srgbClr val="0000CC"/>
                </a:solidFill>
              </a:rPr>
            </a:br>
            <a:r>
              <a:rPr lang="en-US" sz="2200" dirty="0" smtClean="0">
                <a:solidFill>
                  <a:srgbClr val="0000CC"/>
                </a:solidFill>
              </a:rPr>
              <a:t/>
            </a:r>
            <a:br>
              <a:rPr lang="en-US" sz="2200" dirty="0" smtClean="0">
                <a:solidFill>
                  <a:srgbClr val="0000CC"/>
                </a:solidFill>
              </a:rPr>
            </a:br>
            <a:r>
              <a:rPr lang="en-US" sz="2200" dirty="0" smtClean="0">
                <a:solidFill>
                  <a:srgbClr val="0000CC"/>
                </a:solidFill>
              </a:rPr>
              <a:t/>
            </a:r>
            <a:br>
              <a:rPr lang="en-US" sz="2200" dirty="0" smtClean="0">
                <a:solidFill>
                  <a:srgbClr val="0000CC"/>
                </a:solidFill>
              </a:rPr>
            </a:br>
            <a:r>
              <a:rPr lang="en-US" sz="2200" dirty="0">
                <a:solidFill>
                  <a:srgbClr val="0000CC"/>
                </a:solidFill>
              </a:rPr>
              <a:t/>
            </a:r>
            <a:br>
              <a:rPr lang="en-US" sz="2200" dirty="0">
                <a:solidFill>
                  <a:srgbClr val="0000CC"/>
                </a:solidFill>
              </a:rPr>
            </a:br>
            <a:r>
              <a:rPr lang="en-US" sz="2700" dirty="0" smtClean="0">
                <a:solidFill>
                  <a:srgbClr val="0000CC"/>
                </a:solidFill>
              </a:rPr>
              <a:t>GC Public Programs – Inequality Series </a:t>
            </a:r>
            <a:r>
              <a:rPr lang="en-US" sz="1800" dirty="0" smtClean="0">
                <a:solidFill>
                  <a:srgbClr val="0000CC"/>
                </a:solidFill>
              </a:rPr>
              <a:t/>
            </a:r>
            <a:br>
              <a:rPr lang="en-US" sz="1800" dirty="0" smtClean="0">
                <a:solidFill>
                  <a:srgbClr val="0000CC"/>
                </a:solidFill>
              </a:rPr>
            </a:br>
            <a:r>
              <a:rPr lang="en-US" sz="1800" dirty="0" smtClean="0">
                <a:solidFill>
                  <a:srgbClr val="0000CC"/>
                </a:solidFill>
              </a:rPr>
              <a:t/>
            </a:r>
            <a:br>
              <a:rPr lang="en-US" sz="1800" dirty="0" smtClean="0">
                <a:solidFill>
                  <a:srgbClr val="0000CC"/>
                </a:solidFill>
              </a:rPr>
            </a:br>
            <a:r>
              <a:rPr lang="en-US" sz="2200" dirty="0" smtClean="0">
                <a:solidFill>
                  <a:srgbClr val="0000CC"/>
                </a:solidFill>
              </a:rPr>
              <a:t/>
            </a:r>
            <a:br>
              <a:rPr lang="en-US" sz="2200" dirty="0" smtClean="0">
                <a:solidFill>
                  <a:srgbClr val="0000CC"/>
                </a:solidFill>
              </a:rPr>
            </a:br>
            <a:r>
              <a:rPr lang="en-US" dirty="0">
                <a:solidFill>
                  <a:srgbClr val="0000CC"/>
                </a:solidFill>
              </a:rPr>
              <a:t/>
            </a:r>
            <a:br>
              <a:rPr lang="en-US" dirty="0">
                <a:solidFill>
                  <a:srgbClr val="0000CC"/>
                </a:solidFill>
              </a:rPr>
            </a:b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10600" cy="5885894"/>
          </a:xfrm>
        </p:spPr>
        <p:txBody>
          <a:bodyPr>
            <a:noAutofit/>
          </a:bodyPr>
          <a:lstStyle/>
          <a:p>
            <a:pPr marL="457200" indent="-457200">
              <a:buNone/>
            </a:pPr>
            <a:endParaRPr lang="en-US" sz="1800" dirty="0">
              <a:solidFill>
                <a:srgbClr val="0000CC"/>
              </a:solidFill>
              <a:latin typeface="+mn-lt"/>
              <a:ea typeface="+mj-ea"/>
              <a:cs typeface="+mj-cs"/>
            </a:endParaRPr>
          </a:p>
          <a:p>
            <a:pPr>
              <a:spcBef>
                <a:spcPts val="0"/>
              </a:spcBef>
            </a:pP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Programs since 2013 are on LIS’ playlist on the GC YouTube channel </a:t>
            </a:r>
          </a:p>
          <a:p>
            <a:pPr lvl="1">
              <a:spcBef>
                <a:spcPts val="0"/>
              </a:spcBef>
            </a:pPr>
            <a:r>
              <a:rPr lang="en-US" sz="1800" i="0" dirty="0" smtClean="0">
                <a:solidFill>
                  <a:schemeClr val="tx1"/>
                </a:solidFill>
                <a:latin typeface="+mn-lt"/>
              </a:rPr>
              <a:t>Search:  </a:t>
            </a:r>
            <a:r>
              <a:rPr lang="en-US" sz="1800" i="0" dirty="0" smtClean="0">
                <a:solidFill>
                  <a:srgbClr val="C00000"/>
                </a:solidFill>
                <a:latin typeface="+mn-lt"/>
              </a:rPr>
              <a:t>&lt; CUNY GC YOUTUBE LIS PLAYLIST &gt; </a:t>
            </a:r>
          </a:p>
          <a:p>
            <a:pPr lvl="1">
              <a:spcBef>
                <a:spcPts val="0"/>
              </a:spcBef>
            </a:pPr>
            <a:r>
              <a:rPr lang="en-US" sz="1800" i="0" dirty="0" smtClean="0">
                <a:solidFill>
                  <a:schemeClr val="tx1"/>
                </a:solidFill>
                <a:latin typeface="+mn-lt"/>
              </a:rPr>
              <a:t>Past events concerning inequality have featured: </a:t>
            </a:r>
          </a:p>
          <a:p>
            <a:pPr lvl="2">
              <a:spcBef>
                <a:spcPts val="0"/>
              </a:spcBef>
            </a:pPr>
            <a:r>
              <a:rPr lang="en-US" sz="1400" i="0" dirty="0" smtClean="0">
                <a:solidFill>
                  <a:srgbClr val="0000CC"/>
                </a:solidFill>
                <a:latin typeface="+mn-lt"/>
              </a:rPr>
              <a:t>Tony Atkinson </a:t>
            </a:r>
          </a:p>
          <a:p>
            <a:pPr lvl="2">
              <a:spcBef>
                <a:spcPts val="0"/>
              </a:spcBef>
            </a:pPr>
            <a:r>
              <a:rPr lang="en-US" sz="1400" i="0" dirty="0" smtClean="0">
                <a:solidFill>
                  <a:srgbClr val="0000CC"/>
                </a:solidFill>
                <a:latin typeface="+mn-lt"/>
              </a:rPr>
              <a:t>Thomas Piketty </a:t>
            </a:r>
          </a:p>
          <a:p>
            <a:pPr lvl="2">
              <a:spcBef>
                <a:spcPts val="0"/>
              </a:spcBef>
            </a:pPr>
            <a:r>
              <a:rPr lang="en-US" sz="1400" i="0" dirty="0" smtClean="0">
                <a:solidFill>
                  <a:srgbClr val="0000CC"/>
                </a:solidFill>
                <a:latin typeface="+mn-lt"/>
              </a:rPr>
              <a:t>Joseph Stiglitz </a:t>
            </a:r>
          </a:p>
          <a:p>
            <a:pPr lvl="2">
              <a:spcBef>
                <a:spcPts val="0"/>
              </a:spcBef>
            </a:pPr>
            <a:r>
              <a:rPr lang="en-US" sz="1400" i="0" dirty="0" smtClean="0">
                <a:solidFill>
                  <a:srgbClr val="0000CC"/>
                </a:solidFill>
                <a:latin typeface="+mn-lt"/>
              </a:rPr>
              <a:t>Angus Deaton</a:t>
            </a:r>
          </a:p>
          <a:p>
            <a:pPr lvl="2">
              <a:spcBef>
                <a:spcPts val="0"/>
              </a:spcBef>
            </a:pPr>
            <a:r>
              <a:rPr lang="en-US" sz="1400" i="0" dirty="0" smtClean="0">
                <a:solidFill>
                  <a:srgbClr val="0000CC"/>
                </a:solidFill>
                <a:latin typeface="+mn-lt"/>
              </a:rPr>
              <a:t>Paul Krugman </a:t>
            </a:r>
          </a:p>
          <a:p>
            <a:pPr lvl="2">
              <a:spcBef>
                <a:spcPts val="0"/>
              </a:spcBef>
            </a:pPr>
            <a:r>
              <a:rPr lang="en-US" sz="1400" i="0" dirty="0" smtClean="0">
                <a:solidFill>
                  <a:srgbClr val="0000CC"/>
                </a:solidFill>
                <a:latin typeface="+mn-lt"/>
              </a:rPr>
              <a:t>Branko Milanovic</a:t>
            </a:r>
          </a:p>
          <a:p>
            <a:pPr lvl="2">
              <a:spcBef>
                <a:spcPts val="0"/>
              </a:spcBef>
            </a:pPr>
            <a:r>
              <a:rPr lang="en-US" sz="1400" i="0" dirty="0" err="1" smtClean="0">
                <a:solidFill>
                  <a:srgbClr val="0000CC"/>
                </a:solidFill>
                <a:latin typeface="+mn-lt"/>
              </a:rPr>
              <a:t>Shahra</a:t>
            </a:r>
            <a:r>
              <a:rPr lang="en-US" sz="1400" i="0" dirty="0" smtClean="0">
                <a:solidFill>
                  <a:srgbClr val="0000CC"/>
                </a:solidFill>
                <a:latin typeface="+mn-lt"/>
              </a:rPr>
              <a:t> Razavi </a:t>
            </a:r>
          </a:p>
          <a:p>
            <a:pPr lvl="2">
              <a:spcBef>
                <a:spcPts val="0"/>
              </a:spcBef>
            </a:pPr>
            <a:r>
              <a:rPr lang="en-US" sz="1400" i="0" dirty="0" smtClean="0">
                <a:solidFill>
                  <a:srgbClr val="0000CC"/>
                </a:solidFill>
                <a:latin typeface="+mn-lt"/>
              </a:rPr>
              <a:t>Gita Sen </a:t>
            </a:r>
          </a:p>
          <a:p>
            <a:pPr lvl="2">
              <a:spcBef>
                <a:spcPts val="0"/>
              </a:spcBef>
            </a:pPr>
            <a:r>
              <a:rPr lang="en-US" sz="1400" i="0" dirty="0" smtClean="0">
                <a:solidFill>
                  <a:srgbClr val="0000CC"/>
                </a:solidFill>
                <a:latin typeface="+mn-lt"/>
              </a:rPr>
              <a:t>Nancy </a:t>
            </a:r>
            <a:r>
              <a:rPr lang="en-US" sz="1400" i="0" dirty="0" err="1" smtClean="0">
                <a:solidFill>
                  <a:srgbClr val="0000CC"/>
                </a:solidFill>
                <a:latin typeface="+mn-lt"/>
              </a:rPr>
              <a:t>Folbre</a:t>
            </a:r>
            <a:endParaRPr lang="en-US" sz="1400" i="0" dirty="0" smtClean="0">
              <a:solidFill>
                <a:srgbClr val="0000CC"/>
              </a:solidFill>
              <a:latin typeface="+mn-lt"/>
            </a:endParaRPr>
          </a:p>
          <a:p>
            <a:pPr lvl="2">
              <a:spcBef>
                <a:spcPts val="0"/>
              </a:spcBef>
            </a:pPr>
            <a:r>
              <a:rPr lang="en-US" sz="1400" i="0" dirty="0" smtClean="0">
                <a:solidFill>
                  <a:srgbClr val="0000CC"/>
                </a:solidFill>
                <a:latin typeface="+mn-lt"/>
              </a:rPr>
              <a:t>Heather </a:t>
            </a:r>
            <a:r>
              <a:rPr lang="en-US" sz="1400" i="0" dirty="0" err="1" smtClean="0">
                <a:solidFill>
                  <a:srgbClr val="0000CC"/>
                </a:solidFill>
                <a:latin typeface="+mn-lt"/>
              </a:rPr>
              <a:t>Boushey</a:t>
            </a:r>
            <a:r>
              <a:rPr lang="en-US" sz="1400" i="0" dirty="0" smtClean="0">
                <a:solidFill>
                  <a:srgbClr val="0000CC"/>
                </a:solidFill>
                <a:latin typeface="+mn-lt"/>
              </a:rPr>
              <a:t> </a:t>
            </a:r>
          </a:p>
          <a:p>
            <a:pPr lvl="2">
              <a:spcBef>
                <a:spcPts val="0"/>
              </a:spcBef>
            </a:pPr>
            <a:r>
              <a:rPr lang="en-US" sz="1400" i="0" dirty="0" smtClean="0">
                <a:solidFill>
                  <a:srgbClr val="0000CC"/>
                </a:solidFill>
                <a:latin typeface="+mn-lt"/>
              </a:rPr>
              <a:t>Janet Gornick </a:t>
            </a:r>
          </a:p>
          <a:p>
            <a:pPr lvl="2">
              <a:spcBef>
                <a:spcPts val="0"/>
              </a:spcBef>
            </a:pPr>
            <a:r>
              <a:rPr lang="en-US" sz="1400" i="0" dirty="0" smtClean="0">
                <a:solidFill>
                  <a:srgbClr val="0000CC"/>
                </a:solidFill>
                <a:latin typeface="+mn-lt"/>
              </a:rPr>
              <a:t>Elizabeth Warren, and </a:t>
            </a:r>
          </a:p>
          <a:p>
            <a:pPr lvl="2">
              <a:spcBef>
                <a:spcPts val="0"/>
              </a:spcBef>
            </a:pPr>
            <a:r>
              <a:rPr lang="en-US" sz="1400" i="0" dirty="0" smtClean="0">
                <a:solidFill>
                  <a:srgbClr val="0000CC"/>
                </a:solidFill>
                <a:latin typeface="+mn-lt"/>
              </a:rPr>
              <a:t>Bill de Blasio 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solidFill>
                <a:schemeClr val="tx1"/>
              </a:solidFill>
              <a:latin typeface="+mn-lt"/>
            </a:endParaRPr>
          </a:p>
          <a:p>
            <a:pPr>
              <a:spcBef>
                <a:spcPts val="0"/>
              </a:spcBef>
            </a:pP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Academic year 2016-2017 in the planning stage: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	- event on gender inequality at work (tentatively 12/5/2016)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	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- event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on 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low wage work and inequality (spring 2017)</a:t>
            </a:r>
            <a:endParaRPr lang="en-US" sz="1800" dirty="0">
              <a:solidFill>
                <a:schemeClr val="tx1"/>
              </a:solidFill>
              <a:latin typeface="+mn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	- sign up for mailing list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	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- stay tuned! </a:t>
            </a:r>
          </a:p>
          <a:p>
            <a:pPr>
              <a:spcBef>
                <a:spcPts val="0"/>
              </a:spcBef>
            </a:pPr>
            <a:endParaRPr lang="en-US" sz="2000" dirty="0">
              <a:solidFill>
                <a:schemeClr val="tx1"/>
              </a:solidFill>
            </a:endParaRPr>
          </a:p>
          <a:p>
            <a:endParaRPr lang="en-US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228600" y="6430962"/>
            <a:ext cx="3355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http://www.gc.cuny.edu/liscenter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93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8686800" cy="6324600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457200" indent="-457200" algn="ctr">
              <a:spcBef>
                <a:spcPts val="0"/>
              </a:spcBef>
              <a:buNone/>
            </a:pPr>
            <a:r>
              <a:rPr lang="en-US" sz="4400" dirty="0" smtClean="0">
                <a:solidFill>
                  <a:srgbClr val="0000CC"/>
                </a:solidFill>
              </a:rPr>
              <a:t> </a:t>
            </a:r>
          </a:p>
          <a:p>
            <a:pPr marL="457200" indent="-457200" algn="ctr">
              <a:spcBef>
                <a:spcPts val="0"/>
              </a:spcBef>
              <a:buNone/>
            </a:pPr>
            <a:endParaRPr lang="en-US" sz="4400" dirty="0">
              <a:solidFill>
                <a:srgbClr val="0000CC"/>
              </a:solidFill>
            </a:endParaRPr>
          </a:p>
          <a:p>
            <a:pPr marL="457200" indent="-457200" algn="ctr">
              <a:spcBef>
                <a:spcPts val="0"/>
              </a:spcBef>
              <a:buNone/>
            </a:pPr>
            <a:r>
              <a:rPr lang="en-US" sz="4400" dirty="0" smtClean="0">
                <a:solidFill>
                  <a:srgbClr val="0000CC"/>
                </a:solidFill>
              </a:rPr>
              <a:t>ECINEQ Conference – </a:t>
            </a:r>
          </a:p>
          <a:p>
            <a:pPr marL="457200" indent="-457200" algn="ctr">
              <a:spcBef>
                <a:spcPts val="0"/>
              </a:spcBef>
              <a:buNone/>
            </a:pPr>
            <a:r>
              <a:rPr lang="en-US" sz="4400" dirty="0" smtClean="0">
                <a:solidFill>
                  <a:srgbClr val="0000CC"/>
                </a:solidFill>
              </a:rPr>
              <a:t>July </a:t>
            </a:r>
            <a:r>
              <a:rPr lang="en-US" sz="4400" dirty="0">
                <a:solidFill>
                  <a:srgbClr val="0000CC"/>
                </a:solidFill>
              </a:rPr>
              <a:t>17-18-19, </a:t>
            </a:r>
            <a:r>
              <a:rPr lang="en-US" sz="4400" dirty="0" smtClean="0">
                <a:solidFill>
                  <a:srgbClr val="0000CC"/>
                </a:solidFill>
              </a:rPr>
              <a:t>2017</a:t>
            </a:r>
          </a:p>
          <a:p>
            <a:pPr marL="457200" indent="-457200" algn="ctr">
              <a:spcBef>
                <a:spcPts val="0"/>
              </a:spcBef>
              <a:buNone/>
            </a:pPr>
            <a:endParaRPr lang="en-US" sz="4400" dirty="0" smtClean="0">
              <a:solidFill>
                <a:srgbClr val="0000CC"/>
              </a:solidFill>
            </a:endParaRPr>
          </a:p>
          <a:p>
            <a:pPr marL="457200" indent="-457200" algn="ctr">
              <a:spcBef>
                <a:spcPts val="0"/>
              </a:spcBef>
              <a:buNone/>
            </a:pPr>
            <a:r>
              <a:rPr lang="en-US" sz="4400" dirty="0" smtClean="0">
                <a:solidFill>
                  <a:srgbClr val="0000CC"/>
                </a:solidFill>
              </a:rPr>
              <a:t>at the Graduate Center</a:t>
            </a:r>
            <a:endParaRPr lang="en-US" sz="4400" dirty="0">
              <a:solidFill>
                <a:srgbClr val="0000CC"/>
              </a:solidFill>
            </a:endParaRPr>
          </a:p>
          <a:p>
            <a:pPr marL="457200" indent="-457200">
              <a:spcBef>
                <a:spcPts val="0"/>
              </a:spcBef>
              <a:buNone/>
            </a:pPr>
            <a:endParaRPr lang="en-US" sz="16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08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7772400" cy="49530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228600" y="6430962"/>
            <a:ext cx="30878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</a:t>
            </a: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www.gc.cuny.edu/liscen</a:t>
            </a:r>
          </a:p>
          <a:p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, 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https://ineteconomics.org/er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6430962"/>
            <a:ext cx="1715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www.ecineq.org</a:t>
            </a:r>
            <a:endParaRPr lang="en-US" dirty="0">
              <a:solidFill>
                <a:srgbClr val="0000CC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1" descr="cid:image001.jpg@01D1BE83.CBA29C80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248" y="457200"/>
            <a:ext cx="3195147" cy="1463040"/>
          </a:xfrm>
          <a:prstGeom prst="rect">
            <a:avLst/>
          </a:prstGeom>
          <a:noFill/>
          <a:ln>
            <a:solidFill>
              <a:srgbClr val="0000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47700" y="2313244"/>
            <a:ext cx="76962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alt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LIS Center, partnered with the Institute for New Economic Thinking (INET), </a:t>
            </a:r>
            <a:r>
              <a:rPr lang="en-US" altLang="en-US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will jointly host </a:t>
            </a:r>
            <a:r>
              <a:rPr lang="en-US" alt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the 2017 Meeting of the Society for the Study of Economic Inequality (ECINEQ).  </a:t>
            </a:r>
            <a:endParaRPr lang="en-US" altLang="en-US" sz="20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alt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meeting will be held at the Graduate </a:t>
            </a:r>
            <a:r>
              <a:rPr lang="en-US" altLang="en-US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Center </a:t>
            </a:r>
            <a:r>
              <a:rPr lang="en-US" alt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on 17-19 July, 2017. </a:t>
            </a:r>
            <a:r>
              <a:rPr lang="en-US" altLang="en-US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This meeting – ECINEQ’s seventh – will be the first one held in the United States.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alt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call-for-papers will be issued by the ECINEQ Secretariat later in 2016.  </a:t>
            </a:r>
            <a:r>
              <a:rPr lang="en-US" altLang="en-US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The LIS Center will </a:t>
            </a:r>
            <a:r>
              <a:rPr lang="en-US" alt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issue periodic updates. </a:t>
            </a:r>
            <a:endParaRPr lang="en-US" alt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385354" y="6165081"/>
            <a:ext cx="23373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00CC"/>
                </a:solidFill>
              </a:rPr>
              <a:t>www.ineteconomics.org</a:t>
            </a:r>
            <a:endParaRPr lang="en-US" sz="16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2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8686800" cy="6324600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457200" indent="-457200" algn="ctr"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	</a:t>
            </a:r>
          </a:p>
          <a:p>
            <a:pPr marL="457200" indent="-457200" algn="ctr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457200" indent="-457200" algn="ctr">
              <a:buNone/>
            </a:pPr>
            <a:r>
              <a:rPr lang="en-US" sz="1800" dirty="0" smtClean="0">
                <a:solidFill>
                  <a:srgbClr val="0000CC"/>
                </a:solidFill>
              </a:rPr>
              <a:t>10:00am to 10:15am</a:t>
            </a:r>
          </a:p>
          <a:p>
            <a:pPr marL="457200" indent="-457200" algn="ctr">
              <a:buNone/>
            </a:pPr>
            <a:endParaRPr lang="en-US" sz="1800" dirty="0">
              <a:solidFill>
                <a:srgbClr val="0000CC"/>
              </a:solidFill>
            </a:endParaRPr>
          </a:p>
          <a:p>
            <a:pPr marL="457200" indent="-457200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457200" indent="-457200"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	</a:t>
            </a:r>
            <a:endParaRPr lang="en-US" sz="1600" dirty="0" smtClean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437" y="235743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22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8686800" cy="6324600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457200" indent="-457200" algn="ctr">
              <a:spcBef>
                <a:spcPts val="0"/>
              </a:spcBef>
              <a:buNone/>
            </a:pPr>
            <a:endParaRPr lang="en-US" sz="2000" dirty="0" smtClean="0">
              <a:solidFill>
                <a:srgbClr val="0000CC"/>
              </a:solidFill>
            </a:endParaRPr>
          </a:p>
          <a:p>
            <a:pPr marL="457200" indent="-457200" algn="ctr"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0000CC"/>
                </a:solidFill>
              </a:rPr>
              <a:t>Part 2</a:t>
            </a:r>
          </a:p>
          <a:p>
            <a:pPr marL="457200" indent="-457200" algn="ctr">
              <a:spcBef>
                <a:spcPts val="0"/>
              </a:spcBef>
              <a:buNone/>
            </a:pPr>
            <a:r>
              <a:rPr lang="en-US" sz="2000" dirty="0">
                <a:solidFill>
                  <a:srgbClr val="0000CC"/>
                </a:solidFill>
              </a:rPr>
              <a:t>	</a:t>
            </a:r>
            <a:r>
              <a:rPr lang="en-US" sz="2000" dirty="0" smtClean="0">
                <a:solidFill>
                  <a:srgbClr val="0000CC"/>
                </a:solidFill>
              </a:rPr>
              <a:t>10:15am to 11:30am</a:t>
            </a:r>
            <a:r>
              <a:rPr lang="en-US" sz="2000" dirty="0">
                <a:solidFill>
                  <a:srgbClr val="0000CC"/>
                </a:solidFill>
              </a:rPr>
              <a:t>	</a:t>
            </a:r>
            <a:endParaRPr lang="en-US" sz="2000" dirty="0" smtClean="0">
              <a:solidFill>
                <a:srgbClr val="0000CC"/>
              </a:solidFill>
            </a:endParaRPr>
          </a:p>
          <a:p>
            <a:pPr marL="457200" indent="-457200">
              <a:spcBef>
                <a:spcPts val="0"/>
              </a:spcBef>
              <a:buNone/>
            </a:pPr>
            <a:endParaRPr lang="en-US" sz="2000" dirty="0">
              <a:solidFill>
                <a:srgbClr val="0000CC"/>
              </a:solidFill>
            </a:endParaRPr>
          </a:p>
          <a:p>
            <a:pPr marL="457200" indent="-457200"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0000CC"/>
                </a:solidFill>
              </a:rPr>
              <a:t>			</a:t>
            </a:r>
            <a:endParaRPr lang="en-US" sz="2000" dirty="0">
              <a:solidFill>
                <a:srgbClr val="0000CC"/>
              </a:solidFill>
            </a:endParaRPr>
          </a:p>
          <a:p>
            <a:pPr marL="457200" indent="-457200"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0000CC"/>
                </a:solidFill>
              </a:rPr>
              <a:t>			</a:t>
            </a:r>
            <a:r>
              <a:rPr lang="en-US" sz="2000" dirty="0" smtClean="0">
                <a:solidFill>
                  <a:schemeClr val="tx1"/>
                </a:solidFill>
              </a:rPr>
              <a:t>● </a:t>
            </a:r>
            <a:r>
              <a:rPr lang="en-US" sz="2000" dirty="0">
                <a:solidFill>
                  <a:schemeClr val="tx1"/>
                </a:solidFill>
              </a:rPr>
              <a:t>Overview of the week</a:t>
            </a:r>
          </a:p>
          <a:p>
            <a:pPr marL="457200" indent="-457200">
              <a:spcBef>
                <a:spcPts val="0"/>
              </a:spcBef>
              <a:buNone/>
            </a:pPr>
            <a:r>
              <a:rPr lang="en-US" sz="2000" dirty="0">
                <a:solidFill>
                  <a:schemeClr val="tx1"/>
                </a:solidFill>
              </a:rPr>
              <a:t>			</a:t>
            </a:r>
            <a:r>
              <a:rPr lang="en-US" sz="2000" dirty="0" smtClean="0">
                <a:solidFill>
                  <a:schemeClr val="tx1"/>
                </a:solidFill>
              </a:rPr>
              <a:t>- </a:t>
            </a:r>
            <a:r>
              <a:rPr lang="en-US" sz="2000" dirty="0">
                <a:solidFill>
                  <a:schemeClr val="tx1"/>
                </a:solidFill>
              </a:rPr>
              <a:t>9 sessions on Monday and Tuesday</a:t>
            </a:r>
          </a:p>
          <a:p>
            <a:pPr marL="457200" indent="-457200">
              <a:spcBef>
                <a:spcPts val="0"/>
              </a:spcBef>
              <a:buNone/>
            </a:pPr>
            <a:r>
              <a:rPr lang="en-US" sz="2000" dirty="0">
                <a:solidFill>
                  <a:schemeClr val="tx1"/>
                </a:solidFill>
              </a:rPr>
              <a:t>			</a:t>
            </a:r>
            <a:r>
              <a:rPr lang="en-US" sz="2000" dirty="0" smtClean="0">
                <a:solidFill>
                  <a:schemeClr val="tx1"/>
                </a:solidFill>
              </a:rPr>
              <a:t>- </a:t>
            </a:r>
            <a:r>
              <a:rPr lang="en-US" sz="2000" dirty="0">
                <a:solidFill>
                  <a:schemeClr val="tx1"/>
                </a:solidFill>
              </a:rPr>
              <a:t>9 sessions on Wednesday, Thursday, Friday </a:t>
            </a:r>
          </a:p>
          <a:p>
            <a:pPr marL="457200" indent="-457200">
              <a:spcBef>
                <a:spcPts val="0"/>
              </a:spcBef>
              <a:buNone/>
            </a:pPr>
            <a:r>
              <a:rPr lang="en-US" sz="2000" dirty="0">
                <a:solidFill>
                  <a:schemeClr val="tx1"/>
                </a:solidFill>
              </a:rPr>
              <a:t>			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457200" indent="-457200">
              <a:spcBef>
                <a:spcPts val="0"/>
              </a:spcBef>
              <a:buNone/>
            </a:pPr>
            <a:r>
              <a:rPr lang="en-US" sz="2000" dirty="0">
                <a:solidFill>
                  <a:schemeClr val="tx1"/>
                </a:solidFill>
              </a:rPr>
              <a:t>	</a:t>
            </a:r>
            <a:r>
              <a:rPr lang="en-US" sz="2000" dirty="0" smtClean="0">
                <a:solidFill>
                  <a:schemeClr val="tx1"/>
                </a:solidFill>
              </a:rPr>
              <a:t>		● </a:t>
            </a:r>
            <a:r>
              <a:rPr lang="en-US" sz="2000" dirty="0">
                <a:solidFill>
                  <a:schemeClr val="tx1"/>
                </a:solidFill>
              </a:rPr>
              <a:t>Q&amp;A</a:t>
            </a:r>
            <a:endParaRPr lang="en-US" sz="2000" dirty="0">
              <a:solidFill>
                <a:srgbClr val="C00000"/>
              </a:solidFill>
            </a:endParaRPr>
          </a:p>
          <a:p>
            <a:pPr marL="457200" indent="-457200">
              <a:buNone/>
            </a:pPr>
            <a:r>
              <a:rPr lang="en-US" sz="1600" dirty="0" smtClean="0">
                <a:solidFill>
                  <a:srgbClr val="C00000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06414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8686800" cy="6324600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457200" indent="-457200" algn="ctr">
              <a:spcBef>
                <a:spcPts val="0"/>
              </a:spcBef>
              <a:buNone/>
            </a:pPr>
            <a:endParaRPr lang="en-US" sz="6600" dirty="0" smtClean="0">
              <a:solidFill>
                <a:srgbClr val="0000CC"/>
              </a:solidFill>
            </a:endParaRPr>
          </a:p>
          <a:p>
            <a:pPr marL="457200" indent="-457200" algn="ctr">
              <a:spcBef>
                <a:spcPts val="0"/>
              </a:spcBef>
              <a:buNone/>
            </a:pPr>
            <a:r>
              <a:rPr lang="en-US" sz="6600" dirty="0" smtClean="0">
                <a:solidFill>
                  <a:srgbClr val="0000CC"/>
                </a:solidFill>
              </a:rPr>
              <a:t>Previews! </a:t>
            </a:r>
            <a:r>
              <a:rPr lang="en-US" sz="2000" dirty="0">
                <a:solidFill>
                  <a:srgbClr val="0000CC"/>
                </a:solidFill>
              </a:rPr>
              <a:t>	</a:t>
            </a:r>
            <a:endParaRPr lang="en-US" sz="2000" dirty="0" smtClean="0">
              <a:solidFill>
                <a:srgbClr val="0000CC"/>
              </a:solidFill>
            </a:endParaRPr>
          </a:p>
          <a:p>
            <a:pPr marL="457200" indent="-457200">
              <a:spcBef>
                <a:spcPts val="0"/>
              </a:spcBef>
              <a:buNone/>
            </a:pPr>
            <a:endParaRPr lang="en-US" sz="2000" dirty="0">
              <a:solidFill>
                <a:srgbClr val="0000CC"/>
              </a:solidFill>
            </a:endParaRPr>
          </a:p>
          <a:p>
            <a:pPr marL="457200" indent="-457200"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0000CC"/>
                </a:solidFill>
              </a:rPr>
              <a:t>			</a:t>
            </a:r>
            <a:endParaRPr lang="en-US" sz="2000" dirty="0">
              <a:solidFill>
                <a:srgbClr val="0000CC"/>
              </a:solidFill>
            </a:endParaRPr>
          </a:p>
          <a:p>
            <a:pPr marL="457200" indent="-457200"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0000CC"/>
                </a:solidFill>
              </a:rPr>
              <a:t>			</a:t>
            </a:r>
            <a:r>
              <a:rPr lang="en-US" sz="1600" dirty="0" smtClean="0">
                <a:solidFill>
                  <a:srgbClr val="C00000"/>
                </a:solidFill>
              </a:rPr>
              <a:t>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467100"/>
            <a:ext cx="5061861" cy="283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41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077200" cy="1447800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0000CC"/>
                </a:solidFill>
              </a:rPr>
              <a:t/>
            </a:r>
            <a:br>
              <a:rPr lang="en-US" sz="2400" dirty="0" smtClean="0">
                <a:solidFill>
                  <a:srgbClr val="0000CC"/>
                </a:solidFill>
              </a:rPr>
            </a:br>
            <a:r>
              <a:rPr lang="en-US" dirty="0">
                <a:solidFill>
                  <a:srgbClr val="0000CC"/>
                </a:solidFill>
              </a:rPr>
              <a:t>Michael </a:t>
            </a:r>
            <a:r>
              <a:rPr lang="en-US" dirty="0" err="1" smtClean="0">
                <a:solidFill>
                  <a:srgbClr val="0000CC"/>
                </a:solidFill>
              </a:rPr>
              <a:t>Förster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br>
              <a:rPr lang="en-US" dirty="0" smtClean="0">
                <a:solidFill>
                  <a:srgbClr val="0000CC"/>
                </a:solidFill>
              </a:rPr>
            </a:br>
            <a:r>
              <a:rPr lang="en-US" dirty="0" smtClean="0">
                <a:solidFill>
                  <a:srgbClr val="0000CC"/>
                </a:solidFill>
              </a:rPr>
              <a:t>OECD</a:t>
            </a:r>
            <a:br>
              <a:rPr lang="en-US" dirty="0" smtClean="0">
                <a:solidFill>
                  <a:srgbClr val="0000CC"/>
                </a:solidFill>
              </a:rPr>
            </a:b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048000"/>
            <a:ext cx="8229600" cy="1752600"/>
          </a:xfrm>
          <a:ln>
            <a:noFill/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chemeClr val="tx1"/>
                </a:solidFill>
              </a:rPr>
              <a:t>Inequality: </a:t>
            </a:r>
            <a:endParaRPr lang="en-US" sz="40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chemeClr val="tx1"/>
                </a:solidFill>
              </a:rPr>
              <a:t>Trends</a:t>
            </a:r>
            <a:r>
              <a:rPr lang="en-US" sz="4000" dirty="0">
                <a:solidFill>
                  <a:schemeClr val="tx1"/>
                </a:solidFill>
              </a:rPr>
              <a:t>, Causes, Consequences</a:t>
            </a:r>
          </a:p>
          <a:p>
            <a:pPr marL="0" indent="0">
              <a:buNone/>
            </a:pP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96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8686800" cy="6324600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457200" indent="-457200">
              <a:spcBef>
                <a:spcPts val="0"/>
              </a:spcBef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	</a:t>
            </a:r>
          </a:p>
          <a:p>
            <a:pPr marL="457200" indent="-457200">
              <a:spcBef>
                <a:spcPts val="0"/>
              </a:spcBef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457200" indent="-457200">
              <a:spcBef>
                <a:spcPts val="0"/>
              </a:spcBef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	</a:t>
            </a:r>
            <a:r>
              <a:rPr lang="en-US" sz="1800" dirty="0" smtClean="0">
                <a:solidFill>
                  <a:srgbClr val="0000CC"/>
                </a:solidFill>
              </a:rPr>
              <a:t>9:00am to 10:00am	Part I</a:t>
            </a:r>
          </a:p>
          <a:p>
            <a:pPr marL="457200" indent="-457200">
              <a:spcBef>
                <a:spcPts val="0"/>
              </a:spcBef>
              <a:buNone/>
            </a:pPr>
            <a:r>
              <a:rPr lang="en-US" sz="1800" dirty="0">
                <a:solidFill>
                  <a:srgbClr val="0000CC"/>
                </a:solidFill>
              </a:rPr>
              <a:t>	</a:t>
            </a:r>
            <a:r>
              <a:rPr lang="en-US" sz="1800" dirty="0" smtClean="0">
                <a:solidFill>
                  <a:srgbClr val="0000CC"/>
                </a:solidFill>
              </a:rPr>
              <a:t>			</a:t>
            </a:r>
            <a:r>
              <a:rPr lang="en-US" sz="1800" dirty="0" smtClean="0">
                <a:solidFill>
                  <a:schemeClr val="tx1"/>
                </a:solidFill>
              </a:rPr>
              <a:t>● </a:t>
            </a:r>
            <a:r>
              <a:rPr lang="en-US" sz="1800" dirty="0">
                <a:solidFill>
                  <a:schemeClr val="tx1"/>
                </a:solidFill>
              </a:rPr>
              <a:t>Structure of the </a:t>
            </a:r>
            <a:r>
              <a:rPr lang="en-US" sz="1800" dirty="0" smtClean="0">
                <a:solidFill>
                  <a:schemeClr val="tx1"/>
                </a:solidFill>
              </a:rPr>
              <a:t>workshop and logistics</a:t>
            </a:r>
            <a:endParaRPr lang="en-US" sz="1800" dirty="0">
              <a:solidFill>
                <a:schemeClr val="tx1"/>
              </a:solidFill>
            </a:endParaRPr>
          </a:p>
          <a:p>
            <a:pPr marL="457200" indent="-45720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</a:rPr>
              <a:t>		</a:t>
            </a:r>
            <a:r>
              <a:rPr lang="en-US" sz="1800" dirty="0" smtClean="0">
                <a:solidFill>
                  <a:schemeClr val="tx1"/>
                </a:solidFill>
              </a:rPr>
              <a:t>		● </a:t>
            </a:r>
            <a:r>
              <a:rPr lang="en-US" sz="1800" dirty="0">
                <a:solidFill>
                  <a:schemeClr val="tx1"/>
                </a:solidFill>
              </a:rPr>
              <a:t>The Graduate Center </a:t>
            </a:r>
            <a:r>
              <a:rPr lang="en-US" sz="1800" dirty="0" smtClean="0">
                <a:solidFill>
                  <a:schemeClr val="tx1"/>
                </a:solidFill>
              </a:rPr>
              <a:t>and ARC</a:t>
            </a:r>
            <a:endParaRPr lang="en-US" sz="1800" dirty="0">
              <a:solidFill>
                <a:schemeClr val="tx1"/>
              </a:solidFill>
            </a:endParaRPr>
          </a:p>
          <a:p>
            <a:pPr marL="457200" indent="-45720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</a:rPr>
              <a:t>		</a:t>
            </a:r>
            <a:r>
              <a:rPr lang="en-US" sz="1800" dirty="0" smtClean="0">
                <a:solidFill>
                  <a:schemeClr val="tx1"/>
                </a:solidFill>
              </a:rPr>
              <a:t>		● </a:t>
            </a:r>
            <a:r>
              <a:rPr lang="en-US" sz="1800" dirty="0">
                <a:solidFill>
                  <a:schemeClr val="tx1"/>
                </a:solidFill>
              </a:rPr>
              <a:t>LIS and the LIS Center</a:t>
            </a:r>
          </a:p>
          <a:p>
            <a:pPr marL="457200" indent="-45720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</a:rPr>
              <a:t>		</a:t>
            </a:r>
            <a:r>
              <a:rPr lang="en-US" sz="1800" dirty="0" smtClean="0">
                <a:solidFill>
                  <a:schemeClr val="tx1"/>
                </a:solidFill>
              </a:rPr>
              <a:t>		● </a:t>
            </a:r>
            <a:r>
              <a:rPr lang="en-US" sz="1800" dirty="0">
                <a:solidFill>
                  <a:schemeClr val="tx1"/>
                </a:solidFill>
              </a:rPr>
              <a:t>LIS/GC Public Programming related to inequality</a:t>
            </a:r>
          </a:p>
          <a:p>
            <a:pPr marL="457200" indent="-45720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</a:rPr>
              <a:t>		</a:t>
            </a:r>
            <a:r>
              <a:rPr lang="en-US" sz="1800" dirty="0" smtClean="0">
                <a:solidFill>
                  <a:schemeClr val="tx1"/>
                </a:solidFill>
              </a:rPr>
              <a:t>		● </a:t>
            </a:r>
            <a:r>
              <a:rPr lang="en-US" sz="1800" dirty="0">
                <a:solidFill>
                  <a:schemeClr val="tx1"/>
                </a:solidFill>
              </a:rPr>
              <a:t>ECINEQ </a:t>
            </a:r>
            <a:r>
              <a:rPr lang="en-US" sz="1800" dirty="0" smtClean="0">
                <a:solidFill>
                  <a:schemeClr val="tx1"/>
                </a:solidFill>
              </a:rPr>
              <a:t>Conference – </a:t>
            </a:r>
            <a:r>
              <a:rPr lang="en-US" sz="1800" dirty="0">
                <a:solidFill>
                  <a:schemeClr val="tx1"/>
                </a:solidFill>
              </a:rPr>
              <a:t>July 17-18-19, 2017</a:t>
            </a:r>
          </a:p>
          <a:p>
            <a:pPr marL="457200" indent="-45720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</a:rPr>
              <a:t>		</a:t>
            </a:r>
            <a:r>
              <a:rPr lang="en-US" sz="1800" dirty="0" smtClean="0">
                <a:solidFill>
                  <a:schemeClr val="tx1"/>
                </a:solidFill>
              </a:rPr>
              <a:t>		</a:t>
            </a:r>
            <a:endParaRPr lang="en-US" sz="1800" dirty="0">
              <a:solidFill>
                <a:schemeClr val="tx1"/>
              </a:solidFill>
            </a:endParaRPr>
          </a:p>
          <a:p>
            <a:pPr marL="457200" indent="-457200">
              <a:spcBef>
                <a:spcPts val="0"/>
              </a:spcBef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				 </a:t>
            </a:r>
            <a:r>
              <a:rPr lang="en-US" sz="1800" dirty="0">
                <a:solidFill>
                  <a:schemeClr val="tx1"/>
                </a:solidFill>
              </a:rPr>
              <a:t>	</a:t>
            </a:r>
            <a:r>
              <a:rPr lang="en-US" sz="1800" dirty="0" smtClean="0">
                <a:solidFill>
                  <a:schemeClr val="tx1"/>
                </a:solidFill>
              </a:rPr>
              <a:t>			</a:t>
            </a:r>
            <a:endParaRPr lang="en-US" sz="1800" dirty="0">
              <a:solidFill>
                <a:schemeClr val="tx1"/>
              </a:solidFill>
            </a:endParaRPr>
          </a:p>
          <a:p>
            <a:pPr marL="457200" indent="-457200">
              <a:spcBef>
                <a:spcPts val="0"/>
              </a:spcBef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	</a:t>
            </a:r>
            <a:r>
              <a:rPr lang="en-US" sz="1800" dirty="0" smtClean="0">
                <a:solidFill>
                  <a:srgbClr val="0000CC"/>
                </a:solidFill>
              </a:rPr>
              <a:t>10am to 10:15am</a:t>
            </a:r>
            <a:r>
              <a:rPr lang="en-US" sz="1800" dirty="0" smtClean="0">
                <a:solidFill>
                  <a:schemeClr val="tx1"/>
                </a:solidFill>
              </a:rPr>
              <a:t>	</a:t>
            </a:r>
            <a:r>
              <a:rPr lang="en-US" sz="1800" dirty="0">
                <a:solidFill>
                  <a:schemeClr val="tx1"/>
                </a:solidFill>
              </a:rPr>
              <a:t> ● Coffee </a:t>
            </a:r>
            <a:r>
              <a:rPr lang="en-US" sz="1800" dirty="0" smtClean="0">
                <a:solidFill>
                  <a:schemeClr val="tx1"/>
                </a:solidFill>
              </a:rPr>
              <a:t>break </a:t>
            </a:r>
          </a:p>
          <a:p>
            <a:pPr marL="457200" indent="-457200">
              <a:spcBef>
                <a:spcPts val="0"/>
              </a:spcBef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457200" indent="-457200">
              <a:spcBef>
                <a:spcPts val="0"/>
              </a:spcBef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	</a:t>
            </a:r>
            <a:r>
              <a:rPr lang="en-US" sz="1800" dirty="0" smtClean="0">
                <a:solidFill>
                  <a:srgbClr val="0000CC"/>
                </a:solidFill>
              </a:rPr>
              <a:t>10:15 to 11:30am </a:t>
            </a:r>
            <a:r>
              <a:rPr lang="en-US" sz="1800" dirty="0">
                <a:solidFill>
                  <a:schemeClr val="tx1"/>
                </a:solidFill>
              </a:rPr>
              <a:t>	</a:t>
            </a:r>
            <a:r>
              <a:rPr lang="en-US" sz="1800" dirty="0" smtClean="0">
                <a:solidFill>
                  <a:srgbClr val="0000CC"/>
                </a:solidFill>
              </a:rPr>
              <a:t>Part 2</a:t>
            </a:r>
          </a:p>
          <a:p>
            <a:pPr marL="457200" indent="-45720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</a:rPr>
              <a:t>	</a:t>
            </a:r>
            <a:r>
              <a:rPr lang="en-US" sz="1800" dirty="0" smtClean="0">
                <a:solidFill>
                  <a:schemeClr val="tx1"/>
                </a:solidFill>
              </a:rPr>
              <a:t>			</a:t>
            </a:r>
            <a:r>
              <a:rPr lang="en-US" sz="1800" dirty="0" smtClean="0">
                <a:solidFill>
                  <a:schemeClr val="tx1"/>
                </a:solidFill>
              </a:rPr>
              <a:t>● </a:t>
            </a:r>
            <a:r>
              <a:rPr lang="en-US" sz="1800" dirty="0" smtClean="0">
                <a:solidFill>
                  <a:schemeClr val="tx1"/>
                </a:solidFill>
              </a:rPr>
              <a:t>Overview of the week</a:t>
            </a:r>
          </a:p>
          <a:p>
            <a:pPr marL="457200" indent="-45720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</a:rPr>
              <a:t>	</a:t>
            </a:r>
            <a:r>
              <a:rPr lang="en-US" sz="1800" dirty="0" smtClean="0">
                <a:solidFill>
                  <a:schemeClr val="tx1"/>
                </a:solidFill>
              </a:rPr>
              <a:t>			- 9 sessions on Monday and Tuesday</a:t>
            </a:r>
          </a:p>
          <a:p>
            <a:pPr marL="457200" indent="-45720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</a:rPr>
              <a:t>	</a:t>
            </a:r>
            <a:r>
              <a:rPr lang="en-US" sz="1800" dirty="0" smtClean="0">
                <a:solidFill>
                  <a:schemeClr val="tx1"/>
                </a:solidFill>
              </a:rPr>
              <a:t>			- 9 sessions on Wednesday, Thursday, Friday </a:t>
            </a:r>
          </a:p>
          <a:p>
            <a:pPr marL="457200" indent="-45720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</a:rPr>
              <a:t>	</a:t>
            </a:r>
            <a:r>
              <a:rPr lang="en-US" sz="1800" dirty="0" smtClean="0">
                <a:solidFill>
                  <a:schemeClr val="tx1"/>
                </a:solidFill>
              </a:rPr>
              <a:t>			● Q&amp;A</a:t>
            </a:r>
            <a:endParaRPr lang="en-US" sz="1800" dirty="0">
              <a:solidFill>
                <a:srgbClr val="C00000"/>
              </a:solidFill>
            </a:endParaRPr>
          </a:p>
          <a:p>
            <a:pPr marL="457200" indent="-457200">
              <a:spcBef>
                <a:spcPts val="0"/>
              </a:spcBef>
              <a:buNone/>
            </a:pPr>
            <a:endParaRPr lang="en-US" sz="16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17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24" y="640080"/>
            <a:ext cx="8952876" cy="621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63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077200" cy="1219200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0000CC"/>
                </a:solidFill>
              </a:rPr>
              <a:t/>
            </a:r>
            <a:br>
              <a:rPr lang="en-US" sz="2400" dirty="0" smtClean="0">
                <a:solidFill>
                  <a:srgbClr val="0000CC"/>
                </a:solidFill>
              </a:rPr>
            </a:br>
            <a:r>
              <a:rPr lang="en-US" dirty="0" smtClean="0">
                <a:solidFill>
                  <a:srgbClr val="0000CC"/>
                </a:solidFill>
              </a:rPr>
              <a:t>Branko Milanovic </a:t>
            </a:r>
            <a:br>
              <a:rPr lang="en-US" dirty="0" smtClean="0">
                <a:solidFill>
                  <a:srgbClr val="0000CC"/>
                </a:solidFill>
              </a:rPr>
            </a:br>
            <a:r>
              <a:rPr lang="en-US" dirty="0" smtClean="0">
                <a:solidFill>
                  <a:srgbClr val="0000CC"/>
                </a:solidFill>
              </a:rPr>
              <a:t>GC-CUNY 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048000"/>
            <a:ext cx="8229600" cy="1752600"/>
          </a:xfrm>
          <a:ln>
            <a:noFill/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40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chemeClr val="tx1"/>
                </a:solidFill>
              </a:rPr>
              <a:t>Global Inequality </a:t>
            </a:r>
          </a:p>
          <a:p>
            <a:pPr marL="0" indent="0">
              <a:buNone/>
            </a:pP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74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0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00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077200" cy="1752600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0000CC"/>
                </a:solidFill>
              </a:rPr>
              <a:t/>
            </a:r>
            <a:br>
              <a:rPr lang="en-US" sz="2400" dirty="0" smtClean="0">
                <a:solidFill>
                  <a:srgbClr val="0000CC"/>
                </a:solidFill>
              </a:rPr>
            </a:br>
            <a:r>
              <a:rPr lang="en-US" dirty="0" smtClean="0">
                <a:solidFill>
                  <a:srgbClr val="0000CC"/>
                </a:solidFill>
              </a:rPr>
              <a:t>Leslie McCall, </a:t>
            </a:r>
            <a:br>
              <a:rPr lang="en-US" dirty="0" smtClean="0">
                <a:solidFill>
                  <a:srgbClr val="0000CC"/>
                </a:solidFill>
              </a:rPr>
            </a:br>
            <a:r>
              <a:rPr lang="en-US" dirty="0" smtClean="0">
                <a:solidFill>
                  <a:srgbClr val="0000CC"/>
                </a:solidFill>
              </a:rPr>
              <a:t>Northwestern University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048000"/>
            <a:ext cx="8229600" cy="1752600"/>
          </a:xfrm>
          <a:ln>
            <a:noFill/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40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chemeClr val="tx1"/>
                </a:solidFill>
              </a:rPr>
              <a:t>The Politics of Inequality</a:t>
            </a:r>
          </a:p>
          <a:p>
            <a:pPr marL="0" indent="0" algn="ctr">
              <a:buNone/>
            </a:pP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02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" y="85725"/>
            <a:ext cx="8629650" cy="668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29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077200" cy="1600200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0000CC"/>
                </a:solidFill>
              </a:rPr>
              <a:t/>
            </a:r>
            <a:br>
              <a:rPr lang="en-US" sz="2400" dirty="0" smtClean="0">
                <a:solidFill>
                  <a:srgbClr val="0000CC"/>
                </a:solidFill>
              </a:rPr>
            </a:br>
            <a:r>
              <a:rPr lang="en-US" dirty="0" smtClean="0">
                <a:solidFill>
                  <a:srgbClr val="0000CC"/>
                </a:solidFill>
              </a:rPr>
              <a:t>James Parrott, </a:t>
            </a:r>
            <a:br>
              <a:rPr lang="en-US" dirty="0" smtClean="0">
                <a:solidFill>
                  <a:srgbClr val="0000CC"/>
                </a:solidFill>
              </a:rPr>
            </a:br>
            <a:r>
              <a:rPr lang="en-US" dirty="0" smtClean="0">
                <a:solidFill>
                  <a:srgbClr val="0000CC"/>
                </a:solidFill>
              </a:rPr>
              <a:t>Fiscal Policy Institute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048000"/>
            <a:ext cx="8229600" cy="1752600"/>
          </a:xfrm>
          <a:ln>
            <a:noFill/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40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chemeClr val="tx1"/>
                </a:solidFill>
              </a:rPr>
              <a:t>Inequality and NYC</a:t>
            </a:r>
          </a:p>
          <a:p>
            <a:pPr marL="0" indent="0" algn="ctr">
              <a:buNone/>
            </a:pP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58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0"/>
            <a:ext cx="8518489" cy="667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76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077200" cy="1600200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0000CC"/>
                </a:solidFill>
              </a:rPr>
              <a:t/>
            </a:r>
            <a:br>
              <a:rPr lang="en-US" sz="2400" dirty="0" smtClean="0">
                <a:solidFill>
                  <a:srgbClr val="0000CC"/>
                </a:solidFill>
              </a:rPr>
            </a:br>
            <a:r>
              <a:rPr lang="en-US" dirty="0" smtClean="0">
                <a:solidFill>
                  <a:srgbClr val="0000CC"/>
                </a:solidFill>
              </a:rPr>
              <a:t>Andrew Clark</a:t>
            </a:r>
            <a:br>
              <a:rPr lang="en-US" dirty="0" smtClean="0">
                <a:solidFill>
                  <a:srgbClr val="0000CC"/>
                </a:solidFill>
              </a:rPr>
            </a:br>
            <a:r>
              <a:rPr lang="en-US" dirty="0" smtClean="0">
                <a:solidFill>
                  <a:srgbClr val="0000CC"/>
                </a:solidFill>
              </a:rPr>
              <a:t>Paris School of Economics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048000"/>
            <a:ext cx="8229600" cy="1752600"/>
          </a:xfrm>
          <a:ln>
            <a:noFill/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40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chemeClr val="tx1"/>
                </a:solidFill>
              </a:rPr>
              <a:t>Inequality and Happiness</a:t>
            </a:r>
          </a:p>
          <a:p>
            <a:pPr marL="0" indent="0" algn="ctr">
              <a:buNone/>
            </a:pP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68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115888"/>
            <a:ext cx="8591550" cy="66690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solidFill>
                  <a:srgbClr val="0000CC"/>
                </a:solidFill>
              </a:rPr>
              <a:t>Some key conclusions: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en-US" sz="2800" dirty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en-US" sz="28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solidFill>
                  <a:schemeClr val="tx1"/>
                </a:solidFill>
              </a:rPr>
              <a:t>We think that higher income reduces the </a:t>
            </a:r>
            <a:r>
              <a:rPr lang="en-US" altLang="en-US" sz="2800" dirty="0" smtClean="0">
                <a:solidFill>
                  <a:srgbClr val="FF0000"/>
                </a:solidFill>
              </a:rPr>
              <a:t>dispersion </a:t>
            </a:r>
            <a:r>
              <a:rPr lang="en-US" altLang="en-US" sz="2800" dirty="0" smtClean="0">
                <a:solidFill>
                  <a:schemeClr val="tx1"/>
                </a:solidFill>
              </a:rPr>
              <a:t>of well-being through the provision of public goods (paid for by the rich, enjoyed by all)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en-US" sz="28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solidFill>
                  <a:schemeClr val="tx1"/>
                </a:solidFill>
              </a:rPr>
              <a:t>Happiness inequality is determined by income inequality as well.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en-US" sz="28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solidFill>
                  <a:schemeClr val="tx1"/>
                </a:solidFill>
              </a:rPr>
              <a:t>Modern growth has come with greater income inequality.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en-US" sz="28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solidFill>
                  <a:schemeClr val="tx1"/>
                </a:solidFill>
              </a:rPr>
              <a:t>In most countries the </a:t>
            </a:r>
            <a:r>
              <a:rPr lang="en-US" altLang="en-US" sz="2800" dirty="0" smtClean="0">
                <a:solidFill>
                  <a:srgbClr val="FF0000"/>
                </a:solidFill>
              </a:rPr>
              <a:t>level of income </a:t>
            </a:r>
            <a:r>
              <a:rPr lang="en-US" altLang="en-US" sz="2800" dirty="0" smtClean="0">
                <a:solidFill>
                  <a:schemeClr val="tx1"/>
                </a:solidFill>
              </a:rPr>
              <a:t>effect has trumped the </a:t>
            </a:r>
            <a:r>
              <a:rPr lang="en-US" altLang="en-US" sz="2800" dirty="0" smtClean="0">
                <a:solidFill>
                  <a:srgbClr val="FF0000"/>
                </a:solidFill>
              </a:rPr>
              <a:t>income inequality </a:t>
            </a:r>
            <a:r>
              <a:rPr lang="en-US" altLang="en-US" sz="2800" dirty="0" smtClean="0">
                <a:solidFill>
                  <a:schemeClr val="tx1"/>
                </a:solidFill>
              </a:rPr>
              <a:t>effect.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en-US" sz="2800" dirty="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30970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077200" cy="1676400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0000CC"/>
                </a:solidFill>
              </a:rPr>
              <a:t/>
            </a:r>
            <a:br>
              <a:rPr lang="en-US" sz="2400" dirty="0" smtClean="0">
                <a:solidFill>
                  <a:srgbClr val="0000CC"/>
                </a:solidFill>
              </a:rPr>
            </a:br>
            <a:r>
              <a:rPr lang="en-US" dirty="0" err="1" smtClean="0">
                <a:solidFill>
                  <a:srgbClr val="0000CC"/>
                </a:solidFill>
              </a:rPr>
              <a:t>Shahra</a:t>
            </a:r>
            <a:r>
              <a:rPr lang="en-US" dirty="0" smtClean="0">
                <a:solidFill>
                  <a:srgbClr val="0000CC"/>
                </a:solidFill>
              </a:rPr>
              <a:t> Razavi</a:t>
            </a:r>
            <a:br>
              <a:rPr lang="en-US" dirty="0" smtClean="0">
                <a:solidFill>
                  <a:srgbClr val="0000CC"/>
                </a:solidFill>
              </a:rPr>
            </a:br>
            <a:r>
              <a:rPr lang="en-US" dirty="0" smtClean="0">
                <a:solidFill>
                  <a:srgbClr val="0000CC"/>
                </a:solidFill>
              </a:rPr>
              <a:t>UN Women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048000"/>
            <a:ext cx="8229600" cy="2286000"/>
          </a:xfrm>
          <a:ln>
            <a:noFill/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40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chemeClr val="tx1"/>
                </a:solidFill>
              </a:rPr>
              <a:t>Inequality, Gender, 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chemeClr val="tx1"/>
                </a:solidFill>
              </a:rPr>
              <a:t>and Human Rights</a:t>
            </a:r>
          </a:p>
          <a:p>
            <a:pPr marL="0" indent="0" algn="ctr">
              <a:buNone/>
            </a:pP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52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8686800" cy="6324600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457200" indent="-457200" algn="ctr">
              <a:spcBef>
                <a:spcPts val="0"/>
              </a:spcBef>
              <a:buNone/>
            </a:pPr>
            <a:endParaRPr lang="en-US" sz="6000" dirty="0" smtClean="0">
              <a:solidFill>
                <a:srgbClr val="0000CC"/>
              </a:solidFill>
            </a:endParaRPr>
          </a:p>
          <a:p>
            <a:pPr marL="457200" indent="-457200" algn="ctr">
              <a:spcBef>
                <a:spcPts val="0"/>
              </a:spcBef>
              <a:buNone/>
            </a:pPr>
            <a:r>
              <a:rPr lang="en-US" sz="6000" dirty="0" smtClean="0">
                <a:solidFill>
                  <a:srgbClr val="0000CC"/>
                </a:solidFill>
              </a:rPr>
              <a:t>Part 1</a:t>
            </a:r>
          </a:p>
          <a:p>
            <a:pPr marL="457200" indent="-457200" algn="ctr">
              <a:spcBef>
                <a:spcPts val="0"/>
              </a:spcBef>
              <a:buNone/>
            </a:pPr>
            <a:r>
              <a:rPr lang="en-US" sz="6000" dirty="0">
                <a:solidFill>
                  <a:srgbClr val="0000CC"/>
                </a:solidFill>
              </a:rPr>
              <a:t>	</a:t>
            </a:r>
            <a:r>
              <a:rPr lang="en-US" sz="6000" dirty="0" smtClean="0">
                <a:solidFill>
                  <a:srgbClr val="0000CC"/>
                </a:solidFill>
              </a:rPr>
              <a:t>9:00am </a:t>
            </a:r>
            <a:r>
              <a:rPr lang="en-US" sz="6000" dirty="0">
                <a:solidFill>
                  <a:srgbClr val="0000CC"/>
                </a:solidFill>
              </a:rPr>
              <a:t>to 10:00am	</a:t>
            </a:r>
            <a:endParaRPr lang="en-US" sz="6000" dirty="0" smtClean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12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1" y="381000"/>
            <a:ext cx="8477250" cy="83820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0000CC"/>
                </a:solidFill>
              </a:rPr>
              <a:t>Gender inequalities in the economic </a:t>
            </a:r>
            <a:r>
              <a:rPr lang="en-US" sz="3200" dirty="0" smtClean="0">
                <a:solidFill>
                  <a:srgbClr val="0000CC"/>
                </a:solidFill>
              </a:rPr>
              <a:t>domain</a:t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1600" dirty="0" err="1" smtClean="0">
                <a:solidFill>
                  <a:srgbClr val="0000CC"/>
                </a:solidFill>
              </a:rPr>
              <a:t>labour</a:t>
            </a:r>
            <a:r>
              <a:rPr lang="en-US" sz="1600" dirty="0" smtClean="0">
                <a:solidFill>
                  <a:srgbClr val="0000CC"/>
                </a:solidFill>
              </a:rPr>
              <a:t> force participation rates, 1990-2013</a:t>
            </a:r>
            <a:endParaRPr lang="en-US" sz="1600" dirty="0">
              <a:solidFill>
                <a:srgbClr val="0000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8043" y="2484712"/>
            <a:ext cx="647155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i="1" dirty="0" err="1">
                <a:solidFill>
                  <a:schemeClr val="bg1"/>
                </a:solidFill>
              </a:rPr>
              <a:t>Labour</a:t>
            </a:r>
            <a:r>
              <a:rPr lang="en-US" sz="1350" i="1" dirty="0">
                <a:solidFill>
                  <a:schemeClr val="bg1"/>
                </a:solidFill>
              </a:rPr>
              <a:t> force participation rate by sex and region, 1990-2013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9563" t="50626" r="9512" b="3378"/>
          <a:stretch/>
        </p:blipFill>
        <p:spPr>
          <a:xfrm>
            <a:off x="228600" y="2289179"/>
            <a:ext cx="8610600" cy="441511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33350" y="1066801"/>
            <a:ext cx="8401049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 baseline="0">
                <a:solidFill>
                  <a:schemeClr val="tx2"/>
                </a:solidFill>
                <a:latin typeface="Gotham Bold"/>
                <a:ea typeface="+mj-ea"/>
                <a:cs typeface="+mj-cs"/>
              </a:defRPr>
            </a:lvl1pPr>
          </a:lstStyle>
          <a:p>
            <a:r>
              <a:rPr lang="en-US" sz="1200" dirty="0">
                <a:solidFill>
                  <a:srgbClr val="0000CC"/>
                </a:solidFill>
              </a:rPr>
              <a:t>Middle East and North Africa (MENA</a:t>
            </a:r>
            <a:r>
              <a:rPr lang="en-US" sz="1200" dirty="0" smtClean="0">
                <a:solidFill>
                  <a:srgbClr val="0000CC"/>
                </a:solidFill>
              </a:rPr>
              <a:t>), </a:t>
            </a:r>
            <a:r>
              <a:rPr lang="en-US" sz="1200" dirty="0">
                <a:solidFill>
                  <a:srgbClr val="0000CC"/>
                </a:solidFill>
              </a:rPr>
              <a:t>South Asia (SA</a:t>
            </a:r>
            <a:r>
              <a:rPr lang="en-US" sz="1200" dirty="0" smtClean="0">
                <a:solidFill>
                  <a:srgbClr val="0000CC"/>
                </a:solidFill>
              </a:rPr>
              <a:t>), </a:t>
            </a:r>
            <a:r>
              <a:rPr lang="en-US" sz="1200" dirty="0">
                <a:solidFill>
                  <a:srgbClr val="0000CC"/>
                </a:solidFill>
              </a:rPr>
              <a:t>Latin America and the Caribbean (LAC</a:t>
            </a:r>
            <a:r>
              <a:rPr lang="en-US" sz="1200" dirty="0" smtClean="0">
                <a:solidFill>
                  <a:srgbClr val="0000CC"/>
                </a:solidFill>
              </a:rPr>
              <a:t>), Central, Eastern Europe, Central Asia (CEECA), </a:t>
            </a:r>
            <a:r>
              <a:rPr lang="en-US" sz="1200" dirty="0">
                <a:solidFill>
                  <a:srgbClr val="0000CC"/>
                </a:solidFill>
              </a:rPr>
              <a:t>East Asia and the Pacific (EAP</a:t>
            </a:r>
            <a:r>
              <a:rPr lang="en-US" sz="1200" dirty="0" smtClean="0">
                <a:solidFill>
                  <a:srgbClr val="0000CC"/>
                </a:solidFill>
              </a:rPr>
              <a:t>), </a:t>
            </a:r>
            <a:r>
              <a:rPr lang="en-US" sz="1200" dirty="0">
                <a:solidFill>
                  <a:srgbClr val="0000CC"/>
                </a:solidFill>
              </a:rPr>
              <a:t>Sub-Saharan Africa (SSA</a:t>
            </a:r>
            <a:r>
              <a:rPr lang="en-US" sz="1200" dirty="0" smtClean="0">
                <a:solidFill>
                  <a:srgbClr val="0000CC"/>
                </a:solidFill>
              </a:rPr>
              <a:t>).</a:t>
            </a:r>
            <a:endParaRPr lang="en-US" sz="12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08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077200" cy="1524000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0000CC"/>
                </a:solidFill>
              </a:rPr>
              <a:t/>
            </a:r>
            <a:br>
              <a:rPr lang="en-US" sz="2400" dirty="0" smtClean="0">
                <a:solidFill>
                  <a:srgbClr val="0000CC"/>
                </a:solidFill>
              </a:rPr>
            </a:br>
            <a:r>
              <a:rPr lang="en-US" dirty="0" smtClean="0">
                <a:solidFill>
                  <a:srgbClr val="0000CC"/>
                </a:solidFill>
              </a:rPr>
              <a:t>Larry Mishel </a:t>
            </a:r>
            <a:br>
              <a:rPr lang="en-US" dirty="0" smtClean="0">
                <a:solidFill>
                  <a:srgbClr val="0000CC"/>
                </a:solidFill>
              </a:rPr>
            </a:br>
            <a:r>
              <a:rPr lang="en-US" dirty="0" smtClean="0">
                <a:solidFill>
                  <a:srgbClr val="0000CC"/>
                </a:solidFill>
              </a:rPr>
              <a:t>Economic Policy Institute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048000"/>
            <a:ext cx="8229600" cy="1752600"/>
          </a:xfrm>
          <a:ln>
            <a:noFill/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40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chemeClr val="tx1"/>
                </a:solidFill>
              </a:rPr>
              <a:t>Inequality and Wages</a:t>
            </a:r>
          </a:p>
          <a:p>
            <a:pPr marL="0" indent="0" algn="ctr">
              <a:buNone/>
            </a:pP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98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www.epi.org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7E14F8-7AD6-4636-8C74-136823556300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7795"/>
            <a:ext cx="7639076" cy="6583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783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077200" cy="1524000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0000CC"/>
                </a:solidFill>
              </a:rPr>
              <a:t/>
            </a:r>
            <a:br>
              <a:rPr lang="en-US" sz="2400" dirty="0" smtClean="0">
                <a:solidFill>
                  <a:srgbClr val="0000CC"/>
                </a:solidFill>
              </a:rPr>
            </a:br>
            <a:r>
              <a:rPr lang="en-US" dirty="0" smtClean="0">
                <a:solidFill>
                  <a:srgbClr val="0000CC"/>
                </a:solidFill>
              </a:rPr>
              <a:t>Paul Krugman </a:t>
            </a:r>
            <a:br>
              <a:rPr lang="en-US" dirty="0" smtClean="0">
                <a:solidFill>
                  <a:srgbClr val="0000CC"/>
                </a:solidFill>
              </a:rPr>
            </a:br>
            <a:r>
              <a:rPr lang="en-US" dirty="0" smtClean="0">
                <a:solidFill>
                  <a:srgbClr val="0000CC"/>
                </a:solidFill>
              </a:rPr>
              <a:t>GC-CUNY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048000"/>
            <a:ext cx="8229600" cy="2286000"/>
          </a:xfrm>
          <a:ln>
            <a:noFill/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40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chemeClr val="tx1"/>
                </a:solidFill>
              </a:rPr>
              <a:t>Inequality 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chemeClr val="tx1"/>
                </a:solidFill>
              </a:rPr>
              <a:t>and the Macro-Economy</a:t>
            </a:r>
          </a:p>
          <a:p>
            <a:pPr marL="0" indent="0" algn="ctr">
              <a:buNone/>
            </a:pP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47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457200"/>
            <a:ext cx="918972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33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077200" cy="1524000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0000CC"/>
                </a:solidFill>
              </a:rPr>
              <a:t/>
            </a:r>
            <a:br>
              <a:rPr lang="en-US" sz="2400" dirty="0" smtClean="0">
                <a:solidFill>
                  <a:srgbClr val="0000CC"/>
                </a:solidFill>
              </a:rPr>
            </a:br>
            <a:r>
              <a:rPr lang="en-US" dirty="0" smtClean="0">
                <a:solidFill>
                  <a:srgbClr val="0000CC"/>
                </a:solidFill>
              </a:rPr>
              <a:t>Conchita D’Ambrosio </a:t>
            </a:r>
            <a:br>
              <a:rPr lang="en-US" dirty="0" smtClean="0">
                <a:solidFill>
                  <a:srgbClr val="0000CC"/>
                </a:solidFill>
              </a:rPr>
            </a:br>
            <a:r>
              <a:rPr lang="en-US" dirty="0" smtClean="0">
                <a:solidFill>
                  <a:srgbClr val="0000CC"/>
                </a:solidFill>
              </a:rPr>
              <a:t>University of Luxembourg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048000"/>
            <a:ext cx="8229600" cy="1752600"/>
          </a:xfrm>
          <a:ln>
            <a:noFill/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40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4000" dirty="0">
                <a:solidFill>
                  <a:schemeClr val="tx1"/>
                </a:solidFill>
              </a:rPr>
              <a:t>Inequality Analysis </a:t>
            </a:r>
            <a:r>
              <a:rPr lang="en-US" sz="4000" dirty="0" smtClean="0">
                <a:solidFill>
                  <a:schemeClr val="tx1"/>
                </a:solidFill>
              </a:rPr>
              <a:t>Tools</a:t>
            </a:r>
            <a:endParaRPr lang="en-US" sz="40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50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35846"/>
            <a:ext cx="8686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2000" dirty="0">
                <a:solidFill>
                  <a:srgbClr val="0000CC"/>
                </a:solidFill>
              </a:rPr>
              <a:t>Some key conclusions:</a:t>
            </a:r>
          </a:p>
          <a:p>
            <a:pPr>
              <a:defRPr/>
            </a:pPr>
            <a:endParaRPr lang="en-US" sz="2000" dirty="0" smtClean="0"/>
          </a:p>
          <a:p>
            <a:pPr>
              <a:defRPr/>
            </a:pPr>
            <a:r>
              <a:rPr lang="en-US" sz="2000" dirty="0" smtClean="0"/>
              <a:t>Deprivation </a:t>
            </a:r>
            <a:r>
              <a:rPr lang="en-US" sz="2000" dirty="0"/>
              <a:t>has attracted increasing attention in the past decades when the measurement of individual well-being gained importance </a:t>
            </a:r>
            <a:r>
              <a:rPr lang="en-US" sz="2000" dirty="0" smtClean="0"/>
              <a:t>not </a:t>
            </a:r>
            <a:r>
              <a:rPr lang="en-US" sz="2000" dirty="0"/>
              <a:t>only in the academic context but also in the public discourse and in policy-making circles.</a:t>
            </a:r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/>
              <a:t>The main reason for this is </a:t>
            </a:r>
            <a:r>
              <a:rPr lang="en-US" sz="2000" dirty="0" smtClean="0"/>
              <a:t>… the </a:t>
            </a:r>
            <a:r>
              <a:rPr lang="en-US" sz="2000" dirty="0"/>
              <a:t>observation that, since individuals do not live in isolation, they determine their well-being also from comparisons with others. Comparisons to richer individuals matter.</a:t>
            </a:r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/>
              <a:t>Although this consideration appears to be absent from much of standard economic modeling, it has been shown to be one of the main determinants of self-reported satisfaction with income and life</a:t>
            </a:r>
            <a:r>
              <a:rPr lang="en-US" sz="2000" dirty="0" smtClean="0"/>
              <a:t>.</a:t>
            </a:r>
            <a:r>
              <a:rPr lang="en-US" sz="2000" dirty="0"/>
              <a:t> </a:t>
            </a:r>
            <a:endParaRPr lang="en-US" sz="2000" dirty="0" smtClean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 smtClean="0"/>
              <a:t>Measuring </a:t>
            </a:r>
            <a:r>
              <a:rPr lang="en-US" sz="2000" dirty="0"/>
              <a:t>relative deprivation is important not only per se but also because of its links to major social phenomena such </a:t>
            </a:r>
            <a:r>
              <a:rPr lang="en-US" sz="2000" dirty="0" smtClean="0"/>
              <a:t>as: crime, political violence, health status, mortality, and migration decisions.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5518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077200" cy="1524000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0000CC"/>
                </a:solidFill>
              </a:rPr>
              <a:t/>
            </a:r>
            <a:br>
              <a:rPr lang="en-US" sz="2400" dirty="0" smtClean="0">
                <a:solidFill>
                  <a:srgbClr val="0000CC"/>
                </a:solidFill>
              </a:rPr>
            </a:br>
            <a:r>
              <a:rPr lang="en-US" dirty="0" smtClean="0">
                <a:solidFill>
                  <a:srgbClr val="0000CC"/>
                </a:solidFill>
              </a:rPr>
              <a:t>Suresh Naidu, </a:t>
            </a:r>
            <a:br>
              <a:rPr lang="en-US" dirty="0" smtClean="0">
                <a:solidFill>
                  <a:srgbClr val="0000CC"/>
                </a:solidFill>
              </a:rPr>
            </a:br>
            <a:r>
              <a:rPr lang="en-US" dirty="0" smtClean="0">
                <a:solidFill>
                  <a:srgbClr val="0000CC"/>
                </a:solidFill>
              </a:rPr>
              <a:t>Columbia University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048000"/>
            <a:ext cx="8229600" cy="1752600"/>
          </a:xfrm>
          <a:ln>
            <a:noFill/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40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chemeClr val="tx1"/>
                </a:solidFill>
              </a:rPr>
              <a:t>Inequality and Economic History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00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6127942"/>
              </p:ext>
            </p:extLst>
          </p:nvPr>
        </p:nvGraphicFramePr>
        <p:xfrm>
          <a:off x="1143001" y="1697497"/>
          <a:ext cx="6899413" cy="4207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56963" y="422210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CC"/>
                </a:solidFill>
              </a:rPr>
              <a:t>Shares </a:t>
            </a:r>
            <a:r>
              <a:rPr lang="en-US" sz="2400" dirty="0">
                <a:solidFill>
                  <a:srgbClr val="0000CC"/>
                </a:solidFill>
              </a:rPr>
              <a:t>of global income received by bottom 60% and top 10% of world population (1820-2008).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47963" y="1978203"/>
            <a:ext cx="62413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Start of WWII: 1939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01722" y="1978203"/>
            <a:ext cx="671641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Start of WWI: 1914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972099" y="2281517"/>
            <a:ext cx="891000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017967" y="1912442"/>
            <a:ext cx="118293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Take-off of China and India: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846262" y="2304665"/>
            <a:ext cx="810000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886914" y="1899742"/>
            <a:ext cx="93248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Industrial </a:t>
            </a:r>
          </a:p>
          <a:p>
            <a:r>
              <a:rPr lang="en-US" sz="1050" dirty="0" smtClean="0"/>
              <a:t>Revolution</a:t>
            </a:r>
            <a:endParaRPr lang="en-US" sz="1050" dirty="0"/>
          </a:p>
        </p:txBody>
      </p:sp>
      <p:cxnSp>
        <p:nvCxnSpPr>
          <p:cNvPr id="19" name="Connettore 2 20"/>
          <p:cNvCxnSpPr/>
          <p:nvPr/>
        </p:nvCxnSpPr>
        <p:spPr>
          <a:xfrm>
            <a:off x="4963941" y="2532201"/>
            <a:ext cx="0" cy="274790"/>
          </a:xfrm>
          <a:prstGeom prst="straightConnector1">
            <a:avLst/>
          </a:prstGeom>
          <a:ln w="3175" cmpd="sng">
            <a:solidFill>
              <a:schemeClr val="tx1"/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995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077200" cy="1524000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0000CC"/>
                </a:solidFill>
              </a:rPr>
              <a:t/>
            </a:r>
            <a:br>
              <a:rPr lang="en-US" sz="2400" dirty="0" smtClean="0">
                <a:solidFill>
                  <a:srgbClr val="0000CC"/>
                </a:solidFill>
              </a:rPr>
            </a:br>
            <a:r>
              <a:rPr lang="en-US" dirty="0" smtClean="0">
                <a:solidFill>
                  <a:srgbClr val="0000CC"/>
                </a:solidFill>
              </a:rPr>
              <a:t>Paula England </a:t>
            </a:r>
            <a:br>
              <a:rPr lang="en-US" dirty="0" smtClean="0">
                <a:solidFill>
                  <a:srgbClr val="0000CC"/>
                </a:solidFill>
              </a:rPr>
            </a:br>
            <a:r>
              <a:rPr lang="en-US" dirty="0" smtClean="0">
                <a:solidFill>
                  <a:srgbClr val="0000CC"/>
                </a:solidFill>
              </a:rPr>
              <a:t>New York University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048000"/>
            <a:ext cx="8229600" cy="1752600"/>
          </a:xfrm>
          <a:ln>
            <a:noFill/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40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chemeClr val="tx1"/>
                </a:solidFill>
              </a:rPr>
              <a:t>Inequality and Motherhood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21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8686800" cy="6324600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457200" indent="-457200" algn="ctr">
              <a:spcBef>
                <a:spcPts val="0"/>
              </a:spcBef>
              <a:buNone/>
            </a:pPr>
            <a:r>
              <a:rPr lang="en-US" sz="4400" dirty="0" smtClean="0">
                <a:solidFill>
                  <a:srgbClr val="0000CC"/>
                </a:solidFill>
              </a:rPr>
              <a:t> </a:t>
            </a:r>
          </a:p>
          <a:p>
            <a:pPr marL="457200" indent="-457200" algn="ctr">
              <a:spcBef>
                <a:spcPts val="0"/>
              </a:spcBef>
              <a:buNone/>
            </a:pPr>
            <a:endParaRPr lang="en-US" sz="4400" dirty="0">
              <a:solidFill>
                <a:srgbClr val="0000CC"/>
              </a:solidFill>
            </a:endParaRPr>
          </a:p>
          <a:p>
            <a:pPr marL="457200" indent="-457200" algn="ctr">
              <a:spcBef>
                <a:spcPts val="0"/>
              </a:spcBef>
              <a:buNone/>
            </a:pPr>
            <a:r>
              <a:rPr lang="en-US" sz="4400" dirty="0" smtClean="0">
                <a:solidFill>
                  <a:srgbClr val="0000CC"/>
                </a:solidFill>
              </a:rPr>
              <a:t>Structure </a:t>
            </a:r>
            <a:r>
              <a:rPr lang="en-US" sz="4400" dirty="0">
                <a:solidFill>
                  <a:srgbClr val="0000CC"/>
                </a:solidFill>
              </a:rPr>
              <a:t>of the </a:t>
            </a:r>
            <a:r>
              <a:rPr lang="en-US" sz="4400" dirty="0" smtClean="0">
                <a:solidFill>
                  <a:srgbClr val="0000CC"/>
                </a:solidFill>
              </a:rPr>
              <a:t>workshop </a:t>
            </a:r>
          </a:p>
          <a:p>
            <a:pPr marL="457200" indent="-457200" algn="ctr">
              <a:spcBef>
                <a:spcPts val="0"/>
              </a:spcBef>
              <a:buNone/>
            </a:pPr>
            <a:r>
              <a:rPr lang="en-US" sz="4400" dirty="0" smtClean="0">
                <a:solidFill>
                  <a:srgbClr val="0000CC"/>
                </a:solidFill>
              </a:rPr>
              <a:t>and logistics</a:t>
            </a:r>
            <a:endParaRPr lang="en-US" sz="4400" dirty="0">
              <a:solidFill>
                <a:srgbClr val="0000CC"/>
              </a:solidFill>
            </a:endParaRPr>
          </a:p>
          <a:p>
            <a:pPr marL="457200" indent="-457200">
              <a:spcBef>
                <a:spcPts val="0"/>
              </a:spcBef>
              <a:buNone/>
            </a:pPr>
            <a:r>
              <a:rPr lang="en-US" sz="2000" dirty="0">
                <a:solidFill>
                  <a:schemeClr val="tx1"/>
                </a:solidFill>
              </a:rPr>
              <a:t>			</a:t>
            </a:r>
            <a:endParaRPr lang="en-US" sz="16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65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1166843"/>
            <a:ext cx="7696200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2000" dirty="0">
                <a:solidFill>
                  <a:srgbClr val="0000CC"/>
                </a:solidFill>
              </a:rPr>
              <a:t>Some key conclusions:</a:t>
            </a:r>
          </a:p>
          <a:p>
            <a:pPr>
              <a:defRPr/>
            </a:pPr>
            <a:endParaRPr lang="en-US" sz="2000" b="1" dirty="0" smtClean="0"/>
          </a:p>
          <a:p>
            <a:pPr>
              <a:defRPr/>
            </a:pPr>
            <a:r>
              <a:rPr lang="en-US" sz="2000" dirty="0" smtClean="0"/>
              <a:t>After </a:t>
            </a:r>
            <a:r>
              <a:rPr lang="en-US" sz="2000" dirty="0"/>
              <a:t>adjustments for selectivity, motherhood depresses the wages of U.S. women. </a:t>
            </a:r>
            <a:endParaRPr lang="en-US" sz="2000" dirty="0" smtClean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 smtClean="0"/>
              <a:t>Suggested </a:t>
            </a:r>
            <a:r>
              <a:rPr lang="en-US" sz="2000" dirty="0"/>
              <a:t>explanations are that mothers </a:t>
            </a:r>
          </a:p>
          <a:p>
            <a:pPr marL="382676" indent="-382676">
              <a:defRPr/>
            </a:pPr>
            <a:r>
              <a:rPr lang="en-US" sz="2000" dirty="0" smtClean="0"/>
              <a:t>- spend </a:t>
            </a:r>
            <a:r>
              <a:rPr lang="en-US" sz="2000" dirty="0"/>
              <a:t>years out of employment, losing experience</a:t>
            </a:r>
          </a:p>
          <a:p>
            <a:pPr marL="382676" indent="-382676">
              <a:defRPr/>
            </a:pPr>
            <a:r>
              <a:rPr lang="en-US" sz="2000" dirty="0" smtClean="0"/>
              <a:t>- work </a:t>
            </a:r>
            <a:r>
              <a:rPr lang="en-US" sz="2000" dirty="0"/>
              <a:t>part-time, which pays less well per hour</a:t>
            </a:r>
          </a:p>
          <a:p>
            <a:pPr marL="382676" indent="-382676">
              <a:defRPr/>
            </a:pPr>
            <a:r>
              <a:rPr lang="en-US" sz="2000" dirty="0" smtClean="0"/>
              <a:t>- shift </a:t>
            </a:r>
            <a:r>
              <a:rPr lang="en-US" sz="2000" dirty="0"/>
              <a:t>to more </a:t>
            </a:r>
            <a:r>
              <a:rPr lang="en-US" sz="2000" dirty="0" smtClean="0"/>
              <a:t>“mother-friendly” </a:t>
            </a:r>
            <a:r>
              <a:rPr lang="en-US" sz="2000" dirty="0"/>
              <a:t>jobs that pay less</a:t>
            </a:r>
          </a:p>
          <a:p>
            <a:pPr marL="382676" indent="-382676">
              <a:defRPr/>
            </a:pPr>
            <a:r>
              <a:rPr lang="en-US" sz="2000" dirty="0" smtClean="0"/>
              <a:t>- have </a:t>
            </a:r>
            <a:r>
              <a:rPr lang="en-US" sz="2000" dirty="0"/>
              <a:t>lowered productivity, even net of experience</a:t>
            </a:r>
          </a:p>
          <a:p>
            <a:pPr marL="382676" indent="-382676">
              <a:defRPr/>
            </a:pPr>
            <a:r>
              <a:rPr lang="en-US" sz="2000" dirty="0" smtClean="0"/>
              <a:t>- are </a:t>
            </a:r>
            <a:r>
              <a:rPr lang="en-US" sz="2000" dirty="0"/>
              <a:t>victims of employers’ discrimination against mothers </a:t>
            </a:r>
          </a:p>
          <a:p>
            <a:pPr>
              <a:defRPr/>
            </a:pPr>
            <a:endParaRPr lang="en-US" sz="2000" dirty="0" smtClean="0"/>
          </a:p>
          <a:p>
            <a:pPr>
              <a:defRPr/>
            </a:pPr>
            <a:r>
              <a:rPr lang="en-US" sz="2000" dirty="0" smtClean="0"/>
              <a:t>Persistence </a:t>
            </a:r>
            <a:r>
              <a:rPr lang="en-US" sz="2000" dirty="0"/>
              <a:t>of effects in analyses with </a:t>
            </a:r>
            <a:r>
              <a:rPr lang="en-US" sz="2000" dirty="0" smtClean="0"/>
              <a:t>“fixed effects</a:t>
            </a:r>
            <a:r>
              <a:rPr lang="en-US" sz="2000" dirty="0" smtClean="0">
                <a:solidFill>
                  <a:srgbClr val="7030A0"/>
                </a:solidFill>
              </a:rPr>
              <a:t>” (women compared to themselves) </a:t>
            </a:r>
            <a:r>
              <a:rPr lang="en-US" sz="2000" dirty="0" smtClean="0"/>
              <a:t>suggests </a:t>
            </a:r>
            <a:r>
              <a:rPr lang="en-US" sz="2000" dirty="0"/>
              <a:t>causal </a:t>
            </a:r>
            <a:r>
              <a:rPr lang="en-US" sz="2000" dirty="0" smtClean="0"/>
              <a:t>effects</a:t>
            </a:r>
          </a:p>
          <a:p>
            <a:pPr>
              <a:defRPr/>
            </a:pPr>
            <a:endParaRPr lang="en-US" b="1" dirty="0"/>
          </a:p>
          <a:p>
            <a:pPr>
              <a:defRPr/>
            </a:pPr>
            <a:endParaRPr lang="en-US" b="1" dirty="0" smtClean="0"/>
          </a:p>
          <a:p>
            <a:pPr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3327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077200" cy="1524000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0000CC"/>
                </a:solidFill>
              </a:rPr>
              <a:t/>
            </a:r>
            <a:br>
              <a:rPr lang="en-US" sz="2400" dirty="0" smtClean="0">
                <a:solidFill>
                  <a:srgbClr val="0000CC"/>
                </a:solidFill>
              </a:rPr>
            </a:br>
            <a:r>
              <a:rPr lang="en-US" dirty="0" smtClean="0">
                <a:solidFill>
                  <a:srgbClr val="0000CC"/>
                </a:solidFill>
              </a:rPr>
              <a:t>Louis </a:t>
            </a:r>
            <a:r>
              <a:rPr lang="en-US" dirty="0" err="1" smtClean="0">
                <a:solidFill>
                  <a:srgbClr val="0000CC"/>
                </a:solidFill>
              </a:rPr>
              <a:t>Chauvel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br>
              <a:rPr lang="en-US" dirty="0" smtClean="0">
                <a:solidFill>
                  <a:srgbClr val="0000CC"/>
                </a:solidFill>
              </a:rPr>
            </a:br>
            <a:r>
              <a:rPr lang="en-US" dirty="0" smtClean="0">
                <a:solidFill>
                  <a:srgbClr val="0000CC"/>
                </a:solidFill>
              </a:rPr>
              <a:t>University of Luxembourg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048000"/>
            <a:ext cx="8229600" cy="1752600"/>
          </a:xfrm>
          <a:ln>
            <a:noFill/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40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chemeClr val="tx1"/>
                </a:solidFill>
              </a:rPr>
              <a:t>Inequality Across Cohorts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64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14400"/>
            <a:ext cx="7526112" cy="5852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75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077200" cy="1524000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0000CC"/>
                </a:solidFill>
              </a:rPr>
              <a:t/>
            </a:r>
            <a:br>
              <a:rPr lang="en-US" sz="2400" dirty="0" smtClean="0">
                <a:solidFill>
                  <a:srgbClr val="0000CC"/>
                </a:solidFill>
              </a:rPr>
            </a:br>
            <a:r>
              <a:rPr lang="en-US" dirty="0" smtClean="0">
                <a:solidFill>
                  <a:srgbClr val="0000CC"/>
                </a:solidFill>
              </a:rPr>
              <a:t>Richard Alba </a:t>
            </a:r>
            <a:br>
              <a:rPr lang="en-US" dirty="0" smtClean="0">
                <a:solidFill>
                  <a:srgbClr val="0000CC"/>
                </a:solidFill>
              </a:rPr>
            </a:br>
            <a:r>
              <a:rPr lang="en-US" dirty="0" smtClean="0">
                <a:solidFill>
                  <a:srgbClr val="0000CC"/>
                </a:solidFill>
              </a:rPr>
              <a:t>GC-CUNY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048000"/>
            <a:ext cx="8229600" cy="1752600"/>
          </a:xfrm>
          <a:ln>
            <a:noFill/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40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chemeClr val="tx1"/>
                </a:solidFill>
              </a:rPr>
              <a:t>Inequality and Immigration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07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0000CC"/>
                </a:solidFill>
                <a:ea typeface="ＭＳ Ｐゴシック" pitchFamily="-106" charset="-128"/>
              </a:rPr>
              <a:t>An historic transition underway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21176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200" dirty="0">
                <a:solidFill>
                  <a:schemeClr val="tx1"/>
                </a:solidFill>
                <a:latin typeface="+mn-lt"/>
                <a:ea typeface="ＭＳ Ｐゴシック" pitchFamily="-106" charset="-128"/>
              </a:rPr>
              <a:t>Because of immigration, all western societies are facing a demographic transition to a much more diverse working-age population</a:t>
            </a:r>
            <a:r>
              <a:rPr lang="en-US" sz="2200" dirty="0" smtClean="0">
                <a:solidFill>
                  <a:schemeClr val="tx1"/>
                </a:solidFill>
                <a:latin typeface="+mn-lt"/>
                <a:ea typeface="ＭＳ Ｐゴシック" pitchFamily="-106" charset="-128"/>
              </a:rPr>
              <a:t>.</a:t>
            </a:r>
          </a:p>
          <a:p>
            <a:pPr>
              <a:lnSpc>
                <a:spcPct val="80000"/>
              </a:lnSpc>
            </a:pPr>
            <a:endParaRPr lang="en-US" sz="2200" dirty="0">
              <a:solidFill>
                <a:schemeClr val="tx1"/>
              </a:solidFill>
              <a:latin typeface="+mn-lt"/>
              <a:ea typeface="ＭＳ Ｐゴシック" pitchFamily="-106" charset="-128"/>
            </a:endParaRPr>
          </a:p>
          <a:p>
            <a:pPr>
              <a:lnSpc>
                <a:spcPct val="80000"/>
              </a:lnSpc>
            </a:pPr>
            <a:r>
              <a:rPr lang="en-US" sz="2200" dirty="0">
                <a:solidFill>
                  <a:schemeClr val="tx1"/>
                </a:solidFill>
                <a:latin typeface="+mn-lt"/>
                <a:ea typeface="ＭＳ Ｐゴシック" pitchFamily="-106" charset="-128"/>
              </a:rPr>
              <a:t>During the next quarter century, this transition will result from a conjunction of two forces:</a:t>
            </a:r>
          </a:p>
          <a:p>
            <a:pPr lvl="1">
              <a:lnSpc>
                <a:spcPct val="80000"/>
              </a:lnSpc>
            </a:pPr>
            <a:r>
              <a:rPr lang="en-US" sz="2200" dirty="0">
                <a:solidFill>
                  <a:schemeClr val="tx1"/>
                </a:solidFill>
                <a:latin typeface="+mn-lt"/>
                <a:ea typeface="ＭＳ Ｐゴシック" pitchFamily="-106" charset="-128"/>
              </a:rPr>
              <a:t>The exit from the work force of the large, heavily native, baby-boom cohorts born after World War II.</a:t>
            </a:r>
          </a:p>
          <a:p>
            <a:pPr lvl="1">
              <a:lnSpc>
                <a:spcPct val="80000"/>
              </a:lnSpc>
            </a:pPr>
            <a:r>
              <a:rPr lang="en-US" sz="2200" dirty="0">
                <a:solidFill>
                  <a:schemeClr val="tx1"/>
                </a:solidFill>
                <a:latin typeface="+mn-lt"/>
                <a:ea typeface="ＭＳ Ｐゴシック" pitchFamily="-106" charset="-128"/>
              </a:rPr>
              <a:t>The maturation of very diverse youth cohorts, containing many who have grown up in immigrant homes</a:t>
            </a:r>
            <a:r>
              <a:rPr lang="en-US" sz="2200" dirty="0" smtClean="0">
                <a:solidFill>
                  <a:schemeClr val="tx1"/>
                </a:solidFill>
                <a:latin typeface="+mn-lt"/>
                <a:ea typeface="ＭＳ Ｐゴシック" pitchFamily="-106" charset="-128"/>
              </a:rPr>
              <a:t>.</a:t>
            </a:r>
          </a:p>
          <a:p>
            <a:pPr lvl="1">
              <a:lnSpc>
                <a:spcPct val="80000"/>
              </a:lnSpc>
            </a:pPr>
            <a:endParaRPr lang="en-US" sz="2200" dirty="0">
              <a:solidFill>
                <a:schemeClr val="tx1"/>
              </a:solidFill>
              <a:latin typeface="+mn-lt"/>
              <a:ea typeface="ＭＳ Ｐゴシック" pitchFamily="-106" charset="-128"/>
            </a:endParaRPr>
          </a:p>
          <a:p>
            <a:pPr>
              <a:lnSpc>
                <a:spcPct val="80000"/>
              </a:lnSpc>
            </a:pPr>
            <a:r>
              <a:rPr lang="en-US" sz="2200" dirty="0">
                <a:solidFill>
                  <a:schemeClr val="tx1"/>
                </a:solidFill>
                <a:latin typeface="+mn-lt"/>
                <a:ea typeface="ＭＳ Ｐゴシック" pitchFamily="-106" charset="-128"/>
              </a:rPr>
              <a:t>Historically, the U.S. mostly has recruited its most highly skilled workers and its leadership from white men. </a:t>
            </a:r>
            <a:r>
              <a:rPr lang="en-US" sz="2200" dirty="0" smtClean="0">
                <a:solidFill>
                  <a:schemeClr val="tx1"/>
                </a:solidFill>
                <a:latin typeface="+mn-lt"/>
                <a:ea typeface="ＭＳ Ｐゴシック" pitchFamily="-106" charset="-128"/>
              </a:rPr>
              <a:t>What 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ＭＳ Ｐゴシック" pitchFamily="-106" charset="-128"/>
              </a:rPr>
              <a:t>will these changes mean?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53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077200" cy="1524000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0000CC"/>
                </a:solidFill>
              </a:rPr>
              <a:t/>
            </a:r>
            <a:br>
              <a:rPr lang="en-US" sz="2400" dirty="0" smtClean="0">
                <a:solidFill>
                  <a:srgbClr val="0000CC"/>
                </a:solidFill>
              </a:rPr>
            </a:br>
            <a:r>
              <a:rPr lang="en-US" dirty="0" smtClean="0">
                <a:solidFill>
                  <a:srgbClr val="0000CC"/>
                </a:solidFill>
              </a:rPr>
              <a:t>Sarah Bruch </a:t>
            </a:r>
            <a:br>
              <a:rPr lang="en-US" dirty="0" smtClean="0">
                <a:solidFill>
                  <a:srgbClr val="0000CC"/>
                </a:solidFill>
              </a:rPr>
            </a:br>
            <a:r>
              <a:rPr lang="en-US" dirty="0" smtClean="0">
                <a:solidFill>
                  <a:srgbClr val="0000CC"/>
                </a:solidFill>
              </a:rPr>
              <a:t>University of Iowa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048000"/>
            <a:ext cx="8229600" cy="1752600"/>
          </a:xfrm>
          <a:ln>
            <a:noFill/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40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chemeClr val="tx1"/>
                </a:solidFill>
              </a:rPr>
              <a:t>Inequality Across the U.S. States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29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68660"/>
            <a:ext cx="8839200" cy="630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708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0"/>
            <a:ext cx="8686800" cy="2667000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0000CC"/>
                </a:solidFill>
              </a:rPr>
              <a:t>Janet Gornick</a:t>
            </a:r>
            <a:br>
              <a:rPr lang="en-US" dirty="0" smtClean="0">
                <a:solidFill>
                  <a:srgbClr val="0000CC"/>
                </a:solidFill>
              </a:rPr>
            </a:br>
            <a:r>
              <a:rPr lang="en-US" dirty="0" smtClean="0">
                <a:solidFill>
                  <a:srgbClr val="0000CC"/>
                </a:solidFill>
              </a:rPr>
              <a:t>GC-CUNY</a:t>
            </a:r>
            <a:r>
              <a:rPr lang="en-US" dirty="0">
                <a:solidFill>
                  <a:srgbClr val="0000CC"/>
                </a:solidFill>
              </a:rPr>
              <a:t/>
            </a:r>
            <a:br>
              <a:rPr lang="en-US" dirty="0">
                <a:solidFill>
                  <a:srgbClr val="0000CC"/>
                </a:solidFill>
              </a:rPr>
            </a:br>
            <a:r>
              <a:rPr lang="en-US" sz="2400" dirty="0" smtClean="0">
                <a:solidFill>
                  <a:srgbClr val="0000CC"/>
                </a:solidFill>
              </a:rPr>
              <a:t>with</a:t>
            </a:r>
            <a:r>
              <a:rPr lang="en-US" sz="2400" dirty="0">
                <a:solidFill>
                  <a:srgbClr val="0000CC"/>
                </a:solidFill>
              </a:rPr>
              <a:t/>
            </a:r>
            <a:br>
              <a:rPr lang="en-US" sz="2400" dirty="0">
                <a:solidFill>
                  <a:srgbClr val="0000CC"/>
                </a:solidFill>
              </a:rPr>
            </a:br>
            <a:r>
              <a:rPr lang="en-US" sz="2400" dirty="0">
                <a:solidFill>
                  <a:srgbClr val="0000CC"/>
                </a:solidFill>
              </a:rPr>
              <a:t>Berglind </a:t>
            </a:r>
            <a:r>
              <a:rPr lang="en-US" sz="2400" dirty="0" err="1">
                <a:solidFill>
                  <a:srgbClr val="0000CC"/>
                </a:solidFill>
              </a:rPr>
              <a:t>Hólm</a:t>
            </a:r>
            <a:r>
              <a:rPr lang="en-US" sz="2400" dirty="0">
                <a:solidFill>
                  <a:srgbClr val="0000CC"/>
                </a:solidFill>
              </a:rPr>
              <a:t> </a:t>
            </a:r>
            <a:r>
              <a:rPr lang="en-US" sz="2400" dirty="0" err="1">
                <a:solidFill>
                  <a:srgbClr val="0000CC"/>
                </a:solidFill>
              </a:rPr>
              <a:t>Ragnarsdóttir</a:t>
            </a:r>
            <a:r>
              <a:rPr lang="en-US" sz="2400" dirty="0">
                <a:solidFill>
                  <a:srgbClr val="0000CC"/>
                </a:solidFill>
              </a:rPr>
              <a:t>,  </a:t>
            </a:r>
            <a:br>
              <a:rPr lang="en-US" sz="2400" dirty="0">
                <a:solidFill>
                  <a:srgbClr val="0000CC"/>
                </a:solidFill>
              </a:rPr>
            </a:br>
            <a:r>
              <a:rPr lang="en-US" sz="2400" dirty="0">
                <a:solidFill>
                  <a:srgbClr val="0000CC"/>
                </a:solidFill>
              </a:rPr>
              <a:t>Laurie Maldonado, </a:t>
            </a:r>
            <a:r>
              <a:rPr lang="en-US" sz="2400" dirty="0" smtClean="0">
                <a:solidFill>
                  <a:srgbClr val="0000CC"/>
                </a:solidFill>
              </a:rPr>
              <a:t>Sarah Kostecki, and Nathaniel Johnson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657600"/>
            <a:ext cx="8229600" cy="1752600"/>
          </a:xfrm>
          <a:ln>
            <a:noFill/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dirty="0" smtClean="0">
                <a:solidFill>
                  <a:schemeClr val="tx1"/>
                </a:solidFill>
              </a:rPr>
              <a:t>LIS </a:t>
            </a:r>
            <a:r>
              <a:rPr lang="en-US" sz="4000" dirty="0">
                <a:solidFill>
                  <a:schemeClr val="tx1"/>
                </a:solidFill>
              </a:rPr>
              <a:t>Data</a:t>
            </a:r>
            <a:r>
              <a:rPr lang="en-US" sz="4000" dirty="0" smtClean="0">
                <a:solidFill>
                  <a:schemeClr val="tx1"/>
                </a:solidFill>
              </a:rPr>
              <a:t>: A </a:t>
            </a:r>
            <a:r>
              <a:rPr lang="en-US" sz="4000" dirty="0">
                <a:solidFill>
                  <a:schemeClr val="tx1"/>
                </a:solidFill>
              </a:rPr>
              <a:t>Resource for 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chemeClr val="tx1"/>
                </a:solidFill>
              </a:rPr>
              <a:t>Inequality </a:t>
            </a:r>
            <a:r>
              <a:rPr lang="en-US" sz="4000" dirty="0" smtClean="0">
                <a:solidFill>
                  <a:schemeClr val="tx1"/>
                </a:solidFill>
              </a:rPr>
              <a:t>Research 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54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00CC"/>
                </a:solidFill>
              </a:rPr>
              <a:t>Topics illustrated </a:t>
            </a:r>
          </a:p>
          <a:p>
            <a:pPr marL="0" indent="0">
              <a:buNone/>
            </a:pPr>
            <a:endParaRPr lang="en-US" dirty="0" smtClean="0">
              <a:solidFill>
                <a:srgbClr val="0000CC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Poverty among single parents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Role of non-cash transfers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Women’s economic dependency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Wealth levels and composition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94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077200" cy="1524000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0000CC"/>
                </a:solidFill>
              </a:rPr>
              <a:t/>
            </a:r>
            <a:br>
              <a:rPr lang="en-US" sz="2400" dirty="0" smtClean="0">
                <a:solidFill>
                  <a:srgbClr val="0000CC"/>
                </a:solidFill>
              </a:rPr>
            </a:br>
            <a:r>
              <a:rPr lang="en-US" dirty="0" smtClean="0">
                <a:solidFill>
                  <a:srgbClr val="0000CC"/>
                </a:solidFill>
              </a:rPr>
              <a:t>Darrick Hamilton</a:t>
            </a:r>
            <a:br>
              <a:rPr lang="en-US" dirty="0" smtClean="0">
                <a:solidFill>
                  <a:srgbClr val="0000CC"/>
                </a:solidFill>
              </a:rPr>
            </a:br>
            <a:r>
              <a:rPr lang="en-US" dirty="0" smtClean="0">
                <a:solidFill>
                  <a:srgbClr val="0000CC"/>
                </a:solidFill>
              </a:rPr>
              <a:t>New School 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048000"/>
            <a:ext cx="8229600" cy="2362200"/>
          </a:xfrm>
          <a:ln>
            <a:noFill/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40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chemeClr val="tx1"/>
                </a:solidFill>
              </a:rPr>
              <a:t>Inequality</a:t>
            </a:r>
            <a:r>
              <a:rPr lang="en-US" sz="4000" dirty="0">
                <a:solidFill>
                  <a:schemeClr val="tx1"/>
                </a:solidFill>
              </a:rPr>
              <a:t>, </a:t>
            </a:r>
            <a:r>
              <a:rPr lang="en-US" sz="4000" dirty="0" smtClean="0">
                <a:solidFill>
                  <a:schemeClr val="tx1"/>
                </a:solidFill>
              </a:rPr>
              <a:t>Racial </a:t>
            </a:r>
            <a:r>
              <a:rPr lang="en-US" sz="4000" dirty="0">
                <a:solidFill>
                  <a:schemeClr val="tx1"/>
                </a:solidFill>
              </a:rPr>
              <a:t>Disparity, 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chemeClr val="tx1"/>
                </a:solidFill>
              </a:rPr>
              <a:t>and Stratification Economics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69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8046"/>
            <a:ext cx="8686800" cy="6481354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endParaRPr lang="en-US" sz="1600" dirty="0" smtClean="0">
              <a:solidFill>
                <a:srgbClr val="C00000"/>
              </a:solidFill>
            </a:endParaRPr>
          </a:p>
          <a:p>
            <a:pPr marL="457200" indent="-457200">
              <a:buNone/>
            </a:pPr>
            <a:r>
              <a:rPr lang="en-US" sz="1600" dirty="0">
                <a:solidFill>
                  <a:srgbClr val="C00000"/>
                </a:solidFill>
              </a:rPr>
              <a:t>	</a:t>
            </a:r>
            <a:endParaRPr lang="en-US" sz="1600" dirty="0" smtClean="0">
              <a:solidFill>
                <a:srgbClr val="C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04800"/>
            <a:ext cx="84582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00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457200"/>
            <a:ext cx="8616260" cy="621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35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077200" cy="1524000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0000CC"/>
                </a:solidFill>
              </a:rPr>
              <a:t/>
            </a:r>
            <a:br>
              <a:rPr lang="en-US" sz="2400" dirty="0" smtClean="0">
                <a:solidFill>
                  <a:srgbClr val="0000CC"/>
                </a:solidFill>
              </a:rPr>
            </a:br>
            <a:r>
              <a:rPr lang="en-US" dirty="0" smtClean="0">
                <a:solidFill>
                  <a:srgbClr val="0000CC"/>
                </a:solidFill>
              </a:rPr>
              <a:t>Mary Clare Lennon</a:t>
            </a:r>
            <a:br>
              <a:rPr lang="en-US" dirty="0" smtClean="0">
                <a:solidFill>
                  <a:srgbClr val="0000CC"/>
                </a:solidFill>
              </a:rPr>
            </a:br>
            <a:r>
              <a:rPr lang="en-US" dirty="0" smtClean="0">
                <a:solidFill>
                  <a:srgbClr val="0000CC"/>
                </a:solidFill>
              </a:rPr>
              <a:t>GC-CUNY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048000"/>
            <a:ext cx="8229600" cy="2362200"/>
          </a:xfrm>
          <a:ln>
            <a:noFill/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40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chemeClr val="tx1"/>
                </a:solidFill>
              </a:rPr>
              <a:t>Inequality and </a:t>
            </a:r>
            <a:endParaRPr lang="en-US" sz="40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4000" dirty="0">
                <a:solidFill>
                  <a:schemeClr val="tx1"/>
                </a:solidFill>
              </a:rPr>
              <a:t>Children's Life Chances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68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04800"/>
            <a:ext cx="815213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20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29200"/>
            <a:ext cx="7772400" cy="8382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Thank You</a:t>
            </a:r>
            <a:endParaRPr lang="en-US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86400"/>
            <a:ext cx="7772400" cy="990600"/>
          </a:xfrm>
        </p:spPr>
        <p:txBody>
          <a:bodyPr>
            <a:normAutofit/>
          </a:bodyPr>
          <a:lstStyle/>
          <a:p>
            <a:r>
              <a:rPr lang="en-US" sz="2400" dirty="0"/>
              <a:t>Janet </a:t>
            </a:r>
            <a:r>
              <a:rPr lang="en-US" sz="2400" dirty="0" smtClean="0"/>
              <a:t>C. Gornick, Director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5959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8046"/>
            <a:ext cx="8686800" cy="6481354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endParaRPr lang="en-US" sz="1600" dirty="0" smtClean="0">
              <a:solidFill>
                <a:srgbClr val="C00000"/>
              </a:solidFill>
            </a:endParaRPr>
          </a:p>
          <a:p>
            <a:pPr marL="457200" indent="-457200">
              <a:buNone/>
            </a:pPr>
            <a:r>
              <a:rPr lang="en-US" sz="1600" dirty="0">
                <a:solidFill>
                  <a:srgbClr val="C00000"/>
                </a:solidFill>
              </a:rPr>
              <a:t>	</a:t>
            </a:r>
            <a:endParaRPr lang="en-US" sz="1600" dirty="0" smtClean="0">
              <a:solidFill>
                <a:srgbClr val="C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743" y="2183992"/>
            <a:ext cx="6931743" cy="4572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1554162"/>
          </a:xfrm>
        </p:spPr>
        <p:txBody>
          <a:bodyPr>
            <a:noAutofit/>
          </a:bodyPr>
          <a:lstStyle/>
          <a:p>
            <a:r>
              <a:rPr lang="en-US" sz="1600" dirty="0" smtClean="0">
                <a:solidFill>
                  <a:srgbClr val="0000CC"/>
                </a:solidFill>
              </a:rPr>
              <a:t/>
            </a:r>
            <a:br>
              <a:rPr lang="en-US" sz="1600" dirty="0" smtClean="0">
                <a:solidFill>
                  <a:srgbClr val="0000CC"/>
                </a:solidFill>
              </a:rPr>
            </a:br>
            <a:r>
              <a:rPr lang="en-US" sz="2400" dirty="0" smtClean="0">
                <a:solidFill>
                  <a:srgbClr val="0000CC"/>
                </a:solidFill>
              </a:rPr>
              <a:t>Thursday evening lecture and conversation </a:t>
            </a:r>
            <a:br>
              <a:rPr lang="en-US" sz="2400" dirty="0" smtClean="0">
                <a:solidFill>
                  <a:srgbClr val="0000CC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If you wish to attend and have not yet registered, do so today. </a:t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There are some seats remaining. </a:t>
            </a:r>
            <a:r>
              <a:rPr lang="en-US" sz="1800" dirty="0" smtClean="0">
                <a:solidFill>
                  <a:srgbClr val="0000CC"/>
                </a:solidFill>
              </a:rPr>
              <a:t/>
            </a:r>
            <a:br>
              <a:rPr lang="en-US" sz="1800" dirty="0" smtClean="0">
                <a:solidFill>
                  <a:srgbClr val="0000CC"/>
                </a:solidFill>
              </a:rPr>
            </a:br>
            <a:r>
              <a:rPr lang="en-US" sz="1400" dirty="0" smtClean="0">
                <a:solidFill>
                  <a:srgbClr val="0000CC"/>
                </a:solidFill>
              </a:rPr>
              <a:t>https</a:t>
            </a:r>
            <a:r>
              <a:rPr lang="en-US" sz="1400" dirty="0">
                <a:solidFill>
                  <a:srgbClr val="0000CC"/>
                </a:solidFill>
              </a:rPr>
              <a:t>://community.gc.cuny.edu/five_easy_theses</a:t>
            </a:r>
            <a:endParaRPr lang="en-US" sz="1400" dirty="0" smtClean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75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8686800" cy="6324600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457200" indent="-457200" algn="ctr">
              <a:spcBef>
                <a:spcPts val="0"/>
              </a:spcBef>
              <a:buNone/>
            </a:pPr>
            <a:r>
              <a:rPr lang="en-US" sz="4400" dirty="0" smtClean="0">
                <a:solidFill>
                  <a:srgbClr val="0000CC"/>
                </a:solidFill>
              </a:rPr>
              <a:t> </a:t>
            </a:r>
          </a:p>
          <a:p>
            <a:pPr marL="457200" indent="-457200" algn="ctr">
              <a:spcBef>
                <a:spcPts val="0"/>
              </a:spcBef>
              <a:buNone/>
            </a:pPr>
            <a:endParaRPr lang="en-US" sz="4400" dirty="0">
              <a:solidFill>
                <a:srgbClr val="0000CC"/>
              </a:solidFill>
            </a:endParaRPr>
          </a:p>
          <a:p>
            <a:pPr marL="457200" indent="-457200" algn="ctr">
              <a:spcBef>
                <a:spcPts val="0"/>
              </a:spcBef>
              <a:buNone/>
            </a:pPr>
            <a:r>
              <a:rPr lang="en-US" sz="4400" dirty="0" smtClean="0">
                <a:solidFill>
                  <a:srgbClr val="0000CC"/>
                </a:solidFill>
              </a:rPr>
              <a:t>The Graduate Center and the Advanced Research Collaborative</a:t>
            </a:r>
            <a:endParaRPr lang="en-US" sz="16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51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33600"/>
            <a:ext cx="80772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The </a:t>
            </a:r>
            <a:r>
              <a:rPr lang="en-US" sz="1600" dirty="0">
                <a:solidFill>
                  <a:schemeClr val="tx1"/>
                </a:solidFill>
              </a:rPr>
              <a:t>Advanced Research Collaborative </a:t>
            </a:r>
            <a:r>
              <a:rPr lang="en-US" sz="1600" dirty="0" smtClean="0">
                <a:solidFill>
                  <a:schemeClr val="tx1"/>
                </a:solidFill>
              </a:rPr>
              <a:t>… partners </a:t>
            </a:r>
            <a:r>
              <a:rPr lang="en-US" sz="1600" dirty="0">
                <a:solidFill>
                  <a:schemeClr val="tx1"/>
                </a:solidFill>
              </a:rPr>
              <a:t>with the Graduate Center's forty research centers, institutes, interdisciplinary committees, and other academic initiatives to promote interdisciplinary </a:t>
            </a:r>
            <a:r>
              <a:rPr lang="en-US" sz="1600" dirty="0" smtClean="0">
                <a:solidFill>
                  <a:schemeClr val="tx1"/>
                </a:solidFill>
              </a:rPr>
              <a:t>research.</a:t>
            </a:r>
          </a:p>
          <a:p>
            <a:pPr marL="0" indent="0">
              <a:buNone/>
            </a:pPr>
            <a:endParaRPr lang="en-US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ARC </a:t>
            </a:r>
            <a:r>
              <a:rPr lang="en-US" sz="1600" dirty="0">
                <a:solidFill>
                  <a:schemeClr val="tx1"/>
                </a:solidFill>
              </a:rPr>
              <a:t>also works closely with Graduate Center offices to promote public programming on critical issues of the day. </a:t>
            </a:r>
            <a:endParaRPr lang="en-US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Through </a:t>
            </a:r>
            <a:r>
              <a:rPr lang="en-US" sz="1600" dirty="0">
                <a:solidFill>
                  <a:schemeClr val="tx1"/>
                </a:solidFill>
              </a:rPr>
              <a:t>its fellowships, which attract international researchers and scholars as well as doctoral students, participants are offered even more possibilities for collaboration. ARC supports several areas of </a:t>
            </a:r>
            <a:r>
              <a:rPr lang="en-US" sz="1600" dirty="0" smtClean="0">
                <a:solidFill>
                  <a:schemeClr val="tx1"/>
                </a:solidFill>
              </a:rPr>
              <a:t>study:</a:t>
            </a:r>
            <a:endParaRPr lang="en-US" sz="16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1600" dirty="0">
                <a:solidFill>
                  <a:schemeClr val="tx1"/>
                </a:solidFill>
              </a:rPr>
              <a:t>Inequality </a:t>
            </a:r>
          </a:p>
          <a:p>
            <a:pPr marL="0" indent="0" algn="ctr">
              <a:buNone/>
            </a:pPr>
            <a:r>
              <a:rPr lang="en-US" sz="1600" dirty="0">
                <a:solidFill>
                  <a:schemeClr val="tx1"/>
                </a:solidFill>
              </a:rPr>
              <a:t>Immigration</a:t>
            </a:r>
          </a:p>
          <a:p>
            <a:pPr marL="0" indent="0" algn="ctr">
              <a:buNone/>
            </a:pPr>
            <a:r>
              <a:rPr lang="en-US" sz="1600" dirty="0">
                <a:solidFill>
                  <a:schemeClr val="tx1"/>
                </a:solidFill>
              </a:rPr>
              <a:t>Multilingualism </a:t>
            </a:r>
          </a:p>
          <a:p>
            <a:pPr marL="0" indent="0" algn="ctr">
              <a:buNone/>
            </a:pPr>
            <a:r>
              <a:rPr lang="en-US" sz="1600" dirty="0">
                <a:solidFill>
                  <a:schemeClr val="tx1"/>
                </a:solidFill>
              </a:rPr>
              <a:t>Digital Initiatives</a:t>
            </a:r>
          </a:p>
          <a:p>
            <a:pPr marL="0" indent="0" algn="ctr">
              <a:buNone/>
            </a:pPr>
            <a:r>
              <a:rPr lang="en-US" sz="1600" dirty="0">
                <a:solidFill>
                  <a:schemeClr val="tx1"/>
                </a:solidFill>
              </a:rPr>
              <a:t>Urban Studies</a:t>
            </a:r>
          </a:p>
          <a:p>
            <a:pPr marL="0" indent="0">
              <a:buNone/>
            </a:pP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13314" name="Picture 2" descr="ARC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1000"/>
            <a:ext cx="6286500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387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8686800" cy="6324600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457200" indent="-457200" algn="ctr">
              <a:spcBef>
                <a:spcPts val="0"/>
              </a:spcBef>
              <a:buNone/>
            </a:pPr>
            <a:r>
              <a:rPr lang="en-US" sz="4400" dirty="0" smtClean="0">
                <a:solidFill>
                  <a:srgbClr val="0000CC"/>
                </a:solidFill>
              </a:rPr>
              <a:t> </a:t>
            </a:r>
          </a:p>
          <a:p>
            <a:pPr marL="457200" indent="-457200" algn="ctr">
              <a:spcBef>
                <a:spcPts val="0"/>
              </a:spcBef>
              <a:buNone/>
            </a:pPr>
            <a:endParaRPr lang="en-US" sz="4400" dirty="0" smtClean="0">
              <a:solidFill>
                <a:srgbClr val="0000CC"/>
              </a:solidFill>
            </a:endParaRPr>
          </a:p>
          <a:p>
            <a:pPr marL="457200" indent="-457200" algn="ctr">
              <a:spcBef>
                <a:spcPts val="0"/>
              </a:spcBef>
              <a:buNone/>
            </a:pPr>
            <a:endParaRPr lang="en-US" sz="4400" dirty="0">
              <a:solidFill>
                <a:srgbClr val="0000CC"/>
              </a:solidFill>
            </a:endParaRPr>
          </a:p>
          <a:p>
            <a:pPr marL="457200" indent="-457200" algn="ctr">
              <a:spcBef>
                <a:spcPts val="0"/>
              </a:spcBef>
              <a:buNone/>
            </a:pPr>
            <a:r>
              <a:rPr lang="en-US" sz="4400" dirty="0" smtClean="0">
                <a:solidFill>
                  <a:srgbClr val="0000CC"/>
                </a:solidFill>
              </a:rPr>
              <a:t>LIS and the LIS Center</a:t>
            </a:r>
            <a:endParaRPr lang="en-US" sz="4400" dirty="0">
              <a:solidFill>
                <a:srgbClr val="0000CC"/>
              </a:solidFill>
            </a:endParaRPr>
          </a:p>
          <a:p>
            <a:pPr marL="457200" indent="-457200">
              <a:spcBef>
                <a:spcPts val="0"/>
              </a:spcBef>
              <a:buNone/>
            </a:pPr>
            <a:r>
              <a:rPr lang="en-US" sz="2000" dirty="0">
                <a:solidFill>
                  <a:schemeClr val="tx1"/>
                </a:solidFill>
              </a:rPr>
              <a:t>			</a:t>
            </a:r>
            <a:endParaRPr lang="en-US" sz="16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30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IS Presentation Format">
  <a:themeElements>
    <a:clrScheme name="LIS colors">
      <a:dk1>
        <a:sysClr val="windowText" lastClr="000000"/>
      </a:dk1>
      <a:lt1>
        <a:sysClr val="window" lastClr="FFFFFF"/>
      </a:lt1>
      <a:dk2>
        <a:srgbClr val="005D87"/>
      </a:dk2>
      <a:lt2>
        <a:srgbClr val="EEECE1"/>
      </a:lt2>
      <a:accent1>
        <a:srgbClr val="307EA3"/>
      </a:accent1>
      <a:accent2>
        <a:srgbClr val="CBCED4"/>
      </a:accent2>
      <a:accent3>
        <a:srgbClr val="005D87"/>
      </a:accent3>
      <a:accent4>
        <a:srgbClr val="5C93B4"/>
      </a:accent4>
      <a:accent5>
        <a:srgbClr val="818A8F"/>
      </a:accent5>
      <a:accent6>
        <a:srgbClr val="D5490C"/>
      </a:accent6>
      <a:hlink>
        <a:srgbClr val="FFFFFF"/>
      </a:hlink>
      <a:folHlink>
        <a:srgbClr val="FFFFFF"/>
      </a:folHlink>
    </a:clrScheme>
    <a:fontScheme name="Custom 1">
      <a:majorFont>
        <a:latin typeface="Gotham Bold"/>
        <a:ea typeface="Pmn Caecilia 56 Italic Oldstyle"/>
        <a:cs typeface=""/>
      </a:majorFont>
      <a:minorFont>
        <a:latin typeface="Gotham Book"/>
        <a:ea typeface="Trade Gothic Condensed No.18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Gotham Bold"/>
        <a:ea typeface="Pmn Caecilia 56 Italic Oldstyle"/>
        <a:cs typeface=""/>
      </a:majorFont>
      <a:minorFont>
        <a:latin typeface="Gotham Book"/>
        <a:ea typeface="Trade Gothic Condensed No.18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4981</TotalTime>
  <Words>1037</Words>
  <Application>Microsoft Office PowerPoint</Application>
  <PresentationFormat>On-screen Show (4:3)</PresentationFormat>
  <Paragraphs>274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3" baseType="lpstr">
      <vt:lpstr>ＭＳ Ｐゴシック</vt:lpstr>
      <vt:lpstr>Arial</vt:lpstr>
      <vt:lpstr>Calibri</vt:lpstr>
      <vt:lpstr>Gotham Bold</vt:lpstr>
      <vt:lpstr>Gotham Book</vt:lpstr>
      <vt:lpstr>Pmn Caecilia 56 Italic Oldstyle</vt:lpstr>
      <vt:lpstr>Pmn Caecilia 56 Italic Oldstyle</vt:lpstr>
      <vt:lpstr>Times New Roman</vt:lpstr>
      <vt:lpstr>Trade Gothic Condensed No.18</vt:lpstr>
      <vt:lpstr>LIS Presentation Format</vt:lpstr>
      <vt:lpstr> Inequality by the Numbers: Introduction and Overview  June 6, 2016 / 9am to 11:30am   Janet C. Gornick Director, LIS (Luxembourg) Director, LIS Center (New York) Professor of Political Science and Sociology,  Graduate Center, City University of New York    </vt:lpstr>
      <vt:lpstr>PowerPoint Presentation</vt:lpstr>
      <vt:lpstr>PowerPoint Presentation</vt:lpstr>
      <vt:lpstr>PowerPoint Presentation</vt:lpstr>
      <vt:lpstr>PowerPoint Presentation</vt:lpstr>
      <vt:lpstr> Thursday evening lecture and conversation  If you wish to attend and have not yet registered, do so today.  There are some seats remaining.  https://community.gc.cuny.edu/five_easy_theses</vt:lpstr>
      <vt:lpstr>PowerPoint Presentation</vt:lpstr>
      <vt:lpstr>PowerPoint Presentation</vt:lpstr>
      <vt:lpstr>PowerPoint Presentation</vt:lpstr>
      <vt:lpstr>     LIS: Cross-National Data Center in Luxembourg   </vt:lpstr>
      <vt:lpstr>     LIS Center at Graduate Center, CUNY    </vt:lpstr>
      <vt:lpstr>PowerPoint Presentation</vt:lpstr>
      <vt:lpstr>     GC Public Programs – Inequality Series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Michael Förster  OECD </vt:lpstr>
      <vt:lpstr>PowerPoint Presentation</vt:lpstr>
      <vt:lpstr> Branko Milanovic  GC-CUNY </vt:lpstr>
      <vt:lpstr>PowerPoint Presentation</vt:lpstr>
      <vt:lpstr> Leslie McCall,  Northwestern University</vt:lpstr>
      <vt:lpstr>PowerPoint Presentation</vt:lpstr>
      <vt:lpstr> James Parrott,  Fiscal Policy Institute</vt:lpstr>
      <vt:lpstr>PowerPoint Presentation</vt:lpstr>
      <vt:lpstr> Andrew Clark Paris School of Economics</vt:lpstr>
      <vt:lpstr>PowerPoint Presentation</vt:lpstr>
      <vt:lpstr> Shahra Razavi UN Women</vt:lpstr>
      <vt:lpstr>Gender inequalities in the economic domain labour force participation rates, 1990-2013</vt:lpstr>
      <vt:lpstr> Larry Mishel  Economic Policy Institute</vt:lpstr>
      <vt:lpstr>PowerPoint Presentation</vt:lpstr>
      <vt:lpstr> Paul Krugman  GC-CUNY</vt:lpstr>
      <vt:lpstr>PowerPoint Presentation</vt:lpstr>
      <vt:lpstr> Conchita D’Ambrosio  University of Luxembourg</vt:lpstr>
      <vt:lpstr>PowerPoint Presentation</vt:lpstr>
      <vt:lpstr> Suresh Naidu,  Columbia University</vt:lpstr>
      <vt:lpstr>PowerPoint Presentation</vt:lpstr>
      <vt:lpstr> Paula England  New York University</vt:lpstr>
      <vt:lpstr>PowerPoint Presentation</vt:lpstr>
      <vt:lpstr> Louis Chauvel  University of Luxembourg</vt:lpstr>
      <vt:lpstr>PowerPoint Presentation</vt:lpstr>
      <vt:lpstr> Richard Alba  GC-CUNY</vt:lpstr>
      <vt:lpstr>An historic transition underway</vt:lpstr>
      <vt:lpstr> Sarah Bruch  University of Iowa</vt:lpstr>
      <vt:lpstr>PowerPoint Presentation</vt:lpstr>
      <vt:lpstr>Janet Gornick GC-CUNY with Berglind Hólm Ragnarsdóttir,   Laurie Maldonado, Sarah Kostecki, and Nathaniel Johnson</vt:lpstr>
      <vt:lpstr>PowerPoint Presentation</vt:lpstr>
      <vt:lpstr> Darrick Hamilton New School </vt:lpstr>
      <vt:lpstr>PowerPoint Presentation</vt:lpstr>
      <vt:lpstr> Mary Clare Lennon GC-CUNY</vt:lpstr>
      <vt:lpstr>PowerPoint Presentation</vt:lpstr>
      <vt:lpstr>Thank You</vt:lpstr>
    </vt:vector>
  </TitlesOfParts>
  <Company>The Graduate School and University Center, CUNY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Biennial Board Meeting</dc:title>
  <dc:creator>lmaldonado</dc:creator>
  <cp:lastModifiedBy>Gornick, Janet</cp:lastModifiedBy>
  <cp:revision>171</cp:revision>
  <cp:lastPrinted>2016-06-06T02:28:22Z</cp:lastPrinted>
  <dcterms:created xsi:type="dcterms:W3CDTF">2011-06-17T19:24:44Z</dcterms:created>
  <dcterms:modified xsi:type="dcterms:W3CDTF">2016-06-06T11:05:00Z</dcterms:modified>
</cp:coreProperties>
</file>