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89"/>
  </p:notesMasterIdLst>
  <p:sldIdLst>
    <p:sldId id="326" r:id="rId2"/>
    <p:sldId id="625" r:id="rId3"/>
    <p:sldId id="615" r:id="rId4"/>
    <p:sldId id="616" r:id="rId5"/>
    <p:sldId id="618" r:id="rId6"/>
    <p:sldId id="617" r:id="rId7"/>
    <p:sldId id="619" r:id="rId8"/>
    <p:sldId id="627" r:id="rId9"/>
    <p:sldId id="621" r:id="rId10"/>
    <p:sldId id="622" r:id="rId11"/>
    <p:sldId id="620" r:id="rId12"/>
    <p:sldId id="623" r:id="rId13"/>
    <p:sldId id="624" r:id="rId14"/>
    <p:sldId id="628" r:id="rId15"/>
    <p:sldId id="629" r:id="rId16"/>
    <p:sldId id="630" r:id="rId17"/>
    <p:sldId id="631" r:id="rId18"/>
    <p:sldId id="632" r:id="rId19"/>
    <p:sldId id="633" r:id="rId20"/>
    <p:sldId id="634" r:id="rId21"/>
    <p:sldId id="635" r:id="rId22"/>
    <p:sldId id="612" r:id="rId23"/>
    <p:sldId id="327" r:id="rId24"/>
    <p:sldId id="581" r:id="rId25"/>
    <p:sldId id="330" r:id="rId26"/>
    <p:sldId id="328" r:id="rId27"/>
    <p:sldId id="329" r:id="rId28"/>
    <p:sldId id="611" r:id="rId29"/>
    <p:sldId id="476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573" r:id="rId39"/>
    <p:sldId id="574" r:id="rId40"/>
    <p:sldId id="575" r:id="rId41"/>
    <p:sldId id="577" r:id="rId42"/>
    <p:sldId id="576" r:id="rId43"/>
    <p:sldId id="579" r:id="rId44"/>
    <p:sldId id="492" r:id="rId45"/>
    <p:sldId id="578" r:id="rId46"/>
    <p:sldId id="580" r:id="rId47"/>
    <p:sldId id="511" r:id="rId48"/>
    <p:sldId id="498" r:id="rId49"/>
    <p:sldId id="512" r:id="rId50"/>
    <p:sldId id="495" r:id="rId51"/>
    <p:sldId id="513" r:id="rId52"/>
    <p:sldId id="509" r:id="rId53"/>
    <p:sldId id="510" r:id="rId54"/>
    <p:sldId id="332" r:id="rId55"/>
    <p:sldId id="470" r:id="rId56"/>
    <p:sldId id="333" r:id="rId57"/>
    <p:sldId id="500" r:id="rId58"/>
    <p:sldId id="502" r:id="rId59"/>
    <p:sldId id="501" r:id="rId60"/>
    <p:sldId id="371" r:id="rId61"/>
    <p:sldId id="334" r:id="rId62"/>
    <p:sldId id="335" r:id="rId63"/>
    <p:sldId id="336" r:id="rId64"/>
    <p:sldId id="337" r:id="rId65"/>
    <p:sldId id="338" r:id="rId66"/>
    <p:sldId id="340" r:id="rId67"/>
    <p:sldId id="304" r:id="rId68"/>
    <p:sldId id="504" r:id="rId69"/>
    <p:sldId id="405" r:id="rId70"/>
    <p:sldId id="406" r:id="rId71"/>
    <p:sldId id="505" r:id="rId72"/>
    <p:sldId id="408" r:id="rId73"/>
    <p:sldId id="409" r:id="rId74"/>
    <p:sldId id="407" r:id="rId75"/>
    <p:sldId id="477" r:id="rId76"/>
    <p:sldId id="418" r:id="rId77"/>
    <p:sldId id="419" r:id="rId78"/>
    <p:sldId id="584" r:id="rId79"/>
    <p:sldId id="585" r:id="rId80"/>
    <p:sldId id="586" r:id="rId81"/>
    <p:sldId id="587" r:id="rId82"/>
    <p:sldId id="588" r:id="rId83"/>
    <p:sldId id="589" r:id="rId84"/>
    <p:sldId id="636" r:id="rId85"/>
    <p:sldId id="582" r:id="rId86"/>
    <p:sldId id="583" r:id="rId87"/>
    <p:sldId id="507" r:id="rId8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AD2"/>
    <a:srgbClr val="1FC2D2"/>
    <a:srgbClr val="D26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76154" autoAdjust="0"/>
  </p:normalViewPr>
  <p:slideViewPr>
    <p:cSldViewPr snapToObjects="1">
      <p:cViewPr varScale="1">
        <p:scale>
          <a:sx n="86" d="100"/>
          <a:sy n="86" d="100"/>
        </p:scale>
        <p:origin x="79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888" y="31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FC5A44F8-B835-401B-8ED2-22565FDB300F}" type="datetime1">
              <a:rPr lang="en-US"/>
              <a:pPr/>
              <a:t>6/6/2017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</a:defRPr>
            </a:lvl1pPr>
          </a:lstStyle>
          <a:p>
            <a:fld id="{EF4F761D-94A3-44A3-9792-935B4CF5D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81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ingspan.org/cms/img/latin-pride-2011-4.jpg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anfernandosun.com/sanfernsun/images/stories/1013/Cesar%20Chavez%20March%20016.jpg" TargetMode="External"/><Relationship Id="rId4" Type="http://schemas.openxmlformats.org/officeDocument/2006/relationships/hyperlink" Target="http://www.cubaabsolutely.com/articles/feature/imagenes/GayPride2_01.jpg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anetwork.org/files/insideimages/2%20Queer%20Youth%20Advocacy%20Day.jpg?1256759242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lgbtpov.frontiersla.com/wp-content/uploads/2010/03/SABORES-Youth-of-BIENESTAR-at-march.jpg" TargetMode="External"/><Relationship Id="rId4" Type="http://schemas.openxmlformats.org/officeDocument/2006/relationships/hyperlink" Target="http://photos.state.gov/libraries/amgov/3234/Week_4_Oct_2011/10272011_Gay-Strait-Alliance-Network-2-IMG_0668_600.jpg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D008A400-8D0F-BC4E-AD73-F84DC4A0006B}" type="slidenum">
              <a:rPr lang="en-US" sz="1200" i="0"/>
              <a:pPr eaLnBrk="1" hangingPunct="1"/>
              <a:t>1</a:t>
            </a:fld>
            <a:endParaRPr lang="en-US" sz="1200" i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</a:rPr>
              <a:t>Special</a:t>
            </a:r>
            <a:r>
              <a:rPr lang="en-US" baseline="0" dirty="0" smtClean="0">
                <a:latin typeface="Verdana" charset="0"/>
              </a:rPr>
              <a:t> thanks to … </a:t>
            </a:r>
            <a:endParaRPr lang="en-US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6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94CA1-7054-41D7-B447-CC2BB858EFB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Focused primarily on one racial/ethnic group (Diaz) or couples (Census), and all have been smaller. </a:t>
            </a:r>
          </a:p>
        </p:txBody>
      </p:sp>
    </p:spTree>
    <p:extLst>
      <p:ext uri="{BB962C8B-B14F-4D97-AF65-F5344CB8AC3E}">
        <p14:creationId xmlns:p14="http://schemas.microsoft.com/office/powerpoint/2010/main" val="1200155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AFBF8-A316-4308-B604-DA9FEF95B3A4}" type="slidenum">
              <a:rPr lang="en-US"/>
              <a:pPr/>
              <a:t>30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</a:t>
            </a:r>
          </a:p>
        </p:txBody>
      </p:sp>
    </p:spTree>
    <p:extLst>
      <p:ext uri="{BB962C8B-B14F-4D97-AF65-F5344CB8AC3E}">
        <p14:creationId xmlns:p14="http://schemas.microsoft.com/office/powerpoint/2010/main" val="2576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A95E1B-6F6D-4C6E-93CC-316161E47138}" type="slidenum">
              <a:rPr lang="en-US" sz="1200" i="0"/>
              <a:pPr algn="r"/>
              <a:t>31</a:t>
            </a:fld>
            <a:endParaRPr lang="en-US" sz="1200" i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</a:t>
            </a:r>
          </a:p>
        </p:txBody>
      </p:sp>
    </p:spTree>
    <p:extLst>
      <p:ext uri="{BB962C8B-B14F-4D97-AF65-F5344CB8AC3E}">
        <p14:creationId xmlns:p14="http://schemas.microsoft.com/office/powerpoint/2010/main" val="201881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2A29B76-3546-4DF9-9B10-D55F21BF88B9}" type="slidenum">
              <a:rPr lang="en-US" sz="1200" i="0"/>
              <a:pPr algn="r"/>
              <a:t>32</a:t>
            </a:fld>
            <a:endParaRPr lang="en-US" sz="1200" i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</a:t>
            </a:r>
          </a:p>
        </p:txBody>
      </p:sp>
    </p:spTree>
    <p:extLst>
      <p:ext uri="{BB962C8B-B14F-4D97-AF65-F5344CB8AC3E}">
        <p14:creationId xmlns:p14="http://schemas.microsoft.com/office/powerpoint/2010/main" val="134850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ABF6C1-3BCC-4BF1-A36C-FDEA0F1D4191}" type="slidenum">
              <a:rPr lang="en-US" sz="1200" i="0"/>
              <a:pPr algn="r"/>
              <a:t>33</a:t>
            </a:fld>
            <a:endParaRPr lang="en-US" sz="1200" i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</a:t>
            </a:r>
          </a:p>
        </p:txBody>
      </p:sp>
    </p:spTree>
    <p:extLst>
      <p:ext uri="{BB962C8B-B14F-4D97-AF65-F5344CB8AC3E}">
        <p14:creationId xmlns:p14="http://schemas.microsoft.com/office/powerpoint/2010/main" val="717729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92C469-7144-4C0C-BE7E-72E1A944FD8A}" type="slidenum">
              <a:rPr lang="en-US" sz="1200" i="0"/>
              <a:pPr algn="r"/>
              <a:t>34</a:t>
            </a:fld>
            <a:endParaRPr lang="en-US" sz="1200" i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</a:t>
            </a:r>
          </a:p>
        </p:txBody>
      </p:sp>
    </p:spTree>
    <p:extLst>
      <p:ext uri="{BB962C8B-B14F-4D97-AF65-F5344CB8AC3E}">
        <p14:creationId xmlns:p14="http://schemas.microsoft.com/office/powerpoint/2010/main" val="1534515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B756E4-BFC4-4015-96AB-3593CA6C2F17}" type="slidenum">
              <a:rPr lang="en-US" sz="1200" i="0"/>
              <a:pPr algn="r"/>
              <a:t>35</a:t>
            </a:fld>
            <a:endParaRPr lang="en-US" sz="1200" i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 </a:t>
            </a:r>
          </a:p>
        </p:txBody>
      </p:sp>
    </p:spTree>
    <p:extLst>
      <p:ext uri="{BB962C8B-B14F-4D97-AF65-F5344CB8AC3E}">
        <p14:creationId xmlns:p14="http://schemas.microsoft.com/office/powerpoint/2010/main" val="704924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B756E4-BFC4-4015-96AB-3593CA6C2F17}" type="slidenum">
              <a:rPr lang="en-US" sz="1200" i="0"/>
              <a:pPr algn="r"/>
              <a:t>36</a:t>
            </a:fld>
            <a:endParaRPr lang="en-US" sz="1200" i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Other studies on LGBT people have focused on single racial/ethnic groups, one gender, or gender ID, or on those in couples, or on smaller populations, and were generally done with </a:t>
            </a:r>
            <a:r>
              <a:rPr lang="en-US" b="1" smtClean="0">
                <a:latin typeface="Calibri"/>
              </a:rPr>
              <a:t>“</a:t>
            </a:r>
            <a:r>
              <a:rPr lang="en-US" b="1" smtClean="0">
                <a:latin typeface="Calibri" pitchFamily="1" charset="0"/>
              </a:rPr>
              <a:t>easier to capture</a:t>
            </a:r>
            <a:r>
              <a:rPr lang="en-US" b="1" smtClean="0">
                <a:latin typeface="Calibri"/>
              </a:rPr>
              <a:t>”</a:t>
            </a:r>
            <a:r>
              <a:rPr lang="en-US" b="1" smtClean="0">
                <a:latin typeface="Calibri" pitchFamily="1" charset="0"/>
              </a:rPr>
              <a:t> or easier to study subpopulations. </a:t>
            </a:r>
          </a:p>
        </p:txBody>
      </p:sp>
    </p:spTree>
    <p:extLst>
      <p:ext uri="{BB962C8B-B14F-4D97-AF65-F5344CB8AC3E}">
        <p14:creationId xmlns:p14="http://schemas.microsoft.com/office/powerpoint/2010/main" val="2816733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37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3196849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38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113255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49359345-99F7-574F-BE17-D8FDDC8B74F4}" type="slidenum">
              <a:rPr lang="en-US" sz="1200" i="0"/>
              <a:pPr algn="r" eaLnBrk="1" hangingPunct="1"/>
              <a:t>19</a:t>
            </a:fld>
            <a:endParaRPr lang="en-US" sz="1200" i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Before we began</a:t>
            </a:r>
            <a:r>
              <a:rPr lang="en-US" b="1">
                <a:latin typeface="Calibri"/>
              </a:rPr>
              <a:t>…</a:t>
            </a:r>
            <a:endParaRPr lang="en-US" b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46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39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2526788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CD6EF-4524-4C7C-AAFA-97895FEC18FA}" type="slidenum">
              <a:rPr lang="en-US"/>
              <a:pPr/>
              <a:t>40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4465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CD6EF-4524-4C7C-AAFA-97895FEC18FA}" type="slidenum">
              <a:rPr lang="en-US"/>
              <a:pPr/>
              <a:t>41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hlinkClick r:id="rId3"/>
              </a:rPr>
              <a:t>http://wingspan.org/cms/img/latin-pride-2011-4.jpg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hlinkClick r:id="rId4"/>
              </a:rPr>
              <a:t>http://www.cubaabsolutely.com/articles/feature/imagenes/GayPride2_01.jpg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hlinkClick r:id="rId5"/>
              </a:rPr>
              <a:t>http://www.sanfernandosun.com/sanfernsun/images/stories/1013/Cesar%20Chavez%20March%20016.jpg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608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eaLnBrk="1" hangingPunct="1"/>
            <a:fld id="{387D878B-98E2-47C4-A7C1-6B3714199C07}" type="slidenum">
              <a:rPr lang="en-US" sz="1200" i="0"/>
              <a:pPr eaLnBrk="1" hangingPunct="1"/>
              <a:t>42</a:t>
            </a:fld>
            <a:endParaRPr lang="en-US" sz="1200" i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Helvetica" pitchFamily="1" charset="0"/>
              </a:rPr>
              <a:t>Asian Pride</a:t>
            </a:r>
          </a:p>
          <a:p>
            <a:pPr eaLnBrk="1" hangingPunct="1"/>
            <a:r>
              <a:rPr lang="en-US" smtClean="0">
                <a:latin typeface="Helvetica" pitchFamily="1" charset="0"/>
              </a:rPr>
              <a:t>http://www.flickr.com/photos/38443582@N00/2650198952/Asian </a:t>
            </a:r>
          </a:p>
          <a:p>
            <a:pPr eaLnBrk="1" hangingPunct="1"/>
            <a:r>
              <a:rPr lang="en-US" smtClean="0">
                <a:latin typeface="Helvetica" pitchFamily="1" charset="0"/>
              </a:rPr>
              <a:t>SuperGirl</a:t>
            </a:r>
          </a:p>
          <a:p>
            <a:pPr eaLnBrk="1" hangingPunct="1"/>
            <a:r>
              <a:rPr lang="en-US" smtClean="0">
                <a:latin typeface="Helvetica" pitchFamily="1" charset="0"/>
              </a:rPr>
              <a:t>http://www.flickr.com/photos/luizmachadophotos/2099846614/</a:t>
            </a:r>
          </a:p>
          <a:p>
            <a:pPr eaLnBrk="1" hangingPunct="1"/>
            <a:r>
              <a:rPr lang="en-US" smtClean="0">
                <a:latin typeface="Helvetica" pitchFamily="1" charset="0"/>
              </a:rPr>
              <a:t>Asian Sailor</a:t>
            </a:r>
          </a:p>
          <a:p>
            <a:pPr eaLnBrk="1" hangingPunct="1"/>
            <a:r>
              <a:rPr lang="en-US" smtClean="0">
                <a:latin typeface="Helvetica" pitchFamily="1" charset="0"/>
              </a:rPr>
              <a:t>http://www.flickr.com/photos/philippeleroyer/2623249833/</a:t>
            </a:r>
          </a:p>
        </p:txBody>
      </p:sp>
    </p:spTree>
    <p:extLst>
      <p:ext uri="{BB962C8B-B14F-4D97-AF65-F5344CB8AC3E}">
        <p14:creationId xmlns:p14="http://schemas.microsoft.com/office/powerpoint/2010/main" val="2507846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CD6EF-4524-4C7C-AAFA-97895FEC18FA}" type="slidenum">
              <a:rPr lang="en-US"/>
              <a:pPr/>
              <a:t>43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hlinkClick r:id="rId3"/>
              </a:rPr>
              <a:t>http://www.gsanetwork.org/files/insideimages/2%20Queer%20Youth%20Advocacy%20Day.jpg?1256759242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hlinkClick r:id="rId4"/>
              </a:rPr>
              <a:t>http://photos.state.gov/libraries/amgov/3234/Week_4_Oct_2011/10272011_Gay-Strait-Alliance-Network-2-IMG_0668_600.jpg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hlinkClick r:id="rId5"/>
              </a:rPr>
              <a:t>http://lgbtpov.frontiersla.com/wp-content/uploads/2010/03/SABORES-Youth-of-BIENESTAR-at-march.jpg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0030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866753-6A84-415B-9F4E-B695F29DE192}" type="slidenum">
              <a:rPr lang="en-US" sz="1200" i="0"/>
              <a:pPr algn="r"/>
              <a:t>44</a:t>
            </a:fld>
            <a:endParaRPr lang="en-US" sz="1200" i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1453266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45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3835218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46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3219752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2D07CF33-8F46-2F44-9987-A3281EA5E7EA}" type="slidenum">
              <a:rPr lang="en-US" sz="1200" i="0"/>
              <a:pPr eaLnBrk="1" hangingPunct="1"/>
              <a:t>47</a:t>
            </a:fld>
            <a:endParaRPr lang="en-US" sz="1200" i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69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48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74547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49359345-99F7-574F-BE17-D8FDDC8B74F4}" type="slidenum">
              <a:rPr lang="en-US" sz="1200" i="0"/>
              <a:pPr algn="r" eaLnBrk="1" hangingPunct="1"/>
              <a:t>20</a:t>
            </a:fld>
            <a:endParaRPr lang="en-US" sz="1200" i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Before we began</a:t>
            </a:r>
            <a:r>
              <a:rPr lang="en-US" b="1">
                <a:latin typeface="Calibri"/>
              </a:rPr>
              <a:t>…</a:t>
            </a:r>
            <a:endParaRPr lang="en-US" b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3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B6C5D177-FB06-324D-BD2D-137D64A1D68E}" type="slidenum">
              <a:rPr lang="en-US" sz="1200" i="0"/>
              <a:pPr eaLnBrk="1" hangingPunct="1"/>
              <a:t>49</a:t>
            </a:fld>
            <a:endParaRPr lang="en-US" sz="1200" i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11a - pray daily </a:t>
            </a:r>
          </a:p>
          <a:p>
            <a:pPr eaLnBrk="1" hangingPunct="1"/>
            <a:r>
              <a:rPr lang="en-US">
                <a:latin typeface="Times New Roman" charset="0"/>
              </a:rPr>
              <a:t>Af Ams all 76%</a:t>
            </a:r>
          </a:p>
          <a:p>
            <a:pPr eaLnBrk="1" hangingPunct="1"/>
            <a:r>
              <a:rPr lang="en-US">
                <a:latin typeface="Times New Roman" charset="0"/>
              </a:rPr>
              <a:t>Af Ams SJS - 69.4%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11b - I look to my faith as providing meaning and purpose in my life.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Af Ams - All 79% say yes (very important in lives - PEW.)</a:t>
            </a:r>
          </a:p>
          <a:p>
            <a:pPr eaLnBrk="1" hangingPunct="1"/>
            <a:r>
              <a:rPr lang="en-US">
                <a:latin typeface="Times New Roman" charset="0"/>
              </a:rPr>
              <a:t>Af Am -  SJS 78% say yes (11b)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Latinos -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Pie chart. 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We’d come if you didn’t be mean to us.   Religion / faith is important to us but not attending b/c of homophobia.  </a:t>
            </a:r>
          </a:p>
        </p:txBody>
      </p:sp>
    </p:spTree>
    <p:extLst>
      <p:ext uri="{BB962C8B-B14F-4D97-AF65-F5344CB8AC3E}">
        <p14:creationId xmlns:p14="http://schemas.microsoft.com/office/powerpoint/2010/main" val="1356172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A26B1-6427-436A-88D2-56DA06EBF4EC}" type="slidenum">
              <a:rPr lang="en-US"/>
              <a:pPr/>
              <a:t>50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2392601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9BBC9950-8C2D-CB46-967B-15521983D86E}" type="slidenum">
              <a:rPr lang="en-US" sz="1200" i="0"/>
              <a:pPr eaLnBrk="1" hangingPunct="1"/>
              <a:t>51</a:t>
            </a:fld>
            <a:endParaRPr lang="en-US" sz="1200" i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15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A043D0AC-BE72-4658-8961-A1E186005BD0}" type="slidenum">
              <a:rPr lang="en-US" sz="1200" i="0"/>
              <a:pPr algn="r" eaLnBrk="1" hangingPunct="1"/>
              <a:t>52</a:t>
            </a:fld>
            <a:endParaRPr lang="en-US" sz="1200" i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itchFamily="1" charset="2"/>
              <a:buNone/>
            </a:pPr>
            <a:r>
              <a:rPr lang="en-US" sz="2300" smtClean="0">
                <a:latin typeface="Tahoma" pitchFamily="1" charset="0"/>
                <a:ea typeface="Osaka" pitchFamily="1" charset="-128"/>
              </a:rPr>
              <a:t>Latina/o Gathering + SSRC</a:t>
            </a: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endParaRPr lang="en-US" sz="2300" smtClean="0">
              <a:latin typeface="Tahoma" pitchFamily="1" charset="0"/>
              <a:ea typeface="Osaka" pitchFamily="1" charset="-128"/>
            </a:endParaRP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endParaRPr lang="en-US" sz="2300" smtClean="0">
              <a:latin typeface="Tahoma" pitchFamily="1" charset="0"/>
              <a:ea typeface="Osaka" pitchFamily="1" charset="-128"/>
            </a:endParaRP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r>
              <a:rPr lang="en-US" smtClean="0"/>
              <a:t>The gathering - 2009 - 1) researching, raising money,</a:t>
            </a:r>
          </a:p>
        </p:txBody>
      </p:sp>
    </p:spTree>
    <p:extLst>
      <p:ext uri="{BB962C8B-B14F-4D97-AF65-F5344CB8AC3E}">
        <p14:creationId xmlns:p14="http://schemas.microsoft.com/office/powerpoint/2010/main" val="1374262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62150D5D-72EA-4303-BAE1-D94F852ED274}" type="slidenum">
              <a:rPr lang="en-US" sz="1200" i="0"/>
              <a:pPr algn="r" eaLnBrk="1" hangingPunct="1"/>
              <a:t>53</a:t>
            </a:fld>
            <a:endParaRPr lang="en-US" sz="1200" i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" pitchFamily="1" charset="2"/>
              <a:buNone/>
            </a:pPr>
            <a:r>
              <a:rPr lang="en-US" sz="2300" smtClean="0">
                <a:latin typeface="Tahoma" pitchFamily="1" charset="0"/>
                <a:ea typeface="Osaka" pitchFamily="1" charset="-128"/>
              </a:rPr>
              <a:t>Latina/o Gathering + SSRC</a:t>
            </a: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endParaRPr lang="en-US" sz="2300" smtClean="0">
              <a:latin typeface="Tahoma" pitchFamily="1" charset="0"/>
              <a:ea typeface="Osaka" pitchFamily="1" charset="-128"/>
            </a:endParaRP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endParaRPr lang="en-US" sz="2300" smtClean="0">
              <a:latin typeface="Tahoma" pitchFamily="1" charset="0"/>
              <a:ea typeface="Osaka" pitchFamily="1" charset="-128"/>
            </a:endParaRPr>
          </a:p>
          <a:p>
            <a:pPr eaLnBrk="1" hangingPunct="1">
              <a:spcBef>
                <a:spcPct val="20000"/>
              </a:spcBef>
              <a:buFont typeface="Wingdings" pitchFamily="1" charset="2"/>
              <a:buChar char="§"/>
            </a:pPr>
            <a:r>
              <a:rPr lang="en-US" smtClean="0"/>
              <a:t>The gathering - 2009 - 1) researching, raising money,</a:t>
            </a:r>
          </a:p>
        </p:txBody>
      </p:sp>
    </p:spTree>
    <p:extLst>
      <p:ext uri="{BB962C8B-B14F-4D97-AF65-F5344CB8AC3E}">
        <p14:creationId xmlns:p14="http://schemas.microsoft.com/office/powerpoint/2010/main" val="741587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67913AD5-2135-7E41-886A-B97325CD0BCB}" type="slidenum">
              <a:rPr lang="en-US" sz="1200" i="0"/>
              <a:pPr eaLnBrk="1" hangingPunct="1"/>
              <a:t>54</a:t>
            </a:fld>
            <a:endParaRPr lang="en-US" sz="1200" i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Survey (105 questions)Piloted Survey Multiple Times Translated &amp; Back Translated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This is how we did it - online, venue based events, partners.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Goal was to get people who would not necessarily go to gay pride, but may be a gay rodeo or senior event or religious event.  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60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67913AD5-2135-7E41-886A-B97325CD0BCB}" type="slidenum">
              <a:rPr lang="en-US" sz="1200" i="0"/>
              <a:pPr eaLnBrk="1" hangingPunct="1"/>
              <a:t>55</a:t>
            </a:fld>
            <a:endParaRPr lang="en-US" sz="1200" i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Survey (105 questions)Piloted Survey Multiple Times Translated &amp; Back Translated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This is how we did it - online, venue based events, partners.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Goal was to get people who would not necessarily go to gay pride, but may be a gay rodeo or senior event or religious event.  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5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59432132-6084-2848-AB0A-F3F2595F7D90}" type="slidenum">
              <a:rPr lang="en-US" sz="1200" i="0"/>
              <a:pPr algn="r" eaLnBrk="1" hangingPunct="1"/>
              <a:t>56</a:t>
            </a:fld>
            <a:endParaRPr lang="en-US" sz="1200" i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Piloted multiple times - standard for this methodology - and multiple translations + back translations. 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21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59432132-6084-2848-AB0A-F3F2595F7D90}" type="slidenum">
              <a:rPr lang="en-US" sz="1200" i="0"/>
              <a:pPr algn="r" eaLnBrk="1" hangingPunct="1"/>
              <a:t>57</a:t>
            </a:fld>
            <a:endParaRPr lang="en-US" sz="1200" i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Piloted multiple times - standard for this methodology - and multiple translations + back translations. 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88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F1A3A-E21B-49FC-9890-187B976C2DD8}" type="slidenum">
              <a:rPr lang="en-US"/>
              <a:pPr/>
              <a:t>58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Helvetica" pitchFamily="1" charset="0"/>
              </a:rPr>
              <a:t>Survey (105 questions)Piloted Survey Multiple Times Translated &amp; Back Translated</a:t>
            </a: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is how we did it - online, venue based events, partners.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Goal was to get people who would not necessarily go to gay pride, but may be a gay rodeo or senior event or religious event.  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572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F63B3A6D-D805-4B4B-9F78-5290A6347262}" type="slidenum">
              <a:rPr lang="en-US" sz="1200" i="0"/>
              <a:pPr algn="r" eaLnBrk="1" hangingPunct="1"/>
              <a:t>22</a:t>
            </a:fld>
            <a:endParaRPr lang="en-US" sz="1200" i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91143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F1A3A-E21B-49FC-9890-187B976C2DD8}" type="slidenum">
              <a:rPr lang="en-US"/>
              <a:pPr/>
              <a:t>59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Helvetica" pitchFamily="1" charset="0"/>
              </a:rPr>
              <a:t>Survey (105 questions)Piloted Survey Multiple Times Translated &amp; Back Translated</a:t>
            </a: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is how we did it - online, venue based events, partners.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Goal was to get people who would not necessarily go to gay pride, but may be a gay rodeo or senior event or religious event.  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4452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59432132-6084-2848-AB0A-F3F2595F7D90}" type="slidenum">
              <a:rPr lang="en-US" sz="1200" i="0"/>
              <a:pPr algn="r" eaLnBrk="1" hangingPunct="1"/>
              <a:t>60</a:t>
            </a:fld>
            <a:endParaRPr lang="en-US" sz="1200" i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Piloted multiple times - standard for this methodology - and multiple translations + back translations. 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11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550A1609-16F7-9244-9B5A-35F7286FBA97}" type="slidenum">
              <a:rPr lang="en-US" sz="1200" i="0"/>
              <a:pPr eaLnBrk="1" hangingPunct="1"/>
              <a:t>61</a:t>
            </a:fld>
            <a:endParaRPr lang="en-US" sz="1200" i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We gathered data through a variety of purposive sampling methods: venue based events</a:t>
            </a:r>
            <a:r>
              <a:rPr lang="en-US" b="1">
                <a:latin typeface="Lucida Grande" charset="0"/>
              </a:rPr>
              <a:t>�</a:t>
            </a:r>
            <a:r>
              <a:rPr lang="en-US" b="1">
                <a:latin typeface="Calibri" charset="0"/>
              </a:rPr>
              <a:t> Goal was to get people who would not necessarily go to gay pride, but may be a gay rodeo or senior event or religious event. </a:t>
            </a:r>
          </a:p>
        </p:txBody>
      </p:sp>
    </p:spTree>
    <p:extLst>
      <p:ext uri="{BB962C8B-B14F-4D97-AF65-F5344CB8AC3E}">
        <p14:creationId xmlns:p14="http://schemas.microsoft.com/office/powerpoint/2010/main" val="11566053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4C84673C-C47C-084E-A5D8-DB616C14DDA1}" type="slidenum">
              <a:rPr lang="en-US" sz="1200" i="0"/>
              <a:pPr algn="r" eaLnBrk="1" hangingPunct="1"/>
              <a:t>62</a:t>
            </a:fld>
            <a:endParaRPr lang="en-US" sz="1200" i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2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A2E5F7DC-2C75-284D-9AE5-67C3E544BFAD}" type="slidenum">
              <a:rPr lang="en-US" sz="1200" i="0"/>
              <a:pPr eaLnBrk="1" hangingPunct="1"/>
              <a:t>63</a:t>
            </a:fld>
            <a:endParaRPr lang="en-US" sz="1200" i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38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1B9FE4A1-B85F-7240-ADC9-DB9D7F1249DD}" type="slidenum">
              <a:rPr lang="en-US" sz="1200" i="0"/>
              <a:pPr algn="r" eaLnBrk="1" hangingPunct="1"/>
              <a:t>64</a:t>
            </a:fld>
            <a:endParaRPr lang="en-US" sz="1200" i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11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432D5816-1DE1-3742-84C0-2B7A1E1D33C6}" type="slidenum">
              <a:rPr lang="en-US" sz="1200" i="0"/>
              <a:pPr algn="r" eaLnBrk="1" hangingPunct="1"/>
              <a:t>65</a:t>
            </a:fld>
            <a:endParaRPr lang="en-US" sz="1200" i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Internet sample, with partner orgs. Online = 18% Paper = 82%. </a:t>
            </a:r>
            <a:br>
              <a:rPr lang="en-US" b="1">
                <a:latin typeface="Calibri" charset="0"/>
              </a:rPr>
            </a:br>
            <a:r>
              <a:rPr lang="en-US" b="1">
                <a:latin typeface="Calibri" charset="0"/>
              </a:rPr>
              <a:t> Great for reaching “hard to reach” LGBT populations, such as those in rural areas.</a:t>
            </a:r>
          </a:p>
        </p:txBody>
      </p:sp>
    </p:spTree>
    <p:extLst>
      <p:ext uri="{BB962C8B-B14F-4D97-AF65-F5344CB8AC3E}">
        <p14:creationId xmlns:p14="http://schemas.microsoft.com/office/powerpoint/2010/main" val="3997239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FF6AD721-2AA1-FF47-A14F-6AC71B5A9E96}" type="slidenum">
              <a:rPr lang="en-US" sz="1200" i="0"/>
              <a:pPr algn="r" eaLnBrk="1" hangingPunct="1"/>
              <a:t>66</a:t>
            </a:fld>
            <a:endParaRPr lang="en-US" sz="1200" i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The survey reach: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All 50 states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Image from here: http://geology.com/state-map/maps/usa-map.jpg</a:t>
            </a: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84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73AB19-285A-4909-BE45-03C9BC2818B1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2568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67913AD5-2135-7E41-886A-B97325CD0BCB}" type="slidenum">
              <a:rPr lang="en-US" sz="1200" i="0"/>
              <a:pPr eaLnBrk="1" hangingPunct="1"/>
              <a:t>68</a:t>
            </a:fld>
            <a:endParaRPr lang="en-US" sz="1200" i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Helvetica" charset="0"/>
              </a:rPr>
              <a:t>Survey (105 questions)Piloted Survey Multiple Times Translated &amp; Back Translated</a:t>
            </a:r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This is how we did it - online, venue based events, partners.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Goal was to get people who would not necessarily go to gay pride, but may be a gay rodeo or senior event or religious event.   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38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F63B3A6D-D805-4B4B-9F78-5290A6347262}" type="slidenum">
              <a:rPr lang="en-US" sz="1200" i="0"/>
              <a:pPr algn="r" eaLnBrk="1" hangingPunct="1"/>
              <a:t>23</a:t>
            </a:fld>
            <a:endParaRPr lang="en-US" sz="1200" i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20414274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F28DFA25-B9BB-46C1-8804-9E9CE79F1C7B}" type="slidenum">
              <a:rPr lang="en-US" sz="1200" i="0"/>
              <a:pPr algn="r" eaLnBrk="1" hangingPunct="1"/>
              <a:t>69</a:t>
            </a:fld>
            <a:endParaRPr lang="en-US" sz="1200" i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More than 175+ people were involved in administering this survey, huge effort by lots of people.</a:t>
            </a:r>
            <a:endParaRPr lang="en-US" smtClean="0"/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9990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42E41DFC-9EFE-4D99-B51A-D9ACC939E7A9}" type="slidenum">
              <a:rPr lang="en-US" sz="1200" i="0"/>
              <a:pPr algn="r" eaLnBrk="1" hangingPunct="1"/>
              <a:t>70</a:t>
            </a:fld>
            <a:endParaRPr lang="en-US" sz="1200" i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22106693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42E41DFC-9EFE-4D99-B51A-D9ACC939E7A9}" type="slidenum">
              <a:rPr lang="en-US" sz="1200" i="0"/>
              <a:pPr algn="r" eaLnBrk="1" hangingPunct="1"/>
              <a:t>71</a:t>
            </a:fld>
            <a:endParaRPr lang="en-US" sz="1200" i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42083511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42E41DFC-9EFE-4D99-B51A-D9ACC939E7A9}" type="slidenum">
              <a:rPr lang="en-US" sz="1200" i="0"/>
              <a:pPr algn="r" eaLnBrk="1" hangingPunct="1"/>
              <a:t>72</a:t>
            </a:fld>
            <a:endParaRPr lang="en-US" sz="1200" i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8895941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42E41DFC-9EFE-4D99-B51A-D9ACC939E7A9}" type="slidenum">
              <a:rPr lang="en-US" sz="1200" i="0"/>
              <a:pPr algn="r" eaLnBrk="1" hangingPunct="1"/>
              <a:t>73</a:t>
            </a:fld>
            <a:endParaRPr lang="en-US" sz="1200" i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15010906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74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40524489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5E839-0F84-4AE9-804F-06245995D9CD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037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F40AB60-6BC3-4B81-96C0-03EF13A33125}" type="slidenum">
              <a:rPr lang="en-US" smtClean="0">
                <a:latin typeface="Calibri" pitchFamily="34" charset="0"/>
              </a:rPr>
              <a:pPr eaLnBrk="1" hangingPunct="1"/>
              <a:t>76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00410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3A3F368-5BA8-43EE-84A0-1799978B7918}" type="slidenum">
              <a:rPr lang="en-US" smtClean="0">
                <a:latin typeface="Calibri" pitchFamily="34" charset="0"/>
              </a:rPr>
              <a:pPr eaLnBrk="1" hangingPunct="1"/>
              <a:t>77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882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78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270872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E632A368-5727-7D48-B339-098DE61831CE}" type="slidenum">
              <a:rPr lang="en-US" sz="1200" i="0"/>
              <a:pPr algn="r" eaLnBrk="1" hangingPunct="1"/>
              <a:t>24</a:t>
            </a:fld>
            <a:endParaRPr lang="en-US" sz="1200" i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3718075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79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20223053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80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1633580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81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32316487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82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41168259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r" eaLnBrk="1" hangingPunct="1"/>
            <a:fld id="{0090B623-A0B9-4D2F-B2FF-D0327912D7A5}" type="slidenum">
              <a:rPr lang="en-US" sz="1200" i="0"/>
              <a:pPr algn="r" eaLnBrk="1" hangingPunct="1"/>
              <a:t>83</a:t>
            </a:fld>
            <a:endParaRPr lang="en-US" sz="1200" i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b="1" smtClean="0">
                <a:latin typeface="Calibri" pitchFamily="1" charset="0"/>
              </a:rPr>
              <a:t>In contrast, the SJS study has a total sample size of 5,500 (down to 4,963). It covers a range of 5 groups -  diverse in terms of racial/ethnic group, age, gender, relationship status, sexual orientation &amp; gender ID, and 5 broad topic areas.  We used a purposive sample, ideal for a study of this kind where random sampling would systematically exclude people of color and disproportionately include white people.</a:t>
            </a:r>
          </a:p>
        </p:txBody>
      </p:sp>
    </p:spTree>
    <p:extLst>
      <p:ext uri="{BB962C8B-B14F-4D97-AF65-F5344CB8AC3E}">
        <p14:creationId xmlns:p14="http://schemas.microsoft.com/office/powerpoint/2010/main" val="5245193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D008A400-8D0F-BC4E-AD73-F84DC4A0006B}" type="slidenum">
              <a:rPr lang="en-US" sz="1200" i="0"/>
              <a:pPr eaLnBrk="1" hangingPunct="1"/>
              <a:t>85</a:t>
            </a:fld>
            <a:endParaRPr lang="en-US" sz="1200" i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</a:rPr>
              <a:t>Special</a:t>
            </a:r>
            <a:r>
              <a:rPr lang="en-US" baseline="0" dirty="0" smtClean="0">
                <a:latin typeface="Verdana" charset="0"/>
              </a:rPr>
              <a:t> thanks to … </a:t>
            </a:r>
            <a:endParaRPr lang="en-US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9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/>
            <a:fld id="{D008A400-8D0F-BC4E-AD73-F84DC4A0006B}" type="slidenum">
              <a:rPr lang="en-US" sz="1200" i="0"/>
              <a:pPr eaLnBrk="1" hangingPunct="1"/>
              <a:t>86</a:t>
            </a:fld>
            <a:endParaRPr lang="en-US" sz="1200" i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Verdana" charset="0"/>
              </a:rPr>
              <a:t>Special</a:t>
            </a:r>
            <a:r>
              <a:rPr lang="en-US" baseline="0" dirty="0" smtClean="0">
                <a:latin typeface="Verdana" charset="0"/>
              </a:rPr>
              <a:t> thanks to … </a:t>
            </a:r>
            <a:endParaRPr lang="en-US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4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C2716-2684-4E3C-8B52-9BB3ADA4506D}" type="slidenum">
              <a:rPr lang="en-US"/>
              <a:pPr/>
              <a:t>87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449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E632A368-5727-7D48-B339-098DE61831CE}" type="slidenum">
              <a:rPr lang="en-US" sz="1200" i="0"/>
              <a:pPr algn="r" eaLnBrk="1" hangingPunct="1"/>
              <a:t>25</a:t>
            </a:fld>
            <a:endParaRPr lang="en-US" sz="1200" i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1641043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BB7BD242-6519-C24B-91AE-074DE2B34C5D}" type="slidenum">
              <a:rPr lang="en-US" sz="1200" i="0"/>
              <a:pPr algn="r" eaLnBrk="1" hangingPunct="1"/>
              <a:t>26</a:t>
            </a:fld>
            <a:endParaRPr lang="en-US" sz="1200" i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736561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r" eaLnBrk="1" hangingPunct="1"/>
            <a:fld id="{56F3C5F3-222F-DC44-8814-58D4424BE878}" type="slidenum">
              <a:rPr lang="en-US" sz="1200" i="0"/>
              <a:pPr algn="r" eaLnBrk="1" hangingPunct="1"/>
              <a:t>27</a:t>
            </a:fld>
            <a:endParaRPr lang="en-US" sz="1200" i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>
                <a:latin typeface="Calibri" charset="0"/>
              </a:rPr>
              <a:t>Our purpose: to document &amp; celebrate, not pathologize. We are not just one LGBT community, we are a mosaic of communities. </a:t>
            </a:r>
          </a:p>
        </p:txBody>
      </p:sp>
    </p:spTree>
    <p:extLst>
      <p:ext uri="{BB962C8B-B14F-4D97-AF65-F5344CB8AC3E}">
        <p14:creationId xmlns:p14="http://schemas.microsoft.com/office/powerpoint/2010/main" val="35977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2898B-62AB-E14F-8616-159D2608FC51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9EE33-5C0F-5D4F-9C15-57CAE9D71FBB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44F68-646E-0A48-BE49-18AA308D0ED1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27732-B6D5-FF44-B9DB-2194F85B127F}" type="slidenum">
              <a:rPr lang="en-US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57550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33120-74AE-0A4D-A76F-4E79CCE670AC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0109-D7FA-4542-A792-A327DE280855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00CED3-16D2-F34A-B68D-1D11E748E0D5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7ABAF-A0E1-2A46-8750-C4B1B616F969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A3BB6-1CC4-8541-BF61-65542C265106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80DEE-B501-DD49-B6E1-2794DA3ED3AE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32B37-D8CB-F444-9691-AF8458AB6E62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D8B95-A85C-6A48-95BC-2D4DA6779209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41834A13-9B25-364F-B382-5528E17B4B1B}" type="slidenum">
              <a:rPr lang="en-US" smtClean="0">
                <a:solidFill>
                  <a:srgbClr val="000000"/>
                </a:solidFill>
                <a:ea typeface="Osaka"/>
                <a:cs typeface="Osaka"/>
              </a:rPr>
              <a:pPr defTabSz="914400">
                <a:defRPr/>
              </a:pPr>
              <a:t>‹#›</a:t>
            </a:fld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8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04.jpeg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57.jpeg"/><Relationship Id="rId4" Type="http://schemas.openxmlformats.org/officeDocument/2006/relationships/image" Target="../media/image5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estorlandonews.com/wp-content/uploads/2010/10/black_behind_ba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86037"/>
            <a:ext cx="1673361" cy="1114485"/>
          </a:xfrm>
          <a:prstGeom prst="rect">
            <a:avLst/>
          </a:prstGeom>
          <a:noFill/>
        </p:spPr>
      </p:pic>
      <p:pic>
        <p:nvPicPr>
          <p:cNvPr id="1026" name="Picture 2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6" y="2015807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05" y="35560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uan\Desktop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" y="4432564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uan\Desktop\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36" y="41275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0"/>
            <a:ext cx="9128759" cy="6802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Impact" panose="020B0806030902050204" pitchFamily="34" charset="0"/>
              </a:rPr>
              <a:t>Inequality, Race, &amp; Sexuality</a:t>
            </a:r>
          </a:p>
          <a:p>
            <a:pPr marL="0" indent="0" algn="ctr">
              <a:buNone/>
            </a:pPr>
            <a:endParaRPr lang="en-US" dirty="0" smtClean="0">
              <a:latin typeface="Impact" panose="020B0806030902050204" pitchFamily="34" charset="0"/>
            </a:endParaRPr>
          </a:p>
          <a:p>
            <a:pPr marL="0" indent="0" algn="ctr">
              <a:buNone/>
            </a:pPr>
            <a:r>
              <a:rPr lang="es-ES" dirty="0">
                <a:latin typeface="Impact" charset="0"/>
                <a:ea typeface="Osaka" charset="0"/>
              </a:rPr>
              <a:t>Prof. Juan </a:t>
            </a:r>
            <a:r>
              <a:rPr lang="es-ES" dirty="0" err="1" smtClean="0">
                <a:latin typeface="Impact" charset="0"/>
                <a:ea typeface="Osaka" charset="0"/>
              </a:rPr>
              <a:t>Battle</a:t>
            </a:r>
            <a:endParaRPr lang="es-ES" dirty="0" smtClean="0">
              <a:latin typeface="Impact" charset="0"/>
              <a:ea typeface="Osaka" charset="0"/>
            </a:endParaRPr>
          </a:p>
          <a:p>
            <a:pPr marL="0" indent="0" algn="ctr">
              <a:buNone/>
            </a:pPr>
            <a:r>
              <a:rPr lang="es-ES" sz="2000" dirty="0" smtClean="0">
                <a:latin typeface="Impact" charset="0"/>
                <a:ea typeface="Osaka" charset="0"/>
              </a:rPr>
              <a:t>JuanBattle.com</a:t>
            </a:r>
            <a:endParaRPr lang="en-GB" sz="2000" dirty="0" smtClean="0"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sz="2400" dirty="0" smtClean="0"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r>
              <a:rPr lang="es-ES" sz="2400" dirty="0" smtClean="0">
                <a:latin typeface="Impact" charset="0"/>
                <a:ea typeface="Osaka" charset="0"/>
              </a:rPr>
              <a:t>June 6, 2017</a:t>
            </a:r>
            <a:endParaRPr lang="es-ES" sz="2400" dirty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sz="2400" dirty="0">
              <a:solidFill>
                <a:schemeClr val="tx1"/>
              </a:solidFill>
              <a:latin typeface="Impact" charset="0"/>
              <a:ea typeface="Osaka" charset="0"/>
            </a:endParaRPr>
          </a:p>
        </p:txBody>
      </p:sp>
      <p:pic>
        <p:nvPicPr>
          <p:cNvPr id="1030" name="Picture 6" descr="C:\Users\Juan\Desktop\images (1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080895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Juan\Desktop\images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80" y="4584964"/>
            <a:ext cx="2938463" cy="114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4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Juan\Desktop\35c54c15ecd16e09e2991763b8448e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698"/>
            <a:ext cx="8458200" cy="67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uan\Desktop\Pover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334000" cy="69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uan\Desktop\unfair-price-infographic-lgbt-people-of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18" y="76200"/>
            <a:ext cx="5240482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Juan\Desktop\LGBTUndocumented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8" y="32656"/>
            <a:ext cx="2460172" cy="67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1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eriod" startAt="3"/>
            </a:pPr>
            <a:r>
              <a:rPr lang="en-US" sz="2400" dirty="0"/>
              <a:t>No Lube or Mood Music:  Researchers (inadvertently) Screwing (over) Vulnerable Populations </a:t>
            </a:r>
          </a:p>
        </p:txBody>
      </p:sp>
      <p:pic>
        <p:nvPicPr>
          <p:cNvPr id="12290" name="Picture 2" descr="C:\Users\Jua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81300"/>
            <a:ext cx="252822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uan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517933" cy="2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11068"/>
            <a:ext cx="2639191" cy="16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4157"/>
            <a:ext cx="3276600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5771" y="1464162"/>
            <a:ext cx="7391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researchers </a:t>
            </a:r>
            <a:r>
              <a:rPr lang="en-US" sz="2000" dirty="0"/>
              <a:t>can perpetuate inequality/discrimination </a:t>
            </a:r>
            <a:r>
              <a:rPr lang="en-US" sz="2000" dirty="0" smtClean="0"/>
              <a:t>based </a:t>
            </a:r>
            <a:r>
              <a:rPr lang="en-US" sz="2000" dirty="0"/>
              <a:t>on </a:t>
            </a:r>
            <a:endParaRPr lang="en-US" sz="2000" dirty="0" smtClean="0"/>
          </a:p>
          <a:p>
            <a:r>
              <a:rPr lang="en-US" sz="2000" dirty="0" smtClean="0"/>
              <a:t>     the assumptions they (don’t) make and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the questions </a:t>
            </a:r>
            <a:r>
              <a:rPr lang="en-US" sz="2000" dirty="0"/>
              <a:t>they </a:t>
            </a:r>
            <a:r>
              <a:rPr lang="en-US" sz="2000" dirty="0" smtClean="0"/>
              <a:t>(don’t) ask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an\Desktop\cows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" y="457200"/>
            <a:ext cx="874440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962400"/>
            <a:ext cx="8976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33424" y="3276600"/>
            <a:ext cx="1737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457200" y="3276598"/>
            <a:ext cx="1737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08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an\Desktop\cows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" y="457200"/>
            <a:ext cx="874440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962400"/>
            <a:ext cx="8976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33424" y="3276600"/>
            <a:ext cx="1737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-457200" y="3276598"/>
            <a:ext cx="173773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12025" y="4549676"/>
            <a:ext cx="7894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Individual Choices/Behavior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169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an\Desktop\cows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" y="457200"/>
            <a:ext cx="874440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an\Desktop\cows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" y="457200"/>
            <a:ext cx="874440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97" y="4343400"/>
            <a:ext cx="89132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Institutional/Structural </a:t>
            </a:r>
          </a:p>
          <a:p>
            <a:pPr algn="ctr"/>
            <a:r>
              <a:rPr lang="en-US" sz="6600" dirty="0" smtClean="0"/>
              <a:t> Constraints</a:t>
            </a:r>
            <a:r>
              <a:rPr lang="en-US" sz="7200" dirty="0" smtClean="0"/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957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4" name="Picture 6" descr="http://westorlandonews.com/wp-content/uploads/2010/10/black_behind_ba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636"/>
            <a:ext cx="9144000" cy="6090049"/>
          </a:xfrm>
          <a:prstGeom prst="rect">
            <a:avLst/>
          </a:prstGeom>
          <a:noFill/>
        </p:spPr>
      </p:pic>
      <p:sp>
        <p:nvSpPr>
          <p:cNvPr id="229378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9380" name="AutoShape 1028"/>
          <p:cNvSpPr>
            <a:spLocks noChangeArrowheads="1"/>
          </p:cNvSpPr>
          <p:nvPr/>
        </p:nvSpPr>
        <p:spPr bwMode="auto">
          <a:xfrm>
            <a:off x="19050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381" name="Rectangle 1029"/>
          <p:cNvSpPr>
            <a:spLocks noChangeArrowheads="1"/>
          </p:cNvSpPr>
          <p:nvPr/>
        </p:nvSpPr>
        <p:spPr bwMode="auto">
          <a:xfrm>
            <a:off x="2195736" y="2771775"/>
            <a:ext cx="49989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 dirty="0">
                <a:latin typeface="Impact" charset="0"/>
              </a:rPr>
              <a:t>&lt; </a:t>
            </a:r>
            <a:r>
              <a:rPr lang="en-US" sz="4000" i="0" dirty="0" smtClean="0">
                <a:latin typeface="Impact" charset="0"/>
              </a:rPr>
              <a:t>a jailhouse promise&gt;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00200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I.    Intersectionality </a:t>
            </a:r>
          </a:p>
          <a:p>
            <a:endParaRPr lang="en-US" sz="2400" dirty="0" smtClean="0"/>
          </a:p>
          <a:p>
            <a:pPr marL="400050" indent="-400050">
              <a:buAutoNum type="romanUcPeriod" startAt="2"/>
            </a:pPr>
            <a:r>
              <a:rPr lang="en-US" sz="2400" dirty="0" smtClean="0"/>
              <a:t>Size Matters:  LGBT America, By </a:t>
            </a:r>
            <a:r>
              <a:rPr lang="en-US" sz="2400" dirty="0"/>
              <a:t>T</a:t>
            </a:r>
            <a:r>
              <a:rPr lang="en-US" sz="2400" dirty="0" smtClean="0"/>
              <a:t>he Numbers</a:t>
            </a:r>
          </a:p>
          <a:p>
            <a:endParaRPr lang="en-US" sz="2400" dirty="0"/>
          </a:p>
          <a:p>
            <a:pPr marL="400050" indent="-400050">
              <a:buAutoNum type="romanUcPeriod" startAt="3"/>
            </a:pPr>
            <a:r>
              <a:rPr lang="en-US" sz="2400" dirty="0" smtClean="0"/>
              <a:t>No Lube or Mood Music:  Researchers (inadvertently) Screwing (over) Vulnerable Populations </a:t>
            </a:r>
          </a:p>
          <a:p>
            <a:endParaRPr lang="en-US" sz="2400" dirty="0" smtClean="0"/>
          </a:p>
          <a:p>
            <a:pPr marL="400050" indent="-400050">
              <a:buAutoNum type="romanUcPeriod" startAt="4"/>
            </a:pPr>
            <a:r>
              <a:rPr lang="en-US" sz="2400" dirty="0" smtClean="0"/>
              <a:t>Social Justice Sexuality Survey: Researching the Whole Body and Not Just the Holes in the Body</a:t>
            </a:r>
          </a:p>
          <a:p>
            <a:endParaRPr lang="en-US" sz="2400" dirty="0" smtClean="0"/>
          </a:p>
          <a:p>
            <a:r>
              <a:rPr lang="en-US" sz="2400" dirty="0" smtClean="0"/>
              <a:t>V.  Wrapping It Up:  Q&amp;A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0" y="38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Outline</a:t>
            </a:r>
            <a:endParaRPr lang="en-US" dirty="0"/>
          </a:p>
        </p:txBody>
      </p:sp>
      <p:pic>
        <p:nvPicPr>
          <p:cNvPr id="6" name="Picture 4" descr="C:\Users\Juan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987321"/>
            <a:ext cx="2892878" cy="17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https://dpqe0zkrjo0ak.cloudfront.net/pfil/8648/pict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261"/>
            <a:ext cx="9561689" cy="6400800"/>
          </a:xfrm>
          <a:prstGeom prst="rect">
            <a:avLst/>
          </a:prstGeom>
          <a:noFill/>
        </p:spPr>
      </p:pic>
      <p:sp>
        <p:nvSpPr>
          <p:cNvPr id="229378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9380" name="AutoShape 1028"/>
          <p:cNvSpPr>
            <a:spLocks noChangeArrowheads="1"/>
          </p:cNvSpPr>
          <p:nvPr/>
        </p:nvSpPr>
        <p:spPr bwMode="auto">
          <a:xfrm>
            <a:off x="19050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381" name="Rectangle 1029"/>
          <p:cNvSpPr>
            <a:spLocks noChangeArrowheads="1"/>
          </p:cNvSpPr>
          <p:nvPr/>
        </p:nvSpPr>
        <p:spPr bwMode="auto">
          <a:xfrm>
            <a:off x="2195736" y="2771775"/>
            <a:ext cx="49989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 dirty="0">
                <a:latin typeface="Impact" charset="0"/>
              </a:rPr>
              <a:t>&lt; </a:t>
            </a:r>
            <a:r>
              <a:rPr lang="en-US" sz="4000" i="0" dirty="0" smtClean="0">
                <a:latin typeface="Impact" charset="0"/>
              </a:rPr>
              <a:t>a jailhouse promise&gt;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76161"/>
            <a:ext cx="9036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eriod" startAt="4"/>
            </a:pPr>
            <a:r>
              <a:rPr lang="en-US" sz="2400" dirty="0" smtClean="0"/>
              <a:t>Researching </a:t>
            </a:r>
            <a:r>
              <a:rPr lang="en-US" sz="2400" dirty="0"/>
              <a:t>the Whole Body and Not Just the Holes in the Body</a:t>
            </a:r>
          </a:p>
        </p:txBody>
      </p:sp>
      <p:pic>
        <p:nvPicPr>
          <p:cNvPr id="12290" name="Picture 2" descr="C:\Users\Jua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51626"/>
            <a:ext cx="252822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uan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517933" cy="2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11068"/>
            <a:ext cx="2639191" cy="16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4157"/>
            <a:ext cx="3276600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JS_web_bann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86" y="0"/>
            <a:ext cx="91440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4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17091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AutoShape 1028"/>
          <p:cNvSpPr>
            <a:spLocks noChangeArrowheads="1"/>
          </p:cNvSpPr>
          <p:nvPr/>
        </p:nvSpPr>
        <p:spPr bwMode="auto">
          <a:xfrm>
            <a:off x="2362200" y="2667000"/>
            <a:ext cx="4648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7093" name="Rectangle 1029"/>
          <p:cNvSpPr>
            <a:spLocks noChangeArrowheads="1"/>
          </p:cNvSpPr>
          <p:nvPr/>
        </p:nvSpPr>
        <p:spPr bwMode="auto">
          <a:xfrm>
            <a:off x="2979738" y="2771775"/>
            <a:ext cx="35573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i="0" dirty="0">
                <a:latin typeface="Impact" charset="0"/>
              </a:rPr>
              <a:t>&lt; </a:t>
            </a:r>
            <a:r>
              <a:rPr lang="en-US" sz="4400" dirty="0" smtClean="0">
                <a:latin typeface="Impact" charset="0"/>
              </a:rPr>
              <a:t>proper lens</a:t>
            </a:r>
            <a:r>
              <a:rPr lang="en-US" sz="4400" i="0" dirty="0" smtClean="0">
                <a:latin typeface="Impact" charset="0"/>
              </a:rPr>
              <a:t>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17091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AutoShape 1028"/>
          <p:cNvSpPr>
            <a:spLocks noChangeArrowheads="1"/>
          </p:cNvSpPr>
          <p:nvPr/>
        </p:nvSpPr>
        <p:spPr bwMode="auto">
          <a:xfrm>
            <a:off x="2362200" y="2667000"/>
            <a:ext cx="4648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7093" name="Rectangle 1029"/>
          <p:cNvSpPr>
            <a:spLocks noChangeArrowheads="1"/>
          </p:cNvSpPr>
          <p:nvPr/>
        </p:nvSpPr>
        <p:spPr bwMode="auto">
          <a:xfrm>
            <a:off x="2979738" y="2771775"/>
            <a:ext cx="37978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i="0" dirty="0">
                <a:latin typeface="Impact" charset="0"/>
              </a:rPr>
              <a:t>&lt; </a:t>
            </a:r>
            <a:r>
              <a:rPr lang="en-US" sz="4400" dirty="0" smtClean="0">
                <a:latin typeface="Impact" charset="0"/>
              </a:rPr>
              <a:t>o</a:t>
            </a:r>
            <a:r>
              <a:rPr lang="en-US" sz="4400" i="0" dirty="0" smtClean="0">
                <a:latin typeface="Impact" charset="0"/>
              </a:rPr>
              <a:t>ur </a:t>
            </a:r>
            <a:r>
              <a:rPr lang="en-US" sz="4400" dirty="0">
                <a:latin typeface="Impact" charset="0"/>
              </a:rPr>
              <a:t>p</a:t>
            </a:r>
            <a:r>
              <a:rPr lang="en-US" sz="4400" i="0" dirty="0" smtClean="0">
                <a:latin typeface="Impact" charset="0"/>
              </a:rPr>
              <a:t>urpose </a:t>
            </a:r>
            <a:r>
              <a:rPr lang="en-US" sz="4400" i="0" dirty="0">
                <a:latin typeface="Impact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241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23235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AutoShape 1028"/>
          <p:cNvSpPr>
            <a:spLocks noChangeArrowheads="1"/>
          </p:cNvSpPr>
          <p:nvPr/>
        </p:nvSpPr>
        <p:spPr bwMode="auto">
          <a:xfrm>
            <a:off x="19050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37" name="Rectangle 1029"/>
          <p:cNvSpPr>
            <a:spLocks noChangeArrowheads="1"/>
          </p:cNvSpPr>
          <p:nvPr/>
        </p:nvSpPr>
        <p:spPr bwMode="auto">
          <a:xfrm>
            <a:off x="1981200" y="2771775"/>
            <a:ext cx="5569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 dirty="0">
                <a:latin typeface="Impact" charset="0"/>
              </a:rPr>
              <a:t>&lt; </a:t>
            </a:r>
            <a:r>
              <a:rPr lang="en-US" sz="3600" dirty="0" smtClean="0">
                <a:latin typeface="Impact" charset="0"/>
              </a:rPr>
              <a:t>knowledge-based survey</a:t>
            </a:r>
            <a:r>
              <a:rPr lang="en-US" sz="4000" i="0" dirty="0" smtClean="0">
                <a:latin typeface="Impact" charset="0"/>
              </a:rPr>
              <a:t>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23235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6" name="AutoShape 1028"/>
          <p:cNvSpPr>
            <a:spLocks noChangeArrowheads="1"/>
          </p:cNvSpPr>
          <p:nvPr/>
        </p:nvSpPr>
        <p:spPr bwMode="auto">
          <a:xfrm>
            <a:off x="19050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3237" name="Rectangle 1029"/>
          <p:cNvSpPr>
            <a:spLocks noChangeArrowheads="1"/>
          </p:cNvSpPr>
          <p:nvPr/>
        </p:nvSpPr>
        <p:spPr bwMode="auto">
          <a:xfrm>
            <a:off x="1981200" y="2771775"/>
            <a:ext cx="5422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>
                <a:latin typeface="Impact" charset="0"/>
              </a:rPr>
              <a:t>&lt; sociopolitical mosaic &gt;</a:t>
            </a:r>
            <a:endParaRPr lang="en-US" sz="4400" i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19139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AutoShape 1028"/>
          <p:cNvSpPr>
            <a:spLocks noChangeArrowheads="1"/>
          </p:cNvSpPr>
          <p:nvPr/>
        </p:nvSpPr>
        <p:spPr bwMode="auto">
          <a:xfrm>
            <a:off x="18288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141" name="Rectangle 1029"/>
          <p:cNvSpPr>
            <a:spLocks noChangeArrowheads="1"/>
          </p:cNvSpPr>
          <p:nvPr/>
        </p:nvSpPr>
        <p:spPr bwMode="auto">
          <a:xfrm>
            <a:off x="1828800" y="2771775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 dirty="0">
                <a:latin typeface="Impact" charset="0"/>
              </a:rPr>
              <a:t>&lt; </a:t>
            </a:r>
            <a:r>
              <a:rPr lang="en-US" sz="4000" i="0" dirty="0" smtClean="0">
                <a:latin typeface="Impact" charset="0"/>
              </a:rPr>
              <a:t>document </a:t>
            </a:r>
            <a:r>
              <a:rPr lang="en-US" sz="4000" i="0" dirty="0">
                <a:latin typeface="Impact" charset="0"/>
              </a:rPr>
              <a:t>&amp; </a:t>
            </a:r>
            <a:r>
              <a:rPr lang="en-US" sz="4000" i="0" dirty="0" smtClean="0">
                <a:latin typeface="Impact" charset="0"/>
              </a:rPr>
              <a:t>celebrate </a:t>
            </a:r>
            <a:r>
              <a:rPr lang="en-US" sz="4000" i="0" dirty="0">
                <a:latin typeface="Impact" charset="0"/>
              </a:rPr>
              <a:t>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1026"/>
          <p:cNvSpPr>
            <a:spLocks noChangeArrowheads="1"/>
          </p:cNvSpPr>
          <p:nvPr/>
        </p:nvSpPr>
        <p:spPr bwMode="auto">
          <a:xfrm>
            <a:off x="7747000" y="570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21187" name="Picture 1027" descr="MosaicTil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9067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AutoShape 1028"/>
          <p:cNvSpPr>
            <a:spLocks noChangeArrowheads="1"/>
          </p:cNvSpPr>
          <p:nvPr/>
        </p:nvSpPr>
        <p:spPr bwMode="auto">
          <a:xfrm>
            <a:off x="1905000" y="2667000"/>
            <a:ext cx="5562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Rectangle 1029"/>
          <p:cNvSpPr>
            <a:spLocks noChangeArrowheads="1"/>
          </p:cNvSpPr>
          <p:nvPr/>
        </p:nvSpPr>
        <p:spPr bwMode="auto">
          <a:xfrm>
            <a:off x="2819400" y="2771775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i="0">
                <a:latin typeface="Impact" charset="0"/>
              </a:rPr>
              <a:t>&lt; not pathologize &gt;</a:t>
            </a:r>
            <a:endParaRPr lang="en-US" sz="4400" i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0" y="156943"/>
            <a:ext cx="8725870" cy="189960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A sexuality study that examined what condoms could not hold!</a:t>
            </a:r>
            <a:endParaRPr lang="en-US" dirty="0"/>
          </a:p>
        </p:txBody>
      </p:sp>
      <p:pic>
        <p:nvPicPr>
          <p:cNvPr id="1030" name="Picture 6" descr="C:\Users\Juan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65" y="4572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uan\Desktop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086">
            <a:off x="3221126" y="342535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893">
            <a:off x="709611" y="4093056"/>
            <a:ext cx="29432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uan\Desktop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475">
            <a:off x="6112828" y="2916718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an\Desktop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35">
            <a:off x="5410200" y="1447800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5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2895600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>
                <a:latin typeface="Impact" pitchFamily="1" charset="0"/>
              </a:rPr>
              <a:t>&lt;Other Studies&gt;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an\Desktop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21" y="20320"/>
            <a:ext cx="4598299" cy="24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uan\Desktop\downloa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51" y="4800600"/>
            <a:ext cx="4861949" cy="20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4640141"/>
            <a:ext cx="3799840" cy="220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0320"/>
            <a:ext cx="4363533" cy="22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480" y="2819400"/>
            <a:ext cx="88341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smtClean="0">
                <a:latin typeface="Algerian" panose="04020705040A02060702" pitchFamily="82" charset="0"/>
              </a:rPr>
              <a:t>Intersectionality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AutoShape 5"/>
          <p:cNvSpPr>
            <a:spLocks noChangeArrowheads="1"/>
          </p:cNvSpPr>
          <p:nvPr/>
        </p:nvSpPr>
        <p:spPr bwMode="auto">
          <a:xfrm>
            <a:off x="1524000" y="2743200"/>
            <a:ext cx="6629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676400" y="2895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 dirty="0" smtClean="0">
                <a:latin typeface="Impact" pitchFamily="1" charset="0"/>
              </a:rPr>
              <a:t>&lt;Diaz, et al; &amp;  Battle, et al&gt;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3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64" name="Rectangle 6"/>
          <p:cNvSpPr>
            <a:spLocks noChangeArrowheads="1"/>
          </p:cNvSpPr>
          <p:nvPr/>
        </p:nvSpPr>
        <p:spPr bwMode="auto">
          <a:xfrm>
            <a:off x="2971800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>
                <a:latin typeface="Impact" pitchFamily="1" charset="0"/>
              </a:rPr>
              <a:t>&lt;One Group&gt;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Rectangle 6"/>
          <p:cNvSpPr>
            <a:spLocks noChangeArrowheads="1"/>
          </p:cNvSpPr>
          <p:nvPr/>
        </p:nvSpPr>
        <p:spPr bwMode="auto">
          <a:xfrm>
            <a:off x="2971800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>
                <a:latin typeface="Impact" pitchFamily="1" charset="0"/>
              </a:rPr>
              <a:t>&lt;One Gender&gt;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9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Rectangle 6"/>
          <p:cNvSpPr>
            <a:spLocks noChangeArrowheads="1"/>
          </p:cNvSpPr>
          <p:nvPr/>
        </p:nvSpPr>
        <p:spPr bwMode="auto">
          <a:xfrm>
            <a:off x="2949575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>
                <a:latin typeface="Impact" pitchFamily="1" charset="0"/>
              </a:rPr>
              <a:t>&lt;Couples&gt;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Rectangle 6"/>
          <p:cNvSpPr>
            <a:spLocks noChangeArrowheads="1"/>
          </p:cNvSpPr>
          <p:nvPr/>
        </p:nvSpPr>
        <p:spPr bwMode="auto">
          <a:xfrm>
            <a:off x="2949575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i="0">
                <a:latin typeface="Impact" pitchFamily="1" charset="0"/>
              </a:rPr>
              <a:t>&lt;Ethnographic&gt;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AutoShape 5"/>
          <p:cNvSpPr>
            <a:spLocks noChangeArrowheads="1"/>
          </p:cNvSpPr>
          <p:nvPr/>
        </p:nvSpPr>
        <p:spPr bwMode="auto">
          <a:xfrm>
            <a:off x="2819400" y="2743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2949575" y="2895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i="0">
                <a:latin typeface="Impact" pitchFamily="1" charset="0"/>
              </a:rPr>
              <a:t>&lt;Easier to Measure&gt;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ayWedding01_resiz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AutoShape 5"/>
          <p:cNvSpPr>
            <a:spLocks noChangeArrowheads="1"/>
          </p:cNvSpPr>
          <p:nvPr/>
        </p:nvSpPr>
        <p:spPr bwMode="auto">
          <a:xfrm>
            <a:off x="1600200" y="2743200"/>
            <a:ext cx="6477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1676400" y="2895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i="0" dirty="0" smtClean="0">
                <a:latin typeface="Impact" pitchFamily="1" charset="0"/>
              </a:rPr>
              <a:t>&lt;Sample(s) Looked the Same&gt;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ykewithTyke"/>
          <p:cNvPicPr>
            <a:picLocks noChangeAspect="1" noChangeArrowheads="1"/>
          </p:cNvPicPr>
          <p:nvPr/>
        </p:nvPicPr>
        <p:blipFill>
          <a:blip r:embed="rId3"/>
          <a:srcRect r="-703"/>
          <a:stretch>
            <a:fillRect/>
          </a:stretch>
        </p:blipFill>
        <p:spPr bwMode="auto">
          <a:xfrm>
            <a:off x="4571999" y="3316451"/>
            <a:ext cx="4686302" cy="35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 Guys Kis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6007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 descr="http://farm4.staticflickr.com/3392/3669918980_39cdf3d2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9378" y="0"/>
            <a:ext cx="5361377" cy="3581400"/>
          </a:xfrm>
          <a:prstGeom prst="rect">
            <a:avLst/>
          </a:prstGeom>
          <a:noFill/>
        </p:spPr>
      </p:pic>
      <p:pic>
        <p:nvPicPr>
          <p:cNvPr id="32773" name="Picture 9" descr="AsianSai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8" descr="OlderGentleman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8382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i="0" dirty="0" smtClean="0">
                <a:latin typeface="Impact" pitchFamily="1" charset="0"/>
              </a:rPr>
              <a:t>How is the SJS Study Unique/Different?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ykewithTyke"/>
          <p:cNvPicPr>
            <a:picLocks noChangeAspect="1" noChangeArrowheads="1"/>
          </p:cNvPicPr>
          <p:nvPr/>
        </p:nvPicPr>
        <p:blipFill>
          <a:blip r:embed="rId3"/>
          <a:srcRect r="-703"/>
          <a:stretch>
            <a:fillRect/>
          </a:stretch>
        </p:blipFill>
        <p:spPr bwMode="auto">
          <a:xfrm>
            <a:off x="4571999" y="3316451"/>
            <a:ext cx="4686302" cy="35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 Guys Kis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6007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 descr="http://farm4.staticflickr.com/3392/3669918980_39cdf3d2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9378" y="0"/>
            <a:ext cx="5361377" cy="3581400"/>
          </a:xfrm>
          <a:prstGeom prst="rect">
            <a:avLst/>
          </a:prstGeom>
          <a:noFill/>
        </p:spPr>
      </p:pic>
      <p:pic>
        <p:nvPicPr>
          <p:cNvPr id="32773" name="Picture 9" descr="AsianSai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8" descr="OlderGentleman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8382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 smtClean="0">
                <a:latin typeface="Impact" pitchFamily="1" charset="0"/>
              </a:rPr>
              <a:t>&lt; Diversity in Groups Sampled&gt;</a:t>
            </a:r>
            <a:endParaRPr lang="en-US" sz="400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ykewithTyke"/>
          <p:cNvPicPr>
            <a:picLocks noChangeAspect="1" noChangeArrowheads="1"/>
          </p:cNvPicPr>
          <p:nvPr/>
        </p:nvPicPr>
        <p:blipFill>
          <a:blip r:embed="rId3"/>
          <a:srcRect r="-703"/>
          <a:stretch>
            <a:fillRect/>
          </a:stretch>
        </p:blipFill>
        <p:spPr bwMode="auto">
          <a:xfrm>
            <a:off x="4571999" y="3316451"/>
            <a:ext cx="4686302" cy="35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 Guys Kis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6007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 descr="http://farm4.staticflickr.com/3392/3669918980_39cdf3d2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9378" y="0"/>
            <a:ext cx="5361377" cy="3581400"/>
          </a:xfrm>
          <a:prstGeom prst="rect">
            <a:avLst/>
          </a:prstGeom>
          <a:noFill/>
        </p:spPr>
      </p:pic>
      <p:pic>
        <p:nvPicPr>
          <p:cNvPr id="32773" name="Picture 9" descr="AsianSai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8" descr="OlderGentleman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8382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dirty="0" smtClean="0">
                <a:latin typeface="Impact" pitchFamily="1" charset="0"/>
              </a:rPr>
              <a:t>&lt; 5 Groups &gt;</a:t>
            </a:r>
            <a:endParaRPr lang="en-US" sz="420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Juan\Desktop\download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70" y="1908863"/>
            <a:ext cx="2563351" cy="256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ua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"/>
            <a:ext cx="3407101" cy="21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uan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11" y="42817"/>
            <a:ext cx="3790918" cy="28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Juan\Desktop\download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55451"/>
            <a:ext cx="3886200" cy="183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uan\Desktop\DBLXeIuXgAA3VD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50443"/>
            <a:ext cx="47498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blackchur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3175"/>
            <a:ext cx="3724275" cy="2795588"/>
          </a:xfrm>
          <a:prstGeom prst="rect">
            <a:avLst/>
          </a:prstGeom>
          <a:noFill/>
        </p:spPr>
      </p:pic>
      <p:pic>
        <p:nvPicPr>
          <p:cNvPr id="41993" name="Picture 9" descr="Michigan_Womy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943350"/>
            <a:ext cx="3810000" cy="2871788"/>
          </a:xfrm>
          <a:prstGeom prst="rect">
            <a:avLst/>
          </a:prstGeom>
          <a:noFill/>
        </p:spPr>
      </p:pic>
      <p:pic>
        <p:nvPicPr>
          <p:cNvPr id="41986" name="Picture 1027" descr="Dad with Son in Crow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9525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Woman with Big Smile H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19400"/>
            <a:ext cx="6019800" cy="4014788"/>
          </a:xfrm>
          <a:prstGeom prst="rect">
            <a:avLst/>
          </a:prstGeom>
          <a:noFill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667000" y="2819400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971800" y="2895600"/>
            <a:ext cx="381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4200" i="0" dirty="0" smtClean="0">
                <a:latin typeface="Impact" pitchFamily="1" charset="0"/>
              </a:rPr>
              <a:t>Black People&gt;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http://www.sanfernandosun.com/sanfernsun/images/stories/1013/Cesar%20Chavez%20March%2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9200" y="3353925"/>
            <a:ext cx="5568580" cy="3504075"/>
          </a:xfrm>
          <a:prstGeom prst="rect">
            <a:avLst/>
          </a:prstGeom>
          <a:noFill/>
        </p:spPr>
      </p:pic>
      <p:pic>
        <p:nvPicPr>
          <p:cNvPr id="82948" name="Picture 4" descr="http://www.cubaabsolutely.com/articles/feature/imagenes/GayPride2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420" y="0"/>
            <a:ext cx="5040579" cy="3353925"/>
          </a:xfrm>
          <a:prstGeom prst="rect">
            <a:avLst/>
          </a:prstGeom>
          <a:noFill/>
        </p:spPr>
      </p:pic>
      <p:pic>
        <p:nvPicPr>
          <p:cNvPr id="82946" name="Picture 2" descr="http://wingspan.org/cms/img/latin-pride-2011-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52400"/>
            <a:ext cx="4103421" cy="7010400"/>
          </a:xfrm>
          <a:prstGeom prst="rect">
            <a:avLst/>
          </a:prstGeom>
          <a:noFill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667000" y="2819400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en-US" sz="4200" dirty="0" smtClean="0">
                <a:solidFill>
                  <a:prstClr val="black"/>
                </a:solidFill>
                <a:latin typeface="Impact" pitchFamily="1" charset="0"/>
              </a:rPr>
              <a:t>&lt; Latinas/</a:t>
            </a:r>
            <a:r>
              <a:rPr lang="en-US" sz="4200" dirty="0" err="1" smtClean="0">
                <a:solidFill>
                  <a:prstClr val="black"/>
                </a:solidFill>
                <a:latin typeface="Impact" pitchFamily="1" charset="0"/>
              </a:rPr>
              <a:t>os</a:t>
            </a:r>
            <a:r>
              <a:rPr lang="en-US" sz="4200" dirty="0" smtClean="0">
                <a:solidFill>
                  <a:prstClr val="black"/>
                </a:solidFill>
                <a:latin typeface="Impact" pitchFamily="1" charset="0"/>
              </a:rPr>
              <a:t>&gt;</a:t>
            </a:r>
            <a:endParaRPr lang="en-US" sz="4400" dirty="0">
              <a:solidFill>
                <a:prstClr val="white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29" descr="AsianSuperGir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028" descr="Asian_Pr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5688"/>
            <a:ext cx="63246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030" descr="AsianSail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219200" y="2819400"/>
            <a:ext cx="7315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en-US" sz="4200" dirty="0" smtClean="0">
                <a:solidFill>
                  <a:prstClr val="black"/>
                </a:solidFill>
                <a:latin typeface="Impact" pitchFamily="1" charset="0"/>
              </a:rPr>
              <a:t>&lt; Asians &amp; Pacific Islanders &gt;</a:t>
            </a:r>
            <a:endParaRPr lang="en-US" sz="4400" dirty="0">
              <a:solidFill>
                <a:prstClr val="white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2" name="Picture 8" descr="http://www.gsanetwork.org/files/insideimages/2%20Queer%20Youth%20Advocacy%20Day.jpg?12567592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83456" y="-2"/>
            <a:ext cx="5250655" cy="6858001"/>
          </a:xfrm>
          <a:prstGeom prst="rect">
            <a:avLst/>
          </a:prstGeom>
          <a:noFill/>
        </p:spPr>
      </p:pic>
      <p:pic>
        <p:nvPicPr>
          <p:cNvPr id="4" name="Picture 6" descr="http://photos.state.gov/libraries/amgov/3234/Week_4_Oct_2011/10272011_Gay-Strait-Alliance-Network-2-IMG_0668_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199" y="3317748"/>
            <a:ext cx="5257799" cy="3540252"/>
          </a:xfrm>
          <a:prstGeom prst="rect">
            <a:avLst/>
          </a:prstGeom>
          <a:noFill/>
        </p:spPr>
      </p:pic>
      <p:pic>
        <p:nvPicPr>
          <p:cNvPr id="3" name="Picture 4" descr="http://lgbtpov.frontiersla.com/wp-content/uploads/2010/03/SABORES-Youth-of-BIENESTAR-at-mar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198" y="-1"/>
            <a:ext cx="5257801" cy="3502765"/>
          </a:xfrm>
          <a:prstGeom prst="rect">
            <a:avLst/>
          </a:prstGeom>
          <a:noFill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667000" y="2819400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71800" y="2895600"/>
            <a:ext cx="381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4200" i="0" dirty="0" smtClean="0">
                <a:latin typeface="Impact" pitchFamily="1" charset="0"/>
              </a:rPr>
              <a:t>Youth 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gaypride_460x276.jpg (460×27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0"/>
            <a:ext cx="5574770" cy="334486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75" y="3344862"/>
            <a:ext cx="5238525" cy="35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images.huffingtonpost.com/gen/103896/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810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Gay Black Coup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525" y="3752850"/>
            <a:ext cx="46577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1" name="AutoShape 4"/>
          <p:cNvSpPr>
            <a:spLocks noChangeArrowheads="1"/>
          </p:cNvSpPr>
          <p:nvPr/>
        </p:nvSpPr>
        <p:spPr bwMode="auto">
          <a:xfrm>
            <a:off x="2667000" y="2819400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33" name="Rectangle 5"/>
          <p:cNvSpPr>
            <a:spLocks noChangeArrowheads="1"/>
          </p:cNvSpPr>
          <p:nvPr/>
        </p:nvSpPr>
        <p:spPr bwMode="auto">
          <a:xfrm>
            <a:off x="2971800" y="2895600"/>
            <a:ext cx="381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4200" i="0" dirty="0" smtClean="0">
                <a:latin typeface="Impact" pitchFamily="1" charset="0"/>
              </a:rPr>
              <a:t>Older Adults 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  <p:pic>
        <p:nvPicPr>
          <p:cNvPr id="177156" name="Picture 4" descr="https://encrypted-tbn0.gstatic.com/images?q=tbn:ANd9GcRCrfUlZI_vvnq5azg8sKX2G5xRXWQnoQWMmZuBl1-0VWWCy6_ak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447799"/>
            <a:ext cx="1371600" cy="137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ykewithTyke"/>
          <p:cNvPicPr>
            <a:picLocks noChangeAspect="1" noChangeArrowheads="1"/>
          </p:cNvPicPr>
          <p:nvPr/>
        </p:nvPicPr>
        <p:blipFill>
          <a:blip r:embed="rId3"/>
          <a:srcRect r="-703"/>
          <a:stretch>
            <a:fillRect/>
          </a:stretch>
        </p:blipFill>
        <p:spPr bwMode="auto">
          <a:xfrm>
            <a:off x="4571999" y="3316451"/>
            <a:ext cx="4686302" cy="35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 Guys Kis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6007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 descr="http://farm4.staticflickr.com/3392/3669918980_39cdf3d2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9378" y="0"/>
            <a:ext cx="5361377" cy="3581400"/>
          </a:xfrm>
          <a:prstGeom prst="rect">
            <a:avLst/>
          </a:prstGeom>
          <a:noFill/>
        </p:spPr>
      </p:pic>
      <p:pic>
        <p:nvPicPr>
          <p:cNvPr id="32773" name="Picture 9" descr="AsianSai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8" descr="OlderGentleman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8382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smtClean="0">
                <a:latin typeface="Impact" pitchFamily="1" charset="0"/>
              </a:rPr>
              <a:t>&lt; Diversity in Topics Investigated&gt;</a:t>
            </a:r>
            <a:endParaRPr lang="en-US" sz="360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ykewithTyke"/>
          <p:cNvPicPr>
            <a:picLocks noChangeAspect="1" noChangeArrowheads="1"/>
          </p:cNvPicPr>
          <p:nvPr/>
        </p:nvPicPr>
        <p:blipFill>
          <a:blip r:embed="rId3"/>
          <a:srcRect r="-703"/>
          <a:stretch>
            <a:fillRect/>
          </a:stretch>
        </p:blipFill>
        <p:spPr bwMode="auto">
          <a:xfrm>
            <a:off x="4571999" y="3316451"/>
            <a:ext cx="4686302" cy="358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 Guys Kis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6007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2" descr="http://farm4.staticflickr.com/3392/3669918980_39cdf3d2f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89378" y="0"/>
            <a:ext cx="5361377" cy="3581400"/>
          </a:xfrm>
          <a:prstGeom prst="rect">
            <a:avLst/>
          </a:prstGeom>
          <a:noFill/>
        </p:spPr>
      </p:pic>
      <p:pic>
        <p:nvPicPr>
          <p:cNvPr id="32773" name="Picture 9" descr="AsianSai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2438400" y="2895600"/>
            <a:ext cx="40386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8" descr="OlderGentleman_cropp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8382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dirty="0" smtClean="0">
                <a:latin typeface="Impact" pitchFamily="1" charset="0"/>
              </a:rPr>
              <a:t>&lt; 5 Topic Areas&gt;</a:t>
            </a:r>
            <a:endParaRPr lang="en-US" sz="420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4" descr="FlagL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5283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 descr="Black Woman - Obama T-shi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ransYouthSig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58" y="3284984"/>
            <a:ext cx="5042893" cy="37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AutoShape 6"/>
          <p:cNvSpPr>
            <a:spLocks noChangeArrowheads="1"/>
          </p:cNvSpPr>
          <p:nvPr/>
        </p:nvSpPr>
        <p:spPr bwMode="auto">
          <a:xfrm>
            <a:off x="914400" y="3284984"/>
            <a:ext cx="7315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 dirty="0" smtClean="0">
                <a:latin typeface="Impact" charset="0"/>
              </a:rPr>
              <a:t>&lt;</a:t>
            </a:r>
            <a:r>
              <a:rPr lang="en-US" sz="3600" dirty="0" smtClean="0">
                <a:latin typeface="Impact" charset="0"/>
              </a:rPr>
              <a:t>Sociopolitical Involvement</a:t>
            </a:r>
            <a:r>
              <a:rPr lang="en-US" sz="3600" i="0" dirty="0" smtClean="0">
                <a:latin typeface="Impact" charset="0"/>
              </a:rPr>
              <a:t>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4" name="Picture 10" descr="http://www.amnation.com/vfr/Gay%20adoptive%20paren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"/>
            <a:ext cx="3738195" cy="3886201"/>
          </a:xfrm>
          <a:prstGeom prst="rect">
            <a:avLst/>
          </a:prstGeom>
          <a:noFill/>
        </p:spPr>
      </p:pic>
      <p:pic>
        <p:nvPicPr>
          <p:cNvPr id="226319" name="Picture 15" descr="http://www.grayprideparade.com/wp-content/uploads/2012/05/black_lesbian_couple_chi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3320" y="15240"/>
            <a:ext cx="5410200" cy="3464365"/>
          </a:xfrm>
          <a:prstGeom prst="rect">
            <a:avLst/>
          </a:prstGeom>
          <a:noFill/>
        </p:spPr>
      </p:pic>
      <p:pic>
        <p:nvPicPr>
          <p:cNvPr id="226317" name="Picture 13" descr="http://media.salon.com/2012/09/gay_family_re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1" y="3659541"/>
            <a:ext cx="5029200" cy="3198458"/>
          </a:xfrm>
          <a:prstGeom prst="rect">
            <a:avLst/>
          </a:prstGeom>
          <a:noFill/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 descr="C:\Users\Juan\Desktop\gay-par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3886200"/>
            <a:ext cx="436872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9144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i="0" dirty="0">
                <a:latin typeface="Impact" pitchFamily="1" charset="0"/>
              </a:rPr>
              <a:t>&lt; </a:t>
            </a:r>
            <a:r>
              <a:rPr lang="en-US" sz="3600" i="0" dirty="0" smtClean="0">
                <a:latin typeface="Impact" pitchFamily="1" charset="0"/>
              </a:rPr>
              <a:t>Family Formations &amp; Dynamics&gt;</a:t>
            </a:r>
            <a:endParaRPr lang="en-US" sz="36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RainbowStarofDa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3124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" descr="Buddhist_He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68625"/>
            <a:ext cx="6096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 descr="Latino Catholic 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blackchurch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AutoShape 7"/>
          <p:cNvSpPr>
            <a:spLocks noChangeArrowheads="1"/>
          </p:cNvSpPr>
          <p:nvPr/>
        </p:nvSpPr>
        <p:spPr bwMode="auto">
          <a:xfrm>
            <a:off x="914400" y="3140968"/>
            <a:ext cx="7010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0" dirty="0" smtClean="0">
                <a:latin typeface="Impact" charset="0"/>
              </a:rPr>
              <a:t>&lt;Spiritual &amp; </a:t>
            </a:r>
            <a:r>
              <a:rPr lang="en-US" sz="3600" dirty="0" smtClean="0">
                <a:latin typeface="Impact" charset="0"/>
              </a:rPr>
              <a:t>Religious Experiences</a:t>
            </a:r>
            <a:r>
              <a:rPr lang="en-US" sz="3600" i="0" dirty="0" smtClean="0">
                <a:latin typeface="Impact" charset="0"/>
              </a:rPr>
              <a:t>&gt;</a:t>
            </a:r>
            <a:endParaRPr lang="en-US" sz="36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uan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" y="3957145"/>
            <a:ext cx="1752600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uan\Desktop\downloa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99177"/>
            <a:ext cx="2200275" cy="33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Juan\Desktop\download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429"/>
            <a:ext cx="3609975" cy="27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Juan\Desktop\download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0" y="2438400"/>
            <a:ext cx="3816202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uan\Desktop\feminist-queer-pedagogies-2011-18-6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"/>
            <a:ext cx="3887168" cy="29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://projectreachnyc.org/TestingSite/images/IMG_58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326"/>
            <a:ext cx="4836632" cy="361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cubaabsolutely.com/articles/feature/imagenes/GayPride2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3420" y="0"/>
            <a:ext cx="5040579" cy="3353925"/>
          </a:xfrm>
          <a:prstGeom prst="rect">
            <a:avLst/>
          </a:prstGeom>
          <a:noFill/>
        </p:spPr>
      </p:pic>
      <p:pic>
        <p:nvPicPr>
          <p:cNvPr id="10" name="Picture 20" descr="http://glaadblog.org/wp-content/uploads/2009/02/couple_2_cs_200902160324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70935"/>
            <a:ext cx="4552950" cy="3187065"/>
          </a:xfrm>
          <a:prstGeom prst="rect">
            <a:avLst/>
          </a:prstGeom>
          <a:noFill/>
        </p:spPr>
      </p:pic>
      <p:pic>
        <p:nvPicPr>
          <p:cNvPr id="11" name="Picture 8" descr="http://beinglatino.files.wordpress.com/2011/12/latino_gay_pri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2950" y="2893003"/>
            <a:ext cx="4591050" cy="3964998"/>
          </a:xfrm>
          <a:prstGeom prst="rect">
            <a:avLst/>
          </a:prstGeom>
          <a:noFill/>
        </p:spPr>
      </p:pic>
      <p:sp>
        <p:nvSpPr>
          <p:cNvPr id="32775" name="AutoShape 4"/>
          <p:cNvSpPr>
            <a:spLocks noChangeArrowheads="1"/>
          </p:cNvSpPr>
          <p:nvPr/>
        </p:nvSpPr>
        <p:spPr bwMode="auto">
          <a:xfrm>
            <a:off x="838200" y="2895600"/>
            <a:ext cx="7239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Rectangle 5"/>
          <p:cNvSpPr>
            <a:spLocks noChangeArrowheads="1"/>
          </p:cNvSpPr>
          <p:nvPr/>
        </p:nvSpPr>
        <p:spPr bwMode="auto">
          <a:xfrm>
            <a:off x="914400" y="30480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i="0" dirty="0">
                <a:latin typeface="Impact" pitchFamily="1" charset="0"/>
              </a:rPr>
              <a:t>&lt; </a:t>
            </a:r>
            <a:r>
              <a:rPr lang="en-US" sz="3600" i="0" dirty="0" smtClean="0">
                <a:latin typeface="Impact" pitchFamily="1" charset="0"/>
              </a:rPr>
              <a:t>Racial &amp; Sexual Identity&gt;</a:t>
            </a:r>
            <a:endParaRPr lang="en-US" sz="36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 descr="Smokers Die You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8" name="Picture 2" descr="AnthonyNesty2.jpg (568×338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8549"/>
            <a:ext cx="5410200" cy="3219451"/>
          </a:xfrm>
          <a:prstGeom prst="rect">
            <a:avLst/>
          </a:prstGeom>
          <a:noFill/>
        </p:spPr>
      </p:pic>
      <p:pic>
        <p:nvPicPr>
          <p:cNvPr id="7" name="Picture 2" descr="http://blog.timesunion.com/mdtobe/files/2011/03/tee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4271" y="0"/>
            <a:ext cx="5669729" cy="3659187"/>
          </a:xfrm>
          <a:prstGeom prst="rect">
            <a:avLst/>
          </a:prstGeom>
          <a:noFill/>
        </p:spPr>
      </p:pic>
      <p:pic>
        <p:nvPicPr>
          <p:cNvPr id="6" name="Picture 6" descr="http://farm4.staticflickr.com/3154/2798736890_2f34300e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"/>
            <a:ext cx="3573016" cy="3717925"/>
          </a:xfrm>
          <a:prstGeom prst="rect">
            <a:avLst/>
          </a:prstGeom>
          <a:noFill/>
        </p:spPr>
      </p:pic>
      <p:sp>
        <p:nvSpPr>
          <p:cNvPr id="57349" name="AutoShape 8"/>
          <p:cNvSpPr>
            <a:spLocks noChangeArrowheads="1"/>
          </p:cNvSpPr>
          <p:nvPr/>
        </p:nvSpPr>
        <p:spPr bwMode="auto">
          <a:xfrm>
            <a:off x="2051720" y="2852936"/>
            <a:ext cx="6019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i="0" dirty="0" smtClean="0">
                <a:latin typeface="Impact" charset="0"/>
              </a:rPr>
              <a:t>&lt;</a:t>
            </a:r>
            <a:r>
              <a:rPr lang="en-US" sz="3600" dirty="0" smtClean="0">
                <a:latin typeface="Impact" charset="0"/>
              </a:rPr>
              <a:t>Mental</a:t>
            </a:r>
            <a:r>
              <a:rPr lang="en-US" sz="3600" i="0" dirty="0" smtClean="0">
                <a:latin typeface="Impact" charset="0"/>
              </a:rPr>
              <a:t> </a:t>
            </a:r>
            <a:r>
              <a:rPr lang="en-US" sz="3600" i="0" dirty="0">
                <a:latin typeface="Impact" charset="0"/>
              </a:rPr>
              <a:t>&amp; </a:t>
            </a:r>
            <a:r>
              <a:rPr lang="en-US" sz="3600" i="0" dirty="0" smtClean="0">
                <a:latin typeface="Impact" charset="0"/>
              </a:rPr>
              <a:t>Physical Health</a:t>
            </a:r>
            <a:r>
              <a:rPr lang="en-US" sz="4400" i="0" dirty="0" smtClean="0">
                <a:latin typeface="Impact" charset="0"/>
              </a:rPr>
              <a:t>&gt;</a:t>
            </a:r>
            <a:endParaRPr lang="en-US" sz="4400" i="0" dirty="0"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6" name="Picture 8" descr="DSC012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86050"/>
            <a:ext cx="56388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DSC012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5565775" cy="41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AutoShape 3"/>
          <p:cNvSpPr>
            <a:spLocks noChangeArrowheads="1"/>
          </p:cNvSpPr>
          <p:nvPr/>
        </p:nvSpPr>
        <p:spPr bwMode="auto">
          <a:xfrm>
            <a:off x="5943600" y="5867400"/>
            <a:ext cx="32004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324600" y="6076950"/>
            <a:ext cx="2590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pitchFamily="1" charset="0"/>
                <a:ea typeface="ＭＳ Ｐゴシック" pitchFamily="1" charset="-128"/>
              </a:rPr>
              <a:t>SSRC</a:t>
            </a:r>
            <a:endParaRPr lang="en-US" i="0">
              <a:latin typeface="Impact" pitchFamily="1" charset="0"/>
              <a:ea typeface="ＭＳ Ｐゴシック" pitchFamily="1" charset="-128"/>
            </a:endParaRPr>
          </a:p>
        </p:txBody>
      </p:sp>
      <p:pic>
        <p:nvPicPr>
          <p:cNvPr id="227339" name="Picture 11" descr="DSC012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8" name="Picture 10" descr="DSC012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3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7" name="Picture 7" descr="DSCN14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554288"/>
            <a:ext cx="5738812" cy="43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2" name="Picture 2" descr="DSCN15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4572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3" name="AutoShape 3"/>
          <p:cNvSpPr>
            <a:spLocks noChangeArrowheads="1"/>
          </p:cNvSpPr>
          <p:nvPr/>
        </p:nvSpPr>
        <p:spPr bwMode="auto">
          <a:xfrm>
            <a:off x="4572000" y="5867400"/>
            <a:ext cx="4572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426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pitchFamily="1" charset="0"/>
                <a:ea typeface="ＭＳ Ｐゴシック" pitchFamily="1" charset="-128"/>
              </a:rPr>
              <a:t>Gathering of Leaders</a:t>
            </a:r>
            <a:endParaRPr lang="en-US" i="0">
              <a:latin typeface="Impact" pitchFamily="1" charset="0"/>
              <a:ea typeface="ＭＳ Ｐゴシック" pitchFamily="1" charset="-128"/>
            </a:endParaRPr>
          </a:p>
        </p:txBody>
      </p:sp>
      <p:pic>
        <p:nvPicPr>
          <p:cNvPr id="225285" name="Picture 5" descr="DSCN15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 descr="DSCN16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4781550" y="6096000"/>
            <a:ext cx="4133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Research Methods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9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4572000" y="5638800"/>
            <a:ext cx="4495800" cy="12192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4781550" y="5719227"/>
            <a:ext cx="41338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 dirty="0" smtClean="0">
                <a:latin typeface="Impact" charset="0"/>
                <a:ea typeface="ＭＳ Ｐゴシック" charset="0"/>
                <a:cs typeface="ＭＳ Ｐゴシック" charset="0"/>
              </a:rPr>
              <a:t>Raise  $$$ throughout the entire process!!! </a:t>
            </a:r>
            <a:endParaRPr lang="en-US" i="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9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7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1909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0" name="Picture 6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2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3" name="Text Box 4"/>
          <p:cNvSpPr txBox="1">
            <a:spLocks noChangeArrowheads="1"/>
          </p:cNvSpPr>
          <p:nvPr/>
        </p:nvSpPr>
        <p:spPr bwMode="auto">
          <a:xfrm>
            <a:off x="4572000" y="6027003"/>
            <a:ext cx="4362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dirty="0" smtClean="0">
                <a:latin typeface="Impact" charset="0"/>
                <a:ea typeface="ＭＳ Ｐゴシック" charset="0"/>
                <a:cs typeface="ＭＳ Ｐゴシック" charset="0"/>
              </a:rPr>
              <a:t>Purposive &amp; Quota Sampling Strategy –  Fill Certain Cells</a:t>
            </a:r>
            <a:endParaRPr lang="en-US" i="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7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1909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0" name="Picture 6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2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3" name="Text Box 4"/>
          <p:cNvSpPr txBox="1">
            <a:spLocks noChangeArrowheads="1"/>
          </p:cNvSpPr>
          <p:nvPr/>
        </p:nvSpPr>
        <p:spPr bwMode="auto">
          <a:xfrm>
            <a:off x="4629150" y="6096000"/>
            <a:ext cx="43624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100" b="1" i="0">
                <a:latin typeface="Impact" charset="0"/>
                <a:ea typeface="ＭＳ Ｐゴシック" charset="0"/>
                <a:cs typeface="ＭＳ Ｐゴシック" charset="0"/>
              </a:rPr>
              <a:t>Piloted Multiple Times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JSSurveyTakers03,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SJSSurveyTaker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9" descr="SJSTe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DSCN15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4781550" y="6096000"/>
            <a:ext cx="4133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0" dirty="0" smtClean="0">
                <a:latin typeface="Impact" pitchFamily="1" charset="0"/>
                <a:ea typeface="ＭＳ Ｐゴシック" pitchFamily="1" charset="-128"/>
              </a:rPr>
              <a:t>Compromise  on Questions </a:t>
            </a:r>
            <a:endParaRPr lang="en-US" sz="2800" i="0" dirty="0">
              <a:latin typeface="Impact" pitchFamily="1" charset="0"/>
              <a:ea typeface="ＭＳ Ｐゴシック" pitchFamily="1" charset="-128"/>
            </a:endParaRPr>
          </a:p>
        </p:txBody>
      </p:sp>
      <p:pic>
        <p:nvPicPr>
          <p:cNvPr id="33799" name="Picture 6" descr="SJSSurveyTak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JSSurveyTakers03,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 descr="SJSSurveyTaker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9" descr="SJSTe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DSCN15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4781550" y="6096000"/>
            <a:ext cx="4133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0" dirty="0" smtClean="0">
                <a:latin typeface="Impact" pitchFamily="1" charset="0"/>
                <a:ea typeface="ＭＳ Ｐゴシック" pitchFamily="1" charset="-128"/>
              </a:rPr>
              <a:t>Translate &amp; Back Translate </a:t>
            </a:r>
            <a:endParaRPr lang="en-US" sz="2800" i="0" dirty="0">
              <a:latin typeface="Impact" pitchFamily="1" charset="0"/>
              <a:ea typeface="ＭＳ Ｐゴシック" pitchFamily="1" charset="-128"/>
            </a:endParaRPr>
          </a:p>
        </p:txBody>
      </p:sp>
      <p:pic>
        <p:nvPicPr>
          <p:cNvPr id="33799" name="Picture 6" descr="SJSSurveyTak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an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8857"/>
            <a:ext cx="3286125" cy="23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uan\Desktop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4270516"/>
            <a:ext cx="3258910" cy="24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uan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76199"/>
            <a:ext cx="4242272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uan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03653"/>
            <a:ext cx="31337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uan\Desktop\downl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80" y="2558143"/>
            <a:ext cx="24288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uan\Desktop\images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0017"/>
            <a:ext cx="1981200" cy="32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7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AutoShape 3"/>
          <p:cNvSpPr>
            <a:spLocks noChangeArrowheads="1"/>
          </p:cNvSpPr>
          <p:nvPr/>
        </p:nvSpPr>
        <p:spPr bwMode="auto">
          <a:xfrm>
            <a:off x="45720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1909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0" name="Picture 6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12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3" name="Text Box 4"/>
          <p:cNvSpPr txBox="1">
            <a:spLocks noChangeArrowheads="1"/>
          </p:cNvSpPr>
          <p:nvPr/>
        </p:nvSpPr>
        <p:spPr bwMode="auto">
          <a:xfrm>
            <a:off x="4629150" y="6096000"/>
            <a:ext cx="436245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100" b="1" i="0" dirty="0" smtClean="0">
                <a:latin typeface="Impact" charset="0"/>
                <a:ea typeface="ＭＳ Ｐゴシック" charset="0"/>
                <a:cs typeface="ＭＳ Ｐゴシック" charset="0"/>
              </a:rPr>
              <a:t>Ultimately, 105 Questions</a:t>
            </a:r>
            <a:endParaRPr lang="en-US" i="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MultiRacial Pride Crow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8"/>
          <p:cNvSpPr>
            <a:spLocks noChangeArrowheads="1"/>
          </p:cNvSpPr>
          <p:nvPr/>
        </p:nvSpPr>
        <p:spPr bwMode="auto">
          <a:xfrm>
            <a:off x="0" y="0"/>
            <a:ext cx="4114800" cy="3276600"/>
          </a:xfrm>
          <a:prstGeom prst="roundRect">
            <a:avLst>
              <a:gd name="adj" fmla="val 16667"/>
            </a:avLst>
          </a:prstGeom>
          <a:solidFill>
            <a:schemeClr val="bg1">
              <a:alpha val="9686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820" name="Picture 7" descr="Adorable G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2"/>
          <p:cNvSpPr>
            <a:spLocks noChangeArrowheads="1"/>
          </p:cNvSpPr>
          <p:nvPr/>
        </p:nvSpPr>
        <p:spPr bwMode="auto">
          <a:xfrm>
            <a:off x="4114800" y="5867400"/>
            <a:ext cx="4953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4114800" y="6019800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Venue-based Sampling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3" name="Text Box 4"/>
          <p:cNvSpPr txBox="1">
            <a:spLocks noChangeArrowheads="1"/>
          </p:cNvSpPr>
          <p:nvPr/>
        </p:nvSpPr>
        <p:spPr bwMode="auto">
          <a:xfrm>
            <a:off x="304800" y="0"/>
            <a:ext cx="46482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Phoenix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Long Beach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DC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Portland Latino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Orlando Black Pride/Gay Days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Austin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Queens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Boston SPYCE &amp; Boston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Central Alabama Pride (Birmingham)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Milwaukee Wisconsin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Honolulu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Denver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Pride</a:t>
            </a:r>
            <a:endParaRPr lang="en-US" sz="1400" i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6" descr="MultiRacial Pride Crow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AutoShape 8"/>
          <p:cNvSpPr>
            <a:spLocks noChangeArrowheads="1"/>
          </p:cNvSpPr>
          <p:nvPr/>
        </p:nvSpPr>
        <p:spPr bwMode="auto">
          <a:xfrm>
            <a:off x="0" y="0"/>
            <a:ext cx="4114800" cy="3276600"/>
          </a:xfrm>
          <a:prstGeom prst="roundRect">
            <a:avLst>
              <a:gd name="adj" fmla="val 16667"/>
            </a:avLst>
          </a:prstGeom>
          <a:solidFill>
            <a:schemeClr val="bg1">
              <a:alpha val="9686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2756" name="Picture 7" descr="Adorable G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AutoShape 2"/>
          <p:cNvSpPr>
            <a:spLocks noChangeArrowheads="1"/>
          </p:cNvSpPr>
          <p:nvPr/>
        </p:nvSpPr>
        <p:spPr bwMode="auto">
          <a:xfrm>
            <a:off x="4114800" y="5867400"/>
            <a:ext cx="49530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Text Box 3"/>
          <p:cNvSpPr txBox="1">
            <a:spLocks noChangeArrowheads="1"/>
          </p:cNvSpPr>
          <p:nvPr/>
        </p:nvSpPr>
        <p:spPr bwMode="auto">
          <a:xfrm>
            <a:off x="4114800" y="6019800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Respondent-Driven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9" name="Text Box 4"/>
          <p:cNvSpPr txBox="1">
            <a:spLocks noChangeArrowheads="1"/>
          </p:cNvSpPr>
          <p:nvPr/>
        </p:nvSpPr>
        <p:spPr bwMode="auto">
          <a:xfrm>
            <a:off x="304800" y="0"/>
            <a:ext cx="46482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Phoenix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Long Beach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DC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Portland Latino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Orlando Black Pride/Gay Days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Austin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Queens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Boston SPYCE &amp; Boston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Central Alabama Pride (Birmingham)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Milwaukee Wisconsin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Honolulu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Denver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Pride</a:t>
            </a:r>
            <a:endParaRPr lang="en-US" sz="1400" i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Gay_Ro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01888"/>
            <a:ext cx="60960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4" descr="LatexBall03_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11"/>
          <p:cNvSpPr>
            <a:spLocks noChangeArrowheads="1"/>
          </p:cNvSpPr>
          <p:nvPr/>
        </p:nvSpPr>
        <p:spPr bwMode="auto">
          <a:xfrm>
            <a:off x="0" y="0"/>
            <a:ext cx="5257800" cy="2667000"/>
          </a:xfrm>
          <a:prstGeom prst="roundRect">
            <a:avLst>
              <a:gd name="adj" fmla="val 16667"/>
            </a:avLst>
          </a:prstGeom>
          <a:solidFill>
            <a:schemeClr val="bg1">
              <a:alpha val="9882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AutoShape 2"/>
          <p:cNvSpPr>
            <a:spLocks noChangeArrowheads="1"/>
          </p:cNvSpPr>
          <p:nvPr/>
        </p:nvSpPr>
        <p:spPr bwMode="auto">
          <a:xfrm>
            <a:off x="46482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4724400" y="60960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Snowball Sampling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48768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Columbia South Carolina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Harlem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Miami Beach Bruthaz Bash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Charlotte North Carolina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Michigan's Womyn's Festival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Market Days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GMHC House of Latex Ball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Pueblo, CO Gay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Twin Cities Black Pride &amp; South Central MN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World Gay Rodeo Finals, Laughlin, NV</a:t>
            </a:r>
            <a:endParaRPr lang="en-US" i="0"/>
          </a:p>
        </p:txBody>
      </p:sp>
      <p:pic>
        <p:nvPicPr>
          <p:cNvPr id="35848" name="Picture 9" descr="MichFest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86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5" descr="Gay_Rod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01888"/>
            <a:ext cx="609600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59" name="Picture 14" descr="LatexBall03_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0" name="AutoShape 11"/>
          <p:cNvSpPr>
            <a:spLocks noChangeArrowheads="1"/>
          </p:cNvSpPr>
          <p:nvPr/>
        </p:nvSpPr>
        <p:spPr bwMode="auto">
          <a:xfrm>
            <a:off x="0" y="0"/>
            <a:ext cx="5257800" cy="2667000"/>
          </a:xfrm>
          <a:prstGeom prst="roundRect">
            <a:avLst>
              <a:gd name="adj" fmla="val 16667"/>
            </a:avLst>
          </a:prstGeom>
          <a:solidFill>
            <a:schemeClr val="bg1">
              <a:alpha val="9882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9861" name="AutoShape 2"/>
          <p:cNvSpPr>
            <a:spLocks noChangeArrowheads="1"/>
          </p:cNvSpPr>
          <p:nvPr/>
        </p:nvSpPr>
        <p:spPr bwMode="auto">
          <a:xfrm>
            <a:off x="4648200" y="58674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9863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48768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Columbia South Carolina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New York Harlem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Miami Beach Bruthaz Bash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Charlotte North Carolina Black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Michigan's Womyn's Festival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Market Days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GMHC House of Latex Ball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Pueblo, CO Gay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Twin Cities Black Pride &amp; South Central MN Pride</a:t>
            </a:r>
          </a:p>
          <a:p>
            <a:pPr eaLnBrk="1" hangingPunct="1">
              <a:buFontTx/>
              <a:buChar char="•"/>
            </a:pPr>
            <a:r>
              <a:rPr lang="en-US" sz="1600" i="0">
                <a:latin typeface="Tahoma" charset="0"/>
              </a:rPr>
              <a:t>World Gay Rodeo Finals, Laughlin, NV</a:t>
            </a:r>
            <a:endParaRPr lang="en-US" i="0"/>
          </a:p>
        </p:txBody>
      </p:sp>
      <p:pic>
        <p:nvPicPr>
          <p:cNvPr id="249864" name="Picture 9" descr="MichFest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86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5" name="Text Box 3"/>
          <p:cNvSpPr txBox="1">
            <a:spLocks noChangeArrowheads="1"/>
          </p:cNvSpPr>
          <p:nvPr/>
        </p:nvSpPr>
        <p:spPr bwMode="auto">
          <a:xfrm>
            <a:off x="4648200" y="5867400"/>
            <a:ext cx="449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0" dirty="0" smtClean="0">
                <a:latin typeface="Impact" charset="0"/>
                <a:ea typeface="ＭＳ Ｐゴシック" charset="0"/>
                <a:cs typeface="ＭＳ Ｐゴシック" charset="0"/>
              </a:rPr>
              <a:t>Compromise on Locations </a:t>
            </a:r>
            <a:endParaRPr lang="en-US" sz="3200" i="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1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AutoShape 2"/>
          <p:cNvSpPr>
            <a:spLocks noChangeArrowheads="1"/>
          </p:cNvSpPr>
          <p:nvPr/>
        </p:nvSpPr>
        <p:spPr bwMode="auto">
          <a:xfrm>
            <a:off x="4572000" y="5715000"/>
            <a:ext cx="45720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>
                <a:alpha val="62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4800600" y="59436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Internet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2517" name="Picture 5" descr="SJS_TakeOurSurvey_NBJC_Screen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8"/>
            <a:ext cx="9144000" cy="48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2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7" name="Picture 13" descr="usa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17" y="-35560"/>
            <a:ext cx="7653017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0" name="AutoShape 3"/>
          <p:cNvSpPr>
            <a:spLocks noChangeArrowheads="1"/>
          </p:cNvSpPr>
          <p:nvPr/>
        </p:nvSpPr>
        <p:spPr bwMode="auto">
          <a:xfrm>
            <a:off x="3810000" y="2035315"/>
            <a:ext cx="3200400" cy="707886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1" name="Text Box 4"/>
          <p:cNvSpPr txBox="1">
            <a:spLocks noChangeArrowheads="1"/>
          </p:cNvSpPr>
          <p:nvPr/>
        </p:nvSpPr>
        <p:spPr bwMode="auto">
          <a:xfrm>
            <a:off x="4038600" y="2035314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0"/>
              <a:buNone/>
            </a:pPr>
            <a:r>
              <a:rPr lang="en-US" sz="4000" b="1" i="0" dirty="0">
                <a:latin typeface="Impact" charset="0"/>
              </a:rPr>
              <a:t>all 50 states</a:t>
            </a:r>
            <a:endParaRPr lang="en-US" sz="4000" i="0" dirty="0">
              <a:latin typeface="Tahoma" charset="0"/>
            </a:endParaRPr>
          </a:p>
        </p:txBody>
      </p:sp>
      <p:sp>
        <p:nvSpPr>
          <p:cNvPr id="169992" name="AutoShape 3"/>
          <p:cNvSpPr>
            <a:spLocks noChangeArrowheads="1"/>
          </p:cNvSpPr>
          <p:nvPr/>
        </p:nvSpPr>
        <p:spPr bwMode="auto">
          <a:xfrm>
            <a:off x="4876800" y="57912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3" name="Text Box 4"/>
          <p:cNvSpPr txBox="1">
            <a:spLocks noChangeArrowheads="1"/>
          </p:cNvSpPr>
          <p:nvPr/>
        </p:nvSpPr>
        <p:spPr bwMode="auto">
          <a:xfrm>
            <a:off x="5073650" y="6019800"/>
            <a:ext cx="3917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0">
                <a:latin typeface="Impact" charset="0"/>
                <a:ea typeface="ＭＳ Ｐゴシック" charset="0"/>
                <a:cs typeface="ＭＳ Ｐゴシック" charset="0"/>
              </a:rPr>
              <a:t>Survey Reach</a:t>
            </a:r>
            <a:endParaRPr lang="en-US" i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7" descr="Puerto_Rico_cgt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27685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04800" y="4746971"/>
            <a:ext cx="2153920" cy="468293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" y="4722167"/>
            <a:ext cx="22301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0"/>
              <a:buNone/>
            </a:pPr>
            <a:r>
              <a:rPr lang="en-US" b="1" i="0" dirty="0">
                <a:latin typeface="Impact" charset="0"/>
              </a:rPr>
              <a:t>and Puerto Rico</a:t>
            </a:r>
            <a:endParaRPr lang="en-US" i="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6" descr="InterPrid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62200"/>
            <a:ext cx="20669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AutoShape 2"/>
          <p:cNvSpPr>
            <a:spLocks noChangeArrowheads="1"/>
          </p:cNvSpPr>
          <p:nvPr/>
        </p:nvSpPr>
        <p:spPr bwMode="auto">
          <a:xfrm>
            <a:off x="4572000" y="5715000"/>
            <a:ext cx="4495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581525" y="59436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0">
                <a:latin typeface="Impact" pitchFamily="1" charset="0"/>
                <a:ea typeface="ＭＳ Ｐゴシック" pitchFamily="1" charset="-128"/>
              </a:rPr>
              <a:t>Our Partner Organizations</a:t>
            </a:r>
            <a:endParaRPr lang="en-US" i="0">
              <a:latin typeface="Impact" pitchFamily="1" charset="0"/>
              <a:ea typeface="ＭＳ Ｐゴシック" pitchFamily="1" charset="-128"/>
            </a:endParaRPr>
          </a:p>
        </p:txBody>
      </p:sp>
      <p:pic>
        <p:nvPicPr>
          <p:cNvPr id="44037" name="Picture 4" descr="center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152400"/>
            <a:ext cx="19812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572000"/>
            <a:ext cx="20574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IFB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387600"/>
            <a:ext cx="2565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LatinoGLBTHistoryProjec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0480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 descr="NBJ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2209800"/>
            <a:ext cx="27051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 descr="TaskForc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" y="762000"/>
            <a:ext cx="1490663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Unid@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1066800"/>
            <a:ext cx="1498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USStudentAssociati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49600" y="685800"/>
            <a:ext cx="29464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13" descr="UnityFellowship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5105400"/>
            <a:ext cx="19177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14" descr="QueersEconomicJustic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3505200"/>
            <a:ext cx="14732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15" descr="HRC_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029200"/>
            <a:ext cx="13954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SJSSurveyTakers03,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57300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4572000" y="5638800"/>
            <a:ext cx="4495800" cy="1219200"/>
          </a:xfrm>
          <a:prstGeom prst="roundRect">
            <a:avLst>
              <a:gd name="adj" fmla="val 16667"/>
            </a:avLst>
          </a:prstGeom>
          <a:solidFill>
            <a:schemeClr val="bg1">
              <a:alpha val="87057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7" name="Picture 9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DSCN15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0"/>
            <a:ext cx="24892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4781550" y="5719227"/>
            <a:ext cx="4133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0" dirty="0" smtClean="0">
                <a:latin typeface="Impact" charset="0"/>
                <a:ea typeface="ＭＳ Ｐゴシック" charset="0"/>
                <a:cs typeface="ＭＳ Ｐゴシック" charset="0"/>
              </a:rPr>
              <a:t>Did I mention: </a:t>
            </a:r>
            <a:br>
              <a:rPr lang="en-US" b="1" i="0" dirty="0" smtClean="0">
                <a:latin typeface="Impact" charset="0"/>
                <a:ea typeface="ＭＳ Ｐゴシック" charset="0"/>
                <a:cs typeface="ＭＳ Ｐゴシック" charset="0"/>
              </a:rPr>
            </a:br>
            <a:r>
              <a:rPr lang="en-US" b="1" i="0" dirty="0" smtClean="0">
                <a:latin typeface="Impact" charset="0"/>
                <a:ea typeface="ＭＳ Ｐゴシック" charset="0"/>
                <a:cs typeface="ＭＳ Ｐゴシック" charset="0"/>
              </a:rPr>
              <a:t>Raise  $$$ throughout the entire process!!! </a:t>
            </a:r>
            <a:endParaRPr lang="en-US" i="0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9" name="Picture 6" descr="SJSSurveyTak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6273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3" name="Picture 1033" descr="M99c9d1cf4c6037fb0dee7dcf23b72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6188"/>
            <a:ext cx="5791200" cy="434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6" name="Picture 1036" descr="SJSSurveyTake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5" name="Picture 1035" descr="SJS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8" name="AutoShape 3"/>
          <p:cNvSpPr>
            <a:spLocks noChangeArrowheads="1"/>
          </p:cNvSpPr>
          <p:nvPr/>
        </p:nvSpPr>
        <p:spPr bwMode="auto">
          <a:xfrm>
            <a:off x="2667000" y="2667000"/>
            <a:ext cx="4267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8999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1434" name="Picture 1034" descr="M2095dd34fe1cdfd56f8c348fda7be2d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30638"/>
            <a:ext cx="4038600" cy="30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30" name="Text Box 4"/>
          <p:cNvSpPr txBox="1">
            <a:spLocks noChangeArrowheads="1"/>
          </p:cNvSpPr>
          <p:nvPr/>
        </p:nvSpPr>
        <p:spPr bwMode="auto">
          <a:xfrm>
            <a:off x="2971800" y="27432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" charset="0"/>
                <a:ea typeface="Osaka" pitchFamily="1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1" charset="2"/>
              <a:buNone/>
            </a:pPr>
            <a:r>
              <a:rPr lang="en-US" sz="4400" b="1" i="0">
                <a:latin typeface="Impact" pitchFamily="1" charset="0"/>
              </a:rPr>
              <a:t>&lt; 175+ people &gt;</a:t>
            </a:r>
            <a:endParaRPr lang="en-US" sz="2300" i="0">
              <a:latin typeface="Tahom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uan\Desktop\51CKbgONCAL._SX322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129523" cy="32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ua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4" y="114481"/>
            <a:ext cx="1964311" cy="32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uan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44" y="3355928"/>
            <a:ext cx="1994532" cy="29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uan\Desktop\41PT6ST2GDL._SX298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481"/>
            <a:ext cx="2019300" cy="31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Juan\Desktop\51ApYJ9QBBL._SX331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04974"/>
            <a:ext cx="2019300" cy="30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Juan\Desktop\51Ged56AhRL._SX327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2129523" cy="32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AutoShape 4"/>
          <p:cNvSpPr>
            <a:spLocks noChangeArrowheads="1"/>
          </p:cNvSpPr>
          <p:nvPr/>
        </p:nvSpPr>
        <p:spPr bwMode="auto">
          <a:xfrm>
            <a:off x="1371600" y="2819400"/>
            <a:ext cx="6781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7" name="Rectangle 5"/>
          <p:cNvSpPr>
            <a:spLocks noChangeArrowheads="1"/>
          </p:cNvSpPr>
          <p:nvPr/>
        </p:nvSpPr>
        <p:spPr bwMode="auto">
          <a:xfrm>
            <a:off x="1524000" y="28956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>
                <a:latin typeface="Impact" pitchFamily="1" charset="0"/>
              </a:rPr>
              <a:t>&lt; Total Sample Size = 5,500 &gt;</a:t>
            </a:r>
            <a:endParaRPr lang="en-US" sz="4400" i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AutoShape 4"/>
          <p:cNvSpPr>
            <a:spLocks noChangeArrowheads="1"/>
          </p:cNvSpPr>
          <p:nvPr/>
        </p:nvSpPr>
        <p:spPr bwMode="auto">
          <a:xfrm>
            <a:off x="1371600" y="2819400"/>
            <a:ext cx="6781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7" name="Rectangle 5"/>
          <p:cNvSpPr>
            <a:spLocks noChangeArrowheads="1"/>
          </p:cNvSpPr>
          <p:nvPr/>
        </p:nvSpPr>
        <p:spPr bwMode="auto">
          <a:xfrm>
            <a:off x="1524000" y="28956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 dirty="0" smtClean="0">
                <a:latin typeface="Impact" pitchFamily="1" charset="0"/>
              </a:rPr>
              <a:t>Delete cases because of … 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AutoShape 4"/>
          <p:cNvSpPr>
            <a:spLocks noChangeArrowheads="1"/>
          </p:cNvSpPr>
          <p:nvPr/>
        </p:nvSpPr>
        <p:spPr bwMode="auto">
          <a:xfrm>
            <a:off x="1371600" y="2819400"/>
            <a:ext cx="6781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7" name="Rectangle 5"/>
          <p:cNvSpPr>
            <a:spLocks noChangeArrowheads="1"/>
          </p:cNvSpPr>
          <p:nvPr/>
        </p:nvSpPr>
        <p:spPr bwMode="auto">
          <a:xfrm>
            <a:off x="1524000" y="28956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4200" i="0" dirty="0" smtClean="0">
                <a:latin typeface="Impact" pitchFamily="1" charset="0"/>
              </a:rPr>
              <a:t>respondent fatigue&gt;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AutoShape 4"/>
          <p:cNvSpPr>
            <a:spLocks noChangeArrowheads="1"/>
          </p:cNvSpPr>
          <p:nvPr/>
        </p:nvSpPr>
        <p:spPr bwMode="auto">
          <a:xfrm>
            <a:off x="1371600" y="2819400"/>
            <a:ext cx="67818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7" name="Rectangle 5"/>
          <p:cNvSpPr>
            <a:spLocks noChangeArrowheads="1"/>
          </p:cNvSpPr>
          <p:nvPr/>
        </p:nvSpPr>
        <p:spPr bwMode="auto">
          <a:xfrm>
            <a:off x="1524000" y="28956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4200" i="0" dirty="0" smtClean="0">
                <a:latin typeface="Impact" pitchFamily="1" charset="0"/>
              </a:rPr>
              <a:t>data integrity&gt;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AutoShape 4"/>
          <p:cNvSpPr>
            <a:spLocks noChangeArrowheads="1"/>
          </p:cNvSpPr>
          <p:nvPr/>
        </p:nvSpPr>
        <p:spPr bwMode="auto">
          <a:xfrm>
            <a:off x="2971800" y="2819400"/>
            <a:ext cx="3886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Rectangle 5"/>
          <p:cNvSpPr>
            <a:spLocks noChangeArrowheads="1"/>
          </p:cNvSpPr>
          <p:nvPr/>
        </p:nvSpPr>
        <p:spPr bwMode="auto">
          <a:xfrm>
            <a:off x="2971800" y="2895600"/>
            <a:ext cx="381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N = </a:t>
            </a:r>
            <a:r>
              <a:rPr lang="en-US" sz="4200" i="0" dirty="0" smtClean="0">
                <a:latin typeface="Impact" pitchFamily="1" charset="0"/>
              </a:rPr>
              <a:t>4,953 </a:t>
            </a:r>
            <a:r>
              <a:rPr lang="en-US" sz="4200" i="0" dirty="0">
                <a:latin typeface="Impact" pitchFamily="1" charset="0"/>
              </a:rPr>
              <a:t>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TotalSJSSampl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9225"/>
            <a:ext cx="853440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55063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0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876776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4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AutoShape 4"/>
          <p:cNvSpPr>
            <a:spLocks noChangeArrowheads="1"/>
          </p:cNvSpPr>
          <p:nvPr/>
        </p:nvSpPr>
        <p:spPr bwMode="auto">
          <a:xfrm>
            <a:off x="2971800" y="2819400"/>
            <a:ext cx="3886200" cy="9906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Rectangle 5"/>
          <p:cNvSpPr>
            <a:spLocks noChangeArrowheads="1"/>
          </p:cNvSpPr>
          <p:nvPr/>
        </p:nvSpPr>
        <p:spPr bwMode="auto">
          <a:xfrm>
            <a:off x="2857500" y="2895600"/>
            <a:ext cx="4114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200" i="0" dirty="0">
                <a:latin typeface="Impact" pitchFamily="1" charset="0"/>
              </a:rPr>
              <a:t>&lt; </a:t>
            </a:r>
            <a:r>
              <a:rPr lang="en-US" sz="2800" i="0" dirty="0" smtClean="0">
                <a:latin typeface="Impact" pitchFamily="1" charset="0"/>
              </a:rPr>
              <a:t>Qualitative Interviews</a:t>
            </a:r>
            <a:r>
              <a:rPr lang="en-US" sz="4200" i="0" dirty="0" smtClean="0">
                <a:latin typeface="Impact" pitchFamily="1" charset="0"/>
              </a:rPr>
              <a:t>&gt;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uan\Desktop\qualitativ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23" y="2257169"/>
            <a:ext cx="3733800" cy="23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AutoNum type="romanUcPeriod" startAt="2"/>
            </a:pPr>
            <a:r>
              <a:rPr lang="en-US" sz="2800" dirty="0"/>
              <a:t>Size Matters:  LGBT America, By The Numbers</a:t>
            </a:r>
          </a:p>
        </p:txBody>
      </p:sp>
      <p:pic>
        <p:nvPicPr>
          <p:cNvPr id="12290" name="Picture 2" descr="C:\Users\Jua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5" y="1828800"/>
            <a:ext cx="320241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uan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517933" cy="2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93" y="1669596"/>
            <a:ext cx="3725807" cy="22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4157"/>
            <a:ext cx="3276600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Juan\Desktop\qualitative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11" y="2339975"/>
            <a:ext cx="3048000" cy="22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AutoShape 4"/>
          <p:cNvSpPr>
            <a:spLocks noChangeArrowheads="1"/>
          </p:cNvSpPr>
          <p:nvPr/>
        </p:nvSpPr>
        <p:spPr bwMode="auto">
          <a:xfrm>
            <a:off x="2971800" y="2590800"/>
            <a:ext cx="3886200" cy="16764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Rectangle 5"/>
          <p:cNvSpPr>
            <a:spLocks noChangeArrowheads="1"/>
          </p:cNvSpPr>
          <p:nvPr/>
        </p:nvSpPr>
        <p:spPr bwMode="auto">
          <a:xfrm>
            <a:off x="2857500" y="2895600"/>
            <a:ext cx="4114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i="0" dirty="0" smtClean="0">
                <a:latin typeface="Impact" pitchFamily="1" charset="0"/>
              </a:rPr>
              <a:t/>
            </a:r>
            <a:br>
              <a:rPr lang="en-US" sz="2800" i="0" dirty="0" smtClean="0">
                <a:latin typeface="Impact" pitchFamily="1" charset="0"/>
              </a:rPr>
            </a:br>
            <a:r>
              <a:rPr lang="en-US" sz="2800" i="0" dirty="0" smtClean="0">
                <a:latin typeface="Impact" pitchFamily="1" charset="0"/>
              </a:rPr>
              <a:t>race based</a:t>
            </a:r>
          </a:p>
          <a:p>
            <a:pPr algn="ctr"/>
            <a:r>
              <a:rPr lang="en-US" sz="2800" dirty="0">
                <a:latin typeface="Impact" pitchFamily="1" charset="0"/>
              </a:rPr>
              <a:t>n</a:t>
            </a:r>
            <a:r>
              <a:rPr lang="en-US" sz="2800" dirty="0" smtClean="0">
                <a:latin typeface="Impact" pitchFamily="1" charset="0"/>
              </a:rPr>
              <a:t>ot geography based</a:t>
            </a:r>
            <a:r>
              <a:rPr lang="en-US" sz="2800" i="0" dirty="0" smtClean="0">
                <a:latin typeface="Impact" pitchFamily="1" charset="0"/>
              </a:rPr>
              <a:t> </a:t>
            </a:r>
          </a:p>
          <a:p>
            <a:pPr algn="ctr"/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GayWedding01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1371600" y="0"/>
            <a:ext cx="40386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2" name="Picture 6" descr="DykewithTy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04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9" descr="AsianSa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76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7" descr="GirlsArm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338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AutoShape 4"/>
          <p:cNvSpPr>
            <a:spLocks noChangeArrowheads="1"/>
          </p:cNvSpPr>
          <p:nvPr/>
        </p:nvSpPr>
        <p:spPr bwMode="auto">
          <a:xfrm>
            <a:off x="2743200" y="2991485"/>
            <a:ext cx="4267200" cy="129540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06856" name="Picture 8" descr="OlderGentleman_cropp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6224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Rectangle 5"/>
          <p:cNvSpPr>
            <a:spLocks noChangeArrowheads="1"/>
          </p:cNvSpPr>
          <p:nvPr/>
        </p:nvSpPr>
        <p:spPr bwMode="auto">
          <a:xfrm>
            <a:off x="2743200" y="3105785"/>
            <a:ext cx="426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i="0" dirty="0" smtClean="0">
                <a:latin typeface="Impact" pitchFamily="1" charset="0"/>
              </a:rPr>
              <a:t>50+</a:t>
            </a:r>
          </a:p>
          <a:p>
            <a:pPr algn="ctr"/>
            <a:r>
              <a:rPr lang="en-US" sz="2800" dirty="0" smtClean="0">
                <a:latin typeface="Impact" pitchFamily="1" charset="0"/>
              </a:rPr>
              <a:t>~ 1/3</a:t>
            </a:r>
            <a:r>
              <a:rPr lang="en-US" sz="2800" baseline="30000" dirty="0" smtClean="0">
                <a:latin typeface="Impact" pitchFamily="1" charset="0"/>
              </a:rPr>
              <a:t>rd</a:t>
            </a:r>
            <a:r>
              <a:rPr lang="en-US" sz="2800" dirty="0" smtClean="0">
                <a:latin typeface="Impact" pitchFamily="1" charset="0"/>
              </a:rPr>
              <a:t> Black, Latina/o, Asian</a:t>
            </a:r>
            <a:r>
              <a:rPr lang="en-US" sz="2800" i="0" dirty="0" smtClean="0">
                <a:latin typeface="Impact" pitchFamily="1" charset="0"/>
              </a:rPr>
              <a:t> 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Juan\Desktop\qual &amp; qua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" y="-2"/>
            <a:ext cx="3520851" cy="35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uan\Desktop\qual &amp; quan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" y="4495456"/>
            <a:ext cx="4242119" cy="22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uan\Desktop\qual &amp; quant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08" y="0"/>
            <a:ext cx="4928333" cy="36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uan\Desktop\pi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68" y="4191000"/>
            <a:ext cx="2599373" cy="259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5" name="AutoShape 4"/>
          <p:cNvSpPr>
            <a:spLocks noChangeArrowheads="1"/>
          </p:cNvSpPr>
          <p:nvPr/>
        </p:nvSpPr>
        <p:spPr bwMode="auto">
          <a:xfrm>
            <a:off x="2743200" y="3301182"/>
            <a:ext cx="4267200" cy="1242350"/>
          </a:xfrm>
          <a:prstGeom prst="roundRect">
            <a:avLst>
              <a:gd name="adj" fmla="val 16667"/>
            </a:avLst>
          </a:prstGeom>
          <a:solidFill>
            <a:schemeClr val="bg1">
              <a:alpha val="9411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6857" name="Rectangle 5"/>
          <p:cNvSpPr>
            <a:spLocks noChangeArrowheads="1"/>
          </p:cNvSpPr>
          <p:nvPr/>
        </p:nvSpPr>
        <p:spPr bwMode="auto">
          <a:xfrm>
            <a:off x="2743200" y="3388957"/>
            <a:ext cx="426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i="0" dirty="0" smtClean="0">
                <a:latin typeface="Impact" pitchFamily="1" charset="0"/>
              </a:rPr>
              <a:t>Next Step?</a:t>
            </a:r>
            <a:br>
              <a:rPr lang="en-US" sz="2800" i="0" dirty="0" smtClean="0">
                <a:latin typeface="Impact" pitchFamily="1" charset="0"/>
              </a:rPr>
            </a:br>
            <a:r>
              <a:rPr lang="en-US" sz="2800" i="0" dirty="0" smtClean="0">
                <a:latin typeface="Impact" pitchFamily="1" charset="0"/>
              </a:rPr>
              <a:t>Bring It All Together … </a:t>
            </a:r>
            <a:endParaRPr lang="en-US" sz="4400" i="0" dirty="0">
              <a:solidFill>
                <a:schemeClr val="bg1"/>
              </a:solidFill>
              <a:latin typeface="Gill Sans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5334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V.  Wrapping </a:t>
            </a:r>
            <a:r>
              <a:rPr lang="en-US" sz="2800" dirty="0"/>
              <a:t>It Up:  Q&amp;A </a:t>
            </a:r>
          </a:p>
        </p:txBody>
      </p:sp>
      <p:pic>
        <p:nvPicPr>
          <p:cNvPr id="12290" name="Picture 2" descr="C:\Users\Jua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5" y="1828800"/>
            <a:ext cx="320241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Juan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3517933" cy="20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uan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93" y="1669596"/>
            <a:ext cx="3725807" cy="22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uan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14157"/>
            <a:ext cx="3276600" cy="234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1916113"/>
            <a:ext cx="8915399" cy="4713287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s-ES" dirty="0" err="1" smtClean="0">
                <a:latin typeface="Impact" charset="0"/>
                <a:ea typeface="Osaka" charset="0"/>
              </a:rPr>
              <a:t>Thank</a:t>
            </a:r>
            <a:r>
              <a:rPr lang="es-ES" dirty="0">
                <a:latin typeface="Impact" charset="0"/>
                <a:ea typeface="Osaka" charset="0"/>
              </a:rPr>
              <a:t> </a:t>
            </a:r>
            <a:r>
              <a:rPr lang="es-ES" dirty="0" err="1" smtClean="0">
                <a:latin typeface="Impact" charset="0"/>
                <a:ea typeface="Osaka" charset="0"/>
              </a:rPr>
              <a:t>You</a:t>
            </a:r>
            <a:r>
              <a:rPr lang="es-ES" dirty="0" smtClean="0">
                <a:latin typeface="Impact" charset="0"/>
                <a:ea typeface="Osaka" charset="0"/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s-ES" dirty="0" err="1" smtClean="0">
                <a:latin typeface="Impact" charset="0"/>
                <a:ea typeface="Osaka" charset="0"/>
              </a:rPr>
              <a:t>For</a:t>
            </a:r>
            <a:r>
              <a:rPr lang="es-ES" dirty="0" smtClean="0">
                <a:latin typeface="Impact" charset="0"/>
                <a:ea typeface="Osaka" charset="0"/>
              </a:rPr>
              <a:t> </a:t>
            </a:r>
            <a:r>
              <a:rPr lang="es-ES" dirty="0" err="1" smtClean="0">
                <a:latin typeface="Impact" charset="0"/>
                <a:ea typeface="Osaka" charset="0"/>
              </a:rPr>
              <a:t>Listening</a:t>
            </a:r>
            <a:r>
              <a:rPr lang="es-ES" dirty="0" smtClean="0">
                <a:latin typeface="Impact" charset="0"/>
                <a:ea typeface="Osaka" charset="0"/>
              </a:rPr>
              <a:t>!</a:t>
            </a:r>
          </a:p>
          <a:p>
            <a:pPr marL="0" indent="0" algn="ctr" eaLnBrk="1" hangingPunct="1">
              <a:buFontTx/>
              <a:buNone/>
            </a:pPr>
            <a:endParaRPr lang="es-ES" dirty="0" smtClean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dirty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sz="2400" dirty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r>
              <a:rPr lang="es-ES" sz="2400" dirty="0" smtClean="0">
                <a:solidFill>
                  <a:schemeClr val="tx1"/>
                </a:solidFill>
                <a:latin typeface="Impact" charset="0"/>
                <a:ea typeface="Osaka" charset="0"/>
              </a:rPr>
              <a:t>Prof. Juan </a:t>
            </a:r>
            <a:r>
              <a:rPr lang="es-ES" sz="2400" dirty="0" err="1" smtClean="0">
                <a:solidFill>
                  <a:schemeClr val="tx1"/>
                </a:solidFill>
                <a:latin typeface="Impact" charset="0"/>
                <a:ea typeface="Osaka" charset="0"/>
              </a:rPr>
              <a:t>Battle</a:t>
            </a:r>
            <a:endParaRPr lang="es-ES" sz="2400" dirty="0" smtClean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>
              <a:buNone/>
            </a:pPr>
            <a:r>
              <a:rPr lang="es-ES" sz="1600" dirty="0" smtClean="0">
                <a:latin typeface="Impact" charset="0"/>
                <a:ea typeface="Osaka" charset="0"/>
              </a:rPr>
              <a:t>JuanBattle.com</a:t>
            </a:r>
            <a:br>
              <a:rPr lang="es-ES" sz="1600" dirty="0" smtClean="0">
                <a:latin typeface="Impact" charset="0"/>
                <a:ea typeface="Osaka" charset="0"/>
              </a:rPr>
            </a:br>
            <a:r>
              <a:rPr lang="es-ES" sz="1600" dirty="0" smtClean="0">
                <a:latin typeface="Impact" charset="0"/>
                <a:ea typeface="Osaka" charset="0"/>
              </a:rPr>
              <a:t>jbattle@gc.cuny.edu</a:t>
            </a:r>
            <a:endParaRPr lang="en-GB" sz="1600" dirty="0">
              <a:latin typeface="Impact" charset="0"/>
              <a:ea typeface="Osaka" charset="0"/>
            </a:endParaRPr>
          </a:p>
        </p:txBody>
      </p:sp>
      <p:pic>
        <p:nvPicPr>
          <p:cNvPr id="29699" name="Picture 6" descr="SJS_web_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c_logo_286_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5181600"/>
            <a:ext cx="1066800" cy="1620519"/>
          </a:xfrm>
          <a:prstGeom prst="rect">
            <a:avLst/>
          </a:prstGeom>
        </p:spPr>
      </p:pic>
      <p:pic>
        <p:nvPicPr>
          <p:cNvPr id="3" name="Picture 2" descr="C:\Users\Juan\Desktop\Juans-Pic-2014-199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28110"/>
            <a:ext cx="1280160" cy="19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" y="1916113"/>
            <a:ext cx="8915399" cy="4713287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s-ES" dirty="0" err="1" smtClean="0">
                <a:latin typeface="Impact" charset="0"/>
                <a:ea typeface="Osaka" charset="0"/>
              </a:rPr>
              <a:t>Thank</a:t>
            </a:r>
            <a:r>
              <a:rPr lang="es-ES" dirty="0">
                <a:latin typeface="Impact" charset="0"/>
                <a:ea typeface="Osaka" charset="0"/>
              </a:rPr>
              <a:t> </a:t>
            </a:r>
            <a:r>
              <a:rPr lang="es-ES" dirty="0" err="1" smtClean="0">
                <a:latin typeface="Impact" charset="0"/>
                <a:ea typeface="Osaka" charset="0"/>
              </a:rPr>
              <a:t>You</a:t>
            </a:r>
            <a:r>
              <a:rPr lang="es-ES" dirty="0" smtClean="0">
                <a:latin typeface="Impact" charset="0"/>
                <a:ea typeface="Osaka" charset="0"/>
              </a:rPr>
              <a:t> </a:t>
            </a:r>
          </a:p>
          <a:p>
            <a:pPr marL="0" indent="0" algn="ctr" eaLnBrk="1" hangingPunct="1">
              <a:buFontTx/>
              <a:buNone/>
            </a:pPr>
            <a:r>
              <a:rPr lang="es-ES" dirty="0" err="1" smtClean="0">
                <a:latin typeface="Impact" charset="0"/>
                <a:ea typeface="Osaka" charset="0"/>
              </a:rPr>
              <a:t>For</a:t>
            </a:r>
            <a:r>
              <a:rPr lang="es-ES" dirty="0" smtClean="0">
                <a:latin typeface="Impact" charset="0"/>
                <a:ea typeface="Osaka" charset="0"/>
              </a:rPr>
              <a:t> </a:t>
            </a:r>
            <a:r>
              <a:rPr lang="es-ES" dirty="0" err="1" smtClean="0">
                <a:latin typeface="Impact" charset="0"/>
                <a:ea typeface="Osaka" charset="0"/>
              </a:rPr>
              <a:t>Listening</a:t>
            </a:r>
            <a:r>
              <a:rPr lang="es-ES" dirty="0" smtClean="0">
                <a:latin typeface="Impact" charset="0"/>
                <a:ea typeface="Osaka" charset="0"/>
              </a:rPr>
              <a:t>!</a:t>
            </a:r>
          </a:p>
          <a:p>
            <a:pPr marL="0" indent="0" algn="ctr" eaLnBrk="1" hangingPunct="1">
              <a:buFontTx/>
              <a:buNone/>
            </a:pPr>
            <a:endParaRPr lang="es-ES" dirty="0" smtClean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dirty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endParaRPr lang="es-ES" sz="2400" dirty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 eaLnBrk="1" hangingPunct="1">
              <a:buFontTx/>
              <a:buNone/>
            </a:pPr>
            <a:r>
              <a:rPr lang="es-ES" sz="2400" dirty="0" smtClean="0">
                <a:solidFill>
                  <a:schemeClr val="tx1"/>
                </a:solidFill>
                <a:latin typeface="Impact" charset="0"/>
                <a:ea typeface="Osaka" charset="0"/>
              </a:rPr>
              <a:t>Prof. Juan </a:t>
            </a:r>
            <a:r>
              <a:rPr lang="es-ES" sz="2400" dirty="0" err="1" smtClean="0">
                <a:solidFill>
                  <a:schemeClr val="tx1"/>
                </a:solidFill>
                <a:latin typeface="Impact" charset="0"/>
                <a:ea typeface="Osaka" charset="0"/>
              </a:rPr>
              <a:t>Battle</a:t>
            </a:r>
            <a:endParaRPr lang="es-ES" sz="2400" dirty="0" smtClean="0">
              <a:solidFill>
                <a:schemeClr val="tx1"/>
              </a:solidFill>
              <a:latin typeface="Impact" charset="0"/>
              <a:ea typeface="Osaka" charset="0"/>
            </a:endParaRPr>
          </a:p>
          <a:p>
            <a:pPr marL="0" indent="0" algn="ctr">
              <a:buNone/>
            </a:pPr>
            <a:r>
              <a:rPr lang="es-ES" sz="1600" dirty="0" smtClean="0">
                <a:latin typeface="Impact" charset="0"/>
                <a:ea typeface="Osaka" charset="0"/>
              </a:rPr>
              <a:t>JuanBattle.com</a:t>
            </a:r>
            <a:br>
              <a:rPr lang="es-ES" sz="1600" dirty="0" smtClean="0">
                <a:latin typeface="Impact" charset="0"/>
                <a:ea typeface="Osaka" charset="0"/>
              </a:rPr>
            </a:br>
            <a:r>
              <a:rPr lang="es-ES" sz="1600" dirty="0" smtClean="0">
                <a:latin typeface="Impact" charset="0"/>
                <a:ea typeface="Osaka" charset="0"/>
              </a:rPr>
              <a:t>jbattle@gc.cuny.edu</a:t>
            </a:r>
            <a:endParaRPr lang="en-GB" sz="1600" dirty="0">
              <a:latin typeface="Impact" charset="0"/>
              <a:ea typeface="Osaka" charset="0"/>
            </a:endParaRPr>
          </a:p>
        </p:txBody>
      </p:sp>
      <p:pic>
        <p:nvPicPr>
          <p:cNvPr id="29699" name="Picture 6" descr="SJS_web_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c_logo_286_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5181600"/>
            <a:ext cx="1066800" cy="1620519"/>
          </a:xfrm>
          <a:prstGeom prst="rect">
            <a:avLst/>
          </a:prstGeom>
        </p:spPr>
      </p:pic>
      <p:pic>
        <p:nvPicPr>
          <p:cNvPr id="3" name="Picture 2" descr="C:\Users\Juan\Desktop\Juans-Pic-2014-199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28110"/>
            <a:ext cx="1280160" cy="19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0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55750" y="1733550"/>
            <a:ext cx="6019800" cy="76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dirty="0" smtClean="0">
                <a:solidFill>
                  <a:schemeClr val="tx1"/>
                </a:solidFill>
                <a:latin typeface="Impact" pitchFamily="1" charset="0"/>
              </a:rPr>
              <a:t>Thank you for listening!</a:t>
            </a:r>
            <a:endParaRPr lang="en-US" sz="2800" dirty="0" smtClean="0">
              <a:solidFill>
                <a:schemeClr val="tx1"/>
              </a:solidFill>
              <a:latin typeface="Impact" pitchFamily="1" charset="0"/>
            </a:endParaRPr>
          </a:p>
        </p:txBody>
      </p:sp>
      <p:pic>
        <p:nvPicPr>
          <p:cNvPr id="62467" name="Picture 3" descr="web_ban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567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048000"/>
            <a:ext cx="5193994" cy="366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Shawnda\Desktop\5727341375_54a704f4f0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746" y="2495550"/>
            <a:ext cx="3677654" cy="32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7240" y="6002774"/>
            <a:ext cx="215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Impact" pitchFamily="34" charset="0"/>
              </a:rPr>
              <a:t>JuanBattle.com</a:t>
            </a:r>
            <a:endParaRPr lang="en-US" sz="2400" i="1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uan\Desktop\unfair-price-infographic-lgbt-peo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334000" cy="69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0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8077</TotalTime>
  <Words>3283</Words>
  <Application>Microsoft Office PowerPoint</Application>
  <PresentationFormat>On-screen Show (4:3)</PresentationFormat>
  <Paragraphs>373</Paragraphs>
  <Slides>87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ＭＳ Ｐゴシック</vt:lpstr>
      <vt:lpstr>Algerian</vt:lpstr>
      <vt:lpstr>Arial</vt:lpstr>
      <vt:lpstr>Calibri</vt:lpstr>
      <vt:lpstr>Gill Sans</vt:lpstr>
      <vt:lpstr>Helvetica</vt:lpstr>
      <vt:lpstr>Impact</vt:lpstr>
      <vt:lpstr>Lucida Grande</vt:lpstr>
      <vt:lpstr>Osaka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sexuality study that examined what condoms could not hold!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Vernon Caldwell</dc:creator>
  <cp:lastModifiedBy>CUNY Graduate Center</cp:lastModifiedBy>
  <cp:revision>855</cp:revision>
  <dcterms:created xsi:type="dcterms:W3CDTF">2011-11-30T15:30:18Z</dcterms:created>
  <dcterms:modified xsi:type="dcterms:W3CDTF">2017-06-06T20:29:57Z</dcterms:modified>
</cp:coreProperties>
</file>