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62" r:id="rId4"/>
    <p:sldId id="257" r:id="rId5"/>
    <p:sldId id="263" r:id="rId6"/>
    <p:sldId id="258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wnloads\7b85cb39-66d8-4a78-bf23-3e8ad1ecc38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cuments\inequality\72a94d79-acf0-4082-98f7-3ab9fd4346dc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wnloads\f4c81f54-839f-4354-a2ee-4037ebcb675b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cuments\inequality\85c46d15-a0ae-499b-a959-eeea3bf23744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wnloads\DP_LIVE_01062016200940039.csv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paulkrugman1\Downloads\8947c3ff-6522-44c9-b99b-5990f3dfbe56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Work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'OECD.Stat export'!$A$10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'OECD.Stat export'!$B$9:$D$9</c:f>
              <c:strCache>
                <c:ptCount val="3"/>
                <c:pt idx="0">
                  <c:v>15 to 24</c:v>
                </c:pt>
                <c:pt idx="1">
                  <c:v>25 to 54</c:v>
                </c:pt>
                <c:pt idx="2">
                  <c:v>55 to 64</c:v>
                </c:pt>
              </c:strCache>
            </c:strRef>
          </c:cat>
          <c:val>
            <c:numRef>
              <c:f>'OECD.Stat export'!$B$10:$D$10</c:f>
              <c:numCache>
                <c:formatCode>#,##0.0_ ;\-#,##0.0\ </c:formatCode>
                <c:ptCount val="3"/>
                <c:pt idx="0">
                  <c:v>28.1109874244186</c:v>
                </c:pt>
                <c:pt idx="1">
                  <c:v>80.519402862158685</c:v>
                </c:pt>
                <c:pt idx="2">
                  <c:v>47.059569203496899</c:v>
                </c:pt>
              </c:numCache>
            </c:numRef>
          </c:val>
        </c:ser>
        <c:ser>
          <c:idx val="1"/>
          <c:order val="1"/>
          <c:tx>
            <c:strRef>
              <c:f>'OECD.Stat export'!$A$11</c:f>
              <c:strCache>
                <c:ptCount val="1"/>
                <c:pt idx="0">
                  <c:v>United States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'OECD.Stat export'!$B$9:$D$9</c:f>
              <c:strCache>
                <c:ptCount val="3"/>
                <c:pt idx="0">
                  <c:v>15 to 24</c:v>
                </c:pt>
                <c:pt idx="1">
                  <c:v>25 to 54</c:v>
                </c:pt>
                <c:pt idx="2">
                  <c:v>55 to 64</c:v>
                </c:pt>
              </c:strCache>
            </c:strRef>
          </c:cat>
          <c:val>
            <c:numRef>
              <c:f>'OECD.Stat export'!$B$11:$D$11</c:f>
              <c:numCache>
                <c:formatCode>#,##0.0_ ;\-#,##0.0\ </c:formatCode>
                <c:ptCount val="3"/>
                <c:pt idx="0">
                  <c:v>47.638974994833653</c:v>
                </c:pt>
                <c:pt idx="1">
                  <c:v>76.699060316440438</c:v>
                </c:pt>
                <c:pt idx="2">
                  <c:v>61.347919024267561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287696"/>
        <c:axId val="381294360"/>
      </c:barChart>
      <c:catAx>
        <c:axId val="381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4360"/>
        <c:crosses val="autoZero"/>
        <c:auto val="1"/>
        <c:lblAlgn val="ctr"/>
        <c:lblOffset val="100"/>
        <c:noMultiLvlLbl val="0"/>
      </c:catAx>
      <c:valAx>
        <c:axId val="381294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8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 ratio 25-54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[Workbook1]Sheet1!$A$2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[1]Sheet1!$B$1:$Z$1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[1]Sheet1!$B$2:$Z$2</c:f>
              <c:numCache>
                <c:formatCode>#,##0.0_ ;\-#,##0.0\ </c:formatCode>
                <c:ptCount val="25"/>
                <c:pt idx="0">
                  <c:v>83.962674210219234</c:v>
                </c:pt>
                <c:pt idx="1">
                  <c:v>83.126156121163277</c:v>
                </c:pt>
                <c:pt idx="2">
                  <c:v>83.089211201960765</c:v>
                </c:pt>
                <c:pt idx="3">
                  <c:v>80.795847595235244</c:v>
                </c:pt>
                <c:pt idx="4">
                  <c:v>80.451564930259195</c:v>
                </c:pt>
                <c:pt idx="5">
                  <c:v>81.693367801665403</c:v>
                </c:pt>
                <c:pt idx="6">
                  <c:v>82.240325275031594</c:v>
                </c:pt>
                <c:pt idx="7">
                  <c:v>82.819587647504576</c:v>
                </c:pt>
                <c:pt idx="8">
                  <c:v>83.443740634323404</c:v>
                </c:pt>
                <c:pt idx="9">
                  <c:v>84.408930184657706</c:v>
                </c:pt>
                <c:pt idx="10">
                  <c:v>84.150526905750553</c:v>
                </c:pt>
                <c:pt idx="11">
                  <c:v>84.387718566543768</c:v>
                </c:pt>
                <c:pt idx="12">
                  <c:v>84.078401756367526</c:v>
                </c:pt>
                <c:pt idx="13">
                  <c:v>83.491848021106236</c:v>
                </c:pt>
                <c:pt idx="14">
                  <c:v>83.726711498449646</c:v>
                </c:pt>
                <c:pt idx="15">
                  <c:v>84.531710289392805</c:v>
                </c:pt>
                <c:pt idx="16">
                  <c:v>86.079681863707648</c:v>
                </c:pt>
                <c:pt idx="17">
                  <c:v>86.085855980724446</c:v>
                </c:pt>
                <c:pt idx="18">
                  <c:v>87.487905728165103</c:v>
                </c:pt>
                <c:pt idx="19">
                  <c:v>84.705323192485636</c:v>
                </c:pt>
                <c:pt idx="20">
                  <c:v>82.821473164895849</c:v>
                </c:pt>
                <c:pt idx="21">
                  <c:v>82.324580696503645</c:v>
                </c:pt>
                <c:pt idx="22">
                  <c:v>81.876108583725937</c:v>
                </c:pt>
                <c:pt idx="23">
                  <c:v>82.015131407171637</c:v>
                </c:pt>
                <c:pt idx="24">
                  <c:v>81.95546891261624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[Workbook1]Sheet1!$A$3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[1]Sheet1!$B$1:$Z$1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[1]Sheet1!$B$3:$Z$3</c:f>
              <c:numCache>
                <c:formatCode>#,##0.0_ ;\-#,##0.0\ </c:formatCode>
                <c:ptCount val="25"/>
                <c:pt idx="0">
                  <c:v>77.266746187034855</c:v>
                </c:pt>
                <c:pt idx="1">
                  <c:v>77.825292306082716</c:v>
                </c:pt>
                <c:pt idx="2">
                  <c:v>77.360337396833671</c:v>
                </c:pt>
                <c:pt idx="3">
                  <c:v>77.034503035104436</c:v>
                </c:pt>
                <c:pt idx="4">
                  <c:v>76.329110183427176</c:v>
                </c:pt>
                <c:pt idx="5">
                  <c:v>77.103463534392844</c:v>
                </c:pt>
                <c:pt idx="6">
                  <c:v>77.107171533481079</c:v>
                </c:pt>
                <c:pt idx="7">
                  <c:v>76.57563678825278</c:v>
                </c:pt>
                <c:pt idx="8">
                  <c:v>76.999157354441166</c:v>
                </c:pt>
                <c:pt idx="9">
                  <c:v>77.247386838029371</c:v>
                </c:pt>
                <c:pt idx="10">
                  <c:v>78.355493229561006</c:v>
                </c:pt>
                <c:pt idx="11">
                  <c:v>79.441220700661674</c:v>
                </c:pt>
                <c:pt idx="12">
                  <c:v>79.447708873926587</c:v>
                </c:pt>
                <c:pt idx="13">
                  <c:v>80.451176662481103</c:v>
                </c:pt>
                <c:pt idx="14">
                  <c:v>80.499294034939865</c:v>
                </c:pt>
                <c:pt idx="15">
                  <c:v>80.683751426460447</c:v>
                </c:pt>
                <c:pt idx="16">
                  <c:v>81.153621312952765</c:v>
                </c:pt>
                <c:pt idx="17">
                  <c:v>82.003463308617071</c:v>
                </c:pt>
                <c:pt idx="18">
                  <c:v>83.035888609849195</c:v>
                </c:pt>
                <c:pt idx="19">
                  <c:v>81.970902733388129</c:v>
                </c:pt>
                <c:pt idx="20">
                  <c:v>81.842637543598102</c:v>
                </c:pt>
                <c:pt idx="21">
                  <c:v>81.434339982497974</c:v>
                </c:pt>
                <c:pt idx="22">
                  <c:v>80.857067986310895</c:v>
                </c:pt>
                <c:pt idx="23">
                  <c:v>80.700072563897905</c:v>
                </c:pt>
                <c:pt idx="24">
                  <c:v>80.519402862158671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[Workbook1]Sheet1!$A$4</c:f>
              <c:strCache>
                <c:ptCount val="1"/>
                <c:pt idx="0">
                  <c:v>United States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[1]Sheet1!$B$1:$Z$1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[1]Sheet1!$B$4:$Z$4</c:f>
              <c:numCache>
                <c:formatCode>#,##0.0_ ;\-#,##0.0\ </c:formatCode>
                <c:ptCount val="25"/>
                <c:pt idx="0">
                  <c:v>79.67611106384183</c:v>
                </c:pt>
                <c:pt idx="1">
                  <c:v>78.628630956256387</c:v>
                </c:pt>
                <c:pt idx="2">
                  <c:v>78.302464901449682</c:v>
                </c:pt>
                <c:pt idx="3">
                  <c:v>78.544478762392728</c:v>
                </c:pt>
                <c:pt idx="4">
                  <c:v>79.235297773910261</c:v>
                </c:pt>
                <c:pt idx="5">
                  <c:v>79.749355410169613</c:v>
                </c:pt>
                <c:pt idx="6">
                  <c:v>80.203968556290476</c:v>
                </c:pt>
                <c:pt idx="7">
                  <c:v>80.852848534647975</c:v>
                </c:pt>
                <c:pt idx="8">
                  <c:v>81.106853980417199</c:v>
                </c:pt>
                <c:pt idx="9">
                  <c:v>81.414079883584179</c:v>
                </c:pt>
                <c:pt idx="10">
                  <c:v>81.463984683855898</c:v>
                </c:pt>
                <c:pt idx="11">
                  <c:v>80.546692543008461</c:v>
                </c:pt>
                <c:pt idx="12">
                  <c:v>79.313706215799996</c:v>
                </c:pt>
                <c:pt idx="13">
                  <c:v>78.819855624949298</c:v>
                </c:pt>
                <c:pt idx="14">
                  <c:v>78.982254274370007</c:v>
                </c:pt>
                <c:pt idx="15">
                  <c:v>79.335615059391984</c:v>
                </c:pt>
                <c:pt idx="16">
                  <c:v>79.812465968418707</c:v>
                </c:pt>
                <c:pt idx="17">
                  <c:v>79.915033095723004</c:v>
                </c:pt>
                <c:pt idx="18">
                  <c:v>79.081908763887569</c:v>
                </c:pt>
                <c:pt idx="19">
                  <c:v>75.771910962449709</c:v>
                </c:pt>
                <c:pt idx="20">
                  <c:v>75.090987453309069</c:v>
                </c:pt>
                <c:pt idx="21">
                  <c:v>75.115672988252285</c:v>
                </c:pt>
                <c:pt idx="22">
                  <c:v>75.734832762198948</c:v>
                </c:pt>
                <c:pt idx="23">
                  <c:v>75.891034194492207</c:v>
                </c:pt>
                <c:pt idx="24">
                  <c:v>76.699060316440423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296712"/>
        <c:axId val="381297104"/>
      </c:lineChart>
      <c:catAx>
        <c:axId val="381296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7104"/>
        <c:crosses val="autoZero"/>
        <c:auto val="1"/>
        <c:lblAlgn val="ctr"/>
        <c:lblOffset val="100"/>
        <c:noMultiLvlLbl val="0"/>
      </c:catAx>
      <c:valAx>
        <c:axId val="38129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6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Annual hours worked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'OECD.Stat export'!$A$9:$A$31</c:f>
              <c:strCache>
                <c:ptCount val="23"/>
                <c:pt idx="0">
                  <c:v>Germany</c:v>
                </c:pt>
                <c:pt idx="1">
                  <c:v>Norway</c:v>
                </c:pt>
                <c:pt idx="2">
                  <c:v>Netherlands</c:v>
                </c:pt>
                <c:pt idx="3">
                  <c:v>Denmark</c:v>
                </c:pt>
                <c:pt idx="4">
                  <c:v>France</c:v>
                </c:pt>
                <c:pt idx="5">
                  <c:v>Belgium</c:v>
                </c:pt>
                <c:pt idx="6">
                  <c:v>Switzerland</c:v>
                </c:pt>
                <c:pt idx="7">
                  <c:v>Sweden</c:v>
                </c:pt>
                <c:pt idx="8">
                  <c:v>Austria</c:v>
                </c:pt>
                <c:pt idx="9">
                  <c:v>Finland</c:v>
                </c:pt>
                <c:pt idx="10">
                  <c:v>United Kingdom</c:v>
                </c:pt>
                <c:pt idx="11">
                  <c:v>Spain</c:v>
                </c:pt>
                <c:pt idx="12">
                  <c:v>Canada</c:v>
                </c:pt>
                <c:pt idx="13">
                  <c:v>Italy</c:v>
                </c:pt>
                <c:pt idx="14">
                  <c:v>Japan</c:v>
                </c:pt>
                <c:pt idx="15">
                  <c:v>New Zealand</c:v>
                </c:pt>
                <c:pt idx="16">
                  <c:v>United States</c:v>
                </c:pt>
                <c:pt idx="17">
                  <c:v>Ireland</c:v>
                </c:pt>
                <c:pt idx="18">
                  <c:v>Iceland</c:v>
                </c:pt>
                <c:pt idx="19">
                  <c:v>Portugal</c:v>
                </c:pt>
                <c:pt idx="20">
                  <c:v>Israel</c:v>
                </c:pt>
                <c:pt idx="21">
                  <c:v>Greece</c:v>
                </c:pt>
                <c:pt idx="22">
                  <c:v>Korea</c:v>
                </c:pt>
              </c:strCache>
            </c:strRef>
          </c:cat>
          <c:val>
            <c:numRef>
              <c:f>'OECD.Stat export'!$B$9:$B$31</c:f>
              <c:numCache>
                <c:formatCode>#,##0_ ;\-#,##0\ </c:formatCode>
                <c:ptCount val="23"/>
                <c:pt idx="0">
                  <c:v>1362.5</c:v>
                </c:pt>
                <c:pt idx="1">
                  <c:v>1408.1</c:v>
                </c:pt>
                <c:pt idx="2">
                  <c:v>1421</c:v>
                </c:pt>
                <c:pt idx="3">
                  <c:v>1438</c:v>
                </c:pt>
                <c:pt idx="4">
                  <c:v>1474.3</c:v>
                </c:pt>
                <c:pt idx="5">
                  <c:v>1576</c:v>
                </c:pt>
                <c:pt idx="6">
                  <c:v>1576.1</c:v>
                </c:pt>
                <c:pt idx="7">
                  <c:v>1607</c:v>
                </c:pt>
                <c:pt idx="8">
                  <c:v>1628.5</c:v>
                </c:pt>
                <c:pt idx="9">
                  <c:v>1643</c:v>
                </c:pt>
                <c:pt idx="10">
                  <c:v>1669</c:v>
                </c:pt>
                <c:pt idx="11">
                  <c:v>1699.2</c:v>
                </c:pt>
                <c:pt idx="12">
                  <c:v>1708</c:v>
                </c:pt>
                <c:pt idx="13">
                  <c:v>1732.9</c:v>
                </c:pt>
                <c:pt idx="14">
                  <c:v>1734</c:v>
                </c:pt>
                <c:pt idx="15">
                  <c:v>1752</c:v>
                </c:pt>
                <c:pt idx="16">
                  <c:v>1788</c:v>
                </c:pt>
                <c:pt idx="17">
                  <c:v>1815</c:v>
                </c:pt>
                <c:pt idx="18">
                  <c:v>1846.1</c:v>
                </c:pt>
                <c:pt idx="19">
                  <c:v>1852</c:v>
                </c:pt>
                <c:pt idx="20">
                  <c:v>1867</c:v>
                </c:pt>
                <c:pt idx="21">
                  <c:v>2060</c:v>
                </c:pt>
                <c:pt idx="22">
                  <c:v>2079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297888"/>
        <c:axId val="381285736"/>
      </c:barChart>
      <c:catAx>
        <c:axId val="38129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85736"/>
        <c:crosses val="autoZero"/>
        <c:auto val="1"/>
        <c:lblAlgn val="ctr"/>
        <c:lblOffset val="100"/>
        <c:noMultiLvlLbl val="0"/>
      </c:catAx>
      <c:valAx>
        <c:axId val="381285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\-#,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7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Productivity</a:t>
            </a:r>
            <a:r>
              <a:rPr lang="en-US" baseline="0"/>
              <a:t> as % of US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[Workbook1]Sheet2!$A$2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[1]Sheet2!$B$1:$Z$1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[1]Sheet2!$B$2:$Z$2</c:f>
              <c:numCache>
                <c:formatCode>#,##0.0_ ;\-#,##0.0\ </c:formatCode>
                <c:ptCount val="25"/>
                <c:pt idx="0">
                  <c:v>91.067610999999999</c:v>
                </c:pt>
                <c:pt idx="1">
                  <c:v>91.946513999999993</c:v>
                </c:pt>
                <c:pt idx="2">
                  <c:v>90.445063000000005</c:v>
                </c:pt>
                <c:pt idx="3">
                  <c:v>91.406655999999998</c:v>
                </c:pt>
                <c:pt idx="4">
                  <c:v>96.652089999999973</c:v>
                </c:pt>
                <c:pt idx="5">
                  <c:v>97.985446999999979</c:v>
                </c:pt>
                <c:pt idx="6">
                  <c:v>98.394204999999999</c:v>
                </c:pt>
                <c:pt idx="7">
                  <c:v>98.136453000000003</c:v>
                </c:pt>
                <c:pt idx="8">
                  <c:v>96.517109000000005</c:v>
                </c:pt>
                <c:pt idx="9">
                  <c:v>94.256</c:v>
                </c:pt>
                <c:pt idx="10">
                  <c:v>95.241975999999994</c:v>
                </c:pt>
                <c:pt idx="11">
                  <c:v>92.464822999999996</c:v>
                </c:pt>
                <c:pt idx="12">
                  <c:v>93.070943</c:v>
                </c:pt>
                <c:pt idx="13">
                  <c:v>89.068664999999996</c:v>
                </c:pt>
                <c:pt idx="14">
                  <c:v>90.350560000000002</c:v>
                </c:pt>
                <c:pt idx="15">
                  <c:v>87.734026999999998</c:v>
                </c:pt>
                <c:pt idx="16">
                  <c:v>90.125607999999971</c:v>
                </c:pt>
                <c:pt idx="17">
                  <c:v>90.266081999999997</c:v>
                </c:pt>
                <c:pt idx="18">
                  <c:v>92.637125999999995</c:v>
                </c:pt>
                <c:pt idx="19">
                  <c:v>90.031284999999997</c:v>
                </c:pt>
                <c:pt idx="20">
                  <c:v>94.639624999999995</c:v>
                </c:pt>
                <c:pt idx="21">
                  <c:v>94.991838000000001</c:v>
                </c:pt>
                <c:pt idx="22">
                  <c:v>97.15142299999998</c:v>
                </c:pt>
                <c:pt idx="23">
                  <c:v>97.613654999999994</c:v>
                </c:pt>
                <c:pt idx="24">
                  <c:v>96.084629000000007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[Workbook1]Sheet2!$A$3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[1]Sheet2!$B$1:$Z$1</c:f>
              <c:strCach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strCache>
            </c:strRef>
          </c:cat>
          <c:val>
            <c:numRef>
              <c:f>[1]Sheet2!$B$3:$Z$3</c:f>
              <c:numCache>
                <c:formatCode>#,##0.0_ ;\-#,##0.0\ </c:formatCode>
                <c:ptCount val="25"/>
                <c:pt idx="0">
                  <c:v>93.566107000000002</c:v>
                </c:pt>
                <c:pt idx="1">
                  <c:v>93.642750000000007</c:v>
                </c:pt>
                <c:pt idx="2">
                  <c:v>92.453379999999996</c:v>
                </c:pt>
                <c:pt idx="3">
                  <c:v>93.358762999999996</c:v>
                </c:pt>
                <c:pt idx="4">
                  <c:v>94.871554000000003</c:v>
                </c:pt>
                <c:pt idx="5">
                  <c:v>97.155896999999968</c:v>
                </c:pt>
                <c:pt idx="6">
                  <c:v>95.493831999999998</c:v>
                </c:pt>
                <c:pt idx="7">
                  <c:v>96.734476999999998</c:v>
                </c:pt>
                <c:pt idx="8">
                  <c:v>97.733177999999995</c:v>
                </c:pt>
                <c:pt idx="9">
                  <c:v>96.163773000000006</c:v>
                </c:pt>
                <c:pt idx="10">
                  <c:v>98.535212000000001</c:v>
                </c:pt>
                <c:pt idx="11">
                  <c:v>99.419725</c:v>
                </c:pt>
                <c:pt idx="12">
                  <c:v>101.754513</c:v>
                </c:pt>
                <c:pt idx="13">
                  <c:v>96.309562999999997</c:v>
                </c:pt>
                <c:pt idx="14">
                  <c:v>93.171146999999976</c:v>
                </c:pt>
                <c:pt idx="15">
                  <c:v>93.047573999999997</c:v>
                </c:pt>
                <c:pt idx="16">
                  <c:v>96.253468999999996</c:v>
                </c:pt>
                <c:pt idx="17">
                  <c:v>96.11688599999998</c:v>
                </c:pt>
                <c:pt idx="18">
                  <c:v>96.242800000000003</c:v>
                </c:pt>
                <c:pt idx="19">
                  <c:v>94.585015999999996</c:v>
                </c:pt>
                <c:pt idx="20">
                  <c:v>93.810526999999993</c:v>
                </c:pt>
                <c:pt idx="21">
                  <c:v>94.949867999999995</c:v>
                </c:pt>
                <c:pt idx="22">
                  <c:v>93.87003599999997</c:v>
                </c:pt>
                <c:pt idx="23">
                  <c:v>98.071061</c:v>
                </c:pt>
                <c:pt idx="24">
                  <c:v>96.691153999999997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288872"/>
        <c:axId val="381298672"/>
      </c:lineChart>
      <c:catAx>
        <c:axId val="38128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8672"/>
        <c:crosses val="autoZero"/>
        <c:auto val="1"/>
        <c:lblAlgn val="ctr"/>
        <c:lblOffset val="100"/>
        <c:noMultiLvlLbl val="0"/>
      </c:catAx>
      <c:valAx>
        <c:axId val="38129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 ;\-#,##0.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88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Household debt as % of disposable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[1]Sheet3!$A$2:$A$19</c:f>
              <c:strCache>
                <c:ptCount val="18"/>
                <c:pt idx="0">
                  <c:v>AUT</c:v>
                </c:pt>
                <c:pt idx="1">
                  <c:v>ITA</c:v>
                </c:pt>
                <c:pt idx="2">
                  <c:v>DEU</c:v>
                </c:pt>
                <c:pt idx="3">
                  <c:v>FRA</c:v>
                </c:pt>
                <c:pt idx="4">
                  <c:v>BEL</c:v>
                </c:pt>
                <c:pt idx="5">
                  <c:v>USA</c:v>
                </c:pt>
                <c:pt idx="6">
                  <c:v>FIN</c:v>
                </c:pt>
                <c:pt idx="7">
                  <c:v>ESP</c:v>
                </c:pt>
                <c:pt idx="8">
                  <c:v>PRT</c:v>
                </c:pt>
                <c:pt idx="9">
                  <c:v>GBR</c:v>
                </c:pt>
                <c:pt idx="10">
                  <c:v>KOR</c:v>
                </c:pt>
                <c:pt idx="11">
                  <c:v>CAN</c:v>
                </c:pt>
                <c:pt idx="12">
                  <c:v>SWE</c:v>
                </c:pt>
                <c:pt idx="13">
                  <c:v>AUS</c:v>
                </c:pt>
                <c:pt idx="14">
                  <c:v>IRL</c:v>
                </c:pt>
                <c:pt idx="15">
                  <c:v>NOR</c:v>
                </c:pt>
                <c:pt idx="16">
                  <c:v>NLD</c:v>
                </c:pt>
                <c:pt idx="17">
                  <c:v>DNK</c:v>
                </c:pt>
              </c:strCache>
            </c:strRef>
          </c:cat>
          <c:val>
            <c:numRef>
              <c:f>[1]Sheet3!$B$2:$B$19</c:f>
              <c:numCache>
                <c:formatCode>General</c:formatCode>
                <c:ptCount val="18"/>
                <c:pt idx="0">
                  <c:v>89.090969999999999</c:v>
                </c:pt>
                <c:pt idx="1">
                  <c:v>90.174299999999974</c:v>
                </c:pt>
                <c:pt idx="2">
                  <c:v>93.577079999999995</c:v>
                </c:pt>
                <c:pt idx="3">
                  <c:v>104.7414</c:v>
                </c:pt>
                <c:pt idx="4">
                  <c:v>111.8844</c:v>
                </c:pt>
                <c:pt idx="5">
                  <c:v>113.4406</c:v>
                </c:pt>
                <c:pt idx="6">
                  <c:v>126.8981</c:v>
                </c:pt>
                <c:pt idx="7">
                  <c:v>127.2941</c:v>
                </c:pt>
                <c:pt idx="8">
                  <c:v>141.32550000000001</c:v>
                </c:pt>
                <c:pt idx="9">
                  <c:v>154.58160000000001</c:v>
                </c:pt>
                <c:pt idx="10">
                  <c:v>164.15520000000001</c:v>
                </c:pt>
                <c:pt idx="11">
                  <c:v>166.43459999999999</c:v>
                </c:pt>
                <c:pt idx="12">
                  <c:v>173.4478</c:v>
                </c:pt>
                <c:pt idx="13">
                  <c:v>205.815</c:v>
                </c:pt>
                <c:pt idx="14">
                  <c:v>207.39259999999999</c:v>
                </c:pt>
                <c:pt idx="15">
                  <c:v>224.4016</c:v>
                </c:pt>
                <c:pt idx="16">
                  <c:v>273.60789999999997</c:v>
                </c:pt>
                <c:pt idx="17">
                  <c:v>304.91660000000002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300632"/>
        <c:axId val="381299456"/>
      </c:barChart>
      <c:catAx>
        <c:axId val="38130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9456"/>
        <c:crosses val="autoZero"/>
        <c:auto val="1"/>
        <c:lblAlgn val="ctr"/>
        <c:lblOffset val="100"/>
        <c:noMultiLvlLbl val="0"/>
      </c:catAx>
      <c:valAx>
        <c:axId val="3812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30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Crisis aftermath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[Workbook1]Sheet4!$B$11</c:f>
              <c:strCache>
                <c:ptCount val="1"/>
                <c:pt idx="0">
                  <c:v>Sweden 1989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[1]Sheet4!$C$10:$K$10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[1]Sheet4!$C$11:$K$11</c:f>
              <c:numCache>
                <c:formatCode>General</c:formatCode>
                <c:ptCount val="9"/>
                <c:pt idx="0">
                  <c:v>100</c:v>
                </c:pt>
                <c:pt idx="1">
                  <c:v>99.977739884680688</c:v>
                </c:pt>
                <c:pt idx="2">
                  <c:v>98.166797728906786</c:v>
                </c:pt>
                <c:pt idx="3">
                  <c:v>96.458544509819973</c:v>
                </c:pt>
                <c:pt idx="4">
                  <c:v>93.916768208854847</c:v>
                </c:pt>
                <c:pt idx="5">
                  <c:v>97.064351239252503</c:v>
                </c:pt>
                <c:pt idx="6">
                  <c:v>100.4420383898278</c:v>
                </c:pt>
                <c:pt idx="7">
                  <c:v>101.80398839650729</c:v>
                </c:pt>
                <c:pt idx="8">
                  <c:v>104.69640075130231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[Workbook1]Sheet4!$B$12</c:f>
              <c:strCache>
                <c:ptCount val="1"/>
                <c:pt idx="0">
                  <c:v>US 2007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[1]Sheet4!$C$10:$K$10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[1]Sheet4!$C$12:$K$12</c:f>
              <c:numCache>
                <c:formatCode>General</c:formatCode>
                <c:ptCount val="9"/>
                <c:pt idx="0">
                  <c:v>100</c:v>
                </c:pt>
                <c:pt idx="1">
                  <c:v>98.77625674671232</c:v>
                </c:pt>
                <c:pt idx="2">
                  <c:v>95.191690444993796</c:v>
                </c:pt>
                <c:pt idx="3">
                  <c:v>96.792842752972675</c:v>
                </c:pt>
                <c:pt idx="4">
                  <c:v>97.598209276667632</c:v>
                </c:pt>
                <c:pt idx="5">
                  <c:v>99.030625208542077</c:v>
                </c:pt>
                <c:pt idx="6">
                  <c:v>99.763430725523477</c:v>
                </c:pt>
                <c:pt idx="7">
                  <c:v>101.4382390647101</c:v>
                </c:pt>
                <c:pt idx="8">
                  <c:v>103.101226235293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1298280"/>
        <c:axId val="382402312"/>
      </c:lineChart>
      <c:catAx>
        <c:axId val="381298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crisis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402312"/>
        <c:crosses val="autoZero"/>
        <c:auto val="1"/>
        <c:lblAlgn val="ctr"/>
        <c:lblOffset val="100"/>
        <c:noMultiLvlLbl val="0"/>
      </c:catAx>
      <c:valAx>
        <c:axId val="38240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GDP per capita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98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Real hourly </a:t>
            </a:r>
            <a:r>
              <a:rPr lang="en-US" dirty="0" smtClean="0"/>
              <a:t>compensation (nonsupervisory)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Sheet5!$H$36</c:f>
              <c:strCache>
                <c:ptCount val="1"/>
                <c:pt idx="0">
                  <c:v>Real hourly compensation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Sheet5!$G$37:$G$71</c:f>
              <c:numCache>
                <c:formatCode>General</c:formatCode>
                <c:ptCount val="35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</c:numCache>
            </c:numRef>
          </c:cat>
          <c:val>
            <c:numRef>
              <c:f>Sheet5!$H$37:$H$71</c:f>
              <c:numCache>
                <c:formatCode>General</c:formatCode>
                <c:ptCount val="35"/>
                <c:pt idx="0">
                  <c:v>23.2</c:v>
                </c:pt>
                <c:pt idx="1">
                  <c:v>22.63</c:v>
                </c:pt>
                <c:pt idx="2">
                  <c:v>22.5</c:v>
                </c:pt>
                <c:pt idx="3">
                  <c:v>22.53</c:v>
                </c:pt>
                <c:pt idx="4">
                  <c:v>22.6</c:v>
                </c:pt>
                <c:pt idx="5">
                  <c:v>22.43</c:v>
                </c:pt>
                <c:pt idx="6">
                  <c:v>22.36</c:v>
                </c:pt>
                <c:pt idx="7">
                  <c:v>22.47</c:v>
                </c:pt>
                <c:pt idx="8">
                  <c:v>22.15</c:v>
                </c:pt>
                <c:pt idx="9">
                  <c:v>22.06</c:v>
                </c:pt>
                <c:pt idx="10">
                  <c:v>22.04</c:v>
                </c:pt>
                <c:pt idx="11">
                  <c:v>21.86</c:v>
                </c:pt>
                <c:pt idx="12">
                  <c:v>21.82</c:v>
                </c:pt>
                <c:pt idx="13">
                  <c:v>21.96</c:v>
                </c:pt>
                <c:pt idx="14">
                  <c:v>22.01</c:v>
                </c:pt>
                <c:pt idx="15">
                  <c:v>22.05</c:v>
                </c:pt>
                <c:pt idx="16">
                  <c:v>21.92</c:v>
                </c:pt>
                <c:pt idx="17">
                  <c:v>21.93</c:v>
                </c:pt>
                <c:pt idx="18">
                  <c:v>22.17</c:v>
                </c:pt>
                <c:pt idx="19">
                  <c:v>22.69</c:v>
                </c:pt>
                <c:pt idx="20">
                  <c:v>23.03</c:v>
                </c:pt>
                <c:pt idx="21">
                  <c:v>23.16</c:v>
                </c:pt>
                <c:pt idx="22">
                  <c:v>23.48</c:v>
                </c:pt>
                <c:pt idx="23">
                  <c:v>23.95</c:v>
                </c:pt>
                <c:pt idx="24">
                  <c:v>24.21</c:v>
                </c:pt>
                <c:pt idx="25">
                  <c:v>24.13</c:v>
                </c:pt>
                <c:pt idx="26">
                  <c:v>24.02</c:v>
                </c:pt>
                <c:pt idx="27">
                  <c:v>24.03</c:v>
                </c:pt>
                <c:pt idx="28">
                  <c:v>24.21</c:v>
                </c:pt>
                <c:pt idx="29">
                  <c:v>24.23</c:v>
                </c:pt>
                <c:pt idx="30">
                  <c:v>25.18</c:v>
                </c:pt>
                <c:pt idx="31">
                  <c:v>25.42</c:v>
                </c:pt>
                <c:pt idx="32">
                  <c:v>25.11</c:v>
                </c:pt>
                <c:pt idx="33">
                  <c:v>24.9</c:v>
                </c:pt>
                <c:pt idx="34">
                  <c:v>25.06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2407016"/>
        <c:axId val="382407408"/>
      </c:lineChart>
      <c:catAx>
        <c:axId val="382407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407408"/>
        <c:crosses val="autoZero"/>
        <c:auto val="1"/>
        <c:lblAlgn val="ctr"/>
        <c:lblOffset val="100"/>
        <c:noMultiLvlLbl val="0"/>
      </c:catAx>
      <c:valAx>
        <c:axId val="38240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407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4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1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1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BDD80-5658-9044-9108-E7793D6C30A4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0F1AB-D613-B443-BE07-E4694624D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2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Inequality and the </a:t>
            </a:r>
            <a:r>
              <a:rPr lang="en-US" dirty="0" err="1" smtClean="0"/>
              <a:t>macroeconomy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Krugman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7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861066"/>
              </p:ext>
            </p:extLst>
          </p:nvPr>
        </p:nvGraphicFramePr>
        <p:xfrm>
          <a:off x="1151906" y="973777"/>
          <a:ext cx="6970816" cy="4726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12675" y="3348842"/>
            <a:ext cx="2301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“mirror test” economy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723906" y="3230088"/>
            <a:ext cx="688769" cy="2850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30923" y="6252308"/>
            <a:ext cx="47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9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1115krugman2-blog48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09700"/>
            <a:ext cx="6096000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9949" y="5881077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5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92165"/>
              </p:ext>
            </p:extLst>
          </p:nvPr>
        </p:nvGraphicFramePr>
        <p:xfrm>
          <a:off x="1258783" y="1033153"/>
          <a:ext cx="6923315" cy="447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1927" y="5747657"/>
            <a:ext cx="146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1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495577"/>
              </p:ext>
            </p:extLst>
          </p:nvPr>
        </p:nvGraphicFramePr>
        <p:xfrm>
          <a:off x="688769" y="831273"/>
          <a:ext cx="7279574" cy="513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50130" y="163879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Denmark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4447" y="4180114"/>
            <a:ext cx="81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20197" y="419199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99408" y="6068291"/>
            <a:ext cx="146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4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777344"/>
              </p:ext>
            </p:extLst>
          </p:nvPr>
        </p:nvGraphicFramePr>
        <p:xfrm>
          <a:off x="628650" y="1117600"/>
          <a:ext cx="78867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4615" y="6278359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8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180593"/>
              </p:ext>
            </p:extLst>
          </p:nvPr>
        </p:nvGraphicFramePr>
        <p:xfrm>
          <a:off x="1211283" y="961901"/>
          <a:ext cx="6673933" cy="464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63886" y="1733797"/>
            <a:ext cx="81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8281" y="372885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Denmark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87641" y="5978769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4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redgrap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974"/>
            <a:ext cx="9144000" cy="607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6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570813"/>
              </p:ext>
            </p:extLst>
          </p:nvPr>
        </p:nvGraphicFramePr>
        <p:xfrm>
          <a:off x="1223157" y="973777"/>
          <a:ext cx="6875813" cy="464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12872" y="6219744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048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414119"/>
              </p:ext>
            </p:extLst>
          </p:nvPr>
        </p:nvGraphicFramePr>
        <p:xfrm>
          <a:off x="1140031" y="1021278"/>
          <a:ext cx="6567055" cy="488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18317" y="2612571"/>
            <a:ext cx="198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2007 (Gini .371)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12623" y="4037610"/>
            <a:ext cx="2476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Sweden 1989 (Gini .212)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28205" y="6193692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OECD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99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2645</TotalTime>
  <Words>76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Inequality and the macroeconomy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 and the macroeconomy</dc:title>
  <dc:creator>Paul Krugman</dc:creator>
  <cp:lastModifiedBy>Berglind Ragnarsdottir</cp:lastModifiedBy>
  <cp:revision>9</cp:revision>
  <dcterms:created xsi:type="dcterms:W3CDTF">2016-06-01T17:39:46Z</dcterms:created>
  <dcterms:modified xsi:type="dcterms:W3CDTF">2016-07-28T14:12:05Z</dcterms:modified>
</cp:coreProperties>
</file>