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1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9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3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0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7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8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EF55-4729-44A7-9427-DA2013C10694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DCBE-9BC5-4914-A3F0-4CFFDF5D2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and Income Inequality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Paul Attewell</a:t>
            </a:r>
          </a:p>
          <a:p>
            <a:r>
              <a:rPr lang="en-US" dirty="0" smtClean="0"/>
              <a:t>Sociology, CUNY Graduate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9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Income &amp; Wealth Inequality.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Residential segregation by race and class/income.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Local funding of K-12 schools by local real estate taxes.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3600" dirty="0" smtClean="0"/>
              <a:t>A recipe for generating educational inequality?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5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three divergent views: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Education is basically neutral with regards to income inequality: it transmits pre-existing inequality with great fidelity.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Large class-based skill gaps at entry to K are translated into large 	skill gaps at 8</a:t>
            </a:r>
            <a:r>
              <a:rPr lang="en-US" baseline="30000" dirty="0" smtClean="0"/>
              <a:t>th</a:t>
            </a:r>
            <a:r>
              <a:rPr lang="en-US" dirty="0" smtClean="0"/>
              <a:t> grade.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Individuals move up and down some but on average class gaps at 	school entry closely mirror those at higher grades.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Implication: focus on reducing gaps at entry through pre-K and very 	early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4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Schools themselves generate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Skill gaps at entry are magnified, as kids learn at different speeds.</a:t>
            </a:r>
          </a:p>
          <a:p>
            <a:r>
              <a:rPr lang="en-US" dirty="0" smtClean="0"/>
              <a:t>‘Slow kids’ get labeled (and later tracked), lose self confidence, disengage academically, and some act out.</a:t>
            </a:r>
          </a:p>
          <a:p>
            <a:r>
              <a:rPr lang="en-US" dirty="0" smtClean="0"/>
              <a:t>Misbehavior is punished and results in more labeling and control, especially widespread in low income schools.</a:t>
            </a:r>
          </a:p>
          <a:p>
            <a:r>
              <a:rPr lang="en-US" dirty="0" smtClean="0"/>
              <a:t>Student resistance or disengagement further frustrates teachers.</a:t>
            </a:r>
          </a:p>
          <a:p>
            <a:r>
              <a:rPr lang="en-US" dirty="0" smtClean="0"/>
              <a:t>More time spent on classroom management and discipline leads to less time on instruction.</a:t>
            </a:r>
          </a:p>
          <a:p>
            <a:r>
              <a:rPr lang="en-US" dirty="0" smtClean="0"/>
              <a:t>Over time many teachers in poor schools leave for the suburbs, leave teaching, or  lower their expectations &amp; standards.</a:t>
            </a:r>
          </a:p>
          <a:p>
            <a:r>
              <a:rPr lang="en-US" dirty="0" smtClean="0"/>
              <a:t>Implication: school reform???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3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Schools as the Great Equalizer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as countervailing force to existing inequality.</a:t>
            </a:r>
          </a:p>
          <a:p>
            <a:r>
              <a:rPr lang="en-US" dirty="0" smtClean="0"/>
              <a:t>Struggle to offer safe opportunities to learn.</a:t>
            </a:r>
          </a:p>
          <a:p>
            <a:r>
              <a:rPr lang="en-US" dirty="0" smtClean="0"/>
              <a:t>Poor kids learn just as fast as affluent kids during school year.</a:t>
            </a:r>
          </a:p>
          <a:p>
            <a:r>
              <a:rPr lang="en-US" dirty="0" smtClean="0"/>
              <a:t>But ‘summer fallback’ undercuts school year gains.</a:t>
            </a:r>
          </a:p>
          <a:p>
            <a:r>
              <a:rPr lang="en-US" dirty="0" smtClean="0"/>
              <a:t>Each year performance gaps increase due to fallback. Sisyphus.</a:t>
            </a:r>
          </a:p>
          <a:p>
            <a:endParaRPr lang="en-US" dirty="0"/>
          </a:p>
          <a:p>
            <a:r>
              <a:rPr lang="en-US" dirty="0" smtClean="0"/>
              <a:t>High residential mobility among poorer kids, and lower attendance and health problems compound summer fallback.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5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and 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Massive growth in enrollments over last half century.</a:t>
            </a:r>
          </a:p>
          <a:p>
            <a:r>
              <a:rPr lang="en-US" dirty="0" smtClean="0"/>
              <a:t>Institutional Differentiation (2 v. 4 year, public v. private, selective v. unselective) strongly associated with student class background.</a:t>
            </a:r>
          </a:p>
          <a:p>
            <a:r>
              <a:rPr lang="en-US" dirty="0" smtClean="0"/>
              <a:t>Differential college experience: full time residential v. commuting students with jobs.</a:t>
            </a:r>
          </a:p>
          <a:p>
            <a:r>
              <a:rPr lang="en-US" dirty="0" smtClean="0"/>
              <a:t>Large numbers of students do not complete their degrees or cycle in and out of college.</a:t>
            </a:r>
          </a:p>
          <a:p>
            <a:r>
              <a:rPr lang="en-US" dirty="0" smtClean="0"/>
              <a:t>Longer time to degree for poorer students.</a:t>
            </a:r>
          </a:p>
          <a:p>
            <a:r>
              <a:rPr lang="en-US" dirty="0" smtClean="0"/>
              <a:t>Privileged students go on to masters and higher credentials.</a:t>
            </a:r>
          </a:p>
          <a:p>
            <a:r>
              <a:rPr lang="en-US" dirty="0" smtClean="0"/>
              <a:t>Recent increases in debt even for public college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1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succeed in education, can you escape low class origins?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Hout</a:t>
            </a:r>
            <a:r>
              <a:rPr lang="en-US" dirty="0" smtClean="0"/>
              <a:t> (1988):</a:t>
            </a:r>
          </a:p>
          <a:p>
            <a:pPr marL="0" indent="0">
              <a:buNone/>
            </a:pPr>
            <a:r>
              <a:rPr lang="en-US" dirty="0" smtClean="0"/>
              <a:t>“This finding provides a new answer to the old question about overcoming disadvantaged origins: A college degree can do it.”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Torche</a:t>
            </a:r>
            <a:r>
              <a:rPr lang="en-US" dirty="0" smtClean="0"/>
              <a:t> (2011):</a:t>
            </a:r>
          </a:p>
          <a:p>
            <a:pPr marL="0" indent="0">
              <a:buNone/>
            </a:pPr>
            <a:r>
              <a:rPr lang="en-US" dirty="0" smtClean="0"/>
              <a:t>“… a college degree fulfills the promise of meritocracy – it offers equal opportunity for economic success, regardless of the advantages of origins.”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9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find the opposite: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 graduates from lowest quintile families earn 20% less per year, ten years after graduation, than BA graduates from top quintile families.</a:t>
            </a:r>
          </a:p>
          <a:p>
            <a:endParaRPr lang="en-US" dirty="0"/>
          </a:p>
          <a:p>
            <a:r>
              <a:rPr lang="en-US" dirty="0" smtClean="0"/>
              <a:t>After controlling for: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SAT scores at college entry, and GPA at college graduation,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selectivity of college attended, and college major, plus race and gender.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Class reproduction remains strong even among college graduates.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0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Education and Income Inequality in the United States</vt:lpstr>
      <vt:lpstr>The US Context</vt:lpstr>
      <vt:lpstr>But three divergent views:</vt:lpstr>
      <vt:lpstr>2. Schools themselves generate inequality</vt:lpstr>
      <vt:lpstr>3. Schools as the Great Equalizer</vt:lpstr>
      <vt:lpstr>Higher Education and Income Inequality</vt:lpstr>
      <vt:lpstr>If you succeed in education, can you escape low class origins?</vt:lpstr>
      <vt:lpstr>We find the opposite:</vt:lpstr>
    </vt:vector>
  </TitlesOfParts>
  <Company>CUNY Graduate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Income Inequality in the United States</dc:title>
  <dc:creator>Attewell, Paul</dc:creator>
  <cp:lastModifiedBy>Berglind Ragnarsdottir</cp:lastModifiedBy>
  <cp:revision>7</cp:revision>
  <dcterms:created xsi:type="dcterms:W3CDTF">2015-06-02T13:17:44Z</dcterms:created>
  <dcterms:modified xsi:type="dcterms:W3CDTF">2015-06-24T19:03:42Z</dcterms:modified>
</cp:coreProperties>
</file>