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331" r:id="rId3"/>
    <p:sldId id="257" r:id="rId4"/>
    <p:sldId id="258" r:id="rId5"/>
    <p:sldId id="340" r:id="rId6"/>
    <p:sldId id="266" r:id="rId7"/>
    <p:sldId id="318" r:id="rId8"/>
    <p:sldId id="259" r:id="rId9"/>
    <p:sldId id="268" r:id="rId10"/>
    <p:sldId id="263" r:id="rId11"/>
    <p:sldId id="285" r:id="rId12"/>
    <p:sldId id="260" r:id="rId13"/>
    <p:sldId id="267" r:id="rId14"/>
    <p:sldId id="261" r:id="rId15"/>
    <p:sldId id="284" r:id="rId16"/>
    <p:sldId id="262" r:id="rId17"/>
    <p:sldId id="286" r:id="rId18"/>
    <p:sldId id="264" r:id="rId19"/>
    <p:sldId id="269" r:id="rId20"/>
    <p:sldId id="300" r:id="rId21"/>
    <p:sldId id="272" r:id="rId22"/>
    <p:sldId id="296" r:id="rId23"/>
    <p:sldId id="297" r:id="rId24"/>
    <p:sldId id="298" r:id="rId25"/>
    <p:sldId id="273" r:id="rId26"/>
    <p:sldId id="274" r:id="rId27"/>
    <p:sldId id="275" r:id="rId28"/>
    <p:sldId id="314" r:id="rId29"/>
    <p:sldId id="276" r:id="rId30"/>
    <p:sldId id="277" r:id="rId31"/>
    <p:sldId id="320" r:id="rId32"/>
    <p:sldId id="319" r:id="rId33"/>
    <p:sldId id="332" r:id="rId34"/>
    <p:sldId id="333" r:id="rId35"/>
    <p:sldId id="278" r:id="rId36"/>
    <p:sldId id="315" r:id="rId37"/>
    <p:sldId id="312" r:id="rId38"/>
    <p:sldId id="317" r:id="rId39"/>
    <p:sldId id="338" r:id="rId40"/>
    <p:sldId id="337" r:id="rId41"/>
    <p:sldId id="339" r:id="rId42"/>
    <p:sldId id="309" r:id="rId43"/>
    <p:sldId id="308" r:id="rId44"/>
    <p:sldId id="279" r:id="rId45"/>
    <p:sldId id="313" r:id="rId46"/>
    <p:sldId id="280" r:id="rId47"/>
    <p:sldId id="322" r:id="rId48"/>
    <p:sldId id="335" r:id="rId49"/>
    <p:sldId id="299" r:id="rId50"/>
    <p:sldId id="328" r:id="rId51"/>
    <p:sldId id="281" r:id="rId52"/>
    <p:sldId id="329" r:id="rId53"/>
    <p:sldId id="330" r:id="rId54"/>
    <p:sldId id="341" r:id="rId55"/>
    <p:sldId id="323" r:id="rId56"/>
    <p:sldId id="325" r:id="rId57"/>
    <p:sldId id="324" r:id="rId58"/>
    <p:sldId id="326" r:id="rId59"/>
    <p:sldId id="327" r:id="rId60"/>
    <p:sldId id="321" r:id="rId61"/>
    <p:sldId id="295" r:id="rId62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29A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>
        <p:scale>
          <a:sx n="93" d="100"/>
          <a:sy n="93" d="100"/>
        </p:scale>
        <p:origin x="72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cslx1\mecs-scf7\staff\m1abk00\distribution\2013\Distribution201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cslx1\mecs-scf7\staff\m1abk00\distribution\2013\Distribution201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ing\JSM2009\asa2009.sta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ing\JSM\JSM2010\stats2010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cslx1\mecs-scf7\staff\m1abk00\distribution\2013\Distribution201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>
                <a:solidFill>
                  <a:srgbClr val="C00000"/>
                </a:solidFill>
              </a:rPr>
              <a:t>Net worth share of wealthiest 1%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34010422610217"/>
          <c:y val="0.16150166718795606"/>
          <c:w val="0.8192799650043745"/>
          <c:h val="0.77736111111111106"/>
        </c:manualLayout>
      </c:layout>
      <c:lineChart>
        <c:grouping val="standard"/>
        <c:varyColors val="0"/>
        <c:ser>
          <c:idx val="0"/>
          <c:order val="0"/>
          <c:tx>
            <c:v>99-100</c:v>
          </c:tx>
          <c:spPr>
            <a:ln w="635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(Sheet1!$AB$50,Sheet1!$AB$52,Sheet1!$AB$54,Sheet1!$AB$56,Sheet1!$AB$58,Sheet1!$AB$60,Sheet1!$AB$62,Sheet1!$AB$64,Sheet1!$AB$66)</c:f>
              <c:numCache>
                <c:formatCode>0.0</c:formatCode>
                <c:ptCount val="9"/>
                <c:pt idx="0">
                  <c:v>22.5</c:v>
                </c:pt>
                <c:pt idx="1">
                  <c:v>19.899999999999999</c:v>
                </c:pt>
                <c:pt idx="2">
                  <c:v>31.8</c:v>
                </c:pt>
                <c:pt idx="3">
                  <c:v>26.7</c:v>
                </c:pt>
                <c:pt idx="4">
                  <c:v>40.200000000000003</c:v>
                </c:pt>
                <c:pt idx="5">
                  <c:v>33.6</c:v>
                </c:pt>
                <c:pt idx="6">
                  <c:v>26</c:v>
                </c:pt>
                <c:pt idx="7">
                  <c:v>22.6</c:v>
                </c:pt>
                <c:pt idx="8">
                  <c:v>38.9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6B-4F42-BD39-28116A7D96F5}"/>
            </c:ext>
          </c:extLst>
        </c:ser>
        <c:ser>
          <c:idx val="7"/>
          <c:order val="1"/>
          <c:tx>
            <c:v>100l</c:v>
          </c:tx>
          <c:spPr>
            <a:ln w="7620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(Sheet1!$AD$3,Sheet1!$AD$5,Sheet1!$AD$7,Sheet1!$AD$9,Sheet1!$AD$11,Sheet1!$AD$13,Sheet1!$AD$15,Sheet1!$AD$17,Sheet1!$AD$19)</c:f>
              <c:numCache>
                <c:formatCode>0.0</c:formatCode>
                <c:ptCount val="9"/>
                <c:pt idx="0">
                  <c:v>30.1</c:v>
                </c:pt>
                <c:pt idx="1">
                  <c:v>30.1</c:v>
                </c:pt>
                <c:pt idx="2">
                  <c:v>34.6</c:v>
                </c:pt>
                <c:pt idx="3">
                  <c:v>33.9</c:v>
                </c:pt>
                <c:pt idx="4">
                  <c:v>32.6</c:v>
                </c:pt>
                <c:pt idx="5">
                  <c:v>33.4</c:v>
                </c:pt>
                <c:pt idx="6">
                  <c:v>33.799999999999997</c:v>
                </c:pt>
                <c:pt idx="7">
                  <c:v>34.5</c:v>
                </c:pt>
                <c:pt idx="8">
                  <c:v>36.299999999999997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B6B-4F42-BD39-28116A7D9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2455312"/>
        <c:axId val="602454920"/>
      </c:lineChart>
      <c:catAx>
        <c:axId val="60245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454920"/>
        <c:crosses val="autoZero"/>
        <c:auto val="1"/>
        <c:lblAlgn val="ctr"/>
        <c:lblOffset val="100"/>
        <c:noMultiLvlLbl val="0"/>
      </c:catAx>
      <c:valAx>
        <c:axId val="602454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Percent share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45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Sheet1!$A$123:$A$131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Sheet1!$A$138:$I$138</c:f>
              <c:numCache>
                <c:formatCode>General</c:formatCode>
                <c:ptCount val="9"/>
                <c:pt idx="0">
                  <c:v>1.48</c:v>
                </c:pt>
                <c:pt idx="1">
                  <c:v>1.63</c:v>
                </c:pt>
                <c:pt idx="2">
                  <c:v>1.79</c:v>
                </c:pt>
                <c:pt idx="3">
                  <c:v>2.39</c:v>
                </c:pt>
                <c:pt idx="4">
                  <c:v>2.13</c:v>
                </c:pt>
                <c:pt idx="5">
                  <c:v>1.92</c:v>
                </c:pt>
                <c:pt idx="6">
                  <c:v>2.35</c:v>
                </c:pt>
                <c:pt idx="7">
                  <c:v>2.2999999999999998</c:v>
                </c:pt>
                <c:pt idx="8">
                  <c:v>3.08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02-4E97-B7D5-661C116BA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4377200"/>
        <c:axId val="474372936"/>
      </c:lineChart>
      <c:catAx>
        <c:axId val="47437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372936"/>
        <c:crosses val="autoZero"/>
        <c:auto val="1"/>
        <c:lblAlgn val="ctr"/>
        <c:lblOffset val="100"/>
        <c:noMultiLvlLbl val="0"/>
      </c:catAx>
      <c:valAx>
        <c:axId val="47437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37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sz="4000" b="1" i="0" baseline="0" dirty="0">
                <a:solidFill>
                  <a:srgbClr val="C00000"/>
                </a:solidFill>
              </a:rPr>
              <a:t>NW shares + confidence intervals</a:t>
            </a:r>
          </a:p>
        </c:rich>
      </c:tx>
      <c:layout>
        <c:manualLayout>
          <c:xMode val="edge"/>
          <c:yMode val="edge"/>
          <c:x val="0.1530072463768116"/>
          <c:y val="2.4037146252183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26280954011184"/>
          <c:y val="0.17171296296296296"/>
          <c:w val="0.84947316368062675"/>
          <c:h val="0.77736111111111106"/>
        </c:manualLayout>
      </c:layout>
      <c:lineChart>
        <c:grouping val="standard"/>
        <c:varyColors val="0"/>
        <c:ser>
          <c:idx val="0"/>
          <c:order val="0"/>
          <c:tx>
            <c:v>99-100</c:v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(Sheet1!$AD$3,Sheet1!$AD$5,Sheet1!$AD$7,Sheet1!$AD$9,Sheet1!$AD$11,Sheet1!$AD$13,Sheet1!$AD$15,Sheet1!$AD$17,Sheet1!$AD$19)</c:f>
              <c:numCache>
                <c:formatCode>0.0</c:formatCode>
                <c:ptCount val="9"/>
                <c:pt idx="0">
                  <c:v>30.1</c:v>
                </c:pt>
                <c:pt idx="1">
                  <c:v>30.1</c:v>
                </c:pt>
                <c:pt idx="2">
                  <c:v>34.6</c:v>
                </c:pt>
                <c:pt idx="3">
                  <c:v>33.9</c:v>
                </c:pt>
                <c:pt idx="4">
                  <c:v>32.6</c:v>
                </c:pt>
                <c:pt idx="5">
                  <c:v>33.4</c:v>
                </c:pt>
                <c:pt idx="6">
                  <c:v>33.799999999999997</c:v>
                </c:pt>
                <c:pt idx="7">
                  <c:v>34.5</c:v>
                </c:pt>
                <c:pt idx="8">
                  <c:v>36.299999999999997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AF-4A2B-91DE-FFA9039B48CC}"/>
            </c:ext>
          </c:extLst>
        </c:ser>
        <c:ser>
          <c:idx val="1"/>
          <c:order val="1"/>
          <c:tx>
            <c:v>90-99</c:v>
          </c:tx>
          <c:spPr>
            <a:ln w="1905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(Sheet1!$AB$3,Sheet1!$AB$5,Sheet1!$AB$7,Sheet1!$AB$9,Sheet1!$AB$11,Sheet1!$AB$13,Sheet1!$AB$15,Sheet1!$AB$17,Sheet1!$AB$19)</c:f>
              <c:numCache>
                <c:formatCode>0.0</c:formatCode>
                <c:ptCount val="9"/>
                <c:pt idx="0">
                  <c:v>37.1</c:v>
                </c:pt>
                <c:pt idx="1">
                  <c:v>36.9</c:v>
                </c:pt>
                <c:pt idx="2">
                  <c:v>33.200000000000003</c:v>
                </c:pt>
                <c:pt idx="3">
                  <c:v>34.700000000000003</c:v>
                </c:pt>
                <c:pt idx="4">
                  <c:v>37.1</c:v>
                </c:pt>
                <c:pt idx="5">
                  <c:v>36.200000000000003</c:v>
                </c:pt>
                <c:pt idx="6">
                  <c:v>37.700000000000003</c:v>
                </c:pt>
                <c:pt idx="7">
                  <c:v>40</c:v>
                </c:pt>
                <c:pt idx="8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AF-4A2B-91DE-FFA9039B48CC}"/>
            </c:ext>
          </c:extLst>
        </c:ser>
        <c:ser>
          <c:idx val="2"/>
          <c:order val="2"/>
          <c:tx>
            <c:v>50-90</c:v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(Sheet1!$Z$3,Sheet1!$Z$5,Sheet1!$Z$7,Sheet1!$Z$9,Sheet1!$Z$11,Sheet1!$Z$13,Sheet1!$Z$15,Sheet1!$Z$17,Sheet1!$Z$19)</c:f>
              <c:numCache>
                <c:formatCode>0.0</c:formatCode>
                <c:ptCount val="9"/>
                <c:pt idx="0">
                  <c:v>29.9</c:v>
                </c:pt>
                <c:pt idx="1">
                  <c:v>29.7</c:v>
                </c:pt>
                <c:pt idx="2">
                  <c:v>28.6</c:v>
                </c:pt>
                <c:pt idx="3">
                  <c:v>28.4</c:v>
                </c:pt>
                <c:pt idx="4">
                  <c:v>27.4</c:v>
                </c:pt>
                <c:pt idx="5">
                  <c:v>27.9</c:v>
                </c:pt>
                <c:pt idx="6">
                  <c:v>26</c:v>
                </c:pt>
                <c:pt idx="7">
                  <c:v>24.3</c:v>
                </c:pt>
                <c:pt idx="8">
                  <c:v>23.6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AF-4A2B-91DE-FFA9039B48CC}"/>
            </c:ext>
          </c:extLst>
        </c:ser>
        <c:ser>
          <c:idx val="3"/>
          <c:order val="3"/>
          <c:tx>
            <c:v>30-50</c:v>
          </c:tx>
          <c:spPr>
            <a:ln w="38100" cap="rnd">
              <a:solidFill>
                <a:srgbClr val="A429A7"/>
              </a:solidFill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(Sheet1!$X$3,Sheet1!$X$5,Sheet1!$X$7,Sheet1!$X$9,Sheet1!$X$11,Sheet1!$X$13,Sheet1!$X$15,Sheet1!$X$17,Sheet1!$X$19)</c:f>
              <c:numCache>
                <c:formatCode>0.0</c:formatCode>
                <c:ptCount val="9"/>
                <c:pt idx="0">
                  <c:v>2.8</c:v>
                </c:pt>
                <c:pt idx="1">
                  <c:v>3.1</c:v>
                </c:pt>
                <c:pt idx="2">
                  <c:v>3.3</c:v>
                </c:pt>
                <c:pt idx="3">
                  <c:v>2.9</c:v>
                </c:pt>
                <c:pt idx="4">
                  <c:v>2.6</c:v>
                </c:pt>
                <c:pt idx="5">
                  <c:v>2.4</c:v>
                </c:pt>
                <c:pt idx="6">
                  <c:v>2.4</c:v>
                </c:pt>
                <c:pt idx="7">
                  <c:v>1.7</c:v>
                </c:pt>
                <c:pt idx="8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AF-4A2B-91DE-FFA9039B48CC}"/>
            </c:ext>
          </c:extLst>
        </c:ser>
        <c:ser>
          <c:idx val="4"/>
          <c:order val="4"/>
          <c:tx>
            <c:v>10-30</c:v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(Sheet1!$V$3,Sheet1!$V$5,Sheet1!$V$7,Sheet1!$V$9,Sheet1!$V$11,Sheet1!$V$13,Sheet1!$V$15,Sheet1!$V$17,Sheet1!$V$19)</c:f>
              <c:numCache>
                <c:formatCode>0.0</c:formatCode>
                <c:ptCount val="9"/>
                <c:pt idx="0">
                  <c:v>0.3</c:v>
                </c:pt>
                <c:pt idx="1">
                  <c:v>0.5</c:v>
                </c:pt>
                <c:pt idx="2">
                  <c:v>0.6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0.3</c:v>
                </c:pt>
                <c:pt idx="7">
                  <c:v>0.2</c:v>
                </c:pt>
                <c:pt idx="8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AAF-4A2B-91DE-FFA9039B48CC}"/>
            </c:ext>
          </c:extLst>
        </c:ser>
        <c:ser>
          <c:idx val="5"/>
          <c:order val="5"/>
          <c:tx>
            <c:v>0-10</c:v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(Sheet1!$T$3,Sheet1!$T$5,Sheet1!$T$7,Sheet1!$T$9,Sheet1!$T$11,Sheet1!$T$13,Sheet1!$T$15,Sheet1!$T$17,Sheet1!$T$19)</c:f>
              <c:numCache>
                <c:formatCode>0.0</c:formatCode>
                <c:ptCount val="9"/>
                <c:pt idx="0">
                  <c:v>-0.2</c:v>
                </c:pt>
                <c:pt idx="1">
                  <c:v>-0.3</c:v>
                </c:pt>
                <c:pt idx="2">
                  <c:v>-0.3</c:v>
                </c:pt>
                <c:pt idx="3">
                  <c:v>-0.4</c:v>
                </c:pt>
                <c:pt idx="4">
                  <c:v>-0.2</c:v>
                </c:pt>
                <c:pt idx="5">
                  <c:v>-0.3</c:v>
                </c:pt>
                <c:pt idx="6">
                  <c:v>-0.3</c:v>
                </c:pt>
                <c:pt idx="7">
                  <c:v>-0.7</c:v>
                </c:pt>
                <c:pt idx="8">
                  <c:v>-0.7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AAF-4A2B-91DE-FFA9039B48CC}"/>
            </c:ext>
          </c:extLst>
        </c:ser>
        <c:ser>
          <c:idx val="6"/>
          <c:order val="6"/>
          <c:tx>
            <c:v>100u</c:v>
          </c:tx>
          <c:spPr>
            <a:ln w="508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(Sheet1!$AE$4,Sheet1!$AE$6,Sheet1!$AE$8,Sheet1!$AE$10,Sheet1!$AE$12,Sheet1!$AE$14,Sheet1!$AE$16,Sheet1!$AE$18,Sheet1!$AE$20)</c:f>
              <c:numCache>
                <c:formatCode>General</c:formatCode>
                <c:ptCount val="9"/>
                <c:pt idx="0">
                  <c:v>34.608000000000004</c:v>
                </c:pt>
                <c:pt idx="1">
                  <c:v>32.844000000000001</c:v>
                </c:pt>
                <c:pt idx="2">
                  <c:v>37.148000000000003</c:v>
                </c:pt>
                <c:pt idx="3">
                  <c:v>36.839999999999996</c:v>
                </c:pt>
                <c:pt idx="4">
                  <c:v>35.344000000000001</c:v>
                </c:pt>
                <c:pt idx="5">
                  <c:v>35.751999999999995</c:v>
                </c:pt>
                <c:pt idx="6">
                  <c:v>36.347999999999999</c:v>
                </c:pt>
                <c:pt idx="7">
                  <c:v>37.44</c:v>
                </c:pt>
                <c:pt idx="8">
                  <c:v>39.043999999999997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AAF-4A2B-91DE-FFA9039B48CC}"/>
            </c:ext>
          </c:extLst>
        </c:ser>
        <c:ser>
          <c:idx val="7"/>
          <c:order val="7"/>
          <c:tx>
            <c:v>100l</c:v>
          </c:tx>
          <c:spPr>
            <a:ln w="508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(Sheet1!$AD$4,Sheet1!$AD$6,Sheet1!$AD$8,Sheet1!$AD$10,Sheet1!$AD$12,Sheet1!$AD$14,Sheet1!$AD$16,Sheet1!$AD$18,Sheet1!$AD$20)</c:f>
              <c:numCache>
                <c:formatCode>General</c:formatCode>
                <c:ptCount val="9"/>
                <c:pt idx="0">
                  <c:v>25.592000000000002</c:v>
                </c:pt>
                <c:pt idx="1">
                  <c:v>27.356000000000002</c:v>
                </c:pt>
                <c:pt idx="2">
                  <c:v>32.052</c:v>
                </c:pt>
                <c:pt idx="3">
                  <c:v>30.959999999999997</c:v>
                </c:pt>
                <c:pt idx="4">
                  <c:v>29.856000000000002</c:v>
                </c:pt>
                <c:pt idx="5">
                  <c:v>31.047999999999998</c:v>
                </c:pt>
                <c:pt idx="6">
                  <c:v>31.251999999999995</c:v>
                </c:pt>
                <c:pt idx="7">
                  <c:v>31.56</c:v>
                </c:pt>
                <c:pt idx="8">
                  <c:v>33.555999999999997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AAF-4A2B-91DE-FFA9039B48CC}"/>
            </c:ext>
          </c:extLst>
        </c:ser>
        <c:ser>
          <c:idx val="8"/>
          <c:order val="8"/>
          <c:tx>
            <c:v>99l</c:v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(Sheet1!$AB$4,Sheet1!$AB$6,Sheet1!$AB$8,Sheet1!$AB$10,Sheet1!$AB$12,Sheet1!$AB$14,Sheet1!$AB$16,Sheet1!$AB$18,Sheet1!$AB$20)</c:f>
              <c:numCache>
                <c:formatCode>General</c:formatCode>
                <c:ptCount val="9"/>
                <c:pt idx="0">
                  <c:v>31.612000000000002</c:v>
                </c:pt>
                <c:pt idx="1">
                  <c:v>34.155999999999999</c:v>
                </c:pt>
                <c:pt idx="2">
                  <c:v>31.240000000000002</c:v>
                </c:pt>
                <c:pt idx="3">
                  <c:v>32.152000000000001</c:v>
                </c:pt>
                <c:pt idx="4">
                  <c:v>34.552</c:v>
                </c:pt>
                <c:pt idx="5">
                  <c:v>33.848000000000006</c:v>
                </c:pt>
                <c:pt idx="6">
                  <c:v>35.544000000000004</c:v>
                </c:pt>
                <c:pt idx="7">
                  <c:v>37.451999999999998</c:v>
                </c:pt>
                <c:pt idx="8">
                  <c:v>36.648000000000003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AAF-4A2B-91DE-FFA9039B48CC}"/>
            </c:ext>
          </c:extLst>
        </c:ser>
        <c:ser>
          <c:idx val="9"/>
          <c:order val="9"/>
          <c:tx>
            <c:v>99u</c:v>
          </c:tx>
          <c:spPr>
            <a:ln w="25400" cap="rnd">
              <a:solidFill>
                <a:schemeClr val="accent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(Sheet1!$AC$4,Sheet1!$AC$6,Sheet1!$AC$8,Sheet1!$AC$10,Sheet1!$AC$12,Sheet1!$AC$14,Sheet1!$AC$16,Sheet1!$AC$18,Sheet1!$AC$20)</c:f>
              <c:numCache>
                <c:formatCode>General</c:formatCode>
                <c:ptCount val="9"/>
                <c:pt idx="0">
                  <c:v>42.588000000000001</c:v>
                </c:pt>
                <c:pt idx="1">
                  <c:v>39.643999999999998</c:v>
                </c:pt>
                <c:pt idx="2">
                  <c:v>35.160000000000004</c:v>
                </c:pt>
                <c:pt idx="3">
                  <c:v>37.248000000000005</c:v>
                </c:pt>
                <c:pt idx="4">
                  <c:v>39.648000000000003</c:v>
                </c:pt>
                <c:pt idx="5">
                  <c:v>38.552</c:v>
                </c:pt>
                <c:pt idx="6">
                  <c:v>39.856000000000002</c:v>
                </c:pt>
                <c:pt idx="7">
                  <c:v>42.548000000000002</c:v>
                </c:pt>
                <c:pt idx="8">
                  <c:v>41.351999999999997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AAF-4A2B-91DE-FFA9039B48CC}"/>
            </c:ext>
          </c:extLst>
        </c:ser>
        <c:ser>
          <c:idx val="10"/>
          <c:order val="10"/>
          <c:tx>
            <c:v>90l</c:v>
          </c:tx>
          <c:spPr>
            <a:ln w="25400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(Sheet1!$Z$4,Sheet1!$Z$6,Sheet1!$Z$8,Sheet1!$Z$10,Sheet1!$Z$12,Sheet1!$Z$14,Sheet1!$Z$16,Sheet1!$Z$18,Sheet1!$Z$20)</c:f>
              <c:numCache>
                <c:formatCode>General</c:formatCode>
                <c:ptCount val="9"/>
                <c:pt idx="0">
                  <c:v>26.372</c:v>
                </c:pt>
                <c:pt idx="1">
                  <c:v>27.544</c:v>
                </c:pt>
                <c:pt idx="2">
                  <c:v>27.228000000000002</c:v>
                </c:pt>
                <c:pt idx="3">
                  <c:v>26.635999999999999</c:v>
                </c:pt>
                <c:pt idx="4">
                  <c:v>26.027999999999999</c:v>
                </c:pt>
                <c:pt idx="5">
                  <c:v>26.135999999999999</c:v>
                </c:pt>
                <c:pt idx="6">
                  <c:v>24.824000000000002</c:v>
                </c:pt>
                <c:pt idx="7">
                  <c:v>22.928000000000001</c:v>
                </c:pt>
                <c:pt idx="8">
                  <c:v>22.424000000000003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AAF-4A2B-91DE-FFA9039B48CC}"/>
            </c:ext>
          </c:extLst>
        </c:ser>
        <c:ser>
          <c:idx val="11"/>
          <c:order val="11"/>
          <c:tx>
            <c:v>90u</c:v>
          </c:tx>
          <c:spPr>
            <a:ln w="25400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(Sheet1!$AA$4,Sheet1!$AA$6,Sheet1!$AA$8,Sheet1!$AA$10,Sheet1!$AA$12,Sheet1!$AA$14,Sheet1!$AA$16,Sheet1!$AA$18,Sheet1!$AA$20)</c:f>
              <c:numCache>
                <c:formatCode>General</c:formatCode>
                <c:ptCount val="9"/>
                <c:pt idx="0">
                  <c:v>33.427999999999997</c:v>
                </c:pt>
                <c:pt idx="1">
                  <c:v>31.855999999999998</c:v>
                </c:pt>
                <c:pt idx="2">
                  <c:v>29.972000000000001</c:v>
                </c:pt>
                <c:pt idx="3">
                  <c:v>30.163999999999998</c:v>
                </c:pt>
                <c:pt idx="4">
                  <c:v>28.771999999999998</c:v>
                </c:pt>
                <c:pt idx="5">
                  <c:v>29.663999999999998</c:v>
                </c:pt>
                <c:pt idx="6">
                  <c:v>27.175999999999998</c:v>
                </c:pt>
                <c:pt idx="7">
                  <c:v>25.672000000000001</c:v>
                </c:pt>
                <c:pt idx="8">
                  <c:v>24.776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AAF-4A2B-91DE-FFA9039B4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8409776"/>
        <c:axId val="596725584"/>
      </c:lineChart>
      <c:catAx>
        <c:axId val="36840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725584"/>
        <c:crosses val="autoZero"/>
        <c:auto val="1"/>
        <c:lblAlgn val="ctr"/>
        <c:lblOffset val="100"/>
        <c:noMultiLvlLbl val="0"/>
      </c:catAx>
      <c:valAx>
        <c:axId val="59672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Percent share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40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4042679447677737"/>
          <c:y val="0.55991409258138314"/>
          <c:w val="0.38409011373578311"/>
          <c:h val="0.16210672079985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pct20">
              <a:fgClr>
                <a:schemeClr val="accent1"/>
              </a:fgClr>
              <a:bgClr>
                <a:schemeClr val="bg1"/>
              </a:bgClr>
            </a:pattFill>
            <a:ln w="31750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 w="31750"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B8-4327-9DB2-39D886520874}"/>
              </c:ext>
            </c:extLst>
          </c:dPt>
          <c:dPt>
            <c:idx val="1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 w="31750"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DB8-4327-9DB2-39D886520874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Sheet1!$H$6:$I$6</c:f>
                <c:numCache>
                  <c:formatCode>General</c:formatCode>
                  <c:ptCount val="2"/>
                  <c:pt idx="0">
                    <c:v>9.9959999999999987</c:v>
                  </c:pt>
                  <c:pt idx="1">
                    <c:v>2.3519999999999999</c:v>
                  </c:pt>
                </c:numCache>
              </c:numRef>
            </c:plus>
            <c:minus>
              <c:numRef>
                <c:f>Sheet1!$H$7:$I$7</c:f>
                <c:numCache>
                  <c:formatCode>General</c:formatCode>
                  <c:ptCount val="2"/>
                  <c:pt idx="0">
                    <c:v>9.9959999999999987</c:v>
                  </c:pt>
                  <c:pt idx="1">
                    <c:v>2.3519999999999999</c:v>
                  </c:pt>
                </c:numCache>
              </c:numRef>
            </c:minus>
            <c:spPr>
              <a:noFill/>
              <a:ln w="50800" cap="flat" cmpd="sng" algn="ctr">
                <a:solidFill>
                  <a:srgbClr val="C00000"/>
                </a:solidFill>
                <a:round/>
              </a:ln>
              <a:effectLst/>
            </c:spPr>
          </c:errBars>
          <c:cat>
            <c:strRef>
              <c:f>Sheet1!$I$8:$I$9</c:f>
              <c:strCache>
                <c:ptCount val="2"/>
                <c:pt idx="0">
                  <c:v>AP only</c:v>
                </c:pt>
                <c:pt idx="1">
                  <c:v>Combined AP and List</c:v>
                </c:pt>
              </c:strCache>
            </c:strRef>
          </c:cat>
          <c:val>
            <c:numRef>
              <c:f>(Sheet1!$B$8,Sheet1!$E$8)</c:f>
              <c:numCache>
                <c:formatCode>General</c:formatCode>
                <c:ptCount val="2"/>
                <c:pt idx="0">
                  <c:v>33.6</c:v>
                </c:pt>
                <c:pt idx="1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8-4327-9DB2-39D886520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2345680"/>
        <c:axId val="222346664"/>
      </c:barChart>
      <c:catAx>
        <c:axId val="22234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346664"/>
        <c:crosses val="autoZero"/>
        <c:auto val="1"/>
        <c:lblAlgn val="ctr"/>
        <c:lblOffset val="100"/>
        <c:noMultiLvlLbl val="0"/>
      </c:catAx>
      <c:valAx>
        <c:axId val="222346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34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CCardBal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(Sheet1!$E$4,Sheet1!$F$4,Sheet1!$G$4,Sheet1!$M$4,Sheet1!$K$4,Sheet1!$L$4)</c:f>
              <c:strCache>
                <c:ptCount val="6"/>
                <c:pt idx="0">
                  <c:v>Have</c:v>
                </c:pt>
                <c:pt idx="1">
                  <c:v>Unknown</c:v>
                </c:pt>
                <c:pt idx="2">
                  <c:v>Number</c:v>
                </c:pt>
                <c:pt idx="3">
                  <c:v>AnyRange</c:v>
                </c:pt>
                <c:pt idx="4">
                  <c:v>DK</c:v>
                </c:pt>
                <c:pt idx="5">
                  <c:v>Oth. miss.</c:v>
                </c:pt>
              </c:strCache>
            </c:strRef>
          </c:cat>
          <c:val>
            <c:numRef>
              <c:f>(Sheet1!$E$8:$G$8,Sheet1!$M$8,Sheet1!$K$8,Sheet1!$L$8)</c:f>
              <c:numCache>
                <c:formatCode>General</c:formatCode>
                <c:ptCount val="6"/>
                <c:pt idx="0">
                  <c:v>76</c:v>
                </c:pt>
                <c:pt idx="1">
                  <c:v>0.4</c:v>
                </c:pt>
                <c:pt idx="2">
                  <c:v>93.6</c:v>
                </c:pt>
                <c:pt idx="3">
                  <c:v>4.7</c:v>
                </c:pt>
                <c:pt idx="4">
                  <c:v>0.1</c:v>
                </c:pt>
                <c:pt idx="5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6-406D-BADF-F7A198A88290}"/>
            </c:ext>
          </c:extLst>
        </c:ser>
        <c:ser>
          <c:idx val="1"/>
          <c:order val="1"/>
          <c:tx>
            <c:v>House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(Sheet1!$E$4,Sheet1!$F$4,Sheet1!$G$4,Sheet1!$M$4,Sheet1!$K$4,Sheet1!$L$4)</c:f>
              <c:strCache>
                <c:ptCount val="6"/>
                <c:pt idx="0">
                  <c:v>Have</c:v>
                </c:pt>
                <c:pt idx="1">
                  <c:v>Unknown</c:v>
                </c:pt>
                <c:pt idx="2">
                  <c:v>Number</c:v>
                </c:pt>
                <c:pt idx="3">
                  <c:v>AnyRange</c:v>
                </c:pt>
                <c:pt idx="4">
                  <c:v>DK</c:v>
                </c:pt>
                <c:pt idx="5">
                  <c:v>Oth. miss.</c:v>
                </c:pt>
              </c:strCache>
            </c:strRef>
          </c:cat>
          <c:val>
            <c:numRef>
              <c:f>(Sheet1!$E$13:$G$13,Sheet1!$M$13,Sheet1!$K$13,Sheet1!$L$13)</c:f>
              <c:numCache>
                <c:formatCode>General</c:formatCode>
                <c:ptCount val="6"/>
                <c:pt idx="0">
                  <c:v>67.599999999999994</c:v>
                </c:pt>
                <c:pt idx="1">
                  <c:v>0</c:v>
                </c:pt>
                <c:pt idx="2">
                  <c:v>88.9</c:v>
                </c:pt>
                <c:pt idx="3">
                  <c:v>9.4</c:v>
                </c:pt>
                <c:pt idx="4">
                  <c:v>0</c:v>
                </c:pt>
                <c:pt idx="5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F6-406D-BADF-F7A198A88290}"/>
            </c:ext>
          </c:extLst>
        </c:ser>
        <c:ser>
          <c:idx val="2"/>
          <c:order val="2"/>
          <c:tx>
            <c:v>Mortgage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(Sheet1!$E$4,Sheet1!$F$4,Sheet1!$G$4,Sheet1!$M$4,Sheet1!$K$4,Sheet1!$L$4)</c:f>
              <c:strCache>
                <c:ptCount val="6"/>
                <c:pt idx="0">
                  <c:v>Have</c:v>
                </c:pt>
                <c:pt idx="1">
                  <c:v>Unknown</c:v>
                </c:pt>
                <c:pt idx="2">
                  <c:v>Number</c:v>
                </c:pt>
                <c:pt idx="3">
                  <c:v>AnyRange</c:v>
                </c:pt>
                <c:pt idx="4">
                  <c:v>DK</c:v>
                </c:pt>
                <c:pt idx="5">
                  <c:v>Oth. miss.</c:v>
                </c:pt>
              </c:strCache>
            </c:strRef>
          </c:cat>
          <c:val>
            <c:numRef>
              <c:f>(Sheet1!$E$23:$G$23,Sheet1!$M$23,Sheet1!$K$23,Sheet1!$L$23)</c:f>
              <c:numCache>
                <c:formatCode>General</c:formatCode>
                <c:ptCount val="6"/>
                <c:pt idx="0">
                  <c:v>42.9</c:v>
                </c:pt>
                <c:pt idx="1">
                  <c:v>0.3</c:v>
                </c:pt>
                <c:pt idx="2">
                  <c:v>86.1</c:v>
                </c:pt>
                <c:pt idx="3">
                  <c:v>10.199999999999999</c:v>
                </c:pt>
                <c:pt idx="4">
                  <c:v>0.2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F6-406D-BADF-F7A198A88290}"/>
            </c:ext>
          </c:extLst>
        </c:ser>
        <c:ser>
          <c:idx val="3"/>
          <c:order val="3"/>
          <c:tx>
            <c:v>Rent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(Sheet1!$E$4,Sheet1!$F$4,Sheet1!$G$4,Sheet1!$M$4,Sheet1!$K$4,Sheet1!$L$4)</c:f>
              <c:strCache>
                <c:ptCount val="6"/>
                <c:pt idx="0">
                  <c:v>Have</c:v>
                </c:pt>
                <c:pt idx="1">
                  <c:v>Unknown</c:v>
                </c:pt>
                <c:pt idx="2">
                  <c:v>Number</c:v>
                </c:pt>
                <c:pt idx="3">
                  <c:v>AnyRange</c:v>
                </c:pt>
                <c:pt idx="4">
                  <c:v>DK</c:v>
                </c:pt>
                <c:pt idx="5">
                  <c:v>Oth. miss.</c:v>
                </c:pt>
              </c:strCache>
            </c:strRef>
          </c:cat>
          <c:val>
            <c:numRef>
              <c:f>(Sheet1!$E$33:$G$33,Sheet1!$M$33,Sheet1!$K$33,Sheet1!$L$33)</c:f>
              <c:numCache>
                <c:formatCode>General</c:formatCode>
                <c:ptCount val="6"/>
                <c:pt idx="0">
                  <c:v>23.8</c:v>
                </c:pt>
                <c:pt idx="1">
                  <c:v>0</c:v>
                </c:pt>
                <c:pt idx="2">
                  <c:v>95.1</c:v>
                </c:pt>
                <c:pt idx="3">
                  <c:v>4.3</c:v>
                </c:pt>
                <c:pt idx="4">
                  <c:v>0</c:v>
                </c:pt>
                <c:pt idx="5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F6-406D-BADF-F7A198A88290}"/>
            </c:ext>
          </c:extLst>
        </c:ser>
        <c:ser>
          <c:idx val="4"/>
          <c:order val="4"/>
          <c:tx>
            <c:v>Business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(Sheet1!$E$4,Sheet1!$F$4,Sheet1!$G$4,Sheet1!$M$4,Sheet1!$K$4,Sheet1!$L$4)</c:f>
              <c:strCache>
                <c:ptCount val="6"/>
                <c:pt idx="0">
                  <c:v>Have</c:v>
                </c:pt>
                <c:pt idx="1">
                  <c:v>Unknown</c:v>
                </c:pt>
                <c:pt idx="2">
                  <c:v>Number</c:v>
                </c:pt>
                <c:pt idx="3">
                  <c:v>AnyRange</c:v>
                </c:pt>
                <c:pt idx="4">
                  <c:v>DK</c:v>
                </c:pt>
                <c:pt idx="5">
                  <c:v>Oth. miss.</c:v>
                </c:pt>
              </c:strCache>
            </c:strRef>
          </c:cat>
          <c:val>
            <c:numRef>
              <c:f>(Sheet1!$E$43:$G$43,Sheet1!$M$43,Sheet1!$K$43,Sheet1!$L$43)</c:f>
              <c:numCache>
                <c:formatCode>General</c:formatCode>
                <c:ptCount val="6"/>
                <c:pt idx="0">
                  <c:v>26.8</c:v>
                </c:pt>
                <c:pt idx="1">
                  <c:v>0.4</c:v>
                </c:pt>
                <c:pt idx="2">
                  <c:v>61.9</c:v>
                </c:pt>
                <c:pt idx="3">
                  <c:v>25.3</c:v>
                </c:pt>
                <c:pt idx="4">
                  <c:v>1.2</c:v>
                </c:pt>
                <c:pt idx="5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F6-406D-BADF-F7A198A88290}"/>
            </c:ext>
          </c:extLst>
        </c:ser>
        <c:ser>
          <c:idx val="5"/>
          <c:order val="5"/>
          <c:tx>
            <c:v>Wages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(Sheet1!$E$4,Sheet1!$F$4,Sheet1!$G$4,Sheet1!$M$4,Sheet1!$K$4,Sheet1!$L$4)</c:f>
              <c:strCache>
                <c:ptCount val="6"/>
                <c:pt idx="0">
                  <c:v>Have</c:v>
                </c:pt>
                <c:pt idx="1">
                  <c:v>Unknown</c:v>
                </c:pt>
                <c:pt idx="2">
                  <c:v>Number</c:v>
                </c:pt>
                <c:pt idx="3">
                  <c:v>AnyRange</c:v>
                </c:pt>
                <c:pt idx="4">
                  <c:v>DK</c:v>
                </c:pt>
                <c:pt idx="5">
                  <c:v>Oth. miss.</c:v>
                </c:pt>
              </c:strCache>
            </c:strRef>
          </c:cat>
          <c:val>
            <c:numRef>
              <c:f>(Sheet1!$E$53:$G$53,Sheet1!$M$53,Sheet1!$K$53,Sheet1!$L$53)</c:f>
              <c:numCache>
                <c:formatCode>General</c:formatCode>
                <c:ptCount val="6"/>
                <c:pt idx="0">
                  <c:v>73.599999999999994</c:v>
                </c:pt>
                <c:pt idx="1">
                  <c:v>1</c:v>
                </c:pt>
                <c:pt idx="2">
                  <c:v>72.8</c:v>
                </c:pt>
                <c:pt idx="3">
                  <c:v>18.399999999999999</c:v>
                </c:pt>
                <c:pt idx="4">
                  <c:v>0.3</c:v>
                </c:pt>
                <c:pt idx="5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F6-406D-BADF-F7A198A88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7955360"/>
        <c:axId val="437951752"/>
      </c:barChart>
      <c:catAx>
        <c:axId val="43795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951752"/>
        <c:crosses val="autoZero"/>
        <c:auto val="1"/>
        <c:lblAlgn val="ctr"/>
        <c:lblOffset val="100"/>
        <c:noMultiLvlLbl val="0"/>
      </c:catAx>
      <c:valAx>
        <c:axId val="437951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95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8573928259012"/>
          <c:y val="5.1400554097404488E-2"/>
          <c:w val="0.87236307961504811"/>
          <c:h val="0.79822506561679785"/>
        </c:manualLayout>
      </c:layout>
      <c:lineChart>
        <c:grouping val="standard"/>
        <c:varyColors val="0"/>
        <c:ser>
          <c:idx val="0"/>
          <c:order val="0"/>
          <c:tx>
            <c:v>Complete, LS 6+7</c:v>
          </c:tx>
          <c:spPr>
            <a:ln w="38100"/>
          </c:spPr>
          <c:marker>
            <c:symbol val="circle"/>
            <c:size val="4"/>
          </c:marker>
          <c:cat>
            <c:strRef>
              <c:f>(Sheet1!$V$31:$V$68,Sheet1!$V$80)</c:f>
              <c:strCache>
                <c:ptCount val="3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39+</c:v>
                </c:pt>
              </c:strCache>
            </c:strRef>
          </c:cat>
          <c:val>
            <c:numRef>
              <c:f>(Sheet1!$J$31:$J$68,Sheet1!$J$74)</c:f>
              <c:numCache>
                <c:formatCode>0.0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0.55904961565338962</c:v>
                </c:pt>
                <c:pt idx="3">
                  <c:v>0.49261083743842371</c:v>
                </c:pt>
                <c:pt idx="4">
                  <c:v>1.0608203677510608</c:v>
                </c:pt>
                <c:pt idx="5">
                  <c:v>1.0760401721664277</c:v>
                </c:pt>
                <c:pt idx="6">
                  <c:v>1.8867924528301885</c:v>
                </c:pt>
                <c:pt idx="7">
                  <c:v>0.88888888888888884</c:v>
                </c:pt>
                <c:pt idx="8">
                  <c:v>2.5506376594148539</c:v>
                </c:pt>
                <c:pt idx="9">
                  <c:v>1.8518518518518521</c:v>
                </c:pt>
                <c:pt idx="10">
                  <c:v>1.6679904686258935</c:v>
                </c:pt>
                <c:pt idx="11">
                  <c:v>1.620745542949757</c:v>
                </c:pt>
                <c:pt idx="12">
                  <c:v>1.2448132780082988</c:v>
                </c:pt>
                <c:pt idx="13">
                  <c:v>1.4321819713563608</c:v>
                </c:pt>
                <c:pt idx="14">
                  <c:v>0.86430423509075194</c:v>
                </c:pt>
                <c:pt idx="15">
                  <c:v>1.1494252873563218</c:v>
                </c:pt>
                <c:pt idx="16">
                  <c:v>1.0899182561307901</c:v>
                </c:pt>
                <c:pt idx="17">
                  <c:v>1.0242085661080078</c:v>
                </c:pt>
                <c:pt idx="18">
                  <c:v>1.0486177311725455</c:v>
                </c:pt>
                <c:pt idx="19">
                  <c:v>0.87804878048780499</c:v>
                </c:pt>
                <c:pt idx="20">
                  <c:v>1.2909632571996024</c:v>
                </c:pt>
                <c:pt idx="21">
                  <c:v>1.3197969543147208</c:v>
                </c:pt>
                <c:pt idx="22">
                  <c:v>0.83333333333333348</c:v>
                </c:pt>
                <c:pt idx="23">
                  <c:v>0.74866310160427818</c:v>
                </c:pt>
                <c:pt idx="24">
                  <c:v>0.97932535364526663</c:v>
                </c:pt>
                <c:pt idx="25">
                  <c:v>1.0033444816053512</c:v>
                </c:pt>
                <c:pt idx="26">
                  <c:v>0.57405281285878318</c:v>
                </c:pt>
                <c:pt idx="27">
                  <c:v>0.82449941107184932</c:v>
                </c:pt>
                <c:pt idx="28">
                  <c:v>0.23923444976076561</c:v>
                </c:pt>
                <c:pt idx="29">
                  <c:v>0.72376357056694818</c:v>
                </c:pt>
                <c:pt idx="30">
                  <c:v>1.1002444987775062</c:v>
                </c:pt>
                <c:pt idx="31">
                  <c:v>1.0037641154328731</c:v>
                </c:pt>
                <c:pt idx="32">
                  <c:v>1.907356948228883</c:v>
                </c:pt>
                <c:pt idx="33">
                  <c:v>2.0864381520119228</c:v>
                </c:pt>
                <c:pt idx="34">
                  <c:v>1.5923566878980893</c:v>
                </c:pt>
                <c:pt idx="35">
                  <c:v>0.33003300330033009</c:v>
                </c:pt>
                <c:pt idx="36">
                  <c:v>0</c:v>
                </c:pt>
                <c:pt idx="37">
                  <c:v>1.8796992481203005</c:v>
                </c:pt>
                <c:pt idx="38">
                  <c:v>1.0752688172043008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66-44B3-B3C1-561B33EA9525}"/>
            </c:ext>
          </c:extLst>
        </c:ser>
        <c:ser>
          <c:idx val="2"/>
          <c:order val="1"/>
          <c:tx>
            <c:v>Complete, AP</c:v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diamond"/>
            <c:size val="3"/>
            <c:spPr>
              <a:solidFill>
                <a:schemeClr val="accent1"/>
              </a:solidFill>
              <a:ln>
                <a:solidFill>
                  <a:srgbClr val="4F81BD"/>
                </a:solidFill>
                <a:prstDash val="sysDot"/>
              </a:ln>
            </c:spPr>
          </c:marker>
          <c:cat>
            <c:strRef>
              <c:f>(Sheet1!$V$31:$V$68,Sheet1!$V$80)</c:f>
              <c:strCache>
                <c:ptCount val="3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39+</c:v>
                </c:pt>
              </c:strCache>
            </c:strRef>
          </c:cat>
          <c:val>
            <c:numRef>
              <c:f>(Sheet1!$AE$31:$AE$68,Sheet1!$AE$80)</c:f>
              <c:numCache>
                <c:formatCode>0.0</c:formatCode>
                <c:ptCount val="39"/>
                <c:pt idx="0">
                  <c:v>5.835907998626845</c:v>
                </c:pt>
                <c:pt idx="1">
                  <c:v>8.0145278450363193</c:v>
                </c:pt>
                <c:pt idx="2">
                  <c:v>7.2765620880569477</c:v>
                </c:pt>
                <c:pt idx="3">
                  <c:v>7.604671033893478</c:v>
                </c:pt>
                <c:pt idx="4">
                  <c:v>6.0531192093885107</c:v>
                </c:pt>
                <c:pt idx="5">
                  <c:v>6.9851729818780894</c:v>
                </c:pt>
                <c:pt idx="6">
                  <c:v>5.819730305180979</c:v>
                </c:pt>
                <c:pt idx="7">
                  <c:v>4.6450151057401809</c:v>
                </c:pt>
                <c:pt idx="8">
                  <c:v>3.6904761904761907</c:v>
                </c:pt>
                <c:pt idx="9">
                  <c:v>3.2178217821782185</c:v>
                </c:pt>
                <c:pt idx="10">
                  <c:v>3.5439795046968401</c:v>
                </c:pt>
                <c:pt idx="11">
                  <c:v>2.891459074733095</c:v>
                </c:pt>
                <c:pt idx="12">
                  <c:v>2.116889093419235</c:v>
                </c:pt>
                <c:pt idx="13">
                  <c:v>3.0674846625766876</c:v>
                </c:pt>
                <c:pt idx="14">
                  <c:v>1.9607843137254899</c:v>
                </c:pt>
                <c:pt idx="15">
                  <c:v>1.2042147516307078</c:v>
                </c:pt>
                <c:pt idx="16">
                  <c:v>1.9467213114754098</c:v>
                </c:pt>
                <c:pt idx="17">
                  <c:v>1.6904384574749076</c:v>
                </c:pt>
                <c:pt idx="18">
                  <c:v>2.2114347357065802</c:v>
                </c:pt>
                <c:pt idx="19">
                  <c:v>2.1582733812949639</c:v>
                </c:pt>
                <c:pt idx="20">
                  <c:v>1.6609392898052693</c:v>
                </c:pt>
                <c:pt idx="21">
                  <c:v>1.8213866039952997</c:v>
                </c:pt>
                <c:pt idx="22">
                  <c:v>2.0357803824799512</c:v>
                </c:pt>
                <c:pt idx="23">
                  <c:v>1.6181229773462786</c:v>
                </c:pt>
                <c:pt idx="24">
                  <c:v>2.144772117962467</c:v>
                </c:pt>
                <c:pt idx="25">
                  <c:v>2.6352288488210824</c:v>
                </c:pt>
                <c:pt idx="26">
                  <c:v>2.1075581395348832</c:v>
                </c:pt>
                <c:pt idx="27">
                  <c:v>2.2573363431151248</c:v>
                </c:pt>
                <c:pt idx="28">
                  <c:v>0.47281323877068565</c:v>
                </c:pt>
                <c:pt idx="29">
                  <c:v>1.765650080256822</c:v>
                </c:pt>
                <c:pt idx="30">
                  <c:v>3.6533559898045875</c:v>
                </c:pt>
                <c:pt idx="31">
                  <c:v>3.0993618960802189</c:v>
                </c:pt>
                <c:pt idx="32">
                  <c:v>1.1661807580174928</c:v>
                </c:pt>
                <c:pt idx="33">
                  <c:v>1.3875123885034688</c:v>
                </c:pt>
                <c:pt idx="34">
                  <c:v>1.6243654822335025</c:v>
                </c:pt>
                <c:pt idx="35">
                  <c:v>1.5739769150052463</c:v>
                </c:pt>
                <c:pt idx="36">
                  <c:v>2.6875699888017923</c:v>
                </c:pt>
                <c:pt idx="37">
                  <c:v>2.7624309392265194</c:v>
                </c:pt>
                <c:pt idx="38">
                  <c:v>12.876254180602007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66-44B3-B3C1-561B33EA9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161088"/>
        <c:axId val="65184128"/>
      </c:lineChart>
      <c:catAx>
        <c:axId val="65161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Weeks given sample in the field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crossAx val="65184128"/>
        <c:crosses val="autoZero"/>
        <c:auto val="1"/>
        <c:lblAlgn val="ctr"/>
        <c:lblOffset val="100"/>
        <c:tickLblSkip val="2"/>
        <c:noMultiLvlLbl val="0"/>
      </c:catAx>
      <c:valAx>
        <c:axId val="65184128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65161088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ayout>
        <c:manualLayout>
          <c:xMode val="edge"/>
          <c:yMode val="edge"/>
          <c:x val="0.38694140662972681"/>
          <c:y val="9.4563079724690635E-2"/>
          <c:w val="0.33250303781471757"/>
          <c:h val="0.3232151919933945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81671041119858"/>
          <c:y val="2.3977438613616599E-2"/>
          <c:w val="0.87439729756002726"/>
          <c:h val="0.81138665959045608"/>
        </c:manualLayout>
      </c:layout>
      <c:barChart>
        <c:barDir val="col"/>
        <c:grouping val="clustered"/>
        <c:varyColors val="0"/>
        <c:ser>
          <c:idx val="0"/>
          <c:order val="0"/>
          <c:tx>
            <c:v>2007</c:v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'Response rates'!$F$22:$F$30</c:f>
              <c:strCache>
                <c:ptCount val="9"/>
                <c:pt idx="0">
                  <c:v>All AP</c:v>
                </c:pt>
                <c:pt idx="1">
                  <c:v>All LS</c:v>
                </c:pt>
                <c:pt idx="2">
                  <c:v>Str 1</c:v>
                </c:pt>
                <c:pt idx="3">
                  <c:v>Str 2</c:v>
                </c:pt>
                <c:pt idx="4">
                  <c:v>Str 3</c:v>
                </c:pt>
                <c:pt idx="5">
                  <c:v>Str 4</c:v>
                </c:pt>
                <c:pt idx="6">
                  <c:v>Str 5</c:v>
                </c:pt>
                <c:pt idx="7">
                  <c:v>Str 6</c:v>
                </c:pt>
                <c:pt idx="8">
                  <c:v>Str7</c:v>
                </c:pt>
              </c:strCache>
            </c:strRef>
          </c:cat>
          <c:val>
            <c:numRef>
              <c:f>'Response rates'!$H$22:$H$30</c:f>
              <c:numCache>
                <c:formatCode>0.0</c:formatCode>
                <c:ptCount val="9"/>
                <c:pt idx="0">
                  <c:v>67.8</c:v>
                </c:pt>
                <c:pt idx="1">
                  <c:v>34.700000000000003</c:v>
                </c:pt>
                <c:pt idx="2">
                  <c:v>43</c:v>
                </c:pt>
                <c:pt idx="3">
                  <c:v>49.3</c:v>
                </c:pt>
                <c:pt idx="4">
                  <c:v>43.7</c:v>
                </c:pt>
                <c:pt idx="5">
                  <c:v>41.7</c:v>
                </c:pt>
                <c:pt idx="6">
                  <c:v>36.9</c:v>
                </c:pt>
                <c:pt idx="7">
                  <c:v>28.4</c:v>
                </c:pt>
                <c:pt idx="8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0-497B-A8F4-F70870F88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206144"/>
        <c:axId val="171208064"/>
      </c:barChart>
      <c:catAx>
        <c:axId val="171206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Sample group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71208064"/>
        <c:crosses val="autoZero"/>
        <c:auto val="1"/>
        <c:lblAlgn val="ctr"/>
        <c:lblOffset val="100"/>
        <c:noMultiLvlLbl val="0"/>
      </c:catAx>
      <c:valAx>
        <c:axId val="171208064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Percent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71206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NW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(Sheet1!$A$1,Sheet1!$A$3,Sheet1!$A$5,Sheet1!$A$7,Sheet1!$A$9,Sheet1!$A$11,Sheet1!$A$13)</c:f>
              <c:numCache>
                <c:formatCode>General</c:formatCode>
                <c:ptCount val="7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</c:numCache>
            </c:numRef>
          </c:cat>
          <c:val>
            <c:numRef>
              <c:f>(Sheet1!$B$1,Sheet1!$B$3,Sheet1!$B$5,Sheet1!$B$7,Sheet1!$B$9,Sheet1!$B$11,Sheet1!$B$13)</c:f>
              <c:numCache>
                <c:formatCode>General</c:formatCode>
                <c:ptCount val="7"/>
                <c:pt idx="0">
                  <c:v>0.7863</c:v>
                </c:pt>
                <c:pt idx="1">
                  <c:v>0.78080000000000005</c:v>
                </c:pt>
                <c:pt idx="2">
                  <c:v>0.78410000000000002</c:v>
                </c:pt>
                <c:pt idx="3">
                  <c:v>0.79349999999999998</c:v>
                </c:pt>
                <c:pt idx="4">
                  <c:v>0.80300000000000005</c:v>
                </c:pt>
                <c:pt idx="5">
                  <c:v>0.80469999999999997</c:v>
                </c:pt>
                <c:pt idx="6">
                  <c:v>0.81200000000000006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B0-4E77-A6F8-7277B98349C6}"/>
            </c:ext>
          </c:extLst>
        </c:ser>
        <c:ser>
          <c:idx val="1"/>
          <c:order val="1"/>
          <c:tx>
            <c:v>NW-</c:v>
          </c:tx>
          <c:spPr>
            <a:ln w="38100" cap="rnd">
              <a:solidFill>
                <a:schemeClr val="accent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(Sheet1!$A$1,Sheet1!$A$3,Sheet1!$A$5,Sheet1!$A$7,Sheet1!$A$9,Sheet1!$A$11,Sheet1!$A$13)</c:f>
              <c:numCache>
                <c:formatCode>General</c:formatCode>
                <c:ptCount val="7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</c:numCache>
            </c:numRef>
          </c:cat>
          <c:val>
            <c:numRef>
              <c:f>(Sheet1!$D$2,Sheet1!$D$4,Sheet1!$D$6,Sheet1!$D$8,Sheet1!$D$10,Sheet1!$D$12,Sheet1!$D$14)</c:f>
              <c:numCache>
                <c:formatCode>General</c:formatCode>
                <c:ptCount val="7"/>
                <c:pt idx="0">
                  <c:v>0.77218799999999999</c:v>
                </c:pt>
                <c:pt idx="1">
                  <c:v>0.768648</c:v>
                </c:pt>
                <c:pt idx="2">
                  <c:v>0.77567200000000003</c:v>
                </c:pt>
                <c:pt idx="3">
                  <c:v>0.78350399999999998</c:v>
                </c:pt>
                <c:pt idx="4">
                  <c:v>0.794964</c:v>
                </c:pt>
                <c:pt idx="5">
                  <c:v>0.79509600000000002</c:v>
                </c:pt>
                <c:pt idx="6">
                  <c:v>0.80533600000000005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B0-4E77-A6F8-7277B98349C6}"/>
            </c:ext>
          </c:extLst>
        </c:ser>
        <c:ser>
          <c:idx val="2"/>
          <c:order val="2"/>
          <c:tx>
            <c:v>NW+</c:v>
          </c:tx>
          <c:spPr>
            <a:ln w="38100" cap="rnd">
              <a:solidFill>
                <a:schemeClr val="accent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(Sheet1!$A$1,Sheet1!$A$3,Sheet1!$A$5,Sheet1!$A$7,Sheet1!$A$9,Sheet1!$A$11,Sheet1!$A$13)</c:f>
              <c:numCache>
                <c:formatCode>General</c:formatCode>
                <c:ptCount val="7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</c:numCache>
            </c:numRef>
          </c:cat>
          <c:val>
            <c:numRef>
              <c:f>(Sheet1!$D$1,Sheet1!$D$3,Sheet1!$D$5,Sheet1!$D$7,Sheet1!$D$9,Sheet1!$D$11,Sheet1!$D$13)</c:f>
              <c:numCache>
                <c:formatCode>General</c:formatCode>
                <c:ptCount val="7"/>
                <c:pt idx="0">
                  <c:v>0.80041200000000001</c:v>
                </c:pt>
                <c:pt idx="1">
                  <c:v>0.7929520000000001</c:v>
                </c:pt>
                <c:pt idx="2">
                  <c:v>0.79252800000000001</c:v>
                </c:pt>
                <c:pt idx="3">
                  <c:v>0.80349599999999999</c:v>
                </c:pt>
                <c:pt idx="4">
                  <c:v>0.81103600000000009</c:v>
                </c:pt>
                <c:pt idx="5">
                  <c:v>0.81430399999999992</c:v>
                </c:pt>
                <c:pt idx="6">
                  <c:v>0.81866400000000006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B0-4E77-A6F8-7277B9834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341200"/>
        <c:axId val="410341528"/>
      </c:lineChart>
      <c:catAx>
        <c:axId val="41034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341528"/>
        <c:crosses val="autoZero"/>
        <c:auto val="1"/>
        <c:lblAlgn val="ctr"/>
        <c:lblOffset val="100"/>
        <c:noMultiLvlLbl val="0"/>
      </c:catAx>
      <c:valAx>
        <c:axId val="410341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34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26280954011184"/>
          <c:y val="0.17171296296296296"/>
          <c:w val="0.84947316368062675"/>
          <c:h val="0.77736111111111106"/>
        </c:manualLayout>
      </c:layout>
      <c:lineChart>
        <c:grouping val="standard"/>
        <c:varyColors val="0"/>
        <c:ser>
          <c:idx val="0"/>
          <c:order val="0"/>
          <c:tx>
            <c:v>99-100</c:v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(Sheet1!$AD$3,Sheet1!$AD$5,Sheet1!$AD$7,Sheet1!$AD$9,Sheet1!$AD$11,Sheet1!$AD$13,Sheet1!$AD$15,Sheet1!$AD$17,Sheet1!$AD$19)</c:f>
              <c:numCache>
                <c:formatCode>0.0</c:formatCode>
                <c:ptCount val="9"/>
                <c:pt idx="0">
                  <c:v>30.1</c:v>
                </c:pt>
                <c:pt idx="1">
                  <c:v>30.1</c:v>
                </c:pt>
                <c:pt idx="2">
                  <c:v>34.6</c:v>
                </c:pt>
                <c:pt idx="3">
                  <c:v>33.9</c:v>
                </c:pt>
                <c:pt idx="4">
                  <c:v>32.6</c:v>
                </c:pt>
                <c:pt idx="5">
                  <c:v>33.4</c:v>
                </c:pt>
                <c:pt idx="6">
                  <c:v>33.799999999999997</c:v>
                </c:pt>
                <c:pt idx="7">
                  <c:v>34.5</c:v>
                </c:pt>
                <c:pt idx="8">
                  <c:v>36.299999999999997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FE-40CB-8B02-011946C01473}"/>
            </c:ext>
          </c:extLst>
        </c:ser>
        <c:ser>
          <c:idx val="1"/>
          <c:order val="1"/>
          <c:tx>
            <c:v>90-99</c:v>
          </c:tx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(Sheet1!$AB$3,Sheet1!$AB$5,Sheet1!$AB$7,Sheet1!$AB$9,Sheet1!$AB$11,Sheet1!$AB$13,Sheet1!$AB$15,Sheet1!$AB$17,Sheet1!$AB$19)</c:f>
              <c:numCache>
                <c:formatCode>0.0</c:formatCode>
                <c:ptCount val="9"/>
                <c:pt idx="0">
                  <c:v>37.1</c:v>
                </c:pt>
                <c:pt idx="1">
                  <c:v>36.9</c:v>
                </c:pt>
                <c:pt idx="2">
                  <c:v>33.200000000000003</c:v>
                </c:pt>
                <c:pt idx="3">
                  <c:v>34.700000000000003</c:v>
                </c:pt>
                <c:pt idx="4">
                  <c:v>37.1</c:v>
                </c:pt>
                <c:pt idx="5">
                  <c:v>36.200000000000003</c:v>
                </c:pt>
                <c:pt idx="6">
                  <c:v>37.700000000000003</c:v>
                </c:pt>
                <c:pt idx="7">
                  <c:v>40</c:v>
                </c:pt>
                <c:pt idx="8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FE-40CB-8B02-011946C01473}"/>
            </c:ext>
          </c:extLst>
        </c:ser>
        <c:ser>
          <c:idx val="2"/>
          <c:order val="2"/>
          <c:tx>
            <c:v>50-90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(Sheet1!$Z$3,Sheet1!$Z$5,Sheet1!$Z$7,Sheet1!$Z$9,Sheet1!$Z$11,Sheet1!$Z$13,Sheet1!$Z$15,Sheet1!$Z$17,Sheet1!$Z$19)</c:f>
              <c:numCache>
                <c:formatCode>0.0</c:formatCode>
                <c:ptCount val="9"/>
                <c:pt idx="0">
                  <c:v>29.9</c:v>
                </c:pt>
                <c:pt idx="1">
                  <c:v>29.7</c:v>
                </c:pt>
                <c:pt idx="2">
                  <c:v>28.6</c:v>
                </c:pt>
                <c:pt idx="3">
                  <c:v>28.4</c:v>
                </c:pt>
                <c:pt idx="4">
                  <c:v>27.4</c:v>
                </c:pt>
                <c:pt idx="5">
                  <c:v>27.9</c:v>
                </c:pt>
                <c:pt idx="6">
                  <c:v>26</c:v>
                </c:pt>
                <c:pt idx="7">
                  <c:v>24.3</c:v>
                </c:pt>
                <c:pt idx="8">
                  <c:v>23.6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FE-40CB-8B02-011946C01473}"/>
            </c:ext>
          </c:extLst>
        </c:ser>
        <c:ser>
          <c:idx val="3"/>
          <c:order val="3"/>
          <c:tx>
            <c:v>30-50</c:v>
          </c:tx>
          <c:spPr>
            <a:ln w="38100" cap="rnd">
              <a:solidFill>
                <a:srgbClr val="A429A7"/>
              </a:solidFill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(Sheet1!$X$3,Sheet1!$X$5,Sheet1!$X$7,Sheet1!$X$9,Sheet1!$X$11,Sheet1!$X$13,Sheet1!$X$15,Sheet1!$X$17,Sheet1!$X$19)</c:f>
              <c:numCache>
                <c:formatCode>0.0</c:formatCode>
                <c:ptCount val="9"/>
                <c:pt idx="0">
                  <c:v>2.8</c:v>
                </c:pt>
                <c:pt idx="1">
                  <c:v>3.1</c:v>
                </c:pt>
                <c:pt idx="2">
                  <c:v>3.3</c:v>
                </c:pt>
                <c:pt idx="3">
                  <c:v>2.9</c:v>
                </c:pt>
                <c:pt idx="4">
                  <c:v>2.6</c:v>
                </c:pt>
                <c:pt idx="5">
                  <c:v>2.4</c:v>
                </c:pt>
                <c:pt idx="6">
                  <c:v>2.4</c:v>
                </c:pt>
                <c:pt idx="7">
                  <c:v>1.7</c:v>
                </c:pt>
                <c:pt idx="8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FE-40CB-8B02-011946C01473}"/>
            </c:ext>
          </c:extLst>
        </c:ser>
        <c:ser>
          <c:idx val="4"/>
          <c:order val="4"/>
          <c:tx>
            <c:v>10-30</c:v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(Sheet1!$V$3,Sheet1!$V$5,Sheet1!$V$7,Sheet1!$V$9,Sheet1!$V$11,Sheet1!$V$13,Sheet1!$V$15,Sheet1!$V$17,Sheet1!$V$19)</c:f>
              <c:numCache>
                <c:formatCode>0.0</c:formatCode>
                <c:ptCount val="9"/>
                <c:pt idx="0">
                  <c:v>0.3</c:v>
                </c:pt>
                <c:pt idx="1">
                  <c:v>0.5</c:v>
                </c:pt>
                <c:pt idx="2">
                  <c:v>0.6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0.3</c:v>
                </c:pt>
                <c:pt idx="7">
                  <c:v>0.2</c:v>
                </c:pt>
                <c:pt idx="8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0FE-40CB-8B02-011946C01473}"/>
            </c:ext>
          </c:extLst>
        </c:ser>
        <c:ser>
          <c:idx val="5"/>
          <c:order val="5"/>
          <c:tx>
            <c:v>0-10</c:v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(Sheet1!$T$3,Sheet1!$T$5,Sheet1!$T$7,Sheet1!$T$9,Sheet1!$T$11,Sheet1!$T$13,Sheet1!$T$15,Sheet1!$T$17,Sheet1!$T$19)</c:f>
              <c:numCache>
                <c:formatCode>0.0</c:formatCode>
                <c:ptCount val="9"/>
                <c:pt idx="0">
                  <c:v>-0.2</c:v>
                </c:pt>
                <c:pt idx="1">
                  <c:v>-0.3</c:v>
                </c:pt>
                <c:pt idx="2">
                  <c:v>-0.3</c:v>
                </c:pt>
                <c:pt idx="3">
                  <c:v>-0.4</c:v>
                </c:pt>
                <c:pt idx="4">
                  <c:v>-0.2</c:v>
                </c:pt>
                <c:pt idx="5">
                  <c:v>-0.3</c:v>
                </c:pt>
                <c:pt idx="6">
                  <c:v>-0.3</c:v>
                </c:pt>
                <c:pt idx="7">
                  <c:v>-0.7</c:v>
                </c:pt>
                <c:pt idx="8">
                  <c:v>-0.7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0FE-40CB-8B02-011946C01473}"/>
            </c:ext>
          </c:extLst>
        </c:ser>
        <c:ser>
          <c:idx val="6"/>
          <c:order val="6"/>
          <c:tx>
            <c:v>100u</c:v>
          </c:tx>
          <c:spPr>
            <a:ln w="508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(Sheet1!$AE$4,Sheet1!$AE$6,Sheet1!$AE$8,Sheet1!$AE$10,Sheet1!$AE$12,Sheet1!$AE$14,Sheet1!$AE$16,Sheet1!$AE$18,Sheet1!$AE$20)</c:f>
              <c:numCache>
                <c:formatCode>General</c:formatCode>
                <c:ptCount val="9"/>
                <c:pt idx="0">
                  <c:v>34.608000000000004</c:v>
                </c:pt>
                <c:pt idx="1">
                  <c:v>32.844000000000001</c:v>
                </c:pt>
                <c:pt idx="2">
                  <c:v>37.148000000000003</c:v>
                </c:pt>
                <c:pt idx="3">
                  <c:v>36.839999999999996</c:v>
                </c:pt>
                <c:pt idx="4">
                  <c:v>35.344000000000001</c:v>
                </c:pt>
                <c:pt idx="5">
                  <c:v>35.751999999999995</c:v>
                </c:pt>
                <c:pt idx="6">
                  <c:v>36.347999999999999</c:v>
                </c:pt>
                <c:pt idx="7">
                  <c:v>37.44</c:v>
                </c:pt>
                <c:pt idx="8">
                  <c:v>39.043999999999997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0FE-40CB-8B02-011946C01473}"/>
            </c:ext>
          </c:extLst>
        </c:ser>
        <c:ser>
          <c:idx val="7"/>
          <c:order val="7"/>
          <c:tx>
            <c:v>100l</c:v>
          </c:tx>
          <c:spPr>
            <a:ln w="508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(Sheet1!$AD$4,Sheet1!$AD$6,Sheet1!$AD$8,Sheet1!$AD$10,Sheet1!$AD$12,Sheet1!$AD$14,Sheet1!$AD$16,Sheet1!$AD$18,Sheet1!$AD$20)</c:f>
              <c:numCache>
                <c:formatCode>General</c:formatCode>
                <c:ptCount val="9"/>
                <c:pt idx="0">
                  <c:v>25.592000000000002</c:v>
                </c:pt>
                <c:pt idx="1">
                  <c:v>27.356000000000002</c:v>
                </c:pt>
                <c:pt idx="2">
                  <c:v>32.052</c:v>
                </c:pt>
                <c:pt idx="3">
                  <c:v>30.959999999999997</c:v>
                </c:pt>
                <c:pt idx="4">
                  <c:v>29.856000000000002</c:v>
                </c:pt>
                <c:pt idx="5">
                  <c:v>31.047999999999998</c:v>
                </c:pt>
                <c:pt idx="6">
                  <c:v>31.251999999999995</c:v>
                </c:pt>
                <c:pt idx="7">
                  <c:v>31.56</c:v>
                </c:pt>
                <c:pt idx="8">
                  <c:v>33.555999999999997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0FE-40CB-8B02-011946C01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8409776"/>
        <c:axId val="596725584"/>
      </c:lineChart>
      <c:catAx>
        <c:axId val="36840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725584"/>
        <c:crosses val="autoZero"/>
        <c:auto val="1"/>
        <c:lblAlgn val="ctr"/>
        <c:lblOffset val="100"/>
        <c:noMultiLvlLbl val="0"/>
      </c:catAx>
      <c:valAx>
        <c:axId val="59672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Percent share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40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4042679447677737"/>
          <c:y val="0.55991409258138314"/>
          <c:w val="0.38409011373578311"/>
          <c:h val="0.16210672079985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Negative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Sheet1!$A$123:$A$131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Sheet1!$B$123:$B$132</c:f>
              <c:numCache>
                <c:formatCode>General</c:formatCode>
                <c:ptCount val="10"/>
                <c:pt idx="0">
                  <c:v>7.3</c:v>
                </c:pt>
                <c:pt idx="1">
                  <c:v>7.2</c:v>
                </c:pt>
                <c:pt idx="2">
                  <c:v>7.1</c:v>
                </c:pt>
                <c:pt idx="3">
                  <c:v>8</c:v>
                </c:pt>
                <c:pt idx="4">
                  <c:v>6.9</c:v>
                </c:pt>
                <c:pt idx="5">
                  <c:v>7.1</c:v>
                </c:pt>
                <c:pt idx="6">
                  <c:v>7.8</c:v>
                </c:pt>
                <c:pt idx="7">
                  <c:v>11.1</c:v>
                </c:pt>
                <c:pt idx="8">
                  <c:v>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F2-421A-879E-F698EC18CB68}"/>
            </c:ext>
          </c:extLst>
        </c:ser>
        <c:ser>
          <c:idx val="1"/>
          <c:order val="1"/>
          <c:tx>
            <c:v>Zero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Sheet1!$A$123:$A$131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Sheet1!$C$123:$C$132</c:f>
              <c:numCache>
                <c:formatCode>General</c:formatCode>
                <c:ptCount val="10"/>
                <c:pt idx="0">
                  <c:v>3.9</c:v>
                </c:pt>
                <c:pt idx="1">
                  <c:v>3.2</c:v>
                </c:pt>
                <c:pt idx="2">
                  <c:v>2.6</c:v>
                </c:pt>
                <c:pt idx="3">
                  <c:v>2.5</c:v>
                </c:pt>
                <c:pt idx="4">
                  <c:v>2.6</c:v>
                </c:pt>
                <c:pt idx="5">
                  <c:v>1.7</c:v>
                </c:pt>
                <c:pt idx="6">
                  <c:v>1.9</c:v>
                </c:pt>
                <c:pt idx="7">
                  <c:v>2</c:v>
                </c:pt>
                <c:pt idx="8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F2-421A-879E-F698EC18CB68}"/>
            </c:ext>
          </c:extLst>
        </c:ser>
        <c:ser>
          <c:idx val="2"/>
          <c:order val="2"/>
          <c:tx>
            <c:v>&lt;=0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Sheet1!$A$123:$A$131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Sheet1!$D$123:$D$132</c:f>
              <c:numCache>
                <c:formatCode>General</c:formatCode>
                <c:ptCount val="10"/>
                <c:pt idx="0">
                  <c:v>11.1</c:v>
                </c:pt>
                <c:pt idx="1">
                  <c:v>10.4</c:v>
                </c:pt>
                <c:pt idx="2">
                  <c:v>9.6999999999999993</c:v>
                </c:pt>
                <c:pt idx="3">
                  <c:v>10.4</c:v>
                </c:pt>
                <c:pt idx="4">
                  <c:v>9.5</c:v>
                </c:pt>
                <c:pt idx="5">
                  <c:v>8.9</c:v>
                </c:pt>
                <c:pt idx="6">
                  <c:v>9.6999999999999993</c:v>
                </c:pt>
                <c:pt idx="7">
                  <c:v>13.1</c:v>
                </c:pt>
                <c:pt idx="8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F2-421A-879E-F698EC18C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725568"/>
        <c:axId val="438726224"/>
      </c:lineChart>
      <c:catAx>
        <c:axId val="43872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726224"/>
        <c:crosses val="autoZero"/>
        <c:auto val="1"/>
        <c:lblAlgn val="ctr"/>
        <c:lblOffset val="100"/>
        <c:noMultiLvlLbl val="0"/>
      </c:catAx>
      <c:valAx>
        <c:axId val="43872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72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0.35838</cdr:x>
      <cdr:y>0.63015</cdr:y>
    </cdr:from>
    <cdr:to>
      <cdr:x>0.83806</cdr:x>
      <cdr:y>0.70927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68586" y="3918640"/>
          <a:ext cx="5044109" cy="491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/>
            <a:t>SCF area-probability sample only</a:t>
          </a:r>
        </a:p>
      </cdr:txBody>
    </cdr:sp>
  </cdr:relSizeAnchor>
  <cdr:relSizeAnchor xmlns:cdr="http://schemas.openxmlformats.org/drawingml/2006/chartDrawing">
    <cdr:from>
      <cdr:x>0.24354</cdr:x>
      <cdr:y>0.14667</cdr:y>
    </cdr:from>
    <cdr:to>
      <cdr:x>0.83664</cdr:x>
      <cdr:y>0.22498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60983" y="912054"/>
          <a:ext cx="6236804" cy="487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/>
            <a:t>Combined SCF area-probability and list samples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0.26623</cdr:x>
      <cdr:y>0.21316</cdr:y>
    </cdr:from>
    <cdr:to>
      <cdr:x>0.3012</cdr:x>
      <cdr:y>0.36483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2799522" y="1325563"/>
          <a:ext cx="367748" cy="94318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0.32908</cdr:x>
      <cdr:y>0.47352</cdr:y>
    </cdr:from>
    <cdr:to>
      <cdr:x>0.36641</cdr:x>
      <cdr:y>0.62616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 flipV="1">
          <a:off x="3460474" y="2944605"/>
          <a:ext cx="392597" cy="94918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7"/>
          </a:xfrm>
          <a:prstGeom prst="rect">
            <a:avLst/>
          </a:prstGeom>
        </p:spPr>
        <p:txBody>
          <a:bodyPr vert="horz" lIns="94041" tIns="47020" rIns="94041" bIns="470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70257"/>
          </a:xfrm>
          <a:prstGeom prst="rect">
            <a:avLst/>
          </a:prstGeom>
        </p:spPr>
        <p:txBody>
          <a:bodyPr vert="horz" lIns="94041" tIns="47020" rIns="94041" bIns="47020" rtlCol="0"/>
          <a:lstStyle>
            <a:lvl1pPr algn="r">
              <a:defRPr sz="1200"/>
            </a:lvl1pPr>
          </a:lstStyle>
          <a:p>
            <a:fld id="{F7168B57-9F1A-479D-ACFA-5222B8A2873D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70860" cy="470256"/>
          </a:xfrm>
          <a:prstGeom prst="rect">
            <a:avLst/>
          </a:prstGeom>
        </p:spPr>
        <p:txBody>
          <a:bodyPr vert="horz" lIns="94041" tIns="47020" rIns="94041" bIns="470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4"/>
            <a:ext cx="3070860" cy="470256"/>
          </a:xfrm>
          <a:prstGeom prst="rect">
            <a:avLst/>
          </a:prstGeom>
        </p:spPr>
        <p:txBody>
          <a:bodyPr vert="horz" lIns="94041" tIns="47020" rIns="94041" bIns="47020" rtlCol="0" anchor="b"/>
          <a:lstStyle>
            <a:lvl1pPr algn="r">
              <a:defRPr sz="1200"/>
            </a:lvl1pPr>
          </a:lstStyle>
          <a:p>
            <a:fld id="{E308673A-F5BD-463F-AF93-7AC1AE17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09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7"/>
          </a:xfrm>
          <a:prstGeom prst="rect">
            <a:avLst/>
          </a:prstGeom>
        </p:spPr>
        <p:txBody>
          <a:bodyPr vert="horz" lIns="94041" tIns="47020" rIns="94041" bIns="470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7"/>
          </a:xfrm>
          <a:prstGeom prst="rect">
            <a:avLst/>
          </a:prstGeom>
        </p:spPr>
        <p:txBody>
          <a:bodyPr vert="horz" lIns="94041" tIns="47020" rIns="94041" bIns="47020" rtlCol="0"/>
          <a:lstStyle>
            <a:lvl1pPr algn="r">
              <a:defRPr sz="1200"/>
            </a:lvl1pPr>
          </a:lstStyle>
          <a:p>
            <a:fld id="{B025F362-8A85-47D8-B0C3-138D27DE1F5D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71575"/>
            <a:ext cx="561975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1" tIns="47020" rIns="94041" bIns="470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1" tIns="47020" rIns="94041" bIns="470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6"/>
          </a:xfrm>
          <a:prstGeom prst="rect">
            <a:avLst/>
          </a:prstGeom>
        </p:spPr>
        <p:txBody>
          <a:bodyPr vert="horz" lIns="94041" tIns="47020" rIns="94041" bIns="470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6"/>
          </a:xfrm>
          <a:prstGeom prst="rect">
            <a:avLst/>
          </a:prstGeom>
        </p:spPr>
        <p:txBody>
          <a:bodyPr vert="horz" lIns="94041" tIns="47020" rIns="94041" bIns="47020" rtlCol="0" anchor="b"/>
          <a:lstStyle>
            <a:lvl1pPr algn="r">
              <a:defRPr sz="1200"/>
            </a:lvl1pPr>
          </a:lstStyle>
          <a:p>
            <a:fld id="{44A81A23-AED7-48E3-AB3A-37EC5CDA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7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Hazard rate is the percent of cases “in play” that convert to a given status at a particular</a:t>
            </a:r>
            <a:r>
              <a:rPr lang="en-US" baseline="0" dirty="0"/>
              <a:t> time period.</a:t>
            </a:r>
          </a:p>
          <a:p>
            <a:r>
              <a:rPr lang="en-US" baseline="0" dirty="0"/>
              <a:t>Patterns of resolved </a:t>
            </a:r>
            <a:r>
              <a:rPr lang="en-US" baseline="0" dirty="0" err="1"/>
              <a:t>nonresponse</a:t>
            </a:r>
            <a:r>
              <a:rPr lang="en-US" baseline="0" dirty="0"/>
              <a:t> for AP and LS are very similar.</a:t>
            </a:r>
          </a:p>
          <a:p>
            <a:r>
              <a:rPr lang="en-US" baseline="0" dirty="0"/>
              <a:t>AP response hazard falls to about 2% and the LS hazard holds a plateau of about 1%.</a:t>
            </a:r>
          </a:p>
          <a:p>
            <a:r>
              <a:rPr lang="en-US" baseline="0" dirty="0"/>
              <a:t>Late field period spikes driven by mass reclassifications and relatively small remaining sample in play.</a:t>
            </a:r>
          </a:p>
          <a:p>
            <a:endParaRPr lang="en-US" baseline="0" dirty="0"/>
          </a:p>
          <a:p>
            <a:r>
              <a:rPr lang="en-US" baseline="0" dirty="0"/>
              <a:t>Time to completion useful, but what was the actual work being done during that 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2C837-C42B-4EDC-9408-C3D334EE2E3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C335-77D5-4512-B11B-B15B15A3CCE2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0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50D3-07D5-42EB-BBA8-1FC1675C0C93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7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FBF-43E5-4AB4-A908-26588DE38BF7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2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9C1D-5830-4CDD-89D1-6CBF7FD581BC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3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1272-D33A-4A67-A638-CF942C96CF7F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8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4D44-28D2-420C-861A-340B3A8C701C}" type="datetime1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0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608C-CCAD-4F81-9793-BB9E052B1884}" type="datetime1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1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CF2E-2B97-4BB5-A951-C7699F0BC4DE}" type="datetime1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9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547A-0BE4-4984-87F1-23168C1BFFC6}" type="datetime1">
              <a:rPr lang="en-US" smtClean="0"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2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8659-42FB-4BF7-98B8-97CDEBE5659B}" type="datetime1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2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1F47-2C34-4877-A661-97A32A93E3D7}" type="datetime1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5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AECD3-6184-4C95-82D2-52E143729C85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5DC94-683E-4E68-A35C-1F2A65D1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5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Measuring Wealth and Wealth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6541" y="435465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Arthur Kennickell</a:t>
            </a:r>
          </a:p>
          <a:p>
            <a:r>
              <a:rPr lang="en-US" dirty="0"/>
              <a:t>Inequality by the Numbers, III</a:t>
            </a:r>
          </a:p>
          <a:p>
            <a:r>
              <a:rPr lang="en-US" dirty="0"/>
              <a:t>June 5-9, 2017</a:t>
            </a:r>
          </a:p>
          <a:p>
            <a:r>
              <a:rPr lang="en-US" dirty="0"/>
              <a:t>Stone Center, CUNY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4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Valuation in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Some assets have a clear valuation at every time in highly liquid markets</a:t>
            </a:r>
          </a:p>
          <a:p>
            <a:pPr lvl="1"/>
            <a:r>
              <a:rPr lang="en-US" dirty="0"/>
              <a:t>E.g., bank accounts, publicly traded stocks</a:t>
            </a:r>
          </a:p>
          <a:p>
            <a:r>
              <a:rPr lang="en-US" dirty="0"/>
              <a:t>Some asset types trade rarely—or (almost) never</a:t>
            </a:r>
          </a:p>
          <a:p>
            <a:r>
              <a:rPr lang="en-US" dirty="0"/>
              <a:t>Some assets have no directly observable market value, outside of the sale of a specific asset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Must assume some search interval</a:t>
            </a:r>
          </a:p>
          <a:p>
            <a:pPr lvl="1"/>
            <a:r>
              <a:rPr lang="en-US" dirty="0"/>
              <a:t>E.g., closely held businesses, some types of bonds, artwork, unusual homes, etc.</a:t>
            </a:r>
          </a:p>
          <a:p>
            <a:pPr lvl="1"/>
            <a:r>
              <a:rPr lang="en-US" dirty="0"/>
              <a:t>Short of actual sale, a distribution of values may be most meaningful</a:t>
            </a:r>
          </a:p>
          <a:p>
            <a:pPr lvl="2"/>
            <a:r>
              <a:rPr lang="en-US" dirty="0"/>
              <a:t>Appraisals may generate different distributions, depending on the purpose</a:t>
            </a:r>
          </a:p>
          <a:p>
            <a:pPr lvl="3"/>
            <a:r>
              <a:rPr lang="en-US" dirty="0"/>
              <a:t>E.g., willing buyer/willing seller vs. fire sale</a:t>
            </a:r>
          </a:p>
          <a:p>
            <a:r>
              <a:rPr lang="en-US" dirty="0"/>
              <a:t>Should the “value” of a fixed-rate mortgage be considered to change when interest rates change, as would be the case for a bond?</a:t>
            </a:r>
          </a:p>
          <a:p>
            <a:pPr lvl="1"/>
            <a:r>
              <a:rPr lang="en-US" dirty="0"/>
              <a:t>Depends on perspective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3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 valuation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assets may have higher value in terms of use or productivity than would be reflected in a used asset market</a:t>
            </a:r>
          </a:p>
          <a:p>
            <a:pPr lvl="1"/>
            <a:r>
              <a:rPr lang="en-US" dirty="0"/>
              <a:t>A car, or a small business highly geared to specific human capital of the owner</a:t>
            </a:r>
          </a:p>
          <a:p>
            <a:pPr lvl="1"/>
            <a:r>
              <a:rPr lang="en-US" dirty="0"/>
              <a:t>Owner’s reservation price for a house may differ from market “comparable” due to idiosyncratic factors that have positive (or negative) value to the owner</a:t>
            </a:r>
          </a:p>
          <a:p>
            <a:pPr lvl="1"/>
            <a:r>
              <a:rPr lang="en-US" dirty="0"/>
              <a:t>Valuation sometimes more like “opinion”</a:t>
            </a:r>
          </a:p>
          <a:p>
            <a:r>
              <a:rPr lang="en-US" dirty="0"/>
              <a:t>Trade-off of risk and return over time</a:t>
            </a:r>
          </a:p>
          <a:p>
            <a:pPr lvl="1"/>
            <a:r>
              <a:rPr lang="en-US" dirty="0"/>
              <a:t>Affects future distribution of wealth</a:t>
            </a:r>
          </a:p>
          <a:p>
            <a:pPr lvl="1"/>
            <a:r>
              <a:rPr lang="en-US" dirty="0"/>
              <a:t>Limited access to some assets with high average returns: hedge funds, IPOs, private equity,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9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Classes of wealth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Sometimes may care about wealth according to “purpose” (from perspective of the holder)</a:t>
            </a:r>
          </a:p>
          <a:p>
            <a:pPr lvl="1"/>
            <a:r>
              <a:rPr lang="en-US" dirty="0"/>
              <a:t>Consumption smoothing, durables/home, ”precaution,” college education, retirement, “control,” “investment” (in sense of future asset transformation or current strategy), bequests,…</a:t>
            </a:r>
          </a:p>
          <a:p>
            <a:pPr lvl="1"/>
            <a:endParaRPr lang="en-US" dirty="0"/>
          </a:p>
          <a:p>
            <a:r>
              <a:rPr lang="en-US" dirty="0"/>
              <a:t>In principle, wealth is fungible, so could argue accounting does not matter: but…</a:t>
            </a:r>
          </a:p>
          <a:p>
            <a:pPr lvl="1"/>
            <a:r>
              <a:rPr lang="en-US" dirty="0"/>
              <a:t>Monetary and psychic transactions costs of asset transformation can be substantial</a:t>
            </a:r>
          </a:p>
          <a:p>
            <a:pPr lvl="1"/>
            <a:r>
              <a:rPr lang="en-US" dirty="0"/>
              <a:t>Mental accounting</a:t>
            </a:r>
          </a:p>
          <a:p>
            <a:pPr lvl="1"/>
            <a:r>
              <a:rPr lang="en-US" dirty="0"/>
              <a:t>Different items of wealth may relate differently to behavior and expectations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16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Role of 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assets accumulate capital gains (or losses) that are not always required to be realized when they occur</a:t>
            </a:r>
          </a:p>
          <a:p>
            <a:pPr lvl="1"/>
            <a:r>
              <a:rPr lang="en-US" dirty="0"/>
              <a:t>E.g., stocks, businesses, houses</a:t>
            </a:r>
          </a:p>
          <a:p>
            <a:r>
              <a:rPr lang="en-US" dirty="0"/>
              <a:t>Thus, net liquidation value of two assets with the same market value may differ to the extent they embed different levels of taxable capital gains</a:t>
            </a:r>
          </a:p>
          <a:p>
            <a:pPr lvl="1"/>
            <a:r>
              <a:rPr lang="en-US" dirty="0"/>
              <a:t>But relevant taxes are often difficult to determine</a:t>
            </a:r>
          </a:p>
          <a:p>
            <a:pPr lvl="1"/>
            <a:r>
              <a:rPr lang="en-US" dirty="0"/>
              <a:t>Some assets may never be liquidated, even after the lifetime of the owner</a:t>
            </a:r>
          </a:p>
          <a:p>
            <a:pPr lvl="1"/>
            <a:r>
              <a:rPr lang="en-US" dirty="0"/>
              <a:t>Typically, such differences are ignored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0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Whose wealth?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General tendency among income researchers to define “equivalized household income”</a:t>
            </a:r>
          </a:p>
          <a:p>
            <a:pPr lvl="1"/>
            <a:r>
              <a:rPr lang="en-US" dirty="0"/>
              <a:t>Divide income by a function of the number of household members and sometimes their characteristics</a:t>
            </a:r>
          </a:p>
          <a:p>
            <a:pPr lvl="1"/>
            <a:r>
              <a:rPr lang="en-US" dirty="0"/>
              <a:t>If nearly all income goes to current needs, perhaps easier to argue than for wealth</a:t>
            </a:r>
          </a:p>
          <a:p>
            <a:r>
              <a:rPr lang="en-US" dirty="0"/>
              <a:t>But wealth may serve variety of purposes spread over time</a:t>
            </a:r>
          </a:p>
          <a:p>
            <a:pPr lvl="1"/>
            <a:r>
              <a:rPr lang="en-US" dirty="0"/>
              <a:t>E.g., retirement savings has relatively limited direct connection to children in a household</a:t>
            </a:r>
          </a:p>
          <a:p>
            <a:pPr lvl="1"/>
            <a:endParaRPr lang="en-US" dirty="0"/>
          </a:p>
          <a:p>
            <a:r>
              <a:rPr lang="en-US" dirty="0"/>
              <a:t>“Owner”/“controller”/”decision maker” for wealth may not be straightforward</a:t>
            </a:r>
          </a:p>
          <a:p>
            <a:pPr lvl="1"/>
            <a:r>
              <a:rPr lang="en-US" dirty="0"/>
              <a:t>Depends, in part, on intra-household arrangements</a:t>
            </a:r>
          </a:p>
          <a:p>
            <a:pPr lvl="1"/>
            <a:r>
              <a:rPr lang="en-US" dirty="0"/>
              <a:t>May be more than one such actor, based on ownership, specialization, etc.</a:t>
            </a:r>
          </a:p>
          <a:p>
            <a:pPr lvl="1"/>
            <a:r>
              <a:rPr lang="en-US" dirty="0"/>
              <a:t>Community property rules may override formal ownership</a:t>
            </a:r>
          </a:p>
          <a:p>
            <a:pPr lvl="1"/>
            <a:endParaRPr lang="en-US" dirty="0"/>
          </a:p>
          <a:p>
            <a:r>
              <a:rPr lang="en-US" dirty="0"/>
              <a:t>Broader “family wealth”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4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How might we measure household wealth effectively?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Various possible approaches: </a:t>
            </a:r>
            <a:r>
              <a:rPr lang="en-US" b="1" dirty="0"/>
              <a:t>will focus on interviewer-mediated household surveys and return to broader possibilities later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Decompose desired measure of wealth into components we can expect people to understand and have relevant conceptual meaning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Order and describe to support analytic goals and data quality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Include tools and other support for meaningful reporting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Consider sample design deeply: Is oversampling the wealthy important?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 privacy concerns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Acknowledge and support role of interviewers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“Prepare for the worst”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11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What needs to be measured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Enumerate elements on which we want information to construct wealth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Typology depends on an analytic framework</a:t>
            </a:r>
            <a:r>
              <a:rPr lang="en-US" dirty="0"/>
              <a:t>: most fundamental determinant of what can be done with the resulting data</a:t>
            </a:r>
          </a:p>
          <a:p>
            <a:pPr lvl="2"/>
            <a:r>
              <a:rPr lang="en-US" dirty="0"/>
              <a:t>Risk/liquidity </a:t>
            </a:r>
          </a:p>
          <a:p>
            <a:pPr lvl="2"/>
            <a:r>
              <a:rPr lang="en-US" dirty="0"/>
              <a:t>Transaction-related [credit cards, current accounts (checking or money market), stored-value cards]</a:t>
            </a:r>
          </a:p>
          <a:p>
            <a:pPr lvl="2"/>
            <a:r>
              <a:rPr lang="en-US" dirty="0"/>
              <a:t>Work related (pensions, businesses)</a:t>
            </a:r>
          </a:p>
          <a:p>
            <a:pPr lvl="2"/>
            <a:r>
              <a:rPr lang="en-US" dirty="0"/>
              <a:t>Mutual funds in multiple categories (directly held, money market accounts, managed accounts, 401(k) etc. plans, trusts)</a:t>
            </a: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In multinational context, conventional categories may differ in important ways</a:t>
            </a:r>
          </a:p>
          <a:p>
            <a:pPr lvl="1"/>
            <a:r>
              <a:rPr lang="en-US" dirty="0"/>
              <a:t>Associated characteristics</a:t>
            </a:r>
          </a:p>
          <a:p>
            <a:pPr lvl="2"/>
            <a:r>
              <a:rPr lang="en-US" dirty="0"/>
              <a:t>Insured vs. uninsured deposits, domestic vs. non-domestic stocks, investment characteristics for mutual funds, etc.</a:t>
            </a:r>
          </a:p>
          <a:p>
            <a:pPr lvl="1"/>
            <a:r>
              <a:rPr lang="en-US" dirty="0"/>
              <a:t>Ownership within household may be important for job-related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84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Arrangement and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Terms and outward face of framework </a:t>
            </a:r>
            <a:r>
              <a:rPr lang="en-US" b="1" dirty="0"/>
              <a:t>must be understandable </a:t>
            </a:r>
            <a:r>
              <a:rPr lang="en-US" dirty="0"/>
              <a:t>to broad range of people</a:t>
            </a:r>
          </a:p>
          <a:p>
            <a:pPr lvl="1"/>
            <a:r>
              <a:rPr lang="en-US" dirty="0"/>
              <a:t>“Distribution of understanding” of language</a:t>
            </a:r>
          </a:p>
          <a:p>
            <a:pPr lvl="1"/>
            <a:r>
              <a:rPr lang="en-US" dirty="0"/>
              <a:t>Financial literacy issues</a:t>
            </a:r>
          </a:p>
          <a:p>
            <a:pPr lvl="1"/>
            <a:r>
              <a:rPr lang="en-US" dirty="0"/>
              <a:t>Wealthy people with complex portfolios have more possibilities for confusion </a:t>
            </a:r>
          </a:p>
          <a:p>
            <a:r>
              <a:rPr lang="en-US" dirty="0"/>
              <a:t>Sequencing/modulation matter: </a:t>
            </a:r>
          </a:p>
          <a:p>
            <a:pPr lvl="1"/>
            <a:r>
              <a:rPr lang="en-US" dirty="0"/>
              <a:t>Items that may appear relevant in multiple places: ask most obviously distinguishable one first</a:t>
            </a:r>
          </a:p>
          <a:p>
            <a:pPr lvl="1"/>
            <a:r>
              <a:rPr lang="en-US" dirty="0"/>
              <a:t>Psychological factors in sequencing</a:t>
            </a:r>
          </a:p>
          <a:p>
            <a:pPr lvl="2"/>
            <a:r>
              <a:rPr lang="en-US" dirty="0"/>
              <a:t>Affects on respondent’s “mood”/Establish different cognitive frameworks</a:t>
            </a:r>
          </a:p>
          <a:p>
            <a:pPr lvl="2"/>
            <a:r>
              <a:rPr lang="en-US" dirty="0"/>
              <a:t>Modulation of topics can defuse some problems</a:t>
            </a:r>
          </a:p>
          <a:p>
            <a:r>
              <a:rPr lang="en-US" dirty="0"/>
              <a:t>Level of detail: trade-offs</a:t>
            </a:r>
          </a:p>
          <a:p>
            <a:pPr lvl="1"/>
            <a:r>
              <a:rPr lang="en-US" dirty="0"/>
              <a:t>Comprehensiveness and clarity argue for very detailed decomposition and characterization of wealth: </a:t>
            </a:r>
            <a:r>
              <a:rPr lang="en-US" b="1" dirty="0">
                <a:solidFill>
                  <a:srgbClr val="C00000"/>
                </a:solidFill>
              </a:rPr>
              <a:t>queue recognition for completeness and support clear definitions and distinctions</a:t>
            </a:r>
          </a:p>
          <a:p>
            <a:pPr lvl="1"/>
            <a:r>
              <a:rPr lang="en-US" dirty="0"/>
              <a:t>Risks of boring or alienating respondents (insincere/lazy answers and possible break-offs): </a:t>
            </a:r>
            <a:r>
              <a:rPr lang="en-US" b="1" dirty="0">
                <a:solidFill>
                  <a:srgbClr val="C00000"/>
                </a:solidFill>
              </a:rPr>
              <a:t>argue for streamlining to some degree—how much?</a:t>
            </a:r>
            <a:endParaRPr lang="en-US" dirty="0"/>
          </a:p>
          <a:p>
            <a:r>
              <a:rPr lang="en-US" dirty="0"/>
              <a:t>SCF is designed as a broad wealth survey and collects very granular data along with variety of wealth characteristics (and other supporting variables)</a:t>
            </a:r>
          </a:p>
          <a:p>
            <a:pPr lvl="1"/>
            <a:r>
              <a:rPr lang="en-US" dirty="0"/>
              <a:t>75 minutes median length, maximum several hours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49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Support for accurate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Interviewers: #1 (will return to this)</a:t>
            </a:r>
          </a:p>
          <a:p>
            <a:r>
              <a:rPr lang="en-US" dirty="0"/>
              <a:t>Exhaustive testing and evaluation of all protocols</a:t>
            </a:r>
          </a:p>
          <a:p>
            <a:pPr lvl="1"/>
            <a:r>
              <a:rPr lang="en-US" dirty="0"/>
              <a:t>Design errors generally unrecoverable</a:t>
            </a:r>
          </a:p>
          <a:p>
            <a:r>
              <a:rPr lang="en-US" dirty="0"/>
              <a:t>Consider physical layout and capacity for maneuvering from interviewer’s perspective!</a:t>
            </a:r>
          </a:p>
          <a:p>
            <a:r>
              <a:rPr lang="en-US" dirty="0"/>
              <a:t>Guidance: put it where it is useful (Don </a:t>
            </a:r>
            <a:r>
              <a:rPr lang="en-US" dirty="0" err="1"/>
              <a:t>Dillman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Glossary</a:t>
            </a:r>
          </a:p>
          <a:p>
            <a:pPr lvl="1"/>
            <a:r>
              <a:rPr lang="en-US" dirty="0"/>
              <a:t>Instructions</a:t>
            </a:r>
          </a:p>
          <a:p>
            <a:pPr lvl="1"/>
            <a:r>
              <a:rPr lang="en-US" dirty="0"/>
              <a:t>Gentle pressure to use records</a:t>
            </a:r>
          </a:p>
          <a:p>
            <a:r>
              <a:rPr lang="en-US" dirty="0"/>
              <a:t>Provision for range responses</a:t>
            </a:r>
          </a:p>
          <a:p>
            <a:pPr lvl="1"/>
            <a:r>
              <a:rPr lang="en-US" dirty="0"/>
              <a:t>Inherent uncertainty of values</a:t>
            </a:r>
          </a:p>
          <a:p>
            <a:pPr lvl="1"/>
            <a:r>
              <a:rPr lang="en-US" dirty="0"/>
              <a:t>Sensitivity of exact responses</a:t>
            </a:r>
          </a:p>
          <a:p>
            <a:pPr lvl="1"/>
            <a:r>
              <a:rPr lang="en-US" dirty="0"/>
              <a:t>Uncertainty or unwillingness in mind of respondent</a:t>
            </a:r>
          </a:p>
          <a:p>
            <a:r>
              <a:rPr lang="en-US" dirty="0"/>
              <a:t>Live consistency checks/constraints </a:t>
            </a:r>
          </a:p>
          <a:p>
            <a:pPr lvl="1"/>
            <a:r>
              <a:rPr lang="en-US" dirty="0"/>
              <a:t>Great benefit of computer assisted personal interviewing (CAPI)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8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Sample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Sample gives mathematical basis for scientific assessment of results</a:t>
            </a:r>
          </a:p>
          <a:p>
            <a:r>
              <a:rPr lang="en-US" dirty="0"/>
              <a:t>Need to decide how important is upper tail of the wealth distribution</a:t>
            </a:r>
          </a:p>
          <a:p>
            <a:pPr lvl="1"/>
            <a:r>
              <a:rPr lang="en-US" dirty="0"/>
              <a:t>US: Wealthiest 1% owns about 1/3 of total wealth (depends on wealth definition!)</a:t>
            </a:r>
          </a:p>
          <a:p>
            <a:pPr lvl="1"/>
            <a:r>
              <a:rPr lang="en-US" dirty="0"/>
              <a:t>Is analytical objective to understand:</a:t>
            </a:r>
          </a:p>
          <a:p>
            <a:pPr lvl="2"/>
            <a:r>
              <a:rPr lang="en-US" dirty="0"/>
              <a:t>Extreme wealth inequalities?</a:t>
            </a:r>
          </a:p>
          <a:p>
            <a:pPr lvl="2"/>
            <a:r>
              <a:rPr lang="en-US" dirty="0"/>
              <a:t>Behavior/condition/welfare of the “bottom 99”?</a:t>
            </a:r>
          </a:p>
          <a:p>
            <a:pPr lvl="2"/>
            <a:r>
              <a:rPr lang="en-US" dirty="0"/>
              <a:t>“Macroeconomic” possibilities?</a:t>
            </a:r>
          </a:p>
          <a:p>
            <a:pPr lvl="2"/>
            <a:r>
              <a:rPr lang="en-US" dirty="0"/>
              <a:t>Specific economic characteristics/behaviors?</a:t>
            </a:r>
          </a:p>
          <a:p>
            <a:pPr lvl="2"/>
            <a:r>
              <a:rPr lang="en-US" dirty="0"/>
              <a:t>Etc.?</a:t>
            </a:r>
          </a:p>
          <a:p>
            <a:r>
              <a:rPr lang="en-US" dirty="0"/>
              <a:t>Without over-sampling strategy and means of coping with differential nonresponse with wealth, unreasonable to expect to have analytical objectives requiring accurate coverage of upper tail</a:t>
            </a:r>
          </a:p>
          <a:p>
            <a:pPr lvl="1"/>
            <a:r>
              <a:rPr lang="en-US" dirty="0"/>
              <a:t>But very expensive and very difficult to reach that  population</a:t>
            </a:r>
          </a:p>
          <a:p>
            <a:pPr lvl="1"/>
            <a:r>
              <a:rPr lang="en-US" dirty="0"/>
              <a:t>Data often very difficult to collect/edit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8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Gratitude to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FRB and </a:t>
            </a:r>
            <a:r>
              <a:rPr lang="en-US" dirty="0" err="1"/>
              <a:t>Eurosystem</a:t>
            </a:r>
            <a:r>
              <a:rPr lang="en-US" dirty="0"/>
              <a:t> colleagues</a:t>
            </a:r>
          </a:p>
          <a:p>
            <a:r>
              <a:rPr lang="en-US" dirty="0"/>
              <a:t>Colleagues at SOI, especially Barry Johnson</a:t>
            </a:r>
          </a:p>
          <a:p>
            <a:r>
              <a:rPr lang="en-US" dirty="0"/>
              <a:t>Colleagues at NORC, especially Cathy Haggerty</a:t>
            </a:r>
          </a:p>
          <a:p>
            <a:r>
              <a:rPr lang="en-US" dirty="0"/>
              <a:t>Many statistics/economics colleagues—especially </a:t>
            </a:r>
            <a:r>
              <a:rPr lang="en-US"/>
              <a:t>Fritz Scheuren</a:t>
            </a:r>
            <a:endParaRPr lang="en-US" dirty="0"/>
          </a:p>
          <a:p>
            <a:r>
              <a:rPr lang="en-US" dirty="0"/>
              <a:t>NORC field staff, who opened their minds to me</a:t>
            </a:r>
          </a:p>
          <a:p>
            <a:r>
              <a:rPr lang="en-US" dirty="0"/>
              <a:t>Survey respondents</a:t>
            </a:r>
          </a:p>
          <a:p>
            <a:r>
              <a:rPr lang="en-US" dirty="0"/>
              <a:t>Conference organizers, especially Janet Gornick</a:t>
            </a:r>
          </a:p>
          <a:p>
            <a:r>
              <a:rPr lang="en-US" dirty="0"/>
              <a:t>You, for listening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19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SCF sample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616"/>
            <a:ext cx="10515600" cy="51524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SCF must support both “macro” analysis and behavior of the general population</a:t>
            </a:r>
          </a:p>
          <a:p>
            <a:r>
              <a:rPr lang="en-US" dirty="0"/>
              <a:t>Dual-frame sample design</a:t>
            </a:r>
          </a:p>
          <a:p>
            <a:pPr lvl="1"/>
            <a:r>
              <a:rPr lang="en-US" dirty="0"/>
              <a:t>“Area-probability sample”: geographically based sample with selection probabilities proportional to population, using Census data and USPS postal address sequences</a:t>
            </a:r>
          </a:p>
          <a:p>
            <a:pPr lvl="2"/>
            <a:r>
              <a:rPr lang="en-US" dirty="0"/>
              <a:t>Robust method of covering the general population</a:t>
            </a:r>
          </a:p>
          <a:p>
            <a:pPr lvl="2"/>
            <a:r>
              <a:rPr lang="en-US" dirty="0"/>
              <a:t>Without some way of oversampling the very wealthy, would need an enormous sample to support (in principle) stable estimates of tail-dependent quantities, such as means</a:t>
            </a:r>
          </a:p>
          <a:p>
            <a:pPr lvl="2"/>
            <a:r>
              <a:rPr lang="en-US" dirty="0"/>
              <a:t>(Also, no effective way of addressing differential nonresponse</a:t>
            </a:r>
          </a:p>
          <a:p>
            <a:pPr lvl="1"/>
            <a:r>
              <a:rPr lang="en-US" dirty="0"/>
              <a:t>“List sample”: list of names/addresses selected from statistical records derived from individual tax returns</a:t>
            </a:r>
          </a:p>
          <a:p>
            <a:pPr lvl="2"/>
            <a:r>
              <a:rPr lang="en-US" dirty="0"/>
              <a:t>With cooperation of the Statistics of Income Division of the IRS</a:t>
            </a:r>
          </a:p>
          <a:p>
            <a:pPr lvl="2"/>
            <a:r>
              <a:rPr lang="en-US" dirty="0"/>
              <a:t>Inefficient coverage of households other than high-income ones</a:t>
            </a:r>
          </a:p>
          <a:p>
            <a:pPr lvl="2"/>
            <a:r>
              <a:rPr lang="en-US" dirty="0"/>
              <a:t>But allows high degree of over-sampling at the top of the distribution</a:t>
            </a:r>
          </a:p>
          <a:p>
            <a:pPr lvl="2"/>
            <a:r>
              <a:rPr lang="en-US" dirty="0"/>
              <a:t>(Excludes “Forbes 400”)</a:t>
            </a:r>
          </a:p>
          <a:p>
            <a:pPr lvl="2"/>
            <a:r>
              <a:rPr lang="en-US" dirty="0"/>
              <a:t>(Also supports effective adjustments for differential nonresponse)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35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List sample stratification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Project proxy for wealth, using income (and other characteristics) from most recently available tax data (</a:t>
                </a:r>
                <a:r>
                  <a:rPr lang="en-US" b="1" dirty="0">
                    <a:solidFill>
                      <a:srgbClr val="C00000"/>
                    </a:solidFill>
                  </a:rPr>
                  <a:t>generally tax year two years before survey</a:t>
                </a:r>
                <a:r>
                  <a:rPr lang="en-US" dirty="0"/>
                  <a:t>)</a:t>
                </a:r>
              </a:p>
              <a:p>
                <a:pPr marL="6858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𝑊𝐼𝑁𝐷𝐸𝑋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  <a:p>
                <a:pPr marL="685800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𝑊𝐼𝑁𝐷𝐸𝑋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sz="2000" i="1" dirty="0"/>
              </a:p>
              <a:p>
                <a:pPr marL="6858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𝑊𝐼𝑁𝐷𝐸𝑋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𝑊𝐼𝑁𝐷𝐸𝑋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𝑀𝑒𝑑𝑖𝑎𝑛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𝑊𝐼𝑁𝐷𝐸𝑋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𝐼𝑄𝑅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𝑊𝐼𝑁𝐷𝐸𝑋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marL="6858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𝑊𝐼𝑁𝐷𝐸𝑋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𝑀𝑒𝑑𝑖𝑎𝑛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𝑊𝐼𝑁𝐷𝐸𝑋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𝐼𝑄𝑅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𝑊𝐼𝑁𝐷𝐸𝑋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Blend multiple years of data for greater stability</a:t>
                </a:r>
              </a:p>
              <a:p>
                <a:r>
                  <a:rPr lang="en-US" dirty="0"/>
                  <a:t>Multiple sampling strata in the top 1% of WINDEXM</a:t>
                </a:r>
              </a:p>
              <a:p>
                <a:r>
                  <a:rPr lang="en-US" dirty="0"/>
                  <a:t>Privacy concerns and many practical concerns specific to this sample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98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358036"/>
              </p:ext>
            </p:extLst>
          </p:nvPr>
        </p:nvGraphicFramePr>
        <p:xfrm>
          <a:off x="858080" y="365125"/>
          <a:ext cx="10515600" cy="6218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7200900" y="2430117"/>
            <a:ext cx="367747" cy="352839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22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168420"/>
              </p:ext>
            </p:extLst>
          </p:nvPr>
        </p:nvGraphicFramePr>
        <p:xfrm>
          <a:off x="838200" y="365125"/>
          <a:ext cx="10515600" cy="581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04052" y="4606787"/>
            <a:ext cx="804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Not allowed to show you confidence intervals for AP sample only, except for 2004!</a:t>
            </a:r>
          </a:p>
        </p:txBody>
      </p:sp>
    </p:spTree>
    <p:extLst>
      <p:ext uri="{BB962C8B-B14F-4D97-AF65-F5344CB8AC3E}">
        <p14:creationId xmlns:p14="http://schemas.microsoft.com/office/powerpoint/2010/main" val="1844094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552" y="280643"/>
            <a:ext cx="803081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95% confidence intervals for top 1% share, 2004 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(adjusted for difference in sample sizes)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Content Placeholder 4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965346"/>
              </p:ext>
            </p:extLst>
          </p:nvPr>
        </p:nvGraphicFramePr>
        <p:xfrm>
          <a:off x="1962981" y="1992797"/>
          <a:ext cx="8019219" cy="430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4822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Household Finance and Consumption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Wealth survey of the </a:t>
            </a:r>
            <a:r>
              <a:rPr lang="en-US" b="1" dirty="0">
                <a:solidFill>
                  <a:srgbClr val="C00000"/>
                </a:solidFill>
              </a:rPr>
              <a:t>European Central Bank</a:t>
            </a:r>
          </a:p>
          <a:p>
            <a:pPr lvl="1"/>
            <a:r>
              <a:rPr lang="en-US" dirty="0"/>
              <a:t>Executed at the country level in the Euro Zone</a:t>
            </a:r>
          </a:p>
          <a:p>
            <a:r>
              <a:rPr lang="en-US" dirty="0"/>
              <a:t>Like SCF, specifically designed as a wealth survey</a:t>
            </a:r>
          </a:p>
          <a:p>
            <a:pPr lvl="1"/>
            <a:r>
              <a:rPr lang="en-US" i="1" dirty="0"/>
              <a:t>Ex ante </a:t>
            </a:r>
            <a:r>
              <a:rPr lang="en-US" dirty="0"/>
              <a:t>harmonized to a high degree across countries</a:t>
            </a:r>
          </a:p>
          <a:p>
            <a:pPr lvl="1"/>
            <a:r>
              <a:rPr lang="en-US" dirty="0"/>
              <a:t>Some important institutional differences across countries</a:t>
            </a:r>
          </a:p>
          <a:p>
            <a:r>
              <a:rPr lang="en-US" dirty="0"/>
              <a:t>Not possible to standardize approach to sampling</a:t>
            </a:r>
          </a:p>
          <a:p>
            <a:pPr lvl="1"/>
            <a:r>
              <a:rPr lang="en-US" dirty="0"/>
              <a:t>Some countries (e.g., Spain and France) have access to tax-based data for oversampling</a:t>
            </a:r>
          </a:p>
          <a:p>
            <a:pPr lvl="1"/>
            <a:r>
              <a:rPr lang="en-US" dirty="0"/>
              <a:t>Most other countries have weaker (or no) instruments for oversampling</a:t>
            </a:r>
          </a:p>
          <a:p>
            <a:pPr lvl="1"/>
            <a:r>
              <a:rPr lang="en-US" dirty="0"/>
              <a:t>Key concern is developing a way to make robust comparisons of tail-dependent estimates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07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Privacy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Why would anyone share such personal information with a stranger?</a:t>
            </a:r>
          </a:p>
          <a:p>
            <a:pPr lvl="1"/>
            <a:r>
              <a:rPr lang="en-US" dirty="0"/>
              <a:t>Voluntary participation</a:t>
            </a:r>
          </a:p>
          <a:p>
            <a:pPr lvl="1"/>
            <a:r>
              <a:rPr lang="en-US" dirty="0"/>
              <a:t>Fear of strangers</a:t>
            </a:r>
          </a:p>
          <a:p>
            <a:pPr lvl="1"/>
            <a:r>
              <a:rPr lang="en-US" dirty="0"/>
              <a:t>No computer system is 100% safe</a:t>
            </a:r>
          </a:p>
          <a:p>
            <a:pPr lvl="1"/>
            <a:r>
              <a:rPr lang="en-US" dirty="0"/>
              <a:t>Fears of identity theft or exploitation for commercial purposes</a:t>
            </a:r>
          </a:p>
          <a:p>
            <a:pPr lvl="1"/>
            <a:r>
              <a:rPr lang="en-US" dirty="0"/>
              <a:t>Suspected political motivation, etc.</a:t>
            </a:r>
          </a:p>
          <a:p>
            <a:r>
              <a:rPr lang="en-US" dirty="0"/>
              <a:t>“How do I know this is legitimate?”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Directly address hesitations</a:t>
            </a:r>
          </a:p>
          <a:p>
            <a:pPr lvl="1"/>
            <a:r>
              <a:rPr lang="en-US" dirty="0"/>
              <a:t>“Authority letters”/Federal Register/Community engagement/etc.</a:t>
            </a:r>
          </a:p>
          <a:p>
            <a:r>
              <a:rPr lang="en-US" dirty="0"/>
              <a:t>Role of CIPSEA in U.S.: applies to “data creators”</a:t>
            </a:r>
          </a:p>
          <a:p>
            <a:pPr lvl="1"/>
            <a:r>
              <a:rPr lang="en-US" dirty="0"/>
              <a:t>But no legal constraints on users!</a:t>
            </a:r>
          </a:p>
          <a:p>
            <a:r>
              <a:rPr lang="en-US" dirty="0"/>
              <a:t>Disclosure reduction techniques for published data</a:t>
            </a:r>
          </a:p>
          <a:p>
            <a:pPr lvl="1"/>
            <a:r>
              <a:rPr lang="en-US" dirty="0"/>
              <a:t>Including data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38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Role of interviewers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Interviewers are the (largely) unsung heroes of social science research</a:t>
            </a:r>
          </a:p>
          <a:p>
            <a:pPr lvl="1"/>
            <a:r>
              <a:rPr lang="en-US" dirty="0"/>
              <a:t>Require technical ability to navigate survey, personal skills to engage respondents,  flexibility, persistence and resilience</a:t>
            </a:r>
          </a:p>
          <a:p>
            <a:pPr lvl="2"/>
            <a:r>
              <a:rPr lang="en-US" dirty="0"/>
              <a:t>Professional work for a nonprofessional wage!</a:t>
            </a:r>
          </a:p>
          <a:p>
            <a:pPr lvl="2"/>
            <a:r>
              <a:rPr lang="en-US" dirty="0"/>
              <a:t>Legacy of false “golden age” of women “who didn’t need to work”</a:t>
            </a:r>
          </a:p>
          <a:p>
            <a:pPr lvl="1"/>
            <a:r>
              <a:rPr lang="en-US" dirty="0"/>
              <a:t>Most productive 20% complete half the interviews</a:t>
            </a:r>
          </a:p>
          <a:p>
            <a:pPr lvl="1"/>
            <a:r>
              <a:rPr lang="en-US" dirty="0"/>
              <a:t>Differences in interview quality</a:t>
            </a:r>
          </a:p>
          <a:p>
            <a:r>
              <a:rPr lang="en-US" dirty="0"/>
              <a:t>Focus on training critical, but not sufficient</a:t>
            </a:r>
          </a:p>
          <a:p>
            <a:r>
              <a:rPr lang="en-US" dirty="0"/>
              <a:t>Agent-principal problem</a:t>
            </a:r>
          </a:p>
          <a:p>
            <a:pPr lvl="1"/>
            <a:r>
              <a:rPr lang="en-US" dirty="0"/>
              <a:t>Interviewers’ work observed only indirectly</a:t>
            </a:r>
          </a:p>
          <a:p>
            <a:pPr lvl="1"/>
            <a:r>
              <a:rPr lang="en-US" dirty="0"/>
              <a:t>Role of supportive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31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Quality vs. Completion Rates,</a:t>
            </a:r>
            <a:b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Across Interviewers, 2004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679084"/>
              </p:ext>
            </p:extLst>
          </p:nvPr>
        </p:nvGraphicFramePr>
        <p:xfrm>
          <a:off x="1977021" y="1749135"/>
          <a:ext cx="8005179" cy="454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hart" r:id="rId3" imgW="4676851" imgH="2657450" progId="Excel.Chart.8">
                  <p:embed/>
                </p:oleObj>
              </mc:Choice>
              <mc:Fallback>
                <p:oleObj name="Chart" r:id="rId3" imgW="4676851" imgH="2657450" progId="Excel.Chart.8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7021" y="1749135"/>
                        <a:ext cx="8005179" cy="4548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770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“Prepare for the worst”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for success, but prepare for possible failure:</a:t>
            </a:r>
          </a:p>
          <a:p>
            <a:r>
              <a:rPr lang="en-US" dirty="0"/>
              <a:t>Misreporting</a:t>
            </a:r>
          </a:p>
          <a:p>
            <a:pPr lvl="1"/>
            <a:r>
              <a:rPr lang="en-US" dirty="0"/>
              <a:t>Misunderstanding, deliberately incorrect answer, question error, etc.</a:t>
            </a:r>
          </a:p>
          <a:p>
            <a:r>
              <a:rPr lang="en-US" dirty="0"/>
              <a:t>Missing data</a:t>
            </a:r>
          </a:p>
          <a:p>
            <a:pPr lvl="1"/>
            <a:r>
              <a:rPr lang="en-US" dirty="0"/>
              <a:t>Unconditional missing and conditional missing</a:t>
            </a:r>
          </a:p>
          <a:p>
            <a:r>
              <a:rPr lang="en-US" dirty="0"/>
              <a:t>Unit nonresponse</a:t>
            </a:r>
          </a:p>
          <a:p>
            <a:pPr lvl="1"/>
            <a:r>
              <a:rPr lang="en-US" dirty="0"/>
              <a:t>Variety of reasons</a:t>
            </a:r>
          </a:p>
          <a:p>
            <a:r>
              <a:rPr lang="en-US" dirty="0"/>
              <a:t>Data fabrication</a:t>
            </a:r>
          </a:p>
          <a:p>
            <a:r>
              <a:rPr lang="en-US" dirty="0"/>
              <a:t>(Other types of error)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3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What is “wealth”?</a:t>
            </a:r>
          </a:p>
          <a:p>
            <a:r>
              <a:rPr lang="en-US" b="1" dirty="0">
                <a:solidFill>
                  <a:srgbClr val="C00000"/>
                </a:solidFill>
              </a:rPr>
              <a:t>How might we measure household wealth effectively?</a:t>
            </a:r>
          </a:p>
          <a:p>
            <a:r>
              <a:rPr lang="en-US" b="1" dirty="0">
                <a:solidFill>
                  <a:srgbClr val="C00000"/>
                </a:solidFill>
              </a:rPr>
              <a:t>Where are the growth points for wealth measurement?</a:t>
            </a:r>
          </a:p>
          <a:p>
            <a:r>
              <a:rPr lang="en-US" b="1" dirty="0">
                <a:solidFill>
                  <a:srgbClr val="C00000"/>
                </a:solidFill>
              </a:rPr>
              <a:t>What do we mean by “wealth inequality”?</a:t>
            </a:r>
          </a:p>
          <a:p>
            <a:endParaRPr lang="en-US" b="1" dirty="0"/>
          </a:p>
          <a:p>
            <a:r>
              <a:rPr lang="en-US" b="1" dirty="0"/>
              <a:t>(Largely SCF-centric: household surveys)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1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Editing the raw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Driven by comments, debriefing notes and computer-driven review</a:t>
            </a:r>
          </a:p>
          <a:p>
            <a:pPr lvl="1"/>
            <a:r>
              <a:rPr lang="en-US" dirty="0"/>
              <a:t>Correct errors/misclassifications/omissions</a:t>
            </a:r>
          </a:p>
          <a:p>
            <a:r>
              <a:rPr lang="en-US" dirty="0"/>
              <a:t>Most often, editing review reveals</a:t>
            </a:r>
          </a:p>
          <a:p>
            <a:pPr lvl="1"/>
            <a:r>
              <a:rPr lang="en-US" dirty="0"/>
              <a:t>Respondent did not understand/accept</a:t>
            </a:r>
          </a:p>
          <a:p>
            <a:pPr lvl="2"/>
            <a:r>
              <a:rPr lang="en-US" dirty="0"/>
              <a:t>The question</a:t>
            </a:r>
          </a:p>
          <a:p>
            <a:pPr lvl="2"/>
            <a:r>
              <a:rPr lang="en-US" dirty="0"/>
              <a:t>Confidentiality protections</a:t>
            </a:r>
          </a:p>
          <a:p>
            <a:pPr lvl="2"/>
            <a:r>
              <a:rPr lang="en-US" dirty="0"/>
              <a:t>Purpose of the interview</a:t>
            </a:r>
          </a:p>
          <a:p>
            <a:pPr lvl="1"/>
            <a:r>
              <a:rPr lang="en-US" dirty="0"/>
              <a:t>The interviewer did not understand or lacked motivation</a:t>
            </a:r>
          </a:p>
          <a:p>
            <a:pPr lvl="1"/>
            <a:r>
              <a:rPr lang="en-US" dirty="0"/>
              <a:t>The interviewer did not follow instructions </a:t>
            </a:r>
          </a:p>
          <a:p>
            <a:pPr lvl="1"/>
            <a:r>
              <a:rPr lang="en-US" dirty="0"/>
              <a:t>Question wording was ambiguous</a:t>
            </a:r>
          </a:p>
          <a:p>
            <a:pPr lvl="1"/>
            <a:r>
              <a:rPr lang="en-US" dirty="0"/>
              <a:t>Underlying concept shifted</a:t>
            </a:r>
          </a:p>
          <a:p>
            <a:pPr lvl="1"/>
            <a:r>
              <a:rPr lang="en-US" dirty="0"/>
              <a:t>Situation was too confusing to cope with effectively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98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Editing is a recognition of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Communication failure!</a:t>
            </a:r>
          </a:p>
          <a:p>
            <a:pPr lvl="1"/>
            <a:r>
              <a:rPr lang="en-US" dirty="0"/>
              <a:t>Generate feedback to educate/motivate interviewers</a:t>
            </a:r>
          </a:p>
          <a:p>
            <a:pPr lvl="1"/>
            <a:r>
              <a:rPr lang="en-US" dirty="0"/>
              <a:t>New strategies to engage respondents</a:t>
            </a:r>
          </a:p>
          <a:p>
            <a:pPr lvl="1"/>
            <a:r>
              <a:rPr lang="en-US" dirty="0"/>
              <a:t>Devise improved strategies for next time</a:t>
            </a:r>
          </a:p>
          <a:p>
            <a:r>
              <a:rPr lang="en-US" b="1" dirty="0">
                <a:solidFill>
                  <a:srgbClr val="C00000"/>
                </a:solidFill>
              </a:rPr>
              <a:t>Editing does not create truth</a:t>
            </a:r>
          </a:p>
          <a:p>
            <a:pPr lvl="1"/>
            <a:r>
              <a:rPr lang="en-US" dirty="0"/>
              <a:t>Some “in-</a:t>
            </a:r>
            <a:r>
              <a:rPr lang="en-US" dirty="0" err="1"/>
              <a:t>liers</a:t>
            </a:r>
            <a:r>
              <a:rPr lang="en-US" dirty="0"/>
              <a:t>” difficult to observe</a:t>
            </a:r>
          </a:p>
          <a:p>
            <a:pPr lvl="1"/>
            <a:r>
              <a:rPr lang="en-US" dirty="0"/>
              <a:t>Always some chance edits are wrong</a:t>
            </a:r>
          </a:p>
          <a:p>
            <a:r>
              <a:rPr lang="en-US" dirty="0"/>
              <a:t>Expensive/labor intensive: possible to achieve most benefits at much lower cost, via model-based selection</a:t>
            </a:r>
          </a:p>
          <a:p>
            <a:r>
              <a:rPr lang="en-US" dirty="0"/>
              <a:t>Editing may have uncomfortably large effects on outcomes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2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Number of edits, SCF AP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Quality improvement program in place in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32</a:t>
            </a:fld>
            <a:endParaRPr lang="en-US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078" y="2358556"/>
            <a:ext cx="64770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14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Percent quantile difference plot: 2010 NW: (Edited value-unedited value)/ABS(edited data)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080313"/>
              </p:ext>
            </p:extLst>
          </p:nvPr>
        </p:nvGraphicFramePr>
        <p:xfrm>
          <a:off x="984250" y="1824038"/>
          <a:ext cx="10175875" cy="432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3" imgW="5916854" imgH="2516501" progId="Word.Document.12">
                  <p:embed/>
                </p:oleObj>
              </mc:Choice>
              <mc:Fallback>
                <p:oleObj name="Document" r:id="rId3" imgW="5916854" imgH="2516501" progId="Word.Document.12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0" y="1824038"/>
                        <a:ext cx="10175875" cy="432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831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Quantile difference plot: 2010 NW: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Edited value-unedited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225596"/>
              </p:ext>
            </p:extLst>
          </p:nvPr>
        </p:nvGraphicFramePr>
        <p:xfrm>
          <a:off x="1624013" y="1824038"/>
          <a:ext cx="8886825" cy="432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3" imgW="5916854" imgH="2878727" progId="Word.Document.12">
                  <p:embed/>
                </p:oleObj>
              </mc:Choice>
              <mc:Fallback>
                <p:oleObj name="Document" r:id="rId3" imgW="5916854" imgH="2878727" progId="Word.Document.12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4013" y="1824038"/>
                        <a:ext cx="8886825" cy="432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98378" y="2676418"/>
            <a:ext cx="296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Wealth negative in this range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998378" y="2948683"/>
            <a:ext cx="303087" cy="1828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3298004" y="1824038"/>
            <a:ext cx="1700374" cy="10370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259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Role of imputation for missing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Why not use only cases with complete data?</a:t>
            </a:r>
          </a:p>
          <a:p>
            <a:pPr lvl="1"/>
            <a:r>
              <a:rPr lang="en-US" dirty="0"/>
              <a:t>Possibilities for selection bias, as well as reduced estimation efficiency</a:t>
            </a:r>
          </a:p>
          <a:p>
            <a:pPr lvl="2"/>
            <a:r>
              <a:rPr lang="en-US" dirty="0"/>
              <a:t>Most SCF cases have at least some missing variable</a:t>
            </a:r>
          </a:p>
          <a:p>
            <a:pPr lvl="2"/>
            <a:r>
              <a:rPr lang="en-US" dirty="0"/>
              <a:t>Greater wealth usually implies greater asset diversity, and thus more opportunities for missing (or garbled) data</a:t>
            </a:r>
          </a:p>
          <a:p>
            <a:pPr lvl="1"/>
            <a:r>
              <a:rPr lang="en-US" dirty="0"/>
              <a:t>Data creator often has more information than a general user</a:t>
            </a:r>
          </a:p>
          <a:p>
            <a:r>
              <a:rPr lang="en-US" b="1" dirty="0">
                <a:solidFill>
                  <a:srgbClr val="C00000"/>
                </a:solidFill>
              </a:rPr>
              <a:t>Imputation does not create truth</a:t>
            </a:r>
          </a:p>
          <a:p>
            <a:pPr lvl="1"/>
            <a:r>
              <a:rPr lang="en-US" dirty="0"/>
              <a:t>Imputation, at its best, creates a transparent representation of the estimated distribution of the missing data, conditional on observed data</a:t>
            </a:r>
          </a:p>
          <a:p>
            <a:r>
              <a:rPr lang="en-US" dirty="0"/>
              <a:t>Single imputation</a:t>
            </a:r>
          </a:p>
          <a:p>
            <a:pPr lvl="1"/>
            <a:r>
              <a:rPr lang="en-US" dirty="0"/>
              <a:t>Represents that distribution by one value</a:t>
            </a:r>
          </a:p>
          <a:p>
            <a:r>
              <a:rPr lang="en-US" dirty="0"/>
              <a:t>Multiple imputation </a:t>
            </a:r>
          </a:p>
          <a:p>
            <a:pPr lvl="1"/>
            <a:r>
              <a:rPr lang="en-US" dirty="0"/>
              <a:t>Uses multiple draws from the conditional distribution, both to better reflect the uncertainty and to increase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66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Selected reports of dollar amounts, 1995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1B978AF-F344-4B5D-B4F1-53B4ED317E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80512"/>
              </p:ext>
            </p:extLst>
          </p:nvPr>
        </p:nvGraphicFramePr>
        <p:xfrm>
          <a:off x="838200" y="1825625"/>
          <a:ext cx="10515600" cy="4780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542662" y="2556588"/>
            <a:ext cx="3228392" cy="3408783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78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Data fabrication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Always a risk that a field interviewer, who works alone, may make up the all data or part of the data</a:t>
            </a:r>
          </a:p>
          <a:p>
            <a:pPr lvl="1"/>
            <a:r>
              <a:rPr lang="en-US" dirty="0"/>
              <a:t>Profoundly undermines usefulness/credibility of data</a:t>
            </a:r>
          </a:p>
          <a:p>
            <a:pPr lvl="1"/>
            <a:r>
              <a:rPr lang="en-US" dirty="0"/>
              <a:t>May also affect respondents adversely</a:t>
            </a:r>
          </a:p>
          <a:p>
            <a:pPr lvl="1"/>
            <a:r>
              <a:rPr lang="en-US" dirty="0"/>
              <a:t>Sometimes collusion with respondents</a:t>
            </a:r>
          </a:p>
          <a:p>
            <a:r>
              <a:rPr lang="en-US" dirty="0"/>
              <a:t>Costly methods of detection</a:t>
            </a:r>
          </a:p>
          <a:p>
            <a:pPr lvl="1"/>
            <a:r>
              <a:rPr lang="en-US" dirty="0"/>
              <a:t>Validating interviews</a:t>
            </a:r>
          </a:p>
          <a:p>
            <a:pPr lvl="1"/>
            <a:r>
              <a:rPr lang="en-US" dirty="0"/>
              <a:t>Review of case records for suspicious patterns</a:t>
            </a:r>
          </a:p>
          <a:p>
            <a:r>
              <a:rPr lang="en-US" dirty="0"/>
              <a:t>Where prevalent enough to serve as basis for study, the survey is highly likely to be worthless for its intended purpose</a:t>
            </a:r>
          </a:p>
          <a:p>
            <a:r>
              <a:rPr lang="en-US" dirty="0"/>
              <a:t>Healthy culture is best defense</a:t>
            </a:r>
          </a:p>
          <a:p>
            <a:pPr lvl="1"/>
            <a:r>
              <a:rPr lang="en-US" dirty="0"/>
              <a:t>Monitoring is secondary defense that serves mainly to support credibility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1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Case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Beyond initial “eager respondents” contact/persuasion strategy becomes critical</a:t>
            </a:r>
          </a:p>
          <a:p>
            <a:pPr lvl="1"/>
            <a:r>
              <a:rPr lang="en-US" dirty="0"/>
              <a:t>Ultimately, strategies are formulated at the level of individual cases</a:t>
            </a:r>
          </a:p>
          <a:p>
            <a:pPr lvl="1"/>
            <a:r>
              <a:rPr lang="en-US" dirty="0"/>
              <a:t>For wealthy respondents, locating them and navigating their “gatekeepers” is a major issue</a:t>
            </a:r>
          </a:p>
          <a:p>
            <a:pPr lvl="1"/>
            <a:r>
              <a:rPr lang="en-US" dirty="0"/>
              <a:t>Conflicting ethics: every voice should be heard, but no one should be harassed</a:t>
            </a:r>
          </a:p>
          <a:p>
            <a:r>
              <a:rPr lang="en-US" dirty="0"/>
              <a:t>“Incentives” can be helpful in motivating some people or giving a sense of “value” to the work</a:t>
            </a:r>
          </a:p>
          <a:p>
            <a:pPr lvl="1"/>
            <a:r>
              <a:rPr lang="en-US" dirty="0"/>
              <a:t>But may be seen by human subjects committee as manipulative bribery when applied to poor people</a:t>
            </a:r>
          </a:p>
          <a:p>
            <a:pPr lvl="1"/>
            <a:r>
              <a:rPr lang="en-US" dirty="0"/>
              <a:t>May create suspicion among other people: “Why are you paying me?”</a:t>
            </a:r>
          </a:p>
          <a:p>
            <a:pPr lvl="1"/>
            <a:r>
              <a:rPr lang="en-US" dirty="0"/>
              <a:t>Definitely not a panacea</a:t>
            </a:r>
          </a:p>
          <a:p>
            <a:r>
              <a:rPr lang="en-US" dirty="0"/>
              <a:t>“Nonresponse” is, in part, a judgement about when/whether to stop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35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Cumulative distribution completed interviews; by number of </a:t>
            </a:r>
            <a:r>
              <a:rPr lang="en-US" b="1" dirty="0">
                <a:solidFill>
                  <a:srgbClr val="FF0000"/>
                </a:solidFill>
              </a:rPr>
              <a:t>weeks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in the field;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28920"/>
              </p:ext>
            </p:extLst>
          </p:nvPr>
        </p:nvGraphicFramePr>
        <p:xfrm>
          <a:off x="939800" y="1927225"/>
          <a:ext cx="10231438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3" imgW="6786187" imgH="2859644" progId="Word.Document.12">
                  <p:embed/>
                </p:oleObj>
              </mc:Choice>
              <mc:Fallback>
                <p:oleObj name="Document" r:id="rId3" imgW="6786187" imgH="2859644" progId="Word.Document.12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9800" y="1927225"/>
                        <a:ext cx="10231438" cy="430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11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What is “wealth”?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Wealth is often confused with “income”</a:t>
            </a:r>
          </a:p>
          <a:p>
            <a:pPr lvl="1"/>
            <a:r>
              <a:rPr lang="en-US" dirty="0"/>
              <a:t>“Income” has its own definitional issues!</a:t>
            </a:r>
          </a:p>
          <a:p>
            <a:r>
              <a:rPr lang="en-US" dirty="0"/>
              <a:t>Obviously, interdependent concepts</a:t>
            </a:r>
          </a:p>
          <a:p>
            <a:r>
              <a:rPr lang="en-US" dirty="0"/>
              <a:t>Income can be seen as a return on some element of capital</a:t>
            </a:r>
          </a:p>
          <a:p>
            <a:pPr lvl="1"/>
            <a:r>
              <a:rPr lang="en-US" dirty="0"/>
              <a:t>Straightforward for interest on a bank account: </a:t>
            </a:r>
            <a:r>
              <a:rPr lang="en-US" b="1" dirty="0" err="1">
                <a:solidFill>
                  <a:srgbClr val="C00000"/>
                </a:solidFill>
              </a:rPr>
              <a:t>Y</a:t>
            </a:r>
            <a:r>
              <a:rPr lang="en-US" b="1" baseline="-25000" dirty="0" err="1">
                <a:solidFill>
                  <a:srgbClr val="C00000"/>
                </a:solidFill>
              </a:rPr>
              <a:t>t</a:t>
            </a:r>
            <a:r>
              <a:rPr lang="en-US" b="1" dirty="0">
                <a:solidFill>
                  <a:srgbClr val="C00000"/>
                </a:solidFill>
              </a:rPr>
              <a:t>=</a:t>
            </a:r>
            <a:r>
              <a:rPr lang="en-US" b="1" dirty="0" err="1">
                <a:solidFill>
                  <a:srgbClr val="C00000"/>
                </a:solidFill>
              </a:rPr>
              <a:t>r</a:t>
            </a:r>
            <a:r>
              <a:rPr lang="en-US" b="1" baseline="-25000" dirty="0" err="1">
                <a:solidFill>
                  <a:srgbClr val="C00000"/>
                </a:solidFill>
              </a:rPr>
              <a:t>t</a:t>
            </a:r>
            <a:r>
              <a:rPr lang="en-US" b="1" dirty="0">
                <a:solidFill>
                  <a:srgbClr val="C00000"/>
                </a:solidFill>
              </a:rPr>
              <a:t>*A</a:t>
            </a:r>
            <a:r>
              <a:rPr lang="en-US" b="1" baseline="-25000" dirty="0">
                <a:solidFill>
                  <a:srgbClr val="C00000"/>
                </a:solidFill>
              </a:rPr>
              <a:t>t</a:t>
            </a:r>
          </a:p>
          <a:p>
            <a:pPr lvl="1"/>
            <a:r>
              <a:rPr lang="en-US" dirty="0"/>
              <a:t>”Imputed rent” on owner-occupied real estate </a:t>
            </a:r>
          </a:p>
          <a:p>
            <a:pPr lvl="1"/>
            <a:r>
              <a:rPr lang="en-US" dirty="0"/>
              <a:t>“Deferred income” more complicated</a:t>
            </a:r>
          </a:p>
          <a:p>
            <a:pPr lvl="2"/>
            <a:r>
              <a:rPr lang="en-US" dirty="0"/>
              <a:t>Pensions etc.</a:t>
            </a:r>
          </a:p>
          <a:p>
            <a:pPr lvl="2"/>
            <a:r>
              <a:rPr lang="en-US" dirty="0"/>
              <a:t>Capital gains that may not be realized in the current period</a:t>
            </a:r>
          </a:p>
          <a:p>
            <a:pPr lvl="1"/>
            <a:r>
              <a:rPr lang="en-US" dirty="0"/>
              <a:t>Return on “Human capital” (whatever that is!) is most important for most people over their lifetime</a:t>
            </a:r>
          </a:p>
          <a:p>
            <a:r>
              <a:rPr lang="en-US" dirty="0"/>
              <a:t>“Wealthy” people seem often to act to minimize their reportable income</a:t>
            </a:r>
          </a:p>
          <a:p>
            <a:r>
              <a:rPr lang="en-US" dirty="0"/>
              <a:t>Will return to relationship of income and wealth in the “way forward”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63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Cumulative distribution of </a:t>
            </a:r>
            <a:r>
              <a:rPr lang="en-US" b="1" dirty="0">
                <a:solidFill>
                  <a:srgbClr val="FF0000"/>
                </a:solidFill>
              </a:rPr>
              <a:t>attempts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2007 AP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39673"/>
              </p:ext>
            </p:extLst>
          </p:nvPr>
        </p:nvGraphicFramePr>
        <p:xfrm>
          <a:off x="1042988" y="1824038"/>
          <a:ext cx="10067925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cument" r:id="rId3" imgW="5888475" imgH="2856240" progId="Word.Document.12">
                  <p:embed/>
                </p:oleObj>
              </mc:Choice>
              <mc:Fallback>
                <p:oleObj name="Document" r:id="rId3" imgW="5888475" imgH="2856240" progId="Word.Document.12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988" y="1824038"/>
                        <a:ext cx="10067925" cy="427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552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Cumulative distribution of </a:t>
            </a:r>
            <a:r>
              <a:rPr lang="en-US" b="1" dirty="0">
                <a:solidFill>
                  <a:srgbClr val="FF0000"/>
                </a:solidFill>
              </a:rPr>
              <a:t>attempts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2007 High-stratum list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755949"/>
              </p:ext>
            </p:extLst>
          </p:nvPr>
        </p:nvGraphicFramePr>
        <p:xfrm>
          <a:off x="836613" y="1916113"/>
          <a:ext cx="10340975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ocument" r:id="rId3" imgW="6786187" imgH="2856240" progId="Word.Document.12">
                  <p:embed/>
                </p:oleObj>
              </mc:Choice>
              <mc:Fallback>
                <p:oleObj name="Document" r:id="rId3" imgW="6786187" imgH="2856240" progId="Word.Document.12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613" y="1916113"/>
                        <a:ext cx="10340975" cy="434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090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Hazard Rates* of case completion: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AP and high-stratum 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15435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00372" y="6046341"/>
            <a:ext cx="365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* </a:t>
            </a:r>
            <a:r>
              <a:rPr lang="en-US" dirty="0"/>
              <a:t>% of “unresolved” cases completed</a:t>
            </a:r>
          </a:p>
        </p:txBody>
      </p:sp>
    </p:spTree>
    <p:extLst>
      <p:ext uri="{BB962C8B-B14F-4D97-AF65-F5344CB8AC3E}">
        <p14:creationId xmlns:p14="http://schemas.microsoft.com/office/powerpoint/2010/main" val="4252845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Response Rates, by Sample Type, 2007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748331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17196" y="2352782"/>
            <a:ext cx="659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Far higher response than would be the case without targeted effort</a:t>
            </a:r>
          </a:p>
        </p:txBody>
      </p:sp>
    </p:spTree>
    <p:extLst>
      <p:ext uri="{BB962C8B-B14F-4D97-AF65-F5344CB8AC3E}">
        <p14:creationId xmlns:p14="http://schemas.microsoft.com/office/powerpoint/2010/main" val="2131927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Weighing adjustments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Sampling weights = 1/Probability(Selection)</a:t>
            </a:r>
          </a:p>
          <a:p>
            <a:pPr lvl="1"/>
            <a:r>
              <a:rPr lang="en-US" dirty="0"/>
              <a:t>Applies to entire sample: respondent and </a:t>
            </a:r>
            <a:r>
              <a:rPr lang="en-US" dirty="0" err="1"/>
              <a:t>nonrespondents</a:t>
            </a:r>
            <a:endParaRPr lang="en-US" dirty="0"/>
          </a:p>
          <a:p>
            <a:r>
              <a:rPr lang="en-US" dirty="0"/>
              <a:t>Weighting calibration/adjustment is chance to “compensate” for differences in nonresponse for various subpopulations</a:t>
            </a:r>
          </a:p>
          <a:p>
            <a:pPr lvl="1"/>
            <a:r>
              <a:rPr lang="en-US" dirty="0"/>
              <a:t>Although conventionally done, </a:t>
            </a:r>
            <a:r>
              <a:rPr lang="en-US" b="1" dirty="0">
                <a:solidFill>
                  <a:srgbClr val="C00000"/>
                </a:solidFill>
              </a:rPr>
              <a:t>weighting does not create truth</a:t>
            </a:r>
            <a:endParaRPr lang="en-US" dirty="0">
              <a:solidFill>
                <a:srgbClr val="C00000"/>
              </a:solidFill>
            </a:endParaRPr>
          </a:p>
          <a:p>
            <a:pPr lvl="2"/>
            <a:r>
              <a:rPr lang="en-US" dirty="0"/>
              <a:t>E.g., “aligning” with demographic categories effective in reducing bias only if nonresponse (or under-coverage) correlated with demographics</a:t>
            </a:r>
          </a:p>
          <a:p>
            <a:pPr lvl="2"/>
            <a:r>
              <a:rPr lang="en-US" dirty="0"/>
              <a:t>Nonresponse bias is relative to an analytic objective</a:t>
            </a:r>
          </a:p>
          <a:p>
            <a:r>
              <a:rPr lang="en-US" dirty="0"/>
              <a:t>Research shows that nonresponse is strongly correlated with wealth proxies, and independently with financial income</a:t>
            </a:r>
          </a:p>
          <a:p>
            <a:pPr lvl="1"/>
            <a:r>
              <a:rPr lang="en-US" dirty="0"/>
              <a:t>SCF sample design supports wealth-related adjustment</a:t>
            </a:r>
          </a:p>
          <a:p>
            <a:pPr lvl="1"/>
            <a:r>
              <a:rPr lang="en-US" dirty="0"/>
              <a:t>AP and list samples combined respecting the strengths of each approach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601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Accounting for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Uncertainty is a statistical property—most often speak of “variance”</a:t>
            </a:r>
          </a:p>
          <a:p>
            <a:r>
              <a:rPr lang="en-US" dirty="0"/>
              <a:t>Variance estimation too often treated as “nicety”</a:t>
            </a:r>
          </a:p>
          <a:p>
            <a:pPr lvl="1"/>
            <a:r>
              <a:rPr lang="en-US" dirty="0"/>
              <a:t>Most often, pro forma “</a:t>
            </a:r>
            <a:r>
              <a:rPr lang="en-US" b="1" dirty="0"/>
              <a:t>± </a:t>
            </a:r>
            <a:r>
              <a:rPr lang="en-US" b="1" i="1" dirty="0"/>
              <a:t>x</a:t>
            </a:r>
            <a:r>
              <a:rPr lang="en-US" b="1" dirty="0"/>
              <a:t>%</a:t>
            </a:r>
            <a:r>
              <a:rPr lang="en-US" dirty="0"/>
              <a:t>”</a:t>
            </a:r>
          </a:p>
          <a:p>
            <a:r>
              <a:rPr lang="en-US" dirty="0"/>
              <a:t>No science without meaningful ability to characterize the strength of estimates</a:t>
            </a:r>
          </a:p>
          <a:p>
            <a:pPr lvl="1"/>
            <a:r>
              <a:rPr lang="en-US" dirty="0"/>
              <a:t>Very common and shockingly frequent disregard of this point</a:t>
            </a:r>
          </a:p>
          <a:p>
            <a:r>
              <a:rPr lang="en-US" dirty="0"/>
              <a:t>In principle, should include ALL sources of uncertainty</a:t>
            </a:r>
          </a:p>
          <a:p>
            <a:pPr lvl="1"/>
            <a:r>
              <a:rPr lang="en-US" dirty="0"/>
              <a:t>Sampling, nonresponse, data handling/processing error, other </a:t>
            </a:r>
            <a:r>
              <a:rPr lang="en-US" dirty="0" err="1"/>
              <a:t>nonsampling</a:t>
            </a:r>
            <a:r>
              <a:rPr lang="en-US" dirty="0"/>
              <a:t> error—conceptual/specification error</a:t>
            </a:r>
          </a:p>
          <a:p>
            <a:r>
              <a:rPr lang="en-US" dirty="0"/>
              <a:t>In practice, usually limited to sampling and nonresponse error</a:t>
            </a:r>
          </a:p>
          <a:p>
            <a:pPr lvl="1"/>
            <a:r>
              <a:rPr lang="en-US" dirty="0"/>
              <a:t>SCF combines replicate weight approach to sampling error and unit nonresponse with multiple imputation to unit nonresponse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72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Where are the growth points for wealth measurement?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Continuous improvement—structuring work for learning—should be a baseline</a:t>
            </a:r>
          </a:p>
          <a:p>
            <a:pPr lvl="1"/>
            <a:r>
              <a:rPr lang="en-US" dirty="0"/>
              <a:t>Unfortunately, research on survey adjustments for problems attracts more intellectual attention than research to </a:t>
            </a:r>
            <a:r>
              <a:rPr lang="en-US" b="1" dirty="0">
                <a:solidFill>
                  <a:srgbClr val="C00000"/>
                </a:solidFill>
              </a:rPr>
              <a:t>avoid</a:t>
            </a:r>
            <a:r>
              <a:rPr lang="en-US" dirty="0"/>
              <a:t> problems</a:t>
            </a:r>
          </a:p>
          <a:p>
            <a:pPr lvl="1"/>
            <a:r>
              <a:rPr lang="en-US" dirty="0"/>
              <a:t>“Autopilot” all too common: entropy</a:t>
            </a:r>
          </a:p>
          <a:p>
            <a:pPr lvl="1"/>
            <a:endParaRPr lang="en-US" dirty="0"/>
          </a:p>
          <a:p>
            <a:r>
              <a:rPr lang="en-US" dirty="0"/>
              <a:t>Also need to look beyond current practice</a:t>
            </a:r>
          </a:p>
          <a:p>
            <a:pPr lvl="1"/>
            <a:r>
              <a:rPr lang="en-US" dirty="0"/>
              <a:t>Serious SCF-type wealth panel data of relatively short duration</a:t>
            </a:r>
          </a:p>
          <a:p>
            <a:pPr lvl="1"/>
            <a:r>
              <a:rPr lang="en-US" dirty="0"/>
              <a:t>Exploit administrative data</a:t>
            </a:r>
          </a:p>
          <a:p>
            <a:pPr lvl="1"/>
            <a:r>
              <a:rPr lang="en-US" dirty="0"/>
              <a:t>(Not necessarily independent)</a:t>
            </a:r>
          </a:p>
          <a:p>
            <a:pPr lvl="1"/>
            <a:r>
              <a:rPr lang="en-US" dirty="0"/>
              <a:t>Others…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940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Joint distribution of NW, 2007 and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446064"/>
              </p:ext>
            </p:extLst>
          </p:nvPr>
        </p:nvGraphicFramePr>
        <p:xfrm>
          <a:off x="2830415" y="1582916"/>
          <a:ext cx="7507903" cy="4881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cument" r:id="rId3" imgW="5949903" imgH="3868548" progId="Word.Document.12">
                  <p:embed/>
                </p:oleObj>
              </mc:Choice>
              <mc:Fallback>
                <p:oleObj name="Document" r:id="rId3" imgW="5949903" imgH="3868548" progId="Word.Document.12">
                  <p:embed/>
                  <p:pic>
                    <p:nvPicPr>
                      <p:cNvPr id="7" name="Content Placeholder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0415" y="1582916"/>
                        <a:ext cx="7507903" cy="4881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2116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Real change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 ∆NW, 2007-2009</a:t>
            </a:r>
          </a:p>
        </p:txBody>
      </p:sp>
      <p:pic>
        <p:nvPicPr>
          <p:cNvPr id="4" name="Content Placeholder 3" descr="5_densnwchg.wm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263" y="1388691"/>
            <a:ext cx="6771859" cy="49249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536B-16F0-4713-B49C-3FAAAADF23F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112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Exploiting administrative data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Mainly, estate tax and personal income tax data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Estate data: Mallet [1908], </a:t>
            </a:r>
            <a:r>
              <a:rPr lang="en-US" dirty="0" err="1"/>
              <a:t>Lampman</a:t>
            </a:r>
            <a:r>
              <a:rPr lang="en-US" dirty="0"/>
              <a:t> [1962], Scheuren [1962] …</a:t>
            </a:r>
          </a:p>
          <a:p>
            <a:pPr lvl="1"/>
            <a:r>
              <a:rPr lang="en-US" dirty="0"/>
              <a:t>Death as a mechanism for sampling from the living population</a:t>
            </a:r>
          </a:p>
          <a:p>
            <a:pPr lvl="1"/>
            <a:r>
              <a:rPr lang="en-US" dirty="0"/>
              <a:t>Issues of valuation, appropriate  death probabilities, person vs. household </a:t>
            </a:r>
          </a:p>
          <a:p>
            <a:r>
              <a:rPr lang="en-US" dirty="0"/>
              <a:t>Saez and </a:t>
            </a:r>
            <a:r>
              <a:rPr lang="en-US" dirty="0" err="1"/>
              <a:t>Zucman</a:t>
            </a:r>
            <a:r>
              <a:rPr lang="en-US" dirty="0"/>
              <a:t> [2016]</a:t>
            </a:r>
          </a:p>
          <a:p>
            <a:pPr lvl="1"/>
            <a:r>
              <a:rPr lang="en-US" dirty="0"/>
              <a:t>Estimate wealth from personal income tax data</a:t>
            </a:r>
          </a:p>
          <a:p>
            <a:pPr lvl="2"/>
            <a:r>
              <a:rPr lang="en-US" dirty="0"/>
              <a:t>Tax unit vs. individuals/households</a:t>
            </a:r>
          </a:p>
          <a:p>
            <a:pPr lvl="2"/>
            <a:r>
              <a:rPr lang="en-US" dirty="0"/>
              <a:t>Fixed rates of return</a:t>
            </a:r>
          </a:p>
          <a:p>
            <a:pPr lvl="2"/>
            <a:r>
              <a:rPr lang="en-US" dirty="0"/>
              <a:t>Single time period</a:t>
            </a:r>
          </a:p>
          <a:p>
            <a:pPr lvl="1"/>
            <a:r>
              <a:rPr lang="en-US" dirty="0"/>
              <a:t>Some important similarities with SCF sampling</a:t>
            </a:r>
          </a:p>
          <a:p>
            <a:r>
              <a:rPr lang="en-US" dirty="0"/>
              <a:t>Statisticians have long argued for pooling multiple data sources</a:t>
            </a:r>
          </a:p>
          <a:p>
            <a:pPr lvl="1"/>
            <a:r>
              <a:rPr lang="en-US" dirty="0"/>
              <a:t>Information and technology now more within grasp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5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Joint distribution of household wealth and gross income, 2007 (“Dragon Plot”)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209430"/>
              </p:ext>
            </p:extLst>
          </p:nvPr>
        </p:nvGraphicFramePr>
        <p:xfrm>
          <a:off x="2676525" y="1825625"/>
          <a:ext cx="6838950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930864" imgH="3773160" progId="Word.Document.12">
                  <p:embed/>
                </p:oleObj>
              </mc:Choice>
              <mc:Fallback>
                <p:oleObj name="Document" r:id="rId3" imgW="5930864" imgH="3773160" progId="Word.Document.12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6525" y="1825625"/>
                        <a:ext cx="6838950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1555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Hybrid of survey and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Surveys face escalating costs and pressures from nonresponse</a:t>
            </a:r>
          </a:p>
          <a:p>
            <a:pPr lvl="1"/>
            <a:r>
              <a:rPr lang="en-US" dirty="0"/>
              <a:t>May not be sustainable in current form</a:t>
            </a:r>
          </a:p>
          <a:p>
            <a:pPr lvl="1"/>
            <a:endParaRPr lang="en-US" dirty="0"/>
          </a:p>
          <a:p>
            <a:r>
              <a:rPr lang="en-US" dirty="0"/>
              <a:t>Match survey data with concurrent, past </a:t>
            </a:r>
            <a:r>
              <a:rPr lang="en-US" b="1" dirty="0"/>
              <a:t>and</a:t>
            </a:r>
            <a:r>
              <a:rPr lang="en-US" dirty="0"/>
              <a:t> future tax-based (and other) data—largely, income data</a:t>
            </a:r>
          </a:p>
          <a:p>
            <a:pPr lvl="1"/>
            <a:r>
              <a:rPr lang="en-US" dirty="0"/>
              <a:t>Evaluate survey responses</a:t>
            </a:r>
          </a:p>
          <a:p>
            <a:pPr lvl="1"/>
            <a:r>
              <a:rPr lang="en-US" dirty="0"/>
              <a:t>Model measured wealth conditional on administrative data</a:t>
            </a:r>
          </a:p>
          <a:p>
            <a:pPr lvl="1"/>
            <a:r>
              <a:rPr lang="en-US" dirty="0"/>
              <a:t>Project both survey data and independent estimates</a:t>
            </a:r>
          </a:p>
          <a:p>
            <a:pPr lvl="1"/>
            <a:r>
              <a:rPr lang="en-US" dirty="0"/>
              <a:t>More efficient use of available information</a:t>
            </a:r>
          </a:p>
          <a:p>
            <a:pPr lvl="1"/>
            <a:r>
              <a:rPr lang="en-US" dirty="0"/>
              <a:t>BUT privacy and legal issues need to be addressed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95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What do we mean by “wealth inequality”?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Point in time vs. lifetime</a:t>
                </a:r>
              </a:p>
              <a:p>
                <a:r>
                  <a:rPr lang="en-US" dirty="0"/>
                  <a:t>Absolute or relative?</a:t>
                </a:r>
              </a:p>
              <a:p>
                <a:r>
                  <a:rPr lang="en-US" dirty="0"/>
                  <a:t>Opportunity (fairness) or outcomes?</a:t>
                </a:r>
              </a:p>
              <a:p>
                <a:r>
                  <a:rPr lang="en-US" dirty="0"/>
                  <a:t>Risk adjustment?</a:t>
                </a:r>
              </a:p>
              <a:p>
                <a:r>
                  <a:rPr lang="en-US" dirty="0"/>
                  <a:t>Relative to what?</a:t>
                </a:r>
              </a:p>
              <a:p>
                <a:endParaRPr lang="en-US" dirty="0"/>
              </a:p>
              <a:p>
                <a:r>
                  <a:rPr lang="en-US" dirty="0"/>
                  <a:t>Many summary measures</a:t>
                </a:r>
              </a:p>
              <a:p>
                <a:pPr lvl="1"/>
                <a:r>
                  <a:rPr lang="en-US" dirty="0"/>
                  <a:t>Gini, Atkinson, Generalized entropy, quantile ratios, …</a:t>
                </a:r>
              </a:p>
              <a:p>
                <a:pPr lvl="1"/>
                <a:r>
                  <a:rPr lang="en-US" b="1" dirty="0">
                    <a:solidFill>
                      <a:srgbClr val="C00000"/>
                    </a:solidFill>
                  </a:rPr>
                  <a:t>All implicitly or explicitly impose a weighing of differences</a:t>
                </a:r>
              </a:p>
              <a:p>
                <a:pPr lvl="2"/>
                <a:r>
                  <a:rPr lang="en-US" dirty="0"/>
                  <a:t>Of common measures, only Atkinson employs an explicit social welfare judgment</a:t>
                </a:r>
              </a:p>
              <a:p>
                <a:pPr lvl="2"/>
                <a:r>
                  <a:rPr lang="en-US" dirty="0"/>
                  <a:t>For others, implicitly a valuation of what differences are most important</a:t>
                </a:r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))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</m:t>
                        </m:r>
                      </m:e>
                    </m:nary>
                  </m:oMath>
                </a14:m>
                <a:r>
                  <a:rPr lang="en-US" dirty="0"/>
                  <a:t> -- you can make your own!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602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318551"/>
              </p:ext>
            </p:extLst>
          </p:nvPr>
        </p:nvGraphicFramePr>
        <p:xfrm>
          <a:off x="1575777" y="1331844"/>
          <a:ext cx="8673894" cy="6033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Document" r:id="rId3" imgW="5916854" imgH="4115554" progId="Word.Document.12">
                  <p:embed/>
                </p:oleObj>
              </mc:Choice>
              <mc:Fallback>
                <p:oleObj name="Document" r:id="rId3" imgW="5916854" imgH="4115554" progId="Word.Document.12">
                  <p:embed/>
                  <p:pic>
                    <p:nvPicPr>
                      <p:cNvPr id="6" name="Content Placeholder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5777" y="1331844"/>
                        <a:ext cx="8673894" cy="6033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Cumulative distributions: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1988 and 2006 income/1989 and 2007 net worth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001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176273"/>
              </p:ext>
            </p:extLst>
          </p:nvPr>
        </p:nvGraphicFramePr>
        <p:xfrm>
          <a:off x="1643982" y="1690688"/>
          <a:ext cx="8275560" cy="5755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Document" r:id="rId3" imgW="5916854" imgH="4115554" progId="Word.Document.12">
                  <p:embed/>
                </p:oleObj>
              </mc:Choice>
              <mc:Fallback>
                <p:oleObj name="Document" r:id="rId3" imgW="5916854" imgH="4115554" progId="Word.Document.12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3982" y="1690688"/>
                        <a:ext cx="8275560" cy="5755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Lorenz curves: 1988, 2003 and 2006 total gross family income and 1989 2004 and 2007 net worth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178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Gini coefficient for net worth with confidence interval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71DA6C6-76D4-4A3A-8190-48C20F5EBA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9171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9784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Wealth shares (repeat)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081844"/>
              </p:ext>
            </p:extLst>
          </p:nvPr>
        </p:nvGraphicFramePr>
        <p:xfrm>
          <a:off x="709127" y="1492898"/>
          <a:ext cx="10644673" cy="4684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36649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Households with zero or negative NW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E864E9C-6936-4064-8FDB-AAF9B246CF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5115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10418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Wealth of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Forbes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400 as % SCF wealth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(could also show as share of median from a “normal</a:t>
            </a:r>
            <a:r>
              <a:rPr lang="en-US" sz="3200" b="1">
                <a:solidFill>
                  <a:schemeClr val="accent1">
                    <a:lumMod val="50000"/>
                  </a:schemeClr>
                </a:solidFill>
              </a:rPr>
              <a:t>” survey)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57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A3D0A7-C8C8-41CC-8FD6-42877E1E2A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0792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27122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831018"/>
              </p:ext>
            </p:extLst>
          </p:nvPr>
        </p:nvGraphicFramePr>
        <p:xfrm>
          <a:off x="1616569" y="178904"/>
          <a:ext cx="9152821" cy="7265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Document" r:id="rId3" imgW="5930864" imgH="4709302" progId="Word.Document.12">
                  <p:embed/>
                </p:oleObj>
              </mc:Choice>
              <mc:Fallback>
                <p:oleObj name="Document" r:id="rId3" imgW="5930864" imgH="4709302" progId="Word.Document.12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6569" y="178904"/>
                        <a:ext cx="9152821" cy="7265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345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Relative quantile difference plot: %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Δ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real wealth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847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174373"/>
              </p:ext>
            </p:extLst>
          </p:nvPr>
        </p:nvGraphicFramePr>
        <p:xfrm>
          <a:off x="1567543" y="269364"/>
          <a:ext cx="8711617" cy="691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Document" r:id="rId3" imgW="5930864" imgH="4709302" progId="Word.Document.12">
                  <p:embed/>
                </p:oleObj>
              </mc:Choice>
              <mc:Fallback>
                <p:oleObj name="Document" r:id="rId3" imgW="5930864" imgH="4709302" progId="Word.Document.12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7543" y="269364"/>
                        <a:ext cx="8711617" cy="6915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1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Relative quantile difference plot: %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Δ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gross income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No universally agreed definition of wealth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There is no substitute for thinking about what you are doing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(But don’t be paralyzed by the fact: Learning by doing is inevitable)</a:t>
            </a:r>
          </a:p>
          <a:p>
            <a:endParaRPr lang="en-US" dirty="0"/>
          </a:p>
          <a:p>
            <a:r>
              <a:rPr lang="en-US" dirty="0"/>
              <a:t>Many conventional definitions of wealth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Should be driven as much as possible by analytical concerns</a:t>
            </a:r>
          </a:p>
          <a:p>
            <a:pPr lvl="1"/>
            <a:r>
              <a:rPr lang="en-US" dirty="0"/>
              <a:t>But also practical concerns/limitations</a:t>
            </a:r>
          </a:p>
          <a:p>
            <a:pPr lvl="1"/>
            <a:r>
              <a:rPr lang="en-US" dirty="0"/>
              <a:t>Most often, no “perfect” solution</a:t>
            </a:r>
          </a:p>
          <a:p>
            <a:pPr lvl="2"/>
            <a:r>
              <a:rPr lang="en-US" dirty="0"/>
              <a:t>“Jagger’s Theorem and Corollary”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349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4">
                <a:lumMod val="40000"/>
                <a:lumOff val="60000"/>
              </a:schemeClr>
            </a:gs>
            <a:gs pos="32000">
              <a:srgbClr val="FFDCFD"/>
            </a:gs>
            <a:gs pos="3000">
              <a:srgbClr val="FFCCFF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87" y="965476"/>
            <a:ext cx="4443027" cy="53908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390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204"/>
            <a:ext cx="10515600" cy="4740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C00000"/>
                </a:solidFill>
              </a:rPr>
              <a:t>Thanks for your attention!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Questions/comments?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Arthur.Kennickell@gmail.com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61</a:t>
            </a:fld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436704" y="3806583"/>
            <a:ext cx="990600" cy="9144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Categories of Income, debt and assets in SCF</a:t>
            </a:r>
            <a:br>
              <a:rPr lang="en-US" altLang="en-US" b="1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897" y="3760172"/>
            <a:ext cx="20278421" cy="5354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7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13041" y="1234879"/>
            <a:ext cx="11461718" cy="54582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Income		Measured		Debt 		Measured	Assets			Measured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457200" lvl="0" eaLnBrk="0" fontAlgn="base" hangingPunct="0">
              <a:spcBef>
                <a:spcPct val="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Wages and salaries	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Credit card debt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Transaction accounts	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457200" lvl="0" eaLnBrk="0" fontAlgn="base" hangingPunct="0">
              <a:spcBef>
                <a:spcPct val="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Self-employment/farm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Lines of credit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Savings/money market accounts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457200" lvl="0" eaLnBrk="0" fontAlgn="base" hangingPunct="0">
              <a:spcBef>
                <a:spcPct val="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Tax-exempt interest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Mortgages	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Stocks		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457200" lvl="0" eaLnBrk="0" fontAlgn="base" hangingPunct="0">
              <a:spcBef>
                <a:spcPct val="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Taxable interest	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Installment loans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Bonds		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457200" lvl="0" eaLnBrk="0" fontAlgn="base" hangingPunct="0">
              <a:spcBef>
                <a:spcPct val="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Dividends	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Past-due bills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Mutual and hedge funds	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457200" lvl="0" eaLnBrk="0" fontAlgn="base" hangingPunct="0">
              <a:spcBef>
                <a:spcPct val="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Real estate/busi</a:t>
            </a:r>
            <a:r>
              <a:rPr lang="en-US" altLang="en-US" sz="1400" dirty="0">
                <a:latin typeface="Calibri" panose="020F0502020204030204" pitchFamily="34" charset="0"/>
              </a:rPr>
              <a:t>ness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/trust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Loans against pensions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Tax-deferred retirement accts.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457200" lvl="0" eaLnBrk="0" fontAlgn="base" hangingPunct="0">
              <a:spcBef>
                <a:spcPct val="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Realized capital gains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Loans against insurance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Other exchange-traded assets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457200" lvl="0" eaLnBrk="0" fontAlgn="base" hangingPunct="0">
              <a:spcBef>
                <a:spcPct val="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Unemployment insurance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Misc. personal loans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Annuities and life insurance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457200" lvl="0" eaLnBrk="0" fontAlgn="base" hangingPunct="0">
              <a:spcBef>
                <a:spcPct val="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Welfare	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			Trusts		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457200" lvl="0" eaLnBrk="0" fontAlgn="base" hangingPunct="0">
              <a:spcBef>
                <a:spcPct val="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Pension and annuities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Bills not yet due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U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Misc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financial assets	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457200" lvl="0" eaLnBrk="0" fontAlgn="base" hangingPunct="0">
              <a:spcBef>
                <a:spcPct val="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Alimony and child support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Contractual obligations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Homes		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457200" lvl="0" eaLnBrk="0" fontAlgn="base" hangingPunct="0">
              <a:spcBef>
                <a:spcPct val="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Misc. income	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Future obligations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Other real estate	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457200" lvl="0" eaLnBrk="0" fontAlgn="base" hangingPunct="0">
              <a:spcBef>
                <a:spcPct val="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		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“Psychic debt”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U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Businesses		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457200" lvl="0" eaLnBrk="0" fontAlgn="base" hangingPunct="0">
              <a:spcBef>
                <a:spcPct val="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Unrealized capital gains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			Vehicles		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457200" lvl="0" eaLnBrk="0" fontAlgn="base" hangingPunct="0">
              <a:spcBef>
                <a:spcPct val="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Noncash employee ben.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			Intellectual property	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457200" lvl="0" eaLnBrk="0" fontAlgn="base" hangingPunct="0">
              <a:spcBef>
                <a:spcPct val="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Service flow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	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			Misc. valuables	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Inheritances and gifts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In-kind income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	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U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		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Defined-benefit pension rights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</a:t>
            </a:r>
          </a:p>
          <a:p>
            <a:pPr marL="457200" lvl="0" eaLnBrk="0" fontAlgn="base" hangingPunct="0">
              <a:spcBef>
                <a:spcPct val="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Unpaid work for self</a:t>
            </a:r>
            <a:r>
              <a:rPr lang="en-US" altLang="en-US" sz="1400" dirty="0">
                <a:latin typeface="Times New Roman" panose="02020603050405020304" pitchFamily="18" charset="0"/>
              </a:rPr>
              <a:t>	</a:t>
            </a: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U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		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Other contingent asset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		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</a:t>
            </a:r>
          </a:p>
          <a:p>
            <a:pPr marL="457200" lvl="0" eaLnBrk="0" fontAlgn="base" hangingPunct="0">
              <a:spcBef>
                <a:spcPct val="0"/>
              </a:spcBef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“Psychic income”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	</a:t>
            </a: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U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		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Expected future transfers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	</a:t>
            </a:r>
            <a:r>
              <a:rPr lang="en-US" altLang="en-US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					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Human Capital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	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</a:t>
            </a:r>
          </a:p>
          <a:p>
            <a:pPr marL="457200" lvl="0" eaLnBrk="0" fontAlgn="base" hangingPunct="0">
              <a:spcBef>
                <a:spcPct val="0"/>
              </a:spcBef>
            </a:pPr>
            <a:r>
              <a:rPr lang="en-US" altLang="en-US" sz="1400" b="1" dirty="0">
                <a:latin typeface="Calibri" panose="020F0502020204030204" pitchFamily="34" charset="0"/>
              </a:rPr>
              <a:t>(M=measured in SCF, P=measured in part, U=unmeasured)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	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“Psychic assets”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	</a:t>
            </a: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U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0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Two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Analysis of the Survey of Consumer Finances (SCF) at FRB typically considers wealth as assets and liabilities that are, in principle, </a:t>
            </a:r>
            <a:r>
              <a:rPr lang="en-US" dirty="0" err="1"/>
              <a:t>liquidatable</a:t>
            </a:r>
            <a:r>
              <a:rPr lang="en-US" dirty="0"/>
              <a:t> or otherwise controllable by the owner</a:t>
            </a:r>
          </a:p>
          <a:p>
            <a:pPr lvl="1"/>
            <a:r>
              <a:rPr lang="en-US" dirty="0"/>
              <a:t>For considering the potential to move/influence markets</a:t>
            </a:r>
          </a:p>
          <a:p>
            <a:pPr lvl="1"/>
            <a:r>
              <a:rPr lang="en-US" dirty="0"/>
              <a:t>Fits reasonably with a macro perspective</a:t>
            </a:r>
          </a:p>
          <a:p>
            <a:r>
              <a:rPr lang="en-US" dirty="0"/>
              <a:t>One noted researcher does not treat vehicles as assets, but includes vehicle debt as a liability</a:t>
            </a:r>
          </a:p>
          <a:p>
            <a:pPr lvl="1"/>
            <a:r>
              <a:rPr lang="en-US" dirty="0"/>
              <a:t>Describes vehicles as nondurable consumption or a “necessity”</a:t>
            </a:r>
          </a:p>
          <a:p>
            <a:pPr lvl="1"/>
            <a:r>
              <a:rPr lang="en-US" dirty="0"/>
              <a:t>Implies far more negative net worth at the low end of the distribution that case treating vehicles as an asset</a:t>
            </a:r>
          </a:p>
          <a:p>
            <a:pPr lvl="1"/>
            <a:r>
              <a:rPr lang="en-US" dirty="0"/>
              <a:t>How different is a principal residence?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Hard-to-measure items may be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Role of family or social networks in “insurance”</a:t>
            </a:r>
          </a:p>
          <a:p>
            <a:r>
              <a:rPr lang="en-US" dirty="0"/>
              <a:t>Vested rights to income, without direct asset ownership</a:t>
            </a:r>
          </a:p>
          <a:p>
            <a:pPr lvl="1"/>
            <a:r>
              <a:rPr lang="en-US" dirty="0"/>
              <a:t>Annuities, defined-benefit pensions, Social Security, income-only trust funds, etc.</a:t>
            </a:r>
          </a:p>
          <a:p>
            <a:pPr lvl="1"/>
            <a:r>
              <a:rPr lang="en-US" dirty="0"/>
              <a:t>Accrued value or account for future participation?</a:t>
            </a:r>
          </a:p>
          <a:p>
            <a:pPr lvl="1"/>
            <a:r>
              <a:rPr lang="en-US" dirty="0"/>
              <a:t>Valuation usually requires detailed knowledge of benefits and complicated assumptions about the future</a:t>
            </a:r>
          </a:p>
          <a:p>
            <a:pPr lvl="2"/>
            <a:r>
              <a:rPr lang="en-US" dirty="0"/>
              <a:t>For future DB pension (or SS) income for a current worker, typically need to know benefit structure, engagement to present (time and wage path), future engagement with plan, longevity, future inflation, appropriate discount rate, future solvency of the plan, …</a:t>
            </a:r>
          </a:p>
          <a:p>
            <a:pPr lvl="3"/>
            <a:r>
              <a:rPr lang="en-US" dirty="0"/>
              <a:t>Gross or net of future contributions?</a:t>
            </a:r>
          </a:p>
          <a:p>
            <a:r>
              <a:rPr lang="en-US" dirty="0"/>
              <a:t>Co-signed loans</a:t>
            </a:r>
          </a:p>
          <a:p>
            <a:r>
              <a:rPr lang="en-US" dirty="0"/>
              <a:t>Tax loss carryovers, share of national debt, etc.</a:t>
            </a:r>
          </a:p>
          <a:p>
            <a:r>
              <a:rPr lang="en-US" dirty="0"/>
              <a:t>Many “social goods” that may have different values for different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DC94-683E-4E68-A35C-1F2A65D158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70944</TotalTime>
  <Words>3721</Words>
  <Application>Microsoft Office PowerPoint</Application>
  <PresentationFormat>Widescreen</PresentationFormat>
  <Paragraphs>504</Paragraphs>
  <Slides>61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Times New Roman</vt:lpstr>
      <vt:lpstr>Office Theme</vt:lpstr>
      <vt:lpstr>Document</vt:lpstr>
      <vt:lpstr>Chart</vt:lpstr>
      <vt:lpstr>Microsoft Word Document</vt:lpstr>
      <vt:lpstr>Measuring Wealth and Wealth Inequality</vt:lpstr>
      <vt:lpstr>Gratitude to others</vt:lpstr>
      <vt:lpstr>Outline</vt:lpstr>
      <vt:lpstr>What is “wealth”?</vt:lpstr>
      <vt:lpstr>Joint distribution of household wealth and gross income, 2007 (“Dragon Plot”)</vt:lpstr>
      <vt:lpstr>No universally agreed definition of wealth</vt:lpstr>
      <vt:lpstr>Categories of Income, debt and assets in SCF </vt:lpstr>
      <vt:lpstr>Two examples</vt:lpstr>
      <vt:lpstr>Hard-to-measure items may be important</vt:lpstr>
      <vt:lpstr>Valuation in time</vt:lpstr>
      <vt:lpstr>Other valuation issues</vt:lpstr>
      <vt:lpstr>Classes of wealth</vt:lpstr>
      <vt:lpstr>Role of taxes</vt:lpstr>
      <vt:lpstr>Whose wealth?</vt:lpstr>
      <vt:lpstr>How might we measure household wealth effectively?</vt:lpstr>
      <vt:lpstr>What needs to be measured</vt:lpstr>
      <vt:lpstr>Arrangement and detail</vt:lpstr>
      <vt:lpstr>Support for accurate reporting</vt:lpstr>
      <vt:lpstr>Sample design</vt:lpstr>
      <vt:lpstr>SCF sample design</vt:lpstr>
      <vt:lpstr>List sample stratification</vt:lpstr>
      <vt:lpstr>PowerPoint Presentation</vt:lpstr>
      <vt:lpstr>PowerPoint Presentation</vt:lpstr>
      <vt:lpstr>95% confidence intervals for top 1% share, 2004  (adjusted for difference in sample sizes)</vt:lpstr>
      <vt:lpstr>Household Finance and Consumption Survey</vt:lpstr>
      <vt:lpstr>Privacy concerns</vt:lpstr>
      <vt:lpstr>Role of interviewers</vt:lpstr>
      <vt:lpstr>Quality vs. Completion Rates, Across Interviewers, 2004</vt:lpstr>
      <vt:lpstr>“Prepare for the worst”</vt:lpstr>
      <vt:lpstr>Editing the raw data</vt:lpstr>
      <vt:lpstr>Editing is a recognition of failure</vt:lpstr>
      <vt:lpstr>Number of edits, SCF AP sample</vt:lpstr>
      <vt:lpstr>Percent quantile difference plot: 2010 NW: (Edited value-unedited value)/ABS(edited data)</vt:lpstr>
      <vt:lpstr>Quantile difference plot: 2010 NW:  Edited value-unedited value</vt:lpstr>
      <vt:lpstr>Role of imputation for missing data</vt:lpstr>
      <vt:lpstr>Selected reports of dollar amounts, 1995</vt:lpstr>
      <vt:lpstr>Data fabrication</vt:lpstr>
      <vt:lpstr>Case management</vt:lpstr>
      <vt:lpstr>Cumulative distribution completed interviews; by number of weeks in the field; 2007</vt:lpstr>
      <vt:lpstr>Cumulative distribution of attempts:  2007 AP sample</vt:lpstr>
      <vt:lpstr>Cumulative distribution of attempts:  2007 High-stratum list sample</vt:lpstr>
      <vt:lpstr>Hazard Rates* of case completion: AP and high-stratum LS</vt:lpstr>
      <vt:lpstr>Response Rates, by Sample Type, 2007</vt:lpstr>
      <vt:lpstr>Weighing adjustments</vt:lpstr>
      <vt:lpstr>Accounting for uncertainty</vt:lpstr>
      <vt:lpstr>Where are the growth points for wealth measurement?</vt:lpstr>
      <vt:lpstr>Joint distribution of NW, 2007 and 2009</vt:lpstr>
      <vt:lpstr>Real change in ∆NW, 2007-2009</vt:lpstr>
      <vt:lpstr>Exploiting administrative data Mainly, estate tax and personal income tax data</vt:lpstr>
      <vt:lpstr>Hybrid of survey and modeling</vt:lpstr>
      <vt:lpstr>What do we mean by “wealth inequality”?</vt:lpstr>
      <vt:lpstr>Cumulative distributions: 1988 and 2006 income/1989 and 2007 net worth</vt:lpstr>
      <vt:lpstr>Lorenz curves: 1988, 2003 and 2006 total gross family income and 1989 2004 and 2007 net worth</vt:lpstr>
      <vt:lpstr>Gini coefficient for net worth with confidence interval</vt:lpstr>
      <vt:lpstr>Wealth shares (repeat)</vt:lpstr>
      <vt:lpstr>Households with zero or negative NW</vt:lpstr>
      <vt:lpstr>Wealth of Forbes 400 as % SCF wealth (could also show as share of median from a “normal” survey)</vt:lpstr>
      <vt:lpstr>Relative quantile difference plot: %Δ real wealth</vt:lpstr>
      <vt:lpstr>Relative quantile difference plot: %Δ gross income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Wealth and Wealth Inequality</dc:title>
  <dc:creator>Arthur B. Kennickell</dc:creator>
  <cp:lastModifiedBy>Arthur B. Kennickell</cp:lastModifiedBy>
  <cp:revision>86</cp:revision>
  <cp:lastPrinted>2017-06-08T11:53:01Z</cp:lastPrinted>
  <dcterms:created xsi:type="dcterms:W3CDTF">2017-04-20T13:59:55Z</dcterms:created>
  <dcterms:modified xsi:type="dcterms:W3CDTF">2017-06-09T11:37:57Z</dcterms:modified>
</cp:coreProperties>
</file>