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drawings/drawing11.xml" ContentType="application/vnd.openxmlformats-officedocument.drawingml.chartshapes+xml"/>
  <Override PartName="/ppt/charts/chart18.xml" ContentType="application/vnd.openxmlformats-officedocument.drawingml.chart+xml"/>
  <Override PartName="/ppt/drawings/drawing12.xml" ContentType="application/vnd.openxmlformats-officedocument.drawingml.chartshapes+xml"/>
  <Override PartName="/ppt/charts/chart19.xml" ContentType="application/vnd.openxmlformats-officedocument.drawingml.chart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drawings/drawing14.xml" ContentType="application/vnd.openxmlformats-officedocument.drawingml.chartshapes+xml"/>
  <Override PartName="/ppt/charts/chart2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7" r:id="rId2"/>
    <p:sldId id="346" r:id="rId3"/>
    <p:sldId id="347" r:id="rId4"/>
    <p:sldId id="412" r:id="rId5"/>
    <p:sldId id="450" r:id="rId6"/>
    <p:sldId id="596" r:id="rId7"/>
    <p:sldId id="355" r:id="rId8"/>
    <p:sldId id="430" r:id="rId9"/>
    <p:sldId id="536" r:id="rId10"/>
    <p:sldId id="550" r:id="rId11"/>
    <p:sldId id="547" r:id="rId12"/>
    <p:sldId id="594" r:id="rId13"/>
    <p:sldId id="548" r:id="rId14"/>
    <p:sldId id="549" r:id="rId15"/>
    <p:sldId id="597" r:id="rId16"/>
    <p:sldId id="598" r:id="rId17"/>
    <p:sldId id="599" r:id="rId18"/>
    <p:sldId id="575" r:id="rId19"/>
    <p:sldId id="592" r:id="rId20"/>
    <p:sldId id="574" r:id="rId21"/>
    <p:sldId id="558" r:id="rId22"/>
    <p:sldId id="356" r:id="rId23"/>
    <p:sldId id="570" r:id="rId24"/>
    <p:sldId id="595" r:id="rId25"/>
    <p:sldId id="560" r:id="rId26"/>
    <p:sldId id="580" r:id="rId27"/>
    <p:sldId id="579" r:id="rId28"/>
    <p:sldId id="576" r:id="rId29"/>
    <p:sldId id="352" r:id="rId30"/>
    <p:sldId id="376" r:id="rId31"/>
    <p:sldId id="509" r:id="rId32"/>
    <p:sldId id="501" r:id="rId33"/>
    <p:sldId id="461" r:id="rId34"/>
    <p:sldId id="471" r:id="rId35"/>
    <p:sldId id="563" r:id="rId36"/>
    <p:sldId id="437" r:id="rId37"/>
    <p:sldId id="564" r:id="rId38"/>
    <p:sldId id="565" r:id="rId39"/>
    <p:sldId id="578" r:id="rId40"/>
    <p:sldId id="585" r:id="rId41"/>
    <p:sldId id="600" r:id="rId42"/>
    <p:sldId id="601" r:id="rId43"/>
    <p:sldId id="584" r:id="rId44"/>
    <p:sldId id="581" r:id="rId45"/>
    <p:sldId id="582" r:id="rId46"/>
    <p:sldId id="583" r:id="rId47"/>
    <p:sldId id="586" r:id="rId48"/>
    <p:sldId id="587" r:id="rId49"/>
    <p:sldId id="395" r:id="rId50"/>
    <p:sldId id="378" r:id="rId51"/>
    <p:sldId id="397" r:id="rId52"/>
    <p:sldId id="398" r:id="rId53"/>
    <p:sldId id="572" r:id="rId54"/>
    <p:sldId id="401" r:id="rId55"/>
    <p:sldId id="402" r:id="rId56"/>
    <p:sldId id="410" r:id="rId57"/>
    <p:sldId id="487" r:id="rId58"/>
    <p:sldId id="408" r:id="rId59"/>
    <p:sldId id="508" r:id="rId60"/>
    <p:sldId id="488" r:id="rId61"/>
    <p:sldId id="491" r:id="rId62"/>
    <p:sldId id="590" r:id="rId63"/>
    <p:sldId id="588" r:id="rId64"/>
    <p:sldId id="591" r:id="rId65"/>
    <p:sldId id="404" r:id="rId66"/>
    <p:sldId id="411" r:id="rId67"/>
    <p:sldId id="275" r:id="rId68"/>
    <p:sldId id="512" r:id="rId69"/>
    <p:sldId id="513" r:id="rId70"/>
    <p:sldId id="514" r:id="rId71"/>
    <p:sldId id="503" r:id="rId72"/>
    <p:sldId id="271" r:id="rId73"/>
    <p:sldId id="452" r:id="rId74"/>
    <p:sldId id="272" r:id="rId75"/>
    <p:sldId id="455" r:id="rId76"/>
    <p:sldId id="454" r:id="rId77"/>
    <p:sldId id="515" r:id="rId78"/>
    <p:sldId id="522" r:id="rId79"/>
    <p:sldId id="520" r:id="rId80"/>
    <p:sldId id="521" r:id="rId81"/>
    <p:sldId id="523" r:id="rId82"/>
    <p:sldId id="518" r:id="rId83"/>
    <p:sldId id="519" r:id="rId84"/>
    <p:sldId id="524" r:id="rId85"/>
    <p:sldId id="525" r:id="rId86"/>
    <p:sldId id="526" r:id="rId87"/>
    <p:sldId id="527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FFF"/>
    <a:srgbClr val="B7FFFF"/>
    <a:srgbClr val="D9FFFF"/>
    <a:srgbClr val="66FFFF"/>
    <a:srgbClr val="F8F8F8"/>
    <a:srgbClr val="18F4EA"/>
    <a:srgbClr val="24E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60" autoAdjust="0"/>
  </p:normalViewPr>
  <p:slideViewPr>
    <p:cSldViewPr>
      <p:cViewPr varScale="1">
        <p:scale>
          <a:sx n="61" d="100"/>
          <a:sy n="61" d="100"/>
        </p:scale>
        <p:origin x="14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../embeddings/oleObject4.bin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Branko\YDISTR\USA\US_and_UK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Kuznets relationship for the UK, 1688-2010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'DATA_incl. very LR'!$G$116</c:f>
              <c:strCache>
                <c:ptCount val="1"/>
                <c:pt idx="0">
                  <c:v>England/UK</c:v>
                </c:pt>
              </c:strCache>
            </c:strRef>
          </c:tx>
          <c:spPr>
            <a:ln w="38100"/>
          </c:spPr>
          <c:marker>
            <c:symbol val="circle"/>
            <c:size val="7"/>
          </c:marker>
          <c:xVal>
            <c:numRef>
              <c:f>'DATA_incl. very LR'!$G$119:$G$211</c:f>
              <c:numCache>
                <c:formatCode>General</c:formatCode>
                <c:ptCount val="93"/>
                <c:pt idx="0">
                  <c:v>1418</c:v>
                </c:pt>
                <c:pt idx="1">
                  <c:v>1759</c:v>
                </c:pt>
                <c:pt idx="2">
                  <c:v>2000</c:v>
                </c:pt>
                <c:pt idx="3" formatCode="0">
                  <c:v>2101.5300000000002</c:v>
                </c:pt>
                <c:pt idx="4" formatCode="0">
                  <c:v>2524</c:v>
                </c:pt>
                <c:pt idx="5" formatCode="0">
                  <c:v>2830.24</c:v>
                </c:pt>
                <c:pt idx="6" formatCode="0">
                  <c:v>2968.24</c:v>
                </c:pt>
                <c:pt idx="7" formatCode="0">
                  <c:v>3190.43</c:v>
                </c:pt>
                <c:pt idx="8" formatCode="0">
                  <c:v>3477.32</c:v>
                </c:pt>
                <c:pt idx="9" formatCode="0">
                  <c:v>4920.55</c:v>
                </c:pt>
                <c:pt idx="10" formatCode="0">
                  <c:v>5503.32</c:v>
                </c:pt>
                <c:pt idx="11" formatCode="0">
                  <c:v>5440.86</c:v>
                </c:pt>
                <c:pt idx="12" formatCode="0">
                  <c:v>5138.42</c:v>
                </c:pt>
                <c:pt idx="13" formatCode="0">
                  <c:v>5148.25</c:v>
                </c:pt>
                <c:pt idx="14" formatCode="0">
                  <c:v>5277.46</c:v>
                </c:pt>
                <c:pt idx="15" formatCode="0">
                  <c:v>5607.51</c:v>
                </c:pt>
                <c:pt idx="16" formatCode="0">
                  <c:v>5799.01</c:v>
                </c:pt>
                <c:pt idx="17" formatCode="0">
                  <c:v>6035.17</c:v>
                </c:pt>
                <c:pt idx="18" formatCode="0">
                  <c:v>6217.62</c:v>
                </c:pt>
                <c:pt idx="19" formatCode="0">
                  <c:v>6266.45</c:v>
                </c:pt>
                <c:pt idx="20" formatCode="0">
                  <c:v>6262.4</c:v>
                </c:pt>
                <c:pt idx="21" formatCode="0">
                  <c:v>6856</c:v>
                </c:pt>
                <c:pt idx="22" formatCode="0">
                  <c:v>7481.68</c:v>
                </c:pt>
                <c:pt idx="23" formatCode="0">
                  <c:v>7638.87</c:v>
                </c:pt>
                <c:pt idx="24" formatCode="0">
                  <c:v>7743.7</c:v>
                </c:pt>
                <c:pt idx="25" formatCode="0">
                  <c:v>7405.39</c:v>
                </c:pt>
                <c:pt idx="26" formatCode="0">
                  <c:v>7056.13</c:v>
                </c:pt>
                <c:pt idx="27" formatCode="0">
                  <c:v>6745.34</c:v>
                </c:pt>
                <c:pt idx="28" formatCode="0">
                  <c:v>6604.41</c:v>
                </c:pt>
                <c:pt idx="29" formatCode="0">
                  <c:v>6745.64</c:v>
                </c:pt>
                <c:pt idx="30" formatCode="0">
                  <c:v>6955.69</c:v>
                </c:pt>
                <c:pt idx="31" formatCode="0">
                  <c:v>6939.37</c:v>
                </c:pt>
                <c:pt idx="32" formatCode="0">
                  <c:v>7123.36</c:v>
                </c:pt>
                <c:pt idx="33" formatCode="0">
                  <c:v>7090.72</c:v>
                </c:pt>
                <c:pt idx="34" formatCode="0">
                  <c:v>7345.8</c:v>
                </c:pt>
                <c:pt idx="35" formatCode="0">
                  <c:v>7619.21</c:v>
                </c:pt>
                <c:pt idx="36" formatCode="0">
                  <c:v>7868.13</c:v>
                </c:pt>
                <c:pt idx="37" formatCode="0">
                  <c:v>7928.75</c:v>
                </c:pt>
                <c:pt idx="38" formatCode="0">
                  <c:v>8017.01</c:v>
                </c:pt>
                <c:pt idx="39" formatCode="0">
                  <c:v>7965.81</c:v>
                </c:pt>
                <c:pt idx="40" formatCode="0">
                  <c:v>8239.7999999999993</c:v>
                </c:pt>
                <c:pt idx="41" formatCode="0">
                  <c:v>8645.23</c:v>
                </c:pt>
                <c:pt idx="42" formatCode="0">
                  <c:v>8856.67</c:v>
                </c:pt>
                <c:pt idx="43" formatCode="0">
                  <c:v>8865.3799999999992</c:v>
                </c:pt>
                <c:pt idx="44" formatCode="0">
                  <c:v>9149.18</c:v>
                </c:pt>
                <c:pt idx="45" formatCode="0">
                  <c:v>9567.9699999999993</c:v>
                </c:pt>
                <c:pt idx="46" formatCode="0">
                  <c:v>9751.5400000000009</c:v>
                </c:pt>
                <c:pt idx="47" formatCode="0">
                  <c:v>9885.31</c:v>
                </c:pt>
                <c:pt idx="48" formatCode="0">
                  <c:v>10048.9</c:v>
                </c:pt>
                <c:pt idx="49" formatCode="0">
                  <c:v>10410</c:v>
                </c:pt>
                <c:pt idx="50" formatCode="0">
                  <c:v>10551.7</c:v>
                </c:pt>
                <c:pt idx="51" formatCode="0">
                  <c:v>10767.5</c:v>
                </c:pt>
                <c:pt idx="52" formatCode="0">
                  <c:v>10941.5</c:v>
                </c:pt>
                <c:pt idx="53" formatCode="0">
                  <c:v>11293.9</c:v>
                </c:pt>
                <c:pt idx="54" formatCode="0">
                  <c:v>12025.3</c:v>
                </c:pt>
                <c:pt idx="55" formatCode="0">
                  <c:v>11858.9</c:v>
                </c:pt>
                <c:pt idx="56" formatCode="0">
                  <c:v>11847.1</c:v>
                </c:pt>
                <c:pt idx="57" formatCode="0">
                  <c:v>12115</c:v>
                </c:pt>
                <c:pt idx="58" formatCode="0">
                  <c:v>12383.6</c:v>
                </c:pt>
                <c:pt idx="59" formatCode="0">
                  <c:v>12827.8</c:v>
                </c:pt>
                <c:pt idx="60" formatCode="0">
                  <c:v>13167.3</c:v>
                </c:pt>
                <c:pt idx="61" formatCode="0">
                  <c:v>12931.5</c:v>
                </c:pt>
                <c:pt idx="62" formatCode="0">
                  <c:v>12747.4</c:v>
                </c:pt>
                <c:pt idx="63" formatCode="0">
                  <c:v>12954.7</c:v>
                </c:pt>
                <c:pt idx="64" formatCode="0">
                  <c:v>13404.5</c:v>
                </c:pt>
                <c:pt idx="65" formatCode="0">
                  <c:v>13720.1</c:v>
                </c:pt>
                <c:pt idx="66" formatCode="0">
                  <c:v>14164.5</c:v>
                </c:pt>
                <c:pt idx="67" formatCode="0">
                  <c:v>14741.8</c:v>
                </c:pt>
                <c:pt idx="68" formatCode="0">
                  <c:v>15393.4</c:v>
                </c:pt>
                <c:pt idx="69" formatCode="0">
                  <c:v>16110</c:v>
                </c:pt>
                <c:pt idx="70" formatCode="0">
                  <c:v>16413.7</c:v>
                </c:pt>
                <c:pt idx="71" formatCode="0">
                  <c:v>16429.900000000001</c:v>
                </c:pt>
                <c:pt idx="72" formatCode="0">
                  <c:v>16155.3</c:v>
                </c:pt>
                <c:pt idx="73" formatCode="0">
                  <c:v>16133.5</c:v>
                </c:pt>
                <c:pt idx="74" formatCode="0">
                  <c:v>16458.3</c:v>
                </c:pt>
                <c:pt idx="75" formatCode="0">
                  <c:v>17117.900000000001</c:v>
                </c:pt>
                <c:pt idx="76" formatCode="0">
                  <c:v>17585.5</c:v>
                </c:pt>
                <c:pt idx="77" formatCode="0">
                  <c:v>18044</c:v>
                </c:pt>
                <c:pt idx="78" formatCode="0">
                  <c:v>19115.099999999999</c:v>
                </c:pt>
                <c:pt idx="79" formatCode="0">
                  <c:v>19724.099999999999</c:v>
                </c:pt>
                <c:pt idx="80" formatCode="0">
                  <c:v>20269.5</c:v>
                </c:pt>
                <c:pt idx="81" formatCode="0">
                  <c:v>21045.7</c:v>
                </c:pt>
                <c:pt idx="82" formatCode="0">
                  <c:v>21567.3</c:v>
                </c:pt>
                <c:pt idx="83" formatCode="0">
                  <c:v>22008</c:v>
                </c:pt>
                <c:pt idx="84" formatCode="0">
                  <c:v>22762.799999999999</c:v>
                </c:pt>
                <c:pt idx="85" formatCode="0">
                  <c:v>23306.6</c:v>
                </c:pt>
                <c:pt idx="86" formatCode="0">
                  <c:v>23810.400000000001</c:v>
                </c:pt>
                <c:pt idx="87" formatCode="0">
                  <c:v>24285.3</c:v>
                </c:pt>
                <c:pt idx="88" formatCode="0">
                  <c:v>25002.1</c:v>
                </c:pt>
                <c:pt idx="89" formatCode="0">
                  <c:v>24602.1</c:v>
                </c:pt>
                <c:pt idx="90" formatCode="0">
                  <c:v>23489.4</c:v>
                </c:pt>
                <c:pt idx="91" formatCode="0">
                  <c:v>23777.200000000001</c:v>
                </c:pt>
                <c:pt idx="92" formatCode="0">
                  <c:v>23829.307733799997</c:v>
                </c:pt>
              </c:numCache>
            </c:numRef>
          </c:xVal>
          <c:yVal>
            <c:numRef>
              <c:f>'DATA_incl. very LR'!$D$119:$D$211</c:f>
              <c:numCache>
                <c:formatCode>0</c:formatCode>
                <c:ptCount val="93"/>
                <c:pt idx="0">
                  <c:v>45.034654626083856</c:v>
                </c:pt>
                <c:pt idx="1">
                  <c:v>45.900313623621528</c:v>
                </c:pt>
                <c:pt idx="3">
                  <c:v>51.515843534210447</c:v>
                </c:pt>
                <c:pt idx="6">
                  <c:v>56.901258445057444</c:v>
                </c:pt>
                <c:pt idx="8">
                  <c:v>52</c:v>
                </c:pt>
                <c:pt idx="9">
                  <c:v>50.2</c:v>
                </c:pt>
                <c:pt idx="42">
                  <c:v>29.380050000000001</c:v>
                </c:pt>
                <c:pt idx="43">
                  <c:v>28.035979999999999</c:v>
                </c:pt>
                <c:pt idx="44">
                  <c:v>30.342419999999997</c:v>
                </c:pt>
                <c:pt idx="45">
                  <c:v>30.330960000000001</c:v>
                </c:pt>
                <c:pt idx="46">
                  <c:v>28.640989999999999</c:v>
                </c:pt>
                <c:pt idx="47">
                  <c:v>29.492000000000001</c:v>
                </c:pt>
                <c:pt idx="48">
                  <c:v>29.011360000000003</c:v>
                </c:pt>
                <c:pt idx="49">
                  <c:v>28.419719999999998</c:v>
                </c:pt>
                <c:pt idx="50">
                  <c:v>29.18824</c:v>
                </c:pt>
                <c:pt idx="51">
                  <c:v>29.609479999999998</c:v>
                </c:pt>
                <c:pt idx="52">
                  <c:v>30.226560000000003</c:v>
                </c:pt>
                <c:pt idx="53">
                  <c:v>30.32122</c:v>
                </c:pt>
                <c:pt idx="54">
                  <c:v>29.37069</c:v>
                </c:pt>
                <c:pt idx="55">
                  <c:v>28.681550000000001</c:v>
                </c:pt>
                <c:pt idx="56">
                  <c:v>28.100009999999997</c:v>
                </c:pt>
                <c:pt idx="57">
                  <c:v>27.940949999999997</c:v>
                </c:pt>
                <c:pt idx="58">
                  <c:v>27.210259999999998</c:v>
                </c:pt>
                <c:pt idx="59">
                  <c:v>27.280769999999997</c:v>
                </c:pt>
                <c:pt idx="60">
                  <c:v>28.231079999999999</c:v>
                </c:pt>
                <c:pt idx="61">
                  <c:v>28.662919999999996</c:v>
                </c:pt>
                <c:pt idx="62">
                  <c:v>29.38043</c:v>
                </c:pt>
                <c:pt idx="63">
                  <c:v>29.055910000000001</c:v>
                </c:pt>
                <c:pt idx="64">
                  <c:v>29.630469999999999</c:v>
                </c:pt>
                <c:pt idx="65">
                  <c:v>29.669980000000002</c:v>
                </c:pt>
                <c:pt idx="66">
                  <c:v>30.684549999999998</c:v>
                </c:pt>
                <c:pt idx="67">
                  <c:v>31.512149999999998</c:v>
                </c:pt>
                <c:pt idx="68">
                  <c:v>33.228629999999995</c:v>
                </c:pt>
                <c:pt idx="69">
                  <c:v>34.374580000000002</c:v>
                </c:pt>
                <c:pt idx="70">
                  <c:v>34.787439999999997</c:v>
                </c:pt>
                <c:pt idx="71">
                  <c:v>36.541630000000005</c:v>
                </c:pt>
                <c:pt idx="72">
                  <c:v>36.53163</c:v>
                </c:pt>
                <c:pt idx="73">
                  <c:v>36.763200000000005</c:v>
                </c:pt>
                <c:pt idx="74">
                  <c:v>36.499409999999997</c:v>
                </c:pt>
                <c:pt idx="75">
                  <c:v>35.692329999999998</c:v>
                </c:pt>
                <c:pt idx="76">
                  <c:v>35.61656</c:v>
                </c:pt>
                <c:pt idx="77">
                  <c:v>35.736159999999998</c:v>
                </c:pt>
                <c:pt idx="78">
                  <c:v>36.479320000000001</c:v>
                </c:pt>
                <c:pt idx="79">
                  <c:v>37.118180000000002</c:v>
                </c:pt>
                <c:pt idx="80">
                  <c:v>37.05762</c:v>
                </c:pt>
                <c:pt idx="81">
                  <c:v>37.49756</c:v>
                </c:pt>
                <c:pt idx="82">
                  <c:v>37.140889999999999</c:v>
                </c:pt>
                <c:pt idx="83">
                  <c:v>36.592819999999996</c:v>
                </c:pt>
                <c:pt idx="84">
                  <c:v>36.411169999999998</c:v>
                </c:pt>
                <c:pt idx="85">
                  <c:v>36.587690000000002</c:v>
                </c:pt>
                <c:pt idx="86">
                  <c:v>36.975320000000004</c:v>
                </c:pt>
                <c:pt idx="87">
                  <c:v>37.272120000000001</c:v>
                </c:pt>
                <c:pt idx="88">
                  <c:v>37.816159999999996</c:v>
                </c:pt>
                <c:pt idx="89">
                  <c:v>37.812139999999999</c:v>
                </c:pt>
                <c:pt idx="90">
                  <c:v>37.510890000000003</c:v>
                </c:pt>
                <c:pt idx="91">
                  <c:v>35.898560000000003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236936"/>
        <c:axId val="318240464"/>
      </c:scatterChart>
      <c:valAx>
        <c:axId val="31823693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GDP per capita (in 1990 international dollars; Maddison)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8240464"/>
        <c:crosses val="autoZero"/>
        <c:crossBetween val="midCat"/>
      </c:valAx>
      <c:valAx>
        <c:axId val="318240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Gini of disposable per capita income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18236936"/>
        <c:crosses val="autoZero"/>
        <c:crossBetween val="midCat"/>
      </c:valAx>
    </c:plotArea>
    <c:plotVisOnly val="1"/>
    <c:dispBlanksAs val="span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5874255377541E-2"/>
          <c:y val="3.2686082497802124E-2"/>
          <c:w val="0.90286351706036749"/>
          <c:h val="0.8752194836767335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Sheet1!$M$18:$Q$18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Sheet1!$G$23:$K$23</c:f>
              <c:numCache>
                <c:formatCode>General</c:formatCode>
                <c:ptCount val="5"/>
                <c:pt idx="0">
                  <c:v>72.5</c:v>
                </c:pt>
                <c:pt idx="1">
                  <c:v>71.8</c:v>
                </c:pt>
                <c:pt idx="2">
                  <c:v>71.900000000000006</c:v>
                </c:pt>
                <c:pt idx="3">
                  <c:v>71.900000000000006</c:v>
                </c:pt>
                <c:pt idx="4">
                  <c:v>69.599999999999994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Sheet1!$M$18:$Q$18</c:f>
              <c:numCache>
                <c:formatCode>General</c:formatCode>
                <c:ptCount val="5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cat>
          <c:val>
            <c:numRef>
              <c:f>Sheet1!$G$24:$K$24</c:f>
              <c:numCache>
                <c:formatCode>General</c:formatCode>
                <c:ptCount val="5"/>
                <c:pt idx="0">
                  <c:v>76.3</c:v>
                </c:pt>
                <c:pt idx="1">
                  <c:v>76.099999999999994</c:v>
                </c:pt>
                <c:pt idx="2">
                  <c:v>77.2</c:v>
                </c:pt>
                <c:pt idx="3">
                  <c:v>78.099999999999994</c:v>
                </c:pt>
                <c:pt idx="4">
                  <c:v>75.900000000000006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937576"/>
        <c:axId val="364936008"/>
      </c:lineChart>
      <c:catAx>
        <c:axId val="36493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36008"/>
        <c:crosses val="autoZero"/>
        <c:auto val="1"/>
        <c:lblAlgn val="ctr"/>
        <c:lblOffset val="100"/>
        <c:noMultiLvlLbl val="0"/>
      </c:catAx>
      <c:valAx>
        <c:axId val="36493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3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954122138532"/>
          <c:y val="3.4529804043969721E-2"/>
          <c:w val="0.85422987969987674"/>
          <c:h val="0.80840429753496645"/>
        </c:manualLayout>
      </c:layout>
      <c:scatterChart>
        <c:scatterStyle val="smoothMarker"/>
        <c:varyColors val="0"/>
        <c:ser>
          <c:idx val="0"/>
          <c:order val="0"/>
          <c:spPr>
            <a:ln w="44450"/>
          </c:spPr>
          <c:marker>
            <c:symbol val="circle"/>
            <c:size val="11"/>
          </c:marker>
          <c:xVal>
            <c:numRef>
              <c:f>'DATA-RRinc_ventiles 88_08'!$E$8:$E$28</c:f>
              <c:numCache>
                <c:formatCode>General</c:formatCode>
                <c:ptCount val="21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99</c:v>
                </c:pt>
                <c:pt idx="20">
                  <c:v>100</c:v>
                </c:pt>
              </c:numCache>
            </c:numRef>
          </c:xVal>
          <c:yVal>
            <c:numRef>
              <c:f>'DATA-RRinc_ventiles 88_08'!$Q$8:$Q$28</c:f>
              <c:numCache>
                <c:formatCode>0</c:formatCode>
                <c:ptCount val="21"/>
                <c:pt idx="0">
                  <c:v>15.141551314630286</c:v>
                </c:pt>
                <c:pt idx="1">
                  <c:v>38.351567583733768</c:v>
                </c:pt>
                <c:pt idx="2">
                  <c:v>39.040307902716265</c:v>
                </c:pt>
                <c:pt idx="3">
                  <c:v>41.712699681677393</c:v>
                </c:pt>
                <c:pt idx="4">
                  <c:v>46.445970003125758</c:v>
                </c:pt>
                <c:pt idx="5">
                  <c:v>51.811222405376498</c:v>
                </c:pt>
                <c:pt idx="6">
                  <c:v>59.665163207342317</c:v>
                </c:pt>
                <c:pt idx="7">
                  <c:v>64.772838138746323</c:v>
                </c:pt>
                <c:pt idx="8">
                  <c:v>66.143381979913414</c:v>
                </c:pt>
                <c:pt idx="9">
                  <c:v>67.426761191634597</c:v>
                </c:pt>
                <c:pt idx="10">
                  <c:v>75.810722173508765</c:v>
                </c:pt>
                <c:pt idx="11">
                  <c:v>69.822685831394352</c:v>
                </c:pt>
                <c:pt idx="12">
                  <c:v>62.811730851432614</c:v>
                </c:pt>
                <c:pt idx="13">
                  <c:v>59.66451156374675</c:v>
                </c:pt>
                <c:pt idx="14">
                  <c:v>28.150317326290498</c:v>
                </c:pt>
                <c:pt idx="15">
                  <c:v>1.2841086782211075</c:v>
                </c:pt>
                <c:pt idx="16">
                  <c:v>3.697601541629969</c:v>
                </c:pt>
                <c:pt idx="17">
                  <c:v>5.7769838772562032</c:v>
                </c:pt>
                <c:pt idx="18">
                  <c:v>16.614918729929016</c:v>
                </c:pt>
                <c:pt idx="19">
                  <c:v>26.854699529886329</c:v>
                </c:pt>
                <c:pt idx="20">
                  <c:v>64.799799201219187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933656"/>
        <c:axId val="364931696"/>
      </c:scatterChart>
      <c:valAx>
        <c:axId val="364933656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Percentile of  global income distribution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64931696"/>
        <c:crosses val="autoZero"/>
        <c:crossBetween val="midCat"/>
      </c:valAx>
      <c:valAx>
        <c:axId val="36493169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Real PPP income change (in percent)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649336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Real income growth over 1988-2008 and 1988-2011</a:t>
            </a:r>
            <a:r>
              <a:rPr lang="en-US" sz="2000" baseline="0"/>
              <a:t> </a:t>
            </a:r>
            <a:r>
              <a:rPr lang="en-US" sz="2000"/>
              <a:t> (based on 2011 PPPs)</a:t>
            </a:r>
          </a:p>
        </c:rich>
      </c:tx>
      <c:layout>
        <c:manualLayout>
          <c:xMode val="edge"/>
          <c:yMode val="edge"/>
          <c:x val="0.10726641962681106"/>
          <c:y val="1.8148984585748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'DATA-2011_PPPs'!$E$8:$E$28</c:f>
              <c:numCache>
                <c:formatCode>General</c:formatCode>
                <c:ptCount val="21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99</c:v>
                </c:pt>
                <c:pt idx="20">
                  <c:v>100</c:v>
                </c:pt>
              </c:numCache>
            </c:numRef>
          </c:xVal>
          <c:yVal>
            <c:numRef>
              <c:f>'DATA-2011_PPPs'!$M$8:$M$28</c:f>
              <c:numCache>
                <c:formatCode>0</c:formatCode>
                <c:ptCount val="21"/>
                <c:pt idx="0">
                  <c:v>18.823252173069083</c:v>
                </c:pt>
                <c:pt idx="1">
                  <c:v>43.60140001894699</c:v>
                </c:pt>
                <c:pt idx="2">
                  <c:v>51.706666688092831</c:v>
                </c:pt>
                <c:pt idx="3">
                  <c:v>51.254975853252027</c:v>
                </c:pt>
                <c:pt idx="4">
                  <c:v>56.737155619008405</c:v>
                </c:pt>
                <c:pt idx="5">
                  <c:v>62.808435119401175</c:v>
                </c:pt>
                <c:pt idx="6">
                  <c:v>63.131494995889881</c:v>
                </c:pt>
                <c:pt idx="7">
                  <c:v>61.393184867164877</c:v>
                </c:pt>
                <c:pt idx="8">
                  <c:v>67.056212122421982</c:v>
                </c:pt>
                <c:pt idx="9">
                  <c:v>67.379866900213131</c:v>
                </c:pt>
                <c:pt idx="10">
                  <c:v>64.697757019315219</c:v>
                </c:pt>
                <c:pt idx="11">
                  <c:v>61.584152670631845</c:v>
                </c:pt>
                <c:pt idx="12">
                  <c:v>61.636654549537553</c:v>
                </c:pt>
                <c:pt idx="13">
                  <c:v>48.633188654893303</c:v>
                </c:pt>
                <c:pt idx="14">
                  <c:v>32.00205472703361</c:v>
                </c:pt>
                <c:pt idx="15">
                  <c:v>9.3936584997287085</c:v>
                </c:pt>
                <c:pt idx="16">
                  <c:v>8.4664811561397499</c:v>
                </c:pt>
                <c:pt idx="17">
                  <c:v>10.585170066713179</c:v>
                </c:pt>
                <c:pt idx="18">
                  <c:v>17.210211213259075</c:v>
                </c:pt>
                <c:pt idx="19">
                  <c:v>24.251061396618677</c:v>
                </c:pt>
                <c:pt idx="20">
                  <c:v>53.090081287280789</c:v>
                </c:pt>
              </c:numCache>
            </c:numRef>
          </c:yVal>
          <c:smooth val="0"/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'DATA-2011_PPPs'!$E$8:$E$28</c:f>
              <c:numCache>
                <c:formatCode>General</c:formatCode>
                <c:ptCount val="21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99</c:v>
                </c:pt>
                <c:pt idx="20">
                  <c:v>100</c:v>
                </c:pt>
              </c:numCache>
            </c:numRef>
          </c:xVal>
          <c:yVal>
            <c:numRef>
              <c:f>'DATA-2011_PPPs'!$N$8:$N$28</c:f>
              <c:numCache>
                <c:formatCode>0</c:formatCode>
                <c:ptCount val="21"/>
                <c:pt idx="0">
                  <c:v>30.297738218794755</c:v>
                </c:pt>
                <c:pt idx="1">
                  <c:v>56.366881885329704</c:v>
                </c:pt>
                <c:pt idx="2">
                  <c:v>61.375421595929637</c:v>
                </c:pt>
                <c:pt idx="3">
                  <c:v>62.138102583230001</c:v>
                </c:pt>
                <c:pt idx="4">
                  <c:v>68.894683019600109</c:v>
                </c:pt>
                <c:pt idx="5">
                  <c:v>79.55748600314665</c:v>
                </c:pt>
                <c:pt idx="6">
                  <c:v>87.824377340680243</c:v>
                </c:pt>
                <c:pt idx="7">
                  <c:v>93.221093133159144</c:v>
                </c:pt>
                <c:pt idx="8">
                  <c:v>102.69224824557712</c:v>
                </c:pt>
                <c:pt idx="9">
                  <c:v>110.57604896572965</c:v>
                </c:pt>
                <c:pt idx="10">
                  <c:v>116.65943844056707</c:v>
                </c:pt>
                <c:pt idx="11">
                  <c:v>111.58282318309629</c:v>
                </c:pt>
                <c:pt idx="12">
                  <c:v>105.68159761715145</c:v>
                </c:pt>
                <c:pt idx="13">
                  <c:v>93.536245793345117</c:v>
                </c:pt>
                <c:pt idx="14">
                  <c:v>73.489716632605379</c:v>
                </c:pt>
                <c:pt idx="15">
                  <c:v>47.773019344735587</c:v>
                </c:pt>
                <c:pt idx="16">
                  <c:v>25.120973643841339</c:v>
                </c:pt>
                <c:pt idx="17">
                  <c:v>13.279686228181099</c:v>
                </c:pt>
                <c:pt idx="18">
                  <c:v>12.93394762903648</c:v>
                </c:pt>
                <c:pt idx="19">
                  <c:v>15.077260055789132</c:v>
                </c:pt>
                <c:pt idx="20">
                  <c:v>43.010984685415508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932480"/>
        <c:axId val="364936400"/>
      </c:scatterChart>
      <c:valAx>
        <c:axId val="36493248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Percentile of global income distribution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36400"/>
        <c:crosses val="autoZero"/>
        <c:crossBetween val="midCat"/>
      </c:valAx>
      <c:valAx>
        <c:axId val="36493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real per capita growth in % between 1988 and 2008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32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Middle class share in the early 1980 and 2010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DATA!$F$52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invertIfNegative val="0"/>
          <c:dLbls>
            <c:numFmt formatCode="#,##0" sourceLinked="0"/>
            <c:spPr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DATA!$I$53:$I$60</c:f>
              <c:strCache>
                <c:ptCount val="8"/>
                <c:pt idx="0">
                  <c:v>USA</c:v>
                </c:pt>
                <c:pt idx="1">
                  <c:v>Spain</c:v>
                </c:pt>
                <c:pt idx="2">
                  <c:v>Australia</c:v>
                </c:pt>
                <c:pt idx="3">
                  <c:v>UK</c:v>
                </c:pt>
                <c:pt idx="4">
                  <c:v>Canada</c:v>
                </c:pt>
                <c:pt idx="5">
                  <c:v>Germany</c:v>
                </c:pt>
                <c:pt idx="6">
                  <c:v>Netherlands</c:v>
                </c:pt>
                <c:pt idx="7">
                  <c:v>Sweden</c:v>
                </c:pt>
              </c:strCache>
            </c:strRef>
          </c:cat>
          <c:val>
            <c:numRef>
              <c:f>DATA!$J$53:$J$60</c:f>
              <c:numCache>
                <c:formatCode>0</c:formatCode>
                <c:ptCount val="8"/>
                <c:pt idx="0">
                  <c:v>26.987486571255996</c:v>
                </c:pt>
                <c:pt idx="1">
                  <c:v>31.131454217060522</c:v>
                </c:pt>
                <c:pt idx="2">
                  <c:v>32.048657056959314</c:v>
                </c:pt>
                <c:pt idx="3">
                  <c:v>32.827324841885009</c:v>
                </c:pt>
                <c:pt idx="4">
                  <c:v>34.859043777453557</c:v>
                </c:pt>
                <c:pt idx="5">
                  <c:v>38.552650294632265</c:v>
                </c:pt>
                <c:pt idx="6">
                  <c:v>41.107131637349092</c:v>
                </c:pt>
                <c:pt idx="7">
                  <c:v>44.735918116115052</c:v>
                </c:pt>
              </c:numCache>
            </c:numRef>
          </c:val>
        </c:ser>
        <c:ser>
          <c:idx val="1"/>
          <c:order val="1"/>
          <c:tx>
            <c:strRef>
              <c:f>DATA!$G$52</c:f>
              <c:strCache>
                <c:ptCount val="1"/>
                <c:pt idx="0">
                  <c:v>1980s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</c:spPr>
            <c:txPr>
              <a:bodyPr rot="0" anchor="t" anchorCtr="0"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DATA!$I$53:$I$60</c:f>
              <c:strCache>
                <c:ptCount val="8"/>
                <c:pt idx="0">
                  <c:v>USA</c:v>
                </c:pt>
                <c:pt idx="1">
                  <c:v>Spain</c:v>
                </c:pt>
                <c:pt idx="2">
                  <c:v>Australia</c:v>
                </c:pt>
                <c:pt idx="3">
                  <c:v>UK</c:v>
                </c:pt>
                <c:pt idx="4">
                  <c:v>Canada</c:v>
                </c:pt>
                <c:pt idx="5">
                  <c:v>Germany</c:v>
                </c:pt>
                <c:pt idx="6">
                  <c:v>Netherlands</c:v>
                </c:pt>
                <c:pt idx="7">
                  <c:v>Sweden</c:v>
                </c:pt>
              </c:strCache>
            </c:strRef>
          </c:cat>
          <c:val>
            <c:numRef>
              <c:f>DATA!$K$53:$K$60</c:f>
              <c:numCache>
                <c:formatCode>0</c:formatCode>
                <c:ptCount val="8"/>
                <c:pt idx="0">
                  <c:v>31.656194731049304</c:v>
                </c:pt>
                <c:pt idx="1">
                  <c:v>33.801180195534712</c:v>
                </c:pt>
                <c:pt idx="2">
                  <c:v>35.612209267251835</c:v>
                </c:pt>
                <c:pt idx="3">
                  <c:v>39.800152839867891</c:v>
                </c:pt>
                <c:pt idx="4">
                  <c:v>35.549586086320829</c:v>
                </c:pt>
                <c:pt idx="5">
                  <c:v>39.57778223399476</c:v>
                </c:pt>
                <c:pt idx="6">
                  <c:v>45.096928731130035</c:v>
                </c:pt>
                <c:pt idx="7">
                  <c:v>45.408187220415272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64936792"/>
        <c:axId val="364939144"/>
      </c:barChart>
      <c:catAx>
        <c:axId val="364936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4939144"/>
        <c:crosses val="autoZero"/>
        <c:auto val="1"/>
        <c:lblAlgn val="ctr"/>
        <c:lblOffset val="100"/>
        <c:noMultiLvlLbl val="0"/>
      </c:catAx>
      <c:valAx>
        <c:axId val="3649391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49367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Middle class income compared to the national mean  in the early 1980 and 2010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DATA!$F$52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DATA!$R$53:$R$61</c:f>
              <c:strCache>
                <c:ptCount val="8"/>
                <c:pt idx="0">
                  <c:v>USA</c:v>
                </c:pt>
                <c:pt idx="1">
                  <c:v>UK</c:v>
                </c:pt>
                <c:pt idx="2">
                  <c:v>Sweden</c:v>
                </c:pt>
                <c:pt idx="3">
                  <c:v>Australia</c:v>
                </c:pt>
                <c:pt idx="4">
                  <c:v>Canada</c:v>
                </c:pt>
                <c:pt idx="5">
                  <c:v>Germany</c:v>
                </c:pt>
                <c:pt idx="6">
                  <c:v>Netherlands</c:v>
                </c:pt>
                <c:pt idx="7">
                  <c:v>Spain</c:v>
                </c:pt>
              </c:strCache>
            </c:strRef>
          </c:cat>
          <c:val>
            <c:numRef>
              <c:f>DATA!$S$53:$S$60</c:f>
              <c:numCache>
                <c:formatCode>0</c:formatCode>
                <c:ptCount val="8"/>
                <c:pt idx="0">
                  <c:v>76.893755123887999</c:v>
                </c:pt>
                <c:pt idx="1">
                  <c:v>79.524130943077694</c:v>
                </c:pt>
                <c:pt idx="2">
                  <c:v>86.502495731619987</c:v>
                </c:pt>
                <c:pt idx="3">
                  <c:v>78.357542869694171</c:v>
                </c:pt>
                <c:pt idx="4">
                  <c:v>82.075931299019473</c:v>
                </c:pt>
                <c:pt idx="5">
                  <c:v>83.22143161622455</c:v>
                </c:pt>
                <c:pt idx="6">
                  <c:v>86.859979762205924</c:v>
                </c:pt>
                <c:pt idx="7">
                  <c:v>85.342629533738375</c:v>
                </c:pt>
              </c:numCache>
            </c:numRef>
          </c:val>
        </c:ser>
        <c:ser>
          <c:idx val="1"/>
          <c:order val="1"/>
          <c:tx>
            <c:strRef>
              <c:f>DATA!$K$52</c:f>
              <c:strCache>
                <c:ptCount val="1"/>
                <c:pt idx="0">
                  <c:v>1980s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cat>
            <c:strRef>
              <c:f>DATA!$R$53:$R$61</c:f>
              <c:strCache>
                <c:ptCount val="8"/>
                <c:pt idx="0">
                  <c:v>USA</c:v>
                </c:pt>
                <c:pt idx="1">
                  <c:v>UK</c:v>
                </c:pt>
                <c:pt idx="2">
                  <c:v>Sweden</c:v>
                </c:pt>
                <c:pt idx="3">
                  <c:v>Australia</c:v>
                </c:pt>
                <c:pt idx="4">
                  <c:v>Canada</c:v>
                </c:pt>
                <c:pt idx="5">
                  <c:v>Germany</c:v>
                </c:pt>
                <c:pt idx="6">
                  <c:v>Netherlands</c:v>
                </c:pt>
                <c:pt idx="7">
                  <c:v>Spain</c:v>
                </c:pt>
              </c:strCache>
            </c:strRef>
          </c:cat>
          <c:val>
            <c:numRef>
              <c:f>DATA!$T$53:$T$60</c:f>
              <c:numCache>
                <c:formatCode>0</c:formatCode>
                <c:ptCount val="8"/>
                <c:pt idx="0">
                  <c:v>82.811777465539592</c:v>
                </c:pt>
                <c:pt idx="1">
                  <c:v>84.260683502217375</c:v>
                </c:pt>
                <c:pt idx="2">
                  <c:v>91.230491615377716</c:v>
                </c:pt>
                <c:pt idx="3">
                  <c:v>81.543982120052931</c:v>
                </c:pt>
                <c:pt idx="4">
                  <c:v>82.673003652059251</c:v>
                </c:pt>
                <c:pt idx="5">
                  <c:v>82.384964649658627</c:v>
                </c:pt>
                <c:pt idx="6">
                  <c:v>82.593321656661828</c:v>
                </c:pt>
                <c:pt idx="7">
                  <c:v>80.855838726265333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64937968"/>
        <c:axId val="362089128"/>
      </c:barChart>
      <c:catAx>
        <c:axId val="364937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2089128"/>
        <c:crosses val="autoZero"/>
        <c:auto val="1"/>
        <c:lblAlgn val="ctr"/>
        <c:lblOffset val="100"/>
        <c:noMultiLvlLbl val="0"/>
      </c:catAx>
      <c:valAx>
        <c:axId val="3620891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49379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801331853496109E-2"/>
          <c:y val="3.4257748776508973E-2"/>
          <c:w val="0.91009988901220862"/>
          <c:h val="0.859706362153344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'2008 unweighted regressions'!$G$8:$G$31</c:f>
              <c:strCache>
                <c:ptCount val="24"/>
                <c:pt idx="0">
                  <c:v>bottom 5%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96</c:v>
                </c:pt>
                <c:pt idx="20">
                  <c:v>97</c:v>
                </c:pt>
                <c:pt idx="21">
                  <c:v>98</c:v>
                </c:pt>
                <c:pt idx="22">
                  <c:v>99</c:v>
                </c:pt>
                <c:pt idx="23">
                  <c:v>top 1%</c:v>
                </c:pt>
              </c:strCache>
            </c:strRef>
          </c:cat>
          <c:val>
            <c:numRef>
              <c:f>'2008 unweighted regressions'!$K$8:$K$31</c:f>
              <c:numCache>
                <c:formatCode>0.0</c:formatCode>
                <c:ptCount val="24"/>
                <c:pt idx="0">
                  <c:v>42.197777205549279</c:v>
                </c:pt>
                <c:pt idx="1">
                  <c:v>33.348642666923716</c:v>
                </c:pt>
                <c:pt idx="2">
                  <c:v>29.649444145107385</c:v>
                </c:pt>
                <c:pt idx="3">
                  <c:v>26.360450867403262</c:v>
                </c:pt>
                <c:pt idx="4">
                  <c:v>23.855741120374915</c:v>
                </c:pt>
                <c:pt idx="5">
                  <c:v>21.589607031689347</c:v>
                </c:pt>
                <c:pt idx="6">
                  <c:v>19.808564485237881</c:v>
                </c:pt>
                <c:pt idx="7">
                  <c:v>17.811498683128015</c:v>
                </c:pt>
                <c:pt idx="8">
                  <c:v>16.09991287027195</c:v>
                </c:pt>
                <c:pt idx="9">
                  <c:v>14.485774412926308</c:v>
                </c:pt>
                <c:pt idx="10">
                  <c:v>12.550434406984307</c:v>
                </c:pt>
                <c:pt idx="11">
                  <c:v>11.007055183953106</c:v>
                </c:pt>
                <c:pt idx="12">
                  <c:v>9.139767504499293</c:v>
                </c:pt>
                <c:pt idx="13">
                  <c:v>7.4414641661892729</c:v>
                </c:pt>
                <c:pt idx="14">
                  <c:v>5.7899519424266206</c:v>
                </c:pt>
                <c:pt idx="15">
                  <c:v>4.4859786197757829</c:v>
                </c:pt>
                <c:pt idx="16">
                  <c:v>4.5347044965698418</c:v>
                </c:pt>
                <c:pt idx="17">
                  <c:v>7.0810884510284726</c:v>
                </c:pt>
                <c:pt idx="18">
                  <c:v>11.622754801749831</c:v>
                </c:pt>
                <c:pt idx="19">
                  <c:v>17.204827054656349</c:v>
                </c:pt>
                <c:pt idx="20">
                  <c:v>19.714889521709619</c:v>
                </c:pt>
                <c:pt idx="21">
                  <c:v>23.119875383923773</c:v>
                </c:pt>
                <c:pt idx="22">
                  <c:v>27.745842600631704</c:v>
                </c:pt>
                <c:pt idx="23">
                  <c:v>43.511814927418939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628264"/>
        <c:axId val="366631008"/>
      </c:barChart>
      <c:catAx>
        <c:axId val="366628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800"/>
                  <a:t>Factile of national income distribution</a:t>
                </a:r>
              </a:p>
            </c:rich>
          </c:tx>
          <c:layout>
            <c:manualLayout>
              <c:xMode val="edge"/>
              <c:yMode val="edge"/>
              <c:x val="0.39733628628468876"/>
              <c:y val="0.944535214058404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6631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66310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900"/>
                  <a:t>growth rate (in %)</a:t>
                </a:r>
              </a:p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1.5248334342822538E-3"/>
              <c:y val="0.2812708347001350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662826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Global  and US  Gini over two centuries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LONG_TERM_DATA!$F$22:$V$22</c:f>
              <c:numCache>
                <c:formatCode>General</c:formatCode>
                <c:ptCount val="17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  <c:pt idx="16">
                  <c:v>2011</c:v>
                </c:pt>
              </c:numCache>
            </c:numRef>
          </c:xVal>
          <c:yVal>
            <c:numRef>
              <c:f>LONG_TERM_DATA!$F$25:$V$25</c:f>
              <c:numCache>
                <c:formatCode>0.0</c:formatCode>
                <c:ptCount val="17"/>
                <c:pt idx="0">
                  <c:v>50</c:v>
                </c:pt>
                <c:pt idx="1">
                  <c:v>53.2</c:v>
                </c:pt>
                <c:pt idx="2">
                  <c:v>56</c:v>
                </c:pt>
                <c:pt idx="3">
                  <c:v>58.8</c:v>
                </c:pt>
                <c:pt idx="4">
                  <c:v>61</c:v>
                </c:pt>
                <c:pt idx="5">
                  <c:v>61.6</c:v>
                </c:pt>
                <c:pt idx="6">
                  <c:v>64</c:v>
                </c:pt>
                <c:pt idx="7">
                  <c:v>63.5</c:v>
                </c:pt>
                <c:pt idx="8">
                  <c:v>65</c:v>
                </c:pt>
                <c:pt idx="9">
                  <c:v>65.7</c:v>
                </c:pt>
                <c:pt idx="11">
                  <c:v>64.099999999999994</c:v>
                </c:pt>
              </c:numCache>
            </c:numRef>
          </c:yVal>
          <c:smooth val="1"/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LONG_TERM_DATA!$F$22:$V$22</c:f>
              <c:numCache>
                <c:formatCode>General</c:formatCode>
                <c:ptCount val="17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  <c:pt idx="16">
                  <c:v>2011</c:v>
                </c:pt>
              </c:numCache>
            </c:numRef>
          </c:xVal>
          <c:yVal>
            <c:numRef>
              <c:f>LONG_TERM_DATA!$F$33:$V$33</c:f>
              <c:numCache>
                <c:formatCode>General</c:formatCode>
                <c:ptCount val="17"/>
                <c:pt idx="10" formatCode="0.0">
                  <c:v>72.2</c:v>
                </c:pt>
                <c:pt idx="12" formatCode="0.0">
                  <c:v>71.900000000000006</c:v>
                </c:pt>
                <c:pt idx="13" formatCode="0.0">
                  <c:v>71.5</c:v>
                </c:pt>
                <c:pt idx="14" formatCode="0.0">
                  <c:v>71.900000000000006</c:v>
                </c:pt>
                <c:pt idx="15" formatCode="0.0">
                  <c:v>70.5</c:v>
                </c:pt>
                <c:pt idx="16" formatCode="0.0">
                  <c:v>68</c:v>
                </c:pt>
              </c:numCache>
            </c:numRef>
          </c:yVal>
          <c:smooth val="1"/>
        </c:ser>
        <c:ser>
          <c:idx val="2"/>
          <c:order val="2"/>
          <c:xVal>
            <c:numRef>
              <c:f>LONG_TERM_DATA!$F$22:$V$22</c:f>
              <c:numCache>
                <c:formatCode>General</c:formatCode>
                <c:ptCount val="17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  <c:pt idx="16">
                  <c:v>2011</c:v>
                </c:pt>
              </c:numCache>
            </c:numRef>
          </c:xVal>
          <c:yVal>
            <c:numRef>
              <c:f>LONG_TERM_DATA!$F$50:$V$50</c:f>
              <c:numCache>
                <c:formatCode>General</c:formatCode>
                <c:ptCount val="17"/>
                <c:pt idx="0" formatCode="0">
                  <c:v>45.7</c:v>
                </c:pt>
                <c:pt idx="2" formatCode="0">
                  <c:v>51.118379000000004</c:v>
                </c:pt>
                <c:pt idx="5" formatCode="0">
                  <c:v>45.121340000000004</c:v>
                </c:pt>
                <c:pt idx="6">
                  <c:v>36</c:v>
                </c:pt>
                <c:pt idx="7" formatCode="0">
                  <c:v>34.9</c:v>
                </c:pt>
                <c:pt idx="8" formatCode="0">
                  <c:v>34.1</c:v>
                </c:pt>
                <c:pt idx="9" formatCode="0">
                  <c:v>35.200000000000003</c:v>
                </c:pt>
                <c:pt idx="10" formatCode="0">
                  <c:v>37.799999999999997</c:v>
                </c:pt>
                <c:pt idx="11" formatCode="0">
                  <c:v>38.299999999999997</c:v>
                </c:pt>
                <c:pt idx="12" formatCode="0">
                  <c:v>40.4</c:v>
                </c:pt>
                <c:pt idx="13" formatCode="0">
                  <c:v>40.6</c:v>
                </c:pt>
                <c:pt idx="14" formatCode="0">
                  <c:v>40.4</c:v>
                </c:pt>
                <c:pt idx="15" formatCode="0">
                  <c:v>43.2</c:v>
                </c:pt>
                <c:pt idx="16" formatCode="0">
                  <c:v>41.7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632576"/>
        <c:axId val="366632968"/>
      </c:scatterChart>
      <c:valAx>
        <c:axId val="36663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66632968"/>
        <c:crosses val="autoZero"/>
        <c:crossBetween val="midCat"/>
      </c:valAx>
      <c:valAx>
        <c:axId val="36663296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325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span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Shares of global income received by top 10% and bottom 60% of world population</a:t>
            </a:r>
          </a:p>
        </c:rich>
      </c:tx>
      <c:layout>
        <c:manualLayout>
          <c:xMode val="edge"/>
          <c:yMode val="edge"/>
          <c:x val="0.10222583843686205"/>
          <c:y val="4.3636366135224973E-3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BOTTOM60_TOP10!$E$3:$T$3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BOTTOM60_TOP10!$E$4:$T$4</c:f>
              <c:numCache>
                <c:formatCode>General</c:formatCode>
                <c:ptCount val="16"/>
              </c:numCache>
            </c:numRef>
          </c:yVal>
          <c:smooth val="1"/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BOTTOM60_TOP10!$E$3:$T$3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BOTTOM60_TOP10!$E$5:$T$5</c:f>
              <c:numCache>
                <c:formatCode>General</c:formatCode>
                <c:ptCount val="16"/>
                <c:pt idx="0">
                  <c:v>25.7</c:v>
                </c:pt>
                <c:pt idx="1">
                  <c:v>23.3</c:v>
                </c:pt>
                <c:pt idx="2">
                  <c:v>21.4</c:v>
                </c:pt>
                <c:pt idx="3">
                  <c:v>19.5</c:v>
                </c:pt>
                <c:pt idx="4">
                  <c:v>17.600000000000001</c:v>
                </c:pt>
                <c:pt idx="5">
                  <c:v>16.7</c:v>
                </c:pt>
                <c:pt idx="6">
                  <c:v>14.2</c:v>
                </c:pt>
                <c:pt idx="7">
                  <c:v>14.1</c:v>
                </c:pt>
                <c:pt idx="8">
                  <c:v>12.8</c:v>
                </c:pt>
                <c:pt idx="9">
                  <c:v>12.5</c:v>
                </c:pt>
                <c:pt idx="11">
                  <c:v>13.5</c:v>
                </c:pt>
              </c:numCache>
            </c:numRef>
          </c:yVal>
          <c:smooth val="1"/>
        </c:ser>
        <c:ser>
          <c:idx val="2"/>
          <c:order val="2"/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xVal>
            <c:numRef>
              <c:f>BOTTOM60_TOP10!$E$3:$T$3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BOTTOM60_TOP10!$E$6:$T$6</c:f>
              <c:numCache>
                <c:formatCode>General</c:formatCode>
                <c:ptCount val="16"/>
                <c:pt idx="0">
                  <c:v>42.8</c:v>
                </c:pt>
                <c:pt idx="1">
                  <c:v>45.2</c:v>
                </c:pt>
                <c:pt idx="2">
                  <c:v>47.6</c:v>
                </c:pt>
                <c:pt idx="3">
                  <c:v>49.8</c:v>
                </c:pt>
                <c:pt idx="4">
                  <c:v>50.9</c:v>
                </c:pt>
                <c:pt idx="5">
                  <c:v>49.8</c:v>
                </c:pt>
                <c:pt idx="6">
                  <c:v>51.3</c:v>
                </c:pt>
                <c:pt idx="7">
                  <c:v>50</c:v>
                </c:pt>
                <c:pt idx="8">
                  <c:v>50.8</c:v>
                </c:pt>
                <c:pt idx="9">
                  <c:v>51.6</c:v>
                </c:pt>
                <c:pt idx="11">
                  <c:v>53.4</c:v>
                </c:pt>
              </c:numCache>
            </c:numRef>
          </c:yVal>
          <c:smooth val="1"/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BOTTOM60_TOP10!$E$3:$T$3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BOTTOM60_TOP10!$E$7:$T$7</c:f>
              <c:numCache>
                <c:formatCode>General</c:formatCode>
                <c:ptCount val="16"/>
              </c:numCache>
            </c:numRef>
          </c:yVal>
          <c:smooth val="1"/>
        </c:ser>
        <c:ser>
          <c:idx val="4"/>
          <c:order val="4"/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xVal>
            <c:numRef>
              <c:f>BOTTOM60_TOP10!$E$3:$T$3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BOTTOM60_TOP10!$E$8:$T$8</c:f>
              <c:numCache>
                <c:formatCode>General</c:formatCode>
                <c:ptCount val="16"/>
                <c:pt idx="10" formatCode="0.00">
                  <c:v>8.0205251208248143</c:v>
                </c:pt>
                <c:pt idx="12" formatCode="0.00">
                  <c:v>8.2183980080598502</c:v>
                </c:pt>
                <c:pt idx="13" formatCode="0.00">
                  <c:v>9.3800270790720575</c:v>
                </c:pt>
                <c:pt idx="14" formatCode="0.00">
                  <c:v>9.3226684022705975</c:v>
                </c:pt>
                <c:pt idx="15" formatCode="0.00">
                  <c:v>9.8784054713081346</c:v>
                </c:pt>
              </c:numCache>
            </c:numRef>
          </c:yVal>
          <c:smooth val="1"/>
        </c:ser>
        <c:ser>
          <c:idx val="5"/>
          <c:order val="5"/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xVal>
            <c:numRef>
              <c:f>BOTTOM60_TOP10!$E$3:$T$3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BOTTOM60_TOP10!$E$9:$T$9</c:f>
              <c:numCache>
                <c:formatCode>General</c:formatCode>
                <c:ptCount val="16"/>
                <c:pt idx="10" formatCode="0.00">
                  <c:v>57.374659317412124</c:v>
                </c:pt>
                <c:pt idx="12" formatCode="0.0">
                  <c:v>60.451428338319261</c:v>
                </c:pt>
                <c:pt idx="13" formatCode="0.0">
                  <c:v>57.964250983752848</c:v>
                </c:pt>
                <c:pt idx="14" formatCode="0.0">
                  <c:v>59.755532529284771</c:v>
                </c:pt>
                <c:pt idx="15" formatCode="0.0">
                  <c:v>58.868594298735097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634928"/>
        <c:axId val="366634536"/>
      </c:scatterChart>
      <c:valAx>
        <c:axId val="366634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Year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66634536"/>
        <c:crosses val="autoZero"/>
        <c:crossBetween val="midCat"/>
      </c:valAx>
      <c:valAx>
        <c:axId val="36663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Percentage share of global income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3492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span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449500554938962E-2"/>
          <c:y val="3.6006546644844518E-2"/>
          <c:w val="0.89456159822419534"/>
          <c:h val="0.8756137479541734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MADDISON!$X$118:$Y$118</c:f>
              <c:numCache>
                <c:formatCode>General</c:formatCode>
                <c:ptCount val="2"/>
                <c:pt idx="0">
                  <c:v>1870</c:v>
                </c:pt>
                <c:pt idx="1">
                  <c:v>2008</c:v>
                </c:pt>
              </c:numCache>
            </c:numRef>
          </c:cat>
          <c:val>
            <c:numRef>
              <c:f>MADDISON!$X$119:$Y$119</c:f>
              <c:numCache>
                <c:formatCode>0</c:formatCode>
                <c:ptCount val="2"/>
                <c:pt idx="0">
                  <c:v>38.200000000000003</c:v>
                </c:pt>
                <c:pt idx="1">
                  <c:v>30.568000000000012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MADDISON!$X$118:$Y$118</c:f>
              <c:numCache>
                <c:formatCode>General</c:formatCode>
                <c:ptCount val="2"/>
                <c:pt idx="0">
                  <c:v>1870</c:v>
                </c:pt>
                <c:pt idx="1">
                  <c:v>2008</c:v>
                </c:pt>
              </c:numCache>
            </c:numRef>
          </c:cat>
          <c:val>
            <c:numRef>
              <c:f>MADDISON!$X$120:$Y$120</c:f>
              <c:numCache>
                <c:formatCode>0</c:formatCode>
                <c:ptCount val="2"/>
                <c:pt idx="0">
                  <c:v>20.164000000000001</c:v>
                </c:pt>
                <c:pt idx="1">
                  <c:v>67.691999999999993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6631792"/>
        <c:axId val="366631400"/>
      </c:barChart>
      <c:catAx>
        <c:axId val="36663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6631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6631400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lgDashDot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Theil 0 index (mean log deviation)</a:t>
                </a:r>
              </a:p>
            </c:rich>
          </c:tx>
          <c:layout>
            <c:manualLayout>
              <c:xMode val="edge"/>
              <c:yMode val="edge"/>
              <c:x val="2.4432195975503064E-2"/>
              <c:y val="0.2294750085587127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6631792"/>
        <c:crosses val="autoZero"/>
        <c:crossBetween val="between"/>
        <c:majorUnit val="2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Share of the between component in global Theil (0)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87458734324876E-2"/>
          <c:y val="6.8770913029114575E-2"/>
          <c:w val="0.8895356080489939"/>
          <c:h val="0.84010157996286783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LONG_TERM_DATA!$F$22:$U$22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LONG_TERM_DATA!$F$36:$U$36</c:f>
              <c:numCache>
                <c:formatCode>0.0</c:formatCode>
                <c:ptCount val="16"/>
                <c:pt idx="0">
                  <c:v>16.876777251184834</c:v>
                </c:pt>
                <c:pt idx="1">
                  <c:v>25.272164948453607</c:v>
                </c:pt>
                <c:pt idx="2">
                  <c:v>37.066176470588239</c:v>
                </c:pt>
                <c:pt idx="3">
                  <c:v>46.365573770491807</c:v>
                </c:pt>
                <c:pt idx="4">
                  <c:v>59.700598802395213</c:v>
                </c:pt>
                <c:pt idx="5">
                  <c:v>66.205797101449278</c:v>
                </c:pt>
                <c:pt idx="6">
                  <c:v>73.170322580645148</c:v>
                </c:pt>
                <c:pt idx="7">
                  <c:v>72.241514360313332</c:v>
                </c:pt>
                <c:pt idx="8">
                  <c:v>77.078979343863935</c:v>
                </c:pt>
                <c:pt idx="9">
                  <c:v>75.978823529411756</c:v>
                </c:pt>
                <c:pt idx="11">
                  <c:v>64.230955259975815</c:v>
                </c:pt>
              </c:numCache>
            </c:numRef>
          </c:yVal>
          <c:smooth val="0"/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LONG_TERM_DATA!$F$22:$U$22</c:f>
              <c:numCache>
                <c:formatCode>General</c:formatCode>
                <c:ptCount val="16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</c:numCache>
            </c:numRef>
          </c:xVal>
          <c:yVal>
            <c:numRef>
              <c:f>LONG_TERM_DATA!$F$40:$U$40</c:f>
              <c:numCache>
                <c:formatCode>General</c:formatCode>
                <c:ptCount val="16"/>
                <c:pt idx="10" formatCode="0.0">
                  <c:v>82.060420315236442</c:v>
                </c:pt>
                <c:pt idx="12" formatCode="0.0">
                  <c:v>78.232158988256543</c:v>
                </c:pt>
                <c:pt idx="13" formatCode="0.0">
                  <c:v>78.009337068160605</c:v>
                </c:pt>
                <c:pt idx="14" formatCode="0.0">
                  <c:v>75.655204460966559</c:v>
                </c:pt>
                <c:pt idx="15" formatCode="0.0">
                  <c:v>70.803310613437205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629048"/>
        <c:axId val="366629440"/>
      </c:scatterChart>
      <c:valAx>
        <c:axId val="366629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66629440"/>
        <c:crosses val="autoZero"/>
        <c:crossBetween val="midCat"/>
      </c:valAx>
      <c:valAx>
        <c:axId val="3666294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Between component, in 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290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span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Kuznets relationship for the United States, 1774-2013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'DATA_incl. very LR'!$E$116</c:f>
              <c:strCache>
                <c:ptCount val="1"/>
                <c:pt idx="0">
                  <c:v>USA</c:v>
                </c:pt>
              </c:strCache>
            </c:strRef>
          </c:tx>
          <c:spPr>
            <a:ln w="38100"/>
          </c:spPr>
          <c:marker>
            <c:symbol val="circle"/>
            <c:size val="7"/>
          </c:marker>
          <c:xVal>
            <c:numRef>
              <c:f>'DATA_incl. very LR'!$H$121:$H$212</c:f>
              <c:numCache>
                <c:formatCode>0</c:formatCode>
                <c:ptCount val="92"/>
                <c:pt idx="0" formatCode="General">
                  <c:v>1182</c:v>
                </c:pt>
                <c:pt idx="1">
                  <c:v>1319.59</c:v>
                </c:pt>
                <c:pt idx="2">
                  <c:v>1849</c:v>
                </c:pt>
                <c:pt idx="3">
                  <c:v>2240.84</c:v>
                </c:pt>
                <c:pt idx="4">
                  <c:v>2418.91</c:v>
                </c:pt>
                <c:pt idx="5">
                  <c:v>2444.64</c:v>
                </c:pt>
                <c:pt idx="6">
                  <c:v>3183.95</c:v>
                </c:pt>
                <c:pt idx="7">
                  <c:v>5300.73</c:v>
                </c:pt>
                <c:pt idx="8">
                  <c:v>6898.72</c:v>
                </c:pt>
                <c:pt idx="9">
                  <c:v>6212.71</c:v>
                </c:pt>
                <c:pt idx="10">
                  <c:v>5691.37</c:v>
                </c:pt>
                <c:pt idx="11">
                  <c:v>4908.37</c:v>
                </c:pt>
                <c:pt idx="12">
                  <c:v>4776.92</c:v>
                </c:pt>
                <c:pt idx="13">
                  <c:v>5113.6099999999997</c:v>
                </c:pt>
                <c:pt idx="14">
                  <c:v>5466.84</c:v>
                </c:pt>
                <c:pt idx="15">
                  <c:v>6203.88</c:v>
                </c:pt>
                <c:pt idx="16">
                  <c:v>6430.12</c:v>
                </c:pt>
                <c:pt idx="17">
                  <c:v>6126.47</c:v>
                </c:pt>
                <c:pt idx="18">
                  <c:v>6560.75</c:v>
                </c:pt>
                <c:pt idx="19">
                  <c:v>7009.64</c:v>
                </c:pt>
                <c:pt idx="20">
                  <c:v>8205.68</c:v>
                </c:pt>
                <c:pt idx="21">
                  <c:v>9741.11</c:v>
                </c:pt>
                <c:pt idx="22">
                  <c:v>11518.2</c:v>
                </c:pt>
                <c:pt idx="23">
                  <c:v>12333.5</c:v>
                </c:pt>
                <c:pt idx="24">
                  <c:v>11708.7</c:v>
                </c:pt>
                <c:pt idx="25">
                  <c:v>9196.5400000000009</c:v>
                </c:pt>
                <c:pt idx="26">
                  <c:v>8885.99</c:v>
                </c:pt>
                <c:pt idx="27">
                  <c:v>9064.56</c:v>
                </c:pt>
                <c:pt idx="28">
                  <c:v>8943.74</c:v>
                </c:pt>
                <c:pt idx="29">
                  <c:v>9561.35</c:v>
                </c:pt>
                <c:pt idx="30">
                  <c:v>10116.299999999999</c:v>
                </c:pt>
                <c:pt idx="31">
                  <c:v>10315.5</c:v>
                </c:pt>
                <c:pt idx="32">
                  <c:v>10612.6</c:v>
                </c:pt>
                <c:pt idx="33">
                  <c:v>10359.1</c:v>
                </c:pt>
                <c:pt idx="34">
                  <c:v>10896.8</c:v>
                </c:pt>
                <c:pt idx="35">
                  <c:v>10914.3</c:v>
                </c:pt>
                <c:pt idx="36">
                  <c:v>10920</c:v>
                </c:pt>
                <c:pt idx="37">
                  <c:v>10630.5</c:v>
                </c:pt>
                <c:pt idx="38">
                  <c:v>11230.2</c:v>
                </c:pt>
                <c:pt idx="39">
                  <c:v>11328.5</c:v>
                </c:pt>
                <c:pt idx="40">
                  <c:v>11401.7</c:v>
                </c:pt>
                <c:pt idx="41">
                  <c:v>11905</c:v>
                </c:pt>
                <c:pt idx="42">
                  <c:v>12242.3</c:v>
                </c:pt>
                <c:pt idx="43">
                  <c:v>12772.6</c:v>
                </c:pt>
                <c:pt idx="44">
                  <c:v>13418.7</c:v>
                </c:pt>
                <c:pt idx="45">
                  <c:v>14133.5</c:v>
                </c:pt>
                <c:pt idx="46">
                  <c:v>14330</c:v>
                </c:pt>
                <c:pt idx="47">
                  <c:v>14862.9</c:v>
                </c:pt>
                <c:pt idx="48">
                  <c:v>15179.4</c:v>
                </c:pt>
                <c:pt idx="49">
                  <c:v>15029.8</c:v>
                </c:pt>
                <c:pt idx="50">
                  <c:v>15304.3</c:v>
                </c:pt>
                <c:pt idx="51">
                  <c:v>15943.9</c:v>
                </c:pt>
                <c:pt idx="52">
                  <c:v>16689.3</c:v>
                </c:pt>
                <c:pt idx="53">
                  <c:v>16491.3</c:v>
                </c:pt>
                <c:pt idx="54">
                  <c:v>16283.6</c:v>
                </c:pt>
                <c:pt idx="55">
                  <c:v>16975.099999999999</c:v>
                </c:pt>
                <c:pt idx="56">
                  <c:v>17566.5</c:v>
                </c:pt>
                <c:pt idx="57">
                  <c:v>18373</c:v>
                </c:pt>
                <c:pt idx="58">
                  <c:v>18789.400000000001</c:v>
                </c:pt>
                <c:pt idx="59">
                  <c:v>18577.400000000001</c:v>
                </c:pt>
                <c:pt idx="60">
                  <c:v>18855.599999999999</c:v>
                </c:pt>
                <c:pt idx="61">
                  <c:v>18325.099999999999</c:v>
                </c:pt>
                <c:pt idx="62">
                  <c:v>18920.2</c:v>
                </c:pt>
                <c:pt idx="63">
                  <c:v>20122.7</c:v>
                </c:pt>
                <c:pt idx="64">
                  <c:v>20717.3</c:v>
                </c:pt>
                <c:pt idx="65">
                  <c:v>21236.1</c:v>
                </c:pt>
                <c:pt idx="66">
                  <c:v>21787.7</c:v>
                </c:pt>
                <c:pt idx="67">
                  <c:v>22499.4</c:v>
                </c:pt>
                <c:pt idx="68">
                  <c:v>23059.3</c:v>
                </c:pt>
                <c:pt idx="69">
                  <c:v>23200.6</c:v>
                </c:pt>
                <c:pt idx="70">
                  <c:v>22832.799999999999</c:v>
                </c:pt>
                <c:pt idx="71">
                  <c:v>23285</c:v>
                </c:pt>
                <c:pt idx="72">
                  <c:v>23640.1</c:v>
                </c:pt>
                <c:pt idx="73">
                  <c:v>24312.799999999999</c:v>
                </c:pt>
                <c:pt idx="74">
                  <c:v>24637.3</c:v>
                </c:pt>
                <c:pt idx="75">
                  <c:v>25263.1</c:v>
                </c:pt>
                <c:pt idx="76">
                  <c:v>26074.2</c:v>
                </c:pt>
                <c:pt idx="77">
                  <c:v>26893.4</c:v>
                </c:pt>
                <c:pt idx="78">
                  <c:v>27869.8</c:v>
                </c:pt>
                <c:pt idx="79">
                  <c:v>28701.9</c:v>
                </c:pt>
                <c:pt idx="80">
                  <c:v>28726.1</c:v>
                </c:pt>
                <c:pt idx="81">
                  <c:v>28976.9</c:v>
                </c:pt>
                <c:pt idx="82">
                  <c:v>29458.9</c:v>
                </c:pt>
                <c:pt idx="83">
                  <c:v>30199.8</c:v>
                </c:pt>
                <c:pt idx="84">
                  <c:v>30841.7</c:v>
                </c:pt>
                <c:pt idx="85">
                  <c:v>31357.5</c:v>
                </c:pt>
                <c:pt idx="86">
                  <c:v>31654.9</c:v>
                </c:pt>
                <c:pt idx="87">
                  <c:v>31251.3</c:v>
                </c:pt>
                <c:pt idx="88">
                  <c:v>29898.6</c:v>
                </c:pt>
                <c:pt idx="89">
                  <c:v>30491.3</c:v>
                </c:pt>
                <c:pt idx="90">
                  <c:v>30813.376552770002</c:v>
                </c:pt>
                <c:pt idx="91">
                  <c:v>30664.948517915309</c:v>
                </c:pt>
              </c:numCache>
            </c:numRef>
          </c:xVal>
          <c:yVal>
            <c:numRef>
              <c:f>'DATA_incl. very LR'!$F$121:$F$212</c:f>
              <c:numCache>
                <c:formatCode>General</c:formatCode>
                <c:ptCount val="92"/>
                <c:pt idx="0" formatCode="0">
                  <c:v>45.586804558562179</c:v>
                </c:pt>
                <c:pt idx="2" formatCode="0">
                  <c:v>48.677384000000004</c:v>
                </c:pt>
                <c:pt idx="3" formatCode="0">
                  <c:v>51.118379000000004</c:v>
                </c:pt>
                <c:pt idx="5" formatCode="0">
                  <c:v>51.435245999999999</c:v>
                </c:pt>
                <c:pt idx="7" formatCode="0">
                  <c:v>47</c:v>
                </c:pt>
                <c:pt idx="8" formatCode="0">
                  <c:v>46</c:v>
                </c:pt>
                <c:pt idx="12">
                  <c:v>51</c:v>
                </c:pt>
                <c:pt idx="14" formatCode="0">
                  <c:v>45</c:v>
                </c:pt>
                <c:pt idx="20" formatCode="0">
                  <c:v>40</c:v>
                </c:pt>
                <c:pt idx="23" formatCode="0">
                  <c:v>35.6</c:v>
                </c:pt>
                <c:pt idx="25" formatCode="0">
                  <c:v>35.700000000000003</c:v>
                </c:pt>
                <c:pt idx="26" formatCode="0">
                  <c:v>35.6</c:v>
                </c:pt>
                <c:pt idx="29">
                  <c:v>36</c:v>
                </c:pt>
                <c:pt idx="30" formatCode="0">
                  <c:v>34.700000000000003</c:v>
                </c:pt>
                <c:pt idx="31" formatCode="0">
                  <c:v>35.1</c:v>
                </c:pt>
                <c:pt idx="32" formatCode="0">
                  <c:v>34.5</c:v>
                </c:pt>
                <c:pt idx="33" formatCode="0">
                  <c:v>35.700000000000003</c:v>
                </c:pt>
                <c:pt idx="34" formatCode="0">
                  <c:v>34.799999999999997</c:v>
                </c:pt>
                <c:pt idx="35" formatCode="0">
                  <c:v>34.200000000000003</c:v>
                </c:pt>
                <c:pt idx="36" formatCode="0">
                  <c:v>33.6</c:v>
                </c:pt>
                <c:pt idx="37" formatCode="0">
                  <c:v>33.9</c:v>
                </c:pt>
                <c:pt idx="38" formatCode="0">
                  <c:v>34.5</c:v>
                </c:pt>
                <c:pt idx="39" formatCode="0">
                  <c:v>34.9</c:v>
                </c:pt>
                <c:pt idx="40" formatCode="0">
                  <c:v>35.6</c:v>
                </c:pt>
                <c:pt idx="41" formatCode="0">
                  <c:v>34.799999999999997</c:v>
                </c:pt>
                <c:pt idx="42" formatCode="0">
                  <c:v>34.700000000000003</c:v>
                </c:pt>
                <c:pt idx="43" formatCode="0">
                  <c:v>34.700000000000003</c:v>
                </c:pt>
                <c:pt idx="44" formatCode="0">
                  <c:v>34.6</c:v>
                </c:pt>
                <c:pt idx="45" formatCode="0">
                  <c:v>34.700000000000003</c:v>
                </c:pt>
                <c:pt idx="46" formatCode="0">
                  <c:v>34.4</c:v>
                </c:pt>
                <c:pt idx="47" formatCode="0">
                  <c:v>33.5</c:v>
                </c:pt>
                <c:pt idx="48" formatCode="0">
                  <c:v>33.6</c:v>
                </c:pt>
                <c:pt idx="49" formatCode="0">
                  <c:v>34.1</c:v>
                </c:pt>
                <c:pt idx="50" formatCode="0">
                  <c:v>34.299999999999997</c:v>
                </c:pt>
                <c:pt idx="51" formatCode="0">
                  <c:v>34.5</c:v>
                </c:pt>
                <c:pt idx="52" formatCode="0">
                  <c:v>34.4</c:v>
                </c:pt>
                <c:pt idx="53" formatCode="0">
                  <c:v>35.700000000000003</c:v>
                </c:pt>
                <c:pt idx="54" formatCode="0">
                  <c:v>34.4</c:v>
                </c:pt>
                <c:pt idx="55" formatCode="0">
                  <c:v>34.4</c:v>
                </c:pt>
                <c:pt idx="56" formatCode="0">
                  <c:v>35</c:v>
                </c:pt>
                <c:pt idx="57" formatCode="0">
                  <c:v>35</c:v>
                </c:pt>
                <c:pt idx="58" formatCode="0">
                  <c:v>34.5</c:v>
                </c:pt>
                <c:pt idx="59" formatCode="0">
                  <c:v>35.200000000000003</c:v>
                </c:pt>
                <c:pt idx="60" formatCode="0">
                  <c:v>35.6</c:v>
                </c:pt>
                <c:pt idx="61" formatCode="0">
                  <c:v>36.5</c:v>
                </c:pt>
                <c:pt idx="62" formatCode="0">
                  <c:v>36.700000000000003</c:v>
                </c:pt>
                <c:pt idx="63" formatCode="0">
                  <c:v>36.9</c:v>
                </c:pt>
                <c:pt idx="64" formatCode="0">
                  <c:v>37.299999999999997</c:v>
                </c:pt>
                <c:pt idx="65" formatCode="0">
                  <c:v>37.299999999999997</c:v>
                </c:pt>
                <c:pt idx="66" formatCode="0">
                  <c:v>37.6</c:v>
                </c:pt>
                <c:pt idx="67" formatCode="0">
                  <c:v>37.799999999999997</c:v>
                </c:pt>
                <c:pt idx="68" formatCode="0">
                  <c:v>38.200000000000003</c:v>
                </c:pt>
                <c:pt idx="69" formatCode="0">
                  <c:v>37.799999999999997</c:v>
                </c:pt>
                <c:pt idx="70" formatCode="0">
                  <c:v>37.6</c:v>
                </c:pt>
                <c:pt idx="71" formatCode="0">
                  <c:v>38.299999999999997</c:v>
                </c:pt>
                <c:pt idx="72" formatCode="0">
                  <c:v>40.4</c:v>
                </c:pt>
                <c:pt idx="73" formatCode="0">
                  <c:v>40.200000000000003</c:v>
                </c:pt>
                <c:pt idx="74" formatCode="0">
                  <c:v>40</c:v>
                </c:pt>
                <c:pt idx="75" formatCode="0">
                  <c:v>40.5</c:v>
                </c:pt>
                <c:pt idx="76" formatCode="0">
                  <c:v>40.6</c:v>
                </c:pt>
                <c:pt idx="77" formatCode="0">
                  <c:v>40.6</c:v>
                </c:pt>
                <c:pt idx="78" formatCode="0">
                  <c:v>40.799999999999997</c:v>
                </c:pt>
                <c:pt idx="79" formatCode="0">
                  <c:v>39.9</c:v>
                </c:pt>
                <c:pt idx="80" formatCode="0">
                  <c:v>40.6</c:v>
                </c:pt>
                <c:pt idx="81" formatCode="0">
                  <c:v>40.200000000000003</c:v>
                </c:pt>
                <c:pt idx="82" formatCode="0">
                  <c:v>40.4</c:v>
                </c:pt>
                <c:pt idx="83" formatCode="0">
                  <c:v>40.1</c:v>
                </c:pt>
                <c:pt idx="84" formatCode="0">
                  <c:v>40.9</c:v>
                </c:pt>
                <c:pt idx="85" formatCode="0">
                  <c:v>41</c:v>
                </c:pt>
                <c:pt idx="86" formatCode="0">
                  <c:v>40.5</c:v>
                </c:pt>
                <c:pt idx="87" formatCode="0">
                  <c:v>43.2</c:v>
                </c:pt>
                <c:pt idx="88" formatCode="0">
                  <c:v>40.799999999999997</c:v>
                </c:pt>
                <c:pt idx="89" formatCode="0">
                  <c:v>40.5</c:v>
                </c:pt>
                <c:pt idx="90" formatCode="0">
                  <c:v>41.7</c:v>
                </c:pt>
                <c:pt idx="91" formatCode="0">
                  <c:v>41.7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234976"/>
        <c:axId val="318238896"/>
      </c:scatterChart>
      <c:valAx>
        <c:axId val="31823497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GDP per capita (in 1990 international dollars; Maddison)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8238896"/>
        <c:crosses val="autoZero"/>
        <c:crossBetween val="midCat"/>
      </c:valAx>
      <c:valAx>
        <c:axId val="318238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Gini of disposable per capita income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18234976"/>
        <c:crosses val="autoZero"/>
        <c:crossBetween val="midCat"/>
      </c:valAx>
    </c:plotArea>
    <c:plotVisOnly val="1"/>
    <c:dispBlanksAs val="span"/>
    <c:showDLblsOverMax val="0"/>
  </c:chart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449500554938962E-2"/>
          <c:y val="3.6006546644844518E-2"/>
          <c:w val="0.89456159822419534"/>
          <c:h val="0.8756137479541734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MADDISON!$X$118:$Z$118</c:f>
              <c:numCache>
                <c:formatCode>General</c:formatCode>
                <c:ptCount val="3"/>
                <c:pt idx="0">
                  <c:v>1850</c:v>
                </c:pt>
                <c:pt idx="1">
                  <c:v>2011</c:v>
                </c:pt>
                <c:pt idx="2">
                  <c:v>2050</c:v>
                </c:pt>
              </c:numCache>
            </c:numRef>
          </c:cat>
          <c:val>
            <c:numRef>
              <c:f>MADDISON!$X$123:$Z$123</c:f>
              <c:numCache>
                <c:formatCode>0</c:formatCode>
                <c:ptCount val="3"/>
                <c:pt idx="0">
                  <c:v>22.22</c:v>
                </c:pt>
                <c:pt idx="1">
                  <c:v>9.1700000000000017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MADDISON!$X$118:$Z$118</c:f>
              <c:numCache>
                <c:formatCode>General</c:formatCode>
                <c:ptCount val="3"/>
                <c:pt idx="0">
                  <c:v>1850</c:v>
                </c:pt>
                <c:pt idx="1">
                  <c:v>2011</c:v>
                </c:pt>
                <c:pt idx="2">
                  <c:v>2050</c:v>
                </c:pt>
              </c:numCache>
            </c:numRef>
          </c:cat>
          <c:val>
            <c:numRef>
              <c:f>MADDISON!$X$124:$Z$124</c:f>
              <c:numCache>
                <c:formatCode>0</c:formatCode>
                <c:ptCount val="3"/>
                <c:pt idx="0">
                  <c:v>33.78</c:v>
                </c:pt>
                <c:pt idx="1">
                  <c:v>59.831000000000003</c:v>
                </c:pt>
                <c:pt idx="2" formatCode="General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6629832"/>
        <c:axId val="366630616"/>
      </c:barChart>
      <c:catAx>
        <c:axId val="366629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6630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6630616"/>
        <c:scaling>
          <c:orientation val="minMax"/>
          <c:max val="8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lgDashDot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Gini index</a:t>
                </a:r>
              </a:p>
            </c:rich>
          </c:tx>
          <c:layout>
            <c:manualLayout>
              <c:xMode val="edge"/>
              <c:yMode val="edge"/>
              <c:x val="1.109886264216973E-2"/>
              <c:y val="0.3927986906710310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6629832"/>
        <c:crosses val="autoZero"/>
        <c:crossBetween val="between"/>
        <c:majorUnit val="2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Real income growth over 1988-2008 and 1988-2011</a:t>
            </a:r>
            <a:r>
              <a:rPr lang="en-US" sz="2000" baseline="0"/>
              <a:t> </a:t>
            </a:r>
            <a:r>
              <a:rPr lang="en-US" sz="2000"/>
              <a:t> (based on 2011 PPPs)</a:t>
            </a:r>
          </a:p>
        </c:rich>
      </c:tx>
      <c:layout>
        <c:manualLayout>
          <c:xMode val="edge"/>
          <c:yMode val="edge"/>
          <c:x val="0.10726641962681106"/>
          <c:y val="1.8148984585748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'DATA-2011_PPPs'!$E$8:$E$28</c:f>
              <c:numCache>
                <c:formatCode>General</c:formatCode>
                <c:ptCount val="21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99</c:v>
                </c:pt>
                <c:pt idx="20">
                  <c:v>100</c:v>
                </c:pt>
              </c:numCache>
            </c:numRef>
          </c:xVal>
          <c:yVal>
            <c:numRef>
              <c:f>'DATA-2011_PPPs'!$M$8:$M$28</c:f>
              <c:numCache>
                <c:formatCode>0</c:formatCode>
                <c:ptCount val="21"/>
                <c:pt idx="0">
                  <c:v>18.823252173069083</c:v>
                </c:pt>
                <c:pt idx="1">
                  <c:v>43.60140001894699</c:v>
                </c:pt>
                <c:pt idx="2">
                  <c:v>51.706666688092831</c:v>
                </c:pt>
                <c:pt idx="3">
                  <c:v>51.254975853252027</c:v>
                </c:pt>
                <c:pt idx="4">
                  <c:v>56.737155619008405</c:v>
                </c:pt>
                <c:pt idx="5">
                  <c:v>62.808435119401175</c:v>
                </c:pt>
                <c:pt idx="6">
                  <c:v>63.131494995889881</c:v>
                </c:pt>
                <c:pt idx="7">
                  <c:v>61.393184867164877</c:v>
                </c:pt>
                <c:pt idx="8">
                  <c:v>67.056212122421982</c:v>
                </c:pt>
                <c:pt idx="9">
                  <c:v>67.379866900213131</c:v>
                </c:pt>
                <c:pt idx="10">
                  <c:v>64.697757019315219</c:v>
                </c:pt>
                <c:pt idx="11">
                  <c:v>61.584152670631845</c:v>
                </c:pt>
                <c:pt idx="12">
                  <c:v>61.636654549537553</c:v>
                </c:pt>
                <c:pt idx="13">
                  <c:v>48.633188654893303</c:v>
                </c:pt>
                <c:pt idx="14">
                  <c:v>32.00205472703361</c:v>
                </c:pt>
                <c:pt idx="15">
                  <c:v>9.3936584997287085</c:v>
                </c:pt>
                <c:pt idx="16">
                  <c:v>8.4664811561397499</c:v>
                </c:pt>
                <c:pt idx="17">
                  <c:v>10.585170066713179</c:v>
                </c:pt>
                <c:pt idx="18">
                  <c:v>17.210211213259075</c:v>
                </c:pt>
                <c:pt idx="19">
                  <c:v>24.251061396618677</c:v>
                </c:pt>
                <c:pt idx="20">
                  <c:v>53.090081287280789</c:v>
                </c:pt>
              </c:numCache>
            </c:numRef>
          </c:yVal>
          <c:smooth val="0"/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'DATA-2011_PPPs'!$E$8:$E$28</c:f>
              <c:numCache>
                <c:formatCode>General</c:formatCode>
                <c:ptCount val="21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99</c:v>
                </c:pt>
                <c:pt idx="20">
                  <c:v>100</c:v>
                </c:pt>
              </c:numCache>
            </c:numRef>
          </c:xVal>
          <c:yVal>
            <c:numRef>
              <c:f>'DATA-2011_PPPs'!$N$8:$N$28</c:f>
              <c:numCache>
                <c:formatCode>0</c:formatCode>
                <c:ptCount val="21"/>
                <c:pt idx="0">
                  <c:v>30.297738218794755</c:v>
                </c:pt>
                <c:pt idx="1">
                  <c:v>56.366881885329704</c:v>
                </c:pt>
                <c:pt idx="2">
                  <c:v>61.375421595929637</c:v>
                </c:pt>
                <c:pt idx="3">
                  <c:v>62.138102583230001</c:v>
                </c:pt>
                <c:pt idx="4">
                  <c:v>68.894683019600109</c:v>
                </c:pt>
                <c:pt idx="5">
                  <c:v>79.55748600314665</c:v>
                </c:pt>
                <c:pt idx="6">
                  <c:v>87.824377340680243</c:v>
                </c:pt>
                <c:pt idx="7">
                  <c:v>93.221093133159144</c:v>
                </c:pt>
                <c:pt idx="8">
                  <c:v>102.69224824557712</c:v>
                </c:pt>
                <c:pt idx="9">
                  <c:v>110.57604896572965</c:v>
                </c:pt>
                <c:pt idx="10">
                  <c:v>116.65943844056707</c:v>
                </c:pt>
                <c:pt idx="11">
                  <c:v>111.58282318309629</c:v>
                </c:pt>
                <c:pt idx="12">
                  <c:v>105.68159761715145</c:v>
                </c:pt>
                <c:pt idx="13">
                  <c:v>93.536245793345117</c:v>
                </c:pt>
                <c:pt idx="14">
                  <c:v>73.489716632605379</c:v>
                </c:pt>
                <c:pt idx="15">
                  <c:v>47.773019344735587</c:v>
                </c:pt>
                <c:pt idx="16">
                  <c:v>25.120973643841339</c:v>
                </c:pt>
                <c:pt idx="17">
                  <c:v>13.279686228181099</c:v>
                </c:pt>
                <c:pt idx="18">
                  <c:v>12.93394762903648</c:v>
                </c:pt>
                <c:pt idx="19">
                  <c:v>15.077260055789132</c:v>
                </c:pt>
                <c:pt idx="20">
                  <c:v>43.010984685415508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933264"/>
        <c:axId val="368422600"/>
      </c:scatterChart>
      <c:valAx>
        <c:axId val="36493326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Percentile of global income distribution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422600"/>
        <c:crosses val="autoZero"/>
        <c:crossBetween val="midCat"/>
      </c:valAx>
      <c:valAx>
        <c:axId val="36842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real per capita growth in % between 1988 and 2008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33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Kuznets relationship for the UK, 1688-2010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'DATA_incl. very LR'!$G$127</c:f>
              <c:strCache>
                <c:ptCount val="1"/>
                <c:pt idx="0">
                  <c:v>England/UK</c:v>
                </c:pt>
              </c:strCache>
            </c:strRef>
          </c:tx>
          <c:spPr>
            <a:ln w="38100"/>
          </c:spPr>
          <c:marker>
            <c:symbol val="circle"/>
            <c:size val="7"/>
          </c:marker>
          <c:xVal>
            <c:numRef>
              <c:f>'DATA_incl. very LR'!$G$130:$G$222</c:f>
              <c:numCache>
                <c:formatCode>General</c:formatCode>
                <c:ptCount val="93"/>
                <c:pt idx="0">
                  <c:v>1418</c:v>
                </c:pt>
                <c:pt idx="1">
                  <c:v>1759</c:v>
                </c:pt>
                <c:pt idx="2">
                  <c:v>2000</c:v>
                </c:pt>
                <c:pt idx="3" formatCode="0">
                  <c:v>2101.5300000000002</c:v>
                </c:pt>
                <c:pt idx="4" formatCode="0">
                  <c:v>2524</c:v>
                </c:pt>
                <c:pt idx="5" formatCode="0">
                  <c:v>2830.24</c:v>
                </c:pt>
                <c:pt idx="6" formatCode="0">
                  <c:v>2968.24</c:v>
                </c:pt>
                <c:pt idx="7" formatCode="0">
                  <c:v>3190.43</c:v>
                </c:pt>
                <c:pt idx="8" formatCode="0">
                  <c:v>3477.32</c:v>
                </c:pt>
                <c:pt idx="9" formatCode="0">
                  <c:v>4920.55</c:v>
                </c:pt>
                <c:pt idx="10" formatCode="0">
                  <c:v>5503.32</c:v>
                </c:pt>
                <c:pt idx="11" formatCode="0">
                  <c:v>5440.86</c:v>
                </c:pt>
                <c:pt idx="12" formatCode="0">
                  <c:v>5138.42</c:v>
                </c:pt>
                <c:pt idx="13" formatCode="0">
                  <c:v>5148.25</c:v>
                </c:pt>
                <c:pt idx="14" formatCode="0">
                  <c:v>5277.46</c:v>
                </c:pt>
                <c:pt idx="15" formatCode="0">
                  <c:v>5607.51</c:v>
                </c:pt>
                <c:pt idx="16" formatCode="0">
                  <c:v>5799.01</c:v>
                </c:pt>
                <c:pt idx="17" formatCode="0">
                  <c:v>6035.17</c:v>
                </c:pt>
                <c:pt idx="18" formatCode="0">
                  <c:v>6217.62</c:v>
                </c:pt>
                <c:pt idx="19" formatCode="0">
                  <c:v>6266.45</c:v>
                </c:pt>
                <c:pt idx="20" formatCode="0">
                  <c:v>6262.4</c:v>
                </c:pt>
                <c:pt idx="21" formatCode="0">
                  <c:v>6856</c:v>
                </c:pt>
                <c:pt idx="22" formatCode="0">
                  <c:v>7481.68</c:v>
                </c:pt>
                <c:pt idx="23" formatCode="0">
                  <c:v>7638.87</c:v>
                </c:pt>
                <c:pt idx="24" formatCode="0">
                  <c:v>7743.7</c:v>
                </c:pt>
                <c:pt idx="25" formatCode="0">
                  <c:v>7405.39</c:v>
                </c:pt>
                <c:pt idx="26" formatCode="0">
                  <c:v>7056.13</c:v>
                </c:pt>
                <c:pt idx="27" formatCode="0">
                  <c:v>6745.34</c:v>
                </c:pt>
                <c:pt idx="28" formatCode="0">
                  <c:v>6604.41</c:v>
                </c:pt>
                <c:pt idx="29" formatCode="0">
                  <c:v>6745.64</c:v>
                </c:pt>
                <c:pt idx="30" formatCode="0">
                  <c:v>6955.69</c:v>
                </c:pt>
                <c:pt idx="31" formatCode="0">
                  <c:v>6939.37</c:v>
                </c:pt>
                <c:pt idx="32" formatCode="0">
                  <c:v>7123.36</c:v>
                </c:pt>
                <c:pt idx="33" formatCode="0">
                  <c:v>7090.72</c:v>
                </c:pt>
                <c:pt idx="34" formatCode="0">
                  <c:v>7345.8</c:v>
                </c:pt>
                <c:pt idx="35" formatCode="0">
                  <c:v>7619.21</c:v>
                </c:pt>
                <c:pt idx="36" formatCode="0">
                  <c:v>7868.13</c:v>
                </c:pt>
                <c:pt idx="37" formatCode="0">
                  <c:v>7928.75</c:v>
                </c:pt>
                <c:pt idx="38" formatCode="0">
                  <c:v>8017.01</c:v>
                </c:pt>
                <c:pt idx="39" formatCode="0">
                  <c:v>7965.81</c:v>
                </c:pt>
                <c:pt idx="40" formatCode="0">
                  <c:v>8239.7999999999993</c:v>
                </c:pt>
                <c:pt idx="41" formatCode="0">
                  <c:v>8645.23</c:v>
                </c:pt>
                <c:pt idx="42" formatCode="0">
                  <c:v>8856.67</c:v>
                </c:pt>
                <c:pt idx="43" formatCode="0">
                  <c:v>8865.3799999999992</c:v>
                </c:pt>
                <c:pt idx="44" formatCode="0">
                  <c:v>9149.18</c:v>
                </c:pt>
                <c:pt idx="45" formatCode="0">
                  <c:v>9567.9699999999993</c:v>
                </c:pt>
                <c:pt idx="46" formatCode="0">
                  <c:v>9751.5400000000009</c:v>
                </c:pt>
                <c:pt idx="47" formatCode="0">
                  <c:v>9885.31</c:v>
                </c:pt>
                <c:pt idx="48" formatCode="0">
                  <c:v>10048.9</c:v>
                </c:pt>
                <c:pt idx="49" formatCode="0">
                  <c:v>10410</c:v>
                </c:pt>
                <c:pt idx="50" formatCode="0">
                  <c:v>10551.7</c:v>
                </c:pt>
                <c:pt idx="51" formatCode="0">
                  <c:v>10767.5</c:v>
                </c:pt>
                <c:pt idx="52" formatCode="0">
                  <c:v>10941.5</c:v>
                </c:pt>
                <c:pt idx="53" formatCode="0">
                  <c:v>11293.9</c:v>
                </c:pt>
                <c:pt idx="54" formatCode="0">
                  <c:v>12025.3</c:v>
                </c:pt>
                <c:pt idx="55" formatCode="0">
                  <c:v>11858.9</c:v>
                </c:pt>
                <c:pt idx="56" formatCode="0">
                  <c:v>11847.1</c:v>
                </c:pt>
                <c:pt idx="57" formatCode="0">
                  <c:v>12115</c:v>
                </c:pt>
                <c:pt idx="58" formatCode="0">
                  <c:v>12383.6</c:v>
                </c:pt>
                <c:pt idx="59" formatCode="0">
                  <c:v>12827.8</c:v>
                </c:pt>
                <c:pt idx="60" formatCode="0">
                  <c:v>13167.3</c:v>
                </c:pt>
                <c:pt idx="61" formatCode="0">
                  <c:v>12931.5</c:v>
                </c:pt>
                <c:pt idx="62" formatCode="0">
                  <c:v>12747.4</c:v>
                </c:pt>
                <c:pt idx="63" formatCode="0">
                  <c:v>12954.7</c:v>
                </c:pt>
                <c:pt idx="64" formatCode="0">
                  <c:v>13404.5</c:v>
                </c:pt>
                <c:pt idx="65" formatCode="0">
                  <c:v>13720.1</c:v>
                </c:pt>
                <c:pt idx="66" formatCode="0">
                  <c:v>14164.5</c:v>
                </c:pt>
                <c:pt idx="67" formatCode="0">
                  <c:v>14741.8</c:v>
                </c:pt>
                <c:pt idx="68" formatCode="0">
                  <c:v>15393.4</c:v>
                </c:pt>
                <c:pt idx="69" formatCode="0">
                  <c:v>16110</c:v>
                </c:pt>
                <c:pt idx="70" formatCode="0">
                  <c:v>16413.7</c:v>
                </c:pt>
                <c:pt idx="71" formatCode="0">
                  <c:v>16429.900000000001</c:v>
                </c:pt>
                <c:pt idx="72" formatCode="0">
                  <c:v>16155.3</c:v>
                </c:pt>
                <c:pt idx="73" formatCode="0">
                  <c:v>16133.5</c:v>
                </c:pt>
                <c:pt idx="74" formatCode="0">
                  <c:v>16458.3</c:v>
                </c:pt>
                <c:pt idx="75" formatCode="0">
                  <c:v>17117.900000000001</c:v>
                </c:pt>
                <c:pt idx="76" formatCode="0">
                  <c:v>17585.5</c:v>
                </c:pt>
                <c:pt idx="77" formatCode="0">
                  <c:v>18044</c:v>
                </c:pt>
                <c:pt idx="78" formatCode="0">
                  <c:v>19115.099999999999</c:v>
                </c:pt>
                <c:pt idx="79" formatCode="0">
                  <c:v>19724.099999999999</c:v>
                </c:pt>
                <c:pt idx="80" formatCode="0">
                  <c:v>20269.5</c:v>
                </c:pt>
                <c:pt idx="81" formatCode="0">
                  <c:v>21045.7</c:v>
                </c:pt>
                <c:pt idx="82" formatCode="0">
                  <c:v>21567.3</c:v>
                </c:pt>
                <c:pt idx="83" formatCode="0">
                  <c:v>22008</c:v>
                </c:pt>
                <c:pt idx="84" formatCode="0">
                  <c:v>22762.799999999999</c:v>
                </c:pt>
                <c:pt idx="85" formatCode="0">
                  <c:v>23306.6</c:v>
                </c:pt>
                <c:pt idx="86" formatCode="0">
                  <c:v>23810.400000000001</c:v>
                </c:pt>
                <c:pt idx="87" formatCode="0">
                  <c:v>24285.3</c:v>
                </c:pt>
                <c:pt idx="88" formatCode="0">
                  <c:v>25002.1</c:v>
                </c:pt>
                <c:pt idx="89" formatCode="0">
                  <c:v>24602.1</c:v>
                </c:pt>
                <c:pt idx="90" formatCode="0">
                  <c:v>23489.4</c:v>
                </c:pt>
                <c:pt idx="91" formatCode="0">
                  <c:v>23777.200000000001</c:v>
                </c:pt>
                <c:pt idx="92" formatCode="0">
                  <c:v>23829.307733799997</c:v>
                </c:pt>
              </c:numCache>
            </c:numRef>
          </c:xVal>
          <c:yVal>
            <c:numRef>
              <c:f>'DATA_incl. very LR'!$D$130:$D$222</c:f>
              <c:numCache>
                <c:formatCode>0</c:formatCode>
                <c:ptCount val="93"/>
                <c:pt idx="0">
                  <c:v>45.034654626083856</c:v>
                </c:pt>
                <c:pt idx="1">
                  <c:v>45.900313623621528</c:v>
                </c:pt>
                <c:pt idx="3">
                  <c:v>51.515843534210447</c:v>
                </c:pt>
                <c:pt idx="6">
                  <c:v>56.901258445057444</c:v>
                </c:pt>
                <c:pt idx="8">
                  <c:v>52</c:v>
                </c:pt>
                <c:pt idx="9">
                  <c:v>50.2</c:v>
                </c:pt>
                <c:pt idx="42">
                  <c:v>29.380050000000001</c:v>
                </c:pt>
                <c:pt idx="43">
                  <c:v>28.035979999999999</c:v>
                </c:pt>
                <c:pt idx="44">
                  <c:v>30.342419999999997</c:v>
                </c:pt>
                <c:pt idx="45">
                  <c:v>30.330960000000001</c:v>
                </c:pt>
                <c:pt idx="46">
                  <c:v>28.640989999999999</c:v>
                </c:pt>
                <c:pt idx="47">
                  <c:v>29.492000000000001</c:v>
                </c:pt>
                <c:pt idx="48">
                  <c:v>29.011360000000003</c:v>
                </c:pt>
                <c:pt idx="49">
                  <c:v>28.419719999999998</c:v>
                </c:pt>
                <c:pt idx="50">
                  <c:v>29.18824</c:v>
                </c:pt>
                <c:pt idx="51">
                  <c:v>29.609479999999998</c:v>
                </c:pt>
                <c:pt idx="52">
                  <c:v>30.226560000000003</c:v>
                </c:pt>
                <c:pt idx="53">
                  <c:v>30.32122</c:v>
                </c:pt>
                <c:pt idx="54">
                  <c:v>29.37069</c:v>
                </c:pt>
                <c:pt idx="55">
                  <c:v>28.681550000000001</c:v>
                </c:pt>
                <c:pt idx="56">
                  <c:v>28.100009999999997</c:v>
                </c:pt>
                <c:pt idx="57">
                  <c:v>27.940949999999997</c:v>
                </c:pt>
                <c:pt idx="58">
                  <c:v>27.210259999999998</c:v>
                </c:pt>
                <c:pt idx="59">
                  <c:v>27.280769999999997</c:v>
                </c:pt>
                <c:pt idx="60">
                  <c:v>28.231079999999999</c:v>
                </c:pt>
                <c:pt idx="61">
                  <c:v>28.662919999999996</c:v>
                </c:pt>
                <c:pt idx="62">
                  <c:v>29.38043</c:v>
                </c:pt>
                <c:pt idx="63">
                  <c:v>29.055910000000001</c:v>
                </c:pt>
                <c:pt idx="64">
                  <c:v>29.630469999999999</c:v>
                </c:pt>
                <c:pt idx="65">
                  <c:v>29.669980000000002</c:v>
                </c:pt>
                <c:pt idx="66">
                  <c:v>30.684549999999998</c:v>
                </c:pt>
                <c:pt idx="67">
                  <c:v>31.512149999999998</c:v>
                </c:pt>
                <c:pt idx="68">
                  <c:v>33.228629999999995</c:v>
                </c:pt>
                <c:pt idx="69">
                  <c:v>34.374580000000002</c:v>
                </c:pt>
                <c:pt idx="70">
                  <c:v>34.787439999999997</c:v>
                </c:pt>
                <c:pt idx="71">
                  <c:v>36.541630000000005</c:v>
                </c:pt>
                <c:pt idx="72">
                  <c:v>36.53163</c:v>
                </c:pt>
                <c:pt idx="73">
                  <c:v>36.763200000000005</c:v>
                </c:pt>
                <c:pt idx="74">
                  <c:v>36.499409999999997</c:v>
                </c:pt>
                <c:pt idx="75">
                  <c:v>35.692329999999998</c:v>
                </c:pt>
                <c:pt idx="76">
                  <c:v>35.61656</c:v>
                </c:pt>
                <c:pt idx="77">
                  <c:v>35.736159999999998</c:v>
                </c:pt>
                <c:pt idx="78">
                  <c:v>36.479320000000001</c:v>
                </c:pt>
                <c:pt idx="79">
                  <c:v>37.118180000000002</c:v>
                </c:pt>
                <c:pt idx="80">
                  <c:v>37.05762</c:v>
                </c:pt>
                <c:pt idx="81">
                  <c:v>37.49756</c:v>
                </c:pt>
                <c:pt idx="82">
                  <c:v>37.140889999999999</c:v>
                </c:pt>
                <c:pt idx="83">
                  <c:v>36.592819999999996</c:v>
                </c:pt>
                <c:pt idx="84">
                  <c:v>36.411169999999998</c:v>
                </c:pt>
                <c:pt idx="85">
                  <c:v>36.587690000000002</c:v>
                </c:pt>
                <c:pt idx="86">
                  <c:v>36.975320000000004</c:v>
                </c:pt>
                <c:pt idx="87">
                  <c:v>37.272120000000001</c:v>
                </c:pt>
                <c:pt idx="88">
                  <c:v>37.816159999999996</c:v>
                </c:pt>
                <c:pt idx="89">
                  <c:v>37.812139999999999</c:v>
                </c:pt>
                <c:pt idx="90">
                  <c:v>37.510890000000003</c:v>
                </c:pt>
                <c:pt idx="91">
                  <c:v>35.898560000000003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088344"/>
        <c:axId val="362092656"/>
      </c:scatterChart>
      <c:valAx>
        <c:axId val="362088344"/>
        <c:scaling>
          <c:logBase val="10"/>
          <c:orientation val="minMax"/>
          <c:min val="10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GDP per capita (in 1990 international dollars; Maddison)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2092656"/>
        <c:crosses val="autoZero"/>
        <c:crossBetween val="midCat"/>
      </c:valAx>
      <c:valAx>
        <c:axId val="362092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Gini of disposable per capita income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62088344"/>
        <c:crosses val="autoZero"/>
        <c:crossBetween val="midCat"/>
      </c:valAx>
    </c:plotArea>
    <c:plotVisOnly val="1"/>
    <c:dispBlanksAs val="span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Kuznets relationship for the United States, 1774-2013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48764297054024E-2"/>
          <c:y val="9.726673133220623E-2"/>
          <c:w val="0.89238657137974264"/>
          <c:h val="0.8212890978137705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'DATA_incl. very LR'!$E$116</c:f>
              <c:strCache>
                <c:ptCount val="1"/>
                <c:pt idx="0">
                  <c:v>USA</c:v>
                </c:pt>
              </c:strCache>
            </c:strRef>
          </c:tx>
          <c:spPr>
            <a:ln w="38100"/>
          </c:spPr>
          <c:marker>
            <c:symbol val="circle"/>
            <c:size val="7"/>
          </c:marker>
          <c:xVal>
            <c:numRef>
              <c:f>'DATA_incl. very LR'!$H$121:$H$212</c:f>
              <c:numCache>
                <c:formatCode>0</c:formatCode>
                <c:ptCount val="92"/>
                <c:pt idx="0" formatCode="General">
                  <c:v>1182</c:v>
                </c:pt>
                <c:pt idx="1">
                  <c:v>1319.59</c:v>
                </c:pt>
                <c:pt idx="2">
                  <c:v>1849</c:v>
                </c:pt>
                <c:pt idx="3">
                  <c:v>2240.84</c:v>
                </c:pt>
                <c:pt idx="4">
                  <c:v>2418.91</c:v>
                </c:pt>
                <c:pt idx="5">
                  <c:v>2444.64</c:v>
                </c:pt>
                <c:pt idx="6">
                  <c:v>3183.95</c:v>
                </c:pt>
                <c:pt idx="7">
                  <c:v>5300.73</c:v>
                </c:pt>
                <c:pt idx="8">
                  <c:v>6898.72</c:v>
                </c:pt>
                <c:pt idx="9">
                  <c:v>6212.71</c:v>
                </c:pt>
                <c:pt idx="10">
                  <c:v>5691.37</c:v>
                </c:pt>
                <c:pt idx="11">
                  <c:v>4908.37</c:v>
                </c:pt>
                <c:pt idx="12">
                  <c:v>4776.92</c:v>
                </c:pt>
                <c:pt idx="13">
                  <c:v>5113.6099999999997</c:v>
                </c:pt>
                <c:pt idx="14">
                  <c:v>5466.84</c:v>
                </c:pt>
                <c:pt idx="15">
                  <c:v>6203.88</c:v>
                </c:pt>
                <c:pt idx="16">
                  <c:v>6430.12</c:v>
                </c:pt>
                <c:pt idx="17">
                  <c:v>6126.47</c:v>
                </c:pt>
                <c:pt idx="18">
                  <c:v>6560.75</c:v>
                </c:pt>
                <c:pt idx="19">
                  <c:v>7009.64</c:v>
                </c:pt>
                <c:pt idx="20">
                  <c:v>8205.68</c:v>
                </c:pt>
                <c:pt idx="21">
                  <c:v>9741.11</c:v>
                </c:pt>
                <c:pt idx="22">
                  <c:v>11518.2</c:v>
                </c:pt>
                <c:pt idx="23">
                  <c:v>12333.5</c:v>
                </c:pt>
                <c:pt idx="24">
                  <c:v>11708.7</c:v>
                </c:pt>
                <c:pt idx="25">
                  <c:v>9196.5400000000009</c:v>
                </c:pt>
                <c:pt idx="26">
                  <c:v>8885.99</c:v>
                </c:pt>
                <c:pt idx="27">
                  <c:v>9064.56</c:v>
                </c:pt>
                <c:pt idx="28">
                  <c:v>8943.74</c:v>
                </c:pt>
                <c:pt idx="29">
                  <c:v>9561.35</c:v>
                </c:pt>
                <c:pt idx="30">
                  <c:v>10116.299999999999</c:v>
                </c:pt>
                <c:pt idx="31">
                  <c:v>10315.5</c:v>
                </c:pt>
                <c:pt idx="32">
                  <c:v>10612.6</c:v>
                </c:pt>
                <c:pt idx="33">
                  <c:v>10359.1</c:v>
                </c:pt>
                <c:pt idx="34">
                  <c:v>10896.8</c:v>
                </c:pt>
                <c:pt idx="35">
                  <c:v>10914.3</c:v>
                </c:pt>
                <c:pt idx="36">
                  <c:v>10920</c:v>
                </c:pt>
                <c:pt idx="37">
                  <c:v>10630.5</c:v>
                </c:pt>
                <c:pt idx="38">
                  <c:v>11230.2</c:v>
                </c:pt>
                <c:pt idx="39">
                  <c:v>11328.5</c:v>
                </c:pt>
                <c:pt idx="40">
                  <c:v>11401.7</c:v>
                </c:pt>
                <c:pt idx="41">
                  <c:v>11905</c:v>
                </c:pt>
                <c:pt idx="42">
                  <c:v>12242.3</c:v>
                </c:pt>
                <c:pt idx="43">
                  <c:v>12772.6</c:v>
                </c:pt>
                <c:pt idx="44">
                  <c:v>13418.7</c:v>
                </c:pt>
                <c:pt idx="45">
                  <c:v>14133.5</c:v>
                </c:pt>
                <c:pt idx="46">
                  <c:v>14330</c:v>
                </c:pt>
                <c:pt idx="47">
                  <c:v>14862.9</c:v>
                </c:pt>
                <c:pt idx="48">
                  <c:v>15179.4</c:v>
                </c:pt>
                <c:pt idx="49">
                  <c:v>15029.8</c:v>
                </c:pt>
                <c:pt idx="50">
                  <c:v>15304.3</c:v>
                </c:pt>
                <c:pt idx="51">
                  <c:v>15943.9</c:v>
                </c:pt>
                <c:pt idx="52">
                  <c:v>16689.3</c:v>
                </c:pt>
                <c:pt idx="53">
                  <c:v>16491.3</c:v>
                </c:pt>
                <c:pt idx="54">
                  <c:v>16283.6</c:v>
                </c:pt>
                <c:pt idx="55">
                  <c:v>16975.099999999999</c:v>
                </c:pt>
                <c:pt idx="56">
                  <c:v>17566.5</c:v>
                </c:pt>
                <c:pt idx="57">
                  <c:v>18373</c:v>
                </c:pt>
                <c:pt idx="58">
                  <c:v>18789.400000000001</c:v>
                </c:pt>
                <c:pt idx="59">
                  <c:v>18577.400000000001</c:v>
                </c:pt>
                <c:pt idx="60">
                  <c:v>18855.599999999999</c:v>
                </c:pt>
                <c:pt idx="61">
                  <c:v>18325.099999999999</c:v>
                </c:pt>
                <c:pt idx="62">
                  <c:v>18920.2</c:v>
                </c:pt>
                <c:pt idx="63">
                  <c:v>20122.7</c:v>
                </c:pt>
                <c:pt idx="64">
                  <c:v>20717.3</c:v>
                </c:pt>
                <c:pt idx="65">
                  <c:v>21236.1</c:v>
                </c:pt>
                <c:pt idx="66">
                  <c:v>21787.7</c:v>
                </c:pt>
                <c:pt idx="67">
                  <c:v>22499.4</c:v>
                </c:pt>
                <c:pt idx="68">
                  <c:v>23059.3</c:v>
                </c:pt>
                <c:pt idx="69">
                  <c:v>23200.6</c:v>
                </c:pt>
                <c:pt idx="70">
                  <c:v>22832.799999999999</c:v>
                </c:pt>
                <c:pt idx="71">
                  <c:v>23285</c:v>
                </c:pt>
                <c:pt idx="72">
                  <c:v>23640.1</c:v>
                </c:pt>
                <c:pt idx="73">
                  <c:v>24312.799999999999</c:v>
                </c:pt>
                <c:pt idx="74">
                  <c:v>24637.3</c:v>
                </c:pt>
                <c:pt idx="75">
                  <c:v>25263.1</c:v>
                </c:pt>
                <c:pt idx="76">
                  <c:v>26074.2</c:v>
                </c:pt>
                <c:pt idx="77">
                  <c:v>26893.4</c:v>
                </c:pt>
                <c:pt idx="78">
                  <c:v>27869.8</c:v>
                </c:pt>
                <c:pt idx="79">
                  <c:v>28701.9</c:v>
                </c:pt>
                <c:pt idx="80">
                  <c:v>28726.1</c:v>
                </c:pt>
                <c:pt idx="81">
                  <c:v>28976.9</c:v>
                </c:pt>
                <c:pt idx="82">
                  <c:v>29458.9</c:v>
                </c:pt>
                <c:pt idx="83">
                  <c:v>30199.8</c:v>
                </c:pt>
                <c:pt idx="84">
                  <c:v>30841.7</c:v>
                </c:pt>
                <c:pt idx="85">
                  <c:v>31357.5</c:v>
                </c:pt>
                <c:pt idx="86">
                  <c:v>31654.9</c:v>
                </c:pt>
                <c:pt idx="87">
                  <c:v>31251.3</c:v>
                </c:pt>
                <c:pt idx="88">
                  <c:v>29898.6</c:v>
                </c:pt>
                <c:pt idx="89">
                  <c:v>30491.3</c:v>
                </c:pt>
                <c:pt idx="90">
                  <c:v>30813.376552770002</c:v>
                </c:pt>
                <c:pt idx="91">
                  <c:v>30664.948517915309</c:v>
                </c:pt>
              </c:numCache>
            </c:numRef>
          </c:xVal>
          <c:yVal>
            <c:numRef>
              <c:f>'DATA_incl. very LR'!$F$121:$F$212</c:f>
              <c:numCache>
                <c:formatCode>General</c:formatCode>
                <c:ptCount val="92"/>
                <c:pt idx="0" formatCode="0">
                  <c:v>45.586804558562179</c:v>
                </c:pt>
                <c:pt idx="2" formatCode="0">
                  <c:v>48.677384000000004</c:v>
                </c:pt>
                <c:pt idx="3" formatCode="0">
                  <c:v>51.118379000000004</c:v>
                </c:pt>
                <c:pt idx="5" formatCode="0">
                  <c:v>51.435245999999999</c:v>
                </c:pt>
                <c:pt idx="7" formatCode="0">
                  <c:v>47</c:v>
                </c:pt>
                <c:pt idx="8" formatCode="0">
                  <c:v>46</c:v>
                </c:pt>
                <c:pt idx="12">
                  <c:v>51</c:v>
                </c:pt>
                <c:pt idx="14" formatCode="0">
                  <c:v>45</c:v>
                </c:pt>
                <c:pt idx="20" formatCode="0">
                  <c:v>40</c:v>
                </c:pt>
                <c:pt idx="23" formatCode="0">
                  <c:v>35.6</c:v>
                </c:pt>
                <c:pt idx="25" formatCode="0">
                  <c:v>35.700000000000003</c:v>
                </c:pt>
                <c:pt idx="26" formatCode="0">
                  <c:v>35.6</c:v>
                </c:pt>
                <c:pt idx="29">
                  <c:v>36</c:v>
                </c:pt>
                <c:pt idx="30" formatCode="0">
                  <c:v>34.700000000000003</c:v>
                </c:pt>
                <c:pt idx="31" formatCode="0">
                  <c:v>35.1</c:v>
                </c:pt>
                <c:pt idx="32" formatCode="0">
                  <c:v>34.5</c:v>
                </c:pt>
                <c:pt idx="33" formatCode="0">
                  <c:v>35.700000000000003</c:v>
                </c:pt>
                <c:pt idx="34" formatCode="0">
                  <c:v>34.799999999999997</c:v>
                </c:pt>
                <c:pt idx="35" formatCode="0">
                  <c:v>34.200000000000003</c:v>
                </c:pt>
                <c:pt idx="36" formatCode="0">
                  <c:v>33.6</c:v>
                </c:pt>
                <c:pt idx="37" formatCode="0">
                  <c:v>33.9</c:v>
                </c:pt>
                <c:pt idx="38" formatCode="0">
                  <c:v>34.5</c:v>
                </c:pt>
                <c:pt idx="39" formatCode="0">
                  <c:v>34.9</c:v>
                </c:pt>
                <c:pt idx="40" formatCode="0">
                  <c:v>35.6</c:v>
                </c:pt>
                <c:pt idx="41" formatCode="0">
                  <c:v>34.799999999999997</c:v>
                </c:pt>
                <c:pt idx="42" formatCode="0">
                  <c:v>34.700000000000003</c:v>
                </c:pt>
                <c:pt idx="43" formatCode="0">
                  <c:v>34.700000000000003</c:v>
                </c:pt>
                <c:pt idx="44" formatCode="0">
                  <c:v>34.6</c:v>
                </c:pt>
                <c:pt idx="45" formatCode="0">
                  <c:v>34.700000000000003</c:v>
                </c:pt>
                <c:pt idx="46" formatCode="0">
                  <c:v>34.4</c:v>
                </c:pt>
                <c:pt idx="47" formatCode="0">
                  <c:v>33.5</c:v>
                </c:pt>
                <c:pt idx="48" formatCode="0">
                  <c:v>33.6</c:v>
                </c:pt>
                <c:pt idx="49" formatCode="0">
                  <c:v>34.1</c:v>
                </c:pt>
                <c:pt idx="50" formatCode="0">
                  <c:v>34.299999999999997</c:v>
                </c:pt>
                <c:pt idx="51" formatCode="0">
                  <c:v>34.5</c:v>
                </c:pt>
                <c:pt idx="52" formatCode="0">
                  <c:v>34.4</c:v>
                </c:pt>
                <c:pt idx="53" formatCode="0">
                  <c:v>35.700000000000003</c:v>
                </c:pt>
                <c:pt idx="54" formatCode="0">
                  <c:v>34.4</c:v>
                </c:pt>
                <c:pt idx="55" formatCode="0">
                  <c:v>34.4</c:v>
                </c:pt>
                <c:pt idx="56" formatCode="0">
                  <c:v>35</c:v>
                </c:pt>
                <c:pt idx="57" formatCode="0">
                  <c:v>35</c:v>
                </c:pt>
                <c:pt idx="58" formatCode="0">
                  <c:v>34.5</c:v>
                </c:pt>
                <c:pt idx="59" formatCode="0">
                  <c:v>35.200000000000003</c:v>
                </c:pt>
                <c:pt idx="60" formatCode="0">
                  <c:v>35.6</c:v>
                </c:pt>
                <c:pt idx="61" formatCode="0">
                  <c:v>36.5</c:v>
                </c:pt>
                <c:pt idx="62" formatCode="0">
                  <c:v>36.700000000000003</c:v>
                </c:pt>
                <c:pt idx="63" formatCode="0">
                  <c:v>36.9</c:v>
                </c:pt>
                <c:pt idx="64" formatCode="0">
                  <c:v>37.299999999999997</c:v>
                </c:pt>
                <c:pt idx="65" formatCode="0">
                  <c:v>37.299999999999997</c:v>
                </c:pt>
                <c:pt idx="66" formatCode="0">
                  <c:v>37.6</c:v>
                </c:pt>
                <c:pt idx="67" formatCode="0">
                  <c:v>37.799999999999997</c:v>
                </c:pt>
                <c:pt idx="68" formatCode="0">
                  <c:v>38.200000000000003</c:v>
                </c:pt>
                <c:pt idx="69" formatCode="0">
                  <c:v>37.799999999999997</c:v>
                </c:pt>
                <c:pt idx="70" formatCode="0">
                  <c:v>37.6</c:v>
                </c:pt>
                <c:pt idx="71" formatCode="0">
                  <c:v>38.299999999999997</c:v>
                </c:pt>
                <c:pt idx="72" formatCode="0">
                  <c:v>40.4</c:v>
                </c:pt>
                <c:pt idx="73" formatCode="0">
                  <c:v>40.200000000000003</c:v>
                </c:pt>
                <c:pt idx="74" formatCode="0">
                  <c:v>40</c:v>
                </c:pt>
                <c:pt idx="75" formatCode="0">
                  <c:v>40.5</c:v>
                </c:pt>
                <c:pt idx="76" formatCode="0">
                  <c:v>40.6</c:v>
                </c:pt>
                <c:pt idx="77" formatCode="0">
                  <c:v>40.6</c:v>
                </c:pt>
                <c:pt idx="78" formatCode="0">
                  <c:v>40.799999999999997</c:v>
                </c:pt>
                <c:pt idx="79" formatCode="0">
                  <c:v>39.9</c:v>
                </c:pt>
                <c:pt idx="80" formatCode="0">
                  <c:v>40.6</c:v>
                </c:pt>
                <c:pt idx="81" formatCode="0">
                  <c:v>40.200000000000003</c:v>
                </c:pt>
                <c:pt idx="82" formatCode="0">
                  <c:v>40.4</c:v>
                </c:pt>
                <c:pt idx="83" formatCode="0">
                  <c:v>40.1</c:v>
                </c:pt>
                <c:pt idx="84" formatCode="0">
                  <c:v>40.9</c:v>
                </c:pt>
                <c:pt idx="85" formatCode="0">
                  <c:v>41</c:v>
                </c:pt>
                <c:pt idx="86" formatCode="0">
                  <c:v>40.5</c:v>
                </c:pt>
                <c:pt idx="87" formatCode="0">
                  <c:v>43.2</c:v>
                </c:pt>
                <c:pt idx="88" formatCode="0">
                  <c:v>40.799999999999997</c:v>
                </c:pt>
                <c:pt idx="89" formatCode="0">
                  <c:v>40.5</c:v>
                </c:pt>
                <c:pt idx="90" formatCode="0">
                  <c:v>41.7</c:v>
                </c:pt>
                <c:pt idx="91" formatCode="0">
                  <c:v>41.7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087952"/>
        <c:axId val="362086384"/>
      </c:scatterChart>
      <c:valAx>
        <c:axId val="362087952"/>
        <c:scaling>
          <c:logBase val="10"/>
          <c:orientation val="minMax"/>
          <c:min val="10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GDP per capita (in 1990 international dollars; Maddison)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2086384"/>
        <c:crosses val="autoZero"/>
        <c:crossBetween val="midCat"/>
      </c:valAx>
      <c:valAx>
        <c:axId val="362086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Gini of disposable per capita income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62087952"/>
        <c:crosses val="autoZero"/>
        <c:crossBetween val="midCat"/>
      </c:valAx>
    </c:plotArea>
    <c:plotVisOnly val="1"/>
    <c:dispBlanksAs val="span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The Kuznets relationship for Brazil, 1839-2013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358859556003062E-2"/>
          <c:y val="8.2628373103109581E-2"/>
          <c:w val="0.90453442925936467"/>
          <c:h val="0.82581341351278437"/>
        </c:manualLayout>
      </c:layout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DATA_BRA_DEU_JPN!$AX$6:$AX$180</c:f>
              <c:numCache>
                <c:formatCode>General</c:formatCode>
                <c:ptCount val="175"/>
                <c:pt idx="11" formatCode="0">
                  <c:v>683.5</c:v>
                </c:pt>
                <c:pt idx="21" formatCode="0">
                  <c:v>680.03</c:v>
                </c:pt>
                <c:pt idx="31" formatCode="0">
                  <c:v>712.97</c:v>
                </c:pt>
                <c:pt idx="32" formatCode="0">
                  <c:v>716.83</c:v>
                </c:pt>
                <c:pt idx="33" formatCode="0">
                  <c:v>720.66</c:v>
                </c:pt>
                <c:pt idx="34" formatCode="0">
                  <c:v>724.46</c:v>
                </c:pt>
                <c:pt idx="35" formatCode="0">
                  <c:v>728.39</c:v>
                </c:pt>
                <c:pt idx="36" formatCode="0">
                  <c:v>732.35</c:v>
                </c:pt>
                <c:pt idx="37" formatCode="0">
                  <c:v>736.19</c:v>
                </c:pt>
                <c:pt idx="38" formatCode="0">
                  <c:v>740.14</c:v>
                </c:pt>
                <c:pt idx="39" formatCode="0">
                  <c:v>744.13</c:v>
                </c:pt>
                <c:pt idx="40" formatCode="0">
                  <c:v>748.14</c:v>
                </c:pt>
                <c:pt idx="41" formatCode="0">
                  <c:v>752.16</c:v>
                </c:pt>
                <c:pt idx="42" formatCode="0">
                  <c:v>756.22</c:v>
                </c:pt>
                <c:pt idx="43" formatCode="0">
                  <c:v>760.29</c:v>
                </c:pt>
                <c:pt idx="44" formatCode="0">
                  <c:v>764.31</c:v>
                </c:pt>
                <c:pt idx="45" formatCode="0">
                  <c:v>768.4</c:v>
                </c:pt>
                <c:pt idx="46" formatCode="0">
                  <c:v>772.58</c:v>
                </c:pt>
                <c:pt idx="47" formatCode="0">
                  <c:v>776.76</c:v>
                </c:pt>
                <c:pt idx="48" formatCode="0">
                  <c:v>780.86</c:v>
                </c:pt>
                <c:pt idx="49" formatCode="0">
                  <c:v>785.05</c:v>
                </c:pt>
                <c:pt idx="50" formatCode="0">
                  <c:v>789.28</c:v>
                </c:pt>
                <c:pt idx="51" formatCode="0">
                  <c:v>793.51</c:v>
                </c:pt>
                <c:pt idx="52" formatCode="0">
                  <c:v>772.54</c:v>
                </c:pt>
                <c:pt idx="53" formatCode="0">
                  <c:v>729.88</c:v>
                </c:pt>
                <c:pt idx="54" formatCode="0">
                  <c:v>621.57000000000005</c:v>
                </c:pt>
                <c:pt idx="55" formatCode="0">
                  <c:v>621.20000000000005</c:v>
                </c:pt>
                <c:pt idx="56" formatCode="0">
                  <c:v>783.42</c:v>
                </c:pt>
                <c:pt idx="57" formatCode="0">
                  <c:v>709.94</c:v>
                </c:pt>
                <c:pt idx="58" formatCode="0">
                  <c:v>699.1</c:v>
                </c:pt>
                <c:pt idx="59" formatCode="0">
                  <c:v>717.03</c:v>
                </c:pt>
                <c:pt idx="60" formatCode="0">
                  <c:v>702.97</c:v>
                </c:pt>
                <c:pt idx="61" formatCode="0">
                  <c:v>678.44</c:v>
                </c:pt>
                <c:pt idx="62" formatCode="0">
                  <c:v>729.94</c:v>
                </c:pt>
                <c:pt idx="63" formatCode="0">
                  <c:v>714.78</c:v>
                </c:pt>
                <c:pt idx="64" formatCode="0">
                  <c:v>713.92</c:v>
                </c:pt>
                <c:pt idx="65" formatCode="0">
                  <c:v>712.77</c:v>
                </c:pt>
                <c:pt idx="66" formatCode="0">
                  <c:v>718.14</c:v>
                </c:pt>
                <c:pt idx="67" formatCode="0">
                  <c:v>770.3</c:v>
                </c:pt>
                <c:pt idx="68" formatCode="0">
                  <c:v>755.23</c:v>
                </c:pt>
                <c:pt idx="69" formatCode="0">
                  <c:v>734.12</c:v>
                </c:pt>
                <c:pt idx="70" formatCode="0">
                  <c:v>776.23</c:v>
                </c:pt>
                <c:pt idx="71" formatCode="0">
                  <c:v>768.73</c:v>
                </c:pt>
                <c:pt idx="72" formatCode="0">
                  <c:v>835.68</c:v>
                </c:pt>
                <c:pt idx="73" formatCode="0">
                  <c:v>809.18</c:v>
                </c:pt>
                <c:pt idx="74" formatCode="0">
                  <c:v>810.99</c:v>
                </c:pt>
                <c:pt idx="75" formatCode="0">
                  <c:v>779.93</c:v>
                </c:pt>
                <c:pt idx="76" formatCode="0">
                  <c:v>797.92</c:v>
                </c:pt>
                <c:pt idx="77" formatCode="0">
                  <c:v>804.18</c:v>
                </c:pt>
                <c:pt idx="78" formatCode="0">
                  <c:v>841.91</c:v>
                </c:pt>
                <c:pt idx="79" formatCode="0">
                  <c:v>807.66</c:v>
                </c:pt>
                <c:pt idx="80" formatCode="0">
                  <c:v>895.25</c:v>
                </c:pt>
                <c:pt idx="81" formatCode="0">
                  <c:v>963.11</c:v>
                </c:pt>
                <c:pt idx="82" formatCode="0">
                  <c:v>963.35</c:v>
                </c:pt>
                <c:pt idx="83" formatCode="0">
                  <c:v>1009.07</c:v>
                </c:pt>
                <c:pt idx="84" formatCode="0">
                  <c:v>1045.5999999999999</c:v>
                </c:pt>
                <c:pt idx="85" formatCode="0">
                  <c:v>1023.92</c:v>
                </c:pt>
                <c:pt idx="86" formatCode="0">
                  <c:v>1007.38</c:v>
                </c:pt>
                <c:pt idx="87" formatCode="0">
                  <c:v>1008.3</c:v>
                </c:pt>
                <c:pt idx="88" formatCode="0">
                  <c:v>1059.8</c:v>
                </c:pt>
                <c:pt idx="89" formatCode="0">
                  <c:v>1158.19</c:v>
                </c:pt>
                <c:pt idx="90" formatCode="0">
                  <c:v>1137.44</c:v>
                </c:pt>
                <c:pt idx="91" formatCode="0">
                  <c:v>1048.23</c:v>
                </c:pt>
                <c:pt idx="101" formatCode="0">
                  <c:v>1249.72</c:v>
                </c:pt>
                <c:pt idx="111" formatCode="0">
                  <c:v>1671.72</c:v>
                </c:pt>
                <c:pt idx="121" formatCode="0">
                  <c:v>2334.86</c:v>
                </c:pt>
                <c:pt idx="122" formatCode="0">
                  <c:v>2437.27</c:v>
                </c:pt>
                <c:pt idx="123" formatCode="0">
                  <c:v>2510.96</c:v>
                </c:pt>
                <c:pt idx="124" formatCode="0">
                  <c:v>2463.23</c:v>
                </c:pt>
                <c:pt idx="125" formatCode="0">
                  <c:v>2472.1799999999998</c:v>
                </c:pt>
                <c:pt idx="126" formatCode="0">
                  <c:v>2448.39</c:v>
                </c:pt>
                <c:pt idx="127" formatCode="0">
                  <c:v>2526.7399999999998</c:v>
                </c:pt>
                <c:pt idx="128" formatCode="0">
                  <c:v>2553.9699999999998</c:v>
                </c:pt>
                <c:pt idx="129" formatCode="0">
                  <c:v>2704.25</c:v>
                </c:pt>
                <c:pt idx="130" formatCode="0">
                  <c:v>2859.84</c:v>
                </c:pt>
                <c:pt idx="131" formatCode="0">
                  <c:v>3056.72</c:v>
                </c:pt>
                <c:pt idx="132" formatCode="0">
                  <c:v>3278.47</c:v>
                </c:pt>
                <c:pt idx="133" formatCode="0">
                  <c:v>3537.88</c:v>
                </c:pt>
                <c:pt idx="134" formatCode="0">
                  <c:v>3880.12</c:v>
                </c:pt>
                <c:pt idx="135" formatCode="0">
                  <c:v>4080.94</c:v>
                </c:pt>
                <c:pt idx="136" formatCode="0">
                  <c:v>4187.38</c:v>
                </c:pt>
                <c:pt idx="137" formatCode="0">
                  <c:v>4469.62</c:v>
                </c:pt>
                <c:pt idx="138" formatCode="0">
                  <c:v>4565.3599999999997</c:v>
                </c:pt>
                <c:pt idx="139" formatCode="0">
                  <c:v>4678.41</c:v>
                </c:pt>
                <c:pt idx="140" formatCode="0">
                  <c:v>4889.96</c:v>
                </c:pt>
                <c:pt idx="141" formatCode="0">
                  <c:v>5195.03</c:v>
                </c:pt>
                <c:pt idx="142" formatCode="0">
                  <c:v>4849.57</c:v>
                </c:pt>
                <c:pt idx="143" formatCode="0">
                  <c:v>4762.83</c:v>
                </c:pt>
                <c:pt idx="144" formatCode="0">
                  <c:v>4498.1400000000003</c:v>
                </c:pt>
                <c:pt idx="145" formatCode="0">
                  <c:v>4643.2299999999996</c:v>
                </c:pt>
                <c:pt idx="146" formatCode="0">
                  <c:v>4913.96</c:v>
                </c:pt>
                <c:pt idx="147" formatCode="0">
                  <c:v>5201.66</c:v>
                </c:pt>
                <c:pt idx="148" formatCode="0">
                  <c:v>5269.53</c:v>
                </c:pt>
                <c:pt idx="149" formatCode="0">
                  <c:v>5154.55</c:v>
                </c:pt>
                <c:pt idx="150" formatCode="0">
                  <c:v>5223.68</c:v>
                </c:pt>
                <c:pt idx="151" formatCode="0">
                  <c:v>4920.0600000000004</c:v>
                </c:pt>
                <c:pt idx="152" formatCode="0">
                  <c:v>4887.8100000000004</c:v>
                </c:pt>
                <c:pt idx="153" formatCode="0">
                  <c:v>4782.21</c:v>
                </c:pt>
                <c:pt idx="154" formatCode="0">
                  <c:v>4937.4799999999996</c:v>
                </c:pt>
                <c:pt idx="155" formatCode="0">
                  <c:v>5144.8900000000003</c:v>
                </c:pt>
                <c:pt idx="156" formatCode="0">
                  <c:v>5280.44</c:v>
                </c:pt>
                <c:pt idx="157" formatCode="0">
                  <c:v>5313.33</c:v>
                </c:pt>
                <c:pt idx="158" formatCode="0">
                  <c:v>5411.33</c:v>
                </c:pt>
                <c:pt idx="159" formatCode="0">
                  <c:v>5333.89</c:v>
                </c:pt>
                <c:pt idx="160" formatCode="0">
                  <c:v>5269.87</c:v>
                </c:pt>
                <c:pt idx="161" formatCode="0">
                  <c:v>5417.94</c:v>
                </c:pt>
                <c:pt idx="162" formatCode="0">
                  <c:v>5412.26</c:v>
                </c:pt>
                <c:pt idx="163" formatCode="0">
                  <c:v>5481.25</c:v>
                </c:pt>
                <c:pt idx="164" formatCode="0">
                  <c:v>5472.39</c:v>
                </c:pt>
                <c:pt idx="165" formatCode="0">
                  <c:v>5713.41</c:v>
                </c:pt>
                <c:pt idx="166" formatCode="0">
                  <c:v>5824.47</c:v>
                </c:pt>
                <c:pt idx="167" formatCode="0">
                  <c:v>5987.81</c:v>
                </c:pt>
                <c:pt idx="168" formatCode="0">
                  <c:v>6284.53</c:v>
                </c:pt>
                <c:pt idx="169" formatCode="0">
                  <c:v>6542.01</c:v>
                </c:pt>
                <c:pt idx="170" formatCode="0">
                  <c:v>6456.96</c:v>
                </c:pt>
                <c:pt idx="171" formatCode="0">
                  <c:v>6879.05</c:v>
                </c:pt>
                <c:pt idx="172" formatCode="0">
                  <c:v>7317.965033630001</c:v>
                </c:pt>
                <c:pt idx="173" formatCode="0">
                  <c:v>7451.0678406441803</c:v>
                </c:pt>
                <c:pt idx="174" formatCode="0">
                  <c:v>7570.2849260944877</c:v>
                </c:pt>
              </c:numCache>
            </c:numRef>
          </c:xVal>
          <c:yVal>
            <c:numRef>
              <c:f>DATA_BRA_DEU_JPN!$AW$6:$AW$180</c:f>
              <c:numCache>
                <c:formatCode>0</c:formatCode>
                <c:ptCount val="175"/>
                <c:pt idx="0">
                  <c:v>27.320830000000001</c:v>
                </c:pt>
                <c:pt idx="1">
                  <c:v>28.988900000000001</c:v>
                </c:pt>
                <c:pt idx="2">
                  <c:v>30.165490000000002</c:v>
                </c:pt>
                <c:pt idx="3">
                  <c:v>29.825150000000001</c:v>
                </c:pt>
                <c:pt idx="4">
                  <c:v>32.438869999999994</c:v>
                </c:pt>
                <c:pt idx="5">
                  <c:v>31.39714</c:v>
                </c:pt>
                <c:pt idx="6">
                  <c:v>28.828859999999999</c:v>
                </c:pt>
                <c:pt idx="7">
                  <c:v>28.55359</c:v>
                </c:pt>
                <c:pt idx="8">
                  <c:v>28.765010000000004</c:v>
                </c:pt>
                <c:pt idx="9">
                  <c:v>29.386590000000002</c:v>
                </c:pt>
                <c:pt idx="10">
                  <c:v>30.166840000000001</c:v>
                </c:pt>
                <c:pt idx="11">
                  <c:v>28.39856</c:v>
                </c:pt>
                <c:pt idx="12">
                  <c:v>25.819680000000002</c:v>
                </c:pt>
                <c:pt idx="13">
                  <c:v>24.10417</c:v>
                </c:pt>
                <c:pt idx="14">
                  <c:v>22.275039999999997</c:v>
                </c:pt>
                <c:pt idx="15">
                  <c:v>21.723680000000002</c:v>
                </c:pt>
                <c:pt idx="16">
                  <c:v>21.685890000000001</c:v>
                </c:pt>
                <c:pt idx="17">
                  <c:v>22.50037</c:v>
                </c:pt>
                <c:pt idx="18">
                  <c:v>22.55349</c:v>
                </c:pt>
                <c:pt idx="19">
                  <c:v>23.756360000000001</c:v>
                </c:pt>
                <c:pt idx="20">
                  <c:v>22.16602</c:v>
                </c:pt>
                <c:pt idx="21">
                  <c:v>22.023110000000003</c:v>
                </c:pt>
                <c:pt idx="22">
                  <c:v>22.131899999999998</c:v>
                </c:pt>
                <c:pt idx="23">
                  <c:v>23.229520000000001</c:v>
                </c:pt>
                <c:pt idx="24">
                  <c:v>25.912809999999997</c:v>
                </c:pt>
                <c:pt idx="25">
                  <c:v>29.255310000000001</c:v>
                </c:pt>
                <c:pt idx="26">
                  <c:v>27.94699</c:v>
                </c:pt>
                <c:pt idx="27">
                  <c:v>27.202629999999999</c:v>
                </c:pt>
                <c:pt idx="28">
                  <c:v>28.60971</c:v>
                </c:pt>
                <c:pt idx="29">
                  <c:v>28.71668</c:v>
                </c:pt>
                <c:pt idx="30">
                  <c:v>28.57976</c:v>
                </c:pt>
                <c:pt idx="31">
                  <c:v>28.78584</c:v>
                </c:pt>
                <c:pt idx="32">
                  <c:v>25.438129999999997</c:v>
                </c:pt>
                <c:pt idx="33">
                  <c:v>26.1206</c:v>
                </c:pt>
                <c:pt idx="34">
                  <c:v>23.678999999999998</c:v>
                </c:pt>
                <c:pt idx="35">
                  <c:v>24.482499999999998</c:v>
                </c:pt>
                <c:pt idx="36">
                  <c:v>25.105529999999998</c:v>
                </c:pt>
                <c:pt idx="37">
                  <c:v>23.93065</c:v>
                </c:pt>
                <c:pt idx="38">
                  <c:v>23.402560000000001</c:v>
                </c:pt>
                <c:pt idx="39">
                  <c:v>22.938030000000001</c:v>
                </c:pt>
                <c:pt idx="40">
                  <c:v>23.55667</c:v>
                </c:pt>
                <c:pt idx="41">
                  <c:v>23.45487</c:v>
                </c:pt>
                <c:pt idx="42">
                  <c:v>23.86084</c:v>
                </c:pt>
                <c:pt idx="43">
                  <c:v>21.706719999999997</c:v>
                </c:pt>
                <c:pt idx="44">
                  <c:v>21.149540000000002</c:v>
                </c:pt>
                <c:pt idx="45">
                  <c:v>21.16254</c:v>
                </c:pt>
                <c:pt idx="46">
                  <c:v>20.22101</c:v>
                </c:pt>
                <c:pt idx="47">
                  <c:v>21.148910000000001</c:v>
                </c:pt>
                <c:pt idx="48">
                  <c:v>20.90081</c:v>
                </c:pt>
                <c:pt idx="49">
                  <c:v>21.556940000000001</c:v>
                </c:pt>
                <c:pt idx="50">
                  <c:v>20.967289999999998</c:v>
                </c:pt>
                <c:pt idx="51">
                  <c:v>21.336110000000001</c:v>
                </c:pt>
                <c:pt idx="52">
                  <c:v>22.412480000000002</c:v>
                </c:pt>
                <c:pt idx="53">
                  <c:v>22.264809999999997</c:v>
                </c:pt>
                <c:pt idx="54">
                  <c:v>22.553660000000001</c:v>
                </c:pt>
                <c:pt idx="55">
                  <c:v>22.47683</c:v>
                </c:pt>
                <c:pt idx="56">
                  <c:v>23.282209999999999</c:v>
                </c:pt>
                <c:pt idx="57">
                  <c:v>22.768179999999997</c:v>
                </c:pt>
                <c:pt idx="58">
                  <c:v>24.025089999999999</c:v>
                </c:pt>
                <c:pt idx="59">
                  <c:v>25.37369</c:v>
                </c:pt>
                <c:pt idx="60">
                  <c:v>24.6234</c:v>
                </c:pt>
                <c:pt idx="61">
                  <c:v>22.713259999999998</c:v>
                </c:pt>
                <c:pt idx="62">
                  <c:v>23.145129999999998</c:v>
                </c:pt>
                <c:pt idx="63">
                  <c:v>23.009910000000001</c:v>
                </c:pt>
                <c:pt idx="64">
                  <c:v>21.820170000000001</c:v>
                </c:pt>
                <c:pt idx="65">
                  <c:v>23.181820000000002</c:v>
                </c:pt>
                <c:pt idx="66">
                  <c:v>23.368320000000001</c:v>
                </c:pt>
                <c:pt idx="67">
                  <c:v>24.195639999999997</c:v>
                </c:pt>
                <c:pt idx="68">
                  <c:v>26.953969999999998</c:v>
                </c:pt>
                <c:pt idx="69">
                  <c:v>26.470470000000002</c:v>
                </c:pt>
                <c:pt idx="70">
                  <c:v>23.677619999999997</c:v>
                </c:pt>
                <c:pt idx="71">
                  <c:v>22.527570000000001</c:v>
                </c:pt>
                <c:pt idx="72">
                  <c:v>23.47382</c:v>
                </c:pt>
                <c:pt idx="73">
                  <c:v>23.87031</c:v>
                </c:pt>
                <c:pt idx="74">
                  <c:v>22.129110000000001</c:v>
                </c:pt>
                <c:pt idx="75">
                  <c:v>22.404219999999999</c:v>
                </c:pt>
                <c:pt idx="76">
                  <c:v>22.17933</c:v>
                </c:pt>
                <c:pt idx="77">
                  <c:v>24.22148</c:v>
                </c:pt>
                <c:pt idx="78">
                  <c:v>27.309709999999999</c:v>
                </c:pt>
                <c:pt idx="79">
                  <c:v>28.993539999999999</c:v>
                </c:pt>
                <c:pt idx="80">
                  <c:v>29.423480000000001</c:v>
                </c:pt>
                <c:pt idx="81">
                  <c:v>30.665860000000002</c:v>
                </c:pt>
                <c:pt idx="82">
                  <c:v>28.490159999999996</c:v>
                </c:pt>
                <c:pt idx="83">
                  <c:v>29.680230000000002</c:v>
                </c:pt>
                <c:pt idx="84">
                  <c:v>28.932600000000004</c:v>
                </c:pt>
                <c:pt idx="85">
                  <c:v>27.885369999999998</c:v>
                </c:pt>
                <c:pt idx="86">
                  <c:v>28.299780000000002</c:v>
                </c:pt>
                <c:pt idx="87">
                  <c:v>30.204219999999999</c:v>
                </c:pt>
                <c:pt idx="88">
                  <c:v>31.399480000000001</c:v>
                </c:pt>
                <c:pt idx="89">
                  <c:v>31.858460000000001</c:v>
                </c:pt>
                <c:pt idx="90">
                  <c:v>33.717919999999999</c:v>
                </c:pt>
                <c:pt idx="91">
                  <c:v>34.941009999999999</c:v>
                </c:pt>
                <c:pt idx="101">
                  <c:v>30</c:v>
                </c:pt>
                <c:pt idx="111">
                  <c:v>35</c:v>
                </c:pt>
                <c:pt idx="121" formatCode="General">
                  <c:v>54</c:v>
                </c:pt>
                <c:pt idx="131" formatCode="General">
                  <c:v>57.6</c:v>
                </c:pt>
                <c:pt idx="133">
                  <c:v>61</c:v>
                </c:pt>
                <c:pt idx="135">
                  <c:v>55.3</c:v>
                </c:pt>
                <c:pt idx="137">
                  <c:v>60</c:v>
                </c:pt>
                <c:pt idx="138">
                  <c:v>61</c:v>
                </c:pt>
                <c:pt idx="139">
                  <c:v>56</c:v>
                </c:pt>
                <c:pt idx="140">
                  <c:v>60</c:v>
                </c:pt>
                <c:pt idx="141">
                  <c:v>57.8</c:v>
                </c:pt>
                <c:pt idx="142">
                  <c:v>57.4</c:v>
                </c:pt>
                <c:pt idx="143">
                  <c:v>58.1</c:v>
                </c:pt>
                <c:pt idx="144">
                  <c:v>58.4</c:v>
                </c:pt>
                <c:pt idx="145">
                  <c:v>58.3</c:v>
                </c:pt>
                <c:pt idx="146">
                  <c:v>58.9</c:v>
                </c:pt>
                <c:pt idx="147">
                  <c:v>57.8</c:v>
                </c:pt>
                <c:pt idx="148">
                  <c:v>59.2</c:v>
                </c:pt>
                <c:pt idx="149">
                  <c:v>60.9</c:v>
                </c:pt>
                <c:pt idx="150">
                  <c:v>62.5</c:v>
                </c:pt>
                <c:pt idx="151">
                  <c:v>60.4</c:v>
                </c:pt>
                <c:pt idx="152">
                  <c:v>63.7</c:v>
                </c:pt>
                <c:pt idx="153">
                  <c:v>57.3</c:v>
                </c:pt>
                <c:pt idx="154">
                  <c:v>59.5</c:v>
                </c:pt>
                <c:pt idx="156">
                  <c:v>59.1</c:v>
                </c:pt>
                <c:pt idx="157">
                  <c:v>59.1</c:v>
                </c:pt>
                <c:pt idx="158">
                  <c:v>59.3</c:v>
                </c:pt>
                <c:pt idx="159">
                  <c:v>59.1</c:v>
                </c:pt>
                <c:pt idx="160">
                  <c:v>58.5</c:v>
                </c:pt>
                <c:pt idx="162">
                  <c:v>58.6</c:v>
                </c:pt>
                <c:pt idx="163">
                  <c:v>58</c:v>
                </c:pt>
                <c:pt idx="164">
                  <c:v>57.5</c:v>
                </c:pt>
                <c:pt idx="165">
                  <c:v>56.4</c:v>
                </c:pt>
                <c:pt idx="166">
                  <c:v>56.4</c:v>
                </c:pt>
                <c:pt idx="167">
                  <c:v>53.2</c:v>
                </c:pt>
                <c:pt idx="168">
                  <c:v>54.9</c:v>
                </c:pt>
                <c:pt idx="169">
                  <c:v>54.2</c:v>
                </c:pt>
                <c:pt idx="170">
                  <c:v>53.6</c:v>
                </c:pt>
                <c:pt idx="172">
                  <c:v>52.7</c:v>
                </c:pt>
                <c:pt idx="173">
                  <c:v>52.8</c:v>
                </c:pt>
                <c:pt idx="174">
                  <c:v>49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093440"/>
        <c:axId val="362089912"/>
      </c:scatterChart>
      <c:valAx>
        <c:axId val="362093440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GDP per capita (in 1990 international dollars)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089912"/>
        <c:crosses val="autoZero"/>
        <c:crossBetween val="midCat"/>
      </c:valAx>
      <c:valAx>
        <c:axId val="36208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Gini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093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Urban Gini in China: 1981-2014 (based on official household surveys)</a:t>
            </a:r>
            <a:r>
              <a:rPr lang="en-US" sz="2000" baseline="0"/>
              <a:t> 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numRef>
              <c:f>'urban Gini'!$A$2:$A$35</c:f>
              <c:numCache>
                <c:formatCode>General</c:formatCode>
                <c:ptCount val="34"/>
                <c:pt idx="0">
                  <c:v>81</c:v>
                </c:pt>
                <c:pt idx="1">
                  <c:v>82</c:v>
                </c:pt>
                <c:pt idx="2">
                  <c:v>83</c:v>
                </c:pt>
                <c:pt idx="3">
                  <c:v>84</c:v>
                </c:pt>
                <c:pt idx="4">
                  <c:v>85</c:v>
                </c:pt>
                <c:pt idx="5">
                  <c:v>86</c:v>
                </c:pt>
                <c:pt idx="6">
                  <c:v>87</c:v>
                </c:pt>
                <c:pt idx="7">
                  <c:v>88</c:v>
                </c:pt>
                <c:pt idx="8">
                  <c:v>89</c:v>
                </c:pt>
                <c:pt idx="9">
                  <c:v>90</c:v>
                </c:pt>
                <c:pt idx="10">
                  <c:v>91</c:v>
                </c:pt>
                <c:pt idx="11">
                  <c:v>92</c:v>
                </c:pt>
                <c:pt idx="12">
                  <c:v>93</c:v>
                </c:pt>
                <c:pt idx="13">
                  <c:v>94</c:v>
                </c:pt>
                <c:pt idx="14">
                  <c:v>95</c:v>
                </c:pt>
                <c:pt idx="15">
                  <c:v>96</c:v>
                </c:pt>
                <c:pt idx="16">
                  <c:v>97</c:v>
                </c:pt>
                <c:pt idx="17">
                  <c:v>98</c:v>
                </c:pt>
                <c:pt idx="18">
                  <c:v>99</c:v>
                </c:pt>
                <c:pt idx="19">
                  <c:v>2000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</c:numCache>
            </c:numRef>
          </c:cat>
          <c:val>
            <c:numRef>
              <c:f>'urban Gini'!$B$2:$B$35</c:f>
              <c:numCache>
                <c:formatCode>General</c:formatCode>
                <c:ptCount val="34"/>
                <c:pt idx="0">
                  <c:v>0.13966999999999999</c:v>
                </c:pt>
                <c:pt idx="1">
                  <c:v>0.13428999999999999</c:v>
                </c:pt>
                <c:pt idx="2">
                  <c:v>0.13347999999999999</c:v>
                </c:pt>
                <c:pt idx="3">
                  <c:v>0.15126999999999999</c:v>
                </c:pt>
                <c:pt idx="4">
                  <c:v>0.17377999999999999</c:v>
                </c:pt>
                <c:pt idx="5">
                  <c:v>0.16575000000000001</c:v>
                </c:pt>
                <c:pt idx="6">
                  <c:v>0.16636000000000001</c:v>
                </c:pt>
                <c:pt idx="7">
                  <c:v>0.17352999999999999</c:v>
                </c:pt>
                <c:pt idx="8">
                  <c:v>0.21096000000000001</c:v>
                </c:pt>
                <c:pt idx="9">
                  <c:v>0.17652000000000001</c:v>
                </c:pt>
                <c:pt idx="10">
                  <c:v>0.16697000000000001</c:v>
                </c:pt>
                <c:pt idx="11">
                  <c:v>0.18493999999999999</c:v>
                </c:pt>
                <c:pt idx="12">
                  <c:v>0.20391999999999999</c:v>
                </c:pt>
                <c:pt idx="13">
                  <c:v>0.23347999999999999</c:v>
                </c:pt>
                <c:pt idx="14">
                  <c:v>0.20776</c:v>
                </c:pt>
                <c:pt idx="15">
                  <c:v>0.20830000000000001</c:v>
                </c:pt>
                <c:pt idx="16">
                  <c:v>0.21858</c:v>
                </c:pt>
                <c:pt idx="17">
                  <c:v>0.22611999999999999</c:v>
                </c:pt>
                <c:pt idx="18">
                  <c:v>0.23293</c:v>
                </c:pt>
                <c:pt idx="19">
                  <c:v>0.24510000000000001</c:v>
                </c:pt>
                <c:pt idx="20">
                  <c:v>0.26132</c:v>
                </c:pt>
                <c:pt idx="21">
                  <c:v>0.30678</c:v>
                </c:pt>
                <c:pt idx="22">
                  <c:v>0.31513000000000002</c:v>
                </c:pt>
                <c:pt idx="23">
                  <c:v>0.32328000000000001</c:v>
                </c:pt>
                <c:pt idx="24">
                  <c:v>0.32917000000000002</c:v>
                </c:pt>
                <c:pt idx="25">
                  <c:v>0.32597999999999999</c:v>
                </c:pt>
                <c:pt idx="26">
                  <c:v>0.32294</c:v>
                </c:pt>
                <c:pt idx="27">
                  <c:v>0.32890999999999998</c:v>
                </c:pt>
                <c:pt idx="28">
                  <c:v>0.32484000000000002</c:v>
                </c:pt>
                <c:pt idx="29">
                  <c:v>0.31920999999999999</c:v>
                </c:pt>
                <c:pt idx="30">
                  <c:v>0.31891999999999998</c:v>
                </c:pt>
                <c:pt idx="31">
                  <c:v>0.30624000000000001</c:v>
                </c:pt>
                <c:pt idx="32">
                  <c:v>0.31172</c:v>
                </c:pt>
                <c:pt idx="33">
                  <c:v>0.30980999999999997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090304"/>
        <c:axId val="362093832"/>
      </c:lineChart>
      <c:catAx>
        <c:axId val="362090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093832"/>
        <c:crosses val="autoZero"/>
        <c:auto val="1"/>
        <c:lblAlgn val="ctr"/>
        <c:lblOffset val="100"/>
        <c:noMultiLvlLbl val="0"/>
      </c:catAx>
      <c:valAx>
        <c:axId val="362093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Urban Gini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09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874442064949427E-2"/>
          <c:y val="1.9537758019729758E-2"/>
          <c:w val="0.92359065891828973"/>
          <c:h val="0.9268904535069441"/>
        </c:manualLayout>
      </c:layout>
      <c:lineChart>
        <c:grouping val="standard"/>
        <c:varyColors val="0"/>
        <c:ser>
          <c:idx val="0"/>
          <c:order val="0"/>
          <c:marker>
            <c:symbol val="circle"/>
            <c:size val="10"/>
          </c:marker>
          <c:cat>
            <c:numRef>
              <c:f>'WINNERS AND LOSERS'!$AQ$8:$AQ$13</c:f>
              <c:numCache>
                <c:formatCode>General</c:formatCode>
                <c:ptCount val="6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2011</c:v>
                </c:pt>
              </c:numCache>
            </c:numRef>
          </c:cat>
          <c:val>
            <c:numRef>
              <c:f>'WINNERS AND LOSERS'!$AR$8:$AR$13</c:f>
              <c:numCache>
                <c:formatCode>General</c:formatCode>
                <c:ptCount val="6"/>
                <c:pt idx="0">
                  <c:v>855</c:v>
                </c:pt>
                <c:pt idx="1">
                  <c:v>1057</c:v>
                </c:pt>
                <c:pt idx="2">
                  <c:v>1456</c:v>
                </c:pt>
                <c:pt idx="3">
                  <c:v>1899</c:v>
                </c:pt>
                <c:pt idx="4">
                  <c:v>2813</c:v>
                </c:pt>
                <c:pt idx="5" formatCode="0">
                  <c:v>5442.9403844333019</c:v>
                </c:pt>
              </c:numCache>
            </c:numRef>
          </c:val>
          <c:smooth val="0"/>
        </c:ser>
        <c:ser>
          <c:idx val="1"/>
          <c:order val="1"/>
          <c:marker>
            <c:symbol val="circle"/>
            <c:size val="10"/>
          </c:marker>
          <c:cat>
            <c:numRef>
              <c:f>'WINNERS AND LOSERS'!$AQ$8:$AQ$13</c:f>
              <c:numCache>
                <c:formatCode>General</c:formatCode>
                <c:ptCount val="6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2011</c:v>
                </c:pt>
              </c:numCache>
            </c:numRef>
          </c:cat>
          <c:val>
            <c:numRef>
              <c:f>'WINNERS AND LOSERS'!$AS$8:$AS$13</c:f>
              <c:numCache>
                <c:formatCode>General</c:formatCode>
                <c:ptCount val="6"/>
                <c:pt idx="0">
                  <c:v>5770</c:v>
                </c:pt>
                <c:pt idx="1">
                  <c:v>5792</c:v>
                </c:pt>
                <c:pt idx="2">
                  <c:v>6413</c:v>
                </c:pt>
                <c:pt idx="3">
                  <c:v>6941</c:v>
                </c:pt>
                <c:pt idx="4">
                  <c:v>6967</c:v>
                </c:pt>
                <c:pt idx="5" formatCode="0">
                  <c:v>7051.6476099305073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087168"/>
        <c:axId val="362090696"/>
      </c:lineChart>
      <c:catAx>
        <c:axId val="36208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2090696"/>
        <c:crosses val="autoZero"/>
        <c:auto val="1"/>
        <c:lblAlgn val="ctr"/>
        <c:lblOffset val="100"/>
        <c:noMultiLvlLbl val="0"/>
      </c:catAx>
      <c:valAx>
        <c:axId val="362090696"/>
        <c:scaling>
          <c:logBase val="10"/>
          <c:orientation val="minMax"/>
          <c:max val="10000"/>
          <c:min val="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Annual per capita after-tax income in  international dollars</a:t>
                </a:r>
              </a:p>
            </c:rich>
          </c:tx>
          <c:layout>
            <c:manualLayout>
              <c:xMode val="edge"/>
              <c:yMode val="edge"/>
              <c:x val="5.7347670250896057E-2"/>
              <c:y val="0.106131125732571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2087168"/>
        <c:crosses val="autoZero"/>
        <c:crossBetween val="between"/>
        <c:min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449500554938962E-2"/>
          <c:y val="3.6006546644844518E-2"/>
          <c:w val="0.89456159822419534"/>
          <c:h val="0.8756137479541734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MADDISON!$X$118:$Z$118</c:f>
              <c:numCache>
                <c:formatCode>General</c:formatCode>
                <c:ptCount val="3"/>
                <c:pt idx="0">
                  <c:v>1850</c:v>
                </c:pt>
                <c:pt idx="1">
                  <c:v>2011</c:v>
                </c:pt>
                <c:pt idx="2">
                  <c:v>2050</c:v>
                </c:pt>
              </c:numCache>
            </c:numRef>
          </c:cat>
          <c:val>
            <c:numRef>
              <c:f>MADDISON!$X$123:$Z$123</c:f>
              <c:numCache>
                <c:formatCode>0</c:formatCode>
                <c:ptCount val="3"/>
                <c:pt idx="0">
                  <c:v>22.22</c:v>
                </c:pt>
                <c:pt idx="1">
                  <c:v>9.1700000000000017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MADDISON!$X$118:$Z$118</c:f>
              <c:numCache>
                <c:formatCode>General</c:formatCode>
                <c:ptCount val="3"/>
                <c:pt idx="0">
                  <c:v>1850</c:v>
                </c:pt>
                <c:pt idx="1">
                  <c:v>2011</c:v>
                </c:pt>
                <c:pt idx="2">
                  <c:v>2050</c:v>
                </c:pt>
              </c:numCache>
            </c:numRef>
          </c:cat>
          <c:val>
            <c:numRef>
              <c:f>MADDISON!$X$124:$Z$124</c:f>
              <c:numCache>
                <c:formatCode>0</c:formatCode>
                <c:ptCount val="3"/>
                <c:pt idx="0">
                  <c:v>33.78</c:v>
                </c:pt>
                <c:pt idx="1">
                  <c:v>59.831000000000003</c:v>
                </c:pt>
                <c:pt idx="2" formatCode="General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2091480"/>
        <c:axId val="362087560"/>
      </c:barChart>
      <c:catAx>
        <c:axId val="362091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2087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087560"/>
        <c:scaling>
          <c:orientation val="minMax"/>
          <c:max val="8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lgDashDot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Gini index</a:t>
                </a:r>
              </a:p>
            </c:rich>
          </c:tx>
          <c:layout>
            <c:manualLayout>
              <c:xMode val="edge"/>
              <c:yMode val="edge"/>
              <c:x val="1.109886264216973E-2"/>
              <c:y val="0.3927986906710310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2091480"/>
        <c:crosses val="autoZero"/>
        <c:crossBetween val="between"/>
        <c:majorUnit val="2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Global Gini 1820-2011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LONG_TERM_DATA!$F$22:$V$22</c:f>
              <c:numCache>
                <c:formatCode>General</c:formatCode>
                <c:ptCount val="17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  <c:pt idx="16">
                  <c:v>2011</c:v>
                </c:pt>
              </c:numCache>
            </c:numRef>
          </c:xVal>
          <c:yVal>
            <c:numRef>
              <c:f>LONG_TERM_DATA!$F$25:$V$25</c:f>
              <c:numCache>
                <c:formatCode>0.0</c:formatCode>
                <c:ptCount val="17"/>
                <c:pt idx="0">
                  <c:v>50</c:v>
                </c:pt>
                <c:pt idx="1">
                  <c:v>53.2</c:v>
                </c:pt>
                <c:pt idx="2">
                  <c:v>56</c:v>
                </c:pt>
                <c:pt idx="3">
                  <c:v>58.8</c:v>
                </c:pt>
                <c:pt idx="4">
                  <c:v>61</c:v>
                </c:pt>
                <c:pt idx="5">
                  <c:v>61.6</c:v>
                </c:pt>
                <c:pt idx="6">
                  <c:v>64</c:v>
                </c:pt>
                <c:pt idx="7">
                  <c:v>63.5</c:v>
                </c:pt>
                <c:pt idx="8">
                  <c:v>65</c:v>
                </c:pt>
                <c:pt idx="9">
                  <c:v>65.7</c:v>
                </c:pt>
                <c:pt idx="11">
                  <c:v>64.099999999999994</c:v>
                </c:pt>
              </c:numCache>
            </c:numRef>
          </c:yVal>
          <c:smooth val="1"/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LONG_TERM_DATA!$F$22:$V$22</c:f>
              <c:numCache>
                <c:formatCode>General</c:formatCode>
                <c:ptCount val="17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1988</c:v>
                </c:pt>
                <c:pt idx="11">
                  <c:v>1992</c:v>
                </c:pt>
                <c:pt idx="12">
                  <c:v>1993</c:v>
                </c:pt>
                <c:pt idx="13">
                  <c:v>1998</c:v>
                </c:pt>
                <c:pt idx="14">
                  <c:v>2003</c:v>
                </c:pt>
                <c:pt idx="15">
                  <c:v>2008</c:v>
                </c:pt>
                <c:pt idx="16">
                  <c:v>2011</c:v>
                </c:pt>
              </c:numCache>
            </c:numRef>
          </c:xVal>
          <c:yVal>
            <c:numRef>
              <c:f>LONG_TERM_DATA!$F$29:$V$29</c:f>
              <c:numCache>
                <c:formatCode>General</c:formatCode>
                <c:ptCount val="17"/>
                <c:pt idx="10" formatCode="0.0">
                  <c:v>69.405000000000001</c:v>
                </c:pt>
                <c:pt idx="12" formatCode="0.0">
                  <c:v>69.006999999999991</c:v>
                </c:pt>
                <c:pt idx="13" formatCode="0.0">
                  <c:v>68.447000000000003</c:v>
                </c:pt>
                <c:pt idx="14" formatCode="0.0">
                  <c:v>68.664000000000001</c:v>
                </c:pt>
                <c:pt idx="15" formatCode="0.0">
                  <c:v>67.209000000000003</c:v>
                </c:pt>
                <c:pt idx="16" formatCode="0.0">
                  <c:v>63.448999999999998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934440"/>
        <c:axId val="364938752"/>
      </c:scatterChart>
      <c:valAx>
        <c:axId val="364934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64938752"/>
        <c:crosses val="autoZero"/>
        <c:crossBetween val="midCat"/>
      </c:valAx>
      <c:valAx>
        <c:axId val="364938752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344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span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0.09291</cdr:x>
      <cdr:y>0.16162</cdr:y>
    </cdr:from>
    <cdr:to>
      <cdr:x>0.19804</cdr:x>
      <cdr:y>0.22054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4333" y="1016000"/>
          <a:ext cx="910167" cy="370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0.13632</cdr:x>
      <cdr:y>0.08558</cdr:y>
    </cdr:from>
    <cdr:to>
      <cdr:x>0.23412</cdr:x>
      <cdr:y>0.12766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9871" y="537457"/>
          <a:ext cx="846473" cy="264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1867</a:t>
          </a:r>
        </a:p>
      </cdr:txBody>
    </cdr:sp>
  </cdr:relSizeAnchor>
  <cdr:relSizeAnchor xmlns:cdr="http://schemas.openxmlformats.org/drawingml/2006/chartDrawing">
    <cdr:from>
      <cdr:x>0.42155</cdr:x>
      <cdr:y>0.54382</cdr:y>
    </cdr:from>
    <cdr:to>
      <cdr:x>0.49001</cdr:x>
      <cdr:y>0.58085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48530" y="3415405"/>
          <a:ext cx="592531" cy="232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1978</a:t>
          </a:r>
        </a:p>
      </cdr:txBody>
    </cdr:sp>
  </cdr:relSizeAnchor>
  <cdr:relSizeAnchor xmlns:cdr="http://schemas.openxmlformats.org/drawingml/2006/chartDrawing">
    <cdr:from>
      <cdr:x>0.29886</cdr:x>
      <cdr:y>0.52986</cdr:y>
    </cdr:from>
    <cdr:to>
      <cdr:x>0.35632</cdr:x>
      <cdr:y>0.56858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86632" y="3327729"/>
          <a:ext cx="497324" cy="243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1962</a:t>
          </a:r>
        </a:p>
      </cdr:txBody>
    </cdr:sp>
  </cdr:relSizeAnchor>
  <cdr:relSizeAnchor xmlns:cdr="http://schemas.openxmlformats.org/drawingml/2006/chartDrawing">
    <cdr:from>
      <cdr:x>0.53746</cdr:x>
      <cdr:y>0.43286</cdr:y>
    </cdr:from>
    <cdr:to>
      <cdr:x>0.60959</cdr:x>
      <cdr:y>0.46989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51790" y="2718508"/>
          <a:ext cx="624295" cy="232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1993</a:t>
          </a:r>
        </a:p>
      </cdr:txBody>
    </cdr:sp>
  </cdr:relSizeAnchor>
  <cdr:relSizeAnchor xmlns:cdr="http://schemas.openxmlformats.org/drawingml/2006/chartDrawing">
    <cdr:from>
      <cdr:x>0.09146</cdr:x>
      <cdr:y>0.30886</cdr:y>
    </cdr:from>
    <cdr:to>
      <cdr:x>0.14874</cdr:x>
      <cdr:y>0.33933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91601" y="1939784"/>
          <a:ext cx="495766" cy="191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1688</a:t>
          </a:r>
        </a:p>
      </cdr:txBody>
    </cdr:sp>
  </cdr:relSizeAnchor>
  <cdr:relSizeAnchor xmlns:cdr="http://schemas.openxmlformats.org/drawingml/2006/chartDrawing">
    <cdr:from>
      <cdr:x>0.75477</cdr:x>
      <cdr:y>0.41966</cdr:y>
    </cdr:from>
    <cdr:to>
      <cdr:x>0.82212</cdr:x>
      <cdr:y>0.45845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532681" y="2635656"/>
          <a:ext cx="582837" cy="243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2010</a:t>
          </a:r>
        </a:p>
      </cdr:txBody>
    </cdr:sp>
  </cdr:relSizeAnchor>
  <cdr:relSizeAnchor xmlns:cdr="http://schemas.openxmlformats.org/drawingml/2006/chartDrawing">
    <cdr:from>
      <cdr:x>0.2191</cdr:x>
      <cdr:y>0.18698</cdr:y>
    </cdr:from>
    <cdr:to>
      <cdr:x>0.30653</cdr:x>
      <cdr:y>0.22438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896301" y="1174315"/>
          <a:ext cx="756781" cy="234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1913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0.31482</cdr:x>
      <cdr:y>0.33182</cdr:y>
    </cdr:from>
    <cdr:to>
      <cdr:x>0.45988</cdr:x>
      <cdr:y>0.38409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8791" y="1931490"/>
          <a:ext cx="1243527" cy="304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/>
            <a:t>Global (BM)</a:t>
          </a:r>
          <a:endParaRPr lang="en-US" sz="1100"/>
        </a:p>
      </cdr:txBody>
    </cdr:sp>
  </cdr:relSizeAnchor>
  <cdr:relSizeAnchor xmlns:cdr="http://schemas.openxmlformats.org/drawingml/2006/chartDrawing">
    <cdr:from>
      <cdr:x>0.79476</cdr:x>
      <cdr:y>0.12273</cdr:y>
    </cdr:from>
    <cdr:to>
      <cdr:x>0.95834</cdr:x>
      <cdr:y>0.18409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13039" y="714407"/>
          <a:ext cx="1402290" cy="357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Global (LM)</a:t>
          </a:r>
        </a:p>
      </cdr:txBody>
    </cdr:sp>
  </cdr:relSizeAnchor>
  <cdr:relSizeAnchor xmlns:cdr="http://schemas.openxmlformats.org/drawingml/2006/chartDrawing">
    <cdr:from>
      <cdr:x>0.47377</cdr:x>
      <cdr:y>0.57273</cdr:y>
    </cdr:from>
    <cdr:to>
      <cdr:x>0.65123</cdr:x>
      <cdr:y>0.62955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61354" y="3333751"/>
          <a:ext cx="1521354" cy="330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US inequality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0.25363</cdr:x>
      <cdr:y>0.26761</cdr:y>
    </cdr:from>
    <cdr:to>
      <cdr:x>0.49975</cdr:x>
      <cdr:y>0.31939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2812" y="1521354"/>
          <a:ext cx="2103437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Top 10% (B-M data)</a:t>
          </a:r>
        </a:p>
      </cdr:txBody>
    </cdr:sp>
  </cdr:relSizeAnchor>
  <cdr:relSizeAnchor xmlns:cdr="http://schemas.openxmlformats.org/drawingml/2006/chartDrawing">
    <cdr:from>
      <cdr:x>0.72581</cdr:x>
      <cdr:y>0.1325</cdr:y>
    </cdr:from>
    <cdr:to>
      <cdr:x>0.84977</cdr:x>
      <cdr:y>0.18402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17708" y="727604"/>
          <a:ext cx="1058334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0.72915</cdr:x>
      <cdr:y>0.1527</cdr:y>
    </cdr:from>
    <cdr:to>
      <cdr:x>0.90094</cdr:x>
      <cdr:y>0.18882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44167" y="846666"/>
          <a:ext cx="1468438" cy="211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Top 10% (L-M data)</a:t>
          </a:r>
        </a:p>
      </cdr:txBody>
    </cdr:sp>
  </cdr:relSizeAnchor>
  <cdr:relSizeAnchor xmlns:cdr="http://schemas.openxmlformats.org/drawingml/2006/chartDrawing">
    <cdr:from>
      <cdr:x>0.53525</cdr:x>
      <cdr:y>0.66098</cdr:y>
    </cdr:from>
    <cdr:to>
      <cdr:x>0.78137</cdr:x>
      <cdr:y>0.71275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88404" y="3834342"/>
          <a:ext cx="2103437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Bottom 60% (B-M data)</a:t>
          </a:r>
        </a:p>
      </cdr:txBody>
    </cdr:sp>
  </cdr:relSizeAnchor>
  <cdr:relSizeAnchor xmlns:cdr="http://schemas.openxmlformats.org/drawingml/2006/chartDrawing">
    <cdr:from>
      <cdr:x>0.75538</cdr:x>
      <cdr:y>0.80064</cdr:y>
    </cdr:from>
    <cdr:to>
      <cdr:x>1</cdr:x>
      <cdr:y>0.85316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469063" y="4654552"/>
          <a:ext cx="2103437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Bottom</a:t>
          </a:r>
          <a:r>
            <a:rPr lang="en-US" sz="1100" baseline="0"/>
            <a:t> 6</a:t>
          </a:r>
          <a:r>
            <a:rPr lang="en-US" sz="1100"/>
            <a:t>0% (L-M data)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0.25</cdr:x>
      <cdr:y>0.7565</cdr:y>
    </cdr:from>
    <cdr:to>
      <cdr:x>0.37675</cdr:x>
      <cdr:y>0.83325</cdr:y>
    </cdr:to>
    <cdr:sp macro="" textlink="">
      <cdr:nvSpPr>
        <cdr:cNvPr id="31232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34779" y="3812753"/>
          <a:ext cx="1102790" cy="440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1800" b="0" i="0" strike="noStrike">
              <a:solidFill>
                <a:srgbClr val="FFFFFF"/>
              </a:solidFill>
              <a:latin typeface="Arial"/>
              <a:cs typeface="Arial"/>
            </a:rPr>
            <a:t>Class</a:t>
          </a:r>
        </a:p>
      </cdr:txBody>
    </cdr:sp>
  </cdr:relSizeAnchor>
  <cdr:relSizeAnchor xmlns:cdr="http://schemas.openxmlformats.org/drawingml/2006/chartDrawing">
    <cdr:from>
      <cdr:x>0.26356</cdr:x>
      <cdr:y>0.45835</cdr:y>
    </cdr:from>
    <cdr:to>
      <cdr:x>0.39394</cdr:x>
      <cdr:y>0.51368</cdr:y>
    </cdr:to>
    <cdr:sp macro="" textlink="">
      <cdr:nvSpPr>
        <cdr:cNvPr id="312330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88244" y="2209800"/>
          <a:ext cx="983556" cy="2667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800" b="0" i="0" strike="noStrike" dirty="0">
              <a:solidFill>
                <a:srgbClr val="FFFFFF"/>
              </a:solidFill>
              <a:latin typeface="Arial"/>
              <a:cs typeface="Arial"/>
            </a:rPr>
            <a:t>Location</a:t>
          </a:r>
        </a:p>
      </cdr:txBody>
    </cdr:sp>
  </cdr:relSizeAnchor>
  <cdr:relSizeAnchor xmlns:cdr="http://schemas.openxmlformats.org/drawingml/2006/chartDrawing">
    <cdr:from>
      <cdr:x>0.70962</cdr:x>
      <cdr:y>0.26869</cdr:y>
    </cdr:from>
    <cdr:to>
      <cdr:x>0.83838</cdr:x>
      <cdr:y>0.3352</cdr:y>
    </cdr:to>
    <cdr:sp macro="" textlink="">
      <cdr:nvSpPr>
        <cdr:cNvPr id="312331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53231" y="1295399"/>
          <a:ext cx="971369" cy="3206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800" b="0" i="0" strike="noStrike" dirty="0">
              <a:solidFill>
                <a:srgbClr val="FFFFFF"/>
              </a:solidFill>
              <a:latin typeface="Arial"/>
              <a:cs typeface="Arial"/>
            </a:rPr>
            <a:t>Location</a:t>
          </a:r>
        </a:p>
      </cdr:txBody>
    </cdr:sp>
  </cdr:relSizeAnchor>
  <cdr:relSizeAnchor xmlns:cdr="http://schemas.openxmlformats.org/drawingml/2006/chartDrawing">
    <cdr:from>
      <cdr:x>0.71031</cdr:x>
      <cdr:y>0.76113</cdr:y>
    </cdr:from>
    <cdr:to>
      <cdr:x>0.83681</cdr:x>
      <cdr:y>0.83513</cdr:y>
    </cdr:to>
    <cdr:sp macro="" textlink="">
      <cdr:nvSpPr>
        <cdr:cNvPr id="312332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094" y="4436301"/>
          <a:ext cx="1088708" cy="4293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1800" b="0" i="0" strike="noStrike">
              <a:solidFill>
                <a:srgbClr val="FFFFFF"/>
              </a:solidFill>
              <a:latin typeface="Arial"/>
              <a:cs typeface="Arial"/>
            </a:rPr>
            <a:t>Class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0.43518</cdr:x>
      <cdr:y>0.24318</cdr:y>
    </cdr:from>
    <cdr:to>
      <cdr:x>0.52623</cdr:x>
      <cdr:y>0.32273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30621" y="1415499"/>
          <a:ext cx="780526" cy="463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B-M data</a:t>
          </a:r>
        </a:p>
      </cdr:txBody>
    </cdr:sp>
  </cdr:relSizeAnchor>
  <cdr:relSizeAnchor xmlns:cdr="http://schemas.openxmlformats.org/drawingml/2006/chartDrawing">
    <cdr:from>
      <cdr:x>0.80556</cdr:x>
      <cdr:y>0.18864</cdr:y>
    </cdr:from>
    <cdr:to>
      <cdr:x>0.92902</cdr:x>
      <cdr:y>0.24773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05626" y="1098016"/>
          <a:ext cx="1058361" cy="343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/>
            <a:t>L-M data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0.185</cdr:x>
      <cdr:y>0.75722</cdr:y>
    </cdr:from>
    <cdr:to>
      <cdr:x>0.3125</cdr:x>
      <cdr:y>0.83197</cdr:y>
    </cdr:to>
    <cdr:sp macro="" textlink="">
      <cdr:nvSpPr>
        <cdr:cNvPr id="31232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85937" y="4418607"/>
          <a:ext cx="1092994" cy="436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1000" b="0" i="0" strike="noStrike">
              <a:solidFill>
                <a:srgbClr val="FFFFFF"/>
              </a:solidFill>
              <a:latin typeface="Arial"/>
              <a:cs typeface="Arial"/>
            </a:rPr>
            <a:t>Class</a:t>
          </a:r>
        </a:p>
      </cdr:txBody>
    </cdr:sp>
  </cdr:relSizeAnchor>
  <cdr:relSizeAnchor xmlns:cdr="http://schemas.openxmlformats.org/drawingml/2006/chartDrawing">
    <cdr:from>
      <cdr:x>0.19426</cdr:x>
      <cdr:y>0.47964</cdr:y>
    </cdr:from>
    <cdr:to>
      <cdr:x>0.31301</cdr:x>
      <cdr:y>0.53364</cdr:y>
    </cdr:to>
    <cdr:sp macro="" textlink="">
      <cdr:nvSpPr>
        <cdr:cNvPr id="312330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65254" y="2798825"/>
          <a:ext cx="1017984" cy="3151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000" b="0" i="0" strike="noStrike">
              <a:solidFill>
                <a:srgbClr val="FFFFFF"/>
              </a:solidFill>
              <a:latin typeface="Arial"/>
              <a:cs typeface="Arial"/>
            </a:rPr>
            <a:t>Location</a:t>
          </a:r>
        </a:p>
      </cdr:txBody>
    </cdr:sp>
  </cdr:relSizeAnchor>
  <cdr:relSizeAnchor xmlns:cdr="http://schemas.openxmlformats.org/drawingml/2006/chartDrawing">
    <cdr:from>
      <cdr:x>0.48504</cdr:x>
      <cdr:y>0.41384</cdr:y>
    </cdr:from>
    <cdr:to>
      <cdr:x>0.60354</cdr:x>
      <cdr:y>0.46908</cdr:y>
    </cdr:to>
    <cdr:sp macro="" textlink="">
      <cdr:nvSpPr>
        <cdr:cNvPr id="312331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57976" y="2414858"/>
          <a:ext cx="1015841" cy="3224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000" b="0" i="0" strike="noStrike">
              <a:solidFill>
                <a:srgbClr val="FFFFFF"/>
              </a:solidFill>
              <a:latin typeface="Arial"/>
              <a:cs typeface="Arial"/>
            </a:rPr>
            <a:t>Location</a:t>
          </a:r>
        </a:p>
      </cdr:txBody>
    </cdr:sp>
  </cdr:relSizeAnchor>
  <cdr:relSizeAnchor xmlns:cdr="http://schemas.openxmlformats.org/drawingml/2006/chartDrawing">
    <cdr:from>
      <cdr:x>0.48996</cdr:x>
      <cdr:y>0.83715</cdr:y>
    </cdr:from>
    <cdr:to>
      <cdr:x>0.61771</cdr:x>
      <cdr:y>0.91165</cdr:y>
    </cdr:to>
    <cdr:sp macro="" textlink="">
      <cdr:nvSpPr>
        <cdr:cNvPr id="312332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00224" y="4885062"/>
          <a:ext cx="1095137" cy="4347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1000" b="0" i="0" strike="noStrike">
              <a:solidFill>
                <a:srgbClr val="FFFFFF"/>
              </a:solidFill>
              <a:latin typeface="Arial"/>
              <a:cs typeface="Arial"/>
            </a:rPr>
            <a:t>Class</a:t>
          </a:r>
        </a:p>
      </cdr:txBody>
    </cdr:sp>
  </cdr:relSizeAnchor>
  <cdr:relSizeAnchor xmlns:cdr="http://schemas.openxmlformats.org/drawingml/2006/chartDrawing">
    <cdr:from>
      <cdr:x>0.78721</cdr:x>
      <cdr:y>0.42967</cdr:y>
    </cdr:from>
    <cdr:to>
      <cdr:x>0.90571</cdr:x>
      <cdr:y>0.48492</cdr:y>
    </cdr:to>
    <cdr:sp macro="" textlink="">
      <cdr:nvSpPr>
        <cdr:cNvPr id="6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48379" y="2507248"/>
          <a:ext cx="1015841" cy="3224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45720" tIns="36576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1">
            <a:defRPr sz="1000"/>
          </a:pPr>
          <a:r>
            <a:rPr lang="en-US" sz="1000" b="0" i="0" strike="noStrike">
              <a:solidFill>
                <a:srgbClr val="FFFFFF"/>
              </a:solidFill>
              <a:latin typeface="Arial"/>
              <a:cs typeface="Arial"/>
            </a:rPr>
            <a:t>Location</a:t>
          </a:r>
        </a:p>
      </cdr:txBody>
    </cdr:sp>
  </cdr:relSizeAnchor>
  <cdr:relSizeAnchor xmlns:cdr="http://schemas.openxmlformats.org/drawingml/2006/chartDrawing">
    <cdr:from>
      <cdr:x>0.00593</cdr:x>
      <cdr:y>0.00871</cdr:y>
    </cdr:from>
    <cdr:to>
      <cdr:x>0.12443</cdr:x>
      <cdr:y>0.06396</cdr:y>
    </cdr:to>
    <cdr:sp macro="" textlink="">
      <cdr:nvSpPr>
        <cdr:cNvPr id="7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1015841" cy="3224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45720" tIns="36576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1">
            <a:defRPr sz="1000"/>
          </a:pPr>
          <a:r>
            <a:rPr lang="en-US" sz="1800" b="0" i="0" strike="noStrike">
              <a:solidFill>
                <a:srgbClr val="FFFFFF"/>
              </a:solidFill>
              <a:latin typeface="Arial"/>
              <a:cs typeface="Arial"/>
            </a:rPr>
            <a:t>Location</a:t>
          </a:r>
        </a:p>
      </cdr:txBody>
    </cdr:sp>
  </cdr:relSizeAnchor>
  <cdr:relSizeAnchor xmlns:cdr="http://schemas.openxmlformats.org/drawingml/2006/chartDrawing">
    <cdr:from>
      <cdr:x>0.77786</cdr:x>
      <cdr:y>0.80767</cdr:y>
    </cdr:from>
    <cdr:to>
      <cdr:x>0.90561</cdr:x>
      <cdr:y>0.88217</cdr:y>
    </cdr:to>
    <cdr:sp macro="" textlink="">
      <cdr:nvSpPr>
        <cdr:cNvPr id="8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8168" y="4713036"/>
          <a:ext cx="1095137" cy="4347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45720" tIns="36576" rIns="4572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en-US" sz="1000" b="0" i="0" strike="noStrike">
              <a:solidFill>
                <a:srgbClr val="FFFFFF"/>
              </a:solidFill>
              <a:latin typeface="Arial"/>
              <a:cs typeface="Arial"/>
            </a:rPr>
            <a:t>Class</a:t>
          </a:r>
        </a:p>
      </cdr:txBody>
    </cdr:sp>
  </cdr:relSizeAnchor>
  <cdr:relSizeAnchor xmlns:cdr="http://schemas.openxmlformats.org/drawingml/2006/chartDrawing">
    <cdr:from>
      <cdr:x>0.77661</cdr:x>
      <cdr:y>0.19072</cdr:y>
    </cdr:from>
    <cdr:to>
      <cdr:x>0.92749</cdr:x>
      <cdr:y>0.2543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57474" y="1112921"/>
          <a:ext cx="1293394" cy="370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i="1"/>
            <a:t>Forecast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0.52108</cdr:x>
      <cdr:y>0.20954</cdr:y>
    </cdr:from>
    <cdr:to>
      <cdr:x>0.65512</cdr:x>
      <cdr:y>0.26556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14588" y="1317842"/>
          <a:ext cx="1161267" cy="352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1988-2011</a:t>
          </a:r>
        </a:p>
      </cdr:txBody>
    </cdr:sp>
  </cdr:relSizeAnchor>
  <cdr:relSizeAnchor xmlns:cdr="http://schemas.openxmlformats.org/drawingml/2006/chartDrawing">
    <cdr:from>
      <cdr:x>0.51506</cdr:x>
      <cdr:y>0.46365</cdr:y>
    </cdr:from>
    <cdr:to>
      <cdr:x>0.64072</cdr:x>
      <cdr:y>0.51452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62394" y="2915956"/>
          <a:ext cx="1088723" cy="319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1988-2008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0.09291</cdr:x>
      <cdr:y>0.16162</cdr:y>
    </cdr:from>
    <cdr:to>
      <cdr:x>0.19804</cdr:x>
      <cdr:y>0.22054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4333" y="1016000"/>
          <a:ext cx="910167" cy="370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0.08557</cdr:x>
      <cdr:y>0.16498</cdr:y>
    </cdr:from>
    <cdr:to>
      <cdr:x>0.18337</cdr:x>
      <cdr:y>0.20707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0833" y="1037166"/>
          <a:ext cx="846667" cy="264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1860</a:t>
          </a:r>
        </a:p>
      </cdr:txBody>
    </cdr:sp>
  </cdr:relSizeAnchor>
  <cdr:relSizeAnchor xmlns:cdr="http://schemas.openxmlformats.org/drawingml/2006/chartDrawing">
    <cdr:from>
      <cdr:x>0.23833</cdr:x>
      <cdr:y>0.25709</cdr:y>
    </cdr:from>
    <cdr:to>
      <cdr:x>0.31046</cdr:x>
      <cdr:y>0.29076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62820" y="1614630"/>
          <a:ext cx="624295" cy="211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1929</a:t>
          </a:r>
        </a:p>
      </cdr:txBody>
    </cdr:sp>
  </cdr:relSizeAnchor>
  <cdr:relSizeAnchor xmlns:cdr="http://schemas.openxmlformats.org/drawingml/2006/chartDrawing">
    <cdr:from>
      <cdr:x>0.80878</cdr:x>
      <cdr:y>0.28965</cdr:y>
    </cdr:from>
    <cdr:to>
      <cdr:x>0.88457</cdr:x>
      <cdr:y>0.33511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000136" y="1819093"/>
          <a:ext cx="655973" cy="285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2013</a:t>
          </a:r>
        </a:p>
      </cdr:txBody>
    </cdr:sp>
  </cdr:relSizeAnchor>
  <cdr:relSizeAnchor xmlns:cdr="http://schemas.openxmlformats.org/drawingml/2006/chartDrawing">
    <cdr:from>
      <cdr:x>0.2445</cdr:x>
      <cdr:y>0.41077</cdr:y>
    </cdr:from>
    <cdr:to>
      <cdr:x>0.3044</cdr:x>
      <cdr:y>0.44781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6666" y="2582332"/>
          <a:ext cx="518584" cy="232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1947</a:t>
          </a:r>
        </a:p>
      </cdr:txBody>
    </cdr:sp>
  </cdr:relSizeAnchor>
  <cdr:relSizeAnchor xmlns:cdr="http://schemas.openxmlformats.org/drawingml/2006/chartDrawing">
    <cdr:from>
      <cdr:x>0.54768</cdr:x>
      <cdr:y>0.42929</cdr:y>
    </cdr:from>
    <cdr:to>
      <cdr:x>0.61491</cdr:x>
      <cdr:y>0.47138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741334" y="2698750"/>
          <a:ext cx="582083" cy="26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1979</a:t>
          </a:r>
        </a:p>
      </cdr:txBody>
    </cdr:sp>
  </cdr:relSizeAnchor>
  <cdr:relSizeAnchor xmlns:cdr="http://schemas.openxmlformats.org/drawingml/2006/chartDrawing">
    <cdr:from>
      <cdr:x>0.06231</cdr:x>
      <cdr:y>0.28947</cdr:y>
    </cdr:from>
    <cdr:to>
      <cdr:x>0.13467</cdr:x>
      <cdr:y>0.33657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9315" y="1818014"/>
          <a:ext cx="626302" cy="29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1774</a:t>
          </a:r>
        </a:p>
      </cdr:txBody>
    </cdr:sp>
  </cdr:relSizeAnchor>
  <cdr:relSizeAnchor xmlns:cdr="http://schemas.openxmlformats.org/drawingml/2006/chartDrawing">
    <cdr:from>
      <cdr:x>0.17002</cdr:x>
      <cdr:y>0.15645</cdr:y>
    </cdr:from>
    <cdr:to>
      <cdr:x>0.24644</cdr:x>
      <cdr:y>0.19395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74114" y="983919"/>
          <a:ext cx="662576" cy="235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1933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0.09291</cdr:x>
      <cdr:y>0.16162</cdr:y>
    </cdr:from>
    <cdr:to>
      <cdr:x>0.19804</cdr:x>
      <cdr:y>0.22054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4333" y="1016000"/>
          <a:ext cx="910167" cy="370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0.25763</cdr:x>
      <cdr:y>0.08332</cdr:y>
    </cdr:from>
    <cdr:to>
      <cdr:x>0.35543</cdr:x>
      <cdr:y>0.1254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4184" y="524756"/>
          <a:ext cx="848123" cy="265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1867</a:t>
          </a:r>
        </a:p>
      </cdr:txBody>
    </cdr:sp>
  </cdr:relSizeAnchor>
  <cdr:relSizeAnchor xmlns:cdr="http://schemas.openxmlformats.org/drawingml/2006/chartDrawing">
    <cdr:from>
      <cdr:x>0.53794</cdr:x>
      <cdr:y>0.54156</cdr:y>
    </cdr:from>
    <cdr:to>
      <cdr:x>0.6064</cdr:x>
      <cdr:y>0.57859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65054" y="3410693"/>
          <a:ext cx="593686" cy="233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1978</a:t>
          </a:r>
        </a:p>
      </cdr:txBody>
    </cdr:sp>
  </cdr:relSizeAnchor>
  <cdr:relSizeAnchor xmlns:cdr="http://schemas.openxmlformats.org/drawingml/2006/chartDrawing">
    <cdr:from>
      <cdr:x>0.43656</cdr:x>
      <cdr:y>0.50729</cdr:y>
    </cdr:from>
    <cdr:to>
      <cdr:x>0.49402</cdr:x>
      <cdr:y>0.54601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85897" y="3194827"/>
          <a:ext cx="498294" cy="243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1962</a:t>
          </a:r>
        </a:p>
      </cdr:txBody>
    </cdr:sp>
  </cdr:relSizeAnchor>
  <cdr:relSizeAnchor xmlns:cdr="http://schemas.openxmlformats.org/drawingml/2006/chartDrawing">
    <cdr:from>
      <cdr:x>0.58008</cdr:x>
      <cdr:y>0.35611</cdr:y>
    </cdr:from>
    <cdr:to>
      <cdr:x>0.65221</cdr:x>
      <cdr:y>0.39314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30488" y="2242739"/>
          <a:ext cx="625513" cy="233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1993</a:t>
          </a:r>
        </a:p>
      </cdr:txBody>
    </cdr:sp>
  </cdr:relSizeAnchor>
  <cdr:relSizeAnchor xmlns:cdr="http://schemas.openxmlformats.org/drawingml/2006/chartDrawing">
    <cdr:from>
      <cdr:x>0.09474</cdr:x>
      <cdr:y>0.29757</cdr:y>
    </cdr:from>
    <cdr:to>
      <cdr:x>0.15202</cdr:x>
      <cdr:y>0.32804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21575" y="1874079"/>
          <a:ext cx="496734" cy="191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1688</a:t>
          </a:r>
        </a:p>
      </cdr:txBody>
    </cdr:sp>
  </cdr:relSizeAnchor>
  <cdr:relSizeAnchor xmlns:cdr="http://schemas.openxmlformats.org/drawingml/2006/chartDrawing">
    <cdr:from>
      <cdr:x>0.69575</cdr:x>
      <cdr:y>0.35194</cdr:y>
    </cdr:from>
    <cdr:to>
      <cdr:x>0.7631</cdr:x>
      <cdr:y>0.39073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033586" y="2216472"/>
          <a:ext cx="584060" cy="244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2010</a:t>
          </a:r>
        </a:p>
      </cdr:txBody>
    </cdr:sp>
  </cdr:relSizeAnchor>
  <cdr:relSizeAnchor xmlns:cdr="http://schemas.openxmlformats.org/drawingml/2006/chartDrawing">
    <cdr:from>
      <cdr:x>0.35517</cdr:x>
      <cdr:y>0.16215</cdr:y>
    </cdr:from>
    <cdr:to>
      <cdr:x>0.4426</cdr:x>
      <cdr:y>0.19955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80001" y="1021195"/>
          <a:ext cx="758195" cy="235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1913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0.09291</cdr:x>
      <cdr:y>0.16162</cdr:y>
    </cdr:from>
    <cdr:to>
      <cdr:x>0.19804</cdr:x>
      <cdr:y>0.22054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4333" y="1016000"/>
          <a:ext cx="910167" cy="370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0.21869</cdr:x>
      <cdr:y>0.16353</cdr:y>
    </cdr:from>
    <cdr:to>
      <cdr:x>0.31649</cdr:x>
      <cdr:y>0.20562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92606" y="1026578"/>
          <a:ext cx="846375" cy="264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1860</a:t>
          </a:r>
        </a:p>
      </cdr:txBody>
    </cdr:sp>
  </cdr:relSizeAnchor>
  <cdr:relSizeAnchor xmlns:cdr="http://schemas.openxmlformats.org/drawingml/2006/chartDrawing">
    <cdr:from>
      <cdr:x>0.44604</cdr:x>
      <cdr:y>0.25853</cdr:y>
    </cdr:from>
    <cdr:to>
      <cdr:x>0.52534</cdr:x>
      <cdr:y>0.30572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54401" y="1327829"/>
          <a:ext cx="614108" cy="242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1929</a:t>
          </a:r>
        </a:p>
      </cdr:txBody>
    </cdr:sp>
  </cdr:relSizeAnchor>
  <cdr:relSizeAnchor xmlns:cdr="http://schemas.openxmlformats.org/drawingml/2006/chartDrawing">
    <cdr:from>
      <cdr:x>0.7375</cdr:x>
      <cdr:y>0.28676</cdr:y>
    </cdr:from>
    <cdr:to>
      <cdr:x>0.81329</cdr:x>
      <cdr:y>0.33222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82441" y="1800113"/>
          <a:ext cx="655897" cy="285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2013</a:t>
          </a:r>
        </a:p>
      </cdr:txBody>
    </cdr:sp>
  </cdr:relSizeAnchor>
  <cdr:relSizeAnchor xmlns:cdr="http://schemas.openxmlformats.org/drawingml/2006/chartDrawing">
    <cdr:from>
      <cdr:x>0.45729</cdr:x>
      <cdr:y>0.42956</cdr:y>
    </cdr:from>
    <cdr:to>
      <cdr:x>0.51719</cdr:x>
      <cdr:y>0.4666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57438" y="2696509"/>
          <a:ext cx="518383" cy="232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1947</a:t>
          </a:r>
        </a:p>
      </cdr:txBody>
    </cdr:sp>
  </cdr:relSizeAnchor>
  <cdr:relSizeAnchor xmlns:cdr="http://schemas.openxmlformats.org/drawingml/2006/chartDrawing">
    <cdr:from>
      <cdr:x>0.56131</cdr:x>
      <cdr:y>0.45819</cdr:y>
    </cdr:from>
    <cdr:to>
      <cdr:x>0.62854</cdr:x>
      <cdr:y>0.50028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57630" y="2876265"/>
          <a:ext cx="581818" cy="264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1979</a:t>
          </a:r>
        </a:p>
      </cdr:txBody>
    </cdr:sp>
  </cdr:relSizeAnchor>
  <cdr:relSizeAnchor xmlns:cdr="http://schemas.openxmlformats.org/drawingml/2006/chartDrawing">
    <cdr:from>
      <cdr:x>0.06231</cdr:x>
      <cdr:y>0.28947</cdr:y>
    </cdr:from>
    <cdr:to>
      <cdr:x>0.13467</cdr:x>
      <cdr:y>0.33657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9315" y="1818014"/>
          <a:ext cx="626302" cy="29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1774</a:t>
          </a:r>
        </a:p>
      </cdr:txBody>
    </cdr:sp>
  </cdr:relSizeAnchor>
  <cdr:relSizeAnchor xmlns:cdr="http://schemas.openxmlformats.org/drawingml/2006/chartDrawing">
    <cdr:from>
      <cdr:x>0.36498</cdr:x>
      <cdr:y>0.16463</cdr:y>
    </cdr:from>
    <cdr:to>
      <cdr:x>0.4468</cdr:x>
      <cdr:y>0.21478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994237" y="997235"/>
          <a:ext cx="671238" cy="303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1933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0.90016</cdr:x>
      <cdr:y>0.34989</cdr:y>
    </cdr:from>
    <cdr:to>
      <cdr:x>0.97054</cdr:x>
      <cdr:y>0.39729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19030" y="2203546"/>
          <a:ext cx="611306" cy="298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2013</a:t>
          </a:r>
        </a:p>
      </cdr:txBody>
    </cdr:sp>
  </cdr:relSizeAnchor>
  <cdr:relSizeAnchor xmlns:cdr="http://schemas.openxmlformats.org/drawingml/2006/chartDrawing">
    <cdr:from>
      <cdr:x>0.5892</cdr:x>
      <cdr:y>0.10384</cdr:y>
    </cdr:from>
    <cdr:to>
      <cdr:x>0.67103</cdr:x>
      <cdr:y>0.14898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17911" y="653955"/>
          <a:ext cx="710821" cy="284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1991</a:t>
          </a:r>
        </a:p>
      </cdr:txBody>
    </cdr:sp>
  </cdr:relSizeAnchor>
  <cdr:relSizeAnchor xmlns:cdr="http://schemas.openxmlformats.org/drawingml/2006/chartDrawing">
    <cdr:from>
      <cdr:x>0.4419</cdr:x>
      <cdr:y>0.14221</cdr:y>
    </cdr:from>
    <cdr:to>
      <cdr:x>0.527</cdr:x>
      <cdr:y>0.18059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38433" y="895634"/>
          <a:ext cx="739254" cy="241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1972</a:t>
          </a:r>
        </a:p>
      </cdr:txBody>
    </cdr:sp>
  </cdr:relSizeAnchor>
  <cdr:relSizeAnchor xmlns:cdr="http://schemas.openxmlformats.org/drawingml/2006/chartDrawing">
    <cdr:from>
      <cdr:x>0.16858</cdr:x>
      <cdr:y>0.44695</cdr:y>
    </cdr:from>
    <cdr:to>
      <cdr:x>0.24877</cdr:x>
      <cdr:y>0.50339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64291" y="2814851"/>
          <a:ext cx="696604" cy="35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1930</a:t>
          </a:r>
        </a:p>
      </cdr:txBody>
    </cdr:sp>
  </cdr:relSizeAnchor>
  <cdr:relSizeAnchor xmlns:cdr="http://schemas.openxmlformats.org/drawingml/2006/chartDrawing">
    <cdr:from>
      <cdr:x>0.14566</cdr:x>
      <cdr:y>0.6772</cdr:y>
    </cdr:from>
    <cdr:to>
      <cdr:x>0.2144</cdr:x>
      <cdr:y>0.72009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65261" y="4264926"/>
          <a:ext cx="597089" cy="270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1885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0.21586</cdr:x>
      <cdr:y>0.12188</cdr:y>
    </cdr:from>
    <cdr:to>
      <cdr:x>0.47289</cdr:x>
      <cdr:y>0.16482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0206" y="765479"/>
          <a:ext cx="2226849" cy="269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US</a:t>
          </a:r>
          <a:r>
            <a:rPr lang="en-US" sz="1400" baseline="0"/>
            <a:t> 2nd decile</a:t>
          </a:r>
          <a:endParaRPr lang="en-US" sz="1400"/>
        </a:p>
      </cdr:txBody>
    </cdr:sp>
  </cdr:relSizeAnchor>
  <cdr:relSizeAnchor xmlns:cdr="http://schemas.openxmlformats.org/drawingml/2006/chartDrawing">
    <cdr:from>
      <cdr:x>0.79217</cdr:x>
      <cdr:y>0.37258</cdr:y>
    </cdr:from>
    <cdr:to>
      <cdr:x>0.96586</cdr:x>
      <cdr:y>0.47368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63219" y="2339931"/>
          <a:ext cx="1504863" cy="63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Chinese</a:t>
          </a:r>
          <a:r>
            <a:rPr lang="en-US" sz="1400" baseline="0"/>
            <a:t> 8th urban decile</a:t>
          </a:r>
          <a:endParaRPr lang="en-US" sz="14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0.185</cdr:x>
      <cdr:y>0.75722</cdr:y>
    </cdr:from>
    <cdr:to>
      <cdr:x>0.3125</cdr:x>
      <cdr:y>0.83197</cdr:y>
    </cdr:to>
    <cdr:sp macro="" textlink="">
      <cdr:nvSpPr>
        <cdr:cNvPr id="31232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85937" y="4418607"/>
          <a:ext cx="1092994" cy="436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1000" b="0" i="0" strike="noStrike">
              <a:solidFill>
                <a:srgbClr val="FFFFFF"/>
              </a:solidFill>
              <a:latin typeface="Arial"/>
              <a:cs typeface="Arial"/>
            </a:rPr>
            <a:t>Class</a:t>
          </a:r>
        </a:p>
      </cdr:txBody>
    </cdr:sp>
  </cdr:relSizeAnchor>
  <cdr:relSizeAnchor xmlns:cdr="http://schemas.openxmlformats.org/drawingml/2006/chartDrawing">
    <cdr:from>
      <cdr:x>0.19426</cdr:x>
      <cdr:y>0.47964</cdr:y>
    </cdr:from>
    <cdr:to>
      <cdr:x>0.31301</cdr:x>
      <cdr:y>0.53364</cdr:y>
    </cdr:to>
    <cdr:sp macro="" textlink="">
      <cdr:nvSpPr>
        <cdr:cNvPr id="312330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65254" y="2798825"/>
          <a:ext cx="1017984" cy="3151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000" b="0" i="0" strike="noStrike">
              <a:solidFill>
                <a:srgbClr val="FFFFFF"/>
              </a:solidFill>
              <a:latin typeface="Arial"/>
              <a:cs typeface="Arial"/>
            </a:rPr>
            <a:t>Location</a:t>
          </a:r>
        </a:p>
      </cdr:txBody>
    </cdr:sp>
  </cdr:relSizeAnchor>
  <cdr:relSizeAnchor xmlns:cdr="http://schemas.openxmlformats.org/drawingml/2006/chartDrawing">
    <cdr:from>
      <cdr:x>0.48504</cdr:x>
      <cdr:y>0.41384</cdr:y>
    </cdr:from>
    <cdr:to>
      <cdr:x>0.60354</cdr:x>
      <cdr:y>0.46908</cdr:y>
    </cdr:to>
    <cdr:sp macro="" textlink="">
      <cdr:nvSpPr>
        <cdr:cNvPr id="312331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57976" y="2414858"/>
          <a:ext cx="1015841" cy="3224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000" b="0" i="0" strike="noStrike">
              <a:solidFill>
                <a:srgbClr val="FFFFFF"/>
              </a:solidFill>
              <a:latin typeface="Arial"/>
              <a:cs typeface="Arial"/>
            </a:rPr>
            <a:t>Location</a:t>
          </a:r>
        </a:p>
      </cdr:txBody>
    </cdr:sp>
  </cdr:relSizeAnchor>
  <cdr:relSizeAnchor xmlns:cdr="http://schemas.openxmlformats.org/drawingml/2006/chartDrawing">
    <cdr:from>
      <cdr:x>0.48996</cdr:x>
      <cdr:y>0.83715</cdr:y>
    </cdr:from>
    <cdr:to>
      <cdr:x>0.61771</cdr:x>
      <cdr:y>0.91165</cdr:y>
    </cdr:to>
    <cdr:sp macro="" textlink="">
      <cdr:nvSpPr>
        <cdr:cNvPr id="312332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00224" y="4885062"/>
          <a:ext cx="1095137" cy="4347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1000" b="0" i="0" strike="noStrike">
              <a:solidFill>
                <a:srgbClr val="FFFFFF"/>
              </a:solidFill>
              <a:latin typeface="Arial"/>
              <a:cs typeface="Arial"/>
            </a:rPr>
            <a:t>Class</a:t>
          </a:r>
        </a:p>
      </cdr:txBody>
    </cdr:sp>
  </cdr:relSizeAnchor>
  <cdr:relSizeAnchor xmlns:cdr="http://schemas.openxmlformats.org/drawingml/2006/chartDrawing">
    <cdr:from>
      <cdr:x>0.78721</cdr:x>
      <cdr:y>0.42967</cdr:y>
    </cdr:from>
    <cdr:to>
      <cdr:x>0.90571</cdr:x>
      <cdr:y>0.48492</cdr:y>
    </cdr:to>
    <cdr:sp macro="" textlink="">
      <cdr:nvSpPr>
        <cdr:cNvPr id="6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48379" y="2507248"/>
          <a:ext cx="1015841" cy="3224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45720" tIns="36576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1">
            <a:defRPr sz="1000"/>
          </a:pPr>
          <a:r>
            <a:rPr lang="en-US" sz="1000" b="0" i="0" strike="noStrike">
              <a:solidFill>
                <a:srgbClr val="FFFFFF"/>
              </a:solidFill>
              <a:latin typeface="Arial"/>
              <a:cs typeface="Arial"/>
            </a:rPr>
            <a:t>Location</a:t>
          </a:r>
        </a:p>
      </cdr:txBody>
    </cdr:sp>
  </cdr:relSizeAnchor>
  <cdr:relSizeAnchor xmlns:cdr="http://schemas.openxmlformats.org/drawingml/2006/chartDrawing">
    <cdr:from>
      <cdr:x>0.00593</cdr:x>
      <cdr:y>0.00871</cdr:y>
    </cdr:from>
    <cdr:to>
      <cdr:x>0.12443</cdr:x>
      <cdr:y>0.06396</cdr:y>
    </cdr:to>
    <cdr:sp macro="" textlink="">
      <cdr:nvSpPr>
        <cdr:cNvPr id="7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1015841" cy="3224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45720" tIns="36576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1">
            <a:defRPr sz="1000"/>
          </a:pPr>
          <a:r>
            <a:rPr lang="en-US" sz="1800" b="0" i="0" strike="noStrike">
              <a:solidFill>
                <a:srgbClr val="FFFFFF"/>
              </a:solidFill>
              <a:latin typeface="Arial"/>
              <a:cs typeface="Arial"/>
            </a:rPr>
            <a:t>Location</a:t>
          </a:r>
        </a:p>
      </cdr:txBody>
    </cdr:sp>
  </cdr:relSizeAnchor>
  <cdr:relSizeAnchor xmlns:cdr="http://schemas.openxmlformats.org/drawingml/2006/chartDrawing">
    <cdr:from>
      <cdr:x>0.77786</cdr:x>
      <cdr:y>0.80767</cdr:y>
    </cdr:from>
    <cdr:to>
      <cdr:x>0.90561</cdr:x>
      <cdr:y>0.88217</cdr:y>
    </cdr:to>
    <cdr:sp macro="" textlink="">
      <cdr:nvSpPr>
        <cdr:cNvPr id="8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8168" y="4713036"/>
          <a:ext cx="1095137" cy="4347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45720" tIns="36576" rIns="4572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en-US" sz="1000" b="0" i="0" strike="noStrike">
              <a:solidFill>
                <a:srgbClr val="FFFFFF"/>
              </a:solidFill>
              <a:latin typeface="Arial"/>
              <a:cs typeface="Arial"/>
            </a:rPr>
            <a:t>Class</a:t>
          </a:r>
        </a:p>
      </cdr:txBody>
    </cdr:sp>
  </cdr:relSizeAnchor>
  <cdr:relSizeAnchor xmlns:cdr="http://schemas.openxmlformats.org/drawingml/2006/chartDrawing">
    <cdr:from>
      <cdr:x>0.77661</cdr:x>
      <cdr:y>0.19072</cdr:y>
    </cdr:from>
    <cdr:to>
      <cdr:x>0.92749</cdr:x>
      <cdr:y>0.2543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57474" y="1112921"/>
          <a:ext cx="1293394" cy="370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i="1"/>
            <a:t>Forecast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0.31194</cdr:x>
      <cdr:y>0.34646</cdr:y>
    </cdr:from>
    <cdr:to>
      <cdr:x>0.45675</cdr:x>
      <cdr:y>0.39873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59061" y="2010854"/>
          <a:ext cx="1243527" cy="304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/>
            <a:t>B-M</a:t>
          </a:r>
          <a:r>
            <a:rPr lang="en-US" sz="1100"/>
            <a:t> series</a:t>
          </a:r>
        </a:p>
      </cdr:txBody>
    </cdr:sp>
  </cdr:relSizeAnchor>
  <cdr:relSizeAnchor xmlns:cdr="http://schemas.openxmlformats.org/drawingml/2006/chartDrawing">
    <cdr:from>
      <cdr:x>0.73607</cdr:x>
      <cdr:y>0.14646</cdr:y>
    </cdr:from>
    <cdr:to>
      <cdr:x>0.89965</cdr:x>
      <cdr:y>0.20782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97100" y="846672"/>
          <a:ext cx="1402289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L-M and M series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0.52108</cdr:x>
      <cdr:y>0.20954</cdr:y>
    </cdr:from>
    <cdr:to>
      <cdr:x>0.65512</cdr:x>
      <cdr:y>0.26556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14588" y="1317842"/>
          <a:ext cx="1161267" cy="352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1988-2011</a:t>
          </a:r>
        </a:p>
      </cdr:txBody>
    </cdr:sp>
  </cdr:relSizeAnchor>
  <cdr:relSizeAnchor xmlns:cdr="http://schemas.openxmlformats.org/drawingml/2006/chartDrawing">
    <cdr:from>
      <cdr:x>0.51506</cdr:x>
      <cdr:y>0.46365</cdr:y>
    </cdr:from>
    <cdr:to>
      <cdr:x>0.64072</cdr:x>
      <cdr:y>0.51452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62394" y="2915956"/>
          <a:ext cx="1088723" cy="319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1988-2008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4ED0-8ADE-4106-9BF1-C29340249AC9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8D07B-8766-4079-BA7D-3582BC9B8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2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88C9-83BF-405F-B26A-E364D9FE17C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F0DE-03D6-421B-8421-9191917DB838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C3F2-47FB-4F76-BD96-5DB839E2EC8A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0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CC90-5270-4A9F-9E59-0DA5B7BBE0D2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88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6230B-3370-4693-8E4D-C4DD2FB03DA0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Branko Milanovic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0FF37-93B3-4534-99D5-9BB72835F8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1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3EE1-948A-4BBB-80C4-99D4D1065671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6763-13A2-491E-9A64-0AF563966459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9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5B2-182B-480D-AB48-1750FA7946B7}" type="datetime1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6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7FA2-6066-41DD-B199-4D318B539F5D}" type="datetime1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5E72-D549-4296-B639-4A5F1647FCED}" type="datetime1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6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2528-763C-4956-977A-DBFDE2058A8B}" type="datetime1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4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F054-83FE-414F-95C4-8FC12FB89902}" type="datetime1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D1E9-4AE2-4E91-B4AE-10647CEA0A07}" type="datetime1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9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C8BC0-33CC-4DC9-AC7B-F67D218EC731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46308-20C7-4440-A8AB-D8DB6F6C4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6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391400" cy="24384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5050"/>
                </a:solidFill>
                <a:latin typeface="Verdana" pitchFamily="34" charset="0"/>
              </a:rPr>
              <a:t>Recent trends in global income inequality and their </a:t>
            </a:r>
            <a:r>
              <a:rPr lang="en-US" sz="4000" smtClean="0">
                <a:solidFill>
                  <a:srgbClr val="FF5050"/>
                </a:solidFill>
                <a:latin typeface="Verdana" pitchFamily="34" charset="0"/>
              </a:rPr>
              <a:t>political implications</a:t>
            </a: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533400" y="3276600"/>
            <a:ext cx="8229600" cy="229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latin typeface="Calibri" pitchFamily="34" charset="0"/>
              </a:rPr>
              <a:t>Branko Milanovic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>
                <a:latin typeface="Calibri" pitchFamily="34" charset="0"/>
              </a:rPr>
              <a:t>LIS Center; Graduate School City University of New York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>
                <a:latin typeface="Calibri" pitchFamily="34" charset="0"/>
              </a:rPr>
              <a:t>Spring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884968" cy="765248"/>
          </a:xfrm>
        </p:spPr>
        <p:txBody>
          <a:bodyPr/>
          <a:lstStyle/>
          <a:p>
            <a:r>
              <a:rPr lang="en-US" dirty="0" smtClean="0"/>
              <a:t>Kuznets cycles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800600"/>
          </a:xfrm>
        </p:spPr>
        <p:txBody>
          <a:bodyPr>
            <a:noAutofit/>
          </a:bodyPr>
          <a:lstStyle/>
          <a:p>
            <a:r>
              <a:rPr lang="en-US" sz="2475" dirty="0"/>
              <a:t>Kuznets cycles in industrial societies are visible when plotted against income per capita. Inequality driven by  technological developments (two technological revolutions), globalization and policies. Also wars.</a:t>
            </a:r>
          </a:p>
          <a:p>
            <a:r>
              <a:rPr lang="en-US" sz="2475" dirty="0"/>
              <a:t>They reflect predominantly economic forces of technological innovation and structural transformation. But also wars and policy changes.</a:t>
            </a:r>
          </a:p>
          <a:p>
            <a:r>
              <a:rPr lang="en-US" sz="2475" dirty="0"/>
              <a:t>Cyclical movement of inequality: long Kuznets cycles. </a:t>
            </a:r>
          </a:p>
          <a:p>
            <a:r>
              <a:rPr lang="en-US" sz="2475" dirty="0"/>
              <a:t>Kuznets  saw just one curve. We now know there may be many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E895-D8EF-4566-8E65-BB58AE2C85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Malign </a:t>
            </a:r>
            <a:r>
              <a:rPr lang="en-US" sz="3600" dirty="0"/>
              <a:t>and benign forces reducing </a:t>
            </a:r>
            <a:r>
              <a:rPr lang="en-US" sz="3600" dirty="0" smtClean="0"/>
              <a:t>inequality (downward </a:t>
            </a:r>
            <a:r>
              <a:rPr lang="en-US" sz="3600" dirty="0"/>
              <a:t>portion of the Kuznets wave)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122250"/>
              </p:ext>
            </p:extLst>
          </p:nvPr>
        </p:nvGraphicFramePr>
        <p:xfrm>
          <a:off x="609600" y="1676400"/>
          <a:ext cx="7962247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639"/>
                <a:gridCol w="2657637"/>
                <a:gridCol w="2907971"/>
              </a:tblGrid>
              <a:tr h="40037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Malign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Benign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1040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Societies with stagnant mean income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Idiosyncratic events: wars (though destruction), epidemics, civil conflict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ideological (e.g. Christianity?)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</a:tr>
              <a:tr h="328305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Societies with a rising mean income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Wars (through destruction and higher taxation: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 and Welfare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civil conflict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•Widespread education (reflecting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changing returns)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•Social pressure through politics (socialism, trade unions)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•Aging (demand for social protection)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•Low-skill biased TC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•Cultural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ideological (pay norms?)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E895-D8EF-4566-8E65-BB58AE2C85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047741" y="1137366"/>
            <a:ext cx="4945487" cy="666880"/>
          </a:xfrm>
          <a:solidFill>
            <a:srgbClr val="66FFFF"/>
          </a:solidFill>
        </p:spPr>
        <p:txBody>
          <a:bodyPr/>
          <a:lstStyle/>
          <a:p>
            <a:r>
              <a:rPr lang="en-US" altLang="en-US" sz="1800" dirty="0"/>
              <a:t>Kuznets and Piketty “frames” and the Kuznets waves</a:t>
            </a:r>
          </a:p>
        </p:txBody>
      </p:sp>
      <p:graphicFrame>
        <p:nvGraphicFramePr>
          <p:cNvPr id="63491" name="Chart 3"/>
          <p:cNvGraphicFramePr>
            <a:graphicFrameLocks noGrp="1"/>
          </p:cNvGraphicFramePr>
          <p:nvPr>
            <p:extLst/>
          </p:nvPr>
        </p:nvGraphicFramePr>
        <p:xfrm>
          <a:off x="2072878" y="2055019"/>
          <a:ext cx="4623197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4" imgW="7705549" imgH="4972304" progId="Excel.Sheet.8">
                  <p:embed/>
                </p:oleObj>
              </mc:Choice>
              <mc:Fallback>
                <p:oleObj name="Worksheet" r:id="rId4" imgW="7705549" imgH="4972304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878" y="2055019"/>
                        <a:ext cx="4623197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2057400" y="5546607"/>
            <a:ext cx="1585913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63" dirty="0"/>
              <a:t>From uk_and_usa.xls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1925" y="2486025"/>
            <a:ext cx="1843088" cy="2314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8" name="Rectangle 7"/>
          <p:cNvSpPr/>
          <p:nvPr/>
        </p:nvSpPr>
        <p:spPr>
          <a:xfrm>
            <a:off x="4686300" y="2486025"/>
            <a:ext cx="1900238" cy="2314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3" name="Rectangle 2"/>
          <p:cNvSpPr/>
          <p:nvPr/>
        </p:nvSpPr>
        <p:spPr>
          <a:xfrm>
            <a:off x="5815013" y="2486025"/>
            <a:ext cx="771525" cy="2314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2313709" y="2457450"/>
            <a:ext cx="2372591" cy="2343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3355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491" grpId="0"/>
      <p:bldP spid="7" grpId="0" animBg="1"/>
      <p:bldP spid="8" grpId="0" animBg="1"/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E895-D8EF-4566-8E65-BB58AE2C854C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6650251"/>
            <a:ext cx="81193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US_and_uk.xls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217006"/>
              </p:ext>
            </p:extLst>
          </p:nvPr>
        </p:nvGraphicFramePr>
        <p:xfrm>
          <a:off x="609600" y="304800"/>
          <a:ext cx="7924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350169"/>
            <a:ext cx="86432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 err="1"/>
              <a:t>Ginis</a:t>
            </a:r>
            <a:r>
              <a:rPr lang="en-US" sz="900" dirty="0"/>
              <a:t>: for 1688, 1759, 1801, and 1867 from social tables for England/UK (as reported in Milanovic, </a:t>
            </a:r>
            <a:r>
              <a:rPr lang="en-US" sz="900" dirty="0" err="1"/>
              <a:t>Lindert</a:t>
            </a:r>
            <a:r>
              <a:rPr lang="en-US" sz="900" dirty="0"/>
              <a:t> and Williamson); for 1880 and 1913, from </a:t>
            </a:r>
            <a:r>
              <a:rPr lang="en-US" sz="900" dirty="0" err="1"/>
              <a:t>Lindert</a:t>
            </a:r>
            <a:r>
              <a:rPr lang="en-US" sz="900" dirty="0"/>
              <a:t> and Williamson (1983, Table 2); from 1961 to 2010, official UK data (disposable income per capita) kindly calculated by Jonathan </a:t>
            </a:r>
            <a:r>
              <a:rPr lang="en-US" sz="900" dirty="0" err="1"/>
              <a:t>Cribb</a:t>
            </a:r>
            <a:r>
              <a:rPr lang="en-US" sz="900" dirty="0"/>
              <a:t>, Institute for Fiscal Studies. GDP per capita from Maddison project 2014 version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425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E895-D8EF-4566-8E65-BB58AE2C854C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25177"/>
              </p:ext>
            </p:extLst>
          </p:nvPr>
        </p:nvGraphicFramePr>
        <p:xfrm>
          <a:off x="838200" y="381000"/>
          <a:ext cx="7848599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6331972"/>
            <a:ext cx="90460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 err="1"/>
              <a:t>Ginis</a:t>
            </a:r>
            <a:r>
              <a:rPr lang="en-US" sz="900" dirty="0"/>
              <a:t>: 1774 and 1860 from social tables created by </a:t>
            </a:r>
            <a:r>
              <a:rPr lang="en-US" sz="900" dirty="0" err="1"/>
              <a:t>Lindert</a:t>
            </a:r>
            <a:r>
              <a:rPr lang="en-US" sz="900" dirty="0"/>
              <a:t> and Williamson (2013). 1929. </a:t>
            </a:r>
            <a:r>
              <a:rPr lang="en-US" sz="900" dirty="0" err="1"/>
              <a:t>Radner</a:t>
            </a:r>
            <a:r>
              <a:rPr lang="en-US" sz="900" dirty="0"/>
              <a:t> and </a:t>
            </a:r>
            <a:r>
              <a:rPr lang="en-US" sz="900" dirty="0" err="1"/>
              <a:t>Hinricks</a:t>
            </a:r>
            <a:r>
              <a:rPr lang="en-US" sz="900" dirty="0"/>
              <a:t> (1974);  1931 and 1933: </a:t>
            </a:r>
            <a:r>
              <a:rPr lang="en-US" sz="900" dirty="0" err="1"/>
              <a:t>Smolemsky</a:t>
            </a:r>
            <a:r>
              <a:rPr lang="en-US" sz="900" dirty="0"/>
              <a:t> </a:t>
            </a:r>
            <a:r>
              <a:rPr lang="en-US" sz="900" dirty="0" err="1"/>
              <a:t>amnd</a:t>
            </a:r>
            <a:r>
              <a:rPr lang="en-US" sz="900" dirty="0"/>
              <a:t> </a:t>
            </a:r>
            <a:r>
              <a:rPr lang="en-US" sz="900" dirty="0" err="1"/>
              <a:t>Plotnick</a:t>
            </a:r>
            <a:r>
              <a:rPr lang="en-US" sz="900" dirty="0"/>
              <a:t> (1992). GDP per capita from Maddison project 2014 version. From 1935 to 1950 from Goldsmith et al (1954); from US Census Bureau, Income, poverty and health insurance coverage in the United States (various issues); gross income data adjusted to reflect disposable income.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324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175596"/>
              </p:ext>
            </p:extLst>
          </p:nvPr>
        </p:nvGraphicFramePr>
        <p:xfrm>
          <a:off x="533400" y="304800"/>
          <a:ext cx="78486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08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976227"/>
              </p:ext>
            </p:extLst>
          </p:nvPr>
        </p:nvGraphicFramePr>
        <p:xfrm>
          <a:off x="609600" y="304800"/>
          <a:ext cx="7696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06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might drive the 2</a:t>
            </a:r>
            <a:r>
              <a:rPr lang="en-US" baseline="30000" dirty="0" smtClean="0"/>
              <a:t>nd</a:t>
            </a:r>
            <a:r>
              <a:rPr lang="en-US" dirty="0" smtClean="0"/>
              <a:t> Kuznets cycle down?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Progressive political change (endogenous: political demand)</a:t>
            </a:r>
          </a:p>
          <a:p>
            <a:r>
              <a:rPr lang="en-US" dirty="0" smtClean="0"/>
              <a:t>Dissipation of innovation rents</a:t>
            </a:r>
          </a:p>
          <a:p>
            <a:r>
              <a:rPr lang="en-US" dirty="0" smtClean="0"/>
              <a:t>Low-skilled biased technological progress (endogenous) </a:t>
            </a:r>
          </a:p>
          <a:p>
            <a:r>
              <a:rPr lang="en-US" dirty="0" smtClean="0"/>
              <a:t>Reduced gap in education (but it is not a silver bullet)</a:t>
            </a:r>
          </a:p>
          <a:p>
            <a:r>
              <a:rPr lang="en-US" dirty="0" smtClean="0"/>
              <a:t>Global </a:t>
            </a:r>
            <a:r>
              <a:rPr lang="en-US" dirty="0"/>
              <a:t>income convergence: Chinese wages catch up with American wages: the hollowing-out process stops</a:t>
            </a:r>
          </a:p>
          <a:p>
            <a:r>
              <a:rPr lang="en-US" dirty="0" smtClean="0"/>
              <a:t>Note that all are all endogenous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E895-D8EF-4566-8E65-BB58AE2C854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5992" y="280063"/>
          <a:ext cx="8672015" cy="629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79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8902"/>
            <a:ext cx="7886700" cy="6640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Downswing of Kuznets first cycle and upswing of the second Kuznets cycle in advanced economies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857247"/>
              </p:ext>
            </p:extLst>
          </p:nvPr>
        </p:nvGraphicFramePr>
        <p:xfrm>
          <a:off x="520061" y="1755564"/>
          <a:ext cx="8279432" cy="456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776"/>
                <a:gridCol w="1182776"/>
                <a:gridCol w="1182776"/>
                <a:gridCol w="1182776"/>
                <a:gridCol w="1182776"/>
                <a:gridCol w="1182776"/>
                <a:gridCol w="1182776"/>
              </a:tblGrid>
              <a:tr h="170806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of maximum inequality (peak of Wave 1)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Gini points (year)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of minimum  inequality (trough of Wave 1)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(year)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Approximate number of years of downswing of the Kuznets wave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Reduction in inequality (Gini points)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 increased (how many times) during the downswing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second Kuznets wave (increase in Gini points)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768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States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51 (1933)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35 (1979)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16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 (+8)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768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57 (1867)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27 (1978)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110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&gt;4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 (+11)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768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Spain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53 (1918)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31 (1985)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22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&lt;5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Modest (+3)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768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51 (1851)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30</a:t>
                      </a:r>
                      <a:r>
                        <a:rPr lang="en-US" sz="1500" baseline="0" dirty="0" smtClean="0"/>
                        <a:t> (1983)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&lt;9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 (+5)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768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Japan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55 (1937)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31 (1981)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45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24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Modest (+1)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768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61  (1732)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 (1982)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35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Modest(+2)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E895-D8EF-4566-8E65-BB58AE2C854C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553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Table2_data.xls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A. Within-national inequalities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430713"/>
              </p:ext>
            </p:extLst>
          </p:nvPr>
        </p:nvGraphicFramePr>
        <p:xfrm>
          <a:off x="235992" y="280063"/>
          <a:ext cx="8672015" cy="629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92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are now China and the US?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34670" y="2672594"/>
            <a:ext cx="20171" cy="2430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359959" y="3539929"/>
            <a:ext cx="2289362" cy="1204046"/>
          </a:xfrm>
          <a:custGeom>
            <a:avLst/>
            <a:gdLst>
              <a:gd name="connsiteX0" fmla="*/ 0 w 3052482"/>
              <a:gd name="connsiteY0" fmla="*/ 1600213 h 1605394"/>
              <a:gd name="connsiteX1" fmla="*/ 645459 w 3052482"/>
              <a:gd name="connsiteY1" fmla="*/ 1358166 h 1605394"/>
              <a:gd name="connsiteX2" fmla="*/ 1653988 w 3052482"/>
              <a:gd name="connsiteY2" fmla="*/ 13 h 1605394"/>
              <a:gd name="connsiteX3" fmla="*/ 3052482 w 3052482"/>
              <a:gd name="connsiteY3" fmla="*/ 1385060 h 160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2482" h="1605394">
                <a:moveTo>
                  <a:pt x="0" y="1600213"/>
                </a:moveTo>
                <a:cubicBezTo>
                  <a:pt x="184897" y="1612539"/>
                  <a:pt x="369794" y="1624866"/>
                  <a:pt x="645459" y="1358166"/>
                </a:cubicBezTo>
                <a:cubicBezTo>
                  <a:pt x="921124" y="1091466"/>
                  <a:pt x="1252818" y="-4469"/>
                  <a:pt x="1653988" y="13"/>
                </a:cubicBezTo>
                <a:cubicBezTo>
                  <a:pt x="2055158" y="4495"/>
                  <a:pt x="2553820" y="694777"/>
                  <a:pt x="3052482" y="13850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5022477" y="3124088"/>
            <a:ext cx="3630706" cy="1535318"/>
          </a:xfrm>
          <a:custGeom>
            <a:avLst/>
            <a:gdLst>
              <a:gd name="connsiteX0" fmla="*/ 0 w 4840941"/>
              <a:gd name="connsiteY0" fmla="*/ 1979856 h 2047091"/>
              <a:gd name="connsiteX1" fmla="*/ 1721224 w 4840941"/>
              <a:gd name="connsiteY1" fmla="*/ 1589891 h 2047091"/>
              <a:gd name="connsiteX2" fmla="*/ 3227294 w 4840941"/>
              <a:gd name="connsiteY2" fmla="*/ 3138 h 2047091"/>
              <a:gd name="connsiteX3" fmla="*/ 4840941 w 4840941"/>
              <a:gd name="connsiteY3" fmla="*/ 2047091 h 204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0941" h="2047091">
                <a:moveTo>
                  <a:pt x="0" y="1979856"/>
                </a:moveTo>
                <a:cubicBezTo>
                  <a:pt x="591671" y="1949600"/>
                  <a:pt x="1183342" y="1919344"/>
                  <a:pt x="1721224" y="1589891"/>
                </a:cubicBezTo>
                <a:cubicBezTo>
                  <a:pt x="2259106" y="1260438"/>
                  <a:pt x="2707341" y="-73062"/>
                  <a:pt x="3227294" y="3138"/>
                </a:cubicBezTo>
                <a:cubicBezTo>
                  <a:pt x="3747247" y="79338"/>
                  <a:pt x="4294094" y="1063214"/>
                  <a:pt x="4840941" y="20470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34670" y="5133415"/>
            <a:ext cx="6918512" cy="10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408829" y="3373526"/>
            <a:ext cx="383242" cy="332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6676464" y="3373526"/>
            <a:ext cx="383242" cy="332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176868" y="2995332"/>
            <a:ext cx="1200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China 2013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53660" y="3096527"/>
            <a:ext cx="1200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United States 2013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86650" y="5270575"/>
            <a:ext cx="12875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GDP per capita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2027" y="2297089"/>
            <a:ext cx="10589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Gini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3741644" y="3529557"/>
            <a:ext cx="635374" cy="44437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Up Arrow 24"/>
          <p:cNvSpPr/>
          <p:nvPr/>
        </p:nvSpPr>
        <p:spPr>
          <a:xfrm>
            <a:off x="6837829" y="2908684"/>
            <a:ext cx="532838" cy="45567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/>
          <p:cNvSpPr txBox="1"/>
          <p:nvPr/>
        </p:nvSpPr>
        <p:spPr>
          <a:xfrm>
            <a:off x="3035674" y="2225287"/>
            <a:ext cx="16136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First Kuznets wave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32735" y="2270773"/>
            <a:ext cx="18758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Second Kuznets wave</a:t>
            </a:r>
          </a:p>
        </p:txBody>
      </p:sp>
    </p:spTree>
    <p:extLst>
      <p:ext uri="{BB962C8B-B14F-4D97-AF65-F5344CB8AC3E}">
        <p14:creationId xmlns:p14="http://schemas.microsoft.com/office/powerpoint/2010/main" val="20616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8077200" cy="2590800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. Between national inequalities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third chapter of my forthcoming book (April 2016)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600200"/>
            <a:ext cx="3785246" cy="48784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E895-D8EF-4566-8E65-BB58AE2C854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0888"/>
          </a:xfrm>
          <a:solidFill>
            <a:srgbClr val="8FFFFF"/>
          </a:solidFill>
          <a:ln>
            <a:solidFill>
              <a:srgbClr val="66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Different countries and income classes in global income distribution in 2008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324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calcu08.dta</a:t>
            </a:r>
            <a:endParaRPr lang="en-US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219200" y="919163"/>
            <a:ext cx="6553200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73175" y="976313"/>
            <a:ext cx="6446838" cy="5287962"/>
          </a:xfrm>
          <a:prstGeom prst="rect">
            <a:avLst/>
          </a:prstGeom>
          <a:solidFill>
            <a:srgbClr val="EAF2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77938" y="985838"/>
            <a:ext cx="6437313" cy="5270500"/>
          </a:xfrm>
          <a:prstGeom prst="rect">
            <a:avLst/>
          </a:prstGeom>
          <a:solidFill>
            <a:srgbClr val="EAF2F3"/>
          </a:solidFill>
          <a:ln w="5">
            <a:solidFill>
              <a:srgbClr val="EAF2F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14525" y="1169988"/>
            <a:ext cx="5637213" cy="4373562"/>
          </a:xfrm>
          <a:prstGeom prst="rect">
            <a:avLst/>
          </a:prstGeom>
          <a:solidFill>
            <a:srgbClr val="FFFFFF"/>
          </a:solidFill>
          <a:ln w="5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914525" y="5429250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14525" y="5051425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914525" y="4632325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914525" y="4214813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914525" y="3797300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914525" y="3378200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914525" y="2960688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043906" y="2543175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14525" y="2125663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914525" y="1701800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914525" y="1284288"/>
            <a:ext cx="5637213" cy="0"/>
          </a:xfrm>
          <a:prstGeom prst="line">
            <a:avLst/>
          </a:prstGeom>
          <a:noFill/>
          <a:ln w="1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191452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205422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219551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33521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47650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261620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275748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897188" y="3211513"/>
            <a:ext cx="95250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3038475" y="3211513"/>
            <a:ext cx="90488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3179763" y="3211513"/>
            <a:ext cx="88900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331628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345598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59727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373697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387826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401796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415925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429895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444023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457993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472122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486251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500221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514350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528320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542448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556418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570547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584517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598646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612616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626745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640715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654843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6688138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>
            <a:off x="6829425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697071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7110413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725170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7391400" y="3211513"/>
            <a:ext cx="93663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>
            <a:off x="7532688" y="3211513"/>
            <a:ext cx="19050" cy="0"/>
          </a:xfrm>
          <a:prstGeom prst="line">
            <a:avLst/>
          </a:prstGeom>
          <a:noFill/>
          <a:ln w="10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2016125" y="1284288"/>
            <a:ext cx="5434013" cy="2595562"/>
          </a:xfrm>
          <a:custGeom>
            <a:avLst/>
            <a:gdLst>
              <a:gd name="T0" fmla="*/ 14 w 1392"/>
              <a:gd name="T1" fmla="*/ 514 h 590"/>
              <a:gd name="T2" fmla="*/ 42 w 1392"/>
              <a:gd name="T3" fmla="*/ 457 h 590"/>
              <a:gd name="T4" fmla="*/ 70 w 1392"/>
              <a:gd name="T5" fmla="*/ 428 h 590"/>
              <a:gd name="T6" fmla="*/ 98 w 1392"/>
              <a:gd name="T7" fmla="*/ 400 h 590"/>
              <a:gd name="T8" fmla="*/ 127 w 1392"/>
              <a:gd name="T9" fmla="*/ 390 h 590"/>
              <a:gd name="T10" fmla="*/ 155 w 1392"/>
              <a:gd name="T11" fmla="*/ 371 h 590"/>
              <a:gd name="T12" fmla="*/ 183 w 1392"/>
              <a:gd name="T13" fmla="*/ 362 h 590"/>
              <a:gd name="T14" fmla="*/ 211 w 1392"/>
              <a:gd name="T15" fmla="*/ 343 h 590"/>
              <a:gd name="T16" fmla="*/ 239 w 1392"/>
              <a:gd name="T17" fmla="*/ 333 h 590"/>
              <a:gd name="T18" fmla="*/ 267 w 1392"/>
              <a:gd name="T19" fmla="*/ 324 h 590"/>
              <a:gd name="T20" fmla="*/ 295 w 1392"/>
              <a:gd name="T21" fmla="*/ 314 h 590"/>
              <a:gd name="T22" fmla="*/ 323 w 1392"/>
              <a:gd name="T23" fmla="*/ 314 h 590"/>
              <a:gd name="T24" fmla="*/ 351 w 1392"/>
              <a:gd name="T25" fmla="*/ 305 h 590"/>
              <a:gd name="T26" fmla="*/ 380 w 1392"/>
              <a:gd name="T27" fmla="*/ 295 h 590"/>
              <a:gd name="T28" fmla="*/ 408 w 1392"/>
              <a:gd name="T29" fmla="*/ 286 h 590"/>
              <a:gd name="T30" fmla="*/ 436 w 1392"/>
              <a:gd name="T31" fmla="*/ 276 h 590"/>
              <a:gd name="T32" fmla="*/ 464 w 1392"/>
              <a:gd name="T33" fmla="*/ 276 h 590"/>
              <a:gd name="T34" fmla="*/ 492 w 1392"/>
              <a:gd name="T35" fmla="*/ 267 h 590"/>
              <a:gd name="T36" fmla="*/ 520 w 1392"/>
              <a:gd name="T37" fmla="*/ 257 h 590"/>
              <a:gd name="T38" fmla="*/ 548 w 1392"/>
              <a:gd name="T39" fmla="*/ 257 h 590"/>
              <a:gd name="T40" fmla="*/ 576 w 1392"/>
              <a:gd name="T41" fmla="*/ 248 h 590"/>
              <a:gd name="T42" fmla="*/ 604 w 1392"/>
              <a:gd name="T43" fmla="*/ 238 h 590"/>
              <a:gd name="T44" fmla="*/ 633 w 1392"/>
              <a:gd name="T45" fmla="*/ 238 h 590"/>
              <a:gd name="T46" fmla="*/ 661 w 1392"/>
              <a:gd name="T47" fmla="*/ 229 h 590"/>
              <a:gd name="T48" fmla="*/ 689 w 1392"/>
              <a:gd name="T49" fmla="*/ 229 h 590"/>
              <a:gd name="T50" fmla="*/ 717 w 1392"/>
              <a:gd name="T51" fmla="*/ 219 h 590"/>
              <a:gd name="T52" fmla="*/ 745 w 1392"/>
              <a:gd name="T53" fmla="*/ 210 h 590"/>
              <a:gd name="T54" fmla="*/ 773 w 1392"/>
              <a:gd name="T55" fmla="*/ 210 h 590"/>
              <a:gd name="T56" fmla="*/ 801 w 1392"/>
              <a:gd name="T57" fmla="*/ 200 h 590"/>
              <a:gd name="T58" fmla="*/ 829 w 1392"/>
              <a:gd name="T59" fmla="*/ 200 h 590"/>
              <a:gd name="T60" fmla="*/ 857 w 1392"/>
              <a:gd name="T61" fmla="*/ 191 h 590"/>
              <a:gd name="T62" fmla="*/ 886 w 1392"/>
              <a:gd name="T63" fmla="*/ 191 h 590"/>
              <a:gd name="T64" fmla="*/ 914 w 1392"/>
              <a:gd name="T65" fmla="*/ 181 h 590"/>
              <a:gd name="T66" fmla="*/ 942 w 1392"/>
              <a:gd name="T67" fmla="*/ 181 h 590"/>
              <a:gd name="T68" fmla="*/ 970 w 1392"/>
              <a:gd name="T69" fmla="*/ 172 h 590"/>
              <a:gd name="T70" fmla="*/ 998 w 1392"/>
              <a:gd name="T71" fmla="*/ 172 h 590"/>
              <a:gd name="T72" fmla="*/ 1026 w 1392"/>
              <a:gd name="T73" fmla="*/ 162 h 590"/>
              <a:gd name="T74" fmla="*/ 1054 w 1392"/>
              <a:gd name="T75" fmla="*/ 153 h 590"/>
              <a:gd name="T76" fmla="*/ 1082 w 1392"/>
              <a:gd name="T77" fmla="*/ 143 h 590"/>
              <a:gd name="T78" fmla="*/ 1110 w 1392"/>
              <a:gd name="T79" fmla="*/ 143 h 590"/>
              <a:gd name="T80" fmla="*/ 1139 w 1392"/>
              <a:gd name="T81" fmla="*/ 133 h 590"/>
              <a:gd name="T82" fmla="*/ 1167 w 1392"/>
              <a:gd name="T83" fmla="*/ 124 h 590"/>
              <a:gd name="T84" fmla="*/ 1195 w 1392"/>
              <a:gd name="T85" fmla="*/ 114 h 590"/>
              <a:gd name="T86" fmla="*/ 1223 w 1392"/>
              <a:gd name="T87" fmla="*/ 105 h 590"/>
              <a:gd name="T88" fmla="*/ 1251 w 1392"/>
              <a:gd name="T89" fmla="*/ 95 h 590"/>
              <a:gd name="T90" fmla="*/ 1279 w 1392"/>
              <a:gd name="T91" fmla="*/ 86 h 590"/>
              <a:gd name="T92" fmla="*/ 1307 w 1392"/>
              <a:gd name="T93" fmla="*/ 67 h 590"/>
              <a:gd name="T94" fmla="*/ 1335 w 1392"/>
              <a:gd name="T95" fmla="*/ 57 h 590"/>
              <a:gd name="T96" fmla="*/ 1363 w 1392"/>
              <a:gd name="T97" fmla="*/ 29 h 590"/>
              <a:gd name="T98" fmla="*/ 1392 w 1392"/>
              <a:gd name="T99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92" h="590">
                <a:moveTo>
                  <a:pt x="0" y="590"/>
                </a:moveTo>
                <a:lnTo>
                  <a:pt x="14" y="514"/>
                </a:lnTo>
                <a:lnTo>
                  <a:pt x="28" y="476"/>
                </a:lnTo>
                <a:lnTo>
                  <a:pt x="42" y="457"/>
                </a:lnTo>
                <a:lnTo>
                  <a:pt x="56" y="438"/>
                </a:lnTo>
                <a:lnTo>
                  <a:pt x="70" y="428"/>
                </a:lnTo>
                <a:lnTo>
                  <a:pt x="84" y="409"/>
                </a:lnTo>
                <a:lnTo>
                  <a:pt x="98" y="400"/>
                </a:lnTo>
                <a:lnTo>
                  <a:pt x="113" y="390"/>
                </a:lnTo>
                <a:lnTo>
                  <a:pt x="127" y="390"/>
                </a:lnTo>
                <a:lnTo>
                  <a:pt x="141" y="381"/>
                </a:lnTo>
                <a:lnTo>
                  <a:pt x="155" y="371"/>
                </a:lnTo>
                <a:lnTo>
                  <a:pt x="169" y="362"/>
                </a:lnTo>
                <a:lnTo>
                  <a:pt x="183" y="362"/>
                </a:lnTo>
                <a:lnTo>
                  <a:pt x="197" y="352"/>
                </a:lnTo>
                <a:lnTo>
                  <a:pt x="211" y="343"/>
                </a:lnTo>
                <a:lnTo>
                  <a:pt x="225" y="343"/>
                </a:lnTo>
                <a:lnTo>
                  <a:pt x="239" y="333"/>
                </a:lnTo>
                <a:lnTo>
                  <a:pt x="253" y="333"/>
                </a:lnTo>
                <a:lnTo>
                  <a:pt x="267" y="324"/>
                </a:lnTo>
                <a:lnTo>
                  <a:pt x="281" y="324"/>
                </a:lnTo>
                <a:lnTo>
                  <a:pt x="295" y="314"/>
                </a:lnTo>
                <a:lnTo>
                  <a:pt x="309" y="314"/>
                </a:lnTo>
                <a:lnTo>
                  <a:pt x="323" y="314"/>
                </a:lnTo>
                <a:lnTo>
                  <a:pt x="337" y="305"/>
                </a:lnTo>
                <a:lnTo>
                  <a:pt x="351" y="305"/>
                </a:lnTo>
                <a:lnTo>
                  <a:pt x="366" y="295"/>
                </a:lnTo>
                <a:lnTo>
                  <a:pt x="380" y="295"/>
                </a:lnTo>
                <a:lnTo>
                  <a:pt x="394" y="286"/>
                </a:lnTo>
                <a:lnTo>
                  <a:pt x="408" y="286"/>
                </a:lnTo>
                <a:lnTo>
                  <a:pt x="422" y="286"/>
                </a:lnTo>
                <a:lnTo>
                  <a:pt x="436" y="276"/>
                </a:lnTo>
                <a:lnTo>
                  <a:pt x="450" y="276"/>
                </a:lnTo>
                <a:lnTo>
                  <a:pt x="464" y="276"/>
                </a:lnTo>
                <a:lnTo>
                  <a:pt x="478" y="267"/>
                </a:lnTo>
                <a:lnTo>
                  <a:pt x="492" y="267"/>
                </a:lnTo>
                <a:lnTo>
                  <a:pt x="506" y="267"/>
                </a:lnTo>
                <a:lnTo>
                  <a:pt x="520" y="257"/>
                </a:lnTo>
                <a:lnTo>
                  <a:pt x="534" y="257"/>
                </a:lnTo>
                <a:lnTo>
                  <a:pt x="548" y="257"/>
                </a:lnTo>
                <a:lnTo>
                  <a:pt x="562" y="248"/>
                </a:lnTo>
                <a:lnTo>
                  <a:pt x="576" y="248"/>
                </a:lnTo>
                <a:lnTo>
                  <a:pt x="590" y="248"/>
                </a:lnTo>
                <a:lnTo>
                  <a:pt x="604" y="238"/>
                </a:lnTo>
                <a:lnTo>
                  <a:pt x="619" y="238"/>
                </a:lnTo>
                <a:lnTo>
                  <a:pt x="633" y="238"/>
                </a:lnTo>
                <a:lnTo>
                  <a:pt x="647" y="238"/>
                </a:lnTo>
                <a:lnTo>
                  <a:pt x="661" y="229"/>
                </a:lnTo>
                <a:lnTo>
                  <a:pt x="675" y="229"/>
                </a:lnTo>
                <a:lnTo>
                  <a:pt x="689" y="229"/>
                </a:lnTo>
                <a:lnTo>
                  <a:pt x="703" y="219"/>
                </a:lnTo>
                <a:lnTo>
                  <a:pt x="717" y="219"/>
                </a:lnTo>
                <a:lnTo>
                  <a:pt x="731" y="219"/>
                </a:lnTo>
                <a:lnTo>
                  <a:pt x="745" y="210"/>
                </a:lnTo>
                <a:lnTo>
                  <a:pt x="759" y="210"/>
                </a:lnTo>
                <a:lnTo>
                  <a:pt x="773" y="210"/>
                </a:lnTo>
                <a:lnTo>
                  <a:pt x="787" y="210"/>
                </a:lnTo>
                <a:lnTo>
                  <a:pt x="801" y="200"/>
                </a:lnTo>
                <a:lnTo>
                  <a:pt x="815" y="200"/>
                </a:lnTo>
                <a:lnTo>
                  <a:pt x="829" y="200"/>
                </a:lnTo>
                <a:lnTo>
                  <a:pt x="843" y="200"/>
                </a:lnTo>
                <a:lnTo>
                  <a:pt x="857" y="191"/>
                </a:lnTo>
                <a:lnTo>
                  <a:pt x="872" y="191"/>
                </a:lnTo>
                <a:lnTo>
                  <a:pt x="886" y="191"/>
                </a:lnTo>
                <a:lnTo>
                  <a:pt x="900" y="181"/>
                </a:lnTo>
                <a:lnTo>
                  <a:pt x="914" y="181"/>
                </a:lnTo>
                <a:lnTo>
                  <a:pt x="928" y="181"/>
                </a:lnTo>
                <a:lnTo>
                  <a:pt x="942" y="181"/>
                </a:lnTo>
                <a:lnTo>
                  <a:pt x="956" y="172"/>
                </a:lnTo>
                <a:lnTo>
                  <a:pt x="970" y="172"/>
                </a:lnTo>
                <a:lnTo>
                  <a:pt x="984" y="172"/>
                </a:lnTo>
                <a:lnTo>
                  <a:pt x="998" y="172"/>
                </a:lnTo>
                <a:lnTo>
                  <a:pt x="1012" y="162"/>
                </a:lnTo>
                <a:lnTo>
                  <a:pt x="1026" y="162"/>
                </a:lnTo>
                <a:lnTo>
                  <a:pt x="1040" y="162"/>
                </a:lnTo>
                <a:lnTo>
                  <a:pt x="1054" y="153"/>
                </a:lnTo>
                <a:lnTo>
                  <a:pt x="1068" y="153"/>
                </a:lnTo>
                <a:lnTo>
                  <a:pt x="1082" y="143"/>
                </a:lnTo>
                <a:lnTo>
                  <a:pt x="1096" y="143"/>
                </a:lnTo>
                <a:lnTo>
                  <a:pt x="1110" y="143"/>
                </a:lnTo>
                <a:lnTo>
                  <a:pt x="1125" y="133"/>
                </a:lnTo>
                <a:lnTo>
                  <a:pt x="1139" y="133"/>
                </a:lnTo>
                <a:lnTo>
                  <a:pt x="1153" y="133"/>
                </a:lnTo>
                <a:lnTo>
                  <a:pt x="1167" y="124"/>
                </a:lnTo>
                <a:lnTo>
                  <a:pt x="1181" y="124"/>
                </a:lnTo>
                <a:lnTo>
                  <a:pt x="1195" y="114"/>
                </a:lnTo>
                <a:lnTo>
                  <a:pt x="1209" y="114"/>
                </a:lnTo>
                <a:lnTo>
                  <a:pt x="1223" y="105"/>
                </a:lnTo>
                <a:lnTo>
                  <a:pt x="1237" y="105"/>
                </a:lnTo>
                <a:lnTo>
                  <a:pt x="1251" y="95"/>
                </a:lnTo>
                <a:lnTo>
                  <a:pt x="1265" y="95"/>
                </a:lnTo>
                <a:lnTo>
                  <a:pt x="1279" y="86"/>
                </a:lnTo>
                <a:lnTo>
                  <a:pt x="1293" y="76"/>
                </a:lnTo>
                <a:lnTo>
                  <a:pt x="1307" y="67"/>
                </a:lnTo>
                <a:lnTo>
                  <a:pt x="1321" y="57"/>
                </a:lnTo>
                <a:lnTo>
                  <a:pt x="1335" y="57"/>
                </a:lnTo>
                <a:lnTo>
                  <a:pt x="1349" y="38"/>
                </a:lnTo>
                <a:lnTo>
                  <a:pt x="1363" y="29"/>
                </a:lnTo>
                <a:lnTo>
                  <a:pt x="1377" y="19"/>
                </a:lnTo>
                <a:lnTo>
                  <a:pt x="1392" y="0"/>
                </a:lnTo>
              </a:path>
            </a:pathLst>
          </a:custGeom>
          <a:noFill/>
          <a:ln w="1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2016125" y="1619250"/>
            <a:ext cx="5434013" cy="3810000"/>
          </a:xfrm>
          <a:custGeom>
            <a:avLst/>
            <a:gdLst>
              <a:gd name="T0" fmla="*/ 14 w 1392"/>
              <a:gd name="T1" fmla="*/ 856 h 866"/>
              <a:gd name="T2" fmla="*/ 42 w 1392"/>
              <a:gd name="T3" fmla="*/ 837 h 866"/>
              <a:gd name="T4" fmla="*/ 70 w 1392"/>
              <a:gd name="T5" fmla="*/ 809 h 866"/>
              <a:gd name="T6" fmla="*/ 98 w 1392"/>
              <a:gd name="T7" fmla="*/ 780 h 866"/>
              <a:gd name="T8" fmla="*/ 127 w 1392"/>
              <a:gd name="T9" fmla="*/ 752 h 866"/>
              <a:gd name="T10" fmla="*/ 155 w 1392"/>
              <a:gd name="T11" fmla="*/ 723 h 866"/>
              <a:gd name="T12" fmla="*/ 183 w 1392"/>
              <a:gd name="T13" fmla="*/ 695 h 866"/>
              <a:gd name="T14" fmla="*/ 211 w 1392"/>
              <a:gd name="T15" fmla="*/ 666 h 866"/>
              <a:gd name="T16" fmla="*/ 239 w 1392"/>
              <a:gd name="T17" fmla="*/ 647 h 866"/>
              <a:gd name="T18" fmla="*/ 267 w 1392"/>
              <a:gd name="T19" fmla="*/ 619 h 866"/>
              <a:gd name="T20" fmla="*/ 295 w 1392"/>
              <a:gd name="T21" fmla="*/ 600 h 866"/>
              <a:gd name="T22" fmla="*/ 323 w 1392"/>
              <a:gd name="T23" fmla="*/ 581 h 866"/>
              <a:gd name="T24" fmla="*/ 351 w 1392"/>
              <a:gd name="T25" fmla="*/ 562 h 866"/>
              <a:gd name="T26" fmla="*/ 380 w 1392"/>
              <a:gd name="T27" fmla="*/ 543 h 866"/>
              <a:gd name="T28" fmla="*/ 408 w 1392"/>
              <a:gd name="T29" fmla="*/ 533 h 866"/>
              <a:gd name="T30" fmla="*/ 436 w 1392"/>
              <a:gd name="T31" fmla="*/ 514 h 866"/>
              <a:gd name="T32" fmla="*/ 464 w 1392"/>
              <a:gd name="T33" fmla="*/ 495 h 866"/>
              <a:gd name="T34" fmla="*/ 492 w 1392"/>
              <a:gd name="T35" fmla="*/ 486 h 866"/>
              <a:gd name="T36" fmla="*/ 520 w 1392"/>
              <a:gd name="T37" fmla="*/ 466 h 866"/>
              <a:gd name="T38" fmla="*/ 548 w 1392"/>
              <a:gd name="T39" fmla="*/ 447 h 866"/>
              <a:gd name="T40" fmla="*/ 576 w 1392"/>
              <a:gd name="T41" fmla="*/ 438 h 866"/>
              <a:gd name="T42" fmla="*/ 604 w 1392"/>
              <a:gd name="T43" fmla="*/ 428 h 866"/>
              <a:gd name="T44" fmla="*/ 633 w 1392"/>
              <a:gd name="T45" fmla="*/ 409 h 866"/>
              <a:gd name="T46" fmla="*/ 661 w 1392"/>
              <a:gd name="T47" fmla="*/ 400 h 866"/>
              <a:gd name="T48" fmla="*/ 689 w 1392"/>
              <a:gd name="T49" fmla="*/ 381 h 866"/>
              <a:gd name="T50" fmla="*/ 717 w 1392"/>
              <a:gd name="T51" fmla="*/ 371 h 866"/>
              <a:gd name="T52" fmla="*/ 745 w 1392"/>
              <a:gd name="T53" fmla="*/ 352 h 866"/>
              <a:gd name="T54" fmla="*/ 773 w 1392"/>
              <a:gd name="T55" fmla="*/ 343 h 866"/>
              <a:gd name="T56" fmla="*/ 801 w 1392"/>
              <a:gd name="T57" fmla="*/ 333 h 866"/>
              <a:gd name="T58" fmla="*/ 829 w 1392"/>
              <a:gd name="T59" fmla="*/ 314 h 866"/>
              <a:gd name="T60" fmla="*/ 857 w 1392"/>
              <a:gd name="T61" fmla="*/ 305 h 866"/>
              <a:gd name="T62" fmla="*/ 886 w 1392"/>
              <a:gd name="T63" fmla="*/ 295 h 866"/>
              <a:gd name="T64" fmla="*/ 914 w 1392"/>
              <a:gd name="T65" fmla="*/ 276 h 866"/>
              <a:gd name="T66" fmla="*/ 942 w 1392"/>
              <a:gd name="T67" fmla="*/ 267 h 866"/>
              <a:gd name="T68" fmla="*/ 970 w 1392"/>
              <a:gd name="T69" fmla="*/ 257 h 866"/>
              <a:gd name="T70" fmla="*/ 998 w 1392"/>
              <a:gd name="T71" fmla="*/ 248 h 866"/>
              <a:gd name="T72" fmla="*/ 1026 w 1392"/>
              <a:gd name="T73" fmla="*/ 229 h 866"/>
              <a:gd name="T74" fmla="*/ 1054 w 1392"/>
              <a:gd name="T75" fmla="*/ 219 h 866"/>
              <a:gd name="T76" fmla="*/ 1082 w 1392"/>
              <a:gd name="T77" fmla="*/ 210 h 866"/>
              <a:gd name="T78" fmla="*/ 1110 w 1392"/>
              <a:gd name="T79" fmla="*/ 200 h 866"/>
              <a:gd name="T80" fmla="*/ 1139 w 1392"/>
              <a:gd name="T81" fmla="*/ 191 h 866"/>
              <a:gd name="T82" fmla="*/ 1167 w 1392"/>
              <a:gd name="T83" fmla="*/ 181 h 866"/>
              <a:gd name="T84" fmla="*/ 1195 w 1392"/>
              <a:gd name="T85" fmla="*/ 162 h 866"/>
              <a:gd name="T86" fmla="*/ 1223 w 1392"/>
              <a:gd name="T87" fmla="*/ 153 h 866"/>
              <a:gd name="T88" fmla="*/ 1251 w 1392"/>
              <a:gd name="T89" fmla="*/ 143 h 866"/>
              <a:gd name="T90" fmla="*/ 1279 w 1392"/>
              <a:gd name="T91" fmla="*/ 124 h 866"/>
              <a:gd name="T92" fmla="*/ 1307 w 1392"/>
              <a:gd name="T93" fmla="*/ 105 h 866"/>
              <a:gd name="T94" fmla="*/ 1335 w 1392"/>
              <a:gd name="T95" fmla="*/ 86 h 866"/>
              <a:gd name="T96" fmla="*/ 1363 w 1392"/>
              <a:gd name="T97" fmla="*/ 67 h 866"/>
              <a:gd name="T98" fmla="*/ 1392 w 1392"/>
              <a:gd name="T99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92" h="866">
                <a:moveTo>
                  <a:pt x="0" y="866"/>
                </a:moveTo>
                <a:lnTo>
                  <a:pt x="14" y="856"/>
                </a:lnTo>
                <a:lnTo>
                  <a:pt x="28" y="847"/>
                </a:lnTo>
                <a:lnTo>
                  <a:pt x="42" y="837"/>
                </a:lnTo>
                <a:lnTo>
                  <a:pt x="56" y="818"/>
                </a:lnTo>
                <a:lnTo>
                  <a:pt x="70" y="809"/>
                </a:lnTo>
                <a:lnTo>
                  <a:pt x="84" y="790"/>
                </a:lnTo>
                <a:lnTo>
                  <a:pt x="98" y="780"/>
                </a:lnTo>
                <a:lnTo>
                  <a:pt x="113" y="761"/>
                </a:lnTo>
                <a:lnTo>
                  <a:pt x="127" y="752"/>
                </a:lnTo>
                <a:lnTo>
                  <a:pt x="141" y="733"/>
                </a:lnTo>
                <a:lnTo>
                  <a:pt x="155" y="723"/>
                </a:lnTo>
                <a:lnTo>
                  <a:pt x="169" y="704"/>
                </a:lnTo>
                <a:lnTo>
                  <a:pt x="183" y="695"/>
                </a:lnTo>
                <a:lnTo>
                  <a:pt x="197" y="685"/>
                </a:lnTo>
                <a:lnTo>
                  <a:pt x="211" y="666"/>
                </a:lnTo>
                <a:lnTo>
                  <a:pt x="225" y="657"/>
                </a:lnTo>
                <a:lnTo>
                  <a:pt x="239" y="647"/>
                </a:lnTo>
                <a:lnTo>
                  <a:pt x="253" y="638"/>
                </a:lnTo>
                <a:lnTo>
                  <a:pt x="267" y="619"/>
                </a:lnTo>
                <a:lnTo>
                  <a:pt x="281" y="609"/>
                </a:lnTo>
                <a:lnTo>
                  <a:pt x="295" y="600"/>
                </a:lnTo>
                <a:lnTo>
                  <a:pt x="309" y="590"/>
                </a:lnTo>
                <a:lnTo>
                  <a:pt x="323" y="581"/>
                </a:lnTo>
                <a:lnTo>
                  <a:pt x="337" y="571"/>
                </a:lnTo>
                <a:lnTo>
                  <a:pt x="351" y="562"/>
                </a:lnTo>
                <a:lnTo>
                  <a:pt x="366" y="552"/>
                </a:lnTo>
                <a:lnTo>
                  <a:pt x="380" y="543"/>
                </a:lnTo>
                <a:lnTo>
                  <a:pt x="394" y="533"/>
                </a:lnTo>
                <a:lnTo>
                  <a:pt x="408" y="533"/>
                </a:lnTo>
                <a:lnTo>
                  <a:pt x="422" y="524"/>
                </a:lnTo>
                <a:lnTo>
                  <a:pt x="436" y="514"/>
                </a:lnTo>
                <a:lnTo>
                  <a:pt x="450" y="505"/>
                </a:lnTo>
                <a:lnTo>
                  <a:pt x="464" y="495"/>
                </a:lnTo>
                <a:lnTo>
                  <a:pt x="478" y="495"/>
                </a:lnTo>
                <a:lnTo>
                  <a:pt x="492" y="486"/>
                </a:lnTo>
                <a:lnTo>
                  <a:pt x="506" y="476"/>
                </a:lnTo>
                <a:lnTo>
                  <a:pt x="520" y="466"/>
                </a:lnTo>
                <a:lnTo>
                  <a:pt x="534" y="457"/>
                </a:lnTo>
                <a:lnTo>
                  <a:pt x="548" y="447"/>
                </a:lnTo>
                <a:lnTo>
                  <a:pt x="562" y="447"/>
                </a:lnTo>
                <a:lnTo>
                  <a:pt x="576" y="438"/>
                </a:lnTo>
                <a:lnTo>
                  <a:pt x="590" y="428"/>
                </a:lnTo>
                <a:lnTo>
                  <a:pt x="604" y="428"/>
                </a:lnTo>
                <a:lnTo>
                  <a:pt x="619" y="419"/>
                </a:lnTo>
                <a:lnTo>
                  <a:pt x="633" y="409"/>
                </a:lnTo>
                <a:lnTo>
                  <a:pt x="647" y="400"/>
                </a:lnTo>
                <a:lnTo>
                  <a:pt x="661" y="400"/>
                </a:lnTo>
                <a:lnTo>
                  <a:pt x="675" y="390"/>
                </a:lnTo>
                <a:lnTo>
                  <a:pt x="689" y="381"/>
                </a:lnTo>
                <a:lnTo>
                  <a:pt x="703" y="371"/>
                </a:lnTo>
                <a:lnTo>
                  <a:pt x="717" y="371"/>
                </a:lnTo>
                <a:lnTo>
                  <a:pt x="731" y="362"/>
                </a:lnTo>
                <a:lnTo>
                  <a:pt x="745" y="352"/>
                </a:lnTo>
                <a:lnTo>
                  <a:pt x="759" y="352"/>
                </a:lnTo>
                <a:lnTo>
                  <a:pt x="773" y="343"/>
                </a:lnTo>
                <a:lnTo>
                  <a:pt x="787" y="333"/>
                </a:lnTo>
                <a:lnTo>
                  <a:pt x="801" y="333"/>
                </a:lnTo>
                <a:lnTo>
                  <a:pt x="815" y="324"/>
                </a:lnTo>
                <a:lnTo>
                  <a:pt x="829" y="314"/>
                </a:lnTo>
                <a:lnTo>
                  <a:pt x="843" y="314"/>
                </a:lnTo>
                <a:lnTo>
                  <a:pt x="857" y="305"/>
                </a:lnTo>
                <a:lnTo>
                  <a:pt x="872" y="295"/>
                </a:lnTo>
                <a:lnTo>
                  <a:pt x="886" y="295"/>
                </a:lnTo>
                <a:lnTo>
                  <a:pt x="900" y="286"/>
                </a:lnTo>
                <a:lnTo>
                  <a:pt x="914" y="276"/>
                </a:lnTo>
                <a:lnTo>
                  <a:pt x="928" y="276"/>
                </a:lnTo>
                <a:lnTo>
                  <a:pt x="942" y="267"/>
                </a:lnTo>
                <a:lnTo>
                  <a:pt x="956" y="267"/>
                </a:lnTo>
                <a:lnTo>
                  <a:pt x="970" y="257"/>
                </a:lnTo>
                <a:lnTo>
                  <a:pt x="984" y="248"/>
                </a:lnTo>
                <a:lnTo>
                  <a:pt x="998" y="248"/>
                </a:lnTo>
                <a:lnTo>
                  <a:pt x="1012" y="238"/>
                </a:lnTo>
                <a:lnTo>
                  <a:pt x="1026" y="229"/>
                </a:lnTo>
                <a:lnTo>
                  <a:pt x="1040" y="229"/>
                </a:lnTo>
                <a:lnTo>
                  <a:pt x="1054" y="219"/>
                </a:lnTo>
                <a:lnTo>
                  <a:pt x="1068" y="219"/>
                </a:lnTo>
                <a:lnTo>
                  <a:pt x="1082" y="210"/>
                </a:lnTo>
                <a:lnTo>
                  <a:pt x="1096" y="200"/>
                </a:lnTo>
                <a:lnTo>
                  <a:pt x="1110" y="200"/>
                </a:lnTo>
                <a:lnTo>
                  <a:pt x="1125" y="191"/>
                </a:lnTo>
                <a:lnTo>
                  <a:pt x="1139" y="191"/>
                </a:lnTo>
                <a:lnTo>
                  <a:pt x="1153" y="181"/>
                </a:lnTo>
                <a:lnTo>
                  <a:pt x="1167" y="181"/>
                </a:lnTo>
                <a:lnTo>
                  <a:pt x="1181" y="172"/>
                </a:lnTo>
                <a:lnTo>
                  <a:pt x="1195" y="162"/>
                </a:lnTo>
                <a:lnTo>
                  <a:pt x="1209" y="162"/>
                </a:lnTo>
                <a:lnTo>
                  <a:pt x="1223" y="153"/>
                </a:lnTo>
                <a:lnTo>
                  <a:pt x="1237" y="143"/>
                </a:lnTo>
                <a:lnTo>
                  <a:pt x="1251" y="143"/>
                </a:lnTo>
                <a:lnTo>
                  <a:pt x="1265" y="134"/>
                </a:lnTo>
                <a:lnTo>
                  <a:pt x="1279" y="124"/>
                </a:lnTo>
                <a:lnTo>
                  <a:pt x="1293" y="115"/>
                </a:lnTo>
                <a:lnTo>
                  <a:pt x="1307" y="105"/>
                </a:lnTo>
                <a:lnTo>
                  <a:pt x="1321" y="105"/>
                </a:lnTo>
                <a:lnTo>
                  <a:pt x="1335" y="86"/>
                </a:lnTo>
                <a:lnTo>
                  <a:pt x="1349" y="77"/>
                </a:lnTo>
                <a:lnTo>
                  <a:pt x="1363" y="67"/>
                </a:lnTo>
                <a:lnTo>
                  <a:pt x="1377" y="48"/>
                </a:lnTo>
                <a:lnTo>
                  <a:pt x="1392" y="0"/>
                </a:lnTo>
              </a:path>
            </a:pathLst>
          </a:custGeom>
          <a:noFill/>
          <a:ln w="1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2"/>
          <p:cNvSpPr>
            <a:spLocks/>
          </p:cNvSpPr>
          <p:nvPr/>
        </p:nvSpPr>
        <p:spPr bwMode="auto">
          <a:xfrm>
            <a:off x="2070100" y="1304926"/>
            <a:ext cx="5434013" cy="4144962"/>
          </a:xfrm>
          <a:custGeom>
            <a:avLst/>
            <a:gdLst>
              <a:gd name="T0" fmla="*/ 14 w 1392"/>
              <a:gd name="T1" fmla="*/ 923 h 942"/>
              <a:gd name="T2" fmla="*/ 42 w 1392"/>
              <a:gd name="T3" fmla="*/ 866 h 942"/>
              <a:gd name="T4" fmla="*/ 70 w 1392"/>
              <a:gd name="T5" fmla="*/ 790 h 942"/>
              <a:gd name="T6" fmla="*/ 98 w 1392"/>
              <a:gd name="T7" fmla="*/ 723 h 942"/>
              <a:gd name="T8" fmla="*/ 127 w 1392"/>
              <a:gd name="T9" fmla="*/ 666 h 942"/>
              <a:gd name="T10" fmla="*/ 155 w 1392"/>
              <a:gd name="T11" fmla="*/ 638 h 942"/>
              <a:gd name="T12" fmla="*/ 183 w 1392"/>
              <a:gd name="T13" fmla="*/ 600 h 942"/>
              <a:gd name="T14" fmla="*/ 211 w 1392"/>
              <a:gd name="T15" fmla="*/ 571 h 942"/>
              <a:gd name="T16" fmla="*/ 239 w 1392"/>
              <a:gd name="T17" fmla="*/ 552 h 942"/>
              <a:gd name="T18" fmla="*/ 267 w 1392"/>
              <a:gd name="T19" fmla="*/ 533 h 942"/>
              <a:gd name="T20" fmla="*/ 295 w 1392"/>
              <a:gd name="T21" fmla="*/ 514 h 942"/>
              <a:gd name="T22" fmla="*/ 323 w 1392"/>
              <a:gd name="T23" fmla="*/ 495 h 942"/>
              <a:gd name="T24" fmla="*/ 351 w 1392"/>
              <a:gd name="T25" fmla="*/ 476 h 942"/>
              <a:gd name="T26" fmla="*/ 380 w 1392"/>
              <a:gd name="T27" fmla="*/ 457 h 942"/>
              <a:gd name="T28" fmla="*/ 408 w 1392"/>
              <a:gd name="T29" fmla="*/ 457 h 942"/>
              <a:gd name="T30" fmla="*/ 436 w 1392"/>
              <a:gd name="T31" fmla="*/ 438 h 942"/>
              <a:gd name="T32" fmla="*/ 464 w 1392"/>
              <a:gd name="T33" fmla="*/ 428 h 942"/>
              <a:gd name="T34" fmla="*/ 492 w 1392"/>
              <a:gd name="T35" fmla="*/ 409 h 942"/>
              <a:gd name="T36" fmla="*/ 520 w 1392"/>
              <a:gd name="T37" fmla="*/ 400 h 942"/>
              <a:gd name="T38" fmla="*/ 548 w 1392"/>
              <a:gd name="T39" fmla="*/ 390 h 942"/>
              <a:gd name="T40" fmla="*/ 576 w 1392"/>
              <a:gd name="T41" fmla="*/ 381 h 942"/>
              <a:gd name="T42" fmla="*/ 604 w 1392"/>
              <a:gd name="T43" fmla="*/ 371 h 942"/>
              <a:gd name="T44" fmla="*/ 633 w 1392"/>
              <a:gd name="T45" fmla="*/ 362 h 942"/>
              <a:gd name="T46" fmla="*/ 661 w 1392"/>
              <a:gd name="T47" fmla="*/ 352 h 942"/>
              <a:gd name="T48" fmla="*/ 689 w 1392"/>
              <a:gd name="T49" fmla="*/ 343 h 942"/>
              <a:gd name="T50" fmla="*/ 717 w 1392"/>
              <a:gd name="T51" fmla="*/ 324 h 942"/>
              <a:gd name="T52" fmla="*/ 745 w 1392"/>
              <a:gd name="T53" fmla="*/ 314 h 942"/>
              <a:gd name="T54" fmla="*/ 773 w 1392"/>
              <a:gd name="T55" fmla="*/ 314 h 942"/>
              <a:gd name="T56" fmla="*/ 801 w 1392"/>
              <a:gd name="T57" fmla="*/ 305 h 942"/>
              <a:gd name="T58" fmla="*/ 829 w 1392"/>
              <a:gd name="T59" fmla="*/ 295 h 942"/>
              <a:gd name="T60" fmla="*/ 857 w 1392"/>
              <a:gd name="T61" fmla="*/ 286 h 942"/>
              <a:gd name="T62" fmla="*/ 886 w 1392"/>
              <a:gd name="T63" fmla="*/ 276 h 942"/>
              <a:gd name="T64" fmla="*/ 914 w 1392"/>
              <a:gd name="T65" fmla="*/ 267 h 942"/>
              <a:gd name="T66" fmla="*/ 942 w 1392"/>
              <a:gd name="T67" fmla="*/ 257 h 942"/>
              <a:gd name="T68" fmla="*/ 970 w 1392"/>
              <a:gd name="T69" fmla="*/ 248 h 942"/>
              <a:gd name="T70" fmla="*/ 998 w 1392"/>
              <a:gd name="T71" fmla="*/ 238 h 942"/>
              <a:gd name="T72" fmla="*/ 1026 w 1392"/>
              <a:gd name="T73" fmla="*/ 229 h 942"/>
              <a:gd name="T74" fmla="*/ 1054 w 1392"/>
              <a:gd name="T75" fmla="*/ 219 h 942"/>
              <a:gd name="T76" fmla="*/ 1082 w 1392"/>
              <a:gd name="T77" fmla="*/ 210 h 942"/>
              <a:gd name="T78" fmla="*/ 1110 w 1392"/>
              <a:gd name="T79" fmla="*/ 200 h 942"/>
              <a:gd name="T80" fmla="*/ 1139 w 1392"/>
              <a:gd name="T81" fmla="*/ 191 h 942"/>
              <a:gd name="T82" fmla="*/ 1167 w 1392"/>
              <a:gd name="T83" fmla="*/ 181 h 942"/>
              <a:gd name="T84" fmla="*/ 1195 w 1392"/>
              <a:gd name="T85" fmla="*/ 162 h 942"/>
              <a:gd name="T86" fmla="*/ 1223 w 1392"/>
              <a:gd name="T87" fmla="*/ 153 h 942"/>
              <a:gd name="T88" fmla="*/ 1251 w 1392"/>
              <a:gd name="T89" fmla="*/ 133 h 942"/>
              <a:gd name="T90" fmla="*/ 1279 w 1392"/>
              <a:gd name="T91" fmla="*/ 124 h 942"/>
              <a:gd name="T92" fmla="*/ 1307 w 1392"/>
              <a:gd name="T93" fmla="*/ 105 h 942"/>
              <a:gd name="T94" fmla="*/ 1335 w 1392"/>
              <a:gd name="T95" fmla="*/ 76 h 942"/>
              <a:gd name="T96" fmla="*/ 1363 w 1392"/>
              <a:gd name="T97" fmla="*/ 38 h 942"/>
              <a:gd name="T98" fmla="*/ 1392 w 1392"/>
              <a:gd name="T99" fmla="*/ 0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92" h="942">
                <a:moveTo>
                  <a:pt x="0" y="942"/>
                </a:moveTo>
                <a:lnTo>
                  <a:pt x="14" y="923"/>
                </a:lnTo>
                <a:lnTo>
                  <a:pt x="28" y="894"/>
                </a:lnTo>
                <a:lnTo>
                  <a:pt x="42" y="866"/>
                </a:lnTo>
                <a:lnTo>
                  <a:pt x="56" y="818"/>
                </a:lnTo>
                <a:lnTo>
                  <a:pt x="70" y="790"/>
                </a:lnTo>
                <a:lnTo>
                  <a:pt x="84" y="752"/>
                </a:lnTo>
                <a:lnTo>
                  <a:pt x="98" y="723"/>
                </a:lnTo>
                <a:lnTo>
                  <a:pt x="113" y="695"/>
                </a:lnTo>
                <a:lnTo>
                  <a:pt x="127" y="666"/>
                </a:lnTo>
                <a:lnTo>
                  <a:pt x="141" y="657"/>
                </a:lnTo>
                <a:lnTo>
                  <a:pt x="155" y="638"/>
                </a:lnTo>
                <a:lnTo>
                  <a:pt x="169" y="619"/>
                </a:lnTo>
                <a:lnTo>
                  <a:pt x="183" y="600"/>
                </a:lnTo>
                <a:lnTo>
                  <a:pt x="197" y="590"/>
                </a:lnTo>
                <a:lnTo>
                  <a:pt x="211" y="571"/>
                </a:lnTo>
                <a:lnTo>
                  <a:pt x="225" y="562"/>
                </a:lnTo>
                <a:lnTo>
                  <a:pt x="239" y="552"/>
                </a:lnTo>
                <a:lnTo>
                  <a:pt x="253" y="542"/>
                </a:lnTo>
                <a:lnTo>
                  <a:pt x="267" y="533"/>
                </a:lnTo>
                <a:lnTo>
                  <a:pt x="281" y="523"/>
                </a:lnTo>
                <a:lnTo>
                  <a:pt x="295" y="514"/>
                </a:lnTo>
                <a:lnTo>
                  <a:pt x="309" y="504"/>
                </a:lnTo>
                <a:lnTo>
                  <a:pt x="323" y="495"/>
                </a:lnTo>
                <a:lnTo>
                  <a:pt x="337" y="485"/>
                </a:lnTo>
                <a:lnTo>
                  <a:pt x="351" y="476"/>
                </a:lnTo>
                <a:lnTo>
                  <a:pt x="366" y="466"/>
                </a:lnTo>
                <a:lnTo>
                  <a:pt x="380" y="457"/>
                </a:lnTo>
                <a:lnTo>
                  <a:pt x="394" y="457"/>
                </a:lnTo>
                <a:lnTo>
                  <a:pt x="408" y="457"/>
                </a:lnTo>
                <a:lnTo>
                  <a:pt x="422" y="447"/>
                </a:lnTo>
                <a:lnTo>
                  <a:pt x="436" y="438"/>
                </a:lnTo>
                <a:lnTo>
                  <a:pt x="450" y="428"/>
                </a:lnTo>
                <a:lnTo>
                  <a:pt x="464" y="428"/>
                </a:lnTo>
                <a:lnTo>
                  <a:pt x="478" y="419"/>
                </a:lnTo>
                <a:lnTo>
                  <a:pt x="492" y="409"/>
                </a:lnTo>
                <a:lnTo>
                  <a:pt x="506" y="409"/>
                </a:lnTo>
                <a:lnTo>
                  <a:pt x="520" y="400"/>
                </a:lnTo>
                <a:lnTo>
                  <a:pt x="534" y="390"/>
                </a:lnTo>
                <a:lnTo>
                  <a:pt x="548" y="390"/>
                </a:lnTo>
                <a:lnTo>
                  <a:pt x="562" y="390"/>
                </a:lnTo>
                <a:lnTo>
                  <a:pt x="576" y="381"/>
                </a:lnTo>
                <a:lnTo>
                  <a:pt x="590" y="371"/>
                </a:lnTo>
                <a:lnTo>
                  <a:pt x="604" y="371"/>
                </a:lnTo>
                <a:lnTo>
                  <a:pt x="619" y="362"/>
                </a:lnTo>
                <a:lnTo>
                  <a:pt x="633" y="362"/>
                </a:lnTo>
                <a:lnTo>
                  <a:pt x="647" y="352"/>
                </a:lnTo>
                <a:lnTo>
                  <a:pt x="661" y="352"/>
                </a:lnTo>
                <a:lnTo>
                  <a:pt x="675" y="343"/>
                </a:lnTo>
                <a:lnTo>
                  <a:pt x="689" y="343"/>
                </a:lnTo>
                <a:lnTo>
                  <a:pt x="703" y="333"/>
                </a:lnTo>
                <a:lnTo>
                  <a:pt x="717" y="324"/>
                </a:lnTo>
                <a:lnTo>
                  <a:pt x="731" y="324"/>
                </a:lnTo>
                <a:lnTo>
                  <a:pt x="745" y="314"/>
                </a:lnTo>
                <a:lnTo>
                  <a:pt x="759" y="314"/>
                </a:lnTo>
                <a:lnTo>
                  <a:pt x="773" y="314"/>
                </a:lnTo>
                <a:lnTo>
                  <a:pt x="787" y="305"/>
                </a:lnTo>
                <a:lnTo>
                  <a:pt x="801" y="305"/>
                </a:lnTo>
                <a:lnTo>
                  <a:pt x="815" y="305"/>
                </a:lnTo>
                <a:lnTo>
                  <a:pt x="829" y="295"/>
                </a:lnTo>
                <a:lnTo>
                  <a:pt x="843" y="286"/>
                </a:lnTo>
                <a:lnTo>
                  <a:pt x="857" y="286"/>
                </a:lnTo>
                <a:lnTo>
                  <a:pt x="872" y="286"/>
                </a:lnTo>
                <a:lnTo>
                  <a:pt x="886" y="276"/>
                </a:lnTo>
                <a:lnTo>
                  <a:pt x="900" y="267"/>
                </a:lnTo>
                <a:lnTo>
                  <a:pt x="914" y="267"/>
                </a:lnTo>
                <a:lnTo>
                  <a:pt x="928" y="267"/>
                </a:lnTo>
                <a:lnTo>
                  <a:pt x="942" y="257"/>
                </a:lnTo>
                <a:lnTo>
                  <a:pt x="956" y="257"/>
                </a:lnTo>
                <a:lnTo>
                  <a:pt x="970" y="248"/>
                </a:lnTo>
                <a:lnTo>
                  <a:pt x="984" y="248"/>
                </a:lnTo>
                <a:lnTo>
                  <a:pt x="998" y="238"/>
                </a:lnTo>
                <a:lnTo>
                  <a:pt x="1012" y="238"/>
                </a:lnTo>
                <a:lnTo>
                  <a:pt x="1026" y="229"/>
                </a:lnTo>
                <a:lnTo>
                  <a:pt x="1040" y="229"/>
                </a:lnTo>
                <a:lnTo>
                  <a:pt x="1054" y="219"/>
                </a:lnTo>
                <a:lnTo>
                  <a:pt x="1068" y="210"/>
                </a:lnTo>
                <a:lnTo>
                  <a:pt x="1082" y="210"/>
                </a:lnTo>
                <a:lnTo>
                  <a:pt x="1096" y="200"/>
                </a:lnTo>
                <a:lnTo>
                  <a:pt x="1110" y="200"/>
                </a:lnTo>
                <a:lnTo>
                  <a:pt x="1125" y="191"/>
                </a:lnTo>
                <a:lnTo>
                  <a:pt x="1139" y="191"/>
                </a:lnTo>
                <a:lnTo>
                  <a:pt x="1153" y="181"/>
                </a:lnTo>
                <a:lnTo>
                  <a:pt x="1167" y="181"/>
                </a:lnTo>
                <a:lnTo>
                  <a:pt x="1181" y="172"/>
                </a:lnTo>
                <a:lnTo>
                  <a:pt x="1195" y="162"/>
                </a:lnTo>
                <a:lnTo>
                  <a:pt x="1209" y="162"/>
                </a:lnTo>
                <a:lnTo>
                  <a:pt x="1223" y="153"/>
                </a:lnTo>
                <a:lnTo>
                  <a:pt x="1237" y="143"/>
                </a:lnTo>
                <a:lnTo>
                  <a:pt x="1251" y="133"/>
                </a:lnTo>
                <a:lnTo>
                  <a:pt x="1265" y="133"/>
                </a:lnTo>
                <a:lnTo>
                  <a:pt x="1279" y="124"/>
                </a:lnTo>
                <a:lnTo>
                  <a:pt x="1293" y="114"/>
                </a:lnTo>
                <a:lnTo>
                  <a:pt x="1307" y="105"/>
                </a:lnTo>
                <a:lnTo>
                  <a:pt x="1321" y="95"/>
                </a:lnTo>
                <a:lnTo>
                  <a:pt x="1335" y="76"/>
                </a:lnTo>
                <a:lnTo>
                  <a:pt x="1349" y="57"/>
                </a:lnTo>
                <a:lnTo>
                  <a:pt x="1363" y="38"/>
                </a:lnTo>
                <a:lnTo>
                  <a:pt x="1377" y="29"/>
                </a:lnTo>
                <a:lnTo>
                  <a:pt x="1392" y="0"/>
                </a:lnTo>
              </a:path>
            </a:pathLst>
          </a:custGeom>
          <a:noFill/>
          <a:ln w="10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2016125" y="2125663"/>
            <a:ext cx="5434013" cy="3219450"/>
          </a:xfrm>
          <a:custGeom>
            <a:avLst/>
            <a:gdLst>
              <a:gd name="T0" fmla="*/ 14 w 1392"/>
              <a:gd name="T1" fmla="*/ 722 h 732"/>
              <a:gd name="T2" fmla="*/ 42 w 1392"/>
              <a:gd name="T3" fmla="*/ 713 h 732"/>
              <a:gd name="T4" fmla="*/ 70 w 1392"/>
              <a:gd name="T5" fmla="*/ 703 h 732"/>
              <a:gd name="T6" fmla="*/ 98 w 1392"/>
              <a:gd name="T7" fmla="*/ 694 h 732"/>
              <a:gd name="T8" fmla="*/ 127 w 1392"/>
              <a:gd name="T9" fmla="*/ 684 h 732"/>
              <a:gd name="T10" fmla="*/ 155 w 1392"/>
              <a:gd name="T11" fmla="*/ 675 h 732"/>
              <a:gd name="T12" fmla="*/ 183 w 1392"/>
              <a:gd name="T13" fmla="*/ 665 h 732"/>
              <a:gd name="T14" fmla="*/ 211 w 1392"/>
              <a:gd name="T15" fmla="*/ 656 h 732"/>
              <a:gd name="T16" fmla="*/ 239 w 1392"/>
              <a:gd name="T17" fmla="*/ 646 h 732"/>
              <a:gd name="T18" fmla="*/ 267 w 1392"/>
              <a:gd name="T19" fmla="*/ 637 h 732"/>
              <a:gd name="T20" fmla="*/ 295 w 1392"/>
              <a:gd name="T21" fmla="*/ 627 h 732"/>
              <a:gd name="T22" fmla="*/ 323 w 1392"/>
              <a:gd name="T23" fmla="*/ 627 h 732"/>
              <a:gd name="T24" fmla="*/ 351 w 1392"/>
              <a:gd name="T25" fmla="*/ 618 h 732"/>
              <a:gd name="T26" fmla="*/ 380 w 1392"/>
              <a:gd name="T27" fmla="*/ 608 h 732"/>
              <a:gd name="T28" fmla="*/ 408 w 1392"/>
              <a:gd name="T29" fmla="*/ 599 h 732"/>
              <a:gd name="T30" fmla="*/ 436 w 1392"/>
              <a:gd name="T31" fmla="*/ 599 h 732"/>
              <a:gd name="T32" fmla="*/ 464 w 1392"/>
              <a:gd name="T33" fmla="*/ 589 h 732"/>
              <a:gd name="T34" fmla="*/ 492 w 1392"/>
              <a:gd name="T35" fmla="*/ 580 h 732"/>
              <a:gd name="T36" fmla="*/ 520 w 1392"/>
              <a:gd name="T37" fmla="*/ 570 h 732"/>
              <a:gd name="T38" fmla="*/ 548 w 1392"/>
              <a:gd name="T39" fmla="*/ 561 h 732"/>
              <a:gd name="T40" fmla="*/ 576 w 1392"/>
              <a:gd name="T41" fmla="*/ 551 h 732"/>
              <a:gd name="T42" fmla="*/ 604 w 1392"/>
              <a:gd name="T43" fmla="*/ 542 h 732"/>
              <a:gd name="T44" fmla="*/ 633 w 1392"/>
              <a:gd name="T45" fmla="*/ 532 h 732"/>
              <a:gd name="T46" fmla="*/ 661 w 1392"/>
              <a:gd name="T47" fmla="*/ 532 h 732"/>
              <a:gd name="T48" fmla="*/ 689 w 1392"/>
              <a:gd name="T49" fmla="*/ 523 h 732"/>
              <a:gd name="T50" fmla="*/ 717 w 1392"/>
              <a:gd name="T51" fmla="*/ 513 h 732"/>
              <a:gd name="T52" fmla="*/ 745 w 1392"/>
              <a:gd name="T53" fmla="*/ 504 h 732"/>
              <a:gd name="T54" fmla="*/ 773 w 1392"/>
              <a:gd name="T55" fmla="*/ 494 h 732"/>
              <a:gd name="T56" fmla="*/ 801 w 1392"/>
              <a:gd name="T57" fmla="*/ 485 h 732"/>
              <a:gd name="T58" fmla="*/ 829 w 1392"/>
              <a:gd name="T59" fmla="*/ 475 h 732"/>
              <a:gd name="T60" fmla="*/ 857 w 1392"/>
              <a:gd name="T61" fmla="*/ 466 h 732"/>
              <a:gd name="T62" fmla="*/ 886 w 1392"/>
              <a:gd name="T63" fmla="*/ 456 h 732"/>
              <a:gd name="T64" fmla="*/ 914 w 1392"/>
              <a:gd name="T65" fmla="*/ 447 h 732"/>
              <a:gd name="T66" fmla="*/ 942 w 1392"/>
              <a:gd name="T67" fmla="*/ 437 h 732"/>
              <a:gd name="T68" fmla="*/ 970 w 1392"/>
              <a:gd name="T69" fmla="*/ 428 h 732"/>
              <a:gd name="T70" fmla="*/ 998 w 1392"/>
              <a:gd name="T71" fmla="*/ 409 h 732"/>
              <a:gd name="T72" fmla="*/ 1026 w 1392"/>
              <a:gd name="T73" fmla="*/ 399 h 732"/>
              <a:gd name="T74" fmla="*/ 1054 w 1392"/>
              <a:gd name="T75" fmla="*/ 390 h 732"/>
              <a:gd name="T76" fmla="*/ 1082 w 1392"/>
              <a:gd name="T77" fmla="*/ 371 h 732"/>
              <a:gd name="T78" fmla="*/ 1110 w 1392"/>
              <a:gd name="T79" fmla="*/ 361 h 732"/>
              <a:gd name="T80" fmla="*/ 1139 w 1392"/>
              <a:gd name="T81" fmla="*/ 351 h 732"/>
              <a:gd name="T82" fmla="*/ 1167 w 1392"/>
              <a:gd name="T83" fmla="*/ 332 h 732"/>
              <a:gd name="T84" fmla="*/ 1195 w 1392"/>
              <a:gd name="T85" fmla="*/ 313 h 732"/>
              <a:gd name="T86" fmla="*/ 1223 w 1392"/>
              <a:gd name="T87" fmla="*/ 294 h 732"/>
              <a:gd name="T88" fmla="*/ 1251 w 1392"/>
              <a:gd name="T89" fmla="*/ 275 h 732"/>
              <a:gd name="T90" fmla="*/ 1279 w 1392"/>
              <a:gd name="T91" fmla="*/ 247 h 732"/>
              <a:gd name="T92" fmla="*/ 1307 w 1392"/>
              <a:gd name="T93" fmla="*/ 228 h 732"/>
              <a:gd name="T94" fmla="*/ 1335 w 1392"/>
              <a:gd name="T95" fmla="*/ 190 h 732"/>
              <a:gd name="T96" fmla="*/ 1363 w 1392"/>
              <a:gd name="T97" fmla="*/ 142 h 732"/>
              <a:gd name="T98" fmla="*/ 1392 w 1392"/>
              <a:gd name="T99" fmla="*/ 0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92" h="732">
                <a:moveTo>
                  <a:pt x="0" y="732"/>
                </a:moveTo>
                <a:lnTo>
                  <a:pt x="14" y="722"/>
                </a:lnTo>
                <a:lnTo>
                  <a:pt x="28" y="713"/>
                </a:lnTo>
                <a:lnTo>
                  <a:pt x="42" y="713"/>
                </a:lnTo>
                <a:lnTo>
                  <a:pt x="56" y="703"/>
                </a:lnTo>
                <a:lnTo>
                  <a:pt x="70" y="703"/>
                </a:lnTo>
                <a:lnTo>
                  <a:pt x="84" y="694"/>
                </a:lnTo>
                <a:lnTo>
                  <a:pt x="98" y="694"/>
                </a:lnTo>
                <a:lnTo>
                  <a:pt x="113" y="684"/>
                </a:lnTo>
                <a:lnTo>
                  <a:pt x="127" y="684"/>
                </a:lnTo>
                <a:lnTo>
                  <a:pt x="141" y="675"/>
                </a:lnTo>
                <a:lnTo>
                  <a:pt x="155" y="675"/>
                </a:lnTo>
                <a:lnTo>
                  <a:pt x="169" y="665"/>
                </a:lnTo>
                <a:lnTo>
                  <a:pt x="183" y="665"/>
                </a:lnTo>
                <a:lnTo>
                  <a:pt x="197" y="656"/>
                </a:lnTo>
                <a:lnTo>
                  <a:pt x="211" y="656"/>
                </a:lnTo>
                <a:lnTo>
                  <a:pt x="225" y="656"/>
                </a:lnTo>
                <a:lnTo>
                  <a:pt x="239" y="646"/>
                </a:lnTo>
                <a:lnTo>
                  <a:pt x="253" y="646"/>
                </a:lnTo>
                <a:lnTo>
                  <a:pt x="267" y="637"/>
                </a:lnTo>
                <a:lnTo>
                  <a:pt x="281" y="637"/>
                </a:lnTo>
                <a:lnTo>
                  <a:pt x="295" y="627"/>
                </a:lnTo>
                <a:lnTo>
                  <a:pt x="309" y="627"/>
                </a:lnTo>
                <a:lnTo>
                  <a:pt x="323" y="627"/>
                </a:lnTo>
                <a:lnTo>
                  <a:pt x="337" y="618"/>
                </a:lnTo>
                <a:lnTo>
                  <a:pt x="351" y="618"/>
                </a:lnTo>
                <a:lnTo>
                  <a:pt x="366" y="608"/>
                </a:lnTo>
                <a:lnTo>
                  <a:pt x="380" y="608"/>
                </a:lnTo>
                <a:lnTo>
                  <a:pt x="394" y="608"/>
                </a:lnTo>
                <a:lnTo>
                  <a:pt x="408" y="599"/>
                </a:lnTo>
                <a:lnTo>
                  <a:pt x="422" y="599"/>
                </a:lnTo>
                <a:lnTo>
                  <a:pt x="436" y="599"/>
                </a:lnTo>
                <a:lnTo>
                  <a:pt x="450" y="589"/>
                </a:lnTo>
                <a:lnTo>
                  <a:pt x="464" y="589"/>
                </a:lnTo>
                <a:lnTo>
                  <a:pt x="478" y="580"/>
                </a:lnTo>
                <a:lnTo>
                  <a:pt x="492" y="580"/>
                </a:lnTo>
                <a:lnTo>
                  <a:pt x="506" y="570"/>
                </a:lnTo>
                <a:lnTo>
                  <a:pt x="520" y="570"/>
                </a:lnTo>
                <a:lnTo>
                  <a:pt x="534" y="561"/>
                </a:lnTo>
                <a:lnTo>
                  <a:pt x="548" y="561"/>
                </a:lnTo>
                <a:lnTo>
                  <a:pt x="562" y="561"/>
                </a:lnTo>
                <a:lnTo>
                  <a:pt x="576" y="551"/>
                </a:lnTo>
                <a:lnTo>
                  <a:pt x="590" y="551"/>
                </a:lnTo>
                <a:lnTo>
                  <a:pt x="604" y="542"/>
                </a:lnTo>
                <a:lnTo>
                  <a:pt x="619" y="542"/>
                </a:lnTo>
                <a:lnTo>
                  <a:pt x="633" y="532"/>
                </a:lnTo>
                <a:lnTo>
                  <a:pt x="647" y="532"/>
                </a:lnTo>
                <a:lnTo>
                  <a:pt x="661" y="532"/>
                </a:lnTo>
                <a:lnTo>
                  <a:pt x="675" y="523"/>
                </a:lnTo>
                <a:lnTo>
                  <a:pt x="689" y="523"/>
                </a:lnTo>
                <a:lnTo>
                  <a:pt x="703" y="513"/>
                </a:lnTo>
                <a:lnTo>
                  <a:pt x="717" y="513"/>
                </a:lnTo>
                <a:lnTo>
                  <a:pt x="731" y="513"/>
                </a:lnTo>
                <a:lnTo>
                  <a:pt x="745" y="504"/>
                </a:lnTo>
                <a:lnTo>
                  <a:pt x="759" y="504"/>
                </a:lnTo>
                <a:lnTo>
                  <a:pt x="773" y="494"/>
                </a:lnTo>
                <a:lnTo>
                  <a:pt x="787" y="494"/>
                </a:lnTo>
                <a:lnTo>
                  <a:pt x="801" y="485"/>
                </a:lnTo>
                <a:lnTo>
                  <a:pt x="815" y="485"/>
                </a:lnTo>
                <a:lnTo>
                  <a:pt x="829" y="475"/>
                </a:lnTo>
                <a:lnTo>
                  <a:pt x="843" y="475"/>
                </a:lnTo>
                <a:lnTo>
                  <a:pt x="857" y="466"/>
                </a:lnTo>
                <a:lnTo>
                  <a:pt x="872" y="466"/>
                </a:lnTo>
                <a:lnTo>
                  <a:pt x="886" y="456"/>
                </a:lnTo>
                <a:lnTo>
                  <a:pt x="900" y="456"/>
                </a:lnTo>
                <a:lnTo>
                  <a:pt x="914" y="447"/>
                </a:lnTo>
                <a:lnTo>
                  <a:pt x="928" y="437"/>
                </a:lnTo>
                <a:lnTo>
                  <a:pt x="942" y="437"/>
                </a:lnTo>
                <a:lnTo>
                  <a:pt x="956" y="428"/>
                </a:lnTo>
                <a:lnTo>
                  <a:pt x="970" y="428"/>
                </a:lnTo>
                <a:lnTo>
                  <a:pt x="984" y="418"/>
                </a:lnTo>
                <a:lnTo>
                  <a:pt x="998" y="409"/>
                </a:lnTo>
                <a:lnTo>
                  <a:pt x="1012" y="409"/>
                </a:lnTo>
                <a:lnTo>
                  <a:pt x="1026" y="399"/>
                </a:lnTo>
                <a:lnTo>
                  <a:pt x="1040" y="390"/>
                </a:lnTo>
                <a:lnTo>
                  <a:pt x="1054" y="390"/>
                </a:lnTo>
                <a:lnTo>
                  <a:pt x="1068" y="380"/>
                </a:lnTo>
                <a:lnTo>
                  <a:pt x="1082" y="371"/>
                </a:lnTo>
                <a:lnTo>
                  <a:pt x="1096" y="371"/>
                </a:lnTo>
                <a:lnTo>
                  <a:pt x="1110" y="361"/>
                </a:lnTo>
                <a:lnTo>
                  <a:pt x="1125" y="351"/>
                </a:lnTo>
                <a:lnTo>
                  <a:pt x="1139" y="351"/>
                </a:lnTo>
                <a:lnTo>
                  <a:pt x="1153" y="342"/>
                </a:lnTo>
                <a:lnTo>
                  <a:pt x="1167" y="332"/>
                </a:lnTo>
                <a:lnTo>
                  <a:pt x="1181" y="323"/>
                </a:lnTo>
                <a:lnTo>
                  <a:pt x="1195" y="313"/>
                </a:lnTo>
                <a:lnTo>
                  <a:pt x="1209" y="304"/>
                </a:lnTo>
                <a:lnTo>
                  <a:pt x="1223" y="294"/>
                </a:lnTo>
                <a:lnTo>
                  <a:pt x="1237" y="285"/>
                </a:lnTo>
                <a:lnTo>
                  <a:pt x="1251" y="275"/>
                </a:lnTo>
                <a:lnTo>
                  <a:pt x="1265" y="266"/>
                </a:lnTo>
                <a:lnTo>
                  <a:pt x="1279" y="247"/>
                </a:lnTo>
                <a:lnTo>
                  <a:pt x="1293" y="237"/>
                </a:lnTo>
                <a:lnTo>
                  <a:pt x="1307" y="228"/>
                </a:lnTo>
                <a:lnTo>
                  <a:pt x="1321" y="209"/>
                </a:lnTo>
                <a:lnTo>
                  <a:pt x="1335" y="190"/>
                </a:lnTo>
                <a:lnTo>
                  <a:pt x="1349" y="171"/>
                </a:lnTo>
                <a:lnTo>
                  <a:pt x="1363" y="142"/>
                </a:lnTo>
                <a:lnTo>
                  <a:pt x="1377" y="104"/>
                </a:lnTo>
                <a:lnTo>
                  <a:pt x="1392" y="0"/>
                </a:lnTo>
              </a:path>
            </a:pathLst>
          </a:custGeom>
          <a:noFill/>
          <a:ln w="10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2070100" y="1284288"/>
            <a:ext cx="5380038" cy="1966912"/>
          </a:xfrm>
          <a:custGeom>
            <a:avLst/>
            <a:gdLst>
              <a:gd name="T0" fmla="*/ 14 w 1378"/>
              <a:gd name="T1" fmla="*/ 362 h 447"/>
              <a:gd name="T2" fmla="*/ 42 w 1378"/>
              <a:gd name="T3" fmla="*/ 286 h 447"/>
              <a:gd name="T4" fmla="*/ 70 w 1378"/>
              <a:gd name="T5" fmla="*/ 248 h 447"/>
              <a:gd name="T6" fmla="*/ 99 w 1378"/>
              <a:gd name="T7" fmla="*/ 219 h 447"/>
              <a:gd name="T8" fmla="*/ 127 w 1378"/>
              <a:gd name="T9" fmla="*/ 200 h 447"/>
              <a:gd name="T10" fmla="*/ 155 w 1378"/>
              <a:gd name="T11" fmla="*/ 181 h 447"/>
              <a:gd name="T12" fmla="*/ 183 w 1378"/>
              <a:gd name="T13" fmla="*/ 172 h 447"/>
              <a:gd name="T14" fmla="*/ 211 w 1378"/>
              <a:gd name="T15" fmla="*/ 153 h 447"/>
              <a:gd name="T16" fmla="*/ 239 w 1378"/>
              <a:gd name="T17" fmla="*/ 153 h 447"/>
              <a:gd name="T18" fmla="*/ 267 w 1378"/>
              <a:gd name="T19" fmla="*/ 143 h 447"/>
              <a:gd name="T20" fmla="*/ 295 w 1378"/>
              <a:gd name="T21" fmla="*/ 133 h 447"/>
              <a:gd name="T22" fmla="*/ 323 w 1378"/>
              <a:gd name="T23" fmla="*/ 124 h 447"/>
              <a:gd name="T24" fmla="*/ 352 w 1378"/>
              <a:gd name="T25" fmla="*/ 114 h 447"/>
              <a:gd name="T26" fmla="*/ 380 w 1378"/>
              <a:gd name="T27" fmla="*/ 114 h 447"/>
              <a:gd name="T28" fmla="*/ 408 w 1378"/>
              <a:gd name="T29" fmla="*/ 105 h 447"/>
              <a:gd name="T30" fmla="*/ 436 w 1378"/>
              <a:gd name="T31" fmla="*/ 105 h 447"/>
              <a:gd name="T32" fmla="*/ 464 w 1378"/>
              <a:gd name="T33" fmla="*/ 95 h 447"/>
              <a:gd name="T34" fmla="*/ 492 w 1378"/>
              <a:gd name="T35" fmla="*/ 86 h 447"/>
              <a:gd name="T36" fmla="*/ 520 w 1378"/>
              <a:gd name="T37" fmla="*/ 86 h 447"/>
              <a:gd name="T38" fmla="*/ 548 w 1378"/>
              <a:gd name="T39" fmla="*/ 76 h 447"/>
              <a:gd name="T40" fmla="*/ 576 w 1378"/>
              <a:gd name="T41" fmla="*/ 76 h 447"/>
              <a:gd name="T42" fmla="*/ 605 w 1378"/>
              <a:gd name="T43" fmla="*/ 67 h 447"/>
              <a:gd name="T44" fmla="*/ 633 w 1378"/>
              <a:gd name="T45" fmla="*/ 67 h 447"/>
              <a:gd name="T46" fmla="*/ 661 w 1378"/>
              <a:gd name="T47" fmla="*/ 57 h 447"/>
              <a:gd name="T48" fmla="*/ 689 w 1378"/>
              <a:gd name="T49" fmla="*/ 57 h 447"/>
              <a:gd name="T50" fmla="*/ 717 w 1378"/>
              <a:gd name="T51" fmla="*/ 57 h 447"/>
              <a:gd name="T52" fmla="*/ 745 w 1378"/>
              <a:gd name="T53" fmla="*/ 48 h 447"/>
              <a:gd name="T54" fmla="*/ 773 w 1378"/>
              <a:gd name="T55" fmla="*/ 48 h 447"/>
              <a:gd name="T56" fmla="*/ 801 w 1378"/>
              <a:gd name="T57" fmla="*/ 48 h 447"/>
              <a:gd name="T58" fmla="*/ 829 w 1378"/>
              <a:gd name="T59" fmla="*/ 38 h 447"/>
              <a:gd name="T60" fmla="*/ 858 w 1378"/>
              <a:gd name="T61" fmla="*/ 38 h 447"/>
              <a:gd name="T62" fmla="*/ 886 w 1378"/>
              <a:gd name="T63" fmla="*/ 38 h 447"/>
              <a:gd name="T64" fmla="*/ 914 w 1378"/>
              <a:gd name="T65" fmla="*/ 29 h 447"/>
              <a:gd name="T66" fmla="*/ 942 w 1378"/>
              <a:gd name="T67" fmla="*/ 29 h 447"/>
              <a:gd name="T68" fmla="*/ 970 w 1378"/>
              <a:gd name="T69" fmla="*/ 29 h 447"/>
              <a:gd name="T70" fmla="*/ 998 w 1378"/>
              <a:gd name="T71" fmla="*/ 19 h 447"/>
              <a:gd name="T72" fmla="*/ 1026 w 1378"/>
              <a:gd name="T73" fmla="*/ 19 h 447"/>
              <a:gd name="T74" fmla="*/ 1054 w 1378"/>
              <a:gd name="T75" fmla="*/ 19 h 447"/>
              <a:gd name="T76" fmla="*/ 1082 w 1378"/>
              <a:gd name="T77" fmla="*/ 19 h 447"/>
              <a:gd name="T78" fmla="*/ 1111 w 1378"/>
              <a:gd name="T79" fmla="*/ 10 h 447"/>
              <a:gd name="T80" fmla="*/ 1139 w 1378"/>
              <a:gd name="T81" fmla="*/ 10 h 447"/>
              <a:gd name="T82" fmla="*/ 1167 w 1378"/>
              <a:gd name="T83" fmla="*/ 10 h 447"/>
              <a:gd name="T84" fmla="*/ 1195 w 1378"/>
              <a:gd name="T85" fmla="*/ 10 h 447"/>
              <a:gd name="T86" fmla="*/ 1223 w 1378"/>
              <a:gd name="T87" fmla="*/ 10 h 447"/>
              <a:gd name="T88" fmla="*/ 1251 w 1378"/>
              <a:gd name="T89" fmla="*/ 0 h 447"/>
              <a:gd name="T90" fmla="*/ 1279 w 1378"/>
              <a:gd name="T91" fmla="*/ 0 h 447"/>
              <a:gd name="T92" fmla="*/ 1307 w 1378"/>
              <a:gd name="T93" fmla="*/ 0 h 447"/>
              <a:gd name="T94" fmla="*/ 1335 w 1378"/>
              <a:gd name="T95" fmla="*/ 0 h 447"/>
              <a:gd name="T96" fmla="*/ 1363 w 1378"/>
              <a:gd name="T97" fmla="*/ 0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8" h="447">
                <a:moveTo>
                  <a:pt x="0" y="447"/>
                </a:moveTo>
                <a:lnTo>
                  <a:pt x="14" y="362"/>
                </a:lnTo>
                <a:lnTo>
                  <a:pt x="28" y="314"/>
                </a:lnTo>
                <a:lnTo>
                  <a:pt x="42" y="286"/>
                </a:lnTo>
                <a:lnTo>
                  <a:pt x="56" y="257"/>
                </a:lnTo>
                <a:lnTo>
                  <a:pt x="70" y="248"/>
                </a:lnTo>
                <a:lnTo>
                  <a:pt x="84" y="229"/>
                </a:lnTo>
                <a:lnTo>
                  <a:pt x="99" y="219"/>
                </a:lnTo>
                <a:lnTo>
                  <a:pt x="113" y="200"/>
                </a:lnTo>
                <a:lnTo>
                  <a:pt x="127" y="200"/>
                </a:lnTo>
                <a:lnTo>
                  <a:pt x="141" y="191"/>
                </a:lnTo>
                <a:lnTo>
                  <a:pt x="155" y="181"/>
                </a:lnTo>
                <a:lnTo>
                  <a:pt x="169" y="172"/>
                </a:lnTo>
                <a:lnTo>
                  <a:pt x="183" y="172"/>
                </a:lnTo>
                <a:lnTo>
                  <a:pt x="197" y="162"/>
                </a:lnTo>
                <a:lnTo>
                  <a:pt x="211" y="153"/>
                </a:lnTo>
                <a:lnTo>
                  <a:pt x="225" y="153"/>
                </a:lnTo>
                <a:lnTo>
                  <a:pt x="239" y="153"/>
                </a:lnTo>
                <a:lnTo>
                  <a:pt x="253" y="143"/>
                </a:lnTo>
                <a:lnTo>
                  <a:pt x="267" y="143"/>
                </a:lnTo>
                <a:lnTo>
                  <a:pt x="281" y="133"/>
                </a:lnTo>
                <a:lnTo>
                  <a:pt x="295" y="133"/>
                </a:lnTo>
                <a:lnTo>
                  <a:pt x="309" y="133"/>
                </a:lnTo>
                <a:lnTo>
                  <a:pt x="323" y="124"/>
                </a:lnTo>
                <a:lnTo>
                  <a:pt x="337" y="124"/>
                </a:lnTo>
                <a:lnTo>
                  <a:pt x="352" y="114"/>
                </a:lnTo>
                <a:lnTo>
                  <a:pt x="366" y="114"/>
                </a:lnTo>
                <a:lnTo>
                  <a:pt x="380" y="114"/>
                </a:lnTo>
                <a:lnTo>
                  <a:pt x="394" y="105"/>
                </a:lnTo>
                <a:lnTo>
                  <a:pt x="408" y="105"/>
                </a:lnTo>
                <a:lnTo>
                  <a:pt x="422" y="105"/>
                </a:lnTo>
                <a:lnTo>
                  <a:pt x="436" y="105"/>
                </a:lnTo>
                <a:lnTo>
                  <a:pt x="450" y="95"/>
                </a:lnTo>
                <a:lnTo>
                  <a:pt x="464" y="95"/>
                </a:lnTo>
                <a:lnTo>
                  <a:pt x="478" y="95"/>
                </a:lnTo>
                <a:lnTo>
                  <a:pt x="492" y="86"/>
                </a:lnTo>
                <a:lnTo>
                  <a:pt x="506" y="86"/>
                </a:lnTo>
                <a:lnTo>
                  <a:pt x="520" y="86"/>
                </a:lnTo>
                <a:lnTo>
                  <a:pt x="534" y="86"/>
                </a:lnTo>
                <a:lnTo>
                  <a:pt x="548" y="76"/>
                </a:lnTo>
                <a:lnTo>
                  <a:pt x="562" y="76"/>
                </a:lnTo>
                <a:lnTo>
                  <a:pt x="576" y="76"/>
                </a:lnTo>
                <a:lnTo>
                  <a:pt x="590" y="76"/>
                </a:lnTo>
                <a:lnTo>
                  <a:pt x="605" y="67"/>
                </a:lnTo>
                <a:lnTo>
                  <a:pt x="619" y="67"/>
                </a:lnTo>
                <a:lnTo>
                  <a:pt x="633" y="67"/>
                </a:lnTo>
                <a:lnTo>
                  <a:pt x="647" y="67"/>
                </a:lnTo>
                <a:lnTo>
                  <a:pt x="661" y="57"/>
                </a:lnTo>
                <a:lnTo>
                  <a:pt x="675" y="57"/>
                </a:lnTo>
                <a:lnTo>
                  <a:pt x="689" y="57"/>
                </a:lnTo>
                <a:lnTo>
                  <a:pt x="703" y="57"/>
                </a:lnTo>
                <a:lnTo>
                  <a:pt x="717" y="57"/>
                </a:lnTo>
                <a:lnTo>
                  <a:pt x="731" y="48"/>
                </a:lnTo>
                <a:lnTo>
                  <a:pt x="745" y="48"/>
                </a:lnTo>
                <a:lnTo>
                  <a:pt x="759" y="48"/>
                </a:lnTo>
                <a:lnTo>
                  <a:pt x="773" y="48"/>
                </a:lnTo>
                <a:lnTo>
                  <a:pt x="787" y="48"/>
                </a:lnTo>
                <a:lnTo>
                  <a:pt x="801" y="48"/>
                </a:lnTo>
                <a:lnTo>
                  <a:pt x="815" y="38"/>
                </a:lnTo>
                <a:lnTo>
                  <a:pt x="829" y="38"/>
                </a:lnTo>
                <a:lnTo>
                  <a:pt x="843" y="38"/>
                </a:lnTo>
                <a:lnTo>
                  <a:pt x="858" y="38"/>
                </a:lnTo>
                <a:lnTo>
                  <a:pt x="872" y="38"/>
                </a:lnTo>
                <a:lnTo>
                  <a:pt x="886" y="38"/>
                </a:lnTo>
                <a:lnTo>
                  <a:pt x="900" y="29"/>
                </a:lnTo>
                <a:lnTo>
                  <a:pt x="914" y="29"/>
                </a:lnTo>
                <a:lnTo>
                  <a:pt x="928" y="29"/>
                </a:lnTo>
                <a:lnTo>
                  <a:pt x="942" y="29"/>
                </a:lnTo>
                <a:lnTo>
                  <a:pt x="956" y="29"/>
                </a:lnTo>
                <a:lnTo>
                  <a:pt x="970" y="29"/>
                </a:lnTo>
                <a:lnTo>
                  <a:pt x="984" y="29"/>
                </a:lnTo>
                <a:lnTo>
                  <a:pt x="998" y="19"/>
                </a:lnTo>
                <a:lnTo>
                  <a:pt x="1012" y="19"/>
                </a:lnTo>
                <a:lnTo>
                  <a:pt x="1026" y="19"/>
                </a:lnTo>
                <a:lnTo>
                  <a:pt x="1040" y="19"/>
                </a:lnTo>
                <a:lnTo>
                  <a:pt x="1054" y="19"/>
                </a:lnTo>
                <a:lnTo>
                  <a:pt x="1068" y="19"/>
                </a:lnTo>
                <a:lnTo>
                  <a:pt x="1082" y="19"/>
                </a:lnTo>
                <a:lnTo>
                  <a:pt x="1096" y="10"/>
                </a:lnTo>
                <a:lnTo>
                  <a:pt x="1111" y="10"/>
                </a:lnTo>
                <a:lnTo>
                  <a:pt x="1125" y="10"/>
                </a:lnTo>
                <a:lnTo>
                  <a:pt x="1139" y="10"/>
                </a:lnTo>
                <a:lnTo>
                  <a:pt x="1153" y="10"/>
                </a:lnTo>
                <a:lnTo>
                  <a:pt x="1167" y="10"/>
                </a:lnTo>
                <a:lnTo>
                  <a:pt x="1181" y="10"/>
                </a:lnTo>
                <a:lnTo>
                  <a:pt x="1195" y="10"/>
                </a:lnTo>
                <a:lnTo>
                  <a:pt x="1209" y="10"/>
                </a:lnTo>
                <a:lnTo>
                  <a:pt x="1223" y="10"/>
                </a:lnTo>
                <a:lnTo>
                  <a:pt x="1237" y="0"/>
                </a:lnTo>
                <a:lnTo>
                  <a:pt x="1251" y="0"/>
                </a:lnTo>
                <a:lnTo>
                  <a:pt x="1265" y="0"/>
                </a:lnTo>
                <a:lnTo>
                  <a:pt x="1279" y="0"/>
                </a:lnTo>
                <a:lnTo>
                  <a:pt x="1293" y="0"/>
                </a:lnTo>
                <a:lnTo>
                  <a:pt x="1307" y="0"/>
                </a:lnTo>
                <a:lnTo>
                  <a:pt x="1321" y="0"/>
                </a:lnTo>
                <a:lnTo>
                  <a:pt x="1335" y="0"/>
                </a:lnTo>
                <a:lnTo>
                  <a:pt x="1349" y="0"/>
                </a:lnTo>
                <a:lnTo>
                  <a:pt x="1363" y="0"/>
                </a:lnTo>
                <a:lnTo>
                  <a:pt x="1378" y="0"/>
                </a:lnTo>
              </a:path>
            </a:pathLst>
          </a:custGeom>
          <a:noFill/>
          <a:ln w="10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2849563" y="1609725"/>
            <a:ext cx="4159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USA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113088" y="4791075"/>
            <a:ext cx="4349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India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6102350" y="1989138"/>
            <a:ext cx="4921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Brazil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3189288" y="4122738"/>
            <a:ext cx="5111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China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1887538" y="3616325"/>
            <a:ext cx="5842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Russia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 flipV="1">
            <a:off x="1914525" y="1169988"/>
            <a:ext cx="0" cy="4373562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71"/>
          <p:cNvSpPr>
            <a:spLocks noChangeShapeType="1"/>
          </p:cNvSpPr>
          <p:nvPr/>
        </p:nvSpPr>
        <p:spPr bwMode="auto">
          <a:xfrm flipH="1">
            <a:off x="1847850" y="5429250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 rot="16200000">
            <a:off x="1643063" y="5300663"/>
            <a:ext cx="1682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 flipH="1">
            <a:off x="1847850" y="5051425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 rot="16200000">
            <a:off x="1597025" y="4922838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75"/>
          <p:cNvSpPr>
            <a:spLocks noChangeShapeType="1"/>
          </p:cNvSpPr>
          <p:nvPr/>
        </p:nvSpPr>
        <p:spPr bwMode="auto">
          <a:xfrm flipH="1">
            <a:off x="1847850" y="4632325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 rot="16200000">
            <a:off x="1597025" y="4503738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Line 77"/>
          <p:cNvSpPr>
            <a:spLocks noChangeShapeType="1"/>
          </p:cNvSpPr>
          <p:nvPr/>
        </p:nvSpPr>
        <p:spPr bwMode="auto">
          <a:xfrm flipH="1">
            <a:off x="1847850" y="4214813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 rot="16200000">
            <a:off x="1597025" y="4086225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Line 79"/>
          <p:cNvSpPr>
            <a:spLocks noChangeShapeType="1"/>
          </p:cNvSpPr>
          <p:nvPr/>
        </p:nvSpPr>
        <p:spPr bwMode="auto">
          <a:xfrm flipH="1">
            <a:off x="1847850" y="3797300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80"/>
          <p:cNvSpPr>
            <a:spLocks noChangeArrowheads="1"/>
          </p:cNvSpPr>
          <p:nvPr/>
        </p:nvSpPr>
        <p:spPr bwMode="auto">
          <a:xfrm rot="16200000">
            <a:off x="1597025" y="3668713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Line 81"/>
          <p:cNvSpPr>
            <a:spLocks noChangeShapeType="1"/>
          </p:cNvSpPr>
          <p:nvPr/>
        </p:nvSpPr>
        <p:spPr bwMode="auto">
          <a:xfrm flipH="1">
            <a:off x="1847850" y="3378200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 rot="16200000">
            <a:off x="1597025" y="3249613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Line 83"/>
          <p:cNvSpPr>
            <a:spLocks noChangeShapeType="1"/>
          </p:cNvSpPr>
          <p:nvPr/>
        </p:nvSpPr>
        <p:spPr bwMode="auto">
          <a:xfrm flipH="1">
            <a:off x="1847850" y="2960688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84"/>
          <p:cNvSpPr>
            <a:spLocks noChangeArrowheads="1"/>
          </p:cNvSpPr>
          <p:nvPr/>
        </p:nvSpPr>
        <p:spPr bwMode="auto">
          <a:xfrm rot="16200000">
            <a:off x="1598613" y="2832100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Line 85"/>
          <p:cNvSpPr>
            <a:spLocks noChangeShapeType="1"/>
          </p:cNvSpPr>
          <p:nvPr/>
        </p:nvSpPr>
        <p:spPr bwMode="auto">
          <a:xfrm flipH="1">
            <a:off x="1847850" y="2543175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86"/>
          <p:cNvSpPr>
            <a:spLocks noChangeArrowheads="1"/>
          </p:cNvSpPr>
          <p:nvPr/>
        </p:nvSpPr>
        <p:spPr bwMode="auto">
          <a:xfrm rot="16200000">
            <a:off x="1598613" y="2413000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Line 87"/>
          <p:cNvSpPr>
            <a:spLocks noChangeShapeType="1"/>
          </p:cNvSpPr>
          <p:nvPr/>
        </p:nvSpPr>
        <p:spPr bwMode="auto">
          <a:xfrm flipH="1">
            <a:off x="1847850" y="2125663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8"/>
          <p:cNvSpPr>
            <a:spLocks noChangeArrowheads="1"/>
          </p:cNvSpPr>
          <p:nvPr/>
        </p:nvSpPr>
        <p:spPr bwMode="auto">
          <a:xfrm rot="16200000">
            <a:off x="1598613" y="1995488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Line 89"/>
          <p:cNvSpPr>
            <a:spLocks noChangeShapeType="1"/>
          </p:cNvSpPr>
          <p:nvPr/>
        </p:nvSpPr>
        <p:spPr bwMode="auto">
          <a:xfrm flipH="1">
            <a:off x="1847850" y="1701800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90"/>
          <p:cNvSpPr>
            <a:spLocks noChangeArrowheads="1"/>
          </p:cNvSpPr>
          <p:nvPr/>
        </p:nvSpPr>
        <p:spPr bwMode="auto">
          <a:xfrm rot="16200000">
            <a:off x="1598613" y="1571625"/>
            <a:ext cx="260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Line 91"/>
          <p:cNvSpPr>
            <a:spLocks noChangeShapeType="1"/>
          </p:cNvSpPr>
          <p:nvPr/>
        </p:nvSpPr>
        <p:spPr bwMode="auto">
          <a:xfrm flipH="1">
            <a:off x="1847850" y="1284288"/>
            <a:ext cx="66675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 rot="16200000">
            <a:off x="1550988" y="1155700"/>
            <a:ext cx="3556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 rot="16200000">
            <a:off x="109538" y="3228975"/>
            <a:ext cx="28765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percentile of world income distribution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Line 94"/>
          <p:cNvSpPr>
            <a:spLocks noChangeShapeType="1"/>
          </p:cNvSpPr>
          <p:nvPr/>
        </p:nvSpPr>
        <p:spPr bwMode="auto">
          <a:xfrm>
            <a:off x="1914525" y="5543550"/>
            <a:ext cx="5637213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95"/>
          <p:cNvSpPr>
            <a:spLocks noChangeShapeType="1"/>
          </p:cNvSpPr>
          <p:nvPr/>
        </p:nvSpPr>
        <p:spPr bwMode="auto">
          <a:xfrm>
            <a:off x="2016125" y="5543550"/>
            <a:ext cx="0" cy="74612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96"/>
          <p:cNvSpPr>
            <a:spLocks noChangeArrowheads="1"/>
          </p:cNvSpPr>
          <p:nvPr/>
        </p:nvSpPr>
        <p:spPr bwMode="auto">
          <a:xfrm>
            <a:off x="1931988" y="5653088"/>
            <a:ext cx="1682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Line 97"/>
          <p:cNvSpPr>
            <a:spLocks noChangeShapeType="1"/>
          </p:cNvSpPr>
          <p:nvPr/>
        </p:nvSpPr>
        <p:spPr bwMode="auto">
          <a:xfrm>
            <a:off x="3057525" y="5543550"/>
            <a:ext cx="0" cy="74612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98"/>
          <p:cNvSpPr>
            <a:spLocks noChangeArrowheads="1"/>
          </p:cNvSpPr>
          <p:nvPr/>
        </p:nvSpPr>
        <p:spPr bwMode="auto">
          <a:xfrm>
            <a:off x="2927350" y="5653088"/>
            <a:ext cx="2603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Line 99"/>
          <p:cNvSpPr>
            <a:spLocks noChangeShapeType="1"/>
          </p:cNvSpPr>
          <p:nvPr/>
        </p:nvSpPr>
        <p:spPr bwMode="auto">
          <a:xfrm>
            <a:off x="4154488" y="5543550"/>
            <a:ext cx="0" cy="74612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100"/>
          <p:cNvSpPr>
            <a:spLocks noChangeArrowheads="1"/>
          </p:cNvSpPr>
          <p:nvPr/>
        </p:nvSpPr>
        <p:spPr bwMode="auto">
          <a:xfrm>
            <a:off x="4024313" y="5653088"/>
            <a:ext cx="2603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Line 101"/>
          <p:cNvSpPr>
            <a:spLocks noChangeShapeType="1"/>
          </p:cNvSpPr>
          <p:nvPr/>
        </p:nvSpPr>
        <p:spPr bwMode="auto">
          <a:xfrm>
            <a:off x="5251450" y="5543550"/>
            <a:ext cx="0" cy="74612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102"/>
          <p:cNvSpPr>
            <a:spLocks noChangeArrowheads="1"/>
          </p:cNvSpPr>
          <p:nvPr/>
        </p:nvSpPr>
        <p:spPr bwMode="auto">
          <a:xfrm>
            <a:off x="5121275" y="5653088"/>
            <a:ext cx="2603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Line 103"/>
          <p:cNvSpPr>
            <a:spLocks noChangeShapeType="1"/>
          </p:cNvSpPr>
          <p:nvPr/>
        </p:nvSpPr>
        <p:spPr bwMode="auto">
          <a:xfrm>
            <a:off x="6348413" y="5543550"/>
            <a:ext cx="0" cy="74612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04"/>
          <p:cNvSpPr>
            <a:spLocks noChangeArrowheads="1"/>
          </p:cNvSpPr>
          <p:nvPr/>
        </p:nvSpPr>
        <p:spPr bwMode="auto">
          <a:xfrm>
            <a:off x="6218238" y="5653088"/>
            <a:ext cx="2603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Line 105"/>
          <p:cNvSpPr>
            <a:spLocks noChangeShapeType="1"/>
          </p:cNvSpPr>
          <p:nvPr/>
        </p:nvSpPr>
        <p:spPr bwMode="auto">
          <a:xfrm>
            <a:off x="7450138" y="5543550"/>
            <a:ext cx="0" cy="74612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06"/>
          <p:cNvSpPr>
            <a:spLocks noChangeArrowheads="1"/>
          </p:cNvSpPr>
          <p:nvPr/>
        </p:nvSpPr>
        <p:spPr bwMode="auto">
          <a:xfrm>
            <a:off x="7272338" y="5653088"/>
            <a:ext cx="3556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107"/>
          <p:cNvSpPr>
            <a:spLocks noChangeArrowheads="1"/>
          </p:cNvSpPr>
          <p:nvPr/>
        </p:nvSpPr>
        <p:spPr bwMode="auto">
          <a:xfrm>
            <a:off x="4033838" y="5834063"/>
            <a:ext cx="1397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country percentile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Footer Placeholder 109"/>
          <p:cNvSpPr>
            <a:spLocks noGrp="1"/>
          </p:cNvSpPr>
          <p:nvPr>
            <p:ph type="ftr" sz="quarter" idx="11"/>
          </p:nvPr>
        </p:nvSpPr>
        <p:spPr>
          <a:xfrm>
            <a:off x="3505200" y="5105400"/>
            <a:ext cx="2895600" cy="365125"/>
          </a:xfrm>
        </p:spPr>
        <p:txBody>
          <a:bodyPr/>
          <a:lstStyle/>
          <a:p>
            <a:r>
              <a:rPr lang="en-US" dirty="0" err="1" smtClean="0"/>
              <a:t>Branko</a:t>
            </a:r>
            <a:r>
              <a:rPr lang="en-US" dirty="0" smtClean="0"/>
              <a:t> Milanovic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38" y="609600"/>
            <a:ext cx="6440362" cy="533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5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1219200" y="609600"/>
          <a:ext cx="7086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63246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From summary_data.xls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972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7159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La longue </a:t>
            </a:r>
            <a:r>
              <a:rPr lang="en-US" sz="2800" dirty="0" err="1" smtClean="0"/>
              <a:t>durée</a:t>
            </a:r>
            <a:r>
              <a:rPr lang="en-US" sz="2800" dirty="0" smtClean="0"/>
              <a:t>: From Karl Marx to Frantz Fanon and back to Marx?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38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Large </a:t>
            </a:r>
            <a:r>
              <a:rPr lang="en-US" dirty="0"/>
              <a:t>gaps in mean country incomes raise two important issues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</a:t>
            </a:r>
            <a:r>
              <a:rPr lang="en-US" dirty="0"/>
              <a:t>philosophy: is the “citizenship rent” morally acceptable? Does global equality of opportunity matter</a:t>
            </a:r>
            <a:r>
              <a:rPr lang="en-US" dirty="0" smtClean="0"/>
              <a:t>?</a:t>
            </a:r>
          </a:p>
          <a:p>
            <a:r>
              <a:rPr lang="en-US" dirty="0"/>
              <a:t>Global and national politics: Migration and national welfare </a:t>
            </a:r>
            <a:r>
              <a:rPr lang="en-US" dirty="0" smtClean="0"/>
              <a:t>state</a:t>
            </a:r>
          </a:p>
          <a:p>
            <a:r>
              <a:rPr lang="en-US" dirty="0"/>
              <a:t>(will address </a:t>
            </a:r>
            <a:r>
              <a:rPr lang="en-US" dirty="0" smtClean="0"/>
              <a:t>both at </a:t>
            </a:r>
            <a:r>
              <a:rPr lang="en-US" dirty="0"/>
              <a:t>the end)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3820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C. Global inequality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Ginis in the late 1980s and around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63565"/>
              </p:ext>
            </p:extLst>
          </p:nvPr>
        </p:nvGraphicFramePr>
        <p:xfrm>
          <a:off x="457200" y="990600"/>
          <a:ext cx="8229600" cy="543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057400"/>
                <a:gridCol w="1752600"/>
                <a:gridCol w="2057400"/>
              </a:tblGrid>
              <a:tr h="647015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~1988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~2011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Change</a:t>
                      </a:r>
                      <a:endParaRPr lang="en-US" sz="3200" dirty="0"/>
                    </a:p>
                  </a:txBody>
                  <a:tcPr/>
                </a:tc>
              </a:tr>
              <a:tr h="76347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 Gini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35.9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38.4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+2.5</a:t>
                      </a:r>
                      <a:endParaRPr lang="en-US" sz="2800" dirty="0"/>
                    </a:p>
                  </a:txBody>
                  <a:tcPr/>
                </a:tc>
              </a:tr>
              <a:tr h="7928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Pop-weighted Gini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33.7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36.5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+2.8</a:t>
                      </a:r>
                      <a:endParaRPr lang="en-US" sz="2800" dirty="0"/>
                    </a:p>
                  </a:txBody>
                  <a:tcPr/>
                </a:tc>
              </a:tr>
              <a:tr h="7928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GDP-weighted</a:t>
                      </a:r>
                      <a:r>
                        <a:rPr lang="en-US" sz="2400" baseline="0" dirty="0" smtClean="0"/>
                        <a:t> Gini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32.2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36.4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+4.2</a:t>
                      </a:r>
                      <a:endParaRPr lang="en-US" sz="2800" dirty="0"/>
                    </a:p>
                  </a:txBody>
                  <a:tcPr/>
                </a:tc>
              </a:tr>
              <a:tr h="114516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Countries with Gini</a:t>
                      </a:r>
                      <a:r>
                        <a:rPr lang="en-US" sz="2400" baseline="0" dirty="0" smtClean="0"/>
                        <a:t> increases (41)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30.6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36.0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+5.4</a:t>
                      </a:r>
                      <a:endParaRPr lang="en-US" sz="2800" dirty="0"/>
                    </a:p>
                  </a:txBody>
                  <a:tcPr/>
                </a:tc>
              </a:tr>
              <a:tr h="1056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Countries with Gini</a:t>
                      </a:r>
                      <a:r>
                        <a:rPr lang="en-US" sz="2400" baseline="0" dirty="0" smtClean="0"/>
                        <a:t> decreases (22)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45.0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41.4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-3.6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5591" y="6594517"/>
            <a:ext cx="6019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From final-complete3.dta and  key_variables_calcul2.do (lines 2 and 3; rest from </a:t>
            </a:r>
            <a:r>
              <a:rPr lang="en-US" sz="1050" dirty="0" err="1" smtClean="0"/>
              <a:t>AlltheGinis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329387"/>
            <a:ext cx="2895600" cy="365125"/>
          </a:xfrm>
        </p:spPr>
        <p:txBody>
          <a:bodyPr/>
          <a:lstStyle/>
          <a:p>
            <a:r>
              <a:rPr lang="en-US" dirty="0" smtClean="0"/>
              <a:t>Branko Milanovic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Essentially, global inequality is determined by three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1151"/>
            <a:ext cx="8229600" cy="4525963"/>
          </a:xfrm>
        </p:spPr>
        <p:txBody>
          <a:bodyPr/>
          <a:lstStyle/>
          <a:p>
            <a:r>
              <a:rPr lang="en-US" dirty="0" smtClean="0"/>
              <a:t>What happens to within-country income distributions?</a:t>
            </a:r>
          </a:p>
          <a:p>
            <a:r>
              <a:rPr lang="en-US" dirty="0" smtClean="0"/>
              <a:t>Is there a catching up of poor countries? </a:t>
            </a:r>
          </a:p>
          <a:p>
            <a:r>
              <a:rPr lang="en-US" dirty="0" smtClean="0"/>
              <a:t>Are mean incomes of populous &amp; large countries (China, India) growing faster or slower that the rich world?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087407"/>
              </p:ext>
            </p:extLst>
          </p:nvPr>
        </p:nvGraphicFramePr>
        <p:xfrm>
          <a:off x="285750" y="518583"/>
          <a:ext cx="8572500" cy="582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7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3820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C1. Technical issues in the measurement of global inequality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  <a:solidFill>
            <a:srgbClr val="B3FFFF"/>
          </a:solidFill>
        </p:spPr>
        <p:txBody>
          <a:bodyPr>
            <a:normAutofit fontScale="90000"/>
          </a:bodyPr>
          <a:lstStyle/>
          <a:p>
            <a:r>
              <a:rPr lang="en-US" dirty="0"/>
              <a:t>Three important </a:t>
            </a:r>
            <a:r>
              <a:rPr lang="en-US" dirty="0" smtClean="0"/>
              <a:t>technical issues </a:t>
            </a:r>
            <a:r>
              <a:rPr lang="en-US" dirty="0"/>
              <a:t>in the measurement of global </a:t>
            </a:r>
            <a:r>
              <a:rPr lang="en-US" dirty="0" smtClean="0"/>
              <a:t>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The ever-changing PPPs in particular for populous countries like China and India</a:t>
            </a:r>
          </a:p>
          <a:p>
            <a:r>
              <a:rPr lang="en-US" dirty="0" smtClean="0"/>
              <a:t>The increasing discrepancy between GDP per capita and HS means, or more importantly consumption per capita and HS means</a:t>
            </a:r>
          </a:p>
          <a:p>
            <a:r>
              <a:rPr lang="en-US" dirty="0" smtClean="0"/>
              <a:t>Inadequate coverage of top 1% (related also to the </a:t>
            </a:r>
            <a:r>
              <a:rPr lang="en-US" smtClean="0"/>
              <a:t>previous point)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3FFFF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With full adjustment (allocation to the top 10% + Pareto) Gini decline </a:t>
            </a:r>
            <a:r>
              <a:rPr lang="en-US" sz="3200" b="1" dirty="0" smtClean="0"/>
              <a:t>almost vanishes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29000" y="333299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Survey data only</a:t>
            </a:r>
            <a:endParaRPr lang="en-US" dirty="0"/>
          </a:p>
        </p:txBody>
      </p:sp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81200" y="1905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Top-heavy allocation of the gap  + Pareto adjustment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566553"/>
            <a:ext cx="26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Summary_data.xls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138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438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C2. How has the world changed </a:t>
            </a:r>
            <a:br>
              <a:rPr lang="en-US" dirty="0" smtClean="0"/>
            </a:br>
            <a:r>
              <a:rPr lang="en-US" dirty="0" smtClean="0"/>
              <a:t>between the fall of the Berlin Wall and the Great Recession</a:t>
            </a:r>
            <a:br>
              <a:rPr lang="en-US" dirty="0" smtClean="0"/>
            </a:br>
            <a:r>
              <a:rPr lang="en-US" sz="3600" dirty="0" smtClean="0"/>
              <a:t>[based on joint work with Christoph Lakner]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Real income growth at various percentiles of global income distribution, 1988-2008 (in 2005 PPPs)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477000"/>
            <a:ext cx="396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From </a:t>
            </a:r>
            <a:r>
              <a:rPr lang="en-US" sz="1050" dirty="0" err="1" smtClean="0"/>
              <a:t>twenty_years</a:t>
            </a:r>
            <a:r>
              <a:rPr lang="en-US" sz="1050" dirty="0" smtClean="0"/>
              <a:t>\final\</a:t>
            </a:r>
            <a:r>
              <a:rPr lang="en-US" sz="1050" dirty="0" err="1" smtClean="0"/>
              <a:t>summary_data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6743700" y="4689475"/>
            <a:ext cx="262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1600" dirty="0" smtClean="0"/>
              <a:t>“US lower middle class”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1143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 </a:t>
            </a:r>
            <a:r>
              <a:rPr lang="en-US" sz="2000" dirty="0" smtClean="0"/>
              <a:t>“China’s middle class”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78293"/>
            <a:ext cx="2895600" cy="365125"/>
          </a:xfrm>
        </p:spPr>
        <p:txBody>
          <a:bodyPr/>
          <a:lstStyle/>
          <a:p>
            <a:r>
              <a:rPr lang="en-US" dirty="0" smtClean="0"/>
              <a:t>Branko Milanovic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62400" y="12954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0400" y="1295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$PPP2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24776" y="2441608"/>
            <a:ext cx="923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$PPP4.5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244160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$PPP12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858000" y="12954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410200" y="12954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29600" y="12954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34350" y="1760459"/>
            <a:ext cx="1009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$PPP 180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6418191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Estimated at mean-over-mean</a:t>
            </a:r>
            <a:endParaRPr lang="en-US" sz="1400" dirty="0"/>
          </a:p>
        </p:txBody>
      </p:sp>
      <p:graphicFrame>
        <p:nvGraphicFramePr>
          <p:cNvPr id="17" name="Chart 16"/>
          <p:cNvGraphicFramePr>
            <a:graphicFrameLocks noGrp="1"/>
          </p:cNvGraphicFramePr>
          <p:nvPr>
            <p:extLst/>
          </p:nvPr>
        </p:nvGraphicFramePr>
        <p:xfrm>
          <a:off x="390207" y="1143000"/>
          <a:ext cx="7989518" cy="543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43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3" grpId="0"/>
      <p:bldP spid="16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do it? Political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objective of the work on global inequality is not just a description of the changes but drawing lessons on their political implications</a:t>
            </a:r>
          </a:p>
          <a:p>
            <a:r>
              <a:rPr lang="en-US" dirty="0" smtClean="0"/>
              <a:t>Point A  raises the issue of future political inclusion of the Chinese middle class</a:t>
            </a:r>
          </a:p>
          <a:p>
            <a:r>
              <a:rPr lang="en-US" dirty="0" smtClean="0"/>
              <a:t>Point B, of rich countries’ democracy in condition of income stagnation among many relatively poorer groups</a:t>
            </a:r>
          </a:p>
          <a:p>
            <a:r>
              <a:rPr lang="en-US" dirty="0" smtClean="0"/>
              <a:t>Point C, of global plutocracy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growth incidence curve, 1988-2008 (by percentile)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6673808" cy="4615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465973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Usincg</a:t>
            </a:r>
            <a:r>
              <a:rPr lang="en-US" sz="1000" dirty="0" smtClean="0"/>
              <a:t> c…\</a:t>
            </a:r>
            <a:r>
              <a:rPr lang="en-US" sz="1000" dirty="0" err="1" smtClean="0"/>
              <a:t>twenty_years</a:t>
            </a:r>
            <a:r>
              <a:rPr lang="en-US" sz="1000" dirty="0" smtClean="0"/>
              <a:t>\</a:t>
            </a:r>
            <a:r>
              <a:rPr lang="en-US" sz="1000" dirty="0" err="1" smtClean="0"/>
              <a:t>dofiles</a:t>
            </a:r>
            <a:r>
              <a:rPr lang="en-US" sz="1000" dirty="0" smtClean="0"/>
              <a:t>\</a:t>
            </a:r>
            <a:r>
              <a:rPr lang="en-US" sz="1000" dirty="0" err="1" smtClean="0"/>
              <a:t>mygraphs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90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240082" y="284445"/>
          <a:ext cx="8663836" cy="628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49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868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Ginis in 1988 and 2011 (population-weighted countries)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149497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/>
              <a:t>twoway</a:t>
            </a:r>
            <a:r>
              <a:rPr lang="en-US" sz="1050" b="1" dirty="0"/>
              <a:t> (scatter </a:t>
            </a:r>
            <a:r>
              <a:rPr lang="en-US" sz="1050" b="1" dirty="0" err="1"/>
              <a:t>gini</a:t>
            </a:r>
            <a:r>
              <a:rPr lang="en-US" sz="1050" b="1" dirty="0"/>
              <a:t> gini_88 if </a:t>
            </a:r>
            <a:r>
              <a:rPr lang="en-US" sz="1050" b="1" dirty="0" err="1"/>
              <a:t>bin_year</a:t>
            </a:r>
            <a:r>
              <a:rPr lang="en-US" sz="1050" b="1" dirty="0"/>
              <a:t>==2011 &amp; keep==1 &amp; </a:t>
            </a:r>
            <a:r>
              <a:rPr lang="en-US" sz="1050" b="1" dirty="0" err="1"/>
              <a:t>mysample</a:t>
            </a:r>
            <a:r>
              <a:rPr lang="en-US" sz="1050" b="1" dirty="0"/>
              <a:t>==1 &amp; group==1 [w=</a:t>
            </a:r>
            <a:r>
              <a:rPr lang="en-US" sz="1050" b="1" dirty="0" err="1"/>
              <a:t>totpop</a:t>
            </a:r>
            <a:r>
              <a:rPr lang="en-US" sz="1050" b="1" dirty="0"/>
              <a:t>],  text(50 55 "MEX") text(57 60 "BRA") text(42 34 "USA") text(23 30 "IND-R") text(46 36 "NGA") text(39 24 "CHN-U") text(45 30 "CHN-R") </a:t>
            </a:r>
            <a:r>
              <a:rPr lang="en-US" sz="1050" b="1" dirty="0" err="1"/>
              <a:t>ylabel</a:t>
            </a:r>
            <a:r>
              <a:rPr lang="en-US" sz="1050" b="1" dirty="0"/>
              <a:t>(20(10)60)) (function y=x, range(20 60) legend(off) </a:t>
            </a:r>
            <a:r>
              <a:rPr lang="en-US" sz="1050" b="1" dirty="0" err="1"/>
              <a:t>ytitle</a:t>
            </a:r>
            <a:r>
              <a:rPr lang="en-US" sz="1050" b="1" dirty="0"/>
              <a:t>(Gini in 2011) </a:t>
            </a:r>
            <a:r>
              <a:rPr lang="en-US" sz="1050" b="1" dirty="0" err="1"/>
              <a:t>xtitle</a:t>
            </a:r>
            <a:r>
              <a:rPr lang="en-US" sz="1050" b="1" dirty="0"/>
              <a:t>(Gini in 1988</a:t>
            </a:r>
            <a:r>
              <a:rPr lang="en-US" sz="1050" b="1" dirty="0" smtClean="0"/>
              <a:t>))</a:t>
            </a:r>
          </a:p>
          <a:p>
            <a:r>
              <a:rPr lang="en-US" sz="1050" b="1" dirty="0"/>
              <a:t>Using final11\combine88_11.dta</a:t>
            </a:r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0" y="6400960"/>
            <a:ext cx="2895600" cy="365125"/>
          </a:xfrm>
        </p:spPr>
        <p:txBody>
          <a:bodyPr/>
          <a:lstStyle/>
          <a:p>
            <a:r>
              <a:rPr lang="en-US" dirty="0" smtClean="0"/>
              <a:t>Branko Milanovic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40678"/>
            <a:ext cx="6663870" cy="50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Global income distributions in </a:t>
            </a:r>
            <a:br>
              <a:rPr lang="en-US" sz="3600" dirty="0" smtClean="0"/>
            </a:br>
            <a:r>
              <a:rPr lang="en-US" sz="3600" dirty="0" smtClean="0"/>
              <a:t>1988 and 2011</a:t>
            </a:r>
            <a:endParaRPr lang="en-US" sz="3600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828800" y="1524000"/>
            <a:ext cx="603091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013200" y="3078955"/>
            <a:ext cx="5187950" cy="0"/>
          </a:xfrm>
          <a:prstGeom prst="line">
            <a:avLst/>
          </a:prstGeom>
          <a:noFill/>
          <a:ln w="14288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6193472"/>
            <a:ext cx="796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twoway</a:t>
            </a:r>
            <a:r>
              <a:rPr lang="en-US" sz="900" b="1" dirty="0"/>
              <a:t> (</a:t>
            </a:r>
            <a:r>
              <a:rPr lang="en-US" sz="900" b="1" dirty="0" err="1"/>
              <a:t>kdensity</a:t>
            </a:r>
            <a:r>
              <a:rPr lang="en-US" sz="900" b="1" dirty="0"/>
              <a:t> loginc_11_11 [w=</a:t>
            </a:r>
            <a:r>
              <a:rPr lang="en-US" sz="900" b="1" dirty="0" err="1"/>
              <a:t>popu</a:t>
            </a:r>
            <a:r>
              <a:rPr lang="en-US" sz="900" b="1" dirty="0"/>
              <a:t>] if loginc_11_11&gt;2 &amp; year==1988, </a:t>
            </a:r>
            <a:r>
              <a:rPr lang="en-US" sz="900" b="1" dirty="0" err="1"/>
              <a:t>bwidth</a:t>
            </a:r>
            <a:r>
              <a:rPr lang="en-US" sz="900" b="1" dirty="0"/>
              <a:t>(0.14) title("Figure 3. Global income </a:t>
            </a:r>
            <a:r>
              <a:rPr lang="en-US" sz="900" b="1" dirty="0" err="1"/>
              <a:t>dstribution</a:t>
            </a:r>
            <a:r>
              <a:rPr lang="en-US" sz="900" b="1" dirty="0"/>
              <a:t> in 1988 and 2011")) (</a:t>
            </a:r>
            <a:r>
              <a:rPr lang="en-US" sz="900" b="1" dirty="0" err="1"/>
              <a:t>kdensity</a:t>
            </a:r>
            <a:r>
              <a:rPr lang="en-US" sz="900" b="1" dirty="0"/>
              <a:t> loginc_11_11 [w=</a:t>
            </a:r>
            <a:r>
              <a:rPr lang="en-US" sz="900" b="1" dirty="0" err="1"/>
              <a:t>popu</a:t>
            </a:r>
            <a:r>
              <a:rPr lang="en-US" sz="900" b="1" dirty="0"/>
              <a:t>] if loginc_11_11&gt;2 &amp; year==2011, </a:t>
            </a:r>
            <a:r>
              <a:rPr lang="en-US" sz="900" b="1" dirty="0" err="1"/>
              <a:t>bwidth</a:t>
            </a:r>
            <a:r>
              <a:rPr lang="en-US" sz="900" b="1" dirty="0"/>
              <a:t>(0.2)) , legend(off) </a:t>
            </a:r>
            <a:r>
              <a:rPr lang="en-US" sz="900" b="1" dirty="0" err="1"/>
              <a:t>xtitle</a:t>
            </a:r>
            <a:r>
              <a:rPr lang="en-US" sz="900" b="1" dirty="0"/>
              <a:t>(log of annual PPP real income) </a:t>
            </a:r>
            <a:r>
              <a:rPr lang="en-US" sz="900" b="1" dirty="0" err="1"/>
              <a:t>ytitle</a:t>
            </a:r>
            <a:r>
              <a:rPr lang="en-US" sz="900" b="1" dirty="0"/>
              <a:t>(density) text(0.78 2.5 "1988") text(0.65 3.5 "2011") </a:t>
            </a:r>
            <a:r>
              <a:rPr lang="en-US" sz="900" b="1" dirty="0" err="1"/>
              <a:t>xlabel</a:t>
            </a:r>
            <a:r>
              <a:rPr lang="en-US" sz="900" b="1" dirty="0"/>
              <a:t>(2.477"300" 3"1000"   3.477"3000"   4"10000" 4.699"50000", </a:t>
            </a:r>
            <a:r>
              <a:rPr lang="en-US" sz="900" b="1" dirty="0" err="1"/>
              <a:t>labsize</a:t>
            </a:r>
            <a:r>
              <a:rPr lang="en-US" sz="900" b="1" dirty="0"/>
              <a:t>(small) angle(90</a:t>
            </a:r>
            <a:r>
              <a:rPr lang="en-US" sz="900" b="1" dirty="0" smtClean="0"/>
              <a:t>))</a:t>
            </a:r>
          </a:p>
          <a:p>
            <a:r>
              <a:rPr lang="en-US" sz="900" b="1" dirty="0"/>
              <a:t>Using Branko\</a:t>
            </a:r>
            <a:r>
              <a:rPr lang="en-US" sz="900" b="1" dirty="0" err="1"/>
              <a:t>Income_inequality</a:t>
            </a:r>
            <a:r>
              <a:rPr lang="en-US" sz="900" b="1" dirty="0"/>
              <a:t>\final11\combine88_08_11_new.dta</a:t>
            </a:r>
            <a:endParaRPr lang="en-US" sz="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02" y="1556304"/>
            <a:ext cx="6995798" cy="4539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2209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Emerging global “middle class” between $3 and $16</a:t>
            </a:r>
          </a:p>
          <a:p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029200" y="2971800"/>
            <a:ext cx="45719" cy="533400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04" y="381000"/>
            <a:ext cx="7702979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553200"/>
            <a:ext cx="533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Nonanom_growth.do </a:t>
            </a:r>
            <a:r>
              <a:rPr lang="en-US" sz="1000" dirty="0" err="1" smtClean="0"/>
              <a:t>usinf</a:t>
            </a:r>
            <a:r>
              <a:rPr lang="en-US" sz="1000" dirty="0" smtClean="0"/>
              <a:t> </a:t>
            </a:r>
            <a:r>
              <a:rPr lang="en-US" sz="1000" dirty="0" err="1" smtClean="0"/>
              <a:t>b_mdata.dta</a:t>
            </a:r>
            <a:r>
              <a:rPr lang="en-US" sz="1000" dirty="0" smtClean="0"/>
              <a:t> in </a:t>
            </a:r>
            <a:r>
              <a:rPr lang="en-US" sz="1000" dirty="0" err="1" smtClean="0"/>
              <a:t>data_central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80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10" y="6477000"/>
            <a:ext cx="548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Key_variables_calcul2.do </a:t>
            </a:r>
            <a:r>
              <a:rPr lang="en-US" sz="1000" dirty="0" smtClean="0"/>
              <a:t>using final_complete7_1.dta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18" y="533400"/>
            <a:ext cx="768938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467600" cy="3810001"/>
          </a:xfrm>
        </p:spPr>
        <p:txBody>
          <a:bodyPr>
            <a:normAutofit/>
          </a:bodyPr>
          <a:lstStyle/>
          <a:p>
            <a:r>
              <a:rPr lang="en-US" dirty="0" smtClean="0"/>
              <a:t>Focus on point B of the “elephant graph” </a:t>
            </a:r>
            <a:br>
              <a:rPr lang="en-US" dirty="0" smtClean="0"/>
            </a:br>
            <a:r>
              <a:rPr lang="en-US" dirty="0" smtClean="0"/>
              <a:t>(income stagnation and erosion of the middle class in advanced economies)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650251"/>
            <a:ext cx="3429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c:\Branko\voter\dofiles\define_variables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erosion of the Western middle classes’ income shares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6858000" cy="55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400800"/>
            <a:ext cx="3429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c:\Branko\voter\dofiles\define_variables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565164" cy="55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728660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middle class defined as population with income between +/-25% of national median income (all in per capita basis; disposable income; LIS data)</a:t>
            </a:r>
            <a:endParaRPr lang="en-US" sz="1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478610"/>
              </p:ext>
            </p:extLst>
          </p:nvPr>
        </p:nvGraphicFramePr>
        <p:xfrm>
          <a:off x="457200" y="304800"/>
          <a:ext cx="7772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48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890137"/>
              </p:ext>
            </p:extLst>
          </p:nvPr>
        </p:nvGraphicFramePr>
        <p:xfrm>
          <a:off x="381000" y="304800"/>
          <a:ext cx="8306919" cy="635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12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153400" cy="335280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. Issues of justice and politics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1. Citizenship rent</a:t>
            </a:r>
            <a:br>
              <a:rPr lang="en-US" sz="3100" dirty="0" smtClean="0"/>
            </a:br>
            <a:r>
              <a:rPr lang="en-US" sz="3100" dirty="0" smtClean="0"/>
              <a:t>2. Migration and national welfare state</a:t>
            </a:r>
            <a:br>
              <a:rPr lang="en-US" sz="3100" dirty="0" smtClean="0"/>
            </a:br>
            <a:r>
              <a:rPr lang="en-US" sz="3100" dirty="0" smtClean="0"/>
              <a:t>3. Hollowing out of the rich countries’ middle classes</a:t>
            </a:r>
            <a:endParaRPr lang="en-US" sz="3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Market, gross and disposable income Ginis in the US and Germany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94" y="1556106"/>
            <a:ext cx="6892006" cy="4463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415801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Define_variables.do using </a:t>
            </a:r>
            <a:r>
              <a:rPr lang="en-US" sz="1000" dirty="0" err="1"/>
              <a:t>data_voter_checked.dta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549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3FFFF"/>
          </a:solidFill>
        </p:spPr>
        <p:txBody>
          <a:bodyPr/>
          <a:lstStyle/>
          <a:p>
            <a:r>
              <a:rPr lang="en-US" dirty="0" smtClean="0"/>
              <a:t>Global inequality of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Regressing (log) average incomes of 118 countries’ percentiles (11,800 data points) against country dummies “explains” 77% of variability of income percentiles</a:t>
            </a:r>
          </a:p>
          <a:p>
            <a:r>
              <a:rPr lang="en-US" dirty="0" smtClean="0"/>
              <a:t>Where you live is the most important determinant of your income; for 97% of people in the world: birth=citizenship.</a:t>
            </a:r>
          </a:p>
          <a:p>
            <a:r>
              <a:rPr lang="en-US" dirty="0" smtClean="0"/>
              <a:t>Citizenship rent.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B3FFFF"/>
          </a:solidFill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pitchFamily="34" charset="0"/>
              </a:rPr>
              <a:t>Is citizenship a rent?</a:t>
            </a:r>
          </a:p>
        </p:txBody>
      </p:sp>
      <p:sp>
        <p:nvSpPr>
          <p:cNvPr id="250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If most of our income is determined by citizenship, then there is little equality of opportunity </a:t>
            </a:r>
            <a:r>
              <a:rPr lang="en-US" i="1" dirty="0" smtClean="0">
                <a:latin typeface="Calibri" pitchFamily="34" charset="0"/>
              </a:rPr>
              <a:t>globally</a:t>
            </a:r>
            <a:r>
              <a:rPr lang="en-US" dirty="0" smtClean="0">
                <a:latin typeface="Calibri" pitchFamily="34" charset="0"/>
              </a:rPr>
              <a:t> and citizenship is a rent (unrelated to individual desert, effort)</a:t>
            </a:r>
          </a:p>
          <a:p>
            <a:pPr eaLnBrk="1" hangingPunct="1"/>
            <a:r>
              <a:rPr lang="en-US" sz="3600" b="1" i="1" dirty="0" smtClean="0">
                <a:latin typeface="Calibri" pitchFamily="34" charset="0"/>
              </a:rPr>
              <a:t>Key issue</a:t>
            </a:r>
            <a:r>
              <a:rPr lang="en-US" sz="3600" i="1" dirty="0" smtClean="0">
                <a:latin typeface="Calibri" pitchFamily="34" charset="0"/>
              </a:rPr>
              <a:t>: Is global equality of opportunity something that we ought to be concerned or not?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Does national self-determination dispenses with the need to worry about GEO?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rgbClr val="B7FFFF"/>
          </a:solidFill>
        </p:spPr>
        <p:txBody>
          <a:bodyPr/>
          <a:lstStyle/>
          <a:p>
            <a:r>
              <a:rPr lang="en-US" sz="4000" dirty="0" smtClean="0"/>
              <a:t>The logic of the argument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 dirty="0" smtClean="0"/>
              <a:t>Citizenship is a morally-arbitrary circumstance, independent of individual effort</a:t>
            </a:r>
          </a:p>
          <a:p>
            <a:r>
              <a:rPr lang="en-US" dirty="0" smtClean="0"/>
              <a:t>It can be regarded as a rent (shared by all members of a community)</a:t>
            </a:r>
          </a:p>
          <a:p>
            <a:r>
              <a:rPr lang="en-US" dirty="0" smtClean="0"/>
              <a:t>Are citizenship rents globally acceptable or not?</a:t>
            </a:r>
          </a:p>
          <a:p>
            <a:r>
              <a:rPr lang="en-US" dirty="0" smtClean="0"/>
              <a:t>Political philosophy arguments </a:t>
            </a:r>
            <a:r>
              <a:rPr lang="en-US" i="1" dirty="0" smtClean="0"/>
              <a:t>pro</a:t>
            </a:r>
            <a:r>
              <a:rPr lang="en-US" dirty="0" smtClean="0"/>
              <a:t> (social contract; statist theory; self-determination) and </a:t>
            </a:r>
            <a:r>
              <a:rPr lang="en-US" i="1" dirty="0" smtClean="0"/>
              <a:t>contra </a:t>
            </a:r>
            <a:r>
              <a:rPr lang="en-US" dirty="0" smtClean="0"/>
              <a:t>(cosmopolitan approach)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Rawls’ views on inter-generational transmission of wealth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964457"/>
              </p:ext>
            </p:extLst>
          </p:nvPr>
        </p:nvGraphicFramePr>
        <p:xfrm>
          <a:off x="457200" y="1600200"/>
          <a:ext cx="8153400" cy="497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139013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Inter-generational</a:t>
                      </a:r>
                      <a:r>
                        <a:rPr lang="en-US" sz="2000" baseline="0" dirty="0" smtClean="0"/>
                        <a:t> transmission of collectively acquired wealth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Argument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Policy</a:t>
                      </a:r>
                      <a:endParaRPr lang="en-US" sz="2000" dirty="0"/>
                    </a:p>
                  </a:txBody>
                  <a:tcPr/>
                </a:tc>
              </a:tr>
              <a:tr h="20468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Family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</a:t>
                      </a:r>
                      <a:r>
                        <a:rPr lang="en-US" sz="2000" baseline="0" dirty="0" smtClean="0"/>
                        <a:t> acceptable</a:t>
                      </a:r>
                    </a:p>
                    <a:p>
                      <a:r>
                        <a:rPr lang="en-US" sz="2000" baseline="0" dirty="0" smtClean="0"/>
                        <a:t>Or at least to be limited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Threatens equality of citizens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Moderate to very high inheritance</a:t>
                      </a:r>
                      <a:r>
                        <a:rPr lang="en-US" sz="2000" baseline="0" dirty="0" smtClean="0"/>
                        <a:t> tax</a:t>
                      </a:r>
                      <a:endParaRPr lang="en-US" sz="2000" dirty="0"/>
                    </a:p>
                  </a:txBody>
                  <a:tcPr/>
                </a:tc>
              </a:tr>
              <a:tr h="121118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Acceptable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Affirms national self-determination</a:t>
                      </a:r>
                    </a:p>
                    <a:p>
                      <a:r>
                        <a:rPr lang="en-US" sz="2000" dirty="0" smtClean="0"/>
                        <a:t>(moral</a:t>
                      </a:r>
                      <a:r>
                        <a:rPr lang="en-US" sz="2000" baseline="0" dirty="0" smtClean="0"/>
                        <a:t> hazard)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International aid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en-US" smtClean="0"/>
              <a:t>The Rawlsian world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smtClean="0"/>
              <a:t>For Rawls, global optimum distribution of income is simply a sum of national optimal income distributions</a:t>
            </a:r>
          </a:p>
          <a:p>
            <a:r>
              <a:rPr lang="en-US" sz="4400" smtClean="0"/>
              <a:t>Why Rawlsian world will remain unequal?</a:t>
            </a:r>
          </a:p>
          <a:p>
            <a:endParaRPr lang="en-US" sz="4400" smtClean="0"/>
          </a:p>
          <a:p>
            <a:endParaRPr lang="en-US" sz="4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0" name="Group 2"/>
          <p:cNvGraphicFramePr>
            <a:graphicFrameLocks noGrp="1"/>
          </p:cNvGraphicFramePr>
          <p:nvPr>
            <p:ph type="tbl" idx="1"/>
          </p:nvPr>
        </p:nvGraphicFramePr>
        <p:xfrm>
          <a:off x="469900" y="1143000"/>
          <a:ext cx="8229600" cy="53641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68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equal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Different (as now)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FFFF"/>
                    </a:solidFill>
                  </a:tcPr>
                </a:tc>
              </a:tr>
              <a:tr h="183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equal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Different (as now)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9091" name="Text Box 20"/>
          <p:cNvSpPr txBox="1">
            <a:spLocks noChangeArrowheads="1"/>
          </p:cNvSpPr>
          <p:nvPr/>
        </p:nvSpPr>
        <p:spPr bwMode="auto">
          <a:xfrm>
            <a:off x="1752600" y="11430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Mean country incomes</a:t>
            </a:r>
          </a:p>
        </p:txBody>
      </p:sp>
      <p:sp>
        <p:nvSpPr>
          <p:cNvPr id="259092" name="Text Box 21"/>
          <p:cNvSpPr txBox="1">
            <a:spLocks noChangeArrowheads="1"/>
          </p:cNvSpPr>
          <p:nvPr/>
        </p:nvSpPr>
        <p:spPr bwMode="auto">
          <a:xfrm>
            <a:off x="571500" y="2043113"/>
            <a:ext cx="1600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Individual incomes within country</a:t>
            </a:r>
          </a:p>
        </p:txBody>
      </p:sp>
      <p:sp>
        <p:nvSpPr>
          <p:cNvPr id="259093" name="Text Box 22"/>
          <p:cNvSpPr txBox="1">
            <a:spLocks noChangeArrowheads="1"/>
          </p:cNvSpPr>
          <p:nvPr/>
        </p:nvSpPr>
        <p:spPr bwMode="auto">
          <a:xfrm>
            <a:off x="609600" y="152400"/>
            <a:ext cx="8153400" cy="8302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Global </a:t>
            </a:r>
            <a:r>
              <a:rPr lang="en-US" sz="2400" dirty="0" smtClean="0"/>
              <a:t>inequality </a:t>
            </a:r>
            <a:r>
              <a:rPr lang="en-US" sz="2400" dirty="0"/>
              <a:t>in Real World, </a:t>
            </a:r>
            <a:r>
              <a:rPr lang="en-US" sz="2400" dirty="0" err="1"/>
              <a:t>Rawlsian</a:t>
            </a:r>
            <a:r>
              <a:rPr lang="en-US" sz="2400" dirty="0"/>
              <a:t> World, Convergence World…and Shangri-La </a:t>
            </a:r>
            <a:r>
              <a:rPr lang="en-US" sz="2400" dirty="0" smtClean="0"/>
              <a:t>World (Theil 0; year 2008)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867400" y="4343400"/>
            <a:ext cx="9906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2514600"/>
            <a:ext cx="990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4343400"/>
            <a:ext cx="990600" cy="914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0" y="4616450"/>
            <a:ext cx="990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98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3600" y="2773363"/>
            <a:ext cx="274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68 </a:t>
            </a:r>
            <a:endParaRPr lang="en-US" sz="2400" dirty="0"/>
          </a:p>
          <a:p>
            <a:r>
              <a:rPr lang="en-US" sz="2400" dirty="0"/>
              <a:t>(all country </a:t>
            </a:r>
            <a:r>
              <a:rPr lang="en-US" sz="2400" dirty="0" err="1" smtClean="0"/>
              <a:t>Theils</a:t>
            </a:r>
            <a:r>
              <a:rPr lang="en-US" sz="2400" dirty="0" smtClean="0"/>
              <a:t>=0; all mean incomes as now)</a:t>
            </a:r>
            <a:endParaRPr lang="en-US" sz="2400" dirty="0"/>
          </a:p>
          <a:p>
            <a:endParaRPr lang="en-GB" sz="24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14700" y="4616450"/>
            <a:ext cx="24003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30 </a:t>
            </a:r>
            <a:r>
              <a:rPr lang="en-US" sz="2400" dirty="0"/>
              <a:t>(all mean incomes </a:t>
            </a:r>
            <a:r>
              <a:rPr lang="en-US" sz="2400" dirty="0" smtClean="0"/>
              <a:t>equalized; all </a:t>
            </a:r>
            <a:r>
              <a:rPr lang="en-US" sz="2400" dirty="0"/>
              <a:t>country Ginis as now)</a:t>
            </a:r>
          </a:p>
          <a:p>
            <a:endParaRPr lang="en-GB" sz="24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57550" y="2776538"/>
            <a:ext cx="87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3048000" y="2579688"/>
            <a:ext cx="990600" cy="914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4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5" grpId="0"/>
      <p:bldP spid="6" grpId="0"/>
      <p:bldP spid="10" grpId="0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7FFFF"/>
          </a:solidFill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Working on equalization of within-national inequalities will not be sufficient to significantly reduce global inequality</a:t>
            </a:r>
          </a:p>
          <a:p>
            <a:r>
              <a:rPr lang="en-US" sz="4400" dirty="0" smtClean="0"/>
              <a:t>Faster growth of poorer countries is key and also…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143000"/>
          </a:xfrm>
          <a:solidFill>
            <a:srgbClr val="B3FFFF"/>
          </a:solidFill>
        </p:spPr>
        <p:txBody>
          <a:bodyPr/>
          <a:lstStyle/>
          <a:p>
            <a:r>
              <a:rPr lang="en-US" dirty="0" smtClean="0"/>
              <a:t>Migration….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3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Migration: a different way to reduce global inequality and citizenship rent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to view development: Development is increased income for poor people regardless of where they are, in their  countries of birth or elsewhere</a:t>
            </a:r>
          </a:p>
          <a:p>
            <a:r>
              <a:rPr lang="en-US" sz="3600" dirty="0" smtClean="0"/>
              <a:t>Migration and LDC growth thus become the two equivalent instruments for development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44550"/>
            <a:ext cx="8077200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4483" name="Oval 3"/>
          <p:cNvSpPr>
            <a:spLocks noChangeArrowheads="1"/>
          </p:cNvSpPr>
          <p:nvPr/>
        </p:nvSpPr>
        <p:spPr bwMode="auto">
          <a:xfrm>
            <a:off x="609600" y="2895600"/>
            <a:ext cx="609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404484" name="Oval 4"/>
          <p:cNvSpPr>
            <a:spLocks noChangeArrowheads="1"/>
          </p:cNvSpPr>
          <p:nvPr/>
        </p:nvSpPr>
        <p:spPr bwMode="auto">
          <a:xfrm>
            <a:off x="36576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404485" name="Oval 5"/>
          <p:cNvSpPr>
            <a:spLocks noChangeArrowheads="1"/>
          </p:cNvSpPr>
          <p:nvPr/>
        </p:nvSpPr>
        <p:spPr bwMode="auto">
          <a:xfrm>
            <a:off x="42672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404486" name="Oval 6"/>
          <p:cNvSpPr>
            <a:spLocks noChangeArrowheads="1"/>
          </p:cNvSpPr>
          <p:nvPr/>
        </p:nvSpPr>
        <p:spPr bwMode="auto">
          <a:xfrm>
            <a:off x="67818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404487" name="Oval 7"/>
          <p:cNvSpPr>
            <a:spLocks noChangeArrowheads="1"/>
          </p:cNvSpPr>
          <p:nvPr/>
        </p:nvSpPr>
        <p:spPr bwMode="auto">
          <a:xfrm>
            <a:off x="46482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404488" name="Oval 8"/>
          <p:cNvSpPr>
            <a:spLocks noChangeArrowheads="1"/>
          </p:cNvSpPr>
          <p:nvPr/>
        </p:nvSpPr>
        <p:spPr bwMode="auto">
          <a:xfrm>
            <a:off x="50292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404489" name="Oval 9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46793" name="TextBox 9"/>
          <p:cNvSpPr txBox="1">
            <a:spLocks noChangeArrowheads="1"/>
          </p:cNvSpPr>
          <p:nvPr/>
        </p:nvSpPr>
        <p:spPr bwMode="auto">
          <a:xfrm>
            <a:off x="1447800" y="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Growing inter-country income differences and migration: Key  seven borders today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289040" y="3124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animBg="1"/>
      <p:bldP spid="404484" grpId="0" animBg="1"/>
      <p:bldP spid="404485" grpId="0" animBg="1"/>
      <p:bldP spid="404486" grpId="0" animBg="1"/>
      <p:bldP spid="404487" grpId="0" animBg="1"/>
      <p:bldP spid="404488" grpId="0" animBg="1"/>
      <p:bldP spid="40448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486313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58407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voter/..</a:t>
            </a:r>
            <a:r>
              <a:rPr lang="en-US" sz="1000" dirty="0" err="1" smtClean="0"/>
              <a:t>define_variables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014332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81918767"/>
              </p:ext>
            </p:extLst>
          </p:nvPr>
        </p:nvGraphicFramePr>
        <p:xfrm>
          <a:off x="1447800" y="1828800"/>
          <a:ext cx="6324600" cy="476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Migration and implication for the welfare state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dirty="0" smtClean="0"/>
              <a:t>Distribution-neutral </a:t>
            </a:r>
            <a:r>
              <a:rPr lang="en-US" sz="2000" dirty="0"/>
              <a:t>growth rate needed to make people from a given income fractile indifferent between growth and favorable distributional change </a:t>
            </a:r>
            <a:r>
              <a:rPr lang="en-US" sz="2000" dirty="0" smtClean="0"/>
              <a:t>(= </a:t>
            </a:r>
            <a:r>
              <a:rPr lang="en-US" sz="2000" dirty="0"/>
              <a:t>mean +1 standard deviation)</a:t>
            </a:r>
          </a:p>
        </p:txBody>
      </p:sp>
    </p:spTree>
    <p:extLst>
      <p:ext uri="{BB962C8B-B14F-4D97-AF65-F5344CB8AC3E}">
        <p14:creationId xmlns:p14="http://schemas.microsoft.com/office/powerpoint/2010/main" val="22026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Distribution of migrants across income deciles </a:t>
            </a:r>
            <a:br>
              <a:rPr lang="en-US" sz="3200" dirty="0" smtClean="0"/>
            </a:br>
            <a:r>
              <a:rPr lang="en-US" sz="3200" dirty="0" smtClean="0"/>
              <a:t>of the receiving country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7307741" cy="4876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7FFFF"/>
          </a:solidFill>
        </p:spPr>
        <p:txBody>
          <a:bodyPr>
            <a:normAutofit fontScale="90000"/>
          </a:bodyPr>
          <a:lstStyle/>
          <a:p>
            <a:r>
              <a:rPr lang="en-US" dirty="0"/>
              <a:t>The logic of the migration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Population in rich countries enjoys the citizenship premium</a:t>
            </a:r>
          </a:p>
          <a:p>
            <a:r>
              <a:rPr lang="en-US" sz="2800" dirty="0" smtClean="0"/>
              <a:t>They are unwilling to share, and thus possibly reduce (at least “locally”) this premium with migrants</a:t>
            </a:r>
          </a:p>
          <a:p>
            <a:r>
              <a:rPr lang="en-US" sz="2800" dirty="0" smtClean="0"/>
              <a:t>Currently, the premium is full or 0 because citizenship is (broadly </a:t>
            </a:r>
            <a:r>
              <a:rPr lang="en-US" sz="2800" dirty="0" err="1" smtClean="0"/>
              <a:t>andfinancially</a:t>
            </a:r>
            <a:r>
              <a:rPr lang="en-US" sz="2800" dirty="0" smtClean="0"/>
              <a:t>) a binary variable</a:t>
            </a:r>
          </a:p>
          <a:p>
            <a:r>
              <a:rPr lang="en-US" sz="2800" dirty="0" smtClean="0"/>
              <a:t>Introduce various levels of citizenship (tax discrimination of migrants; obligation to return; no family etc.) to reduce the premium</a:t>
            </a:r>
          </a:p>
          <a:p>
            <a:r>
              <a:rPr lang="en-US" sz="2800" dirty="0" smtClean="0"/>
              <a:t>This should make native population more acceptant of migrants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3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Trade-off between citizenship rights and extent of migration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905000"/>
            <a:ext cx="0" cy="3352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5257800"/>
            <a:ext cx="58674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2362200"/>
            <a:ext cx="3886200" cy="2895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1752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citizen rights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556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Migration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3" y="183060"/>
            <a:ext cx="8229600" cy="1143000"/>
          </a:xfrm>
          <a:solidFill>
            <a:srgbClr val="B7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Political issue: Global vs. national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410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Our income and employment is increasingly determined by global forces</a:t>
            </a:r>
          </a:p>
          <a:p>
            <a:r>
              <a:rPr lang="en-US" sz="3000" dirty="0" smtClean="0"/>
              <a:t>But political decision-making still takes place at the level of the nation-state</a:t>
            </a:r>
          </a:p>
          <a:p>
            <a:r>
              <a:rPr lang="en-US" sz="3000" dirty="0" smtClean="0"/>
              <a:t>If stagnation of income of rich countries’ middle classes continues, will they continue to support globalization?</a:t>
            </a:r>
          </a:p>
          <a:p>
            <a:r>
              <a:rPr lang="en-US" sz="3000" dirty="0" smtClean="0"/>
              <a:t>Two dangers: populism and plutocracy</a:t>
            </a:r>
          </a:p>
          <a:p>
            <a:r>
              <a:rPr lang="en-US" sz="3000" dirty="0" smtClean="0"/>
              <a:t>To avert both, need for within-national redistributions: those who lose have to be helped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7FFFF"/>
          </a:solidFill>
        </p:spPr>
        <p:txBody>
          <a:bodyPr/>
          <a:lstStyle/>
          <a:p>
            <a:r>
              <a:rPr lang="en-US" dirty="0" smtClean="0"/>
              <a:t>Final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To reduce global inequality: fast growth of poor countries + migration</a:t>
            </a:r>
          </a:p>
          <a:p>
            <a:r>
              <a:rPr lang="en-US" sz="4400" dirty="0" smtClean="0"/>
              <a:t>To allow migration, discriminate the migrants</a:t>
            </a:r>
          </a:p>
          <a:p>
            <a:r>
              <a:rPr lang="en-US" sz="4400" dirty="0" smtClean="0"/>
              <a:t>To preserve good aspects of globalization: redistribution within rich countries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. Global inequality over the long-run of history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and international inequality after World War II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41476" y="6184221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Concept2: 1960-1980 from Bourguignon &amp; </a:t>
            </a:r>
            <a:r>
              <a:rPr lang="en-US" sz="1400" dirty="0" err="1" smtClean="0"/>
              <a:t>Morrisson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491998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Defines.do using gdppppreg5.dta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450" y="1589767"/>
            <a:ext cx="6493508" cy="450623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172200" y="2514600"/>
            <a:ext cx="0" cy="13716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2200" y="3124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Within-national inequalities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780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and inter-national inequality 1952-2014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6491998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Defines.do using gdppppreg5.dta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953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858000" cy="473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Issues raised by growing national inequalities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separatism of the rich</a:t>
            </a:r>
          </a:p>
          <a:p>
            <a:r>
              <a:rPr lang="en-US" dirty="0" smtClean="0"/>
              <a:t>Hollowing out of  the middle classes</a:t>
            </a:r>
          </a:p>
          <a:p>
            <a:r>
              <a:rPr lang="en-US" dirty="0" smtClean="0"/>
              <a:t>Inequality as one of the causes of the global  financial crisis </a:t>
            </a:r>
          </a:p>
          <a:p>
            <a:r>
              <a:rPr lang="en-US" b="1" dirty="0" smtClean="0"/>
              <a:t>Perception</a:t>
            </a:r>
            <a:r>
              <a:rPr lang="en-US" dirty="0" smtClean="0"/>
              <a:t> of inequality outstrips real increase because of globalization, role of social media and political (crony) capitalism (example of Egypt)</a:t>
            </a:r>
          </a:p>
          <a:p>
            <a:r>
              <a:rPr lang="en-US" dirty="0" smtClean="0"/>
              <a:t>Hidden assets of the rich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6EAF8"/>
          </a:solidFill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Population coverage</a:t>
            </a:r>
            <a:endParaRPr lang="en-GB" smtClean="0">
              <a:latin typeface="Calibri" pitchFamily="34" charset="0"/>
            </a:endParaRPr>
          </a:p>
        </p:txBody>
      </p:sp>
      <p:graphicFrame>
        <p:nvGraphicFramePr>
          <p:cNvPr id="272387" name="Group 3"/>
          <p:cNvGraphicFramePr>
            <a:graphicFrameLocks noGrp="1"/>
          </p:cNvGraphicFramePr>
          <p:nvPr>
            <p:extLst/>
          </p:nvPr>
        </p:nvGraphicFramePr>
        <p:xfrm>
          <a:off x="381001" y="1676400"/>
          <a:ext cx="8001000" cy="4525965"/>
        </p:xfrm>
        <a:graphic>
          <a:graphicData uri="http://schemas.openxmlformats.org/drawingml/2006/table">
            <a:tbl>
              <a:tblPr/>
              <a:tblGrid>
                <a:gridCol w="1756499"/>
                <a:gridCol w="843938"/>
                <a:gridCol w="886186"/>
                <a:gridCol w="801688"/>
                <a:gridCol w="927381"/>
                <a:gridCol w="928436"/>
                <a:gridCol w="928436"/>
                <a:gridCol w="928436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1988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1993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1998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Africa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48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76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67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Asia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93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94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E.Europe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99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LAC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87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93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WENAO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World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87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47164" name="Text Box 53"/>
          <p:cNvSpPr txBox="1">
            <a:spLocks noChangeArrowheads="1"/>
          </p:cNvSpPr>
          <p:nvPr/>
        </p:nvSpPr>
        <p:spPr bwMode="auto">
          <a:xfrm>
            <a:off x="762000" y="6538912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Non-triviality of the omitted countries (</a:t>
            </a:r>
            <a:r>
              <a:rPr lang="en-US" dirty="0" err="1">
                <a:latin typeface="Calibri" pitchFamily="34" charset="0"/>
              </a:rPr>
              <a:t>Maddison</a:t>
            </a:r>
            <a:r>
              <a:rPr lang="en-US" dirty="0">
                <a:latin typeface="Calibri" pitchFamily="34" charset="0"/>
              </a:rPr>
              <a:t> vs. WDI)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/>
          </p:nvPr>
        </p:nvGraphicFramePr>
        <p:xfrm>
          <a:off x="304800" y="228600"/>
          <a:ext cx="86106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64770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thepast.xls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62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944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Global income inequality, 1820-2008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(Source: Bourguignon-Morrisson </a:t>
            </a:r>
            <a:r>
              <a:rPr lang="en-US" sz="2000" dirty="0"/>
              <a:t>and Milanovic; 1990 </a:t>
            </a:r>
            <a:r>
              <a:rPr lang="en-US" sz="2000" dirty="0" smtClean="0"/>
              <a:t>PPPs </a:t>
            </a:r>
            <a:r>
              <a:rPr lang="en-US" sz="20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096000" cy="521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520934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twoway</a:t>
            </a:r>
            <a:r>
              <a:rPr lang="en-US" sz="900" b="1" dirty="0"/>
              <a:t> (scatter Gini year, c(l) </a:t>
            </a:r>
            <a:r>
              <a:rPr lang="en-US" sz="900" b="1" dirty="0" err="1"/>
              <a:t>xlabel</a:t>
            </a:r>
            <a:r>
              <a:rPr lang="en-US" sz="900" b="1" dirty="0"/>
              <a:t>(1820(40)2020) </a:t>
            </a:r>
            <a:r>
              <a:rPr lang="en-US" sz="900" b="1" dirty="0" err="1"/>
              <a:t>ylabel</a:t>
            </a:r>
            <a:r>
              <a:rPr lang="en-US" sz="900" b="1" dirty="0"/>
              <a:t>(0(20)100) </a:t>
            </a:r>
            <a:r>
              <a:rPr lang="en-US" sz="900" b="1" dirty="0" err="1"/>
              <a:t>msize</a:t>
            </a:r>
            <a:r>
              <a:rPr lang="en-US" sz="900" b="1" dirty="0"/>
              <a:t>(</a:t>
            </a:r>
            <a:r>
              <a:rPr lang="en-US" sz="900" b="1" dirty="0" err="1"/>
              <a:t>vlarge</a:t>
            </a:r>
            <a:r>
              <a:rPr lang="en-US" sz="900" b="1" dirty="0"/>
              <a:t>) </a:t>
            </a:r>
            <a:r>
              <a:rPr lang="en-US" sz="900" b="1" dirty="0" err="1"/>
              <a:t>clwidth</a:t>
            </a:r>
            <a:r>
              <a:rPr lang="en-US" sz="900" b="1" dirty="0"/>
              <a:t>(thick)) (scatter Theil year, c(l) </a:t>
            </a:r>
            <a:r>
              <a:rPr lang="en-US" sz="900" b="1" dirty="0" err="1"/>
              <a:t>msize</a:t>
            </a:r>
            <a:r>
              <a:rPr lang="en-US" sz="900" b="1" dirty="0"/>
              <a:t>(large) legend(off) text(90 2010 "Theil") text(70 2010 "Gini"))</a:t>
            </a:r>
            <a:endParaRPr lang="en-US" sz="9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5334000"/>
            <a:ext cx="2895600" cy="365125"/>
          </a:xfrm>
        </p:spPr>
        <p:txBody>
          <a:bodyPr/>
          <a:lstStyle/>
          <a:p>
            <a:r>
              <a:rPr lang="en-US" dirty="0" err="1" smtClean="0"/>
              <a:t>Branko</a:t>
            </a:r>
            <a:r>
              <a:rPr lang="en-US" dirty="0" smtClean="0"/>
              <a:t> Milanovic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6198"/>
              </p:ext>
            </p:extLst>
          </p:nvPr>
        </p:nvGraphicFramePr>
        <p:xfrm>
          <a:off x="285750" y="518583"/>
          <a:ext cx="8572500" cy="582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0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A </a:t>
            </a:r>
            <a:r>
              <a:rPr lang="en-US" smtClean="0">
                <a:solidFill>
                  <a:srgbClr val="FF3300"/>
                </a:solidFill>
                <a:latin typeface="Calibri" pitchFamily="34" charset="0"/>
              </a:rPr>
              <a:t>non-Marxist</a:t>
            </a:r>
            <a:r>
              <a:rPr lang="en-US" smtClean="0">
                <a:latin typeface="Calibri" pitchFamily="34" charset="0"/>
              </a:rPr>
              <a:t> world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Calibri" pitchFamily="34" charset="0"/>
              </a:rPr>
              <a:t>Over the long run, decreasing importance of within-country inequalities despite some reversal in the last quarter century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alibri" pitchFamily="34" charset="0"/>
              </a:rPr>
              <a:t>Increasing importance of between-country inequalities (but with some hopeful signs in the last five years, before the current crisis),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alibri" pitchFamily="34" charset="0"/>
              </a:rPr>
              <a:t>Global division between countries more than between classes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1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81189" y="228600"/>
            <a:ext cx="8681811" cy="1371600"/>
          </a:xfrm>
          <a:solidFill>
            <a:srgbClr val="A6EAF8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Calibri" pitchFamily="34" charset="0"/>
              </a:rPr>
              <a:t>Composition of global inequality changed: from being mostly due to “class” (within-national), today it is mostly due to “location” (where people </a:t>
            </a:r>
            <a:r>
              <a:rPr lang="en-US" sz="3200" dirty="0" smtClean="0">
                <a:latin typeface="Calibri" pitchFamily="34" charset="0"/>
              </a:rPr>
              <a:t>live)</a:t>
            </a:r>
            <a:endParaRPr lang="en-US" sz="3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34975" y="6573837"/>
            <a:ext cx="678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Based on Bourguignon-Morrisson (2002</a:t>
            </a:r>
            <a:r>
              <a:rPr lang="en-US" sz="1000" dirty="0" smtClean="0"/>
              <a:t>), Maddison data,  </a:t>
            </a:r>
            <a:r>
              <a:rPr lang="en-US" sz="1000" dirty="0"/>
              <a:t>and Milanovic (2005)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7162800" y="6596063"/>
            <a:ext cx="1981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From thepast.xls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5867400"/>
            <a:ext cx="2895600" cy="365125"/>
          </a:xfrm>
        </p:spPr>
        <p:txBody>
          <a:bodyPr/>
          <a:lstStyle/>
          <a:p>
            <a:r>
              <a:rPr lang="en-US" dirty="0" err="1" smtClean="0"/>
              <a:t>Branko</a:t>
            </a:r>
            <a:r>
              <a:rPr lang="en-US" dirty="0" smtClean="0"/>
              <a:t> Milanovic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609600" y="1752601"/>
          <a:ext cx="7543800" cy="482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53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467201"/>
              </p:ext>
            </p:extLst>
          </p:nvPr>
        </p:nvGraphicFramePr>
        <p:xfrm>
          <a:off x="285750" y="990600"/>
          <a:ext cx="8324850" cy="534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304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Very high but decreasing importance of location in global inequality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477000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thepast.xls under c:\history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174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for Michigan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78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longue </a:t>
            </a:r>
            <a:r>
              <a:rPr lang="en-US" dirty="0" err="1" smtClean="0"/>
              <a:t>durée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110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and international inequality after World War II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41476" y="6184221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Concept2: 1960-1980 from Bourguignon &amp; </a:t>
            </a:r>
            <a:r>
              <a:rPr lang="en-US" sz="1400" dirty="0" err="1" smtClean="0"/>
              <a:t>Morrisson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491998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Defines.do using gdppppreg5.dta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450" y="1589767"/>
            <a:ext cx="6493508" cy="450623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172200" y="2514600"/>
            <a:ext cx="0" cy="13716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2200" y="3124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Within-national inequalities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712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8305800" cy="213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How to think of within-national inequalities: </a:t>
            </a:r>
            <a:r>
              <a:rPr lang="en-US" dirty="0" smtClean="0"/>
              <a:t>Introducing the Kuznets waves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From Karl Marx to Frantz Fanon and back to Marx?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20679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moyenne</a:t>
            </a:r>
            <a:r>
              <a:rPr lang="en-US" dirty="0" smtClean="0"/>
              <a:t> </a:t>
            </a:r>
            <a:r>
              <a:rPr lang="en-US" dirty="0" err="1" smtClean="0"/>
              <a:t>durée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489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240082" y="284445"/>
          <a:ext cx="8663836" cy="628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03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Global income distributions in </a:t>
            </a:r>
            <a:br>
              <a:rPr lang="en-US" sz="3600" dirty="0" smtClean="0"/>
            </a:br>
            <a:r>
              <a:rPr lang="en-US" sz="3600" dirty="0" smtClean="0"/>
              <a:t>1988 and 2011</a:t>
            </a:r>
            <a:endParaRPr lang="en-US" sz="3600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828800" y="1524000"/>
            <a:ext cx="603091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013200" y="3078955"/>
            <a:ext cx="5187950" cy="0"/>
          </a:xfrm>
          <a:prstGeom prst="line">
            <a:avLst/>
          </a:prstGeom>
          <a:noFill/>
          <a:ln w="14288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6193472"/>
            <a:ext cx="796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twoway</a:t>
            </a:r>
            <a:r>
              <a:rPr lang="en-US" sz="900" b="1" dirty="0"/>
              <a:t> (</a:t>
            </a:r>
            <a:r>
              <a:rPr lang="en-US" sz="900" b="1" dirty="0" err="1"/>
              <a:t>kdensity</a:t>
            </a:r>
            <a:r>
              <a:rPr lang="en-US" sz="900" b="1" dirty="0"/>
              <a:t> loginc_11_11 [w=</a:t>
            </a:r>
            <a:r>
              <a:rPr lang="en-US" sz="900" b="1" dirty="0" err="1"/>
              <a:t>popu</a:t>
            </a:r>
            <a:r>
              <a:rPr lang="en-US" sz="900" b="1" dirty="0"/>
              <a:t>] if loginc_11_11&gt;2 &amp; year==1988, </a:t>
            </a:r>
            <a:r>
              <a:rPr lang="en-US" sz="900" b="1" dirty="0" err="1"/>
              <a:t>bwidth</a:t>
            </a:r>
            <a:r>
              <a:rPr lang="en-US" sz="900" b="1" dirty="0"/>
              <a:t>(0.14) title("Figure 3. Global income </a:t>
            </a:r>
            <a:r>
              <a:rPr lang="en-US" sz="900" b="1" dirty="0" err="1"/>
              <a:t>dstribution</a:t>
            </a:r>
            <a:r>
              <a:rPr lang="en-US" sz="900" b="1" dirty="0"/>
              <a:t> in 1988 and 2011")) (</a:t>
            </a:r>
            <a:r>
              <a:rPr lang="en-US" sz="900" b="1" dirty="0" err="1"/>
              <a:t>kdensity</a:t>
            </a:r>
            <a:r>
              <a:rPr lang="en-US" sz="900" b="1" dirty="0"/>
              <a:t> loginc_11_11 [w=</a:t>
            </a:r>
            <a:r>
              <a:rPr lang="en-US" sz="900" b="1" dirty="0" err="1"/>
              <a:t>popu</a:t>
            </a:r>
            <a:r>
              <a:rPr lang="en-US" sz="900" b="1" dirty="0"/>
              <a:t>] if loginc_11_11&gt;2 &amp; year==2011, </a:t>
            </a:r>
            <a:r>
              <a:rPr lang="en-US" sz="900" b="1" dirty="0" err="1"/>
              <a:t>bwidth</a:t>
            </a:r>
            <a:r>
              <a:rPr lang="en-US" sz="900" b="1" dirty="0"/>
              <a:t>(0.2)) , legend(off) </a:t>
            </a:r>
            <a:r>
              <a:rPr lang="en-US" sz="900" b="1" dirty="0" err="1"/>
              <a:t>xtitle</a:t>
            </a:r>
            <a:r>
              <a:rPr lang="en-US" sz="900" b="1" dirty="0"/>
              <a:t>(log of annual PPP real income) </a:t>
            </a:r>
            <a:r>
              <a:rPr lang="en-US" sz="900" b="1" dirty="0" err="1"/>
              <a:t>ytitle</a:t>
            </a:r>
            <a:r>
              <a:rPr lang="en-US" sz="900" b="1" dirty="0"/>
              <a:t>(density) text(0.78 2.5 "1988") text(0.65 3.5 "2011") </a:t>
            </a:r>
            <a:r>
              <a:rPr lang="en-US" sz="900" b="1" dirty="0" err="1"/>
              <a:t>xlabel</a:t>
            </a:r>
            <a:r>
              <a:rPr lang="en-US" sz="900" b="1" dirty="0"/>
              <a:t>(2.477"300" 3"1000"   3.477"3000"   4"10000" 4.699"50000", </a:t>
            </a:r>
            <a:r>
              <a:rPr lang="en-US" sz="900" b="1" dirty="0" err="1"/>
              <a:t>labsize</a:t>
            </a:r>
            <a:r>
              <a:rPr lang="en-US" sz="900" b="1" dirty="0"/>
              <a:t>(small) angle(90</a:t>
            </a:r>
            <a:r>
              <a:rPr lang="en-US" sz="900" b="1" dirty="0" smtClean="0"/>
              <a:t>))</a:t>
            </a:r>
          </a:p>
          <a:p>
            <a:r>
              <a:rPr lang="en-US" sz="900" b="1" dirty="0"/>
              <a:t>Using Branko\</a:t>
            </a:r>
            <a:r>
              <a:rPr lang="en-US" sz="900" b="1" dirty="0" err="1"/>
              <a:t>Income_inequality</a:t>
            </a:r>
            <a:r>
              <a:rPr lang="en-US" sz="900" b="1" dirty="0"/>
              <a:t>\final11\combine88_08_11_new.dta</a:t>
            </a:r>
            <a:endParaRPr lang="en-US" sz="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02" y="1556304"/>
            <a:ext cx="6995798" cy="4539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2209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Emerging global “middle class” between $3 and $16</a:t>
            </a:r>
          </a:p>
          <a:p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029200" y="2971800"/>
            <a:ext cx="45719" cy="533400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global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End of neo-Marxist theories focused on center-periphery and structural impediments to growth in the periphery (</a:t>
            </a:r>
            <a:r>
              <a:rPr lang="en-US" dirty="0" err="1" smtClean="0"/>
              <a:t>Prebisch</a:t>
            </a:r>
            <a:r>
              <a:rPr lang="en-US" dirty="0" smtClean="0"/>
              <a:t>, structuralism, dependency, AG Frank, Amin)</a:t>
            </a:r>
          </a:p>
          <a:p>
            <a:r>
              <a:rPr lang="en-US" dirty="0" smtClean="0"/>
              <a:t>Formerly peripheral capitalism appears more successful with the “core” growing slower or not at all.</a:t>
            </a:r>
          </a:p>
          <a:p>
            <a:r>
              <a:rPr lang="en-US" dirty="0" smtClean="0"/>
              <a:t>Complete worldwide dominance of capitalism as socio-economic 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771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global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Even pre-capitalist formation seem to be disappearing; less of “disarticulation” and “dualism” within states</a:t>
            </a:r>
          </a:p>
          <a:p>
            <a:r>
              <a:rPr lang="en-US" dirty="0" smtClean="0"/>
              <a:t>But disarticulation appears in the North</a:t>
            </a:r>
          </a:p>
          <a:p>
            <a:r>
              <a:rPr lang="en-US" dirty="0" smtClean="0"/>
              <a:t>Global nature of capitalism: multinationals, supply chains, transfer pricing</a:t>
            </a:r>
          </a:p>
          <a:p>
            <a:r>
              <a:rPr lang="en-US" dirty="0" smtClean="0"/>
              <a:t>Even in daily life greater commercialization of hitherto non-pecuniary relations</a:t>
            </a:r>
          </a:p>
          <a:p>
            <a:r>
              <a:rPr lang="en-US" dirty="0" smtClean="0"/>
              <a:t>Yet no grand theories explaining how it hangs together &amp; where it leads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630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for global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059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Leaving aside theories of collapse due to environmental limits (climate change) or some vague return to  “localism”. Both unrealistic.</a:t>
            </a:r>
          </a:p>
          <a:p>
            <a:r>
              <a:rPr lang="en-US" dirty="0" smtClean="0"/>
              <a:t>Or nostrums of “inclusiveness” (AR: Fukuyama + Washington consensus); at odds with reality</a:t>
            </a:r>
          </a:p>
          <a:p>
            <a:r>
              <a:rPr lang="en-US" dirty="0" smtClean="0"/>
              <a:t>But important Qs:</a:t>
            </a:r>
          </a:p>
          <a:p>
            <a:r>
              <a:rPr lang="en-US" dirty="0" smtClean="0"/>
              <a:t>1) Are peripheral and core capitalism the same?</a:t>
            </a:r>
          </a:p>
          <a:p>
            <a:r>
              <a:rPr lang="en-US" dirty="0" smtClean="0"/>
              <a:t>2) Are there contradictions between them or not? (Property right are not the same; working rules (trade unions) are not the same)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80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for global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3) Will capitalism become more technocratic (China, EU) or plutocratic (US)?</a:t>
            </a:r>
          </a:p>
          <a:p>
            <a:r>
              <a:rPr lang="en-US" dirty="0" smtClean="0"/>
              <a:t>4) What are the objectives of the  global elite? How are they shaped?</a:t>
            </a:r>
          </a:p>
          <a:p>
            <a:r>
              <a:rPr lang="en-US" dirty="0" smtClean="0"/>
              <a:t>5) Coincidence of interest between the global elite and the poor, when it comes to migration (a new coalition of forces): Davos and under $1 per day </a:t>
            </a:r>
          </a:p>
          <a:p>
            <a:r>
              <a:rPr lang="en-US" dirty="0" smtClean="0"/>
              <a:t>6) What is the meaning of a </a:t>
            </a:r>
            <a:r>
              <a:rPr lang="en-US" i="1" dirty="0" smtClean="0"/>
              <a:t>global</a:t>
            </a:r>
            <a:r>
              <a:rPr lang="en-US" dirty="0" smtClean="0"/>
              <a:t> middle class?</a:t>
            </a:r>
          </a:p>
          <a:p>
            <a:r>
              <a:rPr lang="en-US" dirty="0" smtClean="0"/>
              <a:t>6) Issue of under-</a:t>
            </a:r>
            <a:r>
              <a:rPr lang="en-US" dirty="0" err="1" smtClean="0"/>
              <a:t>consumptionism</a:t>
            </a:r>
            <a:r>
              <a:rPr lang="en-US" dirty="0" smtClean="0"/>
              <a:t> at national level, monopolies (patent rights)</a:t>
            </a:r>
            <a:endParaRPr lang="en-US" dirty="0"/>
          </a:p>
          <a:p>
            <a:r>
              <a:rPr lang="en-US" dirty="0"/>
              <a:t>7</a:t>
            </a:r>
            <a:r>
              <a:rPr lang="en-US" dirty="0" smtClean="0"/>
              <a:t>) Last time when we had a similar (but not nearly as complete) rule of capitalism, things ended with a World War. Now?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Branko Milanovic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4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second chapter of my</a:t>
            </a:r>
            <a:br>
              <a:rPr lang="en-US" dirty="0" smtClean="0"/>
            </a:br>
            <a:r>
              <a:rPr lang="en-US" dirty="0" smtClean="0"/>
              <a:t> forthcoming book (April 2016)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971" y="1752600"/>
            <a:ext cx="3817131" cy="4648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E895-D8EF-4566-8E65-BB58AE2C85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5750</TotalTime>
  <Words>3385</Words>
  <Application>Microsoft Office PowerPoint</Application>
  <PresentationFormat>On-screen Show (4:3)</PresentationFormat>
  <Paragraphs>587</Paragraphs>
  <Slides>87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Arial</vt:lpstr>
      <vt:lpstr>Calibri</vt:lpstr>
      <vt:lpstr>Times New Roman</vt:lpstr>
      <vt:lpstr>Verdana</vt:lpstr>
      <vt:lpstr>Office Theme</vt:lpstr>
      <vt:lpstr>Worksheet</vt:lpstr>
      <vt:lpstr>Recent trends in global income inequality and their political implications</vt:lpstr>
      <vt:lpstr>A. Within-national inequalities</vt:lpstr>
      <vt:lpstr>Ginis in the late 1980s and around now</vt:lpstr>
      <vt:lpstr>Ginis in 1988 and 2011 (population-weighted countries)</vt:lpstr>
      <vt:lpstr>Market, gross and disposable income Ginis in the US and Germany</vt:lpstr>
      <vt:lpstr>PowerPoint Presentation</vt:lpstr>
      <vt:lpstr>Issues raised by growing national inequalities</vt:lpstr>
      <vt:lpstr> How to think of within-national inequalities: Introducing the Kuznets waves </vt:lpstr>
      <vt:lpstr>The second chapter of my  forthcoming book (April 2016)</vt:lpstr>
      <vt:lpstr>Kuznets cycles defined</vt:lpstr>
      <vt:lpstr>  Malign and benign forces reducing inequality (downward portion of the Kuznets wave) </vt:lpstr>
      <vt:lpstr>Kuznets and Piketty “frames” and the Kuznets waves</vt:lpstr>
      <vt:lpstr>PowerPoint Presentation</vt:lpstr>
      <vt:lpstr>PowerPoint Presentation</vt:lpstr>
      <vt:lpstr>PowerPoint Presentation</vt:lpstr>
      <vt:lpstr>PowerPoint Presentation</vt:lpstr>
      <vt:lpstr>What might drive the 2nd Kuznets cycle down?</vt:lpstr>
      <vt:lpstr>PowerPoint Presentation</vt:lpstr>
      <vt:lpstr>Downswing of Kuznets first cycle and upswing of the second Kuznets cycle in advanced economies</vt:lpstr>
      <vt:lpstr>PowerPoint Presentation</vt:lpstr>
      <vt:lpstr>Where are now China and the US?</vt:lpstr>
      <vt:lpstr>B. Between national inequalities</vt:lpstr>
      <vt:lpstr>The third chapter of my forthcoming book (April 2016)</vt:lpstr>
      <vt:lpstr>Different countries and income classes in global income distribution in 2008</vt:lpstr>
      <vt:lpstr>PowerPoint Presentation</vt:lpstr>
      <vt:lpstr>PowerPoint Presentation</vt:lpstr>
      <vt:lpstr>La longue durée: From Karl Marx to Frantz Fanon and back to Marx?</vt:lpstr>
      <vt:lpstr> Large gaps in mean country incomes raise two important issues </vt:lpstr>
      <vt:lpstr>C. Global inequality</vt:lpstr>
      <vt:lpstr>Essentially, global inequality is determined by three forces</vt:lpstr>
      <vt:lpstr>PowerPoint Presentation</vt:lpstr>
      <vt:lpstr>C1. Technical issues in the measurement of global inequality</vt:lpstr>
      <vt:lpstr>Three important technical issues in the measurement of global inequality</vt:lpstr>
      <vt:lpstr>With full adjustment (allocation to the top 10% + Pareto) Gini decline almost vanishes</vt:lpstr>
      <vt:lpstr>C2. How has the world changed  between the fall of the Berlin Wall and the Great Recession [based on joint work with Christoph Lakner]</vt:lpstr>
      <vt:lpstr>Real income growth at various percentiles of global income distribution, 1988-2008 (in 2005 PPPs) </vt:lpstr>
      <vt:lpstr>Why we do it? Political implications</vt:lpstr>
      <vt:lpstr>Global growth incidence curve, 1988-2008 (by percentile)</vt:lpstr>
      <vt:lpstr>PowerPoint Presentation</vt:lpstr>
      <vt:lpstr>Global income distributions in  1988 and 2011</vt:lpstr>
      <vt:lpstr>PowerPoint Presentation</vt:lpstr>
      <vt:lpstr>PowerPoint Presentation</vt:lpstr>
      <vt:lpstr>Focus on point B of the “elephant graph”  (income stagnation and erosion of the middle class in advanced economies)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 Issues of justice and politics  1. Citizenship rent 2. Migration and national welfare state 3. Hollowing out of the rich countries’ middle classes</vt:lpstr>
      <vt:lpstr>Global inequality of opportunity</vt:lpstr>
      <vt:lpstr>Is citizenship a rent?</vt:lpstr>
      <vt:lpstr>The logic of the argument</vt:lpstr>
      <vt:lpstr>Rawls’ views on inter-generational transmission of wealth</vt:lpstr>
      <vt:lpstr>The Rawlsian world </vt:lpstr>
      <vt:lpstr>PowerPoint Presentation</vt:lpstr>
      <vt:lpstr>Conclusion</vt:lpstr>
      <vt:lpstr>Migration….</vt:lpstr>
      <vt:lpstr>Migration: a different way to reduce global inequality and citizenship rent</vt:lpstr>
      <vt:lpstr>PowerPoint Presentation</vt:lpstr>
      <vt:lpstr>PowerPoint Presentation</vt:lpstr>
      <vt:lpstr>Distribution of migrants across income deciles  of the receiving country</vt:lpstr>
      <vt:lpstr>The logic of the migration argument</vt:lpstr>
      <vt:lpstr>Trade-off between citizenship rights and extent of migration</vt:lpstr>
      <vt:lpstr>Political issue: Global vs. national level</vt:lpstr>
      <vt:lpstr>Final conclusion</vt:lpstr>
      <vt:lpstr>Additional slides</vt:lpstr>
      <vt:lpstr>E. Global inequality over the long-run of history</vt:lpstr>
      <vt:lpstr>Global and international inequality after World War II</vt:lpstr>
      <vt:lpstr>Global and inter-national inequality 1952-2014</vt:lpstr>
      <vt:lpstr>Population coverage</vt:lpstr>
      <vt:lpstr>PowerPoint Presentation</vt:lpstr>
      <vt:lpstr>Global income inequality, 1820-2008 (Source: Bourguignon-Morrisson and Milanovic; 1990 PPPs )</vt:lpstr>
      <vt:lpstr>PowerPoint Presentation</vt:lpstr>
      <vt:lpstr>A non-Marxist world</vt:lpstr>
      <vt:lpstr>Composition of global inequality changed: from being mostly due to “class” (within-national), today it is mostly due to “location” (where people live)</vt:lpstr>
      <vt:lpstr>PowerPoint Presentation</vt:lpstr>
      <vt:lpstr>Extra for Michigan</vt:lpstr>
      <vt:lpstr>La longue durée</vt:lpstr>
      <vt:lpstr>Global and international inequality after World War II</vt:lpstr>
      <vt:lpstr>From Karl Marx to Frantz Fanon and back to Marx?</vt:lpstr>
      <vt:lpstr>La moyenne durée</vt:lpstr>
      <vt:lpstr>PowerPoint Presentation</vt:lpstr>
      <vt:lpstr>Global income distributions in  1988 and 2011</vt:lpstr>
      <vt:lpstr>Implications for global theories</vt:lpstr>
      <vt:lpstr>Implications for global theories</vt:lpstr>
      <vt:lpstr>Implications for global theories</vt:lpstr>
      <vt:lpstr>Implications for global theories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income inequality: the past two centuries and the implications for the next</dc:title>
  <dc:creator>Branko</dc:creator>
  <cp:lastModifiedBy>Berglind Ragnarsdottir</cp:lastModifiedBy>
  <cp:revision>382</cp:revision>
  <dcterms:created xsi:type="dcterms:W3CDTF">2012-11-15T12:50:43Z</dcterms:created>
  <dcterms:modified xsi:type="dcterms:W3CDTF">2016-07-08T13:41:38Z</dcterms:modified>
</cp:coreProperties>
</file>