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275" r:id="rId2"/>
    <p:sldId id="276" r:id="rId3"/>
    <p:sldId id="271" r:id="rId4"/>
    <p:sldId id="270" r:id="rId5"/>
    <p:sldId id="279" r:id="rId6"/>
    <p:sldId id="280" r:id="rId7"/>
    <p:sldId id="281" r:id="rId8"/>
    <p:sldId id="282" r:id="rId9"/>
    <p:sldId id="274" r:id="rId10"/>
    <p:sldId id="283" r:id="rId11"/>
    <p:sldId id="284" r:id="rId12"/>
    <p:sldId id="285" r:id="rId13"/>
    <p:sldId id="286" r:id="rId14"/>
    <p:sldId id="287" r:id="rId15"/>
    <p:sldId id="313" r:id="rId16"/>
    <p:sldId id="288" r:id="rId17"/>
    <p:sldId id="307" r:id="rId18"/>
    <p:sldId id="306" r:id="rId19"/>
    <p:sldId id="308" r:id="rId20"/>
    <p:sldId id="289" r:id="rId21"/>
    <p:sldId id="310" r:id="rId22"/>
    <p:sldId id="311" r:id="rId23"/>
    <p:sldId id="292" r:id="rId24"/>
    <p:sldId id="314" r:id="rId25"/>
    <p:sldId id="315" r:id="rId26"/>
    <p:sldId id="319" r:id="rId27"/>
    <p:sldId id="320" r:id="rId28"/>
    <p:sldId id="318" r:id="rId29"/>
    <p:sldId id="316" r:id="rId30"/>
    <p:sldId id="312" r:id="rId31"/>
    <p:sldId id="297" r:id="rId32"/>
    <p:sldId id="303" r:id="rId33"/>
    <p:sldId id="304" r:id="rId34"/>
    <p:sldId id="305" r:id="rId35"/>
    <p:sldId id="268" r:id="rId36"/>
    <p:sldId id="266" r:id="rId37"/>
    <p:sldId id="267" r:id="rId38"/>
    <p:sldId id="261" r:id="rId39"/>
    <p:sldId id="262" r:id="rId40"/>
    <p:sldId id="272" r:id="rId41"/>
    <p:sldId id="321" r:id="rId42"/>
    <p:sldId id="273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1282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EPI01\res\SWA\SWA%202012\Wages\SWA%20Wages%202012\Part%20two\Future\Detailed%20Occupa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4336115115892"/>
          <c:y val="0.12340119848323941"/>
          <c:w val="0.79921598155598095"/>
          <c:h val="0.7028107430073321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  <a:ln>
              <a:solidFill>
                <a:schemeClr val="tx2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400" dirty="0">
                        <a:latin typeface="Myriad Pro" pitchFamily="34" charset="0"/>
                      </a:rPr>
                      <a:t>2012:</a:t>
                    </a:r>
                  </a:p>
                  <a:p>
                    <a:r>
                      <a:rPr lang="en-US" sz="1300" b="1" dirty="0">
                        <a:latin typeface="Myriad Pro" pitchFamily="34" charset="0"/>
                      </a:rPr>
                      <a:t>20.0%</a:t>
                    </a:r>
                    <a:endParaRPr lang="en-US" sz="13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300" b="1" dirty="0"/>
                      <a:t>30.0%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300" b="1" dirty="0"/>
                      <a:t>40.0%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300" b="1" dirty="0"/>
                      <a:t>10.0%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Myriad Pro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'Detailed occs'!$I$5:$I$8</c:f>
              <c:strCache>
                <c:ptCount val="4"/>
                <c:pt idx="0">
                  <c:v>Low</c:v>
                </c:pt>
                <c:pt idx="1">
                  <c:v>Lower-middle</c:v>
                </c:pt>
                <c:pt idx="2">
                  <c:v>Upper-middle</c:v>
                </c:pt>
                <c:pt idx="3">
                  <c:v>Top 10%</c:v>
                </c:pt>
              </c:strCache>
            </c:strRef>
          </c:cat>
          <c:val>
            <c:numRef>
              <c:f>'Detailed occs'!$J$5:$J$8</c:f>
              <c:numCache>
                <c:formatCode>0.0%</c:formatCode>
                <c:ptCount val="4"/>
                <c:pt idx="0">
                  <c:v>0.20022074172528756</c:v>
                </c:pt>
                <c:pt idx="1">
                  <c:v>0.29981441701296868</c:v>
                </c:pt>
                <c:pt idx="2">
                  <c:v>0.399718316461735</c:v>
                </c:pt>
                <c:pt idx="3">
                  <c:v>0.10023687338166397</c:v>
                </c:pt>
              </c:numCache>
            </c:numRef>
          </c:val>
        </c:ser>
        <c:ser>
          <c:idx val="1"/>
          <c:order val="1"/>
          <c:spPr>
            <a:solidFill>
              <a:srgbClr val="00B0F0"/>
            </a:solidFill>
            <a:ln>
              <a:solidFill>
                <a:srgbClr val="00B0F0"/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2.0195774980265387E-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>
                        <a:latin typeface="Myriad Pro" pitchFamily="34" charset="0"/>
                      </a:rPr>
                      <a:t>2022:</a:t>
                    </a:r>
                  </a:p>
                  <a:p>
                    <a:r>
                      <a:rPr lang="en-US" sz="1300" b="1" dirty="0">
                        <a:latin typeface="Myriad Pro" pitchFamily="34" charset="0"/>
                      </a:rPr>
                      <a:t>20.0%</a:t>
                    </a:r>
                    <a:endParaRPr lang="en-US" sz="13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300" b="1" dirty="0"/>
                      <a:t>29.8%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300" b="1" dirty="0"/>
                      <a:t>39.9%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300" b="1" dirty="0"/>
                      <a:t>10.3%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Myriad Pro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'Detailed occs'!$I$5:$I$8</c:f>
              <c:strCache>
                <c:ptCount val="4"/>
                <c:pt idx="0">
                  <c:v>Low</c:v>
                </c:pt>
                <c:pt idx="1">
                  <c:v>Lower-middle</c:v>
                </c:pt>
                <c:pt idx="2">
                  <c:v>Upper-middle</c:v>
                </c:pt>
                <c:pt idx="3">
                  <c:v>Top 10%</c:v>
                </c:pt>
              </c:strCache>
            </c:strRef>
          </c:cat>
          <c:val>
            <c:numRef>
              <c:f>'Detailed occs'!$K$5:$K$8</c:f>
              <c:numCache>
                <c:formatCode>0.0%</c:formatCode>
                <c:ptCount val="4"/>
                <c:pt idx="0">
                  <c:v>0.19986207652014576</c:v>
                </c:pt>
                <c:pt idx="1">
                  <c:v>0.29840329920930497</c:v>
                </c:pt>
                <c:pt idx="2">
                  <c:v>0.39895798064092064</c:v>
                </c:pt>
                <c:pt idx="3">
                  <c:v>0.10277726602800298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4231704"/>
        <c:axId val="314231312"/>
      </c:barChart>
      <c:catAx>
        <c:axId val="3142317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14231312"/>
        <c:crosses val="autoZero"/>
        <c:auto val="1"/>
        <c:lblAlgn val="ctr"/>
        <c:lblOffset val="100"/>
        <c:noMultiLvlLbl val="0"/>
      </c:catAx>
      <c:valAx>
        <c:axId val="31423131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Share of total employment</a:t>
                </a:r>
              </a:p>
            </c:rich>
          </c:tx>
          <c:layout>
            <c:manualLayout>
              <c:xMode val="edge"/>
              <c:yMode val="edge"/>
              <c:x val="4.8328118616412516E-3"/>
              <c:y val="0.26885506176090618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crossAx val="31423170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300">
          <a:latin typeface="Myriad Pro Light" pitchFamily="34" charset="0"/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0.00309</cdr:y>
    </cdr:from>
    <cdr:to>
      <cdr:x>1</cdr:x>
      <cdr:y>0.08192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9439"/>
          <a:ext cx="8669694" cy="4956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700" b="1">
              <a:latin typeface="Myriad Pro Light" pitchFamily="34" charset="0"/>
            </a:rPr>
            <a:t>The</a:t>
          </a:r>
          <a:r>
            <a:rPr lang="en-US" sz="1700" b="1" baseline="0">
              <a:latin typeface="Myriad Pro Light" pitchFamily="34" charset="0"/>
            </a:rPr>
            <a:t> distribution of occupations by wage level, 2012 and 2022</a:t>
          </a:r>
          <a:endParaRPr lang="en-US" sz="1700" b="1">
            <a:latin typeface="Myriad Pro Light" pitchFamily="34" charset="0"/>
          </a:endParaRPr>
        </a:p>
      </cdr:txBody>
    </cdr:sp>
  </cdr:relSizeAnchor>
  <cdr:relSizeAnchor xmlns:cdr="http://schemas.openxmlformats.org/drawingml/2006/chartDrawing">
    <cdr:from>
      <cdr:x>0.00785</cdr:x>
      <cdr:y>0.88717</cdr:y>
    </cdr:from>
    <cdr:to>
      <cdr:x>1</cdr:x>
      <cdr:y>0.99382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8035" y="5578930"/>
          <a:ext cx="8601659" cy="6706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300">
              <a:latin typeface="Myriad Pro Light" pitchFamily="34" charset="0"/>
            </a:rPr>
            <a:t>Note: Occupations are ranked by median annual</a:t>
          </a:r>
          <a:r>
            <a:rPr lang="en-US" sz="1300" baseline="0">
              <a:latin typeface="Myriad Pro Light" pitchFamily="34" charset="0"/>
            </a:rPr>
            <a:t> wages in 2012.  Occupation distribution excludes actors, dancers, musicians and entertainers due to the lack of information on wages.</a:t>
          </a:r>
        </a:p>
        <a:p xmlns:a="http://schemas.openxmlformats.org/drawingml/2006/main">
          <a:r>
            <a:rPr lang="en-US" sz="1300" baseline="0">
              <a:latin typeface="Myriad Pro Light" pitchFamily="34" charset="0"/>
            </a:rPr>
            <a:t>Source: EPI analysis of Bureau of Labor Statistics, Employment Projections (2013)</a:t>
          </a:r>
          <a:endParaRPr lang="en-US" sz="1300">
            <a:latin typeface="Myriad Pro Light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32D61-F451-4A1B-A4F6-A247C5A80E20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B69AE-228E-4B51-9262-3AC080C9C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80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8500"/>
            <a:ext cx="4645025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03C81-4722-4A61-8551-5D8A2DF19AA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24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body"/>
          </p:nvPr>
        </p:nvSpPr>
        <p:spPr>
          <a:xfrm>
            <a:off x="760344" y="4699240"/>
            <a:ext cx="6082043" cy="4451370"/>
          </a:xfrm>
          <a:prstGeom prst="rect">
            <a:avLst/>
          </a:prstGeom>
        </p:spPr>
        <p:txBody>
          <a:bodyPr lIns="88317" tIns="44159" rIns="88317" bIns="44159"/>
          <a:lstStyle/>
          <a:p>
            <a:pPr>
              <a:lnSpc>
                <a:spcPct val="100000"/>
              </a:lnSpc>
            </a:pPr>
            <a:r>
              <a:rPr lang="en-US"/>
              <a:t>Source: Autor (2014)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29" name="CustomShape 2"/>
          <p:cNvSpPr/>
          <p:nvPr/>
        </p:nvSpPr>
        <p:spPr>
          <a:xfrm>
            <a:off x="0" y="0"/>
            <a:ext cx="11540035" cy="11603095"/>
          </a:xfrm>
          <a:prstGeom prst="rect">
            <a:avLst/>
          </a:prstGeom>
        </p:spPr>
        <p:txBody>
          <a:bodyPr lIns="88317" tIns="44159" rIns="88317" bIns="44159"/>
          <a:lstStyle/>
          <a:p>
            <a:pPr>
              <a:lnSpc>
                <a:spcPct val="100000"/>
              </a:lnSpc>
            </a:pPr>
            <a:fld id="{516181C1-61E1-4141-9171-B13111315171}" type="slidenum">
              <a:rPr lang="en-US">
                <a:solidFill>
                  <a:srgbClr val="000000"/>
                </a:solidFill>
                <a:latin typeface="+mn-lt"/>
                <a:ea typeface="+mn-ea"/>
              </a:rPr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7985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80E4D-AD7C-8544-BC40-3E01EB6E8C3F}" type="datetimeFigureOut">
              <a:rPr lang="en-US" smtClean="0"/>
              <a:t>6/5/2017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6935-E4A4-1E4A-8FC4-E96C0394F0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6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80E4D-AD7C-8544-BC40-3E01EB6E8C3F}" type="datetimeFigureOut">
              <a:rPr lang="en-US" smtClean="0"/>
              <a:t>6/5/2017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6935-E4A4-1E4A-8FC4-E96C0394F0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763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80E4D-AD7C-8544-BC40-3E01EB6E8C3F}" type="datetimeFigureOut">
              <a:rPr lang="en-US" smtClean="0"/>
              <a:t>6/5/2017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6935-E4A4-1E4A-8FC4-E96C0394F0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734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80E4D-AD7C-8544-BC40-3E01EB6E8C3F}" type="datetimeFigureOut">
              <a:rPr lang="en-US" smtClean="0"/>
              <a:t>6/5/2017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6935-E4A4-1E4A-8FC4-E96C0394F0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078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80E4D-AD7C-8544-BC40-3E01EB6E8C3F}" type="datetimeFigureOut">
              <a:rPr lang="en-US" smtClean="0"/>
              <a:t>6/5/2017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6935-E4A4-1E4A-8FC4-E96C0394F0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289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80E4D-AD7C-8544-BC40-3E01EB6E8C3F}" type="datetimeFigureOut">
              <a:rPr lang="en-US" smtClean="0"/>
              <a:t>6/5/2017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6935-E4A4-1E4A-8FC4-E96C0394F0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182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80E4D-AD7C-8544-BC40-3E01EB6E8C3F}" type="datetimeFigureOut">
              <a:rPr lang="en-US" smtClean="0"/>
              <a:t>6/5/2017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6935-E4A4-1E4A-8FC4-E96C0394F0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320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80E4D-AD7C-8544-BC40-3E01EB6E8C3F}" type="datetimeFigureOut">
              <a:rPr lang="en-US" smtClean="0"/>
              <a:t>6/5/2017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6935-E4A4-1E4A-8FC4-E96C0394F0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310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80E4D-AD7C-8544-BC40-3E01EB6E8C3F}" type="datetimeFigureOut">
              <a:rPr lang="en-US" smtClean="0"/>
              <a:t>6/5/2017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6935-E4A4-1E4A-8FC4-E96C0394F0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506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80E4D-AD7C-8544-BC40-3E01EB6E8C3F}" type="datetimeFigureOut">
              <a:rPr lang="en-US" smtClean="0"/>
              <a:t>6/5/2017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6935-E4A4-1E4A-8FC4-E96C0394F0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961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80E4D-AD7C-8544-BC40-3E01EB6E8C3F}" type="datetimeFigureOut">
              <a:rPr lang="en-US" smtClean="0"/>
              <a:t>6/5/2017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6935-E4A4-1E4A-8FC4-E96C0394F0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71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80E4D-AD7C-8544-BC40-3E01EB6E8C3F}" type="datetimeFigureOut">
              <a:rPr lang="en-US" smtClean="0"/>
              <a:t>6/5/2017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B6935-E4A4-1E4A-8FC4-E96C0394F0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591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pi.org/pay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32562"/>
            <a:ext cx="7772400" cy="2209799"/>
          </a:xfrm>
        </p:spPr>
        <p:txBody>
          <a:bodyPr>
            <a:noAutofit/>
          </a:bodyPr>
          <a:lstStyle/>
          <a:p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6000" b="1" dirty="0" smtClean="0">
                <a:solidFill>
                  <a:srgbClr val="FF0000"/>
                </a:solidFill>
              </a:rPr>
              <a:t>Do not </a:t>
            </a:r>
            <a:r>
              <a:rPr lang="en-US" sz="6000" b="1" dirty="0">
                <a:solidFill>
                  <a:srgbClr val="FF0000"/>
                </a:solidFill>
              </a:rPr>
              <a:t>fear the </a:t>
            </a:r>
            <a:r>
              <a:rPr lang="en-US" sz="6000" b="1" dirty="0" smtClean="0">
                <a:solidFill>
                  <a:srgbClr val="FF0000"/>
                </a:solidFill>
              </a:rPr>
              <a:t>robots: The challenge is good </a:t>
            </a:r>
            <a:r>
              <a:rPr lang="en-US" sz="6000" b="1" dirty="0">
                <a:solidFill>
                  <a:srgbClr val="FF0000"/>
                </a:solidFill>
              </a:rPr>
              <a:t>j</a:t>
            </a:r>
            <a:r>
              <a:rPr lang="en-US" sz="6000" b="1" dirty="0" smtClean="0">
                <a:solidFill>
                  <a:srgbClr val="FF0000"/>
                </a:solidFill>
              </a:rPr>
              <a:t>obs at good wages</a:t>
            </a:r>
            <a:r>
              <a:rPr lang="en-US" sz="6000" b="1" dirty="0">
                <a:solidFill>
                  <a:srgbClr val="FF0000"/>
                </a:solidFill>
              </a:rPr>
              <a:t/>
            </a:r>
            <a:br>
              <a:rPr lang="en-US" sz="6000" b="1" dirty="0">
                <a:solidFill>
                  <a:srgbClr val="FF0000"/>
                </a:solidFill>
              </a:rPr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2400" dirty="0"/>
              <a:t>Larry</a:t>
            </a:r>
            <a:r>
              <a:rPr lang="en-US" sz="2400" dirty="0" smtClean="0"/>
              <a:t> </a:t>
            </a:r>
            <a:r>
              <a:rPr lang="en-US" sz="2400" dirty="0"/>
              <a:t>Mishel, President</a:t>
            </a:r>
            <a:br>
              <a:rPr lang="en-US" sz="2400" dirty="0"/>
            </a:br>
            <a:r>
              <a:rPr lang="en-US" sz="1800" dirty="0"/>
              <a:t>Economic Policy Institute </a:t>
            </a:r>
            <a:br>
              <a:rPr lang="en-US" sz="1800" dirty="0"/>
            </a:br>
            <a:r>
              <a:rPr lang="en-US" sz="1800" dirty="0" smtClean="0"/>
              <a:t>@Larrymishel</a:t>
            </a:r>
            <a:r>
              <a:rPr lang="en-US" sz="1800" dirty="0"/>
              <a:t/>
            </a:r>
            <a:br>
              <a:rPr lang="en-US" sz="1800" dirty="0"/>
            </a:b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1687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40" y="60880"/>
            <a:ext cx="7457781" cy="620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633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indicators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Displacement</a:t>
            </a:r>
          </a:p>
          <a:p>
            <a:r>
              <a:rPr lang="en-US" dirty="0" smtClean="0"/>
              <a:t>Job loss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797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The Second Machine Age (2MA) </a:t>
            </a:r>
            <a:r>
              <a:rPr lang="en-US" sz="4800" dirty="0"/>
              <a:t>story of </a:t>
            </a:r>
            <a:r>
              <a:rPr lang="en-US" sz="4800" dirty="0" smtClean="0"/>
              <a:t>increasing joblessness?</a:t>
            </a:r>
            <a:endParaRPr lang="en-US" sz="4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www.epi.org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E14F8-7AD6-4636-8C74-13682355630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www.epi.org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E14F8-7AD6-4636-8C74-13682355630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68" y="381000"/>
            <a:ext cx="8398669" cy="6095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76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www.epi.org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E14F8-7AD6-4636-8C74-136823556300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" y="381002"/>
            <a:ext cx="8415338" cy="610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794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1"/>
            <a:ext cx="8229600" cy="4525963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6000" b="1" dirty="0" smtClean="0"/>
              <a:t>	</a:t>
            </a:r>
            <a:r>
              <a:rPr lang="en-US" sz="16000" b="1" u="sng" dirty="0" smtClean="0"/>
              <a:t>If </a:t>
            </a:r>
            <a:r>
              <a:rPr lang="en-US" sz="16000" b="1" u="sng" dirty="0"/>
              <a:t>not now, </a:t>
            </a:r>
            <a:r>
              <a:rPr lang="en-US" sz="16000" b="1" u="sng" dirty="0" smtClean="0"/>
              <a:t>in future?</a:t>
            </a:r>
          </a:p>
          <a:p>
            <a:r>
              <a:rPr lang="en-US" sz="11100" b="1" dirty="0" smtClean="0"/>
              <a:t>Scale of impact</a:t>
            </a:r>
          </a:p>
          <a:p>
            <a:r>
              <a:rPr lang="en-US" sz="11100" b="1" dirty="0" smtClean="0"/>
              <a:t>Time frame</a:t>
            </a:r>
          </a:p>
          <a:p>
            <a:r>
              <a:rPr lang="en-US" sz="11100" b="1" dirty="0" smtClean="0"/>
              <a:t>First order impact only?</a:t>
            </a:r>
          </a:p>
          <a:p>
            <a:r>
              <a:rPr lang="en-US" sz="11100" b="1" dirty="0"/>
              <a:t>Measured against past trends</a:t>
            </a:r>
          </a:p>
          <a:p>
            <a:pPr marL="0" indent="0">
              <a:buNone/>
            </a:pPr>
            <a:endParaRPr lang="en-US" sz="4400" b="1" dirty="0" smtClean="0"/>
          </a:p>
          <a:p>
            <a:pPr marL="0" indent="0">
              <a:buNone/>
            </a:pPr>
            <a:r>
              <a:rPr lang="en-US" sz="4800" b="1" dirty="0" smtClean="0"/>
              <a:t> </a:t>
            </a:r>
            <a:endParaRPr lang="en-US" sz="60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www.epi.org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E14F8-7AD6-4636-8C74-13682355630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20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800" b="1" dirty="0"/>
              <a:t>        </a:t>
            </a:r>
            <a:r>
              <a:rPr lang="en-US" sz="4800" b="1" dirty="0" smtClean="0"/>
              <a:t>Does </a:t>
            </a:r>
            <a:r>
              <a:rPr lang="en-US" sz="4800" b="1" dirty="0"/>
              <a:t>automation, SBTC, </a:t>
            </a:r>
            <a:r>
              <a:rPr lang="en-US" sz="4800" b="1" dirty="0" smtClean="0"/>
              <a:t>				 create </a:t>
            </a:r>
            <a:r>
              <a:rPr lang="en-US" sz="4800" b="1" dirty="0"/>
              <a:t>wage inequality?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www.epi.org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E14F8-7AD6-4636-8C74-13682355630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76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Two stories about wage inequality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742950" indent="-742950">
              <a:buAutoNum type="arabicPeriod"/>
            </a:pPr>
            <a:r>
              <a:rPr lang="en-US" sz="3600" b="1" dirty="0" smtClean="0"/>
              <a:t>Education</a:t>
            </a:r>
            <a:r>
              <a:rPr lang="en-US" sz="3600" dirty="0" smtClean="0"/>
              <a:t>—need for college graduates—driven by technology/computers</a:t>
            </a:r>
          </a:p>
          <a:p>
            <a:pPr marL="742950" indent="-742950">
              <a:buFont typeface="Arial" pitchFamily="34" charset="0"/>
              <a:buAutoNum type="arabicPeriod"/>
            </a:pPr>
            <a:r>
              <a:rPr lang="en-US" sz="3600" b="1" dirty="0" smtClean="0"/>
              <a:t>Occupations</a:t>
            </a:r>
            <a:r>
              <a:rPr lang="en-US" sz="3600" dirty="0" smtClean="0"/>
              <a:t>—job polarization </a:t>
            </a:r>
            <a:r>
              <a:rPr lang="en-US" sz="3600" dirty="0"/>
              <a:t>computers erode </a:t>
            </a:r>
            <a:r>
              <a:rPr lang="en-US" sz="3600" i="1" dirty="0" smtClean="0"/>
              <a:t>middle</a:t>
            </a:r>
            <a:r>
              <a:rPr lang="en-US" sz="3600" dirty="0" smtClean="0"/>
              <a:t>, expand relative demand for non-routine, cognitive skills expands at </a:t>
            </a:r>
            <a:r>
              <a:rPr lang="en-US" sz="3600" i="1" dirty="0" smtClean="0"/>
              <a:t>top</a:t>
            </a:r>
            <a:r>
              <a:rPr lang="en-US" sz="3600" dirty="0" smtClean="0"/>
              <a:t> and do not affect routine, manual work at </a:t>
            </a:r>
            <a:r>
              <a:rPr lang="en-US" sz="3600" i="1" dirty="0" smtClean="0"/>
              <a:t>bottom</a:t>
            </a:r>
            <a:r>
              <a:rPr lang="en-US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5751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>Polarization?</a:t>
            </a:r>
            <a:r>
              <a:rPr lang="en-US" sz="5400" b="1" dirty="0"/>
              <a:t/>
            </a:r>
            <a:br>
              <a:rPr lang="en-US" sz="5400" b="1" dirty="0"/>
            </a:b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Occupational employment polarization can’t possibly explain wage trends since 1999</a:t>
            </a:r>
          </a:p>
          <a:p>
            <a:pPr marL="514350" indent="-514350">
              <a:buAutoNum type="arabicPeriod"/>
            </a:pPr>
            <a:r>
              <a:rPr lang="en-US" sz="3600" dirty="0" smtClean="0"/>
              <a:t>Silent on top 1.0%;</a:t>
            </a:r>
          </a:p>
          <a:p>
            <a:pPr marL="514350" indent="-514350">
              <a:buAutoNum type="arabicPeriod"/>
            </a:pPr>
            <a:r>
              <a:rPr lang="en-US" sz="3600" dirty="0" smtClean="0"/>
              <a:t>Polarization not present since 1999;</a:t>
            </a:r>
          </a:p>
          <a:p>
            <a:pPr marL="514350" indent="-514350">
              <a:buAutoNum type="arabicPeriod"/>
            </a:pPr>
            <a:r>
              <a:rPr lang="en-US" sz="3600" dirty="0" smtClean="0"/>
              <a:t>Occupational employment patterns unrelated to relative wage trends.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636616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81D1E111-9181-41C1-9101-719161D19151}" type="slidenum">
              <a:rPr lang="en-US">
                <a:solidFill>
                  <a:srgbClr val="000000"/>
                </a:solidFill>
                <a:latin typeface="Calibri"/>
              </a:rPr>
              <a:t>19</a:t>
            </a:fld>
            <a:endParaRPr/>
          </a:p>
        </p:txBody>
      </p:sp>
      <p:sp>
        <p:nvSpPr>
          <p:cNvPr id="97" name="CustomShape 2"/>
          <p:cNvSpPr/>
          <p:nvPr/>
        </p:nvSpPr>
        <p:spPr>
          <a:xfrm>
            <a:off x="482400" y="2618640"/>
            <a:ext cx="1458000" cy="1523160"/>
          </a:xfrm>
          <a:prstGeom prst="rect">
            <a:avLst/>
          </a:prstGeom>
          <a:solidFill>
            <a:srgbClr val="FFFFFF"/>
          </a:solidFill>
          <a:ln w="25560">
            <a:solidFill>
              <a:srgbClr val="3A5F8B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400" b="1">
                <a:solidFill>
                  <a:srgbClr val="000000"/>
                </a:solidFill>
                <a:latin typeface="Calibri"/>
              </a:rPr>
              <a:t>Technology</a:t>
            </a:r>
            <a:r>
              <a:rPr lang="en-US" sz="1400">
                <a:solidFill>
                  <a:srgbClr val="FFFFFF"/>
                </a:solidFill>
                <a:latin typeface="Calibri"/>
              </a:rPr>
              <a:t>	</a:t>
            </a:r>
            <a:endParaRPr/>
          </a:p>
        </p:txBody>
      </p:sp>
      <p:sp>
        <p:nvSpPr>
          <p:cNvPr id="98" name="CustomShape 3"/>
          <p:cNvSpPr/>
          <p:nvPr/>
        </p:nvSpPr>
        <p:spPr>
          <a:xfrm>
            <a:off x="2797920" y="2602080"/>
            <a:ext cx="1599480" cy="1523160"/>
          </a:xfrm>
          <a:prstGeom prst="rect">
            <a:avLst/>
          </a:prstGeom>
          <a:ln w="25560">
            <a:solidFill>
              <a:srgbClr val="3A5F8B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400" b="1">
                <a:solidFill>
                  <a:srgbClr val="000000"/>
                </a:solidFill>
                <a:latin typeface="Calibri"/>
              </a:rPr>
              <a:t>Changes in occupation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400" b="1">
                <a:solidFill>
                  <a:srgbClr val="000000"/>
                </a:solidFill>
                <a:latin typeface="Calibri"/>
              </a:rPr>
              <a:t>employment 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400" b="1">
                <a:solidFill>
                  <a:srgbClr val="000000"/>
                </a:solidFill>
                <a:latin typeface="Calibri"/>
              </a:rPr>
              <a:t>shares</a:t>
            </a:r>
            <a:endParaRPr/>
          </a:p>
        </p:txBody>
      </p:sp>
      <p:sp>
        <p:nvSpPr>
          <p:cNvPr id="99" name="CustomShape 4"/>
          <p:cNvSpPr/>
          <p:nvPr/>
        </p:nvSpPr>
        <p:spPr>
          <a:xfrm>
            <a:off x="5257800" y="2583000"/>
            <a:ext cx="1447200" cy="1561320"/>
          </a:xfrm>
          <a:prstGeom prst="rect">
            <a:avLst/>
          </a:prstGeom>
          <a:ln w="25560">
            <a:solidFill>
              <a:srgbClr val="3A5F8B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400" b="1">
                <a:solidFill>
                  <a:srgbClr val="000000"/>
                </a:solidFill>
                <a:latin typeface="Calibri"/>
              </a:rPr>
              <a:t>Changes in occupation wages</a:t>
            </a:r>
            <a:endParaRPr/>
          </a:p>
        </p:txBody>
      </p:sp>
      <p:sp>
        <p:nvSpPr>
          <p:cNvPr id="100" name="CustomShape 5"/>
          <p:cNvSpPr/>
          <p:nvPr/>
        </p:nvSpPr>
        <p:spPr>
          <a:xfrm>
            <a:off x="7488360" y="2571480"/>
            <a:ext cx="1447200" cy="1561320"/>
          </a:xfrm>
          <a:prstGeom prst="rect">
            <a:avLst/>
          </a:prstGeom>
          <a:ln w="25560">
            <a:solidFill>
              <a:srgbClr val="3A5F8B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400" b="1">
                <a:solidFill>
                  <a:srgbClr val="000000"/>
                </a:solidFill>
                <a:latin typeface="Calibri"/>
              </a:rPr>
              <a:t>Changes in overall wage distribution</a:t>
            </a:r>
            <a:endParaRPr/>
          </a:p>
        </p:txBody>
      </p:sp>
      <p:sp>
        <p:nvSpPr>
          <p:cNvPr id="101" name="CustomShape 6"/>
          <p:cNvSpPr/>
          <p:nvPr/>
        </p:nvSpPr>
        <p:spPr>
          <a:xfrm>
            <a:off x="2099520" y="3110400"/>
            <a:ext cx="608760" cy="483840"/>
          </a:xfrm>
          <a:prstGeom prst="rect">
            <a:avLst/>
          </a:prstGeom>
          <a:solidFill>
            <a:srgbClr val="FF0000"/>
          </a:solidFill>
          <a:ln w="25560">
            <a:solidFill>
              <a:srgbClr val="3A5F8B"/>
            </a:solidFill>
            <a:round/>
          </a:ln>
        </p:spPr>
      </p:sp>
      <p:sp>
        <p:nvSpPr>
          <p:cNvPr id="102" name="CustomShape 7"/>
          <p:cNvSpPr/>
          <p:nvPr/>
        </p:nvSpPr>
        <p:spPr>
          <a:xfrm>
            <a:off x="4532040" y="3129480"/>
            <a:ext cx="608760" cy="483840"/>
          </a:xfrm>
          <a:prstGeom prst="rect">
            <a:avLst/>
          </a:prstGeom>
          <a:solidFill>
            <a:srgbClr val="FF0000"/>
          </a:solidFill>
          <a:ln w="25560">
            <a:solidFill>
              <a:srgbClr val="3A5F8B"/>
            </a:solidFill>
            <a:round/>
          </a:ln>
        </p:spPr>
      </p:sp>
      <p:sp>
        <p:nvSpPr>
          <p:cNvPr id="103" name="CustomShape 8"/>
          <p:cNvSpPr/>
          <p:nvPr/>
        </p:nvSpPr>
        <p:spPr>
          <a:xfrm>
            <a:off x="6781680" y="3130200"/>
            <a:ext cx="608760" cy="483840"/>
          </a:xfrm>
          <a:prstGeom prst="rect">
            <a:avLst/>
          </a:prstGeom>
          <a:solidFill>
            <a:srgbClr val="FF0000"/>
          </a:solidFill>
          <a:ln w="25560">
            <a:solidFill>
              <a:srgbClr val="3A5F8B"/>
            </a:solidFill>
            <a:round/>
          </a:ln>
        </p:spPr>
      </p:sp>
    </p:spTree>
    <p:extLst>
      <p:ext uri="{BB962C8B-B14F-4D97-AF65-F5344CB8AC3E}">
        <p14:creationId xmlns:p14="http://schemas.microsoft.com/office/powerpoint/2010/main" val="270582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be clear about ‘technology’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Consumer products</a:t>
            </a:r>
            <a:r>
              <a:rPr lang="en-US" dirty="0" smtClean="0"/>
              <a:t>: your phones, TVs, stoves, etc. improve;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Communications</a:t>
            </a:r>
            <a:r>
              <a:rPr lang="en-US" dirty="0" smtClean="0"/>
              <a:t>: Wi-Fi, internet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Automation</a:t>
            </a:r>
            <a:r>
              <a:rPr lang="en-US" dirty="0" smtClean="0"/>
              <a:t>: in workplace the substitution of capital (equipment/software) for labor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What’s Amazon? What’s </a:t>
            </a:r>
            <a:r>
              <a:rPr lang="en-US" sz="4000" b="1" dirty="0">
                <a:solidFill>
                  <a:srgbClr val="FF0000"/>
                </a:solidFill>
              </a:rPr>
              <a:t>U</a:t>
            </a:r>
            <a:r>
              <a:rPr lang="en-US" sz="4000" b="1" dirty="0" smtClean="0">
                <a:solidFill>
                  <a:srgbClr val="FF0000"/>
                </a:solidFill>
              </a:rPr>
              <a:t>ber? Robots?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395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438840" y="0"/>
            <a:ext cx="8265600" cy="686484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www.epi.org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E14F8-7AD6-4636-8C74-13682355630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60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www.epi.org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E14F8-7AD6-4636-8C74-136823556300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499932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" y="5805162"/>
            <a:ext cx="716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Source: Reproduced from Levy and Murnane (2013)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9452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E14F8-7AD6-4636-8C74-136823556300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1000"/>
            <a:ext cx="7753350" cy="600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26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09800"/>
            <a:ext cx="8229600" cy="41148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1. College (4 </a:t>
            </a:r>
            <a:r>
              <a:rPr lang="en-US" sz="2800" dirty="0" err="1" smtClean="0"/>
              <a:t>yr</a:t>
            </a:r>
            <a:r>
              <a:rPr lang="en-US" sz="2800" dirty="0" smtClean="0"/>
              <a:t>) wage premium flattened after mid-90s, but wage gap still grew strongly;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2</a:t>
            </a:r>
            <a:r>
              <a:rPr lang="en-US" sz="2800" dirty="0"/>
              <a:t>. </a:t>
            </a:r>
            <a:r>
              <a:rPr lang="en-US" sz="2800" dirty="0" smtClean="0"/>
              <a:t>College wages flat, at best, for many years</a:t>
            </a:r>
            <a:br>
              <a:rPr lang="en-US" sz="2800" dirty="0" smtClean="0"/>
            </a:br>
            <a:r>
              <a:rPr lang="en-US" sz="2800" dirty="0" smtClean="0"/>
              <a:t>The </a:t>
            </a:r>
            <a:r>
              <a:rPr lang="en-US" sz="2800" dirty="0"/>
              <a:t>top 1%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67413"/>
            <a:ext cx="8915400" cy="17526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Why the ‘Skills Deficit’/Education Explanation Fails</a:t>
            </a:r>
          </a:p>
        </p:txBody>
      </p:sp>
    </p:spTree>
    <p:extLst>
      <p:ext uri="{BB962C8B-B14F-4D97-AF65-F5344CB8AC3E}">
        <p14:creationId xmlns:p14="http://schemas.microsoft.com/office/powerpoint/2010/main" val="40463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pi.org/files/charts/img/122222-150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181" y="185870"/>
            <a:ext cx="6325638" cy="598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511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epi.org/files/charts/img/122232-150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76" y="252100"/>
            <a:ext cx="6327648" cy="572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9717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://www.epi.org/files/charts/img/130058-1607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428" y="207633"/>
            <a:ext cx="6867144" cy="589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1704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58262"/>
            <a:ext cx="9144000" cy="8168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College wage premium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http://www.epi.org/files/charts/img/117675-1447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705" y="938824"/>
            <a:ext cx="6350590" cy="521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57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epi.org/files/charts/img/130065-1607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" y="382368"/>
            <a:ext cx="7132320" cy="566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8377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179468"/>
            <a:ext cx="6583680" cy="595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373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What </a:t>
            </a:r>
            <a:r>
              <a:rPr lang="en-US" b="1" dirty="0"/>
              <a:t>are the issues?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u="sng" dirty="0" smtClean="0"/>
              <a:t>Technology </a:t>
            </a:r>
            <a:r>
              <a:rPr lang="en-US" b="1" u="sng" dirty="0"/>
              <a:t>is a large topic. Robots are a smaller topic: capital replacing human labor and possibly eroding the total number of jobs and the skill composition of jobs.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1. Number of Jobs</a:t>
            </a:r>
            <a:r>
              <a:rPr lang="en-US" dirty="0"/>
              <a:t>:  Will technology (i.e., Robots!) slow aggregate job </a:t>
            </a:r>
            <a:r>
              <a:rPr lang="en-US" dirty="0" smtClean="0"/>
              <a:t>growth, raise unemployment?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2. Wage </a:t>
            </a:r>
            <a:r>
              <a:rPr lang="en-US" b="1" dirty="0"/>
              <a:t>Inequality</a:t>
            </a:r>
            <a:r>
              <a:rPr lang="en-US" dirty="0"/>
              <a:t>: Will technology (i.e., Robots!) create only high-skilled, high-wage jobs, leaving non-college-educated workforce behind?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www.epi.org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E14F8-7AD6-4636-8C74-13682355630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89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www.epi.org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E14F8-7AD6-4636-8C74-136823556300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40" y="381000"/>
            <a:ext cx="8340725" cy="604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367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Marxist Explanation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‘</a:t>
            </a:r>
            <a:r>
              <a:rPr lang="en-US" sz="3600" dirty="0" smtClean="0"/>
              <a:t>Are </a:t>
            </a:r>
            <a:r>
              <a:rPr lang="en-US" sz="3600" dirty="0"/>
              <a:t>you going to believe me, or what you </a:t>
            </a:r>
            <a:r>
              <a:rPr lang="en-US" sz="3600" dirty="0" smtClean="0"/>
              <a:t>     	see </a:t>
            </a:r>
            <a:r>
              <a:rPr lang="en-US" sz="3600" dirty="0"/>
              <a:t>with your own eyes</a:t>
            </a:r>
            <a:r>
              <a:rPr lang="en-US" sz="3600" dirty="0" smtClean="0"/>
              <a:t>?’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	</a:t>
            </a:r>
            <a:r>
              <a:rPr lang="en-US" sz="3600" dirty="0" smtClean="0">
                <a:solidFill>
                  <a:srgbClr val="FF0000"/>
                </a:solidFill>
              </a:rPr>
              <a:t>Groucho</a:t>
            </a:r>
            <a:r>
              <a:rPr lang="en-US" sz="3600" dirty="0" smtClean="0"/>
              <a:t> Marx</a:t>
            </a:r>
          </a:p>
          <a:p>
            <a:pPr marL="0" indent="0">
              <a:buNone/>
            </a:pPr>
            <a:r>
              <a:rPr lang="en-US" sz="3600" dirty="0" smtClean="0"/>
              <a:t>Example: unpaid internships</a:t>
            </a:r>
          </a:p>
          <a:p>
            <a:pPr marL="0" indent="0">
              <a:buNone/>
            </a:pPr>
            <a:r>
              <a:rPr lang="en-US" sz="3600" dirty="0" smtClean="0"/>
              <a:t>Example: lower wages, less benefits for young college grads, underemployment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8435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BLS Occupational Projections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32037"/>
            <a:ext cx="8229600" cy="45259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By wage level</a:t>
            </a:r>
          </a:p>
          <a:p>
            <a:r>
              <a:rPr lang="en-US" sz="3600" dirty="0" smtClean="0"/>
              <a:t>By education requirements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8410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838509"/>
              </p:ext>
            </p:extLst>
          </p:nvPr>
        </p:nvGraphicFramePr>
        <p:xfrm>
          <a:off x="243840" y="293371"/>
          <a:ext cx="8656320" cy="6271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8181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www.epi.org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E14F8-7AD6-4636-8C74-136823556300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11" y="381002"/>
            <a:ext cx="8343778" cy="6061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561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497" y="274638"/>
            <a:ext cx="8618899" cy="11430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Gig Economy, Self-Employment are not Future of Work!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5400" dirty="0" smtClean="0"/>
              <a:t>     		</a:t>
            </a:r>
            <a:r>
              <a:rPr lang="en-US" sz="4400" dirty="0" smtClean="0"/>
              <a:t>“At a ‘Future of Work’ 		conference the gig economy or 	freelancing  deserves workshops, 				not a plenary”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575798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9" b="5197"/>
          <a:stretch/>
        </p:blipFill>
        <p:spPr bwMode="auto">
          <a:xfrm>
            <a:off x="0" y="1143001"/>
            <a:ext cx="9144000" cy="4921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28238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latin typeface="+mj-lt"/>
              </a:rPr>
              <a:t>Self-employed share of employment, 1995-2015</a:t>
            </a:r>
            <a:endParaRPr lang="en-US" sz="3200" b="1" u="sn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465414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48879"/>
            <a:ext cx="8229600" cy="4192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44650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37" y="986117"/>
            <a:ext cx="9162137" cy="4221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34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Scaling </a:t>
            </a:r>
            <a:r>
              <a:rPr lang="en-US" dirty="0" smtClean="0"/>
              <a:t>Uber and Gig wages </a:t>
            </a:r>
            <a:r>
              <a:rPr lang="en-US" dirty="0"/>
              <a:t>paid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Uber driver pay, 2015	</a:t>
            </a:r>
          </a:p>
          <a:p>
            <a:r>
              <a:rPr lang="en-US" dirty="0"/>
              <a:t>Annual pay: $4.70 Billion</a:t>
            </a:r>
          </a:p>
          <a:p>
            <a:r>
              <a:rPr lang="en-US" dirty="0"/>
              <a:t>Pay net of expenses: $3.76 Billion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b="1" dirty="0"/>
              <a:t>Uber pay relative to economy:	</a:t>
            </a:r>
          </a:p>
          <a:p>
            <a:pPr marL="0" indent="0">
              <a:buNone/>
            </a:pPr>
            <a:r>
              <a:rPr lang="en-US" dirty="0"/>
              <a:t>% private wages	0.06</a:t>
            </a:r>
            <a:r>
              <a:rPr lang="en-US" dirty="0" smtClean="0"/>
              <a:t>%, </a:t>
            </a:r>
            <a:r>
              <a:rPr lang="en-US" b="1" dirty="0" smtClean="0">
                <a:solidFill>
                  <a:srgbClr val="FF0000"/>
                </a:solidFill>
              </a:rPr>
              <a:t>(i.e. .0006 of total)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% </a:t>
            </a:r>
            <a:r>
              <a:rPr lang="en-US" dirty="0"/>
              <a:t>private compensation	0.05%</a:t>
            </a:r>
          </a:p>
          <a:p>
            <a:pPr marL="0" indent="0">
              <a:buNone/>
            </a:pPr>
            <a:r>
              <a:rPr lang="en-US" sz="4600" b="1" dirty="0" smtClean="0"/>
              <a:t>Uber </a:t>
            </a:r>
            <a:r>
              <a:rPr lang="en-US" sz="4600" b="1" dirty="0"/>
              <a:t>is two-thirds of gig </a:t>
            </a:r>
            <a:r>
              <a:rPr lang="en-US" sz="4600" b="1" dirty="0" smtClean="0"/>
              <a:t>economy, so Gig Economy was about 0.1% of private wages in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35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automation/robots?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u="sng" dirty="0" smtClean="0"/>
              <a:t>Joblessness</a:t>
            </a:r>
            <a:endParaRPr lang="en-US" sz="4000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b="1" dirty="0" smtClean="0"/>
              <a:t>Past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Recent, 1999-2016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Post WWII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r>
              <a:rPr lang="en-US" sz="2800" b="1" dirty="0" smtClean="0"/>
              <a:t>Future</a:t>
            </a:r>
            <a:endParaRPr lang="en-US" sz="28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Immediate</a:t>
            </a:r>
            <a:endParaRPr lang="en-US" sz="28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Decades away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u="sng" dirty="0" smtClean="0"/>
              <a:t>Inequality</a:t>
            </a:r>
            <a:endParaRPr lang="en-US" sz="3700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2800" b="1" dirty="0"/>
              <a:t>Past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Recent, 1999-2016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Post WWII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r>
              <a:rPr lang="en-US" sz="2800" b="1" dirty="0"/>
              <a:t>Future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Immediate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Decades away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8644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1843"/>
            <a:ext cx="8915400" cy="1510122"/>
          </a:xfrm>
        </p:spPr>
        <p:txBody>
          <a:bodyPr>
            <a:noAutofit/>
          </a:bodyPr>
          <a:lstStyle/>
          <a:p>
            <a:r>
              <a:rPr lang="en-US" sz="2800" dirty="0" smtClean="0"/>
              <a:t>What really happened: </a:t>
            </a:r>
            <a:r>
              <a:rPr lang="en-US" sz="2800" b="1" dirty="0" smtClean="0">
                <a:solidFill>
                  <a:srgbClr val="FF0000"/>
                </a:solidFill>
              </a:rPr>
              <a:t>Policy </a:t>
            </a:r>
            <a:r>
              <a:rPr lang="en-US" sz="2800" b="1" dirty="0">
                <a:solidFill>
                  <a:srgbClr val="FF0000"/>
                </a:solidFill>
              </a:rPr>
              <a:t>choices, on behalf of those with most wealth and power, </a:t>
            </a:r>
            <a:r>
              <a:rPr lang="en-US" sz="2800" dirty="0"/>
              <a:t>that have undercut wage growth of a typical worker: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Excessive </a:t>
            </a:r>
            <a:r>
              <a:rPr lang="en-US" dirty="0"/>
              <a:t>unemployment</a:t>
            </a:r>
            <a:r>
              <a:rPr lang="en-US" dirty="0" smtClean="0"/>
              <a:t>;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Fissured economy;</a:t>
            </a:r>
            <a:endParaRPr lang="en-US" dirty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/>
              <a:t>Weakened labor standards</a:t>
            </a:r>
            <a:r>
              <a:rPr lang="en-US" dirty="0" smtClean="0"/>
              <a:t>;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Globalization;</a:t>
            </a:r>
            <a:endParaRPr lang="en-US" dirty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/>
              <a:t>Eroded institutions: collective bargaining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/>
              <a:t>Top 1.0% wage/income growth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www.epi.org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E14F8-7AD6-4636-8C74-136823556300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61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158262"/>
            <a:ext cx="9144000" cy="8168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Productivity-pay gap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://www.epi.org/files/charts/img/136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942" y="932363"/>
            <a:ext cx="5720116" cy="521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82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u="sng" dirty="0" smtClean="0"/>
              <a:t>Raising America’s Pay</a:t>
            </a:r>
            <a:endParaRPr lang="en-US" sz="6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Full Employment</a:t>
            </a:r>
          </a:p>
          <a:p>
            <a:r>
              <a:rPr lang="en-US" dirty="0"/>
              <a:t>Restrain top 1% incomes (</a:t>
            </a:r>
            <a:r>
              <a:rPr lang="en-US" dirty="0" smtClean="0"/>
              <a:t>Finance, </a:t>
            </a:r>
            <a:r>
              <a:rPr lang="en-US" dirty="0"/>
              <a:t>Executive pay)</a:t>
            </a:r>
          </a:p>
          <a:p>
            <a:r>
              <a:rPr lang="en-US" dirty="0"/>
              <a:t>Restore labor standards (min wage, OT, wage theft, misclassification, forced arbitration, undocumented workers)</a:t>
            </a:r>
          </a:p>
          <a:p>
            <a:r>
              <a:rPr lang="en-US" dirty="0"/>
              <a:t>Modernize labor standards (earned sick leave, family leave, fair work week/scheduling)</a:t>
            </a:r>
          </a:p>
          <a:p>
            <a:r>
              <a:rPr lang="en-US" dirty="0"/>
              <a:t>Rebuild collective </a:t>
            </a:r>
            <a:r>
              <a:rPr lang="en-US" dirty="0" smtClean="0"/>
              <a:t>bargaining</a:t>
            </a:r>
          </a:p>
          <a:p>
            <a:pPr marL="0" indent="0">
              <a:buNone/>
            </a:pPr>
            <a:r>
              <a:rPr lang="en-US" sz="1900" dirty="0" smtClean="0"/>
              <a:t>See: </a:t>
            </a:r>
            <a:r>
              <a:rPr lang="en-US" sz="1900" dirty="0">
                <a:hlinkClick r:id="rId2"/>
              </a:rPr>
              <a:t>http://www.epi.org/pay</a:t>
            </a:r>
            <a:r>
              <a:rPr lang="en-US" sz="1900" dirty="0" smtClean="0">
                <a:hlinkClick r:id="rId2"/>
              </a:rPr>
              <a:t>/</a:t>
            </a:r>
            <a:r>
              <a:rPr lang="en-US" sz="1900" dirty="0" smtClean="0"/>
              <a:t>  </a:t>
            </a:r>
            <a:endParaRPr lang="en-US" sz="19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141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Where </a:t>
            </a:r>
            <a:r>
              <a:rPr lang="en-US" b="1" dirty="0"/>
              <a:t>can we look for evidence?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 smtClean="0"/>
              <a:t>Recent </a:t>
            </a:r>
            <a:r>
              <a:rPr lang="en-US" b="1" dirty="0"/>
              <a:t>past, 1999-2007 and 2007-14</a:t>
            </a:r>
            <a:r>
              <a:rPr lang="en-US" dirty="0"/>
              <a:t>: 2MA claims trends are already evident. If not, then why do we think the future will reflect their story?</a:t>
            </a:r>
          </a:p>
          <a:p>
            <a:pPr lvl="0"/>
            <a:r>
              <a:rPr lang="en-US" b="1" dirty="0"/>
              <a:t>Projections</a:t>
            </a:r>
            <a:r>
              <a:rPr lang="en-US" dirty="0"/>
              <a:t>: ‘Oh wow’ stories? Examine various projections.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www.epi.org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E14F8-7AD6-4636-8C74-13682355630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03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jobless future? Given not in the past!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>
                <a:solidFill>
                  <a:srgbClr val="FF0000"/>
                </a:solidFill>
              </a:rPr>
              <a:t>Automation eliminates jobs in specific occupations and industries but does it lead to overall joblessness?</a:t>
            </a:r>
          </a:p>
          <a:p>
            <a:r>
              <a:rPr lang="en-US" dirty="0" smtClean="0"/>
              <a:t>Why have we not seen ever-rising unemployment over last century or more?;</a:t>
            </a:r>
          </a:p>
          <a:p>
            <a:r>
              <a:rPr lang="en-US" dirty="0" smtClean="0"/>
              <a:t>Or, how did unemployment drop from 10% to under 5% since 2010 if we’re in a job-killing automation surge?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www.epi.org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E14F8-7AD6-4636-8C74-13682355630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44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9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Ok, automation happens but then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0800"/>
            <a:ext cx="8229600" cy="48053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Only done to cut costs, right?</a:t>
            </a:r>
          </a:p>
          <a:p>
            <a:r>
              <a:rPr lang="en-US" dirty="0" smtClean="0"/>
              <a:t>When costs drop then what? </a:t>
            </a:r>
            <a:r>
              <a:rPr lang="en-US" b="1" dirty="0" smtClean="0">
                <a:solidFill>
                  <a:srgbClr val="FF0000"/>
                </a:solidFill>
              </a:rPr>
              <a:t>Lower prices Higher incomes, some combo of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higher profits and higher wages</a:t>
            </a:r>
          </a:p>
          <a:p>
            <a:r>
              <a:rPr lang="en-US" dirty="0" smtClean="0"/>
              <a:t>Those who bought automated good or service in future will buy more of that item, or of other items. Higher incomes spent.</a:t>
            </a:r>
          </a:p>
          <a:p>
            <a:r>
              <a:rPr lang="en-US" dirty="0" smtClean="0"/>
              <a:t>Unless we have run out of ‘needs’ and capitalists fail to satisfy them, even invent some;</a:t>
            </a:r>
          </a:p>
          <a:p>
            <a:r>
              <a:rPr lang="en-US" dirty="0" smtClean="0"/>
              <a:t>Poof: more jobs created. </a:t>
            </a:r>
          </a:p>
          <a:p>
            <a:r>
              <a:rPr lang="en-US" b="1" dirty="0" smtClean="0"/>
              <a:t>Will next time be different?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www.epi.org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E14F8-7AD6-4636-8C74-13682355630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33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/>
              <a:t>Where’s 	the Footprint of accelerated automation?</a:t>
            </a:r>
            <a:endParaRPr lang="en-US" sz="6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www.epi.org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E14F8-7AD6-4636-8C74-13682355630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20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" y="506070"/>
            <a:ext cx="8971166" cy="618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216725"/>
      </p:ext>
    </p:extLst>
  </p:cSld>
  <p:clrMapOvr>
    <a:masterClrMapping/>
  </p:clrMapOvr>
</p:sld>
</file>

<file path=ppt/theme/theme1.xml><?xml version="1.0" encoding="utf-8"?>
<a:theme xmlns:a="http://schemas.openxmlformats.org/drawingml/2006/main" name="EPI-powerpoin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EPI-powerpoint-template</Template>
  <TotalTime>679</TotalTime>
  <Words>776</Words>
  <Application>Microsoft Office PowerPoint</Application>
  <PresentationFormat>On-screen Show (4:3)</PresentationFormat>
  <Paragraphs>160</Paragraphs>
  <Slides>42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Myriad Pro</vt:lpstr>
      <vt:lpstr>Myriad Pro Light</vt:lpstr>
      <vt:lpstr>Wingdings</vt:lpstr>
      <vt:lpstr>EPI-powerpoint-template</vt:lpstr>
      <vt:lpstr>       Do not fear the robots: The challenge is good jobs at good wages  Larry Mishel, President Economic Policy Institute  @Larrymishel </vt:lpstr>
      <vt:lpstr>Let’s be clear about ‘technology’</vt:lpstr>
      <vt:lpstr> What are the issues? </vt:lpstr>
      <vt:lpstr>Impact of automation/robots?</vt:lpstr>
      <vt:lpstr> Where can we look for evidence? </vt:lpstr>
      <vt:lpstr>A jobless future? Given not in the past!</vt:lpstr>
      <vt:lpstr>Ok, automation happens but then what?</vt:lpstr>
      <vt:lpstr>PowerPoint Presentation</vt:lpstr>
      <vt:lpstr>PowerPoint Presentation</vt:lpstr>
      <vt:lpstr>PowerPoint Presentation</vt:lpstr>
      <vt:lpstr>Other indicators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Two stories about wage inequality</vt:lpstr>
      <vt:lpstr> Polarization? </vt:lpstr>
      <vt:lpstr>PowerPoint Presentation</vt:lpstr>
      <vt:lpstr>PowerPoint Presentation</vt:lpstr>
      <vt:lpstr>PowerPoint Presentation</vt:lpstr>
      <vt:lpstr>PowerPoint Presentation</vt:lpstr>
      <vt:lpstr>1. College (4 yr) wage premium flattened after mid-90s, but wage gap still grew strongly; 2. College wages flat, at best, for many years The top 1%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Marxist Explanation</vt:lpstr>
      <vt:lpstr>BLS Occupational Projections</vt:lpstr>
      <vt:lpstr>PowerPoint Presentation</vt:lpstr>
      <vt:lpstr>PowerPoint Presentation</vt:lpstr>
      <vt:lpstr>Gig Economy, Self-Employment are not Future of Work!</vt:lpstr>
      <vt:lpstr>PowerPoint Presentation</vt:lpstr>
      <vt:lpstr>PowerPoint Presentation</vt:lpstr>
      <vt:lpstr>PowerPoint Presentation</vt:lpstr>
      <vt:lpstr>Scaling Uber and Gig wages paid</vt:lpstr>
      <vt:lpstr>What really happened: Policy choices, on behalf of those with most wealth and power, that have undercut wage growth of a typical worker: </vt:lpstr>
      <vt:lpstr>PowerPoint Presentation</vt:lpstr>
      <vt:lpstr>Raising America’s Pay</vt:lpstr>
    </vt:vector>
  </TitlesOfParts>
  <Company>Economic Policy Institute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Teresa Kroeger</dc:creator>
  <cp:lastModifiedBy>Lawrence Mishel</cp:lastModifiedBy>
  <cp:revision>39</cp:revision>
  <cp:lastPrinted>2017-05-03T14:36:33Z</cp:lastPrinted>
  <dcterms:created xsi:type="dcterms:W3CDTF">2016-11-28T16:33:19Z</dcterms:created>
  <dcterms:modified xsi:type="dcterms:W3CDTF">2017-06-05T16:14:53Z</dcterms:modified>
</cp:coreProperties>
</file>