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460" r:id="rId2"/>
    <p:sldId id="461" r:id="rId3"/>
    <p:sldId id="474" r:id="rId4"/>
    <p:sldId id="475" r:id="rId5"/>
    <p:sldId id="498" r:id="rId6"/>
    <p:sldId id="499" r:id="rId7"/>
    <p:sldId id="500" r:id="rId8"/>
    <p:sldId id="501" r:id="rId9"/>
    <p:sldId id="502" r:id="rId10"/>
    <p:sldId id="503" r:id="rId11"/>
    <p:sldId id="505" r:id="rId12"/>
    <p:sldId id="506" r:id="rId13"/>
    <p:sldId id="508" r:id="rId14"/>
    <p:sldId id="509" r:id="rId15"/>
    <p:sldId id="510" r:id="rId16"/>
    <p:sldId id="433" r:id="rId17"/>
    <p:sldId id="435" r:id="rId18"/>
    <p:sldId id="487" r:id="rId19"/>
    <p:sldId id="437" r:id="rId20"/>
    <p:sldId id="524" r:id="rId21"/>
    <p:sldId id="438" r:id="rId22"/>
    <p:sldId id="525" r:id="rId23"/>
    <p:sldId id="526" r:id="rId24"/>
    <p:sldId id="466" r:id="rId25"/>
    <p:sldId id="468" r:id="rId26"/>
    <p:sldId id="490" r:id="rId27"/>
    <p:sldId id="491" r:id="rId28"/>
    <p:sldId id="492" r:id="rId29"/>
    <p:sldId id="493" r:id="rId30"/>
    <p:sldId id="494" r:id="rId31"/>
    <p:sldId id="495" r:id="rId32"/>
    <p:sldId id="427" r:id="rId33"/>
    <p:sldId id="451" r:id="rId34"/>
    <p:sldId id="444" r:id="rId35"/>
    <p:sldId id="445" r:id="rId36"/>
    <p:sldId id="537" r:id="rId37"/>
    <p:sldId id="516" r:id="rId38"/>
    <p:sldId id="517" r:id="rId39"/>
    <p:sldId id="518" r:id="rId40"/>
    <p:sldId id="519" r:id="rId41"/>
    <p:sldId id="520" r:id="rId42"/>
    <p:sldId id="533" r:id="rId43"/>
    <p:sldId id="532" r:id="rId44"/>
    <p:sldId id="535" r:id="rId45"/>
    <p:sldId id="536" r:id="rId46"/>
    <p:sldId id="534" r:id="rId47"/>
    <p:sldId id="531" r:id="rId48"/>
    <p:sldId id="528" r:id="rId49"/>
    <p:sldId id="529" r:id="rId50"/>
    <p:sldId id="53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3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0C2ED-C41F-497C-9073-4AA61B689EB9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8EC29-FC53-465C-9EA7-1C1FD102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4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2DF5-0071-405E-B339-BA3C09CBEF26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C78B-642B-45A7-81F7-C23B61E5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2DF5-0071-405E-B339-BA3C09CBEF26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C78B-642B-45A7-81F7-C23B61E5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6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2DF5-0071-405E-B339-BA3C09CBEF26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C78B-642B-45A7-81F7-C23B61E5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3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2DF5-0071-405E-B339-BA3C09CBEF26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C78B-642B-45A7-81F7-C23B61E5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2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2DF5-0071-405E-B339-BA3C09CBEF26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C78B-642B-45A7-81F7-C23B61E5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7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2DF5-0071-405E-B339-BA3C09CBEF26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C78B-642B-45A7-81F7-C23B61E5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6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2DF5-0071-405E-B339-BA3C09CBEF26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C78B-642B-45A7-81F7-C23B61E5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2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2DF5-0071-405E-B339-BA3C09CBEF26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C78B-642B-45A7-81F7-C23B61E5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9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2DF5-0071-405E-B339-BA3C09CBEF26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C78B-642B-45A7-81F7-C23B61E5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6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2DF5-0071-405E-B339-BA3C09CBEF26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C78B-642B-45A7-81F7-C23B61E5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2DF5-0071-405E-B339-BA3C09CBEF26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C78B-642B-45A7-81F7-C23B61E5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5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12DF5-0071-405E-B339-BA3C09CBEF26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6C78B-642B-45A7-81F7-C23B61E5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0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7575" y="470536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HISTORY OF INEQUALITY, STONE AGE TO TODAY</a:t>
            </a:r>
          </a:p>
        </p:txBody>
      </p:sp>
      <p:sp>
        <p:nvSpPr>
          <p:cNvPr id="3" name="AutoShape 2" descr="http://laloalcaraz.com/wp-content/uploads/2011/10/Occupy-Wall-St-ALAN-test.jpg"/>
          <p:cNvSpPr>
            <a:spLocks noChangeAspect="1" noChangeArrowheads="1"/>
          </p:cNvSpPr>
          <p:nvPr/>
        </p:nvSpPr>
        <p:spPr bwMode="auto">
          <a:xfrm>
            <a:off x="155575" y="-2674938"/>
            <a:ext cx="3619500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laloalcaraz.com/wp-content/uploads/2011/10/Occupy-Wall-St-ALAN-test.jpg"/>
          <p:cNvSpPr>
            <a:spLocks noChangeAspect="1" noChangeArrowheads="1"/>
          </p:cNvSpPr>
          <p:nvPr/>
        </p:nvSpPr>
        <p:spPr bwMode="auto">
          <a:xfrm>
            <a:off x="307975" y="-2522538"/>
            <a:ext cx="3619500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encrypted-tbn0.gstatic.com/images?q=tbn:ANd9GcS3o4n7EG4MlMa2C_mE3tZJQxhCWv84-twI0zgdC5dUofcPOdwFU6NDDj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://liberation.typepad.com/.a/6a00d83451d75d69e20133f30935a6970b-450wi"/>
          <p:cNvSpPr>
            <a:spLocks noChangeAspect="1" noChangeArrowheads="1"/>
          </p:cNvSpPr>
          <p:nvPr/>
        </p:nvSpPr>
        <p:spPr bwMode="auto">
          <a:xfrm>
            <a:off x="155575" y="-1600200"/>
            <a:ext cx="4286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370768"/>
            <a:ext cx="5488861" cy="42691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5825" y="1683605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C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Walter </a:t>
            </a:r>
            <a:r>
              <a:rPr lang="en-US" sz="2600" b="1" dirty="0" err="1" smtClean="0">
                <a:solidFill>
                  <a:srgbClr val="C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Scheidel</a:t>
            </a:r>
            <a:endParaRPr lang="en-US" sz="2600" b="1" dirty="0" smtClean="0">
              <a:solidFill>
                <a:srgbClr val="C00000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(Stanford University)</a:t>
            </a:r>
            <a:endParaRPr lang="en-US" sz="2000" b="1" dirty="0">
              <a:solidFill>
                <a:srgbClr val="C00000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555" y="2814319"/>
            <a:ext cx="2402340" cy="35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82880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PANDEMICS</a:t>
            </a:r>
          </a:p>
          <a:p>
            <a:endParaRPr lang="en-US" sz="2400" b="1" dirty="0"/>
          </a:p>
          <a:p>
            <a:r>
              <a:rPr lang="en-US" sz="2400" b="1" dirty="0" smtClean="0"/>
              <a:t>Black Death (14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/15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c.)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New World pandemics (16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/17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c.)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err="1" smtClean="0"/>
              <a:t>Justinianic</a:t>
            </a:r>
            <a:r>
              <a:rPr lang="en-US" sz="2400" b="1" dirty="0" smtClean="0"/>
              <a:t> Plague (6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/8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c.)</a:t>
            </a:r>
          </a:p>
        </p:txBody>
      </p:sp>
    </p:spTree>
    <p:extLst>
      <p:ext uri="{BB962C8B-B14F-4D97-AF65-F5344CB8AC3E}">
        <p14:creationId xmlns:p14="http://schemas.microsoft.com/office/powerpoint/2010/main" val="40953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7219950" cy="5200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1080" y="5791200"/>
            <a:ext cx="716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Rural real wages in England, 1200-1869</a:t>
            </a:r>
          </a:p>
          <a:p>
            <a:pPr algn="ctr"/>
            <a:r>
              <a:rPr lang="en-US" sz="1600" dirty="0" smtClean="0"/>
              <a:t>(TGL 303, from Clark 2007: 130-4)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297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81000"/>
            <a:ext cx="6648450" cy="5067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2025" y="5638800"/>
            <a:ext cx="716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</a:t>
            </a:r>
            <a:r>
              <a:rPr lang="en-US" b="1" dirty="0" smtClean="0"/>
              <a:t>ealth inequality in the cities of Piedmont, NW Italy, 1300-1800</a:t>
            </a:r>
          </a:p>
          <a:p>
            <a:pPr algn="ctr"/>
            <a:r>
              <a:rPr lang="en-US" sz="1600" dirty="0" smtClean="0"/>
              <a:t>(TGL 307, from Alfani 2015: 1084)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5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4800"/>
            <a:ext cx="7058025" cy="5353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799" y="5791200"/>
            <a:ext cx="69056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Real wages in central Mexico, 1520-1820</a:t>
            </a:r>
          </a:p>
          <a:p>
            <a:pPr algn="ctr"/>
            <a:r>
              <a:rPr lang="en-US" sz="1600" dirty="0" smtClean="0"/>
              <a:t>(TGL 317, from Arroyo Abad et al. 2012: 156)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81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"/>
            <a:ext cx="7448550" cy="5457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175" y="5791200"/>
            <a:ext cx="7696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Daily wheat wages of unskilled workers in Egypt, 3</a:t>
            </a:r>
            <a:r>
              <a:rPr lang="en-US" b="1" baseline="30000" dirty="0" smtClean="0"/>
              <a:t>rd</a:t>
            </a:r>
            <a:r>
              <a:rPr lang="en-US" b="1" dirty="0" smtClean="0"/>
              <a:t> cent. BCE to 15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cent. CE</a:t>
            </a:r>
          </a:p>
          <a:p>
            <a:pPr algn="ctr"/>
            <a:r>
              <a:rPr lang="en-US" sz="1600" dirty="0" smtClean="0"/>
              <a:t>(TGL 323, from Scheidel 2010: 448 and </a:t>
            </a:r>
            <a:r>
              <a:rPr lang="en-US" sz="1600" dirty="0" err="1" smtClean="0"/>
              <a:t>Pamuk</a:t>
            </a:r>
            <a:r>
              <a:rPr lang="en-US" sz="1600" dirty="0" smtClean="0"/>
              <a:t> &amp; </a:t>
            </a:r>
            <a:r>
              <a:rPr lang="en-US" sz="1600" dirty="0" err="1" smtClean="0"/>
              <a:t>Shatzmiller</a:t>
            </a:r>
            <a:r>
              <a:rPr lang="en-US" sz="1600" dirty="0" smtClean="0"/>
              <a:t> 2014: 202)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92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609600"/>
            <a:ext cx="7086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Argument</a:t>
            </a:r>
          </a:p>
          <a:p>
            <a:endParaRPr lang="en-US" sz="2400" b="1" dirty="0"/>
          </a:p>
          <a:p>
            <a:r>
              <a:rPr lang="en-US" sz="2400" b="1" dirty="0" smtClean="0"/>
              <a:t>Violence has been the single most important means of leveling wealth and income inequality in human history</a:t>
            </a:r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4 principal mechanisms: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Mass mobilization war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Transformative revolution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State collapse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Pandemics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590800"/>
            <a:ext cx="2590800" cy="386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"/>
            <a:ext cx="6505575" cy="5686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087" y="6019800"/>
            <a:ext cx="7848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Top 1% income shares in four countries, 1935-1975 (in %)</a:t>
            </a:r>
          </a:p>
          <a:p>
            <a:pPr algn="ctr"/>
            <a:r>
              <a:rPr lang="en-US" sz="1600" dirty="0" smtClean="0"/>
              <a:t>(TGL 131, from WWID)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27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6200"/>
            <a:ext cx="7086600" cy="6111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130978"/>
            <a:ext cx="8305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Top 1% wealth shares in 10 countries, 1740-2011</a:t>
            </a:r>
          </a:p>
          <a:p>
            <a:pPr algn="ctr"/>
            <a:r>
              <a:rPr lang="en-US" sz="1600" dirty="0" smtClean="0"/>
              <a:t>(TGL 139, from </a:t>
            </a:r>
            <a:r>
              <a:rPr lang="en-US" sz="1600" dirty="0" err="1" smtClean="0"/>
              <a:t>Roine</a:t>
            </a:r>
            <a:r>
              <a:rPr lang="en-US" sz="1600" dirty="0" smtClean="0"/>
              <a:t> &amp; </a:t>
            </a:r>
            <a:r>
              <a:rPr lang="en-US" sz="1600" dirty="0" err="1" smtClean="0"/>
              <a:t>Waldenstrom</a:t>
            </a:r>
            <a:r>
              <a:rPr lang="en-US" sz="1600" dirty="0" smtClean="0"/>
              <a:t> 2015: 539)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3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Principal wartime factors: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Decline of capital value and returns on capital due to government intervention and other war-related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Very high top tax rates for income and estates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Redistribution of resources to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Falling skill premiums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Inflation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Physical destruction</a:t>
            </a:r>
          </a:p>
        </p:txBody>
      </p:sp>
    </p:spTree>
    <p:extLst>
      <p:ext uri="{BB962C8B-B14F-4D97-AF65-F5344CB8AC3E}">
        <p14:creationId xmlns:p14="http://schemas.microsoft.com/office/powerpoint/2010/main" val="45287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33400"/>
            <a:ext cx="714375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275" y="5867400"/>
            <a:ext cx="8534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Average top tax rates in 20 countries, 1800-2013 (in %)</a:t>
            </a:r>
          </a:p>
          <a:p>
            <a:pPr algn="ctr"/>
            <a:r>
              <a:rPr lang="en-US" sz="1600" dirty="0" smtClean="0"/>
              <a:t>(TGL 145, from Scheve &amp; </a:t>
            </a:r>
            <a:r>
              <a:rPr lang="en-US" sz="1600" dirty="0" err="1" smtClean="0"/>
              <a:t>Stasavage</a:t>
            </a:r>
            <a:r>
              <a:rPr lang="en-US" sz="1600" dirty="0" smtClean="0"/>
              <a:t> 2016: 81)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32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609600"/>
            <a:ext cx="7086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Argument</a:t>
            </a:r>
          </a:p>
          <a:p>
            <a:endParaRPr lang="en-US" sz="2400" b="1" dirty="0"/>
          </a:p>
          <a:p>
            <a:r>
              <a:rPr lang="en-US" sz="2400" b="1" dirty="0" smtClean="0"/>
              <a:t>Violence has been the single most important means of leveling wealth and income inequality in human history</a:t>
            </a:r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4 principal mechanisms: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Mass mobilization war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Transformative revolution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State collapse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Pandemics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590800"/>
            <a:ext cx="2590800" cy="386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6781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 wartime factors: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Decline of capital value and returns on capital due to government intervention and other war-related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Very high top tax rates for income and estates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Redistribution of resources to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Falling skill premiums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Physical destruction</a:t>
            </a:r>
          </a:p>
          <a:p>
            <a:endParaRPr lang="en-US" sz="2400" b="1" dirty="0"/>
          </a:p>
          <a:p>
            <a:r>
              <a:rPr lang="en-US" sz="2400" b="1" dirty="0" smtClean="0"/>
              <a:t>Knock-on effects: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Democratization (franchise extension)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Unionization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Welfare state (built on wartime fiscal expansion)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Social solidarity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452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334250" cy="595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637" y="6172200"/>
            <a:ext cx="810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Trade union density in 10 OECD countries, 1880-2008</a:t>
            </a:r>
            <a:r>
              <a:rPr lang="en-US" sz="1600" dirty="0" smtClean="0"/>
              <a:t> (TGL 167, from www.waelde.com)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27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Q:  Earlier </a:t>
            </a:r>
            <a:r>
              <a:rPr lang="en-US" sz="2200" b="1" dirty="0"/>
              <a:t>instances of leveling associated with </a:t>
            </a:r>
            <a:r>
              <a:rPr lang="en-US" sz="2200" b="1" dirty="0">
                <a:solidFill>
                  <a:srgbClr val="FF0000"/>
                </a:solidFill>
              </a:rPr>
              <a:t>mass mobilization warfare</a:t>
            </a:r>
            <a:r>
              <a:rPr lang="en-US" sz="2200" b="1" dirty="0"/>
              <a:t>?</a:t>
            </a:r>
          </a:p>
          <a:p>
            <a:r>
              <a:rPr lang="en-US" sz="2200" b="1" dirty="0" smtClean="0"/>
              <a:t>A:  Hardly ever.</a:t>
            </a:r>
          </a:p>
          <a:p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862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010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Q:  Earlier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instances of leveling associated with mass mobilization warfare?</a:t>
            </a:r>
          </a:p>
          <a:p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A:  Hardly ever.</a:t>
            </a:r>
          </a:p>
          <a:p>
            <a:endParaRPr lang="en-US" sz="2200" b="1" dirty="0"/>
          </a:p>
          <a:p>
            <a:r>
              <a:rPr lang="en-US" sz="2200" b="1" dirty="0" smtClean="0"/>
              <a:t>Effects of </a:t>
            </a:r>
            <a:r>
              <a:rPr lang="en-US" sz="2200" b="1" dirty="0" smtClean="0">
                <a:solidFill>
                  <a:srgbClr val="FF0000"/>
                </a:solidFill>
              </a:rPr>
              <a:t>civil war</a:t>
            </a:r>
          </a:p>
          <a:p>
            <a:endParaRPr lang="en-US" sz="2200" b="1" dirty="0"/>
          </a:p>
          <a:p>
            <a:r>
              <a:rPr lang="en-US" sz="2200" b="1" dirty="0" smtClean="0"/>
              <a:t>Very rare in modern societies – leveling in and after Spanish Civil War</a:t>
            </a:r>
          </a:p>
          <a:p>
            <a:endParaRPr lang="en-US" sz="2200" b="1" dirty="0"/>
          </a:p>
          <a:p>
            <a:r>
              <a:rPr lang="en-US" sz="2200" b="1" dirty="0" smtClean="0"/>
              <a:t>In developing countries – on average increase in inequality</a:t>
            </a:r>
          </a:p>
          <a:p>
            <a:endParaRPr lang="en-US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allows uncontrolled profiteering by small minority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interferes with access to market for the poor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interferes with state taxation and redistribution including social </a:t>
            </a:r>
            <a:r>
              <a:rPr lang="en-US" sz="2200" b="1" dirty="0" smtClean="0"/>
              <a:t>spending</a:t>
            </a:r>
            <a:endParaRPr lang="en-US" sz="2200" b="1" dirty="0"/>
          </a:p>
          <a:p>
            <a:pPr algn="r"/>
            <a:endParaRPr lang="en-US" sz="2200" b="1" dirty="0" smtClean="0"/>
          </a:p>
          <a:p>
            <a:pPr algn="r"/>
            <a:r>
              <a:rPr lang="en-US" sz="1600" b="1" dirty="0" smtClean="0"/>
              <a:t>(</a:t>
            </a:r>
            <a:r>
              <a:rPr lang="en-US" sz="1600" b="1" dirty="0" err="1"/>
              <a:t>Bircan</a:t>
            </a:r>
            <a:r>
              <a:rPr lang="en-US" sz="1600" b="1" dirty="0"/>
              <a:t>, </a:t>
            </a:r>
            <a:r>
              <a:rPr lang="en-US" sz="1600" b="1" dirty="0" err="1"/>
              <a:t>Bruck</a:t>
            </a:r>
            <a:r>
              <a:rPr lang="en-US" sz="1600" b="1" dirty="0"/>
              <a:t> &amp;</a:t>
            </a:r>
            <a:r>
              <a:rPr lang="en-US" sz="1600" b="1" dirty="0" smtClean="0"/>
              <a:t> </a:t>
            </a:r>
            <a:r>
              <a:rPr lang="en-US" sz="1600" b="1" dirty="0" err="1"/>
              <a:t>Vothknecht</a:t>
            </a:r>
            <a:r>
              <a:rPr lang="en-US" sz="1600" b="1" dirty="0"/>
              <a:t> 2010)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052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REVOLUTION</a:t>
            </a:r>
          </a:p>
          <a:p>
            <a:endParaRPr lang="en-US" sz="2400" b="1" dirty="0"/>
          </a:p>
          <a:p>
            <a:r>
              <a:rPr lang="en-US" sz="2400" b="1" dirty="0" smtClean="0"/>
              <a:t>Communist revolutions – 100 million deaths + massive leveling of inequality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Soviet Union (expropriation, capital destruction, wage compression: very low income Gini below 0.3)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Maoist China (the same)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Vietnam, Cambodia, Cuba </a:t>
            </a:r>
            <a:r>
              <a:rPr lang="en-US" sz="2400" b="1" dirty="0" err="1" smtClean="0"/>
              <a:t>etc</a:t>
            </a:r>
            <a:r>
              <a:rPr lang="en-US" sz="2400" b="1" dirty="0" smtClean="0"/>
              <a:t> (all similar)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3797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657600"/>
            <a:ext cx="8405812" cy="1688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106" y="6019800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(TGL 237, from </a:t>
            </a:r>
            <a:r>
              <a:rPr lang="en-US" sz="1600" dirty="0" err="1" smtClean="0"/>
              <a:t>Morrisson</a:t>
            </a:r>
            <a:r>
              <a:rPr lang="en-US" sz="1600" dirty="0" smtClean="0"/>
              <a:t> &amp; Snyder 2000: 71)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838200"/>
            <a:ext cx="6248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Earlier cases? Transformative revolutions rare before 20</a:t>
            </a:r>
            <a:r>
              <a:rPr lang="en-US" sz="2400" b="1" baseline="30000" dirty="0"/>
              <a:t>th</a:t>
            </a:r>
            <a:r>
              <a:rPr lang="en-US" sz="2400" b="1" dirty="0"/>
              <a:t> century</a:t>
            </a:r>
          </a:p>
          <a:p>
            <a:endParaRPr lang="en-US" sz="2400" b="1" dirty="0"/>
          </a:p>
          <a:p>
            <a:r>
              <a:rPr lang="en-US" sz="2400" b="1" dirty="0"/>
              <a:t>French Revolution (expropriation, redistribution, real wage growth)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90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Peaceful alternatives?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459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906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Peaceful alternatives?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Peaceful land reform – only minor or no leveling in the longer term (violent reforms work better)</a:t>
            </a:r>
          </a:p>
        </p:txBody>
      </p:sp>
    </p:spTree>
    <p:extLst>
      <p:ext uri="{BB962C8B-B14F-4D97-AF65-F5344CB8AC3E}">
        <p14:creationId xmlns:p14="http://schemas.microsoft.com/office/powerpoint/2010/main" val="20987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90600"/>
            <a:ext cx="701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Peaceful alternatives?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Peaceful land reform – only minor or no leveling in the longer term (violent reforms work better)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Financial crises – not really (e.g., Great Recession of 2008; impact of Great Depression in US as main exception)</a:t>
            </a:r>
          </a:p>
        </p:txBody>
      </p:sp>
    </p:spTree>
    <p:extLst>
      <p:ext uri="{BB962C8B-B14F-4D97-AF65-F5344CB8AC3E}">
        <p14:creationId xmlns:p14="http://schemas.microsoft.com/office/powerpoint/2010/main" val="25186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90600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Peaceful alternatives?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Peaceful land reform – only minor or no leveling in the longer term (violent reforms work better)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Financial crises – not really (e.g., Great Recession of 2008; impact of Great Depression in US as main exception)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Democracy – no consistent effect (esp. </a:t>
            </a:r>
            <a:r>
              <a:rPr lang="en-US" sz="2400" b="1" dirty="0" err="1" smtClean="0">
                <a:solidFill>
                  <a:srgbClr val="0070C0"/>
                </a:solidFill>
              </a:rPr>
              <a:t>Acemoglu</a:t>
            </a:r>
            <a:r>
              <a:rPr lang="en-US" sz="2400" b="1" dirty="0" smtClean="0">
                <a:solidFill>
                  <a:srgbClr val="0070C0"/>
                </a:solidFill>
              </a:rPr>
              <a:t> et al. 2015; Scheve &amp; </a:t>
            </a:r>
            <a:r>
              <a:rPr lang="en-US" sz="2400" b="1" dirty="0" err="1" smtClean="0">
                <a:solidFill>
                  <a:srgbClr val="0070C0"/>
                </a:solidFill>
              </a:rPr>
              <a:t>Stasavage</a:t>
            </a:r>
            <a:r>
              <a:rPr lang="en-US" sz="2400" b="1" dirty="0" smtClean="0">
                <a:solidFill>
                  <a:srgbClr val="0070C0"/>
                </a:solidFill>
              </a:rPr>
              <a:t> 2017)</a:t>
            </a:r>
          </a:p>
        </p:txBody>
      </p:sp>
    </p:spTree>
    <p:extLst>
      <p:ext uri="{BB962C8B-B14F-4D97-AF65-F5344CB8AC3E}">
        <p14:creationId xmlns:p14="http://schemas.microsoft.com/office/powerpoint/2010/main" val="11781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dvl.co.za/news/102009/images/bush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5387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9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90600"/>
            <a:ext cx="701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Peaceful alternatives?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Peaceful land reform – only minor or no leveling in the longer term (violent reforms work better)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Financial crises – not really (e.g., Great Recession of 2008; impact of Great Depression in US as main exception)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Democracy – no consistent effect (esp. </a:t>
            </a:r>
            <a:r>
              <a:rPr lang="en-US" sz="2400" b="1" dirty="0" err="1" smtClean="0"/>
              <a:t>Acemoglu</a:t>
            </a:r>
            <a:r>
              <a:rPr lang="en-US" sz="2400" b="1" dirty="0" smtClean="0"/>
              <a:t> et al. 2015; Scheve &amp; </a:t>
            </a:r>
            <a:r>
              <a:rPr lang="en-US" sz="2400" b="1" dirty="0" err="1" smtClean="0"/>
              <a:t>Stasavage</a:t>
            </a:r>
            <a:r>
              <a:rPr lang="en-US" sz="2400" b="1" dirty="0" smtClean="0"/>
              <a:t> 2017)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Unionization – largely a function of mass warfare (+ manufacturing)</a:t>
            </a:r>
          </a:p>
        </p:txBody>
      </p:sp>
    </p:spTree>
    <p:extLst>
      <p:ext uri="{BB962C8B-B14F-4D97-AF65-F5344CB8AC3E}">
        <p14:creationId xmlns:p14="http://schemas.microsoft.com/office/powerpoint/2010/main" val="5818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90600"/>
            <a:ext cx="701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Peaceful alternatives?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Peaceful land reform – only minor or no leveling in the longer term (violent reforms work better)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Financial crises – not really (e.g., Great Recession of 2008; impact of Great Depression in US as main exception)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Democracy – no consistent effect (esp. </a:t>
            </a:r>
            <a:r>
              <a:rPr lang="en-US" sz="2400" b="1" dirty="0" err="1" smtClean="0"/>
              <a:t>Acemoglu</a:t>
            </a:r>
            <a:r>
              <a:rPr lang="en-US" sz="2400" b="1" dirty="0" smtClean="0"/>
              <a:t> et al. 2015; Scheve &amp; </a:t>
            </a:r>
            <a:r>
              <a:rPr lang="en-US" sz="2400" b="1" dirty="0" err="1" smtClean="0"/>
              <a:t>Stasavage</a:t>
            </a:r>
            <a:r>
              <a:rPr lang="en-US" sz="2400" b="1" dirty="0" smtClean="0"/>
              <a:t> 2017)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Unionization – largely a function of mass warfare (+ manufacturing)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Economists’ favorites: economic development (Kuznets curve); race between education and technology (skill-biased income inequality)</a:t>
            </a:r>
          </a:p>
        </p:txBody>
      </p:sp>
    </p:spTree>
    <p:extLst>
      <p:ext uri="{BB962C8B-B14F-4D97-AF65-F5344CB8AC3E}">
        <p14:creationId xmlns:p14="http://schemas.microsoft.com/office/powerpoint/2010/main" val="35570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0"/>
            <a:ext cx="7162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Interplay between processes of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wealth/income concentration</a:t>
            </a:r>
            <a:r>
              <a:rPr lang="en-US" sz="2400" b="1" dirty="0" smtClean="0"/>
              <a:t> (driven by state formation and economic development)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and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violent shocks</a:t>
            </a:r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has been crucial in determining evolution of inequality in the very long run</a:t>
            </a:r>
          </a:p>
          <a:p>
            <a:endParaRPr lang="en-US" sz="2400" b="1" dirty="0"/>
          </a:p>
          <a:p>
            <a:r>
              <a:rPr lang="en-US" sz="2400" b="1" dirty="0" smtClean="0"/>
              <a:t>&gt;&gt; “super-curves”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190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8727925" cy="4462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562600"/>
            <a:ext cx="6248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Inequality trends in Europe in the long run</a:t>
            </a:r>
          </a:p>
          <a:p>
            <a:pPr algn="ctr"/>
            <a:r>
              <a:rPr lang="en-US" sz="1600" dirty="0" smtClean="0"/>
              <a:t>(TGL 87)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077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609600"/>
            <a:ext cx="8067675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8237" y="5715000"/>
            <a:ext cx="6858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Inequality trends in Latin America in the long run</a:t>
            </a:r>
          </a:p>
          <a:p>
            <a:pPr algn="ctr"/>
            <a:r>
              <a:rPr lang="en-US" sz="1600" dirty="0" smtClean="0"/>
              <a:t>(TGL 104)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7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8495294" cy="5318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047" y="5943600"/>
            <a:ext cx="716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Inequality trends in the United States in the long run</a:t>
            </a:r>
          </a:p>
          <a:p>
            <a:pPr algn="ctr"/>
            <a:r>
              <a:rPr lang="en-US" sz="1600" dirty="0" smtClean="0"/>
              <a:t>(TGL 110)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341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024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3716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What about Sweden?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788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57200"/>
            <a:ext cx="6915150" cy="4838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275" y="5715000"/>
            <a:ext cx="8610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State marginal income tax rates in Sweden, 1862-2013</a:t>
            </a:r>
          </a:p>
          <a:p>
            <a:pPr algn="ctr"/>
            <a:r>
              <a:rPr lang="en-US" sz="1600" dirty="0" smtClean="0"/>
              <a:t>(TGL 161, from </a:t>
            </a:r>
            <a:r>
              <a:rPr lang="en-US" sz="1600" dirty="0" err="1" smtClean="0"/>
              <a:t>Stenkula</a:t>
            </a:r>
            <a:r>
              <a:rPr lang="en-US" sz="1600" dirty="0" smtClean="0"/>
              <a:t> et al. 2014: 174)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901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3716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What about Sweden?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What about Latin America?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410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Transition from hunter-gatherers to farmers and herders &gt;&gt; increasing importance of material wealth (and political power)</a:t>
            </a:r>
          </a:p>
        </p:txBody>
      </p:sp>
      <p:pic>
        <p:nvPicPr>
          <p:cNvPr id="4098" name="Picture 2" descr="https://encrypted-tbn3.gstatic.com/images?q=tbn:ANd9GcR7Q1aiC_NlhXgUGboV-gJp0eDZhFBFYx8buIH7tmz9rBingonc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1" y="2286000"/>
            <a:ext cx="522731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609600"/>
            <a:ext cx="8067675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8237" y="5715000"/>
            <a:ext cx="6858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Inequality trends in Latin America in the long run</a:t>
            </a:r>
          </a:p>
          <a:p>
            <a:pPr algn="ctr"/>
            <a:r>
              <a:rPr lang="en-US" sz="1600" dirty="0" smtClean="0"/>
              <a:t>(TGL 104)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39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3716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</a:t>
            </a:r>
            <a:r>
              <a:rPr lang="en-US" sz="2400" b="1" dirty="0" smtClean="0"/>
              <a:t>uestions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What about Sweden?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What about Latin America?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What would have happened in the absence of violent shocks?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924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" y="228600"/>
            <a:ext cx="9204960" cy="6055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6284495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Earlier version of Milanovic 2016: 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7681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"/>
            <a:ext cx="7696200" cy="5391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6248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Spain, 1277-1850</a:t>
            </a:r>
            <a:endParaRPr lang="en-US" dirty="0"/>
          </a:p>
          <a:p>
            <a:pPr algn="ctr"/>
            <a:r>
              <a:rPr lang="en-US" sz="1600" dirty="0" smtClean="0"/>
              <a:t>(TGL 99, from Alvarez-</a:t>
            </a:r>
            <a:r>
              <a:rPr lang="en-US" sz="1600" dirty="0" err="1" smtClean="0"/>
              <a:t>Nogal</a:t>
            </a:r>
            <a:r>
              <a:rPr lang="en-US" sz="1600" dirty="0" smtClean="0"/>
              <a:t> &amp; </a:t>
            </a:r>
            <a:r>
              <a:rPr lang="en-US" sz="1600" dirty="0" err="1" smtClean="0"/>
              <a:t>Prados</a:t>
            </a:r>
            <a:r>
              <a:rPr lang="en-US" sz="1600" dirty="0" smtClean="0"/>
              <a:t> de la </a:t>
            </a:r>
            <a:r>
              <a:rPr lang="en-US" sz="1600" dirty="0" err="1" smtClean="0"/>
              <a:t>Escosura</a:t>
            </a:r>
            <a:r>
              <a:rPr lang="en-US" sz="1600" dirty="0" smtClean="0"/>
              <a:t> 2013)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589871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4343400" cy="3008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341" y="21336"/>
            <a:ext cx="4620137" cy="3002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581400"/>
            <a:ext cx="4653750" cy="317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207" y="3581400"/>
            <a:ext cx="4392793" cy="30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043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7124700" cy="4829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" y="5562600"/>
            <a:ext cx="7010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Counterfactual inequality trends for the twentieth century</a:t>
            </a:r>
          </a:p>
          <a:p>
            <a:pPr algn="ctr"/>
            <a:r>
              <a:rPr lang="en-US" sz="1600" dirty="0" smtClean="0"/>
              <a:t>(TGL 400)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04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5956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371600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What about Sweden?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What about Latin America?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What would have happened in the absence of violent shocks?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Is history relevant?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028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6934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Where do we go from here?</a:t>
            </a:r>
          </a:p>
          <a:p>
            <a:endParaRPr lang="en-US" sz="2400" b="1" dirty="0"/>
          </a:p>
          <a:p>
            <a:r>
              <a:rPr lang="en-US" sz="2400" b="1" dirty="0" smtClean="0"/>
              <a:t>The traditionally effective mechanisms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</a:t>
            </a:r>
            <a:r>
              <a:rPr lang="en-US" sz="2400" b="1" dirty="0" smtClean="0"/>
              <a:t>ass-mobilization wars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</a:t>
            </a:r>
            <a:r>
              <a:rPr lang="en-US" sz="2400" b="1" dirty="0" smtClean="0"/>
              <a:t>ransformative revolutions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</a:t>
            </a:r>
            <a:r>
              <a:rPr lang="en-US" sz="2400" b="1" dirty="0" smtClean="0"/>
              <a:t>tate collapse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pandemics</a:t>
            </a:r>
          </a:p>
          <a:p>
            <a:endParaRPr lang="en-US" sz="2400" b="1" dirty="0"/>
          </a:p>
          <a:p>
            <a:r>
              <a:rPr lang="en-US" sz="2400" b="1" dirty="0"/>
              <a:t>a</a:t>
            </a:r>
            <a:r>
              <a:rPr lang="en-US" sz="2400" b="1" dirty="0" smtClean="0"/>
              <a:t>re no longer available to us today ( – nor </a:t>
            </a:r>
            <a:r>
              <a:rPr lang="en-US" sz="2400" b="1" dirty="0"/>
              <a:t>w</a:t>
            </a:r>
            <a:r>
              <a:rPr lang="en-US" sz="2400" b="1" dirty="0" smtClean="0"/>
              <a:t>ould we want them to be…)</a:t>
            </a:r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32526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6934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Where do we go from here?</a:t>
            </a:r>
          </a:p>
          <a:p>
            <a:endParaRPr lang="en-US" sz="2400" b="1" dirty="0"/>
          </a:p>
          <a:p>
            <a:r>
              <a:rPr lang="en-US" sz="2400" b="1" dirty="0" smtClean="0"/>
              <a:t>The traditionally effective mechanisms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</a:t>
            </a:r>
            <a:r>
              <a:rPr lang="en-US" sz="2400" b="1" dirty="0" smtClean="0"/>
              <a:t>ass-mobilization wars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</a:t>
            </a:r>
            <a:r>
              <a:rPr lang="en-US" sz="2400" b="1" dirty="0" smtClean="0"/>
              <a:t>ransformative revolutions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</a:t>
            </a:r>
            <a:r>
              <a:rPr lang="en-US" sz="2400" b="1" dirty="0" smtClean="0"/>
              <a:t>tate collapse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pandemics</a:t>
            </a:r>
          </a:p>
          <a:p>
            <a:endParaRPr lang="en-US" sz="2400" b="1" dirty="0"/>
          </a:p>
          <a:p>
            <a:r>
              <a:rPr lang="en-US" sz="2400" b="1" dirty="0"/>
              <a:t>a</a:t>
            </a:r>
            <a:r>
              <a:rPr lang="en-US" sz="2400" b="1" dirty="0" smtClean="0"/>
              <a:t>re no longer available to us today ( – nor </a:t>
            </a:r>
            <a:r>
              <a:rPr lang="en-US" sz="2400" b="1" dirty="0"/>
              <a:t>w</a:t>
            </a:r>
            <a:r>
              <a:rPr lang="en-US" sz="2400" b="1" dirty="0" smtClean="0"/>
              <a:t>ould we want them to be…)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How realistic are calls for sweeping policy changes in the absence of such preconditions?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6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609600"/>
            <a:ext cx="7086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Argument</a:t>
            </a:r>
          </a:p>
          <a:p>
            <a:endParaRPr lang="en-US" sz="2400" b="1" dirty="0"/>
          </a:p>
          <a:p>
            <a:r>
              <a:rPr lang="en-US" sz="2400" b="1" dirty="0" smtClean="0"/>
              <a:t>Violence has been the single most important means of leveling wealth and income inequality in human history</a:t>
            </a:r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4 principal mechanisms: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Mass mobilization war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Transformative revolution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State collapse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Pandemics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590800"/>
            <a:ext cx="2590800" cy="386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9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696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Where do we go from here? (cont.)</a:t>
            </a:r>
          </a:p>
          <a:p>
            <a:endParaRPr lang="en-US" sz="2400" b="1" dirty="0"/>
          </a:p>
          <a:p>
            <a:r>
              <a:rPr lang="en-US" sz="2400" b="1" dirty="0" smtClean="0"/>
              <a:t>Plausible policy measures (targeted fiscal intervention, investment in education, tracking offshore wealth, basic income, campaign finance reform, </a:t>
            </a:r>
            <a:r>
              <a:rPr lang="en-US" sz="2400" b="1" dirty="0" err="1" smtClean="0"/>
              <a:t>etc</a:t>
            </a:r>
            <a:r>
              <a:rPr lang="en-US" sz="2400" b="1" dirty="0" smtClean="0"/>
              <a:t>)</a:t>
            </a:r>
          </a:p>
          <a:p>
            <a:endParaRPr lang="en-US" sz="2400" b="1" dirty="0"/>
          </a:p>
          <a:p>
            <a:r>
              <a:rPr lang="en-US" sz="2400" b="1" dirty="0"/>
              <a:t>m</a:t>
            </a:r>
            <a:r>
              <a:rPr lang="en-US" sz="2400" b="1" dirty="0" smtClean="0"/>
              <a:t>ust be contextualized in altered global environment (fading of previous shock-induced equalization)</a:t>
            </a:r>
          </a:p>
          <a:p>
            <a:endParaRPr lang="en-US" sz="2400" b="1" dirty="0"/>
          </a:p>
          <a:p>
            <a:r>
              <a:rPr lang="en-US" sz="2400" b="1" i="1" dirty="0"/>
              <a:t>a</a:t>
            </a:r>
            <a:r>
              <a:rPr lang="en-US" sz="2400" b="1" i="1" dirty="0" smtClean="0"/>
              <a:t>nd</a:t>
            </a:r>
            <a:r>
              <a:rPr lang="en-US" sz="2400" b="1" dirty="0" smtClean="0"/>
              <a:t> absorb </a:t>
            </a:r>
            <a:r>
              <a:rPr lang="en-US" sz="2400" b="1" dirty="0" err="1" smtClean="0"/>
              <a:t>disequalizing</a:t>
            </a:r>
            <a:r>
              <a:rPr lang="en-US" sz="2400" b="1" dirty="0" smtClean="0"/>
              <a:t> trends related to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g</a:t>
            </a:r>
            <a:r>
              <a:rPr lang="en-US" sz="2400" b="1" dirty="0" smtClean="0"/>
              <a:t>lobalization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</a:t>
            </a:r>
            <a:r>
              <a:rPr lang="en-US" sz="2400" b="1" dirty="0" smtClean="0"/>
              <a:t>utomation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</a:t>
            </a:r>
            <a:r>
              <a:rPr lang="en-US" sz="2400" b="1" dirty="0" smtClean="0"/>
              <a:t>ecular 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migration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(and, one day) somatic enhancement</a:t>
            </a:r>
          </a:p>
        </p:txBody>
      </p:sp>
    </p:spTree>
    <p:extLst>
      <p:ext uri="{BB962C8B-B14F-4D97-AF65-F5344CB8AC3E}">
        <p14:creationId xmlns:p14="http://schemas.microsoft.com/office/powerpoint/2010/main" val="1923015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098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STATE COLLAPSE</a:t>
            </a:r>
          </a:p>
          <a:p>
            <a:endParaRPr lang="en-US" sz="2400" b="1" dirty="0"/>
          </a:p>
          <a:p>
            <a:r>
              <a:rPr lang="en-US" sz="2400" b="1" dirty="0" smtClean="0"/>
              <a:t>The larger a tributary empire became and the longer it lasted, the richer its ruling class became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926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"/>
            <a:ext cx="7781925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9062" y="6324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(TGL 72)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28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State collapse reverses this process – the more dramatic the collapse, the more substantial the leveling</a:t>
            </a:r>
          </a:p>
          <a:p>
            <a:endParaRPr lang="en-US" sz="2400" b="1" dirty="0"/>
          </a:p>
          <a:p>
            <a:r>
              <a:rPr lang="en-US" sz="2400" b="1" dirty="0" smtClean="0"/>
              <a:t>Examples: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Mycenaean Greece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Western Roman Empire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Classic Maya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Tang China</a:t>
            </a:r>
            <a:endParaRPr lang="en-US" sz="2400" b="1" dirty="0"/>
          </a:p>
        </p:txBody>
      </p:sp>
      <p:pic>
        <p:nvPicPr>
          <p:cNvPr id="3" name="Picture 6" descr="http://previews.123rf.com/images/dimol/dimol1404/dimol140400476/27848814-Travel-Cambodia-concept-background-ancient-stone-door-and-tree-roots-Ta-Prohm-temple-ruins-Angkor-Ca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3839801" cy="255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travelettes.net/wp-content/uploads/2013/03/calakmul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54362"/>
            <a:ext cx="369831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asgreekart.pbworks.com/f/Lion%5C%27s%20G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4391680"/>
            <a:ext cx="1541366" cy="227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acmusee.qc.ca/docs/sizes/5480aff7c0ab5/source/3--Reproduction-en-or-du-masque-fune_raire-d_Agamemn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716" y="4391680"/>
            <a:ext cx="1946384" cy="214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4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90870" cy="5229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435" y="5715000"/>
            <a:ext cx="8229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Gini coefficients of house sizes in Britain from the Iron Age to the Early Middle Ages</a:t>
            </a:r>
          </a:p>
          <a:p>
            <a:pPr algn="ctr"/>
            <a:r>
              <a:rPr lang="en-US" sz="1600" dirty="0" smtClean="0"/>
              <a:t>(TGL 269, from Stephan 2013: 90)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03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1327</Words>
  <Application>Microsoft Office PowerPoint</Application>
  <PresentationFormat>On-screen Show (4:3)</PresentationFormat>
  <Paragraphs>233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Arimo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 Scheidel</dc:creator>
  <cp:lastModifiedBy>CUNY Graduate Center</cp:lastModifiedBy>
  <cp:revision>247</cp:revision>
  <dcterms:created xsi:type="dcterms:W3CDTF">2013-10-21T01:15:08Z</dcterms:created>
  <dcterms:modified xsi:type="dcterms:W3CDTF">2017-06-07T17:02:22Z</dcterms:modified>
</cp:coreProperties>
</file>