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7" r:id="rId1"/>
  </p:sldMasterIdLst>
  <p:notesMasterIdLst>
    <p:notesMasterId r:id="rId20"/>
  </p:notesMasterIdLst>
  <p:sldIdLst>
    <p:sldId id="256" r:id="rId2"/>
    <p:sldId id="257" r:id="rId3"/>
    <p:sldId id="260" r:id="rId4"/>
    <p:sldId id="271" r:id="rId5"/>
    <p:sldId id="272" r:id="rId6"/>
    <p:sldId id="261" r:id="rId7"/>
    <p:sldId id="262" r:id="rId8"/>
    <p:sldId id="273" r:id="rId9"/>
    <p:sldId id="274" r:id="rId10"/>
    <p:sldId id="275" r:id="rId11"/>
    <p:sldId id="276" r:id="rId12"/>
    <p:sldId id="277" r:id="rId13"/>
    <p:sldId id="278" r:id="rId14"/>
    <p:sldId id="279" r:id="rId15"/>
    <p:sldId id="280" r:id="rId16"/>
    <p:sldId id="281" r:id="rId17"/>
    <p:sldId id="282" r:id="rId18"/>
    <p:sldId id="28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5252"/>
    <a:srgbClr val="E8F6FA"/>
    <a:srgbClr val="1032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38" d="100"/>
          <a:sy n="38" d="100"/>
        </p:scale>
        <p:origin x="43"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auren.billi\AppData\Local\Microsoft\Windows\Temporary%20Internet%20Files\Content.Outlook\M1YCB75G\Target%205%204%20chart.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846784529308127E-2"/>
          <c:y val="0.19447199645431401"/>
          <c:w val="0.83416160421261898"/>
          <c:h val="0.51766844640995213"/>
        </c:manualLayout>
      </c:layout>
      <c:barChart>
        <c:barDir val="col"/>
        <c:grouping val="stacked"/>
        <c:varyColors val="0"/>
        <c:ser>
          <c:idx val="1"/>
          <c:order val="3"/>
          <c:tx>
            <c:strRef>
              <c:f>Chart!$E$1</c:f>
              <c:strCache>
                <c:ptCount val="1"/>
                <c:pt idx="0">
                  <c:v>Total unpaid work </c:v>
                </c:pt>
              </c:strCache>
            </c:strRef>
          </c:tx>
          <c:spPr>
            <a:gradFill rotWithShape="1">
              <a:gsLst>
                <a:gs pos="0">
                  <a:schemeClr val="accent2">
                    <a:tint val="94000"/>
                    <a:satMod val="103000"/>
                    <a:lumMod val="102000"/>
                  </a:schemeClr>
                </a:gs>
                <a:gs pos="50000">
                  <a:schemeClr val="accent2">
                    <a:shade val="100000"/>
                    <a:satMod val="110000"/>
                    <a:lumMod val="100000"/>
                  </a:schemeClr>
                </a:gs>
                <a:gs pos="100000">
                  <a:schemeClr val="accent2">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multiLvlStrRef>
              <c:f>(Chart!$B$21:$C$22,Chart!$B$20:$C$20,Chart!$B$18:$C$19,Chart!$B$16:$C$17)</c:f>
              <c:multiLvlStrCache>
                <c:ptCount val="7"/>
                <c:lvl>
                  <c:pt idx="0">
                    <c:v>F</c:v>
                  </c:pt>
                  <c:pt idx="1">
                    <c:v>M</c:v>
                  </c:pt>
                  <c:pt idx="3">
                    <c:v>F</c:v>
                  </c:pt>
                  <c:pt idx="4">
                    <c:v>M</c:v>
                  </c:pt>
                  <c:pt idx="5">
                    <c:v>F</c:v>
                  </c:pt>
                  <c:pt idx="6">
                    <c:v>M</c:v>
                  </c:pt>
                </c:lvl>
                <c:lvl>
                  <c:pt idx="0">
                    <c:v>World (59) </c:v>
                  </c:pt>
                  <c:pt idx="2">
                    <c:v>blank space</c:v>
                  </c:pt>
                  <c:pt idx="3">
                    <c:v>Developed regions (29)</c:v>
                  </c:pt>
                  <c:pt idx="5">
                    <c:v>Developing regions (30)</c:v>
                  </c:pt>
                </c:lvl>
              </c:multiLvlStrCache>
            </c:multiLvlStrRef>
          </c:cat>
          <c:val>
            <c:numRef>
              <c:f>(Chart!$E$21:$E$22,Chart!$E$20,Chart!$E$18:$E$19,Chart!$E$16:$E$17)</c:f>
              <c:numCache>
                <c:formatCode>#,##0</c:formatCode>
                <c:ptCount val="7"/>
                <c:pt idx="0">
                  <c:v>19</c:v>
                </c:pt>
                <c:pt idx="1">
                  <c:v>8</c:v>
                </c:pt>
                <c:pt idx="3">
                  <c:v>18.453272931549684</c:v>
                </c:pt>
                <c:pt idx="4">
                  <c:v>9.8351417282820073</c:v>
                </c:pt>
                <c:pt idx="5">
                  <c:v>19.13821200960454</c:v>
                </c:pt>
                <c:pt idx="6">
                  <c:v>5.4445880939959608</c:v>
                </c:pt>
              </c:numCache>
            </c:numRef>
          </c:val>
        </c:ser>
        <c:ser>
          <c:idx val="2"/>
          <c:order val="4"/>
          <c:tx>
            <c:strRef>
              <c:f>Chart!#REF!</c:f>
              <c:strCache>
                <c:ptCount val="1"/>
                <c:pt idx="0">
                  <c:v>#REF!</c:v>
                </c:pt>
              </c:strCache>
              <c:extLst xmlns:c15="http://schemas.microsoft.com/office/drawing/2012/chart"/>
            </c:strRef>
          </c:tx>
          <c:spPr>
            <a:gradFill rotWithShape="1">
              <a:gsLst>
                <a:gs pos="0">
                  <a:schemeClr val="accent3">
                    <a:tint val="94000"/>
                    <a:satMod val="103000"/>
                    <a:lumMod val="102000"/>
                  </a:schemeClr>
                </a:gs>
                <a:gs pos="50000">
                  <a:schemeClr val="accent3">
                    <a:shade val="100000"/>
                    <a:satMod val="110000"/>
                    <a:lumMod val="100000"/>
                  </a:schemeClr>
                </a:gs>
                <a:gs pos="100000">
                  <a:schemeClr val="accent3">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multiLvlStrRef>
              <c:f>([1]Chart!$B$21:$C$22,[1]Chart!$B$20:$C$20,[1]Chart!$B$18:$C$19,[1]Chart!$B$16:$C$17)</c:f>
              <c:multiLvlStrCache>
                <c:ptCount val="2"/>
                <c:lvl>
                  <c:pt idx="1">
                    <c:v>M</c:v>
                  </c:pt>
                </c:lvl>
                <c:lvl>
                  <c:pt idx="0">
                    <c:v>World (59) </c:v>
                  </c:pt>
                  <c:pt idx="1">
                    <c:v>F</c:v>
                  </c:pt>
                </c:lvl>
              </c:multiLvlStrCache>
            </c:multiLvlStrRef>
          </c:cat>
          <c:val>
            <c:numRef>
              <c:f>Chart!#REF!</c:f>
              <c:extLst xmlns:c15="http://schemas.microsoft.com/office/drawing/2012/chart"/>
            </c:numRef>
          </c:val>
        </c:ser>
        <c:ser>
          <c:idx val="0"/>
          <c:order val="5"/>
          <c:tx>
            <c:strRef>
              <c:f>Chart!$D$1</c:f>
              <c:strCache>
                <c:ptCount val="1"/>
                <c:pt idx="0">
                  <c:v>Total paid work </c:v>
                </c:pt>
              </c:strCache>
            </c:strRef>
          </c:tx>
          <c:spPr>
            <a:gradFill rotWithShape="1">
              <a:gsLst>
                <a:gs pos="0">
                  <a:schemeClr val="accent1">
                    <a:tint val="94000"/>
                    <a:satMod val="103000"/>
                    <a:lumMod val="102000"/>
                  </a:schemeClr>
                </a:gs>
                <a:gs pos="50000">
                  <a:schemeClr val="accent1">
                    <a:shade val="100000"/>
                    <a:satMod val="110000"/>
                    <a:lumMod val="100000"/>
                  </a:schemeClr>
                </a:gs>
                <a:gs pos="100000">
                  <a:schemeClr val="accent1">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multiLvlStrRef>
              <c:f>(Chart!$B$21:$C$22,Chart!$B$20:$C$20,Chart!$B$18:$C$19,Chart!$B$16:$C$17)</c:f>
              <c:multiLvlStrCache>
                <c:ptCount val="7"/>
                <c:lvl>
                  <c:pt idx="0">
                    <c:v>F</c:v>
                  </c:pt>
                  <c:pt idx="1">
                    <c:v>M</c:v>
                  </c:pt>
                  <c:pt idx="3">
                    <c:v>F</c:v>
                  </c:pt>
                  <c:pt idx="4">
                    <c:v>M</c:v>
                  </c:pt>
                  <c:pt idx="5">
                    <c:v>F</c:v>
                  </c:pt>
                  <c:pt idx="6">
                    <c:v>M</c:v>
                  </c:pt>
                </c:lvl>
                <c:lvl>
                  <c:pt idx="0">
                    <c:v>World (59) </c:v>
                  </c:pt>
                  <c:pt idx="2">
                    <c:v>blank space</c:v>
                  </c:pt>
                  <c:pt idx="3">
                    <c:v>Developed regions (29)</c:v>
                  </c:pt>
                  <c:pt idx="5">
                    <c:v>Developing regions (30)</c:v>
                  </c:pt>
                </c:lvl>
              </c:multiLvlStrCache>
            </c:multiLvlStrRef>
          </c:cat>
          <c:val>
            <c:numRef>
              <c:f>(Chart!$D$21:$D$22,Chart!$D$20,Chart!$D$18:$D$19,Chart!$D$16:$D$17)</c:f>
              <c:numCache>
                <c:formatCode>#,##0</c:formatCode>
                <c:ptCount val="7"/>
                <c:pt idx="0">
                  <c:v>10</c:v>
                </c:pt>
                <c:pt idx="1">
                  <c:v>19</c:v>
                </c:pt>
                <c:pt idx="3">
                  <c:v>10.337272281140811</c:v>
                </c:pt>
                <c:pt idx="4">
                  <c:v>16</c:v>
                </c:pt>
                <c:pt idx="5">
                  <c:v>10.449845905810626</c:v>
                </c:pt>
                <c:pt idx="6">
                  <c:v>20.76686185202086</c:v>
                </c:pt>
              </c:numCache>
            </c:numRef>
          </c:val>
        </c:ser>
        <c:dLbls>
          <c:dLblPos val="ctr"/>
          <c:showLegendKey val="0"/>
          <c:showVal val="1"/>
          <c:showCatName val="0"/>
          <c:showSerName val="0"/>
          <c:showPercent val="0"/>
          <c:showBubbleSize val="0"/>
        </c:dLbls>
        <c:gapWidth val="150"/>
        <c:overlap val="100"/>
        <c:axId val="359972072"/>
        <c:axId val="359971288"/>
        <c:extLst>
          <c:ext xmlns:c15="http://schemas.microsoft.com/office/drawing/2012/chart" uri="{02D57815-91ED-43cb-92C2-25804820EDAC}">
            <c15:filteredBarSeries>
              <c15:ser>
                <c:idx val="5"/>
                <c:order val="0"/>
                <c:tx>
                  <c:strRef>
                    <c:extLst>
                      <c:ext uri="{02D57815-91ED-43cb-92C2-25804820EDAC}">
                        <c15:formulaRef>
                          <c15:sqref>Chart!$F$1</c15:sqref>
                        </c15:formulaRef>
                      </c:ext>
                    </c:extLst>
                    <c:strCache>
                      <c:ptCount val="1"/>
                      <c:pt idx="0">
                        <c:v>Total work</c:v>
                      </c:pt>
                    </c:strCache>
                  </c:strRef>
                </c:tx>
                <c:spPr>
                  <a:gradFill rotWithShape="1">
                    <a:gsLst>
                      <a:gs pos="0">
                        <a:schemeClr val="accent6">
                          <a:tint val="94000"/>
                          <a:satMod val="103000"/>
                          <a:lumMod val="102000"/>
                        </a:schemeClr>
                      </a:gs>
                      <a:gs pos="50000">
                        <a:schemeClr val="accent6">
                          <a:shade val="100000"/>
                          <a:satMod val="110000"/>
                          <a:lumMod val="100000"/>
                        </a:schemeClr>
                      </a:gs>
                      <a:gs pos="100000">
                        <a:schemeClr val="accent6">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lt1">
                                <a:lumMod val="95000"/>
                                <a:alpha val="54000"/>
                              </a:schemeClr>
                            </a:solidFill>
                          </a:ln>
                          <a:effectLst/>
                        </c:spPr>
                      </c15:leaderLines>
                    </c:ext>
                  </c:extLst>
                </c:dLbls>
                <c:cat>
                  <c:multiLvlStrRef>
                    <c:extLst>
                      <c:ext uri="{02D57815-91ED-43cb-92C2-25804820EDAC}">
                        <c15:formulaRef>
                          <c15:sqref>(Chart!$B$21:$C$22,Chart!$B$20:$C$20,Chart!$B$18:$C$19,Chart!$B$16:$C$17)</c15:sqref>
                        </c15:formulaRef>
                      </c:ext>
                    </c:extLst>
                    <c:multiLvlStrCache>
                      <c:ptCount val="7"/>
                      <c:lvl>
                        <c:pt idx="0">
                          <c:v>F</c:v>
                        </c:pt>
                        <c:pt idx="1">
                          <c:v>M</c:v>
                        </c:pt>
                        <c:pt idx="3">
                          <c:v>F</c:v>
                        </c:pt>
                        <c:pt idx="4">
                          <c:v>M</c:v>
                        </c:pt>
                        <c:pt idx="5">
                          <c:v>F</c:v>
                        </c:pt>
                        <c:pt idx="6">
                          <c:v>M</c:v>
                        </c:pt>
                      </c:lvl>
                      <c:lvl>
                        <c:pt idx="0">
                          <c:v>World (59) </c:v>
                        </c:pt>
                        <c:pt idx="2">
                          <c:v>blank space</c:v>
                        </c:pt>
                        <c:pt idx="3">
                          <c:v>Developed regions (29)</c:v>
                        </c:pt>
                        <c:pt idx="5">
                          <c:v>Developing regions (30)</c:v>
                        </c:pt>
                      </c:lvl>
                    </c:multiLvlStrCache>
                  </c:multiLvlStrRef>
                </c:cat>
                <c:val>
                  <c:numRef>
                    <c:extLst>
                      <c:ext uri="{02D57815-91ED-43cb-92C2-25804820EDAC}">
                        <c15:formulaRef>
                          <c15:sqref>Chart!$F$18:$F$19</c15:sqref>
                        </c15:formulaRef>
                      </c:ext>
                    </c:extLst>
                    <c:numCache>
                      <c:formatCode>#,##0</c:formatCode>
                      <c:ptCount val="2"/>
                      <c:pt idx="0">
                        <c:v>28.790545212690496</c:v>
                      </c:pt>
                      <c:pt idx="1">
                        <c:v>25.835141728282007</c:v>
                      </c:pt>
                    </c:numCache>
                  </c:numRef>
                </c:val>
              </c15:ser>
            </c15:filteredBarSeries>
            <c15:filteredBarSeries>
              <c15:ser>
                <c:idx val="4"/>
                <c:order val="1"/>
                <c:tx>
                  <c:strRef>
                    <c:extLst xmlns:c15="http://schemas.microsoft.com/office/drawing/2012/chart">
                      <c:ext xmlns:c15="http://schemas.microsoft.com/office/drawing/2012/chart" uri="{02D57815-91ED-43cb-92C2-25804820EDAC}">
                        <c15:formulaRef>
                          <c15:sqref>Chart!$K$5</c15:sqref>
                        </c15:formulaRef>
                      </c:ext>
                    </c:extLst>
                    <c:strCache>
                      <c:ptCount val="1"/>
                    </c:strCache>
                  </c:strRef>
                </c:tx>
                <c:spPr>
                  <a:gradFill rotWithShape="1">
                    <a:gsLst>
                      <a:gs pos="0">
                        <a:schemeClr val="accent5">
                          <a:tint val="94000"/>
                          <a:satMod val="103000"/>
                          <a:lumMod val="102000"/>
                        </a:schemeClr>
                      </a:gs>
                      <a:gs pos="50000">
                        <a:schemeClr val="accent5">
                          <a:shade val="100000"/>
                          <a:satMod val="110000"/>
                          <a:lumMod val="100000"/>
                        </a:schemeClr>
                      </a:gs>
                      <a:gs pos="100000">
                        <a:schemeClr val="accent5">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multiLvlStrRef>
                    <c:extLst xmlns:c15="http://schemas.microsoft.com/office/drawing/2012/chart">
                      <c:ext xmlns:c15="http://schemas.microsoft.com/office/drawing/2012/chart" uri="{02D57815-91ED-43cb-92C2-25804820EDAC}">
                        <c15:formulaRef>
                          <c15:sqref>(Chart!$B$21:$C$22,Chart!$B$20:$C$20,Chart!$B$18:$C$19,Chart!$B$16:$C$17)</c15:sqref>
                        </c15:formulaRef>
                      </c:ext>
                    </c:extLst>
                    <c:multiLvlStrCache>
                      <c:ptCount val="7"/>
                      <c:lvl>
                        <c:pt idx="0">
                          <c:v>F</c:v>
                        </c:pt>
                        <c:pt idx="1">
                          <c:v>M</c:v>
                        </c:pt>
                        <c:pt idx="3">
                          <c:v>F</c:v>
                        </c:pt>
                        <c:pt idx="4">
                          <c:v>M</c:v>
                        </c:pt>
                        <c:pt idx="5">
                          <c:v>F</c:v>
                        </c:pt>
                        <c:pt idx="6">
                          <c:v>M</c:v>
                        </c:pt>
                      </c:lvl>
                      <c:lvl>
                        <c:pt idx="0">
                          <c:v>World (59) </c:v>
                        </c:pt>
                        <c:pt idx="2">
                          <c:v>blank space</c:v>
                        </c:pt>
                        <c:pt idx="3">
                          <c:v>Developed regions (29)</c:v>
                        </c:pt>
                        <c:pt idx="5">
                          <c:v>Developing regions (30)</c:v>
                        </c:pt>
                      </c:lvl>
                    </c:multiLvlStrCache>
                  </c:multiLvlStrRef>
                </c:cat>
                <c:val>
                  <c:numRef>
                    <c:extLst xmlns:c15="http://schemas.microsoft.com/office/drawing/2012/chart">
                      <c:ext xmlns:c15="http://schemas.microsoft.com/office/drawing/2012/chart" uri="{02D57815-91ED-43cb-92C2-25804820EDAC}">
                        <c15:formulaRef>
                          <c15:sqref>Chart!$K$8:$K$9</c15:sqref>
                        </c15:formulaRef>
                      </c:ext>
                    </c:extLst>
                    <c:numCache>
                      <c:formatCode>General</c:formatCode>
                      <c:ptCount val="2"/>
                    </c:numCache>
                  </c:numRef>
                </c:val>
              </c15:ser>
            </c15:filteredBarSeries>
            <c15:filteredBarSeries>
              <c15:ser>
                <c:idx val="3"/>
                <c:order val="2"/>
                <c:tx>
                  <c:strRef>
                    <c:extLst xmlns:c15="http://schemas.microsoft.com/office/drawing/2012/chart">
                      <c:ext xmlns:c15="http://schemas.microsoft.com/office/drawing/2012/chart" uri="{02D57815-91ED-43cb-92C2-25804820EDAC}">
                        <c15:formulaRef>
                          <c15:sqref>Chart!$J$5</c15:sqref>
                        </c15:formulaRef>
                      </c:ext>
                    </c:extLst>
                    <c:strCache>
                      <c:ptCount val="1"/>
                    </c:strCache>
                  </c:strRef>
                </c:tx>
                <c:spPr>
                  <a:gradFill rotWithShape="1">
                    <a:gsLst>
                      <a:gs pos="0">
                        <a:schemeClr val="accent4">
                          <a:tint val="94000"/>
                          <a:satMod val="103000"/>
                          <a:lumMod val="102000"/>
                        </a:schemeClr>
                      </a:gs>
                      <a:gs pos="50000">
                        <a:schemeClr val="accent4">
                          <a:shade val="100000"/>
                          <a:satMod val="110000"/>
                          <a:lumMod val="100000"/>
                        </a:schemeClr>
                      </a:gs>
                      <a:gs pos="100000">
                        <a:schemeClr val="accent4">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multiLvlStrRef>
                    <c:extLst xmlns:c15="http://schemas.microsoft.com/office/drawing/2012/chart">
                      <c:ext xmlns:c15="http://schemas.microsoft.com/office/drawing/2012/chart" uri="{02D57815-91ED-43cb-92C2-25804820EDAC}">
                        <c15:formulaRef>
                          <c15:sqref>(Chart!$B$21:$C$22,Chart!$B$20:$C$20,Chart!$B$18:$C$19,Chart!$B$16:$C$17)</c15:sqref>
                        </c15:formulaRef>
                      </c:ext>
                    </c:extLst>
                    <c:multiLvlStrCache>
                      <c:ptCount val="7"/>
                      <c:lvl>
                        <c:pt idx="0">
                          <c:v>F</c:v>
                        </c:pt>
                        <c:pt idx="1">
                          <c:v>M</c:v>
                        </c:pt>
                        <c:pt idx="3">
                          <c:v>F</c:v>
                        </c:pt>
                        <c:pt idx="4">
                          <c:v>M</c:v>
                        </c:pt>
                        <c:pt idx="5">
                          <c:v>F</c:v>
                        </c:pt>
                        <c:pt idx="6">
                          <c:v>M</c:v>
                        </c:pt>
                      </c:lvl>
                      <c:lvl>
                        <c:pt idx="0">
                          <c:v>World (59) </c:v>
                        </c:pt>
                        <c:pt idx="2">
                          <c:v>blank space</c:v>
                        </c:pt>
                        <c:pt idx="3">
                          <c:v>Developed regions (29)</c:v>
                        </c:pt>
                        <c:pt idx="5">
                          <c:v>Developing regions (30)</c:v>
                        </c:pt>
                      </c:lvl>
                    </c:multiLvlStrCache>
                  </c:multiLvlStrRef>
                </c:cat>
                <c:val>
                  <c:numRef>
                    <c:extLst xmlns:c15="http://schemas.microsoft.com/office/drawing/2012/chart">
                      <c:ext xmlns:c15="http://schemas.microsoft.com/office/drawing/2012/chart" uri="{02D57815-91ED-43cb-92C2-25804820EDAC}">
                        <c15:formulaRef>
                          <c15:sqref>Chart!$J$8:$J$9</c15:sqref>
                        </c15:formulaRef>
                      </c:ext>
                    </c:extLst>
                    <c:numCache>
                      <c:formatCode>General</c:formatCode>
                      <c:ptCount val="2"/>
                    </c:numCache>
                  </c:numRef>
                </c:val>
              </c15:ser>
            </c15:filteredBarSeries>
            <c15:filteredBarSeries>
              <c15:ser>
                <c:idx val="6"/>
                <c:order val="6"/>
                <c:tx>
                  <c:strRef>
                    <c:extLst xmlns:c15="http://schemas.microsoft.com/office/drawing/2012/chart">
                      <c:ext xmlns:c15="http://schemas.microsoft.com/office/drawing/2012/chart" uri="{02D57815-91ED-43cb-92C2-25804820EDAC}">
                        <c15:formulaRef>
                          <c15:sqref>Chart!$G$5</c15:sqref>
                        </c15:formulaRef>
                      </c:ext>
                    </c:extLst>
                    <c:strCache>
                      <c:ptCount val="1"/>
                    </c:strCache>
                  </c:strRef>
                </c:tx>
                <c:spPr>
                  <a:gradFill rotWithShape="1">
                    <a:gsLst>
                      <a:gs pos="0">
                        <a:schemeClr val="accent1">
                          <a:lumMod val="60000"/>
                          <a:tint val="94000"/>
                          <a:satMod val="103000"/>
                          <a:lumMod val="102000"/>
                        </a:schemeClr>
                      </a:gs>
                      <a:gs pos="50000">
                        <a:schemeClr val="accent1">
                          <a:lumMod val="60000"/>
                          <a:shade val="100000"/>
                          <a:satMod val="110000"/>
                          <a:lumMod val="100000"/>
                        </a:schemeClr>
                      </a:gs>
                      <a:gs pos="100000">
                        <a:schemeClr val="accent1">
                          <a:lumMod val="60000"/>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multiLvlStrRef>
                    <c:extLst xmlns:c15="http://schemas.microsoft.com/office/drawing/2012/chart">
                      <c:ext xmlns:c15="http://schemas.microsoft.com/office/drawing/2012/chart" uri="{02D57815-91ED-43cb-92C2-25804820EDAC}">
                        <c15:formulaRef>
                          <c15:sqref>(Chart!$B$21:$C$22,Chart!$B$20:$C$20,Chart!$B$18:$C$19,Chart!$B$16:$C$17)</c15:sqref>
                        </c15:formulaRef>
                      </c:ext>
                    </c:extLst>
                    <c:multiLvlStrCache>
                      <c:ptCount val="7"/>
                      <c:lvl>
                        <c:pt idx="0">
                          <c:v>F</c:v>
                        </c:pt>
                        <c:pt idx="1">
                          <c:v>M</c:v>
                        </c:pt>
                        <c:pt idx="3">
                          <c:v>F</c:v>
                        </c:pt>
                        <c:pt idx="4">
                          <c:v>M</c:v>
                        </c:pt>
                        <c:pt idx="5">
                          <c:v>F</c:v>
                        </c:pt>
                        <c:pt idx="6">
                          <c:v>M</c:v>
                        </c:pt>
                      </c:lvl>
                      <c:lvl>
                        <c:pt idx="0">
                          <c:v>World (59) </c:v>
                        </c:pt>
                        <c:pt idx="2">
                          <c:v>blank space</c:v>
                        </c:pt>
                        <c:pt idx="3">
                          <c:v>Developed regions (29)</c:v>
                        </c:pt>
                        <c:pt idx="5">
                          <c:v>Developing regions (30)</c:v>
                        </c:pt>
                      </c:lvl>
                    </c:multiLvlStrCache>
                  </c:multiLvlStrRef>
                </c:cat>
                <c:val>
                  <c:numRef>
                    <c:extLst xmlns:c15="http://schemas.microsoft.com/office/drawing/2012/chart">
                      <c:ext xmlns:c15="http://schemas.microsoft.com/office/drawing/2012/chart" uri="{02D57815-91ED-43cb-92C2-25804820EDAC}">
                        <c15:formulaRef>
                          <c15:sqref>Chart!$G$8:$G$9</c15:sqref>
                        </c15:formulaRef>
                      </c:ext>
                    </c:extLst>
                    <c:numCache>
                      <c:formatCode>General</c:formatCode>
                      <c:ptCount val="2"/>
                    </c:numCache>
                  </c:numRef>
                </c:val>
              </c15:ser>
            </c15:filteredBarSeries>
          </c:ext>
        </c:extLst>
      </c:barChart>
      <c:catAx>
        <c:axId val="359972072"/>
        <c:scaling>
          <c:orientation val="maxMin"/>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0" spcFirstLastPara="1" vertOverflow="ellipsis"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59971288"/>
        <c:crosses val="autoZero"/>
        <c:auto val="1"/>
        <c:lblAlgn val="ctr"/>
        <c:lblOffset val="100"/>
        <c:noMultiLvlLbl val="0"/>
      </c:catAx>
      <c:valAx>
        <c:axId val="359971288"/>
        <c:scaling>
          <c:orientation val="minMax"/>
        </c:scaling>
        <c:delete val="0"/>
        <c:axPos val="r"/>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r>
                  <a:rPr lang="en-US"/>
                  <a:t>(% time per day)</a:t>
                </a:r>
              </a:p>
            </c:rich>
          </c:tx>
          <c:layout>
            <c:manualLayout>
              <c:xMode val="edge"/>
              <c:yMode val="edge"/>
              <c:x val="1.9989608106498403E-2"/>
              <c:y val="0.34820744795599179"/>
            </c:manualLayout>
          </c:layout>
          <c:overlay val="0"/>
          <c:spPr>
            <a:noFill/>
            <a:ln>
              <a:noFill/>
            </a:ln>
            <a:effectLst/>
          </c:spPr>
          <c:txPr>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59972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0.5658</cdr:x>
      <cdr:y>0.7899</cdr:y>
    </cdr:from>
    <cdr:to>
      <cdr:x>0.66639</cdr:x>
      <cdr:y>0.84487</cdr:y>
    </cdr:to>
    <cdr:sp macro="" textlink="">
      <cdr:nvSpPr>
        <cdr:cNvPr id="2" name="TextBox 1"/>
        <cdr:cNvSpPr txBox="1"/>
      </cdr:nvSpPr>
      <cdr:spPr>
        <a:xfrm xmlns:a="http://schemas.openxmlformats.org/drawingml/2006/main">
          <a:off x="4898571" y="3405066"/>
          <a:ext cx="870857" cy="236957"/>
        </a:xfrm>
        <a:prstGeom xmlns:a="http://schemas.openxmlformats.org/drawingml/2006/main" prst="rect">
          <a:avLst/>
        </a:prstGeom>
        <a:solidFill xmlns:a="http://schemas.openxmlformats.org/drawingml/2006/main">
          <a:srgbClr val="525252"/>
        </a:solidFill>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0.21878</cdr:x>
      <cdr:y>0.04733</cdr:y>
    </cdr:from>
    <cdr:to>
      <cdr:x>0.80149</cdr:x>
      <cdr:y>0.16948</cdr:y>
    </cdr:to>
    <cdr:sp macro="" textlink="">
      <cdr:nvSpPr>
        <cdr:cNvPr id="3" name="TextBox 1"/>
        <cdr:cNvSpPr txBox="1"/>
      </cdr:nvSpPr>
      <cdr:spPr>
        <a:xfrm xmlns:a="http://schemas.openxmlformats.org/drawingml/2006/main">
          <a:off x="1894114" y="204012"/>
          <a:ext cx="5045011" cy="526584"/>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solidFill>
                <a:schemeClr val="tx1">
                  <a:lumMod val="95000"/>
                </a:schemeClr>
              </a:solidFill>
            </a:rPr>
            <a:t>Time use by sex and geographic region</a:t>
          </a:r>
          <a:endParaRPr lang="en-US" sz="2000" dirty="0">
            <a:solidFill>
              <a:schemeClr val="tx1">
                <a:lumMod val="95000"/>
              </a:schemeClr>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1B8115-8395-4D4D-B1D0-A5334E577607}" type="datetimeFigureOut">
              <a:rPr lang="en-US" smtClean="0"/>
              <a:t>7/18/2016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36F330-72FC-4004-AA8F-33803F9FC948}" type="slidenum">
              <a:rPr lang="en-US" smtClean="0"/>
              <a:t>‹#›</a:t>
            </a:fld>
            <a:endParaRPr lang="en-US"/>
          </a:p>
        </p:txBody>
      </p:sp>
    </p:spTree>
    <p:extLst>
      <p:ext uri="{BB962C8B-B14F-4D97-AF65-F5344CB8AC3E}">
        <p14:creationId xmlns:p14="http://schemas.microsoft.com/office/powerpoint/2010/main" val="4247000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700B27-DE4C-4B9E-BB11-B9027034A00F}" type="datetimeFigureOut">
              <a:rPr lang="en-US" smtClean="0"/>
              <a:pPr/>
              <a:t>7/18/2016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02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D914D-B099-4142-A885-11F276715148}" type="datetimeFigureOut">
              <a:rPr lang="en-US" smtClean="0"/>
              <a:t>7/18/2016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222021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D914D-B099-4142-A885-11F276715148}" type="datetimeFigureOut">
              <a:rPr lang="en-US" smtClean="0"/>
              <a:t>7/18/2016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763448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D914D-B099-4142-A885-11F276715148}" type="datetimeFigureOut">
              <a:rPr lang="en-US" smtClean="0"/>
              <a:t>7/18/2016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26552107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D914D-B099-4142-A885-11F276715148}" type="datetimeFigureOut">
              <a:rPr lang="en-US" smtClean="0"/>
              <a:t>7/18/2016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927340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E0D914D-B099-4142-A885-11F276715148}" type="datetimeFigureOut">
              <a:rPr lang="en-US" smtClean="0"/>
              <a:t>7/18/2016</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88261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E0D914D-B099-4142-A885-11F276715148}" type="datetimeFigureOut">
              <a:rPr lang="en-US" smtClean="0"/>
              <a:t>7/18/2016</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519451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smtClean="0"/>
              <a:t>7/18/2016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2665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7A24AD68-089C-4467-A8F3-EA2BBCA6B44E}" type="datetimeFigureOut">
              <a:rPr lang="en-US" smtClean="0"/>
              <a:t>7/18/2016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r>
              <a:rPr lang="en-US" smtClean="0"/>
              <a:t>
              </a:t>
            </a:r>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831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smtClean="0"/>
              <a:t>7/18/2016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0886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smtClean="0"/>
              <a:t>7/18/2016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06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smtClean="0"/>
              <a:t>7/18/2016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1667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smtClean="0"/>
              <a:t>7/18/2016</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3657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smtClean="0"/>
              <a:t>7/18/2016</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95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FA9179F-009E-4FA5-B091-7EBB82A185BD}" type="datetimeFigureOut">
              <a:rPr lang="en-US" smtClean="0"/>
              <a:t>7/18/2016</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1994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smtClean="0"/>
              <a:t>7/18/2016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879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smtClean="0"/>
              <a:t>7/18/2016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5943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E0D914D-B099-4142-A885-11F276715148}" type="datetimeFigureOut">
              <a:rPr lang="en-US" smtClean="0"/>
              <a:t>7/18/2016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860466"/>
      </p:ext>
    </p:extLst>
  </p:cSld>
  <p:clrMap bg1="dk1" tx1="lt1" bg2="dk2" tx2="lt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 id="2147483870" r:id="rId13"/>
    <p:sldLayoutId id="2147483871" r:id="rId14"/>
    <p:sldLayoutId id="2147483872" r:id="rId15"/>
    <p:sldLayoutId id="2147483873" r:id="rId16"/>
    <p:sldLayoutId id="2147483874"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Inequality, Gender and Human </a:t>
            </a:r>
            <a:r>
              <a:rPr lang="en-US" dirty="0"/>
              <a:t>R</a:t>
            </a:r>
            <a:r>
              <a:rPr lang="en-US" dirty="0" smtClean="0"/>
              <a:t>ights </a:t>
            </a:r>
            <a:endParaRPr lang="en-US" dirty="0"/>
          </a:p>
        </p:txBody>
      </p:sp>
      <p:sp>
        <p:nvSpPr>
          <p:cNvPr id="3" name="Subtitle 2"/>
          <p:cNvSpPr>
            <a:spLocks noGrp="1"/>
          </p:cNvSpPr>
          <p:nvPr>
            <p:ph type="subTitle" idx="1"/>
          </p:nvPr>
        </p:nvSpPr>
        <p:spPr>
          <a:xfrm>
            <a:off x="9153053" y="2889945"/>
            <a:ext cx="3120428" cy="861420"/>
          </a:xfrm>
        </p:spPr>
        <p:txBody>
          <a:bodyPr>
            <a:normAutofit fontScale="70000" lnSpcReduction="20000"/>
          </a:bodyPr>
          <a:lstStyle/>
          <a:p>
            <a:pPr algn="l"/>
            <a:r>
              <a:rPr lang="en-US" dirty="0" err="1" smtClean="0"/>
              <a:t>Shahra</a:t>
            </a:r>
            <a:r>
              <a:rPr lang="en-US" dirty="0" smtClean="0"/>
              <a:t> Razavi</a:t>
            </a:r>
          </a:p>
          <a:p>
            <a:pPr algn="l"/>
            <a:r>
              <a:rPr lang="en-US" dirty="0" smtClean="0"/>
              <a:t>Chief, Research And Data Section</a:t>
            </a:r>
          </a:p>
          <a:p>
            <a:pPr algn="l"/>
            <a:r>
              <a:rPr lang="en-US" dirty="0" smtClean="0"/>
              <a:t>UN Women</a:t>
            </a:r>
            <a:endParaRPr lang="en-US" dirty="0"/>
          </a:p>
        </p:txBody>
      </p:sp>
      <p:sp>
        <p:nvSpPr>
          <p:cNvPr id="4" name="TextBox 3"/>
          <p:cNvSpPr txBox="1"/>
          <p:nvPr/>
        </p:nvSpPr>
        <p:spPr>
          <a:xfrm>
            <a:off x="680322" y="4668626"/>
            <a:ext cx="8957388" cy="923330"/>
          </a:xfrm>
          <a:prstGeom prst="rect">
            <a:avLst/>
          </a:prstGeom>
          <a:noFill/>
        </p:spPr>
        <p:txBody>
          <a:bodyPr wrap="square" rtlCol="0">
            <a:spAutoFit/>
          </a:bodyPr>
          <a:lstStyle/>
          <a:p>
            <a:pPr algn="ctr"/>
            <a:r>
              <a:rPr lang="en-US" b="1" dirty="0" smtClean="0"/>
              <a:t>Inequality by the Numbers</a:t>
            </a:r>
          </a:p>
          <a:p>
            <a:pPr algn="ctr"/>
            <a:r>
              <a:rPr lang="en-US" dirty="0" smtClean="0"/>
              <a:t>Second Annual Workshop, June 6-10 2016</a:t>
            </a:r>
          </a:p>
          <a:p>
            <a:pPr algn="ctr"/>
            <a:r>
              <a:rPr lang="en-US" dirty="0" smtClean="0"/>
              <a:t>Sponsored by CUNY Graduate Center and the LIS Center</a:t>
            </a:r>
            <a:endParaRPr lang="en-US" dirty="0"/>
          </a:p>
        </p:txBody>
      </p:sp>
      <p:pic>
        <p:nvPicPr>
          <p:cNvPr id="1032" name="Picture 8" descr="http://www.16dana.ba/wp-content/uploads/2014/11/unwomen210transwhiteretin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1680" y="5411755"/>
            <a:ext cx="2917424" cy="1446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027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5" y="942033"/>
            <a:ext cx="9823062" cy="706964"/>
          </a:xfrm>
        </p:spPr>
        <p:txBody>
          <a:bodyPr>
            <a:noAutofit/>
          </a:bodyPr>
          <a:lstStyle/>
          <a:p>
            <a:r>
              <a:rPr lang="en-US" sz="3000" dirty="0"/>
              <a:t>Average maternal employment rates by number of children in EU countries, clustered by family policy regime, 2013 </a:t>
            </a:r>
          </a:p>
        </p:txBody>
      </p:sp>
      <p:sp>
        <p:nvSpPr>
          <p:cNvPr id="7" name="TextBox 6"/>
          <p:cNvSpPr txBox="1"/>
          <p:nvPr/>
        </p:nvSpPr>
        <p:spPr>
          <a:xfrm>
            <a:off x="9372155" y="5888503"/>
            <a:ext cx="2886237" cy="923330"/>
          </a:xfrm>
          <a:prstGeom prst="rect">
            <a:avLst/>
          </a:prstGeom>
          <a:noFill/>
        </p:spPr>
        <p:txBody>
          <a:bodyPr wrap="square" rtlCol="0">
            <a:spAutoFit/>
          </a:bodyPr>
          <a:lstStyle/>
          <a:p>
            <a:r>
              <a:rPr lang="en-US" sz="600" dirty="0" smtClean="0"/>
              <a:t>Source:  UN Women 2015.</a:t>
            </a:r>
            <a:endParaRPr lang="en-US" sz="600" dirty="0"/>
          </a:p>
          <a:p>
            <a:r>
              <a:rPr lang="en-US" sz="600" dirty="0"/>
              <a:t>Note: Family policy regime classification as in </a:t>
            </a:r>
            <a:r>
              <a:rPr lang="en-US" sz="600" dirty="0" err="1"/>
              <a:t>Thévenon</a:t>
            </a:r>
            <a:r>
              <a:rPr lang="en-US" sz="600" dirty="0"/>
              <a:t> 2011:</a:t>
            </a:r>
          </a:p>
          <a:p>
            <a:r>
              <a:rPr lang="en-US" sz="600" dirty="0"/>
              <a:t>1. Limited assistance to families.</a:t>
            </a:r>
          </a:p>
          <a:p>
            <a:r>
              <a:rPr lang="en-US" sz="600" dirty="0"/>
              <a:t>2. Long leave but low cash benefits and childcare for children under age 3.</a:t>
            </a:r>
          </a:p>
          <a:p>
            <a:r>
              <a:rPr lang="en-US" sz="600" dirty="0"/>
              <a:t>3. Period of paid leave is short, with support targeted to low-income, single-parent families and families with preschool children.</a:t>
            </a:r>
          </a:p>
          <a:p>
            <a:r>
              <a:rPr lang="en-US" sz="600" dirty="0"/>
              <a:t>4. High financial support but limited service provision to support dual-earner families with children under age 3.</a:t>
            </a:r>
          </a:p>
          <a:p>
            <a:r>
              <a:rPr lang="en-US" sz="600" dirty="0"/>
              <a:t>5. Continuous, strong support for working parents of children under age 3.</a:t>
            </a:r>
            <a:endParaRPr lang="en-US" sz="600" dirty="0" smtClean="0"/>
          </a:p>
        </p:txBody>
      </p:sp>
      <p:sp>
        <p:nvSpPr>
          <p:cNvPr id="8" name="TextBox 7"/>
          <p:cNvSpPr txBox="1"/>
          <p:nvPr/>
        </p:nvSpPr>
        <p:spPr>
          <a:xfrm>
            <a:off x="10294183" y="631977"/>
            <a:ext cx="2163778" cy="1200329"/>
          </a:xfrm>
          <a:prstGeom prst="rect">
            <a:avLst/>
          </a:prstGeom>
          <a:noFill/>
        </p:spPr>
        <p:txBody>
          <a:bodyPr wrap="square" rtlCol="0">
            <a:spAutoFit/>
          </a:bodyPr>
          <a:lstStyle/>
          <a:p>
            <a:pPr algn="ctr"/>
            <a:r>
              <a:rPr lang="en-US" sz="3600" dirty="0" smtClean="0"/>
              <a:t>FIGURE </a:t>
            </a:r>
          </a:p>
          <a:p>
            <a:pPr algn="ctr"/>
            <a:r>
              <a:rPr lang="en-US" sz="3600" dirty="0" smtClean="0"/>
              <a:t>4</a:t>
            </a:r>
            <a:endParaRPr lang="en-US" sz="3600" dirty="0"/>
          </a:p>
        </p:txBody>
      </p:sp>
      <p:pic>
        <p:nvPicPr>
          <p:cNvPr id="10" name="Picture 9"/>
          <p:cNvPicPr/>
          <p:nvPr/>
        </p:nvPicPr>
        <p:blipFill rotWithShape="1">
          <a:blip r:embed="rId2"/>
          <a:srcRect l="9817" t="13836" r="8385" b="10497"/>
          <a:stretch/>
        </p:blipFill>
        <p:spPr bwMode="auto">
          <a:xfrm>
            <a:off x="1228685" y="2389369"/>
            <a:ext cx="8143470" cy="42233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93282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5" y="942033"/>
            <a:ext cx="9823062" cy="706964"/>
          </a:xfrm>
        </p:spPr>
        <p:txBody>
          <a:bodyPr>
            <a:noAutofit/>
          </a:bodyPr>
          <a:lstStyle/>
          <a:p>
            <a:r>
              <a:rPr lang="en-US" sz="3200" dirty="0"/>
              <a:t>Other dimensions of economic inequality by gender: The gender pay gap</a:t>
            </a:r>
          </a:p>
        </p:txBody>
      </p:sp>
      <p:sp>
        <p:nvSpPr>
          <p:cNvPr id="7" name="TextBox 6"/>
          <p:cNvSpPr txBox="1"/>
          <p:nvPr/>
        </p:nvSpPr>
        <p:spPr>
          <a:xfrm>
            <a:off x="8851064" y="6332960"/>
            <a:ext cx="2886237" cy="461665"/>
          </a:xfrm>
          <a:prstGeom prst="rect">
            <a:avLst/>
          </a:prstGeom>
          <a:noFill/>
        </p:spPr>
        <p:txBody>
          <a:bodyPr wrap="square" rtlCol="0">
            <a:spAutoFit/>
          </a:bodyPr>
          <a:lstStyle/>
          <a:p>
            <a:r>
              <a:rPr lang="en-US" sz="600" dirty="0" smtClean="0"/>
              <a:t>Source:  UN Women 2015.</a:t>
            </a:r>
            <a:endParaRPr lang="en-US" sz="600" dirty="0"/>
          </a:p>
          <a:p>
            <a:r>
              <a:rPr lang="en-US" sz="600" dirty="0"/>
              <a:t>Note: Wage data used for this analysis refers to mean earnings of employees, and includes remuneration made in cash and in-kind for time worked, work done and paid leave.</a:t>
            </a:r>
            <a:endParaRPr lang="en-US" sz="600" dirty="0" smtClean="0"/>
          </a:p>
        </p:txBody>
      </p:sp>
      <p:sp>
        <p:nvSpPr>
          <p:cNvPr id="8" name="TextBox 7"/>
          <p:cNvSpPr txBox="1"/>
          <p:nvPr/>
        </p:nvSpPr>
        <p:spPr>
          <a:xfrm>
            <a:off x="10294183" y="631977"/>
            <a:ext cx="2163778" cy="1200329"/>
          </a:xfrm>
          <a:prstGeom prst="rect">
            <a:avLst/>
          </a:prstGeom>
          <a:noFill/>
        </p:spPr>
        <p:txBody>
          <a:bodyPr wrap="square" rtlCol="0">
            <a:spAutoFit/>
          </a:bodyPr>
          <a:lstStyle/>
          <a:p>
            <a:pPr algn="ctr"/>
            <a:r>
              <a:rPr lang="en-US" sz="3600" dirty="0" smtClean="0"/>
              <a:t>FIGURE </a:t>
            </a:r>
          </a:p>
          <a:p>
            <a:pPr algn="ctr"/>
            <a:r>
              <a:rPr lang="en-US" sz="3600" dirty="0" smtClean="0"/>
              <a:t>5</a:t>
            </a:r>
            <a:endParaRPr lang="en-US" sz="3600" dirty="0"/>
          </a:p>
        </p:txBody>
      </p:sp>
      <p:pic>
        <p:nvPicPr>
          <p:cNvPr id="3" name="Picture 2"/>
          <p:cNvPicPr>
            <a:picLocks noChangeAspect="1"/>
          </p:cNvPicPr>
          <p:nvPr/>
        </p:nvPicPr>
        <p:blipFill rotWithShape="1">
          <a:blip r:embed="rId2"/>
          <a:srcRect l="26615" t="38000" r="23905" b="4933"/>
          <a:stretch/>
        </p:blipFill>
        <p:spPr>
          <a:xfrm>
            <a:off x="2109457" y="2435381"/>
            <a:ext cx="6699565" cy="4295869"/>
          </a:xfrm>
          <a:prstGeom prst="rect">
            <a:avLst/>
          </a:prstGeom>
        </p:spPr>
      </p:pic>
      <p:sp>
        <p:nvSpPr>
          <p:cNvPr id="9" name="TextBox 8"/>
          <p:cNvSpPr txBox="1"/>
          <p:nvPr/>
        </p:nvSpPr>
        <p:spPr>
          <a:xfrm>
            <a:off x="2414940" y="2040832"/>
            <a:ext cx="8628743" cy="369332"/>
          </a:xfrm>
          <a:prstGeom prst="rect">
            <a:avLst/>
          </a:prstGeom>
          <a:noFill/>
        </p:spPr>
        <p:txBody>
          <a:bodyPr wrap="square" rtlCol="0">
            <a:spAutoFit/>
          </a:bodyPr>
          <a:lstStyle/>
          <a:p>
            <a:r>
              <a:rPr lang="en-US" i="1" dirty="0">
                <a:solidFill>
                  <a:schemeClr val="bg1"/>
                </a:solidFill>
              </a:rPr>
              <a:t>Unadjusted gender pay gap (GPG), 2000 and 2010</a:t>
            </a:r>
          </a:p>
        </p:txBody>
      </p:sp>
    </p:spTree>
    <p:extLst>
      <p:ext uri="{BB962C8B-B14F-4D97-AF65-F5344CB8AC3E}">
        <p14:creationId xmlns:p14="http://schemas.microsoft.com/office/powerpoint/2010/main" val="507069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4274" y="1169688"/>
            <a:ext cx="9613861" cy="1080938"/>
          </a:xfrm>
        </p:spPr>
        <p:txBody>
          <a:bodyPr>
            <a:normAutofit fontScale="90000"/>
          </a:bodyPr>
          <a:lstStyle/>
          <a:p>
            <a:r>
              <a:rPr lang="en-US" sz="4400" dirty="0"/>
              <a:t>Gender pay gap: What it measures and what it means</a:t>
            </a:r>
            <a:r>
              <a:rPr lang="en-US" dirty="0"/>
              <a:t/>
            </a:r>
            <a:br>
              <a:rPr lang="en-US" dirty="0"/>
            </a:br>
            <a:r>
              <a:rPr lang="en-US" dirty="0"/>
              <a:t/>
            </a:r>
            <a:br>
              <a:rPr lang="en-US" dirty="0"/>
            </a:br>
            <a:endParaRPr lang="en-US" dirty="0"/>
          </a:p>
        </p:txBody>
      </p:sp>
      <p:sp>
        <p:nvSpPr>
          <p:cNvPr id="8" name="Content Placeholder 7"/>
          <p:cNvSpPr>
            <a:spLocks noGrp="1"/>
          </p:cNvSpPr>
          <p:nvPr>
            <p:ph idx="1"/>
          </p:nvPr>
        </p:nvSpPr>
        <p:spPr>
          <a:xfrm>
            <a:off x="525102" y="2181885"/>
            <a:ext cx="11262510" cy="4571999"/>
          </a:xfrm>
        </p:spPr>
        <p:txBody>
          <a:bodyPr>
            <a:normAutofit fontScale="85000" lnSpcReduction="20000"/>
          </a:bodyPr>
          <a:lstStyle/>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Gender pay gaps: the ratio of men’s to women’s earnings can be used to measure the gender pay gap.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Income generated from self-employment, due to scarcity of data, is not included. Part-time employment is also not included. Hence, estimates  likely to </a:t>
            </a:r>
            <a:r>
              <a:rPr lang="en-US" u="sng" dirty="0">
                <a:latin typeface="Calibri" panose="020F0502020204030204" pitchFamily="34" charset="0"/>
                <a:ea typeface="Calibri" panose="020F0502020204030204" pitchFamily="34" charset="0"/>
                <a:cs typeface="Times New Roman" panose="02020603050405020304" pitchFamily="18" charset="0"/>
              </a:rPr>
              <a:t>understate</a:t>
            </a:r>
            <a:r>
              <a:rPr lang="en-US" dirty="0">
                <a:latin typeface="Calibri" panose="020F0502020204030204" pitchFamily="34" charset="0"/>
                <a:ea typeface="Calibri" panose="020F0502020204030204" pitchFamily="34" charset="0"/>
                <a:cs typeface="Times New Roman" panose="02020603050405020304" pitchFamily="18" charset="0"/>
              </a:rPr>
              <a:t> the gap</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Globally women on average are paid 24 per cent less than men; regional averages vary from around 33 percent in South Asia to 14 percent in the Middle </a:t>
            </a:r>
            <a:r>
              <a:rPr lang="en-US" dirty="0" smtClean="0">
                <a:latin typeface="Calibri" panose="020F0502020204030204" pitchFamily="34" charset="0"/>
                <a:ea typeface="Calibri" panose="020F0502020204030204" pitchFamily="34" charset="0"/>
                <a:cs typeface="Times New Roman" panose="02020603050405020304" pitchFamily="18" charset="0"/>
              </a:rPr>
              <a:t>East</a:t>
            </a: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Overall, gender pay gaps have narrowed slightly over the past decade, declining between 2000 and 2004 in 45 out of 50 countries for which data was </a:t>
            </a:r>
            <a:r>
              <a:rPr lang="en-US" dirty="0" smtClean="0">
                <a:latin typeface="Calibri" panose="020F0502020204030204" pitchFamily="34" charset="0"/>
                <a:ea typeface="Calibri" panose="020F0502020204030204" pitchFamily="34" charset="0"/>
                <a:cs typeface="Times New Roman" panose="02020603050405020304" pitchFamily="18" charset="0"/>
              </a:rPr>
              <a:t>available</a:t>
            </a: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Also useful to ask HOW/WHY GPG has narrowed</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In a few other countries GPG has narrowed in the context of rising wages for women and falling or stagnating wages for men (e.g. Austria, Honduras, Israel, Japan, Mexico and State of Palestine)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In a few countries GPG has narrowed in the context of falling wages for both women and men, but more dramatic falls for men (e.g. Egypt, El Salvador, Hong Kong, Panama, Sri Lanka, and the UK</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7253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5" y="942033"/>
            <a:ext cx="9823062" cy="706964"/>
          </a:xfrm>
        </p:spPr>
        <p:txBody>
          <a:bodyPr>
            <a:noAutofit/>
          </a:bodyPr>
          <a:lstStyle/>
          <a:p>
            <a:r>
              <a:rPr lang="en-US" sz="3200" dirty="0"/>
              <a:t>Real wage trends and gender pay gap in the UK, 2003-2013</a:t>
            </a:r>
          </a:p>
        </p:txBody>
      </p:sp>
      <p:sp>
        <p:nvSpPr>
          <p:cNvPr id="7" name="TextBox 6"/>
          <p:cNvSpPr txBox="1"/>
          <p:nvPr/>
        </p:nvSpPr>
        <p:spPr>
          <a:xfrm>
            <a:off x="7894621" y="6673334"/>
            <a:ext cx="2886237" cy="184666"/>
          </a:xfrm>
          <a:prstGeom prst="rect">
            <a:avLst/>
          </a:prstGeom>
          <a:noFill/>
        </p:spPr>
        <p:txBody>
          <a:bodyPr wrap="square" rtlCol="0">
            <a:spAutoFit/>
          </a:bodyPr>
          <a:lstStyle/>
          <a:p>
            <a:r>
              <a:rPr lang="en-US" sz="600" dirty="0" smtClean="0"/>
              <a:t>Source:  UN Women 2016. Policy Brief No. 6.</a:t>
            </a:r>
            <a:endParaRPr lang="en-US" sz="600" dirty="0"/>
          </a:p>
        </p:txBody>
      </p:sp>
      <p:sp>
        <p:nvSpPr>
          <p:cNvPr id="8" name="TextBox 7"/>
          <p:cNvSpPr txBox="1"/>
          <p:nvPr/>
        </p:nvSpPr>
        <p:spPr>
          <a:xfrm>
            <a:off x="10294183" y="631977"/>
            <a:ext cx="2163778" cy="1200329"/>
          </a:xfrm>
          <a:prstGeom prst="rect">
            <a:avLst/>
          </a:prstGeom>
          <a:noFill/>
        </p:spPr>
        <p:txBody>
          <a:bodyPr wrap="square" rtlCol="0">
            <a:spAutoFit/>
          </a:bodyPr>
          <a:lstStyle/>
          <a:p>
            <a:pPr algn="ctr"/>
            <a:r>
              <a:rPr lang="en-US" sz="3600" dirty="0" smtClean="0"/>
              <a:t>FIGURE </a:t>
            </a:r>
          </a:p>
          <a:p>
            <a:pPr algn="ctr"/>
            <a:r>
              <a:rPr lang="en-US" sz="3600" dirty="0"/>
              <a:t>6</a:t>
            </a:r>
          </a:p>
        </p:txBody>
      </p:sp>
      <p:pic>
        <p:nvPicPr>
          <p:cNvPr id="10" name="Picture 9"/>
          <p:cNvPicPr/>
          <p:nvPr/>
        </p:nvPicPr>
        <p:blipFill rotWithShape="1">
          <a:blip r:embed="rId2"/>
          <a:srcRect l="22368" t="28941" r="50231" b="15559"/>
          <a:stretch/>
        </p:blipFill>
        <p:spPr bwMode="auto">
          <a:xfrm>
            <a:off x="3259246" y="2000816"/>
            <a:ext cx="4635375" cy="485718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85598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755" y="889030"/>
            <a:ext cx="9613861" cy="1080938"/>
          </a:xfrm>
        </p:spPr>
        <p:txBody>
          <a:bodyPr>
            <a:normAutofit fontScale="90000"/>
          </a:bodyPr>
          <a:lstStyle/>
          <a:p>
            <a:r>
              <a:rPr lang="en-US" dirty="0"/>
              <a:t>Accumulating socio-economic disadvantage: Gender gaps in lifetime income</a:t>
            </a:r>
            <a:br>
              <a:rPr lang="en-US" dirty="0"/>
            </a:br>
            <a:endParaRPr lang="en-US" dirty="0"/>
          </a:p>
        </p:txBody>
      </p:sp>
      <p:sp>
        <p:nvSpPr>
          <p:cNvPr id="3" name="Content Placeholder 2"/>
          <p:cNvSpPr>
            <a:spLocks noGrp="1"/>
          </p:cNvSpPr>
          <p:nvPr>
            <p:ph idx="1"/>
          </p:nvPr>
        </p:nvSpPr>
        <p:spPr>
          <a:xfrm>
            <a:off x="517359" y="2127564"/>
            <a:ext cx="10002768" cy="4517679"/>
          </a:xfrm>
        </p:spPr>
        <p:txBody>
          <a:bodyPr>
            <a:normAutofit fontScale="85000" lnSpcReduction="20000"/>
          </a:bodyPr>
          <a:lstStyle/>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Snapshot: gender gap in pay per hour, week or </a:t>
            </a:r>
            <a:r>
              <a:rPr lang="en-US" dirty="0" smtClean="0">
                <a:latin typeface="Calibri" panose="020F0502020204030204" pitchFamily="34" charset="0"/>
                <a:ea typeface="Calibri" panose="020F0502020204030204" pitchFamily="34" charset="0"/>
                <a:cs typeface="Times New Roman" panose="02020603050405020304" pitchFamily="18" charset="0"/>
              </a:rPr>
              <a:t>year</a:t>
            </a: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Dynamic perspective: lifetime </a:t>
            </a:r>
            <a:r>
              <a:rPr lang="en-US" dirty="0" smtClean="0">
                <a:latin typeface="Calibri" panose="020F0502020204030204" pitchFamily="34" charset="0"/>
                <a:ea typeface="Calibri" panose="020F0502020204030204" pitchFamily="34" charset="0"/>
                <a:cs typeface="Times New Roman" panose="02020603050405020304" pitchFamily="18" charset="0"/>
              </a:rPr>
              <a:t>income</a:t>
            </a: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Factors that shape it: gender gaps in LFP, pay, type of work (unpaid, informal), generosity of social transfers, levels of education and </a:t>
            </a:r>
            <a:r>
              <a:rPr lang="en-US" dirty="0" smtClean="0">
                <a:latin typeface="Calibri" panose="020F0502020204030204" pitchFamily="34" charset="0"/>
                <a:ea typeface="Calibri" panose="020F0502020204030204" pitchFamily="34" charset="0"/>
                <a:cs typeface="Times New Roman" panose="02020603050405020304" pitchFamily="18" charset="0"/>
              </a:rPr>
              <a:t>experience.</a:t>
            </a:r>
          </a:p>
          <a:p>
            <a:pPr marL="0" marR="0" lvl="0" indent="0">
              <a:lnSpc>
                <a:spcPct val="107000"/>
              </a:lnSpc>
              <a:spcBef>
                <a:spcPts val="0"/>
              </a:spcBef>
              <a:spcAft>
                <a:spcPts val="0"/>
              </a:spcAft>
              <a:buNone/>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Comparison </a:t>
            </a:r>
            <a:r>
              <a:rPr lang="en-US" dirty="0">
                <a:latin typeface="Calibri" panose="020F0502020204030204" pitchFamily="34" charset="0"/>
                <a:ea typeface="Calibri" panose="020F0502020204030204" pitchFamily="34" charset="0"/>
                <a:cs typeface="Times New Roman" panose="02020603050405020304" pitchFamily="18" charset="0"/>
              </a:rPr>
              <a:t>of France, Germany, Sweden and </a:t>
            </a:r>
            <a:r>
              <a:rPr lang="en-US" dirty="0" smtClean="0">
                <a:latin typeface="Calibri" panose="020F0502020204030204" pitchFamily="34" charset="0"/>
                <a:ea typeface="Calibri" panose="020F0502020204030204" pitchFamily="34" charset="0"/>
                <a:cs typeface="Times New Roman" panose="02020603050405020304" pitchFamily="18" charset="0"/>
              </a:rPr>
              <a:t>Turkey</a:t>
            </a: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Women’s lifetime earnings were lower than men’s by</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pPr marL="800100" lvl="1" indent="-342900">
              <a:lnSpc>
                <a:spcPct val="107000"/>
              </a:lnSpc>
              <a:spcBef>
                <a:spcPts val="0"/>
              </a:spcBef>
              <a:buFont typeface="Wingdings" panose="05000000000000000000" pitchFamily="2" charset="2"/>
              <a:buChar char=""/>
            </a:pPr>
            <a:r>
              <a:rPr lang="en-US"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31</a:t>
            </a: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in France and Sweden </a:t>
            </a:r>
            <a:endParaRPr lang="en-US" sz="14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en-US"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49</a:t>
            </a: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in Germany</a:t>
            </a:r>
            <a:endParaRPr lang="en-US" sz="14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75% in Turkey  </a:t>
            </a:r>
            <a:endParaRPr lang="en-US"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Main contributor to the gender gap in lifetime income: women’s lower labor force participation rates (shaped by social norms, care practices); generosity of transfer systems a secondary contributor.</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38639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08" y="916190"/>
            <a:ext cx="9613861" cy="1080938"/>
          </a:xfrm>
        </p:spPr>
        <p:txBody>
          <a:bodyPr>
            <a:normAutofit fontScale="90000"/>
          </a:bodyPr>
          <a:lstStyle/>
          <a:p>
            <a:r>
              <a:rPr lang="en-US" sz="4400" dirty="0"/>
              <a:t>Reducing socioeconomic inequalities by gender</a:t>
            </a:r>
            <a:r>
              <a:rPr lang="en-US" sz="4400" b="1" dirty="0"/>
              <a:t> </a:t>
            </a:r>
            <a:r>
              <a:rPr lang="en-US" dirty="0"/>
              <a:t/>
            </a:r>
            <a:br>
              <a:rPr lang="en-US" dirty="0"/>
            </a:br>
            <a:endParaRPr lang="en-US" dirty="0"/>
          </a:p>
        </p:txBody>
      </p:sp>
      <p:sp>
        <p:nvSpPr>
          <p:cNvPr id="3" name="Content Placeholder 2"/>
          <p:cNvSpPr>
            <a:spLocks noGrp="1"/>
          </p:cNvSpPr>
          <p:nvPr>
            <p:ph idx="1"/>
          </p:nvPr>
        </p:nvSpPr>
        <p:spPr>
          <a:xfrm>
            <a:off x="680321" y="2082297"/>
            <a:ext cx="10754206" cy="4906977"/>
          </a:xfrm>
        </p:spPr>
        <p:txBody>
          <a:bodyPr>
            <a:normAutofit fontScale="77500" lnSpcReduction="20000"/>
          </a:bodyPr>
          <a:lstStyle/>
          <a:p>
            <a:pPr marL="0" indent="0">
              <a:lnSpc>
                <a:spcPct val="107000"/>
              </a:lnSpc>
              <a:spcBef>
                <a:spcPts val="0"/>
              </a:spcBef>
              <a:buNone/>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Gender inequalities in labor force participation and gender pay gaps are not simply a reflection of lower ‘human capital’ investments in </a:t>
            </a:r>
            <a:r>
              <a:rPr lang="en-US"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women</a:t>
            </a:r>
          </a:p>
          <a:p>
            <a:pPr marL="0" indent="0">
              <a:lnSpc>
                <a:spcPct val="107000"/>
              </a:lnSpc>
              <a:spcBef>
                <a:spcPts val="0"/>
              </a:spcBef>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There </a:t>
            </a:r>
            <a:r>
              <a:rPr lang="en-US" dirty="0">
                <a:latin typeface="Calibri" panose="020F0502020204030204" pitchFamily="34" charset="0"/>
                <a:ea typeface="Calibri" panose="020F0502020204030204" pitchFamily="34" charset="0"/>
                <a:cs typeface="Times New Roman" panose="02020603050405020304" pitchFamily="18" charset="0"/>
              </a:rPr>
              <a:t>are social and structural constraints that shape economic inequalities between women and </a:t>
            </a:r>
            <a:r>
              <a:rPr lang="en-US" dirty="0" smtClean="0">
                <a:latin typeface="Calibri" panose="020F0502020204030204" pitchFamily="34" charset="0"/>
                <a:ea typeface="Calibri" panose="020F0502020204030204" pitchFamily="34" charset="0"/>
                <a:cs typeface="Times New Roman" panose="02020603050405020304" pitchFamily="18" charset="0"/>
              </a:rPr>
              <a:t>men</a:t>
            </a: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Social segmentation in the unpaid care economy and lack of accessible and affordable public care services </a:t>
            </a:r>
            <a:r>
              <a:rPr lang="en-US" dirty="0">
                <a:latin typeface="Calibri" panose="020F0502020204030204" pitchFamily="34" charset="0"/>
                <a:ea typeface="Calibri" panose="020F0502020204030204" pitchFamily="34" charset="0"/>
                <a:cs typeface="Times New Roman" panose="02020603050405020304" pitchFamily="18" charset="0"/>
              </a:rPr>
              <a:t>contributes to gender inequalities in LFPR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Labor markets themselves as social institutions also stratify labor</a:t>
            </a:r>
            <a:r>
              <a:rPr lang="en-US" dirty="0">
                <a:latin typeface="Calibri" panose="020F0502020204030204" pitchFamily="34" charset="0"/>
                <a:ea typeface="Calibri" panose="020F0502020204030204" pitchFamily="34" charset="0"/>
                <a:cs typeface="Times New Roman" panose="02020603050405020304" pitchFamily="18" charset="0"/>
              </a:rPr>
              <a:t>: occupational segregation by gender slots women and men into different occupations and at different levels; occupational segregation remains persistent around the world and contributes to gender pay </a:t>
            </a:r>
            <a:r>
              <a:rPr lang="en-US" dirty="0" smtClean="0">
                <a:latin typeface="Calibri" panose="020F0502020204030204" pitchFamily="34" charset="0"/>
                <a:ea typeface="Calibri" panose="020F0502020204030204" pitchFamily="34" charset="0"/>
                <a:cs typeface="Times New Roman" panose="02020603050405020304" pitchFamily="18" charset="0"/>
              </a:rPr>
              <a:t>gaps</a:t>
            </a:r>
          </a:p>
          <a:p>
            <a:pPr marL="0" marR="0" lvl="0" indent="0">
              <a:lnSpc>
                <a:spcPct val="107000"/>
              </a:lnSpc>
              <a:spcBef>
                <a:spcPts val="0"/>
              </a:spcBef>
              <a:spcAft>
                <a:spcPts val="80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To promote equal pay, reforms need to focus on three policy areas:</a:t>
            </a:r>
            <a:endParaRPr lang="en-US"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en-US" sz="2100" dirty="0">
                <a:latin typeface="Calibri" panose="020F0502020204030204" pitchFamily="34" charset="0"/>
                <a:ea typeface="Calibri" panose="020F0502020204030204" pitchFamily="34" charset="0"/>
                <a:cs typeface="Times New Roman" panose="02020603050405020304" pitchFamily="18" charset="0"/>
              </a:rPr>
              <a:t>Raising the wage floor </a:t>
            </a:r>
          </a:p>
          <a:p>
            <a:pPr marL="800100" lvl="1" indent="-342900">
              <a:lnSpc>
                <a:spcPct val="107000"/>
              </a:lnSpc>
              <a:spcBef>
                <a:spcPts val="0"/>
              </a:spcBef>
              <a:buFont typeface="Wingdings" panose="05000000000000000000" pitchFamily="2" charset="2"/>
              <a:buChar char=""/>
            </a:pPr>
            <a:r>
              <a:rPr lang="en-US" sz="2100" dirty="0" smtClean="0">
                <a:latin typeface="Calibri" panose="020F0502020204030204" pitchFamily="34" charset="0"/>
                <a:ea typeface="Calibri" panose="020F0502020204030204" pitchFamily="34" charset="0"/>
                <a:cs typeface="Times New Roman" panose="02020603050405020304" pitchFamily="18" charset="0"/>
              </a:rPr>
              <a:t>Valuing </a:t>
            </a:r>
            <a:r>
              <a:rPr lang="en-US" sz="2100" dirty="0">
                <a:latin typeface="Calibri" panose="020F0502020204030204" pitchFamily="34" charset="0"/>
                <a:ea typeface="Calibri" panose="020F0502020204030204" pitchFamily="34" charset="0"/>
                <a:cs typeface="Times New Roman" panose="02020603050405020304" pitchFamily="18" charset="0"/>
              </a:rPr>
              <a:t>women’s work and skills (e.g. valuing female professions such as nursing and teaching)</a:t>
            </a:r>
          </a:p>
          <a:p>
            <a:pPr marL="800100" lvl="1" indent="-342900">
              <a:lnSpc>
                <a:spcPct val="107000"/>
              </a:lnSpc>
              <a:spcBef>
                <a:spcPts val="0"/>
              </a:spcBef>
              <a:buFont typeface="Wingdings" panose="05000000000000000000" pitchFamily="2" charset="2"/>
              <a:buChar char=""/>
            </a:pPr>
            <a:r>
              <a:rPr lang="en-US" sz="2100" dirty="0">
                <a:latin typeface="Calibri" panose="020F0502020204030204" pitchFamily="34" charset="0"/>
                <a:ea typeface="Calibri" panose="020F0502020204030204" pitchFamily="34" charset="0"/>
                <a:cs typeface="Times New Roman" panose="02020603050405020304" pitchFamily="18" charset="0"/>
              </a:rPr>
              <a:t>Affordable and quality care services (which requires at least partial public financing and regulation</a:t>
            </a:r>
          </a:p>
          <a:p>
            <a:pPr marL="800100" lvl="1" indent="-342900">
              <a:lnSpc>
                <a:spcPct val="107000"/>
              </a:lnSpc>
              <a:spcBef>
                <a:spcPts val="0"/>
              </a:spcBef>
              <a:spcAft>
                <a:spcPts val="800"/>
              </a:spcAft>
              <a:buFont typeface="Wingdings" panose="05000000000000000000" pitchFamily="2" charset="2"/>
              <a:buChar char=""/>
            </a:pPr>
            <a:r>
              <a:rPr lang="en-US" sz="2100" dirty="0">
                <a:latin typeface="Calibri" panose="020F0502020204030204" pitchFamily="34" charset="0"/>
                <a:ea typeface="Calibri" panose="020F0502020204030204" pitchFamily="34" charset="0"/>
                <a:cs typeface="Times New Roman" panose="02020603050405020304" pitchFamily="18" charset="0"/>
              </a:rPr>
              <a:t>Paid parental leave policies (with positive incentives for men)</a:t>
            </a:r>
          </a:p>
          <a:p>
            <a:endParaRPr lang="en-US" dirty="0"/>
          </a:p>
        </p:txBody>
      </p:sp>
    </p:spTree>
    <p:extLst>
      <p:ext uri="{BB962C8B-B14F-4D97-AF65-F5344CB8AC3E}">
        <p14:creationId xmlns:p14="http://schemas.microsoft.com/office/powerpoint/2010/main" val="1989963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79565"/>
            <a:ext cx="10294182" cy="1080938"/>
          </a:xfrm>
        </p:spPr>
        <p:txBody>
          <a:bodyPr>
            <a:normAutofit fontScale="90000"/>
          </a:bodyPr>
          <a:lstStyle/>
          <a:p>
            <a:r>
              <a:rPr lang="en-US" dirty="0"/>
              <a:t>BUT substantive gender equality, or women’s enjoyment of their human rights, includes three key </a:t>
            </a:r>
            <a:r>
              <a:rPr lang="en-US" dirty="0" smtClean="0"/>
              <a:t>dimensions:</a:t>
            </a:r>
            <a:r>
              <a:rPr lang="en-US" dirty="0"/>
              <a:t/>
            </a:r>
            <a:br>
              <a:rPr lang="en-US" dirty="0"/>
            </a:br>
            <a:endParaRPr lang="en-US" dirty="0"/>
          </a:p>
        </p:txBody>
      </p:sp>
      <p:sp>
        <p:nvSpPr>
          <p:cNvPr id="3" name="Content Placeholder 2"/>
          <p:cNvSpPr>
            <a:spLocks noGrp="1"/>
          </p:cNvSpPr>
          <p:nvPr>
            <p:ph idx="1"/>
          </p:nvPr>
        </p:nvSpPr>
        <p:spPr>
          <a:xfrm>
            <a:off x="262550" y="2169145"/>
            <a:ext cx="10692143" cy="4797496"/>
          </a:xfrm>
        </p:spPr>
        <p:txBody>
          <a:bodyPr>
            <a:normAutofit fontScale="92500" lnSpcReduction="20000"/>
          </a:bodyPr>
          <a:lstStyle/>
          <a:p>
            <a:pPr lvl="1">
              <a:buFont typeface="Wingdings" panose="05000000000000000000" pitchFamily="2" charset="2"/>
              <a:buChar char="Ø"/>
            </a:pPr>
            <a:r>
              <a:rPr lang="en-US" b="1" dirty="0">
                <a:solidFill>
                  <a:schemeClr val="bg1"/>
                </a:solidFill>
                <a:latin typeface="Calibri" panose="020F0502020204030204" pitchFamily="34" charset="0"/>
              </a:rPr>
              <a:t>Socioeconomic equality </a:t>
            </a:r>
            <a:r>
              <a:rPr lang="en-US" dirty="0">
                <a:solidFill>
                  <a:schemeClr val="bg1"/>
                </a:solidFill>
                <a:latin typeface="Calibri" panose="020F0502020204030204" pitchFamily="34" charset="0"/>
              </a:rPr>
              <a:t>or</a:t>
            </a:r>
            <a:r>
              <a:rPr lang="en-US" dirty="0">
                <a:latin typeface="Calibri" panose="020F0502020204030204" pitchFamily="34" charset="0"/>
              </a:rPr>
              <a:t> </a:t>
            </a:r>
            <a:r>
              <a:rPr lang="en-US" b="1" dirty="0">
                <a:solidFill>
                  <a:schemeClr val="bg1"/>
                </a:solidFill>
                <a:latin typeface="Calibri" panose="020F0502020204030204" pitchFamily="34" charset="0"/>
              </a:rPr>
              <a:t>redistribution</a:t>
            </a:r>
            <a:endParaRPr lang="en-US" dirty="0">
              <a:solidFill>
                <a:schemeClr val="bg1"/>
              </a:solidFill>
              <a:latin typeface="Calibri" panose="020F0502020204030204" pitchFamily="34" charset="0"/>
            </a:endParaRPr>
          </a:p>
          <a:p>
            <a:pPr lvl="1">
              <a:buFont typeface="Wingdings" panose="05000000000000000000" pitchFamily="2" charset="2"/>
              <a:buChar char="Ø"/>
            </a:pPr>
            <a:r>
              <a:rPr lang="en-US" dirty="0">
                <a:solidFill>
                  <a:schemeClr val="bg1"/>
                </a:solidFill>
                <a:latin typeface="Calibri" panose="020F0502020204030204" pitchFamily="34" charset="0"/>
              </a:rPr>
              <a:t>Equality of </a:t>
            </a:r>
            <a:r>
              <a:rPr lang="en-US" b="1" dirty="0">
                <a:solidFill>
                  <a:schemeClr val="bg1"/>
                </a:solidFill>
                <a:latin typeface="Calibri" panose="020F0502020204030204" pitchFamily="34" charset="0"/>
              </a:rPr>
              <a:t>recognition</a:t>
            </a:r>
            <a:r>
              <a:rPr lang="en-US" dirty="0">
                <a:solidFill>
                  <a:schemeClr val="bg1"/>
                </a:solidFill>
                <a:latin typeface="Calibri" panose="020F0502020204030204" pitchFamily="34" charset="0"/>
              </a:rPr>
              <a:t>, i.e. redressing </a:t>
            </a:r>
            <a:r>
              <a:rPr lang="en-US" b="1" dirty="0">
                <a:solidFill>
                  <a:schemeClr val="bg1"/>
                </a:solidFill>
                <a:latin typeface="Calibri" panose="020F0502020204030204" pitchFamily="34" charset="0"/>
              </a:rPr>
              <a:t>stigma, stereotyping and violence</a:t>
            </a:r>
            <a:endParaRPr lang="en-US" dirty="0">
              <a:solidFill>
                <a:schemeClr val="bg1"/>
              </a:solidFill>
              <a:latin typeface="Calibri" panose="020F0502020204030204" pitchFamily="34" charset="0"/>
            </a:endParaRPr>
          </a:p>
          <a:p>
            <a:pPr lvl="1">
              <a:buFont typeface="Wingdings" panose="05000000000000000000" pitchFamily="2" charset="2"/>
              <a:buChar char="Ø"/>
            </a:pPr>
            <a:r>
              <a:rPr lang="en-US" dirty="0">
                <a:solidFill>
                  <a:schemeClr val="bg1"/>
                </a:solidFill>
                <a:latin typeface="Calibri" panose="020F0502020204030204" pitchFamily="34" charset="0"/>
              </a:rPr>
              <a:t>Equality of </a:t>
            </a:r>
            <a:r>
              <a:rPr lang="en-US" b="1" dirty="0">
                <a:solidFill>
                  <a:schemeClr val="bg1"/>
                </a:solidFill>
                <a:latin typeface="Calibri" panose="020F0502020204030204" pitchFamily="34" charset="0"/>
              </a:rPr>
              <a:t>voice, agency and </a:t>
            </a:r>
            <a:r>
              <a:rPr lang="en-US" b="1" dirty="0" smtClean="0">
                <a:solidFill>
                  <a:schemeClr val="bg1"/>
                </a:solidFill>
                <a:latin typeface="Calibri" panose="020F0502020204030204" pitchFamily="34" charset="0"/>
              </a:rPr>
              <a:t>participation </a:t>
            </a:r>
            <a:r>
              <a:rPr lang="en-US" dirty="0" smtClean="0">
                <a:solidFill>
                  <a:schemeClr val="bg1"/>
                </a:solidFill>
                <a:latin typeface="Calibri" panose="020F0502020204030204" pitchFamily="34" charset="0"/>
              </a:rPr>
              <a:t>(Fraser </a:t>
            </a:r>
            <a:r>
              <a:rPr lang="en-US" dirty="0">
                <a:solidFill>
                  <a:schemeClr val="bg1"/>
                </a:solidFill>
                <a:latin typeface="Calibri" panose="020F0502020204030204" pitchFamily="34" charset="0"/>
              </a:rPr>
              <a:t>et al. 2004; Fredman 2011</a:t>
            </a:r>
            <a:r>
              <a:rPr lang="en-US" dirty="0" smtClean="0">
                <a:solidFill>
                  <a:schemeClr val="bg1"/>
                </a:solidFill>
                <a:latin typeface="Calibri" panose="020F0502020204030204" pitchFamily="34" charset="0"/>
              </a:rPr>
              <a:t>)</a:t>
            </a:r>
          </a:p>
          <a:p>
            <a:pPr marL="0" lvl="0" indent="0">
              <a:buNone/>
            </a:pPr>
            <a:endParaRPr lang="en-US" sz="1100" dirty="0">
              <a:latin typeface="Calibri" panose="020F0502020204030204" pitchFamily="34" charset="0"/>
            </a:endParaRPr>
          </a:p>
          <a:p>
            <a:pPr lvl="0"/>
            <a:r>
              <a:rPr lang="en-US" dirty="0">
                <a:latin typeface="Calibri" panose="020F0502020204030204" pitchFamily="34" charset="0"/>
              </a:rPr>
              <a:t>This lecture has focused on </a:t>
            </a:r>
            <a:r>
              <a:rPr lang="en-US" b="1" dirty="0">
                <a:solidFill>
                  <a:schemeClr val="bg1"/>
                </a:solidFill>
                <a:latin typeface="Calibri" panose="020F0502020204030204" pitchFamily="34" charset="0"/>
              </a:rPr>
              <a:t>socioeconomic equality</a:t>
            </a:r>
            <a:r>
              <a:rPr lang="en-US" dirty="0">
                <a:solidFill>
                  <a:schemeClr val="bg1"/>
                </a:solidFill>
                <a:latin typeface="Calibri" panose="020F0502020204030204" pitchFamily="34" charset="0"/>
              </a:rPr>
              <a:t> </a:t>
            </a:r>
            <a:r>
              <a:rPr lang="en-US" dirty="0">
                <a:latin typeface="Calibri" panose="020F0502020204030204" pitchFamily="34" charset="0"/>
              </a:rPr>
              <a:t>and its social determinants and the need for redistribution</a:t>
            </a:r>
          </a:p>
          <a:p>
            <a:pPr lvl="0"/>
            <a:r>
              <a:rPr lang="en-US" dirty="0">
                <a:latin typeface="Calibri" panose="020F0502020204030204" pitchFamily="34" charset="0"/>
              </a:rPr>
              <a:t>Issues of </a:t>
            </a:r>
            <a:r>
              <a:rPr lang="en-US" b="1" dirty="0" err="1">
                <a:solidFill>
                  <a:schemeClr val="bg1"/>
                </a:solidFill>
                <a:latin typeface="Calibri" panose="020F0502020204030204" pitchFamily="34" charset="0"/>
              </a:rPr>
              <a:t>mis</a:t>
            </a:r>
            <a:r>
              <a:rPr lang="en-US" b="1" dirty="0">
                <a:solidFill>
                  <a:schemeClr val="bg1"/>
                </a:solidFill>
                <a:latin typeface="Calibri" panose="020F0502020204030204" pitchFamily="34" charset="0"/>
              </a:rPr>
              <a:t>-recognition</a:t>
            </a:r>
            <a:r>
              <a:rPr lang="en-US" dirty="0">
                <a:latin typeface="Calibri" panose="020F0502020204030204" pitchFamily="34" charset="0"/>
              </a:rPr>
              <a:t> go beyond the way in which discriminatory social norms and stereotypes shape labor markets and gender pay gaps; gender stereotypes, stigma and violence pervade public and private lives (some parallels with racial stigma, stereotype and violence)</a:t>
            </a:r>
          </a:p>
          <a:p>
            <a:pPr lvl="0"/>
            <a:r>
              <a:rPr lang="en-US" dirty="0">
                <a:latin typeface="Calibri" panose="020F0502020204030204" pitchFamily="34" charset="0"/>
              </a:rPr>
              <a:t>Gender inequalities in </a:t>
            </a:r>
            <a:r>
              <a:rPr lang="en-US" b="1" dirty="0">
                <a:solidFill>
                  <a:schemeClr val="bg1"/>
                </a:solidFill>
                <a:latin typeface="Calibri" panose="020F0502020204030204" pitchFamily="34" charset="0"/>
              </a:rPr>
              <a:t>agency and voice</a:t>
            </a:r>
            <a:r>
              <a:rPr lang="en-US" dirty="0">
                <a:solidFill>
                  <a:schemeClr val="bg1"/>
                </a:solidFill>
                <a:latin typeface="Calibri" panose="020F0502020204030204" pitchFamily="34" charset="0"/>
              </a:rPr>
              <a:t> </a:t>
            </a:r>
            <a:r>
              <a:rPr lang="en-US" dirty="0">
                <a:latin typeface="Calibri" panose="020F0502020204030204" pitchFamily="34" charset="0"/>
              </a:rPr>
              <a:t>also pervasive in both private and public life; economic resources can enhance agency and voice BUT there is also the need for collective voice to re-shape policies and regulations to reduce socioeconomic inequalities in access to resources (money, time, services, etc</a:t>
            </a:r>
            <a:r>
              <a:rPr lang="en-US" dirty="0" smtClean="0">
                <a:latin typeface="Calibri" panose="020F0502020204030204" pitchFamily="34" charset="0"/>
              </a:rPr>
              <a:t>.).</a:t>
            </a:r>
          </a:p>
          <a:p>
            <a:pPr marL="0" lvl="0" indent="0">
              <a:buNone/>
            </a:pPr>
            <a:endParaRPr lang="en-US" sz="1300" dirty="0" smtClean="0">
              <a:latin typeface="Calibri" panose="020F0502020204030204" pitchFamily="34" charset="0"/>
            </a:endParaRPr>
          </a:p>
          <a:p>
            <a:pPr marL="0" lvl="0" indent="0">
              <a:buNone/>
            </a:pPr>
            <a:r>
              <a:rPr lang="en-US" b="1" dirty="0" smtClean="0">
                <a:solidFill>
                  <a:schemeClr val="bg1"/>
                </a:solidFill>
                <a:latin typeface="Calibri" panose="020F0502020204030204" pitchFamily="34" charset="0"/>
              </a:rPr>
              <a:t>Ultimately</a:t>
            </a:r>
            <a:r>
              <a:rPr lang="en-US" b="1" dirty="0">
                <a:solidFill>
                  <a:schemeClr val="bg1"/>
                </a:solidFill>
                <a:latin typeface="Calibri" panose="020F0502020204030204" pitchFamily="34" charset="0"/>
              </a:rPr>
              <a:t>, these three dimensions need to work in tandem to produce transformative change.</a:t>
            </a:r>
          </a:p>
          <a:p>
            <a:endParaRPr lang="en-US" dirty="0"/>
          </a:p>
        </p:txBody>
      </p:sp>
    </p:spTree>
    <p:extLst>
      <p:ext uri="{BB962C8B-B14F-4D97-AF65-F5344CB8AC3E}">
        <p14:creationId xmlns:p14="http://schemas.microsoft.com/office/powerpoint/2010/main" val="843531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THANK YOU!</a:t>
            </a:r>
            <a:endParaRPr lang="en-US" dirty="0"/>
          </a:p>
        </p:txBody>
      </p:sp>
    </p:spTree>
    <p:extLst>
      <p:ext uri="{BB962C8B-B14F-4D97-AF65-F5344CB8AC3E}">
        <p14:creationId xmlns:p14="http://schemas.microsoft.com/office/powerpoint/2010/main" val="3455607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549691" y="2019631"/>
            <a:ext cx="10199173" cy="4679748"/>
          </a:xfrm>
        </p:spPr>
        <p:txBody>
          <a:bodyPr>
            <a:normAutofit fontScale="40000" lnSpcReduction="20000"/>
          </a:bodyPr>
          <a:lstStyle/>
          <a:p>
            <a:r>
              <a:rPr lang="en-US" dirty="0"/>
              <a:t>Atkinson, Anthony B. (2015) </a:t>
            </a:r>
            <a:r>
              <a:rPr lang="en-US" i="1" dirty="0"/>
              <a:t>Inequality: What Can Be Done?</a:t>
            </a:r>
            <a:r>
              <a:rPr lang="en-US" dirty="0"/>
              <a:t> Harvard University Press, Cambridge, Massachusetts and London, England</a:t>
            </a:r>
            <a:r>
              <a:rPr lang="en-US" dirty="0" smtClean="0"/>
              <a:t>.</a:t>
            </a:r>
          </a:p>
          <a:p>
            <a:r>
              <a:rPr lang="en-US" dirty="0"/>
              <a:t>Boris, Eileen and Fish, Jennifer N. 2014. Domestic workers go global: the birth of the International Domestic Workers Federation. </a:t>
            </a:r>
            <a:r>
              <a:rPr lang="en-US" i="1" dirty="0"/>
              <a:t>New </a:t>
            </a:r>
            <a:r>
              <a:rPr lang="en-US" i="1" dirty="0" err="1"/>
              <a:t>Labour</a:t>
            </a:r>
            <a:r>
              <a:rPr lang="en-US" i="1" dirty="0"/>
              <a:t> Forum</a:t>
            </a:r>
            <a:r>
              <a:rPr lang="en-US" dirty="0"/>
              <a:t>, Vol. 23, No. 3, pp. 76–81. http://nlf.sagepub.com/content/23/3/76.full (Accessed 16 February 2016.) </a:t>
            </a:r>
          </a:p>
          <a:p>
            <a:r>
              <a:rPr lang="en-US" dirty="0" err="1"/>
              <a:t>Budig</a:t>
            </a:r>
            <a:r>
              <a:rPr lang="en-US" dirty="0"/>
              <a:t>, Michelle and Joya </a:t>
            </a:r>
            <a:r>
              <a:rPr lang="en-US" dirty="0" err="1"/>
              <a:t>Misra</a:t>
            </a:r>
            <a:r>
              <a:rPr lang="en-US" dirty="0"/>
              <a:t> (2010). ‘How care-work employment shapes earnings in cross-national perspective’, </a:t>
            </a:r>
            <a:r>
              <a:rPr lang="en-US" i="1" dirty="0"/>
              <a:t>International </a:t>
            </a:r>
            <a:r>
              <a:rPr lang="en-US" i="1" dirty="0" err="1"/>
              <a:t>Labour</a:t>
            </a:r>
            <a:r>
              <a:rPr lang="en-US" i="1" dirty="0"/>
              <a:t> Review</a:t>
            </a:r>
            <a:r>
              <a:rPr lang="en-US" dirty="0"/>
              <a:t>, 149(4), pp.441-460.</a:t>
            </a:r>
          </a:p>
          <a:p>
            <a:r>
              <a:rPr lang="en-US" dirty="0" smtClean="0"/>
              <a:t>Elson</a:t>
            </a:r>
            <a:r>
              <a:rPr lang="en-US" dirty="0"/>
              <a:t>, Diane (1999) ‘Labor markets as gendered institutions: Equality, efficiency and empowerment issues’, </a:t>
            </a:r>
            <a:r>
              <a:rPr lang="en-US" i="1" dirty="0"/>
              <a:t>World Development</a:t>
            </a:r>
            <a:r>
              <a:rPr lang="en-US" dirty="0"/>
              <a:t> 27(3): 611–27</a:t>
            </a:r>
            <a:r>
              <a:rPr lang="en-US" dirty="0" smtClean="0"/>
              <a:t>.</a:t>
            </a:r>
          </a:p>
          <a:p>
            <a:r>
              <a:rPr lang="en-US" dirty="0" err="1" smtClean="0"/>
              <a:t>Esping-Anderssen</a:t>
            </a:r>
            <a:r>
              <a:rPr lang="en-US" dirty="0" smtClean="0"/>
              <a:t>, </a:t>
            </a:r>
            <a:r>
              <a:rPr lang="en-US" dirty="0" err="1" smtClean="0"/>
              <a:t>Gosta</a:t>
            </a:r>
            <a:r>
              <a:rPr lang="en-US" dirty="0" smtClean="0"/>
              <a:t>. 2007. “Sociological Explanations of Changing Income Distributions.” </a:t>
            </a:r>
            <a:r>
              <a:rPr lang="en-US" i="1" dirty="0" smtClean="0"/>
              <a:t>The American Behavioral Scientist, </a:t>
            </a:r>
            <a:r>
              <a:rPr lang="en-US" dirty="0" smtClean="0"/>
              <a:t>50 (5). </a:t>
            </a:r>
          </a:p>
          <a:p>
            <a:r>
              <a:rPr lang="en-US" dirty="0" smtClean="0"/>
              <a:t>Fraser</a:t>
            </a:r>
            <a:r>
              <a:rPr lang="en-US" dirty="0"/>
              <a:t>, Nancy, Dahl, Hanne Marlene, Stoltz, Pauline and </a:t>
            </a:r>
            <a:r>
              <a:rPr lang="en-US" dirty="0" err="1"/>
              <a:t>Willig</a:t>
            </a:r>
            <a:r>
              <a:rPr lang="en-US" dirty="0"/>
              <a:t>, </a:t>
            </a:r>
            <a:r>
              <a:rPr lang="en-US" dirty="0" err="1"/>
              <a:t>Rasmus</a:t>
            </a:r>
            <a:r>
              <a:rPr lang="en-US" dirty="0"/>
              <a:t>. 2004. Redistribution, recognition and representation in capitalist global society: an interview with Nancy Fraser. </a:t>
            </a:r>
            <a:r>
              <a:rPr lang="en-US" i="1" dirty="0" err="1"/>
              <a:t>Acta</a:t>
            </a:r>
            <a:r>
              <a:rPr lang="en-US" i="1" dirty="0"/>
              <a:t> </a:t>
            </a:r>
            <a:r>
              <a:rPr lang="en-US" i="1" dirty="0" err="1" smtClean="0"/>
              <a:t>Sociologica</a:t>
            </a:r>
            <a:r>
              <a:rPr lang="en-US" dirty="0"/>
              <a:t>, Vol. 47, No. 4, pp. </a:t>
            </a:r>
            <a:r>
              <a:rPr lang="en-US" dirty="0" smtClean="0"/>
              <a:t>374–82. http</a:t>
            </a:r>
            <a:r>
              <a:rPr lang="en-US" dirty="0"/>
              <a:t>://www.jstor.org/stable/4195051?seq=1#page_scan_tab_contents (Accessed 16 February 2016.) </a:t>
            </a:r>
          </a:p>
          <a:p>
            <a:r>
              <a:rPr lang="en-US" dirty="0"/>
              <a:t>Fredman, Sandra. 2011. The potential and limits of an equal rights paradigm in addressing poverty. </a:t>
            </a:r>
            <a:r>
              <a:rPr lang="en-US" i="1" dirty="0"/>
              <a:t>Stellenbosch Law Review</a:t>
            </a:r>
            <a:r>
              <a:rPr lang="en-US" dirty="0"/>
              <a:t>, Vol. 22, No. 3, pp. 566–90. http://reference.sabinet.co.za/sa_epublication_article/ju_slr_v22_n3_a9 (Accessed 16 February 2016.) </a:t>
            </a:r>
          </a:p>
          <a:p>
            <a:r>
              <a:rPr lang="en-US" dirty="0"/>
              <a:t>Harkness, Susan. 2013. Women’s employment and household income inequality. Janet C. Gornick and Markus </a:t>
            </a:r>
            <a:r>
              <a:rPr lang="en-US" dirty="0" err="1"/>
              <a:t>Jantti</a:t>
            </a:r>
            <a:r>
              <a:rPr lang="en-US" dirty="0"/>
              <a:t> (</a:t>
            </a:r>
            <a:r>
              <a:rPr lang="en-US" dirty="0" err="1"/>
              <a:t>eds</a:t>
            </a:r>
            <a:r>
              <a:rPr lang="en-US" dirty="0"/>
              <a:t>), </a:t>
            </a:r>
            <a:r>
              <a:rPr lang="en-US" i="1" dirty="0"/>
              <a:t>Income Inequality: Economic Disparities and the Middle Class in Affluent Countries</a:t>
            </a:r>
            <a:r>
              <a:rPr lang="en-US" dirty="0"/>
              <a:t>. Redwood City CA, Stanford University Press, pp. 207–33. </a:t>
            </a:r>
          </a:p>
          <a:p>
            <a:r>
              <a:rPr lang="en-US" dirty="0" err="1"/>
              <a:t>Kabeer</a:t>
            </a:r>
            <a:r>
              <a:rPr lang="en-US" dirty="0"/>
              <a:t>, </a:t>
            </a:r>
            <a:r>
              <a:rPr lang="en-US" dirty="0" err="1"/>
              <a:t>Naila</a:t>
            </a:r>
            <a:r>
              <a:rPr lang="en-US" dirty="0"/>
              <a:t>. 2000. </a:t>
            </a:r>
            <a:r>
              <a:rPr lang="en-US" i="1" dirty="0"/>
              <a:t>The Power to Choose. Bangladeshi Women and </a:t>
            </a:r>
            <a:r>
              <a:rPr lang="en-US" i="1" dirty="0" err="1"/>
              <a:t>Labour</a:t>
            </a:r>
            <a:r>
              <a:rPr lang="en-US" i="1" dirty="0"/>
              <a:t> Market Decisions in London and Dhaka</a:t>
            </a:r>
            <a:r>
              <a:rPr lang="en-US" dirty="0"/>
              <a:t>. London and New York, Verso. </a:t>
            </a:r>
            <a:endParaRPr lang="en-US" dirty="0" smtClean="0"/>
          </a:p>
          <a:p>
            <a:r>
              <a:rPr lang="en-US" dirty="0"/>
              <a:t>Rubery, Jill. 2016. </a:t>
            </a:r>
            <a:r>
              <a:rPr lang="en-US" i="1" dirty="0"/>
              <a:t>Tackling the Gender Pay Gap: From Individual Choices to Institutional Change. </a:t>
            </a:r>
            <a:r>
              <a:rPr lang="en-US" dirty="0"/>
              <a:t>UN Women Policy Brief Series. No. 6. http://</a:t>
            </a:r>
            <a:r>
              <a:rPr lang="en-US" dirty="0" smtClean="0"/>
              <a:t>www.unwomen.org/en/digital-library/publications/2015/12/un-women-policy-brief-series</a:t>
            </a:r>
            <a:endParaRPr lang="en-US" dirty="0"/>
          </a:p>
          <a:p>
            <a:r>
              <a:rPr lang="en-US" dirty="0"/>
              <a:t>Rubery, Jill and </a:t>
            </a:r>
            <a:r>
              <a:rPr lang="en-US" dirty="0" err="1"/>
              <a:t>Grimshaw</a:t>
            </a:r>
            <a:r>
              <a:rPr lang="en-US" dirty="0"/>
              <a:t>, Damian. 2015. The 40-year pursuit of equal pay: a case of constantly moving goalposts. </a:t>
            </a:r>
            <a:r>
              <a:rPr lang="en-US" i="1" dirty="0"/>
              <a:t>Cambridge Journal of Economics</a:t>
            </a:r>
            <a:r>
              <a:rPr lang="en-US" dirty="0"/>
              <a:t>, Vol. 39, No. 2, pp. 319–43. http://cje.oxfordjournals.org/content/39/2/319 (Accessed 16 February 2016.) </a:t>
            </a:r>
          </a:p>
          <a:p>
            <a:r>
              <a:rPr lang="en-US" dirty="0"/>
              <a:t>Seguino, Stephanie. 2013. Toward gender justice: confronting stratification and unequal power. </a:t>
            </a:r>
            <a:r>
              <a:rPr lang="en-US" i="1" dirty="0" err="1"/>
              <a:t>Generos</a:t>
            </a:r>
            <a:r>
              <a:rPr lang="en-US" i="1" dirty="0"/>
              <a:t> Multidisciplinary Journal of Gender Studies</a:t>
            </a:r>
            <a:r>
              <a:rPr lang="en-US" dirty="0"/>
              <a:t>, Vol. 2, No. 1, pp. 1–36. http://hipatiapress.com/hpjournals/index.php/generos/article/view/277 (Accessed 16 February 2016.) </a:t>
            </a:r>
          </a:p>
          <a:p>
            <a:r>
              <a:rPr lang="en-US" dirty="0"/>
              <a:t>Seguino, Stephanie. 2007. Plus ca change: evidence on global trends in gender norms and stereotypes. </a:t>
            </a:r>
            <a:r>
              <a:rPr lang="en-US" i="1" dirty="0"/>
              <a:t>Feminist Economics</a:t>
            </a:r>
            <a:r>
              <a:rPr lang="en-US" dirty="0"/>
              <a:t>, Vol. 13, No. 2, pp. 1–28. https://www.uvm.edu/~sseguino/pdf/plus_ca_change.pdf (Accessed 22 February 2016.) </a:t>
            </a:r>
            <a:endParaRPr lang="en-US" dirty="0" smtClean="0"/>
          </a:p>
          <a:p>
            <a:r>
              <a:rPr lang="en-US" dirty="0" err="1"/>
              <a:t>Thévenon</a:t>
            </a:r>
            <a:r>
              <a:rPr lang="en-US" dirty="0"/>
              <a:t>, O. 2011. Family policies in OECD countries: a comparative analysis. </a:t>
            </a:r>
            <a:r>
              <a:rPr lang="en-US" i="1" dirty="0"/>
              <a:t>Population and Development Review</a:t>
            </a:r>
            <a:r>
              <a:rPr lang="en-US" dirty="0"/>
              <a:t>, Vol. 37, No. 1, pp. 57–87. http://www.vasa.abo.fi/users/minygard/Undervisning-filer/Th%C3%A9venon%202011.pdf (Accessed 16 February 2016.) </a:t>
            </a:r>
          </a:p>
          <a:p>
            <a:r>
              <a:rPr lang="en-US" dirty="0"/>
              <a:t>United Nations Development </a:t>
            </a:r>
            <a:r>
              <a:rPr lang="en-US" dirty="0" err="1"/>
              <a:t>Programme</a:t>
            </a:r>
            <a:r>
              <a:rPr lang="en-US" dirty="0"/>
              <a:t> (UNDP). 2013. </a:t>
            </a:r>
            <a:r>
              <a:rPr lang="en-US" i="1" dirty="0"/>
              <a:t>Humanity Divided: Confronting Inequality in Developing Countries</a:t>
            </a:r>
            <a:r>
              <a:rPr lang="en-US" dirty="0"/>
              <a:t>. New York, UNDP. </a:t>
            </a:r>
            <a:endParaRPr lang="en-US" dirty="0" smtClean="0"/>
          </a:p>
          <a:p>
            <a:r>
              <a:rPr lang="en-US" dirty="0"/>
              <a:t>UN Women. 2015. </a:t>
            </a:r>
            <a:r>
              <a:rPr lang="en-US" i="1" dirty="0"/>
              <a:t>Progress of the World’s Women 2015/2016: Transforming Economies, Realizing Rights</a:t>
            </a:r>
            <a:r>
              <a:rPr lang="en-US" dirty="0"/>
              <a:t>. New York, UN Women. </a:t>
            </a:r>
            <a:endParaRPr lang="en-US" dirty="0" smtClean="0"/>
          </a:p>
          <a:p>
            <a:endParaRPr lang="en-US" dirty="0"/>
          </a:p>
        </p:txBody>
      </p:sp>
    </p:spTree>
    <p:extLst>
      <p:ext uri="{BB962C8B-B14F-4D97-AF65-F5344CB8AC3E}">
        <p14:creationId xmlns:p14="http://schemas.microsoft.com/office/powerpoint/2010/main" val="2637415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371183" y="1834166"/>
            <a:ext cx="10956180" cy="4888982"/>
          </a:xfrm>
        </p:spPr>
        <p:txBody>
          <a:bodyPr>
            <a:normAutofit lnSpcReduction="10000"/>
          </a:bodyPr>
          <a:lstStyle/>
          <a:p>
            <a:pPr>
              <a:buFont typeface="Wingdings" panose="05000000000000000000" pitchFamily="2" charset="2"/>
              <a:buChar char="§"/>
            </a:pPr>
            <a:endParaRPr lang="en-US" dirty="0" smtClean="0"/>
          </a:p>
          <a:p>
            <a:pPr lvl="0">
              <a:lnSpc>
                <a:spcPct val="100000"/>
              </a:lnSpc>
              <a:buFont typeface="Wingdings" panose="05000000000000000000" pitchFamily="2" charset="2"/>
              <a:buChar char="§"/>
            </a:pPr>
            <a:r>
              <a:rPr lang="en-US" dirty="0" smtClean="0"/>
              <a:t>Income </a:t>
            </a:r>
            <a:r>
              <a:rPr lang="en-US" dirty="0"/>
              <a:t>inequality and women’s paid work: A view from the ‘</a:t>
            </a:r>
            <a:r>
              <a:rPr lang="en-US" dirty="0" err="1" smtClean="0"/>
              <a:t>malestream</a:t>
            </a:r>
            <a:r>
              <a:rPr lang="en-US" dirty="0" smtClean="0"/>
              <a:t>’</a:t>
            </a:r>
          </a:p>
          <a:p>
            <a:pPr lvl="0">
              <a:lnSpc>
                <a:spcPct val="100000"/>
              </a:lnSpc>
              <a:buFont typeface="Wingdings" panose="05000000000000000000" pitchFamily="2" charset="2"/>
              <a:buChar char="§"/>
            </a:pPr>
            <a:r>
              <a:rPr lang="en-US" dirty="0" smtClean="0"/>
              <a:t>How </a:t>
            </a:r>
            <a:r>
              <a:rPr lang="en-US" dirty="0"/>
              <a:t>do women’s earnings affect income inequality more </a:t>
            </a:r>
            <a:r>
              <a:rPr lang="en-US" dirty="0" smtClean="0"/>
              <a:t>broadly?</a:t>
            </a:r>
          </a:p>
          <a:p>
            <a:pPr lvl="0">
              <a:lnSpc>
                <a:spcPct val="100000"/>
              </a:lnSpc>
              <a:buFont typeface="Wingdings" panose="05000000000000000000" pitchFamily="2" charset="2"/>
              <a:buChar char="§"/>
            </a:pPr>
            <a:r>
              <a:rPr lang="en-US" dirty="0" smtClean="0"/>
              <a:t>Inequality </a:t>
            </a:r>
            <a:r>
              <a:rPr lang="en-US" dirty="0"/>
              <a:t>from a gender perspective: Posing the question </a:t>
            </a:r>
            <a:r>
              <a:rPr lang="en-US" dirty="0" smtClean="0"/>
              <a:t>differently</a:t>
            </a:r>
          </a:p>
          <a:p>
            <a:pPr lvl="0">
              <a:lnSpc>
                <a:spcPct val="100000"/>
              </a:lnSpc>
              <a:buFont typeface="Wingdings" panose="05000000000000000000" pitchFamily="2" charset="2"/>
              <a:buChar char="§"/>
            </a:pPr>
            <a:r>
              <a:rPr lang="en-US" dirty="0" smtClean="0"/>
              <a:t>Gender </a:t>
            </a:r>
            <a:r>
              <a:rPr lang="en-US" dirty="0"/>
              <a:t>inequalities in the economic domain: The right to paid work, a right for </a:t>
            </a:r>
            <a:r>
              <a:rPr lang="en-US" i="1" dirty="0" smtClean="0"/>
              <a:t>all</a:t>
            </a:r>
            <a:r>
              <a:rPr lang="en-US" dirty="0" smtClean="0"/>
              <a:t>?</a:t>
            </a:r>
          </a:p>
          <a:p>
            <a:pPr lvl="0">
              <a:lnSpc>
                <a:spcPct val="100000"/>
              </a:lnSpc>
              <a:buFont typeface="Wingdings" panose="05000000000000000000" pitchFamily="2" charset="2"/>
              <a:buChar char="§"/>
            </a:pPr>
            <a:r>
              <a:rPr lang="en-US" dirty="0" smtClean="0"/>
              <a:t>Gender </a:t>
            </a:r>
            <a:r>
              <a:rPr lang="en-US" dirty="0"/>
              <a:t>inequalities in the economic domain: The role of social norms and the non-market sphere of care/social </a:t>
            </a:r>
            <a:r>
              <a:rPr lang="en-US" dirty="0" smtClean="0"/>
              <a:t>reproduction</a:t>
            </a:r>
          </a:p>
          <a:p>
            <a:pPr lvl="0">
              <a:lnSpc>
                <a:spcPct val="100000"/>
              </a:lnSpc>
              <a:buFont typeface="Wingdings" panose="05000000000000000000" pitchFamily="2" charset="2"/>
              <a:buChar char="§"/>
            </a:pPr>
            <a:r>
              <a:rPr lang="en-US" dirty="0" smtClean="0"/>
              <a:t>The </a:t>
            </a:r>
            <a:r>
              <a:rPr lang="en-US" dirty="0"/>
              <a:t>gender pay gap: Trends and </a:t>
            </a:r>
            <a:r>
              <a:rPr lang="en-US" dirty="0" smtClean="0"/>
              <a:t>causes</a:t>
            </a:r>
          </a:p>
          <a:p>
            <a:pPr lvl="0">
              <a:lnSpc>
                <a:spcPct val="100000"/>
              </a:lnSpc>
              <a:buFont typeface="Wingdings" panose="05000000000000000000" pitchFamily="2" charset="2"/>
              <a:buChar char="§"/>
            </a:pPr>
            <a:r>
              <a:rPr lang="en-US" dirty="0" smtClean="0"/>
              <a:t>Accumulating </a:t>
            </a:r>
            <a:r>
              <a:rPr lang="en-US" dirty="0"/>
              <a:t>socio-economic disadvantage: Gender gaps in lifetime </a:t>
            </a:r>
            <a:r>
              <a:rPr lang="en-US" dirty="0" smtClean="0"/>
              <a:t>income</a:t>
            </a:r>
          </a:p>
          <a:p>
            <a:pPr lvl="0">
              <a:lnSpc>
                <a:spcPct val="100000"/>
              </a:lnSpc>
              <a:buFont typeface="Wingdings" panose="05000000000000000000" pitchFamily="2" charset="2"/>
              <a:buChar char="§"/>
            </a:pPr>
            <a:r>
              <a:rPr lang="en-US" dirty="0" smtClean="0"/>
              <a:t>Towards </a:t>
            </a:r>
            <a:r>
              <a:rPr lang="en-US" dirty="0"/>
              <a:t>a comprehensive framework: Substantive equality </a:t>
            </a:r>
          </a:p>
        </p:txBody>
      </p:sp>
    </p:spTree>
    <p:extLst>
      <p:ext uri="{BB962C8B-B14F-4D97-AF65-F5344CB8AC3E}">
        <p14:creationId xmlns:p14="http://schemas.microsoft.com/office/powerpoint/2010/main" val="1776700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291" y="753228"/>
            <a:ext cx="10144892" cy="1080938"/>
          </a:xfrm>
        </p:spPr>
        <p:txBody>
          <a:bodyPr/>
          <a:lstStyle/>
          <a:p>
            <a:r>
              <a:rPr lang="en-US" dirty="0"/>
              <a:t>Income inequality and women’s paid work: A view from the ‘</a:t>
            </a:r>
            <a:r>
              <a:rPr lang="en-US" dirty="0" err="1"/>
              <a:t>malestream</a:t>
            </a:r>
            <a:r>
              <a:rPr lang="en-US" dirty="0"/>
              <a:t>’</a:t>
            </a:r>
          </a:p>
        </p:txBody>
      </p:sp>
      <p:sp>
        <p:nvSpPr>
          <p:cNvPr id="3" name="Content Placeholder 2"/>
          <p:cNvSpPr>
            <a:spLocks noGrp="1"/>
          </p:cNvSpPr>
          <p:nvPr>
            <p:ph idx="1"/>
          </p:nvPr>
        </p:nvSpPr>
        <p:spPr>
          <a:xfrm>
            <a:off x="149291" y="2071396"/>
            <a:ext cx="12042709" cy="4786604"/>
          </a:xfrm>
        </p:spPr>
        <p:txBody>
          <a:bodyPr>
            <a:normAutofit fontScale="62500" lnSpcReduction="20000"/>
          </a:bodyPr>
          <a:lstStyle/>
          <a:p>
            <a:pPr lvl="0">
              <a:lnSpc>
                <a:spcPct val="110000"/>
              </a:lnSpc>
              <a:spcBef>
                <a:spcPts val="0"/>
              </a:spcBef>
            </a:pPr>
            <a:r>
              <a:rPr lang="en-US" sz="3200" dirty="0"/>
              <a:t>Gender is tangential to much of the literature on income </a:t>
            </a:r>
            <a:r>
              <a:rPr lang="en-US" sz="3200" dirty="0" smtClean="0"/>
              <a:t>inequality</a:t>
            </a:r>
          </a:p>
          <a:p>
            <a:pPr marL="0" lvl="0" indent="0">
              <a:lnSpc>
                <a:spcPct val="110000"/>
              </a:lnSpc>
              <a:spcBef>
                <a:spcPts val="0"/>
              </a:spcBef>
              <a:buNone/>
            </a:pPr>
            <a:endParaRPr lang="en-US" sz="1600" dirty="0"/>
          </a:p>
          <a:p>
            <a:pPr lvl="0">
              <a:lnSpc>
                <a:spcPct val="110000"/>
              </a:lnSpc>
              <a:spcBef>
                <a:spcPts val="0"/>
              </a:spcBef>
            </a:pPr>
            <a:r>
              <a:rPr lang="en-US" sz="3200" dirty="0"/>
              <a:t>Main question asked (e.g. Atkinson 2015): How do women’s earnings affect income inequality between households</a:t>
            </a:r>
            <a:r>
              <a:rPr lang="en-US" sz="3200" dirty="0" smtClean="0"/>
              <a:t>?</a:t>
            </a:r>
          </a:p>
          <a:p>
            <a:pPr marL="0" lvl="0" indent="0">
              <a:lnSpc>
                <a:spcPct val="110000"/>
              </a:lnSpc>
              <a:spcBef>
                <a:spcPts val="0"/>
              </a:spcBef>
              <a:buNone/>
            </a:pPr>
            <a:endParaRPr lang="en-US" sz="1600" dirty="0"/>
          </a:p>
          <a:p>
            <a:pPr lvl="0">
              <a:lnSpc>
                <a:spcPct val="110000"/>
              </a:lnSpc>
              <a:spcBef>
                <a:spcPts val="0"/>
              </a:spcBef>
            </a:pPr>
            <a:r>
              <a:rPr lang="en-US" sz="3200" dirty="0"/>
              <a:t>Evidence from US for 1950-1970s: pay distribution getting wider (i.e. more unequal) BUT not accompanied by a commensurate rise in income inequality </a:t>
            </a:r>
            <a:endParaRPr lang="en-US" sz="3200" dirty="0" smtClean="0"/>
          </a:p>
          <a:p>
            <a:pPr marL="0" lvl="0" indent="0">
              <a:lnSpc>
                <a:spcPct val="110000"/>
              </a:lnSpc>
              <a:spcBef>
                <a:spcPts val="0"/>
              </a:spcBef>
              <a:buNone/>
            </a:pPr>
            <a:endParaRPr lang="en-US" sz="1600" dirty="0"/>
          </a:p>
          <a:p>
            <a:pPr lvl="0">
              <a:lnSpc>
                <a:spcPct val="110000"/>
              </a:lnSpc>
              <a:spcBef>
                <a:spcPts val="0"/>
              </a:spcBef>
            </a:pPr>
            <a:r>
              <a:rPr lang="en-US" sz="3200" dirty="0"/>
              <a:t>If the increase in female employment is concentrated among women living with low-earning men this could mitigate income inequality; but if among higher educated women co-habiting with higher earning men then income inequality could be </a:t>
            </a:r>
            <a:r>
              <a:rPr lang="en-US" sz="3200" dirty="0" smtClean="0"/>
              <a:t>exacerbated</a:t>
            </a:r>
          </a:p>
          <a:p>
            <a:pPr marL="0" lvl="0" indent="0">
              <a:lnSpc>
                <a:spcPct val="110000"/>
              </a:lnSpc>
              <a:spcBef>
                <a:spcPts val="0"/>
              </a:spcBef>
              <a:buNone/>
            </a:pPr>
            <a:endParaRPr lang="en-US" sz="1600" dirty="0"/>
          </a:p>
          <a:p>
            <a:pPr lvl="0">
              <a:lnSpc>
                <a:spcPct val="110000"/>
              </a:lnSpc>
              <a:spcBef>
                <a:spcPts val="0"/>
              </a:spcBef>
            </a:pPr>
            <a:r>
              <a:rPr lang="en-US" sz="3200" dirty="0"/>
              <a:t>Evidence for USA provides different answers depending on time frame used (immediate post-war impact of female employment was equalizing </a:t>
            </a:r>
            <a:r>
              <a:rPr lang="en-US" sz="3200" i="1" dirty="0"/>
              <a:t>versus</a:t>
            </a:r>
            <a:r>
              <a:rPr lang="en-US" sz="3200" dirty="0"/>
              <a:t> post-1970s less so</a:t>
            </a:r>
            <a:r>
              <a:rPr lang="en-US" sz="3200" dirty="0" smtClean="0"/>
              <a:t>)</a:t>
            </a:r>
          </a:p>
          <a:p>
            <a:pPr marL="0" lvl="0" indent="0">
              <a:lnSpc>
                <a:spcPct val="110000"/>
              </a:lnSpc>
              <a:spcBef>
                <a:spcPts val="0"/>
              </a:spcBef>
              <a:buNone/>
            </a:pPr>
            <a:endParaRPr lang="en-US" sz="1600" dirty="0"/>
          </a:p>
          <a:p>
            <a:pPr lvl="0">
              <a:lnSpc>
                <a:spcPct val="110000"/>
              </a:lnSpc>
              <a:spcBef>
                <a:spcPts val="0"/>
              </a:spcBef>
            </a:pPr>
            <a:r>
              <a:rPr lang="en-US" sz="3200" dirty="0"/>
              <a:t>The role of marital homogamy or ‘</a:t>
            </a:r>
            <a:r>
              <a:rPr lang="en-US" sz="3200" dirty="0" err="1"/>
              <a:t>assortive</a:t>
            </a:r>
            <a:r>
              <a:rPr lang="en-US" sz="3200" dirty="0"/>
              <a:t> mating’ – of higher educated women partnering with higher income men -- increases inequality across households (</a:t>
            </a:r>
            <a:r>
              <a:rPr lang="en-US" sz="3200" dirty="0" err="1"/>
              <a:t>Esping</a:t>
            </a:r>
            <a:r>
              <a:rPr lang="en-US" sz="3200" dirty="0"/>
              <a:t>-Andersen, 2007) </a:t>
            </a:r>
            <a:endParaRPr lang="en-US" sz="3200" dirty="0" smtClean="0"/>
          </a:p>
          <a:p>
            <a:pPr marL="0" lvl="0" indent="0">
              <a:lnSpc>
                <a:spcPct val="110000"/>
              </a:lnSpc>
              <a:spcBef>
                <a:spcPts val="0"/>
              </a:spcBef>
              <a:buNone/>
            </a:pPr>
            <a:endParaRPr lang="en-US" sz="1600" dirty="0"/>
          </a:p>
          <a:p>
            <a:pPr lvl="0">
              <a:lnSpc>
                <a:spcPct val="110000"/>
              </a:lnSpc>
              <a:spcBef>
                <a:spcPts val="0"/>
              </a:spcBef>
            </a:pPr>
            <a:r>
              <a:rPr lang="en-US" sz="3200" dirty="0"/>
              <a:t>BUT more complex picture based on cross-national evidence from 17 LIS countries (Harkness 2013)</a:t>
            </a:r>
          </a:p>
          <a:p>
            <a:pPr marL="0" indent="0">
              <a:buNone/>
            </a:pPr>
            <a:endParaRPr lang="en-US" dirty="0"/>
          </a:p>
        </p:txBody>
      </p:sp>
    </p:spTree>
    <p:extLst>
      <p:ext uri="{BB962C8B-B14F-4D97-AF65-F5344CB8AC3E}">
        <p14:creationId xmlns:p14="http://schemas.microsoft.com/office/powerpoint/2010/main" val="2226017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9177" y="212608"/>
            <a:ext cx="10221913" cy="1081088"/>
          </a:xfrm>
        </p:spPr>
        <p:txBody>
          <a:bodyPr>
            <a:noAutofit/>
          </a:bodyPr>
          <a:lstStyle/>
          <a:p>
            <a:r>
              <a:rPr lang="en-US" sz="2500" dirty="0" smtClean="0">
                <a:solidFill>
                  <a:schemeClr val="bg1"/>
                </a:solidFill>
              </a:rPr>
              <a:t>Women’s share of family earnings among middle-income couples and partners’ earnings correlations for all couples, around 2004</a:t>
            </a:r>
            <a:endParaRPr lang="en-US" sz="2500" dirty="0">
              <a:solidFill>
                <a:schemeClr val="bg1"/>
              </a:solidFill>
            </a:endParaRPr>
          </a:p>
        </p:txBody>
      </p:sp>
      <p:sp>
        <p:nvSpPr>
          <p:cNvPr id="4" name="TextBox 3"/>
          <p:cNvSpPr txBox="1"/>
          <p:nvPr/>
        </p:nvSpPr>
        <p:spPr>
          <a:xfrm>
            <a:off x="10294183" y="631977"/>
            <a:ext cx="2163778" cy="1323439"/>
          </a:xfrm>
          <a:prstGeom prst="rect">
            <a:avLst/>
          </a:prstGeom>
          <a:noFill/>
        </p:spPr>
        <p:txBody>
          <a:bodyPr wrap="square" rtlCol="0">
            <a:spAutoFit/>
          </a:bodyPr>
          <a:lstStyle/>
          <a:p>
            <a:pPr algn="ctr"/>
            <a:r>
              <a:rPr lang="en-US" sz="4000" dirty="0" smtClean="0"/>
              <a:t>TABLE </a:t>
            </a:r>
          </a:p>
          <a:p>
            <a:pPr algn="ctr"/>
            <a:r>
              <a:rPr lang="en-US" sz="4000" dirty="0" smtClean="0"/>
              <a:t>1</a:t>
            </a:r>
            <a:endParaRPr lang="en-US" sz="4000" dirty="0"/>
          </a:p>
        </p:txBody>
      </p:sp>
      <p:graphicFrame>
        <p:nvGraphicFramePr>
          <p:cNvPr id="5" name="Table 4"/>
          <p:cNvGraphicFramePr>
            <a:graphicFrameLocks noGrp="1"/>
          </p:cNvGraphicFramePr>
          <p:nvPr>
            <p:extLst>
              <p:ext uri="{D42A27DB-BD31-4B8C-83A1-F6EECF244321}">
                <p14:modId xmlns:p14="http://schemas.microsoft.com/office/powerpoint/2010/main" val="3471534219"/>
              </p:ext>
            </p:extLst>
          </p:nvPr>
        </p:nvGraphicFramePr>
        <p:xfrm>
          <a:off x="719849" y="1392021"/>
          <a:ext cx="9701241" cy="4981614"/>
        </p:xfrm>
        <a:graphic>
          <a:graphicData uri="http://schemas.openxmlformats.org/drawingml/2006/table">
            <a:tbl>
              <a:tblPr>
                <a:tableStyleId>{5C22544A-7EE6-4342-B048-85BDC9FD1C3A}</a:tableStyleId>
              </a:tblPr>
              <a:tblGrid>
                <a:gridCol w="1502034"/>
                <a:gridCol w="1428439"/>
                <a:gridCol w="1597248"/>
                <a:gridCol w="2052619"/>
                <a:gridCol w="1481106"/>
                <a:gridCol w="1639795"/>
              </a:tblGrid>
              <a:tr h="202609">
                <a:tc>
                  <a:txBody>
                    <a:bodyPr/>
                    <a:lstStyle/>
                    <a:p>
                      <a:pPr algn="l" fontAlgn="b"/>
                      <a:endParaRPr lang="en-US" sz="1200" b="0" i="0" u="none" strike="noStrike" dirty="0">
                        <a:solidFill>
                          <a:srgbClr val="000000"/>
                        </a:solidFill>
                        <a:effectLst/>
                        <a:latin typeface="Calibri" panose="020F0502020204030204" pitchFamily="34" charset="0"/>
                      </a:endParaRPr>
                    </a:p>
                  </a:txBody>
                  <a:tcPr marL="6205" marR="6205" marT="6205" marB="0" anchor="b"/>
                </a:tc>
                <a:tc gridSpan="2">
                  <a:txBody>
                    <a:bodyPr/>
                    <a:lstStyle/>
                    <a:p>
                      <a:pPr algn="ctr" fontAlgn="b"/>
                      <a:r>
                        <a:rPr lang="en-US" sz="1200" b="1" u="none" strike="noStrike" dirty="0">
                          <a:effectLst/>
                          <a:latin typeface="Calibri" panose="020F0502020204030204" pitchFamily="34" charset="0"/>
                        </a:rPr>
                        <a:t>MIDDLE-INCOME COUPLES</a:t>
                      </a:r>
                      <a:endParaRPr lang="en-US" sz="1200" b="1" i="0" u="none" strike="noStrike" dirty="0">
                        <a:solidFill>
                          <a:srgbClr val="000000"/>
                        </a:solidFill>
                        <a:effectLst/>
                        <a:latin typeface="Calibri" panose="020F0502020204030204" pitchFamily="34" charset="0"/>
                      </a:endParaRPr>
                    </a:p>
                  </a:txBody>
                  <a:tcPr marL="6205" marR="6205" marT="6205" marB="0" anchor="b">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lang="en-US"/>
                    </a:p>
                  </a:txBody>
                  <a:tcPr/>
                </a:tc>
                <a:tc gridSpan="3">
                  <a:txBody>
                    <a:bodyPr/>
                    <a:lstStyle/>
                    <a:p>
                      <a:pPr algn="ctr" fontAlgn="b"/>
                      <a:r>
                        <a:rPr lang="en-US" sz="1200" b="1" u="none" strike="noStrike" dirty="0">
                          <a:effectLst/>
                          <a:latin typeface="Calibri" panose="020F0502020204030204" pitchFamily="34" charset="0"/>
                        </a:rPr>
                        <a:t>ALL COUPLES</a:t>
                      </a:r>
                      <a:endParaRPr lang="en-US" sz="1200" b="1" i="0" u="none" strike="noStrike" dirty="0">
                        <a:solidFill>
                          <a:srgbClr val="000000"/>
                        </a:solidFill>
                        <a:effectLst/>
                        <a:latin typeface="Calibri" panose="020F0502020204030204" pitchFamily="34" charset="0"/>
                      </a:endParaRPr>
                    </a:p>
                  </a:txBody>
                  <a:tcPr marL="6205" marR="6205" marT="6205" marB="0" anchor="b">
                    <a:solidFill>
                      <a:schemeClr val="bg2">
                        <a:lumMod val="60000"/>
                        <a:lumOff val="40000"/>
                      </a:schemeClr>
                    </a:solidFill>
                  </a:tcPr>
                </a:tc>
                <a:tc hMerge="1">
                  <a:txBody>
                    <a:bodyPr/>
                    <a:lstStyle/>
                    <a:p>
                      <a:endParaRPr lang="en-US"/>
                    </a:p>
                  </a:txBody>
                  <a:tcPr/>
                </a:tc>
                <a:tc hMerge="1">
                  <a:txBody>
                    <a:bodyPr/>
                    <a:lstStyle/>
                    <a:p>
                      <a:endParaRPr lang="en-US"/>
                    </a:p>
                  </a:txBody>
                  <a:tcPr/>
                </a:tc>
              </a:tr>
              <a:tr h="524216">
                <a:tc>
                  <a:txBody>
                    <a:bodyPr/>
                    <a:lstStyle/>
                    <a:p>
                      <a:pPr algn="l" fontAlgn="b"/>
                      <a:endParaRPr lang="en-US" sz="1200" b="0" i="0" u="none" strike="noStrike">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000" u="none" strike="noStrike" dirty="0">
                          <a:effectLst/>
                          <a:latin typeface="Calibri" panose="020F0502020204030204" pitchFamily="34" charset="0"/>
                        </a:rPr>
                        <a:t>Female earnings share (%)</a:t>
                      </a:r>
                      <a:endParaRPr lang="en-US" sz="10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000" u="none" strike="noStrike" dirty="0">
                          <a:effectLst/>
                          <a:latin typeface="Calibri" panose="020F0502020204030204" pitchFamily="34" charset="0"/>
                        </a:rPr>
                        <a:t>Percentage of women earning more than their partner</a:t>
                      </a:r>
                      <a:endParaRPr lang="en-US" sz="10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000" u="none" strike="noStrike" dirty="0">
                          <a:effectLst/>
                          <a:latin typeface="Calibri" panose="020F0502020204030204" pitchFamily="34" charset="0"/>
                        </a:rPr>
                        <a:t>Correlation of partners' earnings (including couples with no earnings)</a:t>
                      </a:r>
                      <a:endParaRPr lang="en-US" sz="10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solidFill>
                      <a:schemeClr val="bg2">
                        <a:lumMod val="20000"/>
                        <a:lumOff val="80000"/>
                      </a:schemeClr>
                    </a:solidFill>
                  </a:tcPr>
                </a:tc>
                <a:tc>
                  <a:txBody>
                    <a:bodyPr/>
                    <a:lstStyle/>
                    <a:p>
                      <a:pPr algn="ctr" fontAlgn="b"/>
                      <a:r>
                        <a:rPr lang="en-US" sz="1000" u="none" strike="noStrike" dirty="0">
                          <a:effectLst/>
                          <a:latin typeface="Calibri" panose="020F0502020204030204" pitchFamily="34" charset="0"/>
                        </a:rPr>
                        <a:t>Correlation of partners' earnings (couples with earnings &gt; 0)</a:t>
                      </a:r>
                      <a:endParaRPr lang="en-US" sz="1000" b="0" i="0" u="none" strike="noStrike" dirty="0">
                        <a:solidFill>
                          <a:srgbClr val="000000"/>
                        </a:solidFill>
                        <a:effectLst/>
                        <a:latin typeface="Calibri" panose="020F0502020204030204" pitchFamily="34" charset="0"/>
                      </a:endParaRPr>
                    </a:p>
                  </a:txBody>
                  <a:tcPr marL="6205" marR="6205" marT="6205" marB="0" anchor="b">
                    <a:solidFill>
                      <a:schemeClr val="bg2">
                        <a:lumMod val="20000"/>
                        <a:lumOff val="80000"/>
                      </a:schemeClr>
                    </a:solidFill>
                  </a:tcPr>
                </a:tc>
                <a:tc>
                  <a:txBody>
                    <a:bodyPr/>
                    <a:lstStyle/>
                    <a:p>
                      <a:pPr algn="ctr" fontAlgn="b"/>
                      <a:r>
                        <a:rPr lang="en-US" sz="1000" u="none" strike="noStrike" dirty="0">
                          <a:effectLst/>
                          <a:latin typeface="Calibri" panose="020F0502020204030204" pitchFamily="34" charset="0"/>
                        </a:rPr>
                        <a:t>Correlation of partners' earnings (both partners earnings &gt; 0)</a:t>
                      </a:r>
                      <a:endParaRPr lang="en-US" sz="1000" b="0" i="0" u="none" strike="noStrike" dirty="0">
                        <a:solidFill>
                          <a:srgbClr val="000000"/>
                        </a:solidFill>
                        <a:effectLst/>
                        <a:latin typeface="Calibri" panose="020F0502020204030204" pitchFamily="34" charset="0"/>
                      </a:endParaRPr>
                    </a:p>
                  </a:txBody>
                  <a:tcPr marL="6205" marR="6205" marT="6205" marB="0" anchor="b">
                    <a:solidFill>
                      <a:schemeClr val="bg2">
                        <a:lumMod val="20000"/>
                        <a:lumOff val="80000"/>
                      </a:schemeClr>
                    </a:solidFill>
                  </a:tcPr>
                </a:tc>
              </a:tr>
              <a:tr h="202609">
                <a:tc>
                  <a:txBody>
                    <a:bodyPr/>
                    <a:lstStyle/>
                    <a:p>
                      <a:pPr algn="l" fontAlgn="b"/>
                      <a:r>
                        <a:rPr lang="en-US" sz="1200" b="1" u="none" strike="noStrike" dirty="0">
                          <a:effectLst/>
                          <a:latin typeface="Calibri" panose="020F0502020204030204" pitchFamily="34" charset="0"/>
                        </a:rPr>
                        <a:t>Anglo American </a:t>
                      </a:r>
                      <a:endParaRPr lang="en-US" sz="1200" b="1"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solidFill>
                      <a:schemeClr val="accent3">
                        <a:lumMod val="40000"/>
                        <a:lumOff val="60000"/>
                      </a:schemeClr>
                    </a:solidFill>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6205" marR="6205" marT="6205" marB="0" anchor="b">
                    <a:solidFill>
                      <a:schemeClr val="accent3">
                        <a:lumMod val="40000"/>
                        <a:lumOff val="60000"/>
                      </a:schemeClr>
                    </a:solidFill>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6205" marR="6205" marT="6205" marB="0" anchor="b">
                    <a:solidFill>
                      <a:schemeClr val="accent3">
                        <a:lumMod val="40000"/>
                        <a:lumOff val="60000"/>
                      </a:schemeClr>
                    </a:solidFill>
                  </a:tcPr>
                </a:tc>
              </a:tr>
              <a:tr h="202609">
                <a:tc>
                  <a:txBody>
                    <a:bodyPr/>
                    <a:lstStyle/>
                    <a:p>
                      <a:pPr algn="l" fontAlgn="b"/>
                      <a:r>
                        <a:rPr lang="en-US" sz="1200" b="0" u="none" strike="noStrike" dirty="0">
                          <a:effectLst/>
                          <a:latin typeface="Calibri" panose="020F0502020204030204" pitchFamily="34" charset="0"/>
                        </a:rPr>
                        <a:t>Australia</a:t>
                      </a:r>
                      <a:endParaRPr lang="en-US" sz="1200" b="0"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dirty="0">
                          <a:effectLst/>
                          <a:latin typeface="Calibri" panose="020F0502020204030204" pitchFamily="34" charset="0"/>
                        </a:rPr>
                        <a:t>37</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27</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0.166**</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-0.095**</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0.133**</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b="0" u="none" strike="noStrike" dirty="0">
                          <a:effectLst/>
                          <a:latin typeface="Calibri" panose="020F0502020204030204" pitchFamily="34" charset="0"/>
                        </a:rPr>
                        <a:t>Canada</a:t>
                      </a:r>
                      <a:endParaRPr lang="en-US" sz="1200" b="0"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a:effectLst/>
                          <a:latin typeface="Calibri" panose="020F0502020204030204" pitchFamily="34" charset="0"/>
                        </a:rPr>
                        <a:t>33</a:t>
                      </a:r>
                      <a:endParaRPr lang="en-US" sz="1200" b="0" i="0" u="none" strike="noStrike">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25</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0.106**</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-0.002**</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0.158**</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b="0" u="none" strike="noStrike" dirty="0">
                          <a:effectLst/>
                          <a:latin typeface="Calibri" panose="020F0502020204030204" pitchFamily="34" charset="0"/>
                        </a:rPr>
                        <a:t>Ireland</a:t>
                      </a:r>
                      <a:endParaRPr lang="en-US" sz="1200" b="0"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a:effectLst/>
                          <a:latin typeface="Calibri" panose="020F0502020204030204" pitchFamily="34" charset="0"/>
                        </a:rPr>
                        <a:t>40</a:t>
                      </a:r>
                      <a:endParaRPr lang="en-US" sz="1200" b="0" i="0" u="none" strike="noStrike">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34</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0.077**</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-0.196**</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0.111*</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b="0" u="none" strike="noStrike" dirty="0">
                          <a:effectLst/>
                          <a:latin typeface="Calibri" panose="020F0502020204030204" pitchFamily="34" charset="0"/>
                        </a:rPr>
                        <a:t>United Kingdom</a:t>
                      </a:r>
                      <a:endParaRPr lang="en-US" sz="1200" b="0"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a:effectLst/>
                          <a:latin typeface="Calibri" panose="020F0502020204030204" pitchFamily="34" charset="0"/>
                        </a:rPr>
                        <a:t>37</a:t>
                      </a:r>
                      <a:endParaRPr lang="en-US" sz="1200" b="0" i="0" u="none" strike="noStrike">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26</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0.123**</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-0.079**</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0.140**</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b="0" u="none" strike="noStrike" dirty="0">
                          <a:effectLst/>
                          <a:latin typeface="Calibri" panose="020F0502020204030204" pitchFamily="34" charset="0"/>
                        </a:rPr>
                        <a:t>United States</a:t>
                      </a:r>
                      <a:endParaRPr lang="en-US" sz="1200" b="0"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a:effectLst/>
                          <a:latin typeface="Calibri" panose="020F0502020204030204" pitchFamily="34" charset="0"/>
                        </a:rPr>
                        <a:t>32</a:t>
                      </a:r>
                      <a:endParaRPr lang="en-US" sz="1200" b="0" i="0" u="none" strike="noStrike">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23</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a:t>
                      </a:r>
                      <a:r>
                        <a:rPr lang="en-US" sz="1200" u="none" strike="noStrike" dirty="0" smtClean="0">
                          <a:effectLst/>
                          <a:latin typeface="Calibri" panose="020F0502020204030204" pitchFamily="34" charset="0"/>
                        </a:rPr>
                        <a:t>0.034**</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-0.116**</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0.030**</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b="1" u="none" strike="noStrike" dirty="0">
                          <a:effectLst/>
                          <a:latin typeface="Calibri" panose="020F0502020204030204" pitchFamily="34" charset="0"/>
                        </a:rPr>
                        <a:t>Continental Europe</a:t>
                      </a:r>
                      <a:endParaRPr lang="en-US" sz="1200" b="1"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solidFill>
                      <a:schemeClr val="accent3">
                        <a:lumMod val="40000"/>
                        <a:lumOff val="60000"/>
                      </a:schemeClr>
                    </a:solid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205" marR="6205" marT="6205" marB="0" anchor="b">
                    <a:solidFill>
                      <a:schemeClr val="accent3">
                        <a:lumMod val="40000"/>
                        <a:lumOff val="60000"/>
                      </a:schemeClr>
                    </a:solid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205" marR="6205" marT="6205" marB="0" anchor="b">
                    <a:solidFill>
                      <a:schemeClr val="accent3">
                        <a:lumMod val="40000"/>
                        <a:lumOff val="60000"/>
                      </a:schemeClr>
                    </a:solidFill>
                  </a:tcPr>
                </a:tc>
              </a:tr>
              <a:tr h="202609">
                <a:tc>
                  <a:txBody>
                    <a:bodyPr/>
                    <a:lstStyle/>
                    <a:p>
                      <a:pPr algn="l" fontAlgn="b"/>
                      <a:r>
                        <a:rPr lang="en-US" sz="1200" u="none" strike="noStrike" dirty="0">
                          <a:effectLst/>
                          <a:latin typeface="Calibri" panose="020F0502020204030204" pitchFamily="34" charset="0"/>
                        </a:rPr>
                        <a:t>Austria</a:t>
                      </a:r>
                      <a:endParaRPr lang="en-US" sz="1200" b="0"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a:effectLst/>
                          <a:latin typeface="Calibri" panose="020F0502020204030204" pitchFamily="34" charset="0"/>
                        </a:rPr>
                        <a:t>28</a:t>
                      </a:r>
                      <a:endParaRPr lang="en-US" sz="1200" b="0" i="0" u="none" strike="noStrike">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18</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0.061**</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-0.103**</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0.263**</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u="none" strike="noStrike" dirty="0">
                          <a:effectLst/>
                          <a:latin typeface="Calibri" panose="020F0502020204030204" pitchFamily="34" charset="0"/>
                        </a:rPr>
                        <a:t>France</a:t>
                      </a:r>
                      <a:endParaRPr lang="en-US" sz="1200" b="0"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dirty="0">
                          <a:effectLst/>
                          <a:latin typeface="Calibri" panose="020F0502020204030204" pitchFamily="34" charset="0"/>
                        </a:rPr>
                        <a:t>35</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24</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0.175**</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0.024</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0.301**</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u="none" strike="noStrike" dirty="0">
                          <a:effectLst/>
                          <a:latin typeface="Calibri" panose="020F0502020204030204" pitchFamily="34" charset="0"/>
                        </a:rPr>
                        <a:t>Germany</a:t>
                      </a:r>
                      <a:endParaRPr lang="en-US" sz="1200" b="0"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a:effectLst/>
                          <a:latin typeface="Calibri" panose="020F0502020204030204" pitchFamily="34" charset="0"/>
                        </a:rPr>
                        <a:t>27</a:t>
                      </a:r>
                      <a:endParaRPr lang="en-US" sz="1200" b="0" i="0" u="none" strike="noStrike">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19</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a:t>
                      </a:r>
                      <a:r>
                        <a:rPr lang="en-US" sz="1200" u="none" strike="noStrike" dirty="0" smtClean="0">
                          <a:effectLst/>
                          <a:latin typeface="Calibri" panose="020F0502020204030204" pitchFamily="34" charset="0"/>
                        </a:rPr>
                        <a:t>0.018*</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-0.143**</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0.025*</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u="none" strike="noStrike">
                          <a:effectLst/>
                          <a:latin typeface="Calibri" panose="020F0502020204030204" pitchFamily="34" charset="0"/>
                        </a:rPr>
                        <a:t>Luxembourg</a:t>
                      </a:r>
                      <a:endParaRPr lang="en-US" sz="1200" b="0" i="0" u="none" strike="noStrike">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dirty="0">
                          <a:effectLst/>
                          <a:latin typeface="Calibri" panose="020F0502020204030204" pitchFamily="34" charset="0"/>
                        </a:rPr>
                        <a:t>23</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12</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latin typeface="Calibri" panose="020F0502020204030204" pitchFamily="34" charset="0"/>
                        </a:rPr>
                        <a:t>0.102**</a:t>
                      </a:r>
                      <a:endParaRPr lang="en-US" sz="1200" b="0" i="0" u="none" strike="noStrike">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-0.026</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0.323**</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u="none" strike="noStrike">
                          <a:effectLst/>
                          <a:latin typeface="Calibri" panose="020F0502020204030204" pitchFamily="34" charset="0"/>
                        </a:rPr>
                        <a:t>Netherlands</a:t>
                      </a:r>
                      <a:endParaRPr lang="en-US" sz="1200" b="0" i="0" u="none" strike="noStrike">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a:effectLst/>
                          <a:latin typeface="Calibri" panose="020F0502020204030204" pitchFamily="34" charset="0"/>
                        </a:rPr>
                        <a:t>26</a:t>
                      </a:r>
                      <a:endParaRPr lang="en-US" sz="1200" b="0" i="0" u="none" strike="noStrike">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13</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0.013</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-0.125**</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0.025*</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b="1" u="none" strike="noStrike" dirty="0">
                          <a:effectLst/>
                          <a:latin typeface="Calibri" panose="020F0502020204030204" pitchFamily="34" charset="0"/>
                        </a:rPr>
                        <a:t>Southern Europe</a:t>
                      </a:r>
                      <a:endParaRPr lang="en-US" sz="1200" b="1"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solidFill>
                      <a:schemeClr val="accent3">
                        <a:lumMod val="40000"/>
                        <a:lumOff val="60000"/>
                      </a:schemeClr>
                    </a:solid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205" marR="6205" marT="6205" marB="0" anchor="b">
                    <a:solidFill>
                      <a:schemeClr val="accent3">
                        <a:lumMod val="40000"/>
                        <a:lumOff val="60000"/>
                      </a:schemeClr>
                    </a:solid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205" marR="6205" marT="6205" marB="0" anchor="b">
                    <a:solidFill>
                      <a:schemeClr val="accent3">
                        <a:lumMod val="40000"/>
                        <a:lumOff val="60000"/>
                      </a:schemeClr>
                    </a:solidFill>
                  </a:tcPr>
                </a:tc>
              </a:tr>
              <a:tr h="202609">
                <a:tc>
                  <a:txBody>
                    <a:bodyPr/>
                    <a:lstStyle/>
                    <a:p>
                      <a:pPr algn="l" fontAlgn="b"/>
                      <a:r>
                        <a:rPr lang="en-US" sz="1200" u="none" strike="noStrike" dirty="0">
                          <a:effectLst/>
                          <a:latin typeface="Calibri" panose="020F0502020204030204" pitchFamily="34" charset="0"/>
                        </a:rPr>
                        <a:t>Greece</a:t>
                      </a:r>
                      <a:endParaRPr lang="en-US" sz="1200" b="0"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a:effectLst/>
                          <a:latin typeface="Calibri" panose="020F0502020204030204" pitchFamily="34" charset="0"/>
                        </a:rPr>
                        <a:t>30</a:t>
                      </a:r>
                      <a:endParaRPr lang="en-US" sz="1200" b="0" i="0" u="none" strike="noStrike">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24</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0.224**</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-0.128**</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0.460**</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u="none" strike="noStrike" dirty="0">
                          <a:effectLst/>
                          <a:latin typeface="Calibri" panose="020F0502020204030204" pitchFamily="34" charset="0"/>
                        </a:rPr>
                        <a:t>Italy</a:t>
                      </a:r>
                      <a:endParaRPr lang="en-US" sz="1200" b="0"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a:effectLst/>
                          <a:latin typeface="Calibri" panose="020F0502020204030204" pitchFamily="34" charset="0"/>
                        </a:rPr>
                        <a:t>30</a:t>
                      </a:r>
                      <a:endParaRPr lang="en-US" sz="1200" b="0" i="0" u="none" strike="noStrike">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24</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latin typeface="Calibri" panose="020F0502020204030204" pitchFamily="34" charset="0"/>
                        </a:rPr>
                        <a:t>0.204**</a:t>
                      </a:r>
                      <a:endParaRPr lang="en-US" sz="1200" b="0" i="0" u="none" strike="noStrike">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-0.102**</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0.328**</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u="none" strike="noStrike" dirty="0">
                          <a:effectLst/>
                          <a:latin typeface="Calibri" panose="020F0502020204030204" pitchFamily="34" charset="0"/>
                        </a:rPr>
                        <a:t>Spain</a:t>
                      </a:r>
                      <a:endParaRPr lang="en-US" sz="1200" b="0"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a:effectLst/>
                          <a:latin typeface="Calibri" panose="020F0502020204030204" pitchFamily="34" charset="0"/>
                        </a:rPr>
                        <a:t>26</a:t>
                      </a:r>
                      <a:endParaRPr lang="en-US" sz="1200" b="0" i="0" u="none" strike="noStrike">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20</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latin typeface="Calibri" panose="020F0502020204030204" pitchFamily="34" charset="0"/>
                        </a:rPr>
                        <a:t>0.176**</a:t>
                      </a:r>
                      <a:endParaRPr lang="en-US" sz="1200" b="0" i="0" u="none" strike="noStrike">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-0.042**</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0.361**</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b="1" u="none" strike="noStrike" dirty="0">
                          <a:effectLst/>
                          <a:latin typeface="Calibri" panose="020F0502020204030204" pitchFamily="34" charset="0"/>
                        </a:rPr>
                        <a:t>Nordic Countries</a:t>
                      </a:r>
                      <a:endParaRPr lang="en-US" sz="1200" b="1"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solidFill>
                      <a:schemeClr val="accent3">
                        <a:lumMod val="40000"/>
                        <a:lumOff val="60000"/>
                      </a:schemeClr>
                    </a:solid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205" marR="6205" marT="6205" marB="0" anchor="b">
                    <a:solidFill>
                      <a:schemeClr val="accent3">
                        <a:lumMod val="40000"/>
                        <a:lumOff val="60000"/>
                      </a:schemeClr>
                    </a:solid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205" marR="6205" marT="6205" marB="0" anchor="b">
                    <a:solidFill>
                      <a:schemeClr val="accent3">
                        <a:lumMod val="40000"/>
                        <a:lumOff val="60000"/>
                      </a:schemeClr>
                    </a:solidFill>
                  </a:tcPr>
                </a:tc>
              </a:tr>
              <a:tr h="202609">
                <a:tc>
                  <a:txBody>
                    <a:bodyPr/>
                    <a:lstStyle/>
                    <a:p>
                      <a:pPr algn="l" fontAlgn="b"/>
                      <a:r>
                        <a:rPr lang="en-US" sz="1200" u="none" strike="noStrike" dirty="0">
                          <a:effectLst/>
                          <a:latin typeface="Calibri" panose="020F0502020204030204" pitchFamily="34" charset="0"/>
                        </a:rPr>
                        <a:t>Denmark</a:t>
                      </a:r>
                      <a:endParaRPr lang="en-US" sz="1200" b="0"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dirty="0">
                          <a:effectLst/>
                          <a:latin typeface="Calibri" panose="020F0502020204030204" pitchFamily="34" charset="0"/>
                        </a:rPr>
                        <a:t>40</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26</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0.260**</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0.102**</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0.202**</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u="none" strike="noStrike" dirty="0">
                          <a:effectLst/>
                          <a:latin typeface="Calibri" panose="020F0502020204030204" pitchFamily="34" charset="0"/>
                        </a:rPr>
                        <a:t>Finland</a:t>
                      </a:r>
                      <a:endParaRPr lang="en-US" sz="1200" b="0"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dirty="0">
                          <a:effectLst/>
                          <a:latin typeface="Calibri" panose="020F0502020204030204" pitchFamily="34" charset="0"/>
                        </a:rPr>
                        <a:t>40</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28</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0.227**</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0.041**</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0.238**</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u="none" strike="noStrike">
                          <a:effectLst/>
                          <a:latin typeface="Calibri" panose="020F0502020204030204" pitchFamily="34" charset="0"/>
                        </a:rPr>
                        <a:t>Norway</a:t>
                      </a:r>
                      <a:endParaRPr lang="en-US" sz="1200" b="0" i="0" u="none" strike="noStrike">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dirty="0">
                          <a:effectLst/>
                          <a:latin typeface="Calibri" panose="020F0502020204030204" pitchFamily="34" charset="0"/>
                        </a:rPr>
                        <a:t>34</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19</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0.156**</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0.027**</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0.142**</a:t>
                      </a:r>
                      <a:endParaRPr lang="en-US" sz="1200" b="0" i="0" u="none" strike="noStrike" dirty="0">
                        <a:solidFill>
                          <a:srgbClr val="000000"/>
                        </a:solidFill>
                        <a:effectLst/>
                        <a:latin typeface="Calibri" panose="020F0502020204030204" pitchFamily="34" charset="0"/>
                      </a:endParaRPr>
                    </a:p>
                  </a:txBody>
                  <a:tcPr marL="6205" marR="6205" marT="6205" marB="0" anchor="b"/>
                </a:tc>
              </a:tr>
              <a:tr h="202609">
                <a:tc>
                  <a:txBody>
                    <a:bodyPr/>
                    <a:lstStyle/>
                    <a:p>
                      <a:pPr algn="l" fontAlgn="b"/>
                      <a:r>
                        <a:rPr lang="en-US" sz="1200" u="none" strike="noStrike" dirty="0">
                          <a:effectLst/>
                          <a:latin typeface="Calibri" panose="020F0502020204030204" pitchFamily="34" charset="0"/>
                        </a:rPr>
                        <a:t>Sweden</a:t>
                      </a:r>
                      <a:endParaRPr lang="en-US" sz="1200" b="0" i="0" u="none" strike="noStrike" dirty="0">
                        <a:solidFill>
                          <a:srgbClr val="000000"/>
                        </a:solidFill>
                        <a:effectLst/>
                        <a:latin typeface="Calibri" panose="020F0502020204030204" pitchFamily="34" charset="0"/>
                      </a:endParaRPr>
                    </a:p>
                  </a:txBody>
                  <a:tcPr marL="6205" marR="6205" marT="6205" marB="0" anchor="b">
                    <a:lnR w="12700" cap="flat" cmpd="sng" algn="ctr">
                      <a:solidFill>
                        <a:schemeClr val="tx1"/>
                      </a:solidFill>
                      <a:prstDash val="solid"/>
                      <a:round/>
                      <a:headEnd type="none" w="med" len="med"/>
                      <a:tailEnd type="none" w="med" len="med"/>
                    </a:lnR>
                  </a:tcPr>
                </a:tc>
                <a:tc>
                  <a:txBody>
                    <a:bodyPr/>
                    <a:lstStyle/>
                    <a:p>
                      <a:pPr algn="ctr" fontAlgn="b"/>
                      <a:r>
                        <a:rPr lang="en-US" sz="1200" u="none" strike="noStrike">
                          <a:effectLst/>
                          <a:latin typeface="Calibri" panose="020F0502020204030204" pitchFamily="34" charset="0"/>
                        </a:rPr>
                        <a:t>36</a:t>
                      </a:r>
                      <a:endParaRPr lang="en-US" sz="1200" b="0" i="0" u="none" strike="noStrike">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20</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latin typeface="Calibri" panose="020F0502020204030204" pitchFamily="34" charset="0"/>
                        </a:rPr>
                        <a:t>0.263**</a:t>
                      </a:r>
                      <a:endParaRPr lang="en-US" sz="1200" b="0" i="0" u="none" strike="noStrike" dirty="0">
                        <a:solidFill>
                          <a:srgbClr val="000000"/>
                        </a:solidFill>
                        <a:effectLst/>
                        <a:latin typeface="Calibri" panose="020F0502020204030204" pitchFamily="34" charset="0"/>
                      </a:endParaRPr>
                    </a:p>
                  </a:txBody>
                  <a:tcPr marL="6205" marR="6205" marT="6205" marB="0" anchor="b">
                    <a:lnL w="12700" cap="flat" cmpd="sng" algn="ctr">
                      <a:solidFill>
                        <a:schemeClr val="tx1"/>
                      </a:solidFill>
                      <a:prstDash val="solid"/>
                      <a:round/>
                      <a:headEnd type="none" w="med" len="med"/>
                      <a:tailEnd type="none" w="med" len="med"/>
                    </a:lnL>
                  </a:tcPr>
                </a:tc>
                <a:tc>
                  <a:txBody>
                    <a:bodyPr/>
                    <a:lstStyle/>
                    <a:p>
                      <a:pPr algn="ctr" fontAlgn="b"/>
                      <a:r>
                        <a:rPr lang="en-US" sz="1200" b="0" i="0" u="none" strike="noStrike" dirty="0" smtClean="0">
                          <a:solidFill>
                            <a:srgbClr val="000000"/>
                          </a:solidFill>
                          <a:effectLst/>
                          <a:latin typeface="Calibri" panose="020F0502020204030204" pitchFamily="34" charset="0"/>
                        </a:rPr>
                        <a:t>0.150**</a:t>
                      </a:r>
                      <a:endParaRPr lang="en-US" sz="1200" b="0" i="0" u="none" strike="noStrike" dirty="0">
                        <a:solidFill>
                          <a:srgbClr val="000000"/>
                        </a:solidFill>
                        <a:effectLst/>
                        <a:latin typeface="Calibri" panose="020F0502020204030204" pitchFamily="34" charset="0"/>
                      </a:endParaRPr>
                    </a:p>
                  </a:txBody>
                  <a:tcPr marL="6205" marR="6205" marT="6205" marB="0" anchor="b"/>
                </a:tc>
                <a:tc>
                  <a:txBody>
                    <a:bodyPr/>
                    <a:lstStyle/>
                    <a:p>
                      <a:pPr algn="ctr" fontAlgn="b"/>
                      <a:r>
                        <a:rPr lang="en-US" sz="1200" b="0" i="0" u="none" strike="noStrike" dirty="0" smtClean="0">
                          <a:solidFill>
                            <a:srgbClr val="000000"/>
                          </a:solidFill>
                          <a:effectLst/>
                          <a:latin typeface="Calibri" panose="020F0502020204030204" pitchFamily="34" charset="0"/>
                        </a:rPr>
                        <a:t>0.224**</a:t>
                      </a:r>
                      <a:endParaRPr lang="en-US" sz="1200" b="0" i="0" u="none" strike="noStrike" dirty="0">
                        <a:solidFill>
                          <a:srgbClr val="000000"/>
                        </a:solidFill>
                        <a:effectLst/>
                        <a:latin typeface="Calibri" panose="020F0502020204030204" pitchFamily="34" charset="0"/>
                      </a:endParaRPr>
                    </a:p>
                  </a:txBody>
                  <a:tcPr marL="6205" marR="6205" marT="6205" marB="0" anchor="b"/>
                </a:tc>
              </a:tr>
            </a:tbl>
          </a:graphicData>
        </a:graphic>
      </p:graphicFrame>
      <p:sp>
        <p:nvSpPr>
          <p:cNvPr id="6" name="TextBox 5"/>
          <p:cNvSpPr txBox="1"/>
          <p:nvPr/>
        </p:nvSpPr>
        <p:spPr>
          <a:xfrm>
            <a:off x="633743" y="6373635"/>
            <a:ext cx="4436198" cy="338554"/>
          </a:xfrm>
          <a:prstGeom prst="rect">
            <a:avLst/>
          </a:prstGeom>
          <a:noFill/>
        </p:spPr>
        <p:txBody>
          <a:bodyPr wrap="square" rtlCol="0">
            <a:spAutoFit/>
          </a:bodyPr>
          <a:lstStyle/>
          <a:p>
            <a:r>
              <a:rPr lang="en-US" sz="800" dirty="0" smtClean="0"/>
              <a:t>Source: Harkness 2013. Author’s calculations from the LIS database</a:t>
            </a:r>
          </a:p>
          <a:p>
            <a:r>
              <a:rPr lang="en-US" sz="800" dirty="0" smtClean="0"/>
              <a:t>*</a:t>
            </a:r>
            <a:r>
              <a:rPr lang="en-US" sz="800" i="1" dirty="0" smtClean="0"/>
              <a:t>p</a:t>
            </a:r>
            <a:r>
              <a:rPr lang="en-US" sz="800" dirty="0" smtClean="0"/>
              <a:t>&lt;0.1; </a:t>
            </a:r>
            <a:r>
              <a:rPr lang="en-US" sz="800" i="1" dirty="0" smtClean="0"/>
              <a:t>**p </a:t>
            </a:r>
            <a:r>
              <a:rPr lang="en-US" sz="800" dirty="0" smtClean="0"/>
              <a:t>&lt;0.05.</a:t>
            </a:r>
            <a:endParaRPr lang="en-US" sz="800" dirty="0"/>
          </a:p>
        </p:txBody>
      </p:sp>
    </p:spTree>
    <p:extLst>
      <p:ext uri="{BB962C8B-B14F-4D97-AF65-F5344CB8AC3E}">
        <p14:creationId xmlns:p14="http://schemas.microsoft.com/office/powerpoint/2010/main" val="2080132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5391" y="91433"/>
            <a:ext cx="10221913" cy="1081088"/>
          </a:xfrm>
        </p:spPr>
        <p:txBody>
          <a:bodyPr>
            <a:noAutofit/>
          </a:bodyPr>
          <a:lstStyle/>
          <a:p>
            <a:r>
              <a:rPr lang="en-US" sz="2800" dirty="0" smtClean="0">
                <a:solidFill>
                  <a:schemeClr val="bg1"/>
                </a:solidFill>
              </a:rPr>
              <a:t>Income inequality under three counterfactuals, around 2004</a:t>
            </a:r>
            <a:endParaRPr lang="en-US" sz="2800" dirty="0">
              <a:solidFill>
                <a:schemeClr val="bg1"/>
              </a:solidFill>
            </a:endParaRPr>
          </a:p>
        </p:txBody>
      </p:sp>
      <p:sp>
        <p:nvSpPr>
          <p:cNvPr id="4" name="TextBox 3"/>
          <p:cNvSpPr txBox="1"/>
          <p:nvPr/>
        </p:nvSpPr>
        <p:spPr>
          <a:xfrm>
            <a:off x="10294183" y="631977"/>
            <a:ext cx="2163778" cy="1323439"/>
          </a:xfrm>
          <a:prstGeom prst="rect">
            <a:avLst/>
          </a:prstGeom>
          <a:noFill/>
        </p:spPr>
        <p:txBody>
          <a:bodyPr wrap="square" rtlCol="0">
            <a:spAutoFit/>
          </a:bodyPr>
          <a:lstStyle/>
          <a:p>
            <a:pPr algn="ctr"/>
            <a:r>
              <a:rPr lang="en-US" sz="4000" dirty="0" smtClean="0"/>
              <a:t>TABLE </a:t>
            </a:r>
          </a:p>
          <a:p>
            <a:pPr algn="ctr"/>
            <a:r>
              <a:rPr lang="en-US" sz="4000" dirty="0"/>
              <a:t>2</a:t>
            </a:r>
          </a:p>
        </p:txBody>
      </p:sp>
      <p:sp>
        <p:nvSpPr>
          <p:cNvPr id="6" name="TextBox 5"/>
          <p:cNvSpPr txBox="1"/>
          <p:nvPr/>
        </p:nvSpPr>
        <p:spPr>
          <a:xfrm>
            <a:off x="1186005" y="6618037"/>
            <a:ext cx="4436198" cy="215444"/>
          </a:xfrm>
          <a:prstGeom prst="rect">
            <a:avLst/>
          </a:prstGeom>
          <a:noFill/>
        </p:spPr>
        <p:txBody>
          <a:bodyPr wrap="square" rtlCol="0">
            <a:spAutoFit/>
          </a:bodyPr>
          <a:lstStyle/>
          <a:p>
            <a:r>
              <a:rPr lang="en-US" sz="800" dirty="0" smtClean="0"/>
              <a:t>Source: Harkness 2013. Author’s calculations from the LIS database</a:t>
            </a:r>
          </a:p>
        </p:txBody>
      </p:sp>
      <p:graphicFrame>
        <p:nvGraphicFramePr>
          <p:cNvPr id="3" name="Table 2"/>
          <p:cNvGraphicFramePr>
            <a:graphicFrameLocks noGrp="1"/>
          </p:cNvGraphicFramePr>
          <p:nvPr>
            <p:extLst>
              <p:ext uri="{D42A27DB-BD31-4B8C-83A1-F6EECF244321}">
                <p14:modId xmlns:p14="http://schemas.microsoft.com/office/powerpoint/2010/main" val="4254748551"/>
              </p:ext>
            </p:extLst>
          </p:nvPr>
        </p:nvGraphicFramePr>
        <p:xfrm>
          <a:off x="1267798" y="975966"/>
          <a:ext cx="7776615" cy="5642071"/>
        </p:xfrm>
        <a:graphic>
          <a:graphicData uri="http://schemas.openxmlformats.org/drawingml/2006/table">
            <a:tbl>
              <a:tblPr>
                <a:tableStyleId>{5C22544A-7EE6-4342-B048-85BDC9FD1C3A}</a:tableStyleId>
              </a:tblPr>
              <a:tblGrid>
                <a:gridCol w="1108739"/>
                <a:gridCol w="1056239"/>
                <a:gridCol w="876675"/>
                <a:gridCol w="878186"/>
                <a:gridCol w="1013988"/>
                <a:gridCol w="896293"/>
                <a:gridCol w="959667"/>
                <a:gridCol w="986828"/>
              </a:tblGrid>
              <a:tr h="344032">
                <a:tc rowSpan="4">
                  <a:txBody>
                    <a:bodyPr/>
                    <a:lstStyle/>
                    <a:p>
                      <a:pPr algn="ctr" fontAlgn="b"/>
                      <a:r>
                        <a:rPr lang="en-US" sz="1100" b="1" i="0" u="none" strike="noStrike" dirty="0" smtClean="0">
                          <a:solidFill>
                            <a:srgbClr val="000000"/>
                          </a:solidFill>
                          <a:effectLst/>
                          <a:latin typeface="Calibri" panose="020F0502020204030204" pitchFamily="34" charset="0"/>
                        </a:rPr>
                        <a:t>Country</a:t>
                      </a:r>
                      <a:endParaRPr lang="en-US" sz="1100" b="1" i="0" u="none" strike="noStrike" dirty="0">
                        <a:solidFill>
                          <a:srgbClr val="000000"/>
                        </a:solidFill>
                        <a:effectLst/>
                        <a:latin typeface="Calibri" panose="020F0502020204030204" pitchFamily="34" charset="0"/>
                      </a:endParaRPr>
                    </a:p>
                  </a:txBody>
                  <a:tcPr marL="7739" marR="7739" marT="7739" marB="0" anchor="b"/>
                </a:tc>
                <a:tc gridSpan="7">
                  <a:txBody>
                    <a:bodyPr/>
                    <a:lstStyle/>
                    <a:p>
                      <a:pPr algn="ctr" fontAlgn="b"/>
                      <a:r>
                        <a:rPr lang="en-US" sz="1100" u="none" strike="noStrike" dirty="0" smtClean="0">
                          <a:effectLst/>
                          <a:latin typeface="Calibri" panose="020F0502020204030204" pitchFamily="34" charset="0"/>
                        </a:rPr>
                        <a:t>  </a:t>
                      </a:r>
                      <a:r>
                        <a:rPr lang="en-US" sz="1200" b="1" u="none" strike="noStrike" dirty="0" smtClean="0">
                          <a:effectLst/>
                          <a:latin typeface="Calibri" panose="020F0502020204030204" pitchFamily="34" charset="0"/>
                        </a:rPr>
                        <a:t>HALF-SQUARED </a:t>
                      </a:r>
                      <a:r>
                        <a:rPr lang="en-US" sz="1200" b="1" u="none" strike="noStrike" dirty="0">
                          <a:effectLst/>
                          <a:latin typeface="Calibri" panose="020F0502020204030204" pitchFamily="34" charset="0"/>
                        </a:rPr>
                        <a:t>COEFFICIENT OF VARIATION</a:t>
                      </a:r>
                      <a:endParaRPr lang="en-US" sz="1200" b="1" i="0" u="none" strike="noStrike" dirty="0">
                        <a:solidFill>
                          <a:srgbClr val="000000"/>
                        </a:solidFill>
                        <a:effectLst/>
                        <a:latin typeface="Calibri" panose="020F0502020204030204" pitchFamily="34" charset="0"/>
                      </a:endParaRPr>
                    </a:p>
                    <a:p>
                      <a:pPr algn="l" fontAlgn="b"/>
                      <a:r>
                        <a:rPr lang="en-US" sz="1100" u="none" strike="noStrike" dirty="0">
                          <a:effectLst/>
                          <a:latin typeface="Calibri" panose="020F0502020204030204" pitchFamily="34" charset="0"/>
                        </a:rPr>
                        <a:t> </a:t>
                      </a:r>
                      <a:endParaRPr lang="en-US" sz="1100" b="0" i="0" u="none" strike="noStrike" dirty="0">
                        <a:solidFill>
                          <a:srgbClr val="000000"/>
                        </a:solidFill>
                        <a:effectLst/>
                        <a:latin typeface="Calibri" panose="020F0502020204030204" pitchFamily="34" charset="0"/>
                      </a:endParaRPr>
                    </a:p>
                  </a:txBody>
                  <a:tcPr marL="7739" marR="7739" marT="7739" marB="0">
                    <a:solidFill>
                      <a:srgbClr val="E8F6F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7739" marR="7739" marT="7739" marB="0" anchor="b">
                    <a:solidFill>
                      <a:schemeClr val="accent4"/>
                    </a:solidFill>
                  </a:tcPr>
                </a:tc>
                <a:tc hMerge="1">
                  <a:txBody>
                    <a:bodyPr/>
                    <a:lstStyle/>
                    <a:p>
                      <a:endParaRPr lang="en-US"/>
                    </a:p>
                  </a:txBody>
                  <a:tcPr/>
                </a:tc>
              </a:tr>
              <a:tr h="339140">
                <a:tc vMerge="1">
                  <a:txBody>
                    <a:bodyPr/>
                    <a:lstStyle/>
                    <a:p>
                      <a:pPr algn="ctr" fontAlgn="b"/>
                      <a:endParaRPr lang="en-US" sz="1200" b="0" i="0" u="none" strike="noStrike">
                        <a:solidFill>
                          <a:srgbClr val="000000"/>
                        </a:solidFill>
                        <a:effectLst/>
                        <a:latin typeface="Calibri" panose="020F0502020204030204" pitchFamily="34" charset="0"/>
                      </a:endParaRPr>
                    </a:p>
                  </a:txBody>
                  <a:tcPr marL="7739" marR="7739" marT="7739" marB="0" anchor="ctr"/>
                </a:tc>
                <a:tc>
                  <a:txBody>
                    <a:bodyPr/>
                    <a:lstStyle/>
                    <a:p>
                      <a:pPr algn="ctr" fontAlgn="b"/>
                      <a:r>
                        <a:rPr lang="en-US" sz="1200" u="none" strike="noStrike" dirty="0">
                          <a:effectLst/>
                          <a:latin typeface="Calibri" panose="020F0502020204030204" pitchFamily="34" charset="0"/>
                        </a:rPr>
                        <a:t> </a:t>
                      </a:r>
                      <a:endParaRPr lang="en-US" sz="1200" b="1" i="0" u="none" strike="noStrike" dirty="0">
                        <a:solidFill>
                          <a:srgbClr val="000000"/>
                        </a:solidFill>
                        <a:effectLst/>
                        <a:latin typeface="Calibri" panose="020F0502020204030204" pitchFamily="34" charset="0"/>
                      </a:endParaRPr>
                    </a:p>
                  </a:txBody>
                  <a:tcPr marL="7739" marR="7739" marT="7739" marB="0" anchor="b"/>
                </a:tc>
                <a:tc gridSpan="6">
                  <a:txBody>
                    <a:bodyPr/>
                    <a:lstStyle/>
                    <a:p>
                      <a:pPr algn="ctr" fontAlgn="b"/>
                      <a:r>
                        <a:rPr lang="en-US" sz="1100" b="1" u="sng" strike="noStrike" dirty="0" smtClean="0">
                          <a:solidFill>
                            <a:schemeClr val="bg1"/>
                          </a:solidFill>
                          <a:effectLst/>
                          <a:latin typeface="Calibri" panose="020F0502020204030204" pitchFamily="34" charset="0"/>
                        </a:rPr>
                        <a:t>COUNTERFACTUAL </a:t>
                      </a:r>
                      <a:r>
                        <a:rPr lang="en-US" sz="1100" b="1" u="sng" strike="noStrike" dirty="0">
                          <a:solidFill>
                            <a:schemeClr val="bg1"/>
                          </a:solidFill>
                          <a:effectLst/>
                          <a:latin typeface="Calibri" panose="020F0502020204030204" pitchFamily="34" charset="0"/>
                        </a:rPr>
                        <a:t>WHERE:</a:t>
                      </a:r>
                      <a:endParaRPr lang="en-US" sz="1100" b="1" i="0" u="sng" strike="noStrike" dirty="0">
                        <a:solidFill>
                          <a:schemeClr val="bg1"/>
                        </a:solidFill>
                        <a:effectLst/>
                        <a:latin typeface="Calibri" panose="020F0502020204030204" pitchFamily="34" charset="0"/>
                      </a:endParaRPr>
                    </a:p>
                    <a:p>
                      <a:pPr algn="l" fontAlgn="b"/>
                      <a:r>
                        <a:rPr lang="en-US" sz="1100" u="none" strike="noStrike" dirty="0">
                          <a:effectLst/>
                          <a:latin typeface="Calibri" panose="020F0502020204030204" pitchFamily="34" charset="0"/>
                        </a:rPr>
                        <a:t> </a:t>
                      </a:r>
                      <a:endParaRPr lang="en-US" sz="1100" b="0" i="0" u="none" strike="noStrike" dirty="0">
                        <a:solidFill>
                          <a:srgbClr val="000000"/>
                        </a:solidFill>
                        <a:effectLst/>
                        <a:latin typeface="Calibri" panose="020F0502020204030204" pitchFamily="34" charset="0"/>
                      </a:endParaRPr>
                    </a:p>
                  </a:txBody>
                  <a:tcPr marL="7739" marR="7739" marT="7739" marB="0" anchor="b">
                    <a:lnB w="12700" cap="flat" cmpd="sng" algn="ctr">
                      <a:noFill/>
                      <a:prstDash val="solid"/>
                      <a:round/>
                      <a:headEnd type="none" w="med" len="med"/>
                      <a:tailEnd type="none" w="med" len="med"/>
                    </a:lnB>
                    <a:solidFill>
                      <a:schemeClr val="accent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7739" marR="7739" marT="7739" marB="0" anchor="b">
                    <a:lnB w="12700" cap="flat" cmpd="sng" algn="ctr">
                      <a:solidFill>
                        <a:schemeClr val="tx1"/>
                      </a:solidFill>
                      <a:prstDash val="solid"/>
                      <a:round/>
                      <a:headEnd type="none" w="med" len="med"/>
                      <a:tailEnd type="none" w="med" len="med"/>
                    </a:lnB>
                    <a:solidFill>
                      <a:schemeClr val="accent4"/>
                    </a:solidFill>
                  </a:tcPr>
                </a:tc>
                <a:tc hMerge="1">
                  <a:txBody>
                    <a:bodyPr/>
                    <a:lstStyle/>
                    <a:p>
                      <a:endParaRPr lang="en-US"/>
                    </a:p>
                  </a:txBody>
                  <a:tcPr/>
                </a:tc>
              </a:tr>
              <a:tr h="246062">
                <a:tc vMerge="1">
                  <a:txBody>
                    <a:bodyPr/>
                    <a:lstStyle/>
                    <a:p>
                      <a:pPr algn="ctr" fontAlgn="b"/>
                      <a:endParaRPr lang="en-US" sz="1200" b="0" i="0" u="none" strike="noStrike" dirty="0">
                        <a:solidFill>
                          <a:srgbClr val="000000"/>
                        </a:solidFill>
                        <a:effectLst/>
                        <a:latin typeface="Calibri" panose="020F0502020204030204" pitchFamily="34" charset="0"/>
                      </a:endParaRPr>
                    </a:p>
                  </a:txBody>
                  <a:tcPr marL="7739" marR="7739" marT="7739" marB="0" anchor="ctr"/>
                </a:tc>
                <a:tc rowSpan="2">
                  <a:txBody>
                    <a:bodyPr/>
                    <a:lstStyle/>
                    <a:p>
                      <a:pPr algn="ctr" fontAlgn="b"/>
                      <a:r>
                        <a:rPr lang="en-US" sz="1200" u="none" strike="noStrike" dirty="0">
                          <a:effectLst/>
                          <a:latin typeface="Calibri" panose="020F0502020204030204" pitchFamily="34" charset="0"/>
                        </a:rPr>
                        <a:t> </a:t>
                      </a:r>
                      <a:endParaRPr lang="en-US" sz="1200" b="1" i="0" u="none" strike="noStrike" dirty="0">
                        <a:solidFill>
                          <a:srgbClr val="000000"/>
                        </a:solidFill>
                        <a:effectLst/>
                        <a:latin typeface="Calibri" panose="020F0502020204030204" pitchFamily="34" charset="0"/>
                      </a:endParaRPr>
                    </a:p>
                    <a:p>
                      <a:pPr algn="ctr" fontAlgn="b"/>
                      <a:r>
                        <a:rPr lang="en-US" sz="1000" i="1" u="none" strike="noStrike" dirty="0">
                          <a:effectLst/>
                          <a:latin typeface="Calibri" panose="020F0502020204030204" pitchFamily="34" charset="0"/>
                        </a:rPr>
                        <a:t>Actual </a:t>
                      </a:r>
                      <a:r>
                        <a:rPr lang="en-US" sz="1000" u="none" strike="noStrike" dirty="0">
                          <a:effectLst/>
                          <a:latin typeface="Calibri" panose="020F0502020204030204" pitchFamily="34" charset="0"/>
                        </a:rPr>
                        <a:t>                                    I2</a:t>
                      </a:r>
                      <a:endParaRPr lang="en-US" sz="1000" b="0" i="0" u="none" strike="noStrike" dirty="0">
                        <a:solidFill>
                          <a:srgbClr val="000000"/>
                        </a:solidFill>
                        <a:effectLst/>
                        <a:latin typeface="Calibri" panose="020F0502020204030204" pitchFamily="34" charset="0"/>
                      </a:endParaRPr>
                    </a:p>
                  </a:txBody>
                  <a:tcPr marL="7739" marR="7739" marT="7739" marB="0" anchor="b">
                    <a:solidFill>
                      <a:schemeClr val="accent4">
                        <a:lumMod val="40000"/>
                        <a:lumOff val="60000"/>
                      </a:schemeClr>
                    </a:solidFill>
                  </a:tcPr>
                </a:tc>
                <a:tc gridSpan="2">
                  <a:txBody>
                    <a:bodyPr/>
                    <a:lstStyle/>
                    <a:p>
                      <a:pPr algn="ctr" fontAlgn="b"/>
                      <a:r>
                        <a:rPr lang="en-US" sz="1100" b="1" u="none" strike="noStrike" dirty="0" smtClean="0">
                          <a:effectLst/>
                          <a:latin typeface="Calibri" panose="020F0502020204030204" pitchFamily="34" charset="0"/>
                        </a:rPr>
                        <a:t>NO</a:t>
                      </a:r>
                      <a:r>
                        <a:rPr lang="en-US" sz="1100" b="1" u="none" strike="noStrike" baseline="0" dirty="0" smtClean="0">
                          <a:effectLst/>
                          <a:latin typeface="Calibri" panose="020F0502020204030204" pitchFamily="34" charset="0"/>
                        </a:rPr>
                        <a:t> WOMEN WORK</a:t>
                      </a:r>
                      <a:endParaRPr lang="en-US" sz="1100" b="1" i="0" u="none" strike="noStrike" dirty="0">
                        <a:solidFill>
                          <a:srgbClr val="000000"/>
                        </a:solidFill>
                        <a:effectLst/>
                        <a:latin typeface="Calibri" panose="020F0502020204030204" pitchFamily="34" charset="0"/>
                      </a:endParaRPr>
                    </a:p>
                  </a:txBody>
                  <a:tcPr marL="7739" marR="7739" marT="7739" marB="0" anchor="b">
                    <a:lnT w="12700" cap="flat" cmpd="sng" algn="ctr">
                      <a:noFill/>
                      <a:prstDash val="solid"/>
                      <a:round/>
                      <a:headEnd type="none" w="med" len="med"/>
                      <a:tailEnd type="none" w="med" len="med"/>
                    </a:lnT>
                    <a:solidFill>
                      <a:schemeClr val="accent1">
                        <a:lumMod val="75000"/>
                      </a:schemeClr>
                    </a:solidFill>
                  </a:tcPr>
                </a:tc>
                <a:tc hMerge="1">
                  <a:txBody>
                    <a:bodyPr/>
                    <a:lstStyle/>
                    <a:p>
                      <a:endParaRPr lang="en-US"/>
                    </a:p>
                  </a:txBody>
                  <a:tcPr/>
                </a:tc>
                <a:tc gridSpan="2">
                  <a:txBody>
                    <a:bodyPr/>
                    <a:lstStyle/>
                    <a:p>
                      <a:pPr algn="ctr" fontAlgn="b"/>
                      <a:r>
                        <a:rPr lang="en-US" sz="1100" b="1" u="none" strike="noStrike" dirty="0">
                          <a:effectLst/>
                          <a:latin typeface="Calibri" panose="020F0502020204030204" pitchFamily="34" charset="0"/>
                        </a:rPr>
                        <a:t>ALL WOMEN WORK</a:t>
                      </a:r>
                      <a:endParaRPr lang="en-US" sz="1100" b="1" i="0" u="none" strike="noStrike" dirty="0">
                        <a:solidFill>
                          <a:srgbClr val="000000"/>
                        </a:solidFill>
                        <a:effectLst/>
                        <a:latin typeface="Calibri" panose="020F0502020204030204" pitchFamily="34" charset="0"/>
                      </a:endParaRPr>
                    </a:p>
                  </a:txBody>
                  <a:tcPr marL="7739" marR="7739" marT="7739" marB="0" anchor="b">
                    <a:lnT w="12700" cap="flat" cmpd="sng" algn="ctr">
                      <a:noFill/>
                      <a:prstDash val="solid"/>
                      <a:round/>
                      <a:headEnd type="none" w="med" len="med"/>
                      <a:tailEnd type="none" w="med" len="med"/>
                    </a:lnT>
                    <a:solidFill>
                      <a:schemeClr val="accent2">
                        <a:lumMod val="75000"/>
                      </a:schemeClr>
                    </a:solidFill>
                  </a:tcPr>
                </a:tc>
                <a:tc hMerge="1">
                  <a:txBody>
                    <a:bodyPr/>
                    <a:lstStyle/>
                    <a:p>
                      <a:endParaRPr lang="en-US"/>
                    </a:p>
                  </a:txBody>
                  <a:tcPr/>
                </a:tc>
                <a:tc gridSpan="2">
                  <a:txBody>
                    <a:bodyPr/>
                    <a:lstStyle/>
                    <a:p>
                      <a:pPr algn="ctr" fontAlgn="b"/>
                      <a:r>
                        <a:rPr lang="en-US" sz="1100" b="1" u="none" strike="noStrike" dirty="0">
                          <a:effectLst/>
                          <a:latin typeface="Calibri" panose="020F0502020204030204" pitchFamily="34" charset="0"/>
                        </a:rPr>
                        <a:t>NO GENDER PAY GAP</a:t>
                      </a:r>
                      <a:endParaRPr lang="en-US" sz="1100" b="1" i="0" u="none" strike="noStrike" dirty="0">
                        <a:solidFill>
                          <a:srgbClr val="000000"/>
                        </a:solidFill>
                        <a:effectLst/>
                        <a:latin typeface="Calibri" panose="020F0502020204030204" pitchFamily="34" charset="0"/>
                      </a:endParaRPr>
                    </a:p>
                  </a:txBody>
                  <a:tcPr marL="7739" marR="7739" marT="7739" marB="0" anchor="b">
                    <a:lnT w="12700" cap="flat" cmpd="sng" algn="ctr">
                      <a:solidFill>
                        <a:schemeClr val="tx1"/>
                      </a:solidFill>
                      <a:prstDash val="solid"/>
                      <a:round/>
                      <a:headEnd type="none" w="med" len="med"/>
                      <a:tailEnd type="none" w="med" len="med"/>
                    </a:lnT>
                    <a:solidFill>
                      <a:schemeClr val="accent3">
                        <a:lumMod val="75000"/>
                      </a:schemeClr>
                    </a:solidFill>
                  </a:tcPr>
                </a:tc>
                <a:tc hMerge="1">
                  <a:txBody>
                    <a:bodyPr/>
                    <a:lstStyle/>
                    <a:p>
                      <a:endParaRPr lang="en-US"/>
                    </a:p>
                  </a:txBody>
                  <a:tcPr/>
                </a:tc>
              </a:tr>
              <a:tr h="309004">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739" marR="7739" marT="7739" marB="0" anchor="ctr"/>
                </a:tc>
                <a:tc vMerge="1">
                  <a:txBody>
                    <a:bodyPr/>
                    <a:lstStyle/>
                    <a:p>
                      <a:pPr algn="ctr" fontAlgn="b"/>
                      <a:endParaRPr lang="en-US" sz="1000" b="0" i="0" u="none" strike="noStrike" dirty="0">
                        <a:solidFill>
                          <a:srgbClr val="000000"/>
                        </a:solidFill>
                        <a:effectLst/>
                        <a:latin typeface="Calibri" panose="020F0502020204030204" pitchFamily="34" charset="0"/>
                      </a:endParaRPr>
                    </a:p>
                  </a:txBody>
                  <a:tcPr marL="7739" marR="7739" marT="7739" marB="0" anchor="b">
                    <a:solidFill>
                      <a:schemeClr val="accent4">
                        <a:lumMod val="60000"/>
                        <a:lumOff val="40000"/>
                      </a:schemeClr>
                    </a:solidFill>
                  </a:tcPr>
                </a:tc>
                <a:tc>
                  <a:txBody>
                    <a:bodyPr/>
                    <a:lstStyle/>
                    <a:p>
                      <a:pPr algn="ctr" fontAlgn="b"/>
                      <a:r>
                        <a:rPr lang="en-US" sz="1000" u="none" strike="noStrike" dirty="0">
                          <a:effectLst/>
                          <a:latin typeface="Calibri" panose="020F0502020204030204" pitchFamily="34" charset="0"/>
                        </a:rPr>
                        <a:t>I2</a:t>
                      </a:r>
                      <a:endParaRPr lang="en-US" sz="1000" b="0" i="0" u="none" strike="noStrike" dirty="0">
                        <a:solidFill>
                          <a:srgbClr val="000000"/>
                        </a:solidFill>
                        <a:effectLst/>
                        <a:latin typeface="Calibri" panose="020F0502020204030204" pitchFamily="34" charset="0"/>
                      </a:endParaRPr>
                    </a:p>
                  </a:txBody>
                  <a:tcPr marL="7739" marR="7739" marT="7739" marB="0" anchor="b">
                    <a:solidFill>
                      <a:schemeClr val="accent1">
                        <a:lumMod val="60000"/>
                        <a:lumOff val="40000"/>
                      </a:schemeClr>
                    </a:solidFill>
                  </a:tcPr>
                </a:tc>
                <a:tc>
                  <a:txBody>
                    <a:bodyPr/>
                    <a:lstStyle/>
                    <a:p>
                      <a:pPr algn="ctr" fontAlgn="b"/>
                      <a:r>
                        <a:rPr lang="en-US" sz="1000" i="1" u="none" strike="noStrike" dirty="0">
                          <a:effectLst/>
                          <a:latin typeface="Calibri" panose="020F0502020204030204" pitchFamily="34" charset="0"/>
                        </a:rPr>
                        <a:t>Percentage change</a:t>
                      </a:r>
                      <a:endParaRPr lang="en-US" sz="1000" b="0" i="1" u="none" strike="noStrike" dirty="0">
                        <a:solidFill>
                          <a:srgbClr val="000000"/>
                        </a:solidFill>
                        <a:effectLst/>
                        <a:latin typeface="Calibri" panose="020F0502020204030204" pitchFamily="34" charset="0"/>
                      </a:endParaRPr>
                    </a:p>
                  </a:txBody>
                  <a:tcPr marL="7739" marR="7739" marT="7739" marB="0" anchor="b">
                    <a:solidFill>
                      <a:schemeClr val="accent1">
                        <a:lumMod val="60000"/>
                        <a:lumOff val="40000"/>
                      </a:schemeClr>
                    </a:solidFill>
                  </a:tcPr>
                </a:tc>
                <a:tc>
                  <a:txBody>
                    <a:bodyPr/>
                    <a:lstStyle/>
                    <a:p>
                      <a:pPr algn="ctr" fontAlgn="b"/>
                      <a:r>
                        <a:rPr lang="en-US" sz="1000" u="none" strike="noStrike" dirty="0">
                          <a:effectLst/>
                          <a:latin typeface="Calibri" panose="020F0502020204030204" pitchFamily="34" charset="0"/>
                        </a:rPr>
                        <a:t>I2</a:t>
                      </a:r>
                      <a:endParaRPr lang="en-US" sz="1000" b="0" i="0" u="none" strike="noStrike" dirty="0">
                        <a:solidFill>
                          <a:srgbClr val="000000"/>
                        </a:solidFill>
                        <a:effectLst/>
                        <a:latin typeface="Calibri" panose="020F0502020204030204" pitchFamily="34" charset="0"/>
                      </a:endParaRPr>
                    </a:p>
                  </a:txBody>
                  <a:tcPr marL="7739" marR="7739" marT="7739" marB="0" anchor="b">
                    <a:solidFill>
                      <a:schemeClr val="accent2">
                        <a:lumMod val="60000"/>
                        <a:lumOff val="40000"/>
                      </a:schemeClr>
                    </a:solidFill>
                  </a:tcPr>
                </a:tc>
                <a:tc>
                  <a:txBody>
                    <a:bodyPr/>
                    <a:lstStyle/>
                    <a:p>
                      <a:pPr algn="ctr" fontAlgn="b"/>
                      <a:r>
                        <a:rPr lang="en-US" sz="1000" i="1" u="none" strike="noStrike" dirty="0">
                          <a:effectLst/>
                          <a:latin typeface="Calibri" panose="020F0502020204030204" pitchFamily="34" charset="0"/>
                        </a:rPr>
                        <a:t>Percentage change</a:t>
                      </a:r>
                      <a:endParaRPr lang="en-US" sz="1000" b="0" i="1" u="none" strike="noStrike" dirty="0">
                        <a:solidFill>
                          <a:srgbClr val="000000"/>
                        </a:solidFill>
                        <a:effectLst/>
                        <a:latin typeface="Calibri" panose="020F0502020204030204" pitchFamily="34" charset="0"/>
                      </a:endParaRPr>
                    </a:p>
                  </a:txBody>
                  <a:tcPr marL="7739" marR="7739" marT="7739" marB="0" anchor="b">
                    <a:solidFill>
                      <a:schemeClr val="accent2">
                        <a:lumMod val="60000"/>
                        <a:lumOff val="40000"/>
                      </a:schemeClr>
                    </a:solidFill>
                  </a:tcPr>
                </a:tc>
                <a:tc>
                  <a:txBody>
                    <a:bodyPr/>
                    <a:lstStyle/>
                    <a:p>
                      <a:pPr algn="ctr" fontAlgn="b"/>
                      <a:r>
                        <a:rPr lang="en-US" sz="1000" u="none" strike="noStrike" dirty="0">
                          <a:effectLst/>
                          <a:latin typeface="Calibri" panose="020F0502020204030204" pitchFamily="34" charset="0"/>
                        </a:rPr>
                        <a:t>I2</a:t>
                      </a:r>
                      <a:endParaRPr lang="en-US" sz="1000" b="0" i="0" u="none" strike="noStrike" dirty="0">
                        <a:solidFill>
                          <a:srgbClr val="000000"/>
                        </a:solidFill>
                        <a:effectLst/>
                        <a:latin typeface="Calibri" panose="020F0502020204030204" pitchFamily="34" charset="0"/>
                      </a:endParaRPr>
                    </a:p>
                  </a:txBody>
                  <a:tcPr marL="7739" marR="7739" marT="7739" marB="0" anchor="b">
                    <a:solidFill>
                      <a:schemeClr val="accent3">
                        <a:lumMod val="60000"/>
                        <a:lumOff val="40000"/>
                      </a:schemeClr>
                    </a:solidFill>
                  </a:tcPr>
                </a:tc>
                <a:tc>
                  <a:txBody>
                    <a:bodyPr/>
                    <a:lstStyle/>
                    <a:p>
                      <a:pPr algn="ctr" fontAlgn="b"/>
                      <a:r>
                        <a:rPr lang="en-US" sz="1000" i="1" u="none" strike="noStrike" dirty="0">
                          <a:effectLst/>
                          <a:latin typeface="Calibri" panose="020F0502020204030204" pitchFamily="34" charset="0"/>
                        </a:rPr>
                        <a:t>Percentage change</a:t>
                      </a:r>
                      <a:endParaRPr lang="en-US" sz="1000" b="0" i="1" u="none" strike="noStrike" dirty="0">
                        <a:solidFill>
                          <a:srgbClr val="000000"/>
                        </a:solidFill>
                        <a:effectLst/>
                        <a:latin typeface="Calibri" panose="020F0502020204030204" pitchFamily="34" charset="0"/>
                      </a:endParaRPr>
                    </a:p>
                  </a:txBody>
                  <a:tcPr marL="7739" marR="7739" marT="7739" marB="0" anchor="b">
                    <a:solidFill>
                      <a:schemeClr val="accent3">
                        <a:lumMod val="60000"/>
                        <a:lumOff val="40000"/>
                      </a:schemeClr>
                    </a:solidFill>
                  </a:tcPr>
                </a:tc>
              </a:tr>
              <a:tr h="257776">
                <a:tc>
                  <a:txBody>
                    <a:bodyPr/>
                    <a:lstStyle/>
                    <a:p>
                      <a:pPr algn="l" fontAlgn="b"/>
                      <a:r>
                        <a:rPr lang="en-US" sz="1100" b="0" u="none" strike="noStrike" dirty="0">
                          <a:effectLst/>
                          <a:latin typeface="Calibri" panose="020F0502020204030204" pitchFamily="34" charset="0"/>
                        </a:rPr>
                        <a:t>Norway</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0.122</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0.179</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47</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0.088</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-28</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0.104</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-15</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dirty="0">
                          <a:effectLst/>
                          <a:latin typeface="Calibri" panose="020F0502020204030204" pitchFamily="34" charset="0"/>
                        </a:rPr>
                        <a:t>Denmark</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0.129</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0.187</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45</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0.083</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-36</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0.133</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3</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dirty="0">
                          <a:effectLst/>
                          <a:latin typeface="Calibri" panose="020F0502020204030204" pitchFamily="34" charset="0"/>
                        </a:rPr>
                        <a:t>Sweden</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0.137</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0.179</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31</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0.096</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-30</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0.116</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-15</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dirty="0">
                          <a:effectLst/>
                          <a:latin typeface="Calibri" panose="020F0502020204030204" pitchFamily="34" charset="0"/>
                        </a:rPr>
                        <a:t>Finland</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0.178</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0.246</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38</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0.120</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-33</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0.191</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7</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dirty="0">
                          <a:effectLst/>
                          <a:latin typeface="Calibri" panose="020F0502020204030204" pitchFamily="34" charset="0"/>
                        </a:rPr>
                        <a:t>Netherlands</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0.188</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0.259</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38</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0.138</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-27</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0.174</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-7</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dirty="0">
                          <a:effectLst/>
                          <a:latin typeface="Calibri" panose="020F0502020204030204" pitchFamily="34" charset="0"/>
                        </a:rPr>
                        <a:t>Luxembourg</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0.194</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0.235</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21</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0.147</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-24</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0.168</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-13</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dirty="0">
                          <a:effectLst/>
                          <a:latin typeface="Calibri" panose="020F0502020204030204" pitchFamily="34" charset="0"/>
                        </a:rPr>
                        <a:t>Austria</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0.195</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0.271</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39</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0.123</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-37</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0.171</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-12</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a:effectLst/>
                          <a:latin typeface="Calibri" panose="020F0502020204030204" pitchFamily="34" charset="0"/>
                        </a:rPr>
                        <a:t>Germany</a:t>
                      </a:r>
                      <a:endParaRPr lang="en-US" sz="1100" b="0" i="0" u="none" strike="noStrike">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0.221</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0.319</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44</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0.168</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-24</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0.212</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-4</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dirty="0">
                          <a:effectLst/>
                          <a:latin typeface="Calibri" panose="020F0502020204030204" pitchFamily="34" charset="0"/>
                        </a:rPr>
                        <a:t>Australia</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0.227</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0.312</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37</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0.121</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-47</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0.206</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-9</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dirty="0">
                          <a:effectLst/>
                          <a:latin typeface="Calibri" panose="020F0502020204030204" pitchFamily="34" charset="0"/>
                        </a:rPr>
                        <a:t>Canada</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0.228</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0.329</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44</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0.160</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-30</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0.196</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-14</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dirty="0">
                          <a:effectLst/>
                          <a:latin typeface="Calibri" panose="020F0502020204030204" pitchFamily="34" charset="0"/>
                        </a:rPr>
                        <a:t>United Kingdom</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0.244</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0.373</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53</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0.164</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-33</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0.219</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-10</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dirty="0">
                          <a:effectLst/>
                          <a:latin typeface="Calibri" panose="020F0502020204030204" pitchFamily="34" charset="0"/>
                        </a:rPr>
                        <a:t>France</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0.245</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0.344</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40</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0.159</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-35</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0.212</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-13</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dirty="0">
                          <a:effectLst/>
                          <a:latin typeface="Calibri" panose="020F0502020204030204" pitchFamily="34" charset="0"/>
                        </a:rPr>
                        <a:t>United States</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0.282</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0.459</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63</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0.219</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-22</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0.279</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-1</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dirty="0">
                          <a:effectLst/>
                          <a:latin typeface="Calibri" panose="020F0502020204030204" pitchFamily="34" charset="0"/>
                        </a:rPr>
                        <a:t>Spain</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0.295</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0.343</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16</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0.159</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-46</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0.257</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-13</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dirty="0">
                          <a:effectLst/>
                          <a:latin typeface="Calibri" panose="020F0502020204030204" pitchFamily="34" charset="0"/>
                        </a:rPr>
                        <a:t>Ireland</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0.301</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0.440</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46</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0.166</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-45</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0.268</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-11</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dirty="0">
                          <a:effectLst/>
                          <a:latin typeface="Calibri" panose="020F0502020204030204" pitchFamily="34" charset="0"/>
                        </a:rPr>
                        <a:t>Italy </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0.383</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0.478</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25</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0.144</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-62</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0.365</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-5</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r h="257776">
                <a:tc>
                  <a:txBody>
                    <a:bodyPr/>
                    <a:lstStyle/>
                    <a:p>
                      <a:pPr algn="l" fontAlgn="b"/>
                      <a:r>
                        <a:rPr lang="en-US" sz="1100" b="0" u="none" strike="noStrike" dirty="0">
                          <a:effectLst/>
                          <a:latin typeface="Calibri" panose="020F0502020204030204" pitchFamily="34" charset="0"/>
                        </a:rPr>
                        <a:t>Greece</a:t>
                      </a:r>
                      <a:endParaRPr lang="en-US" sz="1100" b="0" i="0" u="none" strike="noStrike" dirty="0">
                        <a:solidFill>
                          <a:srgbClr val="000000"/>
                        </a:solidFill>
                        <a:effectLst/>
                        <a:latin typeface="Calibri" panose="020F0502020204030204" pitchFamily="34" charset="0"/>
                      </a:endParaRPr>
                    </a:p>
                  </a:txBody>
                  <a:tcPr marL="7739" marR="7739" marT="7739" marB="0" anchor="b"/>
                </a:tc>
                <a:tc>
                  <a:txBody>
                    <a:bodyPr/>
                    <a:lstStyle/>
                    <a:p>
                      <a:pPr algn="ctr" fontAlgn="b"/>
                      <a:r>
                        <a:rPr lang="en-US" sz="1050" b="0" i="0" u="none" strike="noStrike" dirty="0" smtClean="0">
                          <a:solidFill>
                            <a:srgbClr val="000000"/>
                          </a:solidFill>
                          <a:effectLst/>
                          <a:latin typeface="Calibri" panose="020F0502020204030204" pitchFamily="34" charset="0"/>
                        </a:rPr>
                        <a:t>0.459</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4">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0.550</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20</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1">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0.184</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-60</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2">
                        <a:lumMod val="20000"/>
                        <a:lumOff val="80000"/>
                      </a:schemeClr>
                    </a:solidFill>
                  </a:tcPr>
                </a:tc>
                <a:tc>
                  <a:txBody>
                    <a:bodyPr/>
                    <a:lstStyle/>
                    <a:p>
                      <a:pPr algn="ctr" fontAlgn="b"/>
                      <a:r>
                        <a:rPr lang="en-US" sz="1050" b="0" i="0" u="none" strike="noStrike" dirty="0" smtClean="0">
                          <a:solidFill>
                            <a:srgbClr val="000000"/>
                          </a:solidFill>
                          <a:effectLst/>
                          <a:latin typeface="Calibri" panose="020F0502020204030204" pitchFamily="34" charset="0"/>
                        </a:rPr>
                        <a:t>0.440</a:t>
                      </a:r>
                      <a:endParaRPr lang="en-US" sz="1050" b="0" i="0" u="none" strike="noStrike" dirty="0">
                        <a:solidFill>
                          <a:srgbClr val="000000"/>
                        </a:solidFill>
                        <a:effectLst/>
                        <a:latin typeface="Calibri" panose="020F0502020204030204" pitchFamily="34" charset="0"/>
                      </a:endParaRPr>
                    </a:p>
                  </a:txBody>
                  <a:tcPr marL="7739" marR="7739" marT="7739" marB="0" anchor="b">
                    <a:solidFill>
                      <a:schemeClr val="accent3">
                        <a:lumMod val="20000"/>
                        <a:lumOff val="80000"/>
                      </a:schemeClr>
                    </a:solidFill>
                  </a:tcPr>
                </a:tc>
                <a:tc>
                  <a:txBody>
                    <a:bodyPr/>
                    <a:lstStyle/>
                    <a:p>
                      <a:pPr algn="ctr"/>
                      <a:r>
                        <a:rPr lang="en-US" sz="1050" dirty="0" smtClean="0">
                          <a:latin typeface="Calibri" panose="020F0502020204030204" pitchFamily="34" charset="0"/>
                        </a:rPr>
                        <a:t>-4</a:t>
                      </a:r>
                      <a:endParaRPr lang="en-US" sz="1050" dirty="0">
                        <a:latin typeface="Calibri" panose="020F0502020204030204" pitchFamily="34" charset="0"/>
                      </a:endParaRPr>
                    </a:p>
                  </a:txBody>
                  <a:tcPr marL="7739" marR="7739" marT="7739" marB="0" anchor="b">
                    <a:solidFill>
                      <a:schemeClr val="accent3">
                        <a:lumMod val="20000"/>
                        <a:lumOff val="80000"/>
                      </a:schemeClr>
                    </a:solidFill>
                  </a:tcPr>
                </a:tc>
              </a:tr>
            </a:tbl>
          </a:graphicData>
        </a:graphic>
      </p:graphicFrame>
    </p:spTree>
    <p:extLst>
      <p:ext uri="{BB962C8B-B14F-4D97-AF65-F5344CB8AC3E}">
        <p14:creationId xmlns:p14="http://schemas.microsoft.com/office/powerpoint/2010/main" val="4190446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8594" y="925244"/>
            <a:ext cx="9613861" cy="1080938"/>
          </a:xfrm>
        </p:spPr>
        <p:txBody>
          <a:bodyPr>
            <a:normAutofit fontScale="90000"/>
          </a:bodyPr>
          <a:lstStyle/>
          <a:p>
            <a:r>
              <a:rPr lang="en-US" sz="4000" dirty="0"/>
              <a:t>Economic inequality from a gender perspective: Posing the question differently</a:t>
            </a:r>
            <a:r>
              <a:rPr lang="en-US" dirty="0"/>
              <a:t/>
            </a:r>
            <a:br>
              <a:rPr lang="en-US" dirty="0"/>
            </a:br>
            <a:endParaRPr lang="en-US" dirty="0"/>
          </a:p>
        </p:txBody>
      </p:sp>
      <p:sp>
        <p:nvSpPr>
          <p:cNvPr id="8" name="Content Placeholder 7"/>
          <p:cNvSpPr>
            <a:spLocks noGrp="1"/>
          </p:cNvSpPr>
          <p:nvPr>
            <p:ph idx="1"/>
          </p:nvPr>
        </p:nvSpPr>
        <p:spPr>
          <a:xfrm>
            <a:off x="525102" y="2181886"/>
            <a:ext cx="10791730" cy="4463358"/>
          </a:xfrm>
        </p:spPr>
        <p:txBody>
          <a:bodyPr>
            <a:normAutofit/>
          </a:bodyPr>
          <a:lstStyle/>
          <a:p>
            <a:r>
              <a:rPr lang="en-US" dirty="0"/>
              <a:t>Turning around the question: What do </a:t>
            </a:r>
            <a:r>
              <a:rPr lang="en-US" i="1" dirty="0"/>
              <a:t>gender equalities look like in the economic domain</a:t>
            </a:r>
            <a:r>
              <a:rPr lang="en-US" dirty="0"/>
              <a:t> (rather than how does gender inequality contribute to class inequality)?</a:t>
            </a:r>
          </a:p>
          <a:p>
            <a:r>
              <a:rPr lang="en-US" dirty="0"/>
              <a:t>What drives gender inequalities? </a:t>
            </a:r>
          </a:p>
          <a:p>
            <a:r>
              <a:rPr lang="en-US" dirty="0"/>
              <a:t>At a time when women’s access to education has converged if not surpassed men’s, why have women’s economic opportunities and earnings not converged with men’s?  </a:t>
            </a:r>
          </a:p>
          <a:p>
            <a:r>
              <a:rPr lang="en-US" dirty="0"/>
              <a:t>Why has greater equality in the ‘capability domain’ not been translated into equality in the ‘livelihoods domain’ (Seguino 2013)</a:t>
            </a:r>
          </a:p>
          <a:p>
            <a:r>
              <a:rPr lang="en-US" dirty="0"/>
              <a:t>The average percentage point gap between women’s and men’s labor force participation globally is 26 percent. </a:t>
            </a:r>
          </a:p>
          <a:p>
            <a:endParaRPr lang="en-US" dirty="0"/>
          </a:p>
        </p:txBody>
      </p:sp>
    </p:spTree>
    <p:extLst>
      <p:ext uri="{BB962C8B-B14F-4D97-AF65-F5344CB8AC3E}">
        <p14:creationId xmlns:p14="http://schemas.microsoft.com/office/powerpoint/2010/main" val="4039798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819" y="877300"/>
            <a:ext cx="9823062" cy="706964"/>
          </a:xfrm>
        </p:spPr>
        <p:txBody>
          <a:bodyPr>
            <a:noAutofit/>
          </a:bodyPr>
          <a:lstStyle/>
          <a:p>
            <a:r>
              <a:rPr lang="en-US" sz="3200" dirty="0"/>
              <a:t>Gender inequalities in the economic domain: The right to paid work, a right for </a:t>
            </a:r>
            <a:r>
              <a:rPr lang="en-US" sz="3200" i="1" dirty="0"/>
              <a:t>all</a:t>
            </a:r>
            <a:r>
              <a:rPr lang="en-US" sz="3200" dirty="0"/>
              <a:t>?</a:t>
            </a:r>
          </a:p>
        </p:txBody>
      </p:sp>
      <p:sp>
        <p:nvSpPr>
          <p:cNvPr id="4" name="TextBox 3"/>
          <p:cNvSpPr txBox="1"/>
          <p:nvPr/>
        </p:nvSpPr>
        <p:spPr>
          <a:xfrm>
            <a:off x="2344057" y="2169949"/>
            <a:ext cx="8628743" cy="369332"/>
          </a:xfrm>
          <a:prstGeom prst="rect">
            <a:avLst/>
          </a:prstGeom>
          <a:noFill/>
        </p:spPr>
        <p:txBody>
          <a:bodyPr wrap="square" rtlCol="0">
            <a:spAutoFit/>
          </a:bodyPr>
          <a:lstStyle/>
          <a:p>
            <a:r>
              <a:rPr lang="en-US" i="1" dirty="0" err="1" smtClean="0">
                <a:solidFill>
                  <a:schemeClr val="bg1"/>
                </a:solidFill>
              </a:rPr>
              <a:t>Labour</a:t>
            </a:r>
            <a:r>
              <a:rPr lang="en-US" i="1" dirty="0" smtClean="0">
                <a:solidFill>
                  <a:schemeClr val="bg1"/>
                </a:solidFill>
              </a:rPr>
              <a:t> force participation rate by sex and region, 1990-2013</a:t>
            </a:r>
            <a:endParaRPr lang="en-US" i="1" dirty="0">
              <a:solidFill>
                <a:schemeClr val="bg1"/>
              </a:solidFill>
            </a:endParaRPr>
          </a:p>
        </p:txBody>
      </p:sp>
      <p:sp>
        <p:nvSpPr>
          <p:cNvPr id="7" name="TextBox 6"/>
          <p:cNvSpPr txBox="1"/>
          <p:nvPr/>
        </p:nvSpPr>
        <p:spPr>
          <a:xfrm>
            <a:off x="783771" y="6227747"/>
            <a:ext cx="9367935" cy="461665"/>
          </a:xfrm>
          <a:prstGeom prst="rect">
            <a:avLst/>
          </a:prstGeom>
          <a:noFill/>
        </p:spPr>
        <p:txBody>
          <a:bodyPr wrap="square" rtlCol="0">
            <a:spAutoFit/>
          </a:bodyPr>
          <a:lstStyle/>
          <a:p>
            <a:r>
              <a:rPr lang="en-US" sz="800" dirty="0" smtClean="0"/>
              <a:t>Source:  UN Women 2015, Figure 2.1.</a:t>
            </a:r>
          </a:p>
          <a:p>
            <a:r>
              <a:rPr lang="en-US" sz="800" dirty="0" smtClean="0"/>
              <a:t>Note: </a:t>
            </a:r>
            <a:r>
              <a:rPr lang="en-US" sz="800" dirty="0"/>
              <a:t>Note: Regions are as follows: CEECA (Central and Eastern Europe and Central Asia); Developed (Developed Regions); EAP (East Asia and the Pacific); LAC (Latin America and the Caribbean);</a:t>
            </a:r>
          </a:p>
          <a:p>
            <a:r>
              <a:rPr lang="en-US" sz="800" dirty="0"/>
              <a:t>MENA (Middle East and North Africa); SA (South Asia); SSA (sub-Saharan Africa). See UN Women’s regional groupings for the list of countries and territories included in each region in Annex 7.</a:t>
            </a:r>
          </a:p>
        </p:txBody>
      </p:sp>
      <p:pic>
        <p:nvPicPr>
          <p:cNvPr id="3" name="Picture 2"/>
          <p:cNvPicPr>
            <a:picLocks noChangeAspect="1"/>
          </p:cNvPicPr>
          <p:nvPr/>
        </p:nvPicPr>
        <p:blipFill rotWithShape="1">
          <a:blip r:embed="rId2"/>
          <a:srcRect l="9563" t="50626" r="9512" b="3378"/>
          <a:stretch/>
        </p:blipFill>
        <p:spPr>
          <a:xfrm>
            <a:off x="783771" y="2628883"/>
            <a:ext cx="10189029" cy="3509262"/>
          </a:xfrm>
          <a:prstGeom prst="rect">
            <a:avLst/>
          </a:prstGeom>
        </p:spPr>
      </p:pic>
      <p:sp>
        <p:nvSpPr>
          <p:cNvPr id="8" name="TextBox 7"/>
          <p:cNvSpPr txBox="1"/>
          <p:nvPr/>
        </p:nvSpPr>
        <p:spPr>
          <a:xfrm>
            <a:off x="10294183" y="631977"/>
            <a:ext cx="2163778" cy="1200329"/>
          </a:xfrm>
          <a:prstGeom prst="rect">
            <a:avLst/>
          </a:prstGeom>
          <a:noFill/>
        </p:spPr>
        <p:txBody>
          <a:bodyPr wrap="square" rtlCol="0">
            <a:spAutoFit/>
          </a:bodyPr>
          <a:lstStyle/>
          <a:p>
            <a:pPr algn="ctr"/>
            <a:r>
              <a:rPr lang="en-US" sz="3600" dirty="0" smtClean="0"/>
              <a:t>FIGURE </a:t>
            </a:r>
          </a:p>
          <a:p>
            <a:pPr algn="ctr"/>
            <a:r>
              <a:rPr lang="en-US" sz="3600" dirty="0" smtClean="0"/>
              <a:t>1</a:t>
            </a:r>
            <a:endParaRPr lang="en-US" sz="3600" dirty="0"/>
          </a:p>
        </p:txBody>
      </p:sp>
    </p:spTree>
    <p:extLst>
      <p:ext uri="{BB962C8B-B14F-4D97-AF65-F5344CB8AC3E}">
        <p14:creationId xmlns:p14="http://schemas.microsoft.com/office/powerpoint/2010/main" val="3668618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819" y="940682"/>
            <a:ext cx="9823062" cy="706964"/>
          </a:xfrm>
        </p:spPr>
        <p:txBody>
          <a:bodyPr>
            <a:noAutofit/>
          </a:bodyPr>
          <a:lstStyle/>
          <a:p>
            <a:r>
              <a:rPr lang="en-US" sz="3000" dirty="0"/>
              <a:t>Gender inequalities in the economic domain: The role of social norms and the non-market sphere of care/social reproduction</a:t>
            </a:r>
          </a:p>
        </p:txBody>
      </p:sp>
      <p:sp>
        <p:nvSpPr>
          <p:cNvPr id="4" name="TextBox 3"/>
          <p:cNvSpPr txBox="1"/>
          <p:nvPr/>
        </p:nvSpPr>
        <p:spPr>
          <a:xfrm>
            <a:off x="1563913" y="2169949"/>
            <a:ext cx="8628743" cy="369332"/>
          </a:xfrm>
          <a:prstGeom prst="rect">
            <a:avLst/>
          </a:prstGeom>
          <a:noFill/>
        </p:spPr>
        <p:txBody>
          <a:bodyPr wrap="square" rtlCol="0">
            <a:spAutoFit/>
          </a:bodyPr>
          <a:lstStyle/>
          <a:p>
            <a:r>
              <a:rPr lang="en-US" i="1" dirty="0" smtClean="0">
                <a:solidFill>
                  <a:schemeClr val="bg1"/>
                </a:solidFill>
              </a:rPr>
              <a:t>Gender gaps in </a:t>
            </a:r>
            <a:r>
              <a:rPr lang="en-US" i="1" dirty="0" err="1" smtClean="0">
                <a:solidFill>
                  <a:schemeClr val="bg1"/>
                </a:solidFill>
              </a:rPr>
              <a:t>labour</a:t>
            </a:r>
            <a:r>
              <a:rPr lang="en-US" i="1" dirty="0" smtClean="0">
                <a:solidFill>
                  <a:schemeClr val="bg1"/>
                </a:solidFill>
              </a:rPr>
              <a:t> force participation rates by age group, 1990 and 2013</a:t>
            </a:r>
            <a:endParaRPr lang="en-US" i="1" dirty="0">
              <a:solidFill>
                <a:schemeClr val="bg1"/>
              </a:solidFill>
            </a:endParaRPr>
          </a:p>
        </p:txBody>
      </p:sp>
      <p:sp>
        <p:nvSpPr>
          <p:cNvPr id="7" name="TextBox 6"/>
          <p:cNvSpPr txBox="1"/>
          <p:nvPr/>
        </p:nvSpPr>
        <p:spPr>
          <a:xfrm>
            <a:off x="598946" y="6228434"/>
            <a:ext cx="9367935" cy="215444"/>
          </a:xfrm>
          <a:prstGeom prst="rect">
            <a:avLst/>
          </a:prstGeom>
          <a:noFill/>
        </p:spPr>
        <p:txBody>
          <a:bodyPr wrap="square" rtlCol="0">
            <a:spAutoFit/>
          </a:bodyPr>
          <a:lstStyle/>
          <a:p>
            <a:r>
              <a:rPr lang="en-US" sz="800" dirty="0" smtClean="0"/>
              <a:t>Source:  UN Women 2015, Figure 2.2.</a:t>
            </a:r>
          </a:p>
        </p:txBody>
      </p:sp>
      <p:sp>
        <p:nvSpPr>
          <p:cNvPr id="8" name="TextBox 7"/>
          <p:cNvSpPr txBox="1"/>
          <p:nvPr/>
        </p:nvSpPr>
        <p:spPr>
          <a:xfrm>
            <a:off x="10294183" y="631977"/>
            <a:ext cx="2163778" cy="1200329"/>
          </a:xfrm>
          <a:prstGeom prst="rect">
            <a:avLst/>
          </a:prstGeom>
          <a:noFill/>
        </p:spPr>
        <p:txBody>
          <a:bodyPr wrap="square" rtlCol="0">
            <a:spAutoFit/>
          </a:bodyPr>
          <a:lstStyle/>
          <a:p>
            <a:pPr algn="ctr"/>
            <a:r>
              <a:rPr lang="en-US" sz="3600" dirty="0" smtClean="0"/>
              <a:t>FIGURE </a:t>
            </a:r>
          </a:p>
          <a:p>
            <a:pPr algn="ctr"/>
            <a:r>
              <a:rPr lang="en-US" sz="3600" dirty="0" smtClean="0"/>
              <a:t>2</a:t>
            </a:r>
            <a:endParaRPr lang="en-US" sz="3600" dirty="0"/>
          </a:p>
        </p:txBody>
      </p:sp>
      <p:pic>
        <p:nvPicPr>
          <p:cNvPr id="5" name="Picture 4"/>
          <p:cNvPicPr>
            <a:picLocks noChangeAspect="1"/>
          </p:cNvPicPr>
          <p:nvPr/>
        </p:nvPicPr>
        <p:blipFill rotWithShape="1">
          <a:blip r:embed="rId2"/>
          <a:srcRect l="9963" t="28108" r="8453" b="21853"/>
          <a:stretch/>
        </p:blipFill>
        <p:spPr>
          <a:xfrm>
            <a:off x="648360" y="2647690"/>
            <a:ext cx="9632889" cy="3580057"/>
          </a:xfrm>
          <a:prstGeom prst="rect">
            <a:avLst/>
          </a:prstGeom>
        </p:spPr>
      </p:pic>
    </p:spTree>
    <p:extLst>
      <p:ext uri="{BB962C8B-B14F-4D97-AF65-F5344CB8AC3E}">
        <p14:creationId xmlns:p14="http://schemas.microsoft.com/office/powerpoint/2010/main" val="3137487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048" y="878659"/>
            <a:ext cx="9823062" cy="706964"/>
          </a:xfrm>
        </p:spPr>
        <p:txBody>
          <a:bodyPr>
            <a:noAutofit/>
          </a:bodyPr>
          <a:lstStyle/>
          <a:p>
            <a:r>
              <a:rPr lang="en-US" sz="3200" dirty="0"/>
              <a:t>Time spent on unpaid work by sex, developing and developed countries, 2005-2013</a:t>
            </a:r>
          </a:p>
        </p:txBody>
      </p:sp>
      <p:sp>
        <p:nvSpPr>
          <p:cNvPr id="7" name="TextBox 6"/>
          <p:cNvSpPr txBox="1"/>
          <p:nvPr/>
        </p:nvSpPr>
        <p:spPr>
          <a:xfrm>
            <a:off x="1436915" y="6559143"/>
            <a:ext cx="9367935" cy="338554"/>
          </a:xfrm>
          <a:prstGeom prst="rect">
            <a:avLst/>
          </a:prstGeom>
          <a:noFill/>
        </p:spPr>
        <p:txBody>
          <a:bodyPr wrap="square" rtlCol="0">
            <a:spAutoFit/>
          </a:bodyPr>
          <a:lstStyle/>
          <a:p>
            <a:r>
              <a:rPr lang="en-US" sz="800" dirty="0" smtClean="0"/>
              <a:t>Source:  </a:t>
            </a:r>
            <a:r>
              <a:rPr lang="en-US" sz="800" dirty="0"/>
              <a:t>Compilation of latest available Time Use Surveys (2000-2014), see </a:t>
            </a:r>
            <a:r>
              <a:rPr lang="en-US" sz="800" dirty="0" err="1"/>
              <a:t>Charmes</a:t>
            </a:r>
            <a:r>
              <a:rPr lang="en-US" sz="800" dirty="0"/>
              <a:t> (2015) for the full list of sources by country. Note: In the chart, M denotes ‘Male’ and F denotes ‘Female’.</a:t>
            </a:r>
          </a:p>
          <a:p>
            <a:endParaRPr lang="en-US" sz="800" dirty="0" smtClean="0"/>
          </a:p>
        </p:txBody>
      </p:sp>
      <p:sp>
        <p:nvSpPr>
          <p:cNvPr id="8" name="TextBox 7"/>
          <p:cNvSpPr txBox="1"/>
          <p:nvPr/>
        </p:nvSpPr>
        <p:spPr>
          <a:xfrm>
            <a:off x="10294183" y="631977"/>
            <a:ext cx="2163778" cy="1200329"/>
          </a:xfrm>
          <a:prstGeom prst="rect">
            <a:avLst/>
          </a:prstGeom>
          <a:noFill/>
        </p:spPr>
        <p:txBody>
          <a:bodyPr wrap="square" rtlCol="0">
            <a:spAutoFit/>
          </a:bodyPr>
          <a:lstStyle/>
          <a:p>
            <a:pPr algn="ctr"/>
            <a:r>
              <a:rPr lang="en-US" sz="3600" dirty="0" smtClean="0"/>
              <a:t>FIGURE </a:t>
            </a:r>
          </a:p>
          <a:p>
            <a:pPr algn="ctr"/>
            <a:r>
              <a:rPr lang="en-US" sz="3600" dirty="0"/>
              <a:t>3</a:t>
            </a:r>
          </a:p>
        </p:txBody>
      </p:sp>
      <p:graphicFrame>
        <p:nvGraphicFramePr>
          <p:cNvPr id="9" name="Chart 8"/>
          <p:cNvGraphicFramePr>
            <a:graphicFrameLocks/>
          </p:cNvGraphicFramePr>
          <p:nvPr>
            <p:extLst>
              <p:ext uri="{D42A27DB-BD31-4B8C-83A1-F6EECF244321}">
                <p14:modId xmlns:p14="http://schemas.microsoft.com/office/powerpoint/2010/main" val="109530612"/>
              </p:ext>
            </p:extLst>
          </p:nvPr>
        </p:nvGraphicFramePr>
        <p:xfrm>
          <a:off x="1513115" y="2248400"/>
          <a:ext cx="8657769" cy="43107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9333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548</TotalTime>
  <Words>2627</Words>
  <Application>Microsoft Office PowerPoint</Application>
  <PresentationFormat>Widescreen</PresentationFormat>
  <Paragraphs>421</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Symbol</vt:lpstr>
      <vt:lpstr>Times New Roman</vt:lpstr>
      <vt:lpstr>Trebuchet MS</vt:lpstr>
      <vt:lpstr>Wingdings</vt:lpstr>
      <vt:lpstr>Berlin</vt:lpstr>
      <vt:lpstr>Inequality, Gender and Human Rights </vt:lpstr>
      <vt:lpstr>Outline</vt:lpstr>
      <vt:lpstr>Income inequality and women’s paid work: A view from the ‘malestream’</vt:lpstr>
      <vt:lpstr>Women’s share of family earnings among middle-income couples and partners’ earnings correlations for all couples, around 2004</vt:lpstr>
      <vt:lpstr>Income inequality under three counterfactuals, around 2004</vt:lpstr>
      <vt:lpstr>Economic inequality from a gender perspective: Posing the question differently </vt:lpstr>
      <vt:lpstr>Gender inequalities in the economic domain: The right to paid work, a right for all?</vt:lpstr>
      <vt:lpstr>Gender inequalities in the economic domain: The role of social norms and the non-market sphere of care/social reproduction</vt:lpstr>
      <vt:lpstr>Time spent on unpaid work by sex, developing and developed countries, 2005-2013</vt:lpstr>
      <vt:lpstr>Average maternal employment rates by number of children in EU countries, clustered by family policy regime, 2013 </vt:lpstr>
      <vt:lpstr>Other dimensions of economic inequality by gender: The gender pay gap</vt:lpstr>
      <vt:lpstr>Gender pay gap: What it measures and what it means  </vt:lpstr>
      <vt:lpstr>Real wage trends and gender pay gap in the UK, 2003-2013</vt:lpstr>
      <vt:lpstr>Accumulating socio-economic disadvantage: Gender gaps in lifetime income </vt:lpstr>
      <vt:lpstr>Reducing socioeconomic inequalities by gender  </vt:lpstr>
      <vt:lpstr>BUT substantive gender equality, or women’s enjoyment of their human rights, includes three key dimensions: </vt:lpstr>
      <vt:lpstr>THANK YOU!</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social policy work for women</dc:title>
  <dc:creator>Lauren Billi</dc:creator>
  <cp:lastModifiedBy>Ragnarsdottir, Berglind</cp:lastModifiedBy>
  <cp:revision>45</cp:revision>
  <dcterms:created xsi:type="dcterms:W3CDTF">2015-04-20T19:56:04Z</dcterms:created>
  <dcterms:modified xsi:type="dcterms:W3CDTF">2016-07-18T15:35:18Z</dcterms:modified>
</cp:coreProperties>
</file>