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415" r:id="rId4"/>
    <p:sldId id="416" r:id="rId5"/>
    <p:sldId id="400" r:id="rId6"/>
    <p:sldId id="401" r:id="rId7"/>
    <p:sldId id="402" r:id="rId8"/>
    <p:sldId id="334" r:id="rId9"/>
    <p:sldId id="418" r:id="rId10"/>
    <p:sldId id="419" r:id="rId11"/>
    <p:sldId id="420" r:id="rId12"/>
    <p:sldId id="360" r:id="rId13"/>
    <p:sldId id="361" r:id="rId14"/>
    <p:sldId id="362" r:id="rId15"/>
    <p:sldId id="421" r:id="rId16"/>
    <p:sldId id="422" r:id="rId17"/>
    <p:sldId id="449" r:id="rId18"/>
    <p:sldId id="413" r:id="rId19"/>
    <p:sldId id="412" r:id="rId20"/>
    <p:sldId id="335" r:id="rId21"/>
    <p:sldId id="442" r:id="rId22"/>
    <p:sldId id="44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91" r:id="rId52"/>
    <p:sldId id="392" r:id="rId53"/>
    <p:sldId id="393" r:id="rId54"/>
    <p:sldId id="444" r:id="rId55"/>
    <p:sldId id="397" r:id="rId56"/>
    <p:sldId id="348" r:id="rId57"/>
    <p:sldId id="346" r:id="rId58"/>
    <p:sldId id="343" r:id="rId59"/>
    <p:sldId id="344" r:id="rId60"/>
    <p:sldId id="34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37" d="100"/>
          <a:sy n="37" d="100"/>
        </p:scale>
        <p:origin x="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9:U19%20-%20data%20file%20-%20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9:U19%20-%20data%20file%20-%20v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hope86:Dropbox:INET%20offline%20folder:Unit%2019:U19%20-%20data%20file%20-%20v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avidhope86:Dropbox:INET%20offline%20folder:Unit%2019:U19%20-%20data%20file%20-%20Final%20-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5261759981"/>
          <c:y val="3.74363377514376E-2"/>
          <c:w val="0.68795213546921996"/>
          <c:h val="0.85074734309796296"/>
        </c:manualLayout>
      </c:layout>
      <c:scatterChart>
        <c:scatterStyle val="lineMarker"/>
        <c:varyColors val="0"/>
        <c:ser>
          <c:idx val="0"/>
          <c:order val="0"/>
          <c:tx>
            <c:v>Denmark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 - Fig x - Wealth share 1%'!$A$17:$A$55</c:f>
              <c:numCache>
                <c:formatCode>0</c:formatCode>
                <c:ptCount val="39"/>
                <c:pt idx="0">
                  <c:v>1789</c:v>
                </c:pt>
                <c:pt idx="1">
                  <c:v>1908</c:v>
                </c:pt>
                <c:pt idx="2">
                  <c:v>1915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1939</c:v>
                </c:pt>
                <c:pt idx="13">
                  <c:v>1944</c:v>
                </c:pt>
                <c:pt idx="14">
                  <c:v>1949</c:v>
                </c:pt>
                <c:pt idx="15">
                  <c:v>1950</c:v>
                </c:pt>
                <c:pt idx="16">
                  <c:v>1951</c:v>
                </c:pt>
                <c:pt idx="17">
                  <c:v>1952</c:v>
                </c:pt>
                <c:pt idx="18">
                  <c:v>1953</c:v>
                </c:pt>
                <c:pt idx="19">
                  <c:v>1954</c:v>
                </c:pt>
                <c:pt idx="20">
                  <c:v>1955</c:v>
                </c:pt>
                <c:pt idx="21">
                  <c:v>1956</c:v>
                </c:pt>
                <c:pt idx="22">
                  <c:v>1957</c:v>
                </c:pt>
                <c:pt idx="23">
                  <c:v>1958</c:v>
                </c:pt>
                <c:pt idx="24">
                  <c:v>1959</c:v>
                </c:pt>
                <c:pt idx="25">
                  <c:v>1960</c:v>
                </c:pt>
                <c:pt idx="26">
                  <c:v>1961</c:v>
                </c:pt>
                <c:pt idx="27">
                  <c:v>1962</c:v>
                </c:pt>
                <c:pt idx="28">
                  <c:v>1963</c:v>
                </c:pt>
                <c:pt idx="29">
                  <c:v>1964</c:v>
                </c:pt>
                <c:pt idx="30">
                  <c:v>1965</c:v>
                </c:pt>
                <c:pt idx="31">
                  <c:v>1966</c:v>
                </c:pt>
                <c:pt idx="32">
                  <c:v>1967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1975</c:v>
                </c:pt>
                <c:pt idx="37">
                  <c:v>1995</c:v>
                </c:pt>
                <c:pt idx="38">
                  <c:v>1996</c:v>
                </c:pt>
              </c:numCache>
            </c:numRef>
          </c:xVal>
          <c:yVal>
            <c:numRef>
              <c:f>'D - Fig x - Wealth share 1%'!$B$17:$B$55</c:f>
              <c:numCache>
                <c:formatCode>General</c:formatCode>
                <c:ptCount val="39"/>
                <c:pt idx="0">
                  <c:v>56</c:v>
                </c:pt>
                <c:pt idx="1">
                  <c:v>46.3</c:v>
                </c:pt>
                <c:pt idx="2">
                  <c:v>47</c:v>
                </c:pt>
                <c:pt idx="3">
                  <c:v>44.1</c:v>
                </c:pt>
                <c:pt idx="4">
                  <c:v>43.6</c:v>
                </c:pt>
                <c:pt idx="5">
                  <c:v>42.6</c:v>
                </c:pt>
                <c:pt idx="6">
                  <c:v>37.200000000000003</c:v>
                </c:pt>
                <c:pt idx="7">
                  <c:v>39.700000000000003</c:v>
                </c:pt>
                <c:pt idx="8">
                  <c:v>39.6</c:v>
                </c:pt>
                <c:pt idx="9">
                  <c:v>39.9</c:v>
                </c:pt>
                <c:pt idx="10">
                  <c:v>39.299999999999997</c:v>
                </c:pt>
                <c:pt idx="11">
                  <c:v>38.700000000000003</c:v>
                </c:pt>
                <c:pt idx="12">
                  <c:v>41.7</c:v>
                </c:pt>
                <c:pt idx="13">
                  <c:v>39.200000000000003</c:v>
                </c:pt>
                <c:pt idx="14">
                  <c:v>31.3</c:v>
                </c:pt>
                <c:pt idx="15">
                  <c:v>29.6</c:v>
                </c:pt>
                <c:pt idx="16">
                  <c:v>29.7</c:v>
                </c:pt>
                <c:pt idx="17">
                  <c:v>29.4</c:v>
                </c:pt>
                <c:pt idx="18">
                  <c:v>29.5</c:v>
                </c:pt>
                <c:pt idx="19">
                  <c:v>29.3</c:v>
                </c:pt>
                <c:pt idx="20">
                  <c:v>29.5</c:v>
                </c:pt>
                <c:pt idx="21">
                  <c:v>27.1</c:v>
                </c:pt>
                <c:pt idx="22">
                  <c:v>27.2</c:v>
                </c:pt>
                <c:pt idx="23">
                  <c:v>27.1</c:v>
                </c:pt>
                <c:pt idx="24">
                  <c:v>27.9</c:v>
                </c:pt>
                <c:pt idx="25">
                  <c:v>26.4</c:v>
                </c:pt>
                <c:pt idx="26">
                  <c:v>26.7</c:v>
                </c:pt>
                <c:pt idx="27">
                  <c:v>26.9</c:v>
                </c:pt>
                <c:pt idx="28">
                  <c:v>27.2</c:v>
                </c:pt>
                <c:pt idx="29">
                  <c:v>27.6</c:v>
                </c:pt>
                <c:pt idx="30">
                  <c:v>24.2</c:v>
                </c:pt>
                <c:pt idx="31">
                  <c:v>24.8</c:v>
                </c:pt>
                <c:pt idx="32">
                  <c:v>24.6</c:v>
                </c:pt>
                <c:pt idx="33">
                  <c:v>24.8</c:v>
                </c:pt>
                <c:pt idx="34">
                  <c:v>25.5</c:v>
                </c:pt>
                <c:pt idx="35">
                  <c:v>25.3</c:v>
                </c:pt>
                <c:pt idx="36">
                  <c:v>25.9</c:v>
                </c:pt>
                <c:pt idx="37" formatCode="0.0">
                  <c:v>26.9</c:v>
                </c:pt>
                <c:pt idx="38" formatCode="0.0">
                  <c:v>27.2</c:v>
                </c:pt>
              </c:numCache>
            </c:numRef>
          </c:yVal>
          <c:smooth val="0"/>
        </c:ser>
        <c:ser>
          <c:idx val="2"/>
          <c:order val="1"/>
          <c:tx>
            <c:v>France</c:v>
          </c:tx>
          <c:marker>
            <c:symbol val="none"/>
          </c:marker>
          <c:xVal>
            <c:numRef>
              <c:f>'D - Fig x - Wealth share 1%'!$G$17:$G$37</c:f>
              <c:numCache>
                <c:formatCode>General</c:formatCode>
                <c:ptCount val="21"/>
                <c:pt idx="0">
                  <c:v>1810</c:v>
                </c:pt>
                <c:pt idx="1">
                  <c:v>1820</c:v>
                </c:pt>
                <c:pt idx="2">
                  <c:v>1830</c:v>
                </c:pt>
                <c:pt idx="3">
                  <c:v>1840</c:v>
                </c:pt>
                <c:pt idx="4">
                  <c:v>1850</c:v>
                </c:pt>
                <c:pt idx="5">
                  <c:v>1860</c:v>
                </c:pt>
                <c:pt idx="6">
                  <c:v>1870</c:v>
                </c:pt>
                <c:pt idx="7">
                  <c:v>1880</c:v>
                </c:pt>
                <c:pt idx="8">
                  <c:v>1890</c:v>
                </c:pt>
                <c:pt idx="9">
                  <c:v>1900</c:v>
                </c:pt>
                <c:pt idx="10">
                  <c:v>1910</c:v>
                </c:pt>
                <c:pt idx="11">
                  <c:v>1920</c:v>
                </c:pt>
                <c:pt idx="12">
                  <c:v>1930</c:v>
                </c:pt>
                <c:pt idx="13">
                  <c:v>1940</c:v>
                </c:pt>
                <c:pt idx="14">
                  <c:v>1950</c:v>
                </c:pt>
                <c:pt idx="15">
                  <c:v>1960</c:v>
                </c:pt>
                <c:pt idx="16">
                  <c:v>1970</c:v>
                </c:pt>
                <c:pt idx="17">
                  <c:v>1980</c:v>
                </c:pt>
                <c:pt idx="18">
                  <c:v>1990</c:v>
                </c:pt>
                <c:pt idx="19">
                  <c:v>2000</c:v>
                </c:pt>
                <c:pt idx="20">
                  <c:v>2010</c:v>
                </c:pt>
              </c:numCache>
            </c:numRef>
          </c:xVal>
          <c:yVal>
            <c:numRef>
              <c:f>'D - Fig x - Wealth share 1%'!$H$17:$H$37</c:f>
              <c:numCache>
                <c:formatCode>General</c:formatCode>
                <c:ptCount val="21"/>
                <c:pt idx="0">
                  <c:v>45.6</c:v>
                </c:pt>
                <c:pt idx="1">
                  <c:v>46.7</c:v>
                </c:pt>
                <c:pt idx="2">
                  <c:v>47.5</c:v>
                </c:pt>
                <c:pt idx="3">
                  <c:v>46</c:v>
                </c:pt>
                <c:pt idx="4">
                  <c:v>50.3</c:v>
                </c:pt>
                <c:pt idx="5">
                  <c:v>52</c:v>
                </c:pt>
                <c:pt idx="6">
                  <c:v>50.4</c:v>
                </c:pt>
                <c:pt idx="7">
                  <c:v>49.5</c:v>
                </c:pt>
                <c:pt idx="8">
                  <c:v>51.1</c:v>
                </c:pt>
                <c:pt idx="9">
                  <c:v>58.7</c:v>
                </c:pt>
                <c:pt idx="10">
                  <c:v>60.5</c:v>
                </c:pt>
                <c:pt idx="11">
                  <c:v>49.2</c:v>
                </c:pt>
                <c:pt idx="12">
                  <c:v>47.4</c:v>
                </c:pt>
                <c:pt idx="13">
                  <c:v>36.299999999999997</c:v>
                </c:pt>
                <c:pt idx="14">
                  <c:v>33.4</c:v>
                </c:pt>
                <c:pt idx="15">
                  <c:v>31.9</c:v>
                </c:pt>
                <c:pt idx="16">
                  <c:v>22</c:v>
                </c:pt>
                <c:pt idx="17">
                  <c:v>22</c:v>
                </c:pt>
                <c:pt idx="18">
                  <c:v>21.7</c:v>
                </c:pt>
                <c:pt idx="19">
                  <c:v>23.5</c:v>
                </c:pt>
                <c:pt idx="20">
                  <c:v>24.4</c:v>
                </c:pt>
              </c:numCache>
            </c:numRef>
          </c:yVal>
          <c:smooth val="0"/>
        </c:ser>
        <c:ser>
          <c:idx val="1"/>
          <c:order val="2"/>
          <c:tx>
            <c:v>Finland</c:v>
          </c:tx>
          <c:marker>
            <c:symbol val="none"/>
          </c:marker>
          <c:xVal>
            <c:numRef>
              <c:f>'D - Fig x - Wealth share 1%'!$D$17:$D$41</c:f>
              <c:numCache>
                <c:formatCode>General</c:formatCode>
                <c:ptCount val="25"/>
                <c:pt idx="0">
                  <c:v>1800</c:v>
                </c:pt>
                <c:pt idx="1">
                  <c:v>1909</c:v>
                </c:pt>
                <c:pt idx="2">
                  <c:v>1915</c:v>
                </c:pt>
                <c:pt idx="3">
                  <c:v>1922</c:v>
                </c:pt>
                <c:pt idx="4">
                  <c:v>1926</c:v>
                </c:pt>
                <c:pt idx="5">
                  <c:v>1967</c:v>
                </c:pt>
                <c:pt idx="6">
                  <c:v>1987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2009</c:v>
                </c:pt>
              </c:numCache>
            </c:numRef>
          </c:xVal>
          <c:yVal>
            <c:numRef>
              <c:f>'D - Fig x - Wealth share 1%'!$E$17:$E$41</c:f>
              <c:numCache>
                <c:formatCode>General</c:formatCode>
                <c:ptCount val="25"/>
                <c:pt idx="0">
                  <c:v>34</c:v>
                </c:pt>
                <c:pt idx="1">
                  <c:v>37.4</c:v>
                </c:pt>
                <c:pt idx="2">
                  <c:v>35.9</c:v>
                </c:pt>
                <c:pt idx="3">
                  <c:v>25.4</c:v>
                </c:pt>
                <c:pt idx="4">
                  <c:v>29.7</c:v>
                </c:pt>
                <c:pt idx="5">
                  <c:v>19.399999999999999</c:v>
                </c:pt>
                <c:pt idx="6">
                  <c:v>16.100000000000001</c:v>
                </c:pt>
                <c:pt idx="7">
                  <c:v>15.8</c:v>
                </c:pt>
                <c:pt idx="8">
                  <c:v>15.3</c:v>
                </c:pt>
                <c:pt idx="9">
                  <c:v>15.2</c:v>
                </c:pt>
                <c:pt idx="10">
                  <c:v>15.3</c:v>
                </c:pt>
                <c:pt idx="11">
                  <c:v>13.7</c:v>
                </c:pt>
                <c:pt idx="12">
                  <c:v>13.9</c:v>
                </c:pt>
                <c:pt idx="13">
                  <c:v>13.9</c:v>
                </c:pt>
                <c:pt idx="14">
                  <c:v>15.1</c:v>
                </c:pt>
                <c:pt idx="15">
                  <c:v>16.2</c:v>
                </c:pt>
                <c:pt idx="16">
                  <c:v>17.3</c:v>
                </c:pt>
                <c:pt idx="17">
                  <c:v>21.2</c:v>
                </c:pt>
                <c:pt idx="18">
                  <c:v>21.2</c:v>
                </c:pt>
                <c:pt idx="19">
                  <c:v>20.6</c:v>
                </c:pt>
                <c:pt idx="20">
                  <c:v>19.600000000000001</c:v>
                </c:pt>
                <c:pt idx="21">
                  <c:v>20.399999999999999</c:v>
                </c:pt>
                <c:pt idx="22">
                  <c:v>20.7</c:v>
                </c:pt>
                <c:pt idx="23">
                  <c:v>21.6</c:v>
                </c:pt>
                <c:pt idx="24">
                  <c:v>22.7</c:v>
                </c:pt>
              </c:numCache>
            </c:numRef>
          </c:yVal>
          <c:smooth val="0"/>
        </c:ser>
        <c:ser>
          <c:idx val="5"/>
          <c:order val="3"/>
          <c:tx>
            <c:v>United Kingdom</c:v>
          </c:tx>
          <c:marker>
            <c:symbol val="none"/>
          </c:marker>
          <c:xVal>
            <c:numRef>
              <c:f>'D - Fig x - Wealth share 1%'!$P$17:$P$83</c:f>
              <c:numCache>
                <c:formatCode>General</c:formatCode>
                <c:ptCount val="67"/>
                <c:pt idx="0">
                  <c:v>1740</c:v>
                </c:pt>
                <c:pt idx="1">
                  <c:v>1810</c:v>
                </c:pt>
                <c:pt idx="2">
                  <c:v>1875</c:v>
                </c:pt>
                <c:pt idx="3">
                  <c:v>1911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1936</c:v>
                </c:pt>
                <c:pt idx="13">
                  <c:v>1938</c:v>
                </c:pt>
                <c:pt idx="14">
                  <c:v>1950</c:v>
                </c:pt>
                <c:pt idx="15">
                  <c:v>1951</c:v>
                </c:pt>
                <c:pt idx="16">
                  <c:v>1952</c:v>
                </c:pt>
                <c:pt idx="17">
                  <c:v>1953</c:v>
                </c:pt>
                <c:pt idx="18">
                  <c:v>1954</c:v>
                </c:pt>
                <c:pt idx="19">
                  <c:v>1955</c:v>
                </c:pt>
                <c:pt idx="20">
                  <c:v>1956</c:v>
                </c:pt>
                <c:pt idx="21">
                  <c:v>1957</c:v>
                </c:pt>
                <c:pt idx="22">
                  <c:v>1958</c:v>
                </c:pt>
                <c:pt idx="23">
                  <c:v>1959</c:v>
                </c:pt>
                <c:pt idx="24">
                  <c:v>1960</c:v>
                </c:pt>
                <c:pt idx="25">
                  <c:v>1961</c:v>
                </c:pt>
                <c:pt idx="26">
                  <c:v>1962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</c:numCache>
            </c:numRef>
          </c:xVal>
          <c:yVal>
            <c:numRef>
              <c:f>'D - Fig x - Wealth share 1%'!$Q$17:$Q$83</c:f>
              <c:numCache>
                <c:formatCode>General</c:formatCode>
                <c:ptCount val="67"/>
                <c:pt idx="0">
                  <c:v>43.6</c:v>
                </c:pt>
                <c:pt idx="1">
                  <c:v>54.9</c:v>
                </c:pt>
                <c:pt idx="2">
                  <c:v>61.1</c:v>
                </c:pt>
                <c:pt idx="3">
                  <c:v>69</c:v>
                </c:pt>
                <c:pt idx="4">
                  <c:v>60.9</c:v>
                </c:pt>
                <c:pt idx="5">
                  <c:v>59.9</c:v>
                </c:pt>
                <c:pt idx="6">
                  <c:v>61</c:v>
                </c:pt>
                <c:pt idx="7">
                  <c:v>57.3</c:v>
                </c:pt>
                <c:pt idx="8">
                  <c:v>59.8</c:v>
                </c:pt>
                <c:pt idx="9">
                  <c:v>57</c:v>
                </c:pt>
                <c:pt idx="10">
                  <c:v>55.5</c:v>
                </c:pt>
                <c:pt idx="11">
                  <c:v>57.9</c:v>
                </c:pt>
                <c:pt idx="12">
                  <c:v>54.2</c:v>
                </c:pt>
                <c:pt idx="13">
                  <c:v>55</c:v>
                </c:pt>
                <c:pt idx="14">
                  <c:v>47.2</c:v>
                </c:pt>
                <c:pt idx="15">
                  <c:v>45.8</c:v>
                </c:pt>
                <c:pt idx="16">
                  <c:v>43</c:v>
                </c:pt>
                <c:pt idx="17">
                  <c:v>43.6</c:v>
                </c:pt>
                <c:pt idx="18">
                  <c:v>45.3</c:v>
                </c:pt>
                <c:pt idx="19">
                  <c:v>44.5</c:v>
                </c:pt>
                <c:pt idx="20">
                  <c:v>44.5</c:v>
                </c:pt>
                <c:pt idx="21">
                  <c:v>43.4</c:v>
                </c:pt>
                <c:pt idx="22">
                  <c:v>41.4</c:v>
                </c:pt>
                <c:pt idx="23">
                  <c:v>41.4</c:v>
                </c:pt>
                <c:pt idx="24">
                  <c:v>33.9</c:v>
                </c:pt>
                <c:pt idx="25">
                  <c:v>36.5</c:v>
                </c:pt>
                <c:pt idx="26">
                  <c:v>31.4</c:v>
                </c:pt>
                <c:pt idx="27">
                  <c:v>34.5</c:v>
                </c:pt>
                <c:pt idx="28">
                  <c:v>33</c:v>
                </c:pt>
                <c:pt idx="29">
                  <c:v>30.6</c:v>
                </c:pt>
                <c:pt idx="30">
                  <c:v>31.4</c:v>
                </c:pt>
                <c:pt idx="31">
                  <c:v>33.6</c:v>
                </c:pt>
                <c:pt idx="32">
                  <c:v>31.1</c:v>
                </c:pt>
                <c:pt idx="33">
                  <c:v>29.7</c:v>
                </c:pt>
                <c:pt idx="34">
                  <c:v>28.4</c:v>
                </c:pt>
                <c:pt idx="35">
                  <c:v>31.7</c:v>
                </c:pt>
                <c:pt idx="36">
                  <c:v>27.3</c:v>
                </c:pt>
                <c:pt idx="37">
                  <c:v>22.6</c:v>
                </c:pt>
                <c:pt idx="38">
                  <c:v>22.7</c:v>
                </c:pt>
                <c:pt idx="39">
                  <c:v>24.4</c:v>
                </c:pt>
                <c:pt idx="40">
                  <c:v>22.1</c:v>
                </c:pt>
                <c:pt idx="41">
                  <c:v>20</c:v>
                </c:pt>
                <c:pt idx="42">
                  <c:v>20</c:v>
                </c:pt>
                <c:pt idx="43">
                  <c:v>19</c:v>
                </c:pt>
                <c:pt idx="44">
                  <c:v>18</c:v>
                </c:pt>
                <c:pt idx="45">
                  <c:v>18</c:v>
                </c:pt>
                <c:pt idx="46">
                  <c:v>20</c:v>
                </c:pt>
                <c:pt idx="47">
                  <c:v>18</c:v>
                </c:pt>
                <c:pt idx="48">
                  <c:v>18</c:v>
                </c:pt>
                <c:pt idx="49">
                  <c:v>18</c:v>
                </c:pt>
                <c:pt idx="50">
                  <c:v>18</c:v>
                </c:pt>
                <c:pt idx="51">
                  <c:v>17</c:v>
                </c:pt>
                <c:pt idx="52">
                  <c:v>17</c:v>
                </c:pt>
                <c:pt idx="53">
                  <c:v>18</c:v>
                </c:pt>
                <c:pt idx="54">
                  <c:v>17</c:v>
                </c:pt>
                <c:pt idx="55">
                  <c:v>18</c:v>
                </c:pt>
                <c:pt idx="56">
                  <c:v>18</c:v>
                </c:pt>
                <c:pt idx="57">
                  <c:v>19</c:v>
                </c:pt>
                <c:pt idx="58">
                  <c:v>19</c:v>
                </c:pt>
                <c:pt idx="59">
                  <c:v>20</c:v>
                </c:pt>
                <c:pt idx="60">
                  <c:v>22</c:v>
                </c:pt>
                <c:pt idx="61">
                  <c:v>22</c:v>
                </c:pt>
                <c:pt idx="62">
                  <c:v>23</c:v>
                </c:pt>
                <c:pt idx="63">
                  <c:v>23</c:v>
                </c:pt>
                <c:pt idx="64">
                  <c:v>22</c:v>
                </c:pt>
                <c:pt idx="65">
                  <c:v>24</c:v>
                </c:pt>
                <c:pt idx="66">
                  <c:v>21</c:v>
                </c:pt>
              </c:numCache>
            </c:numRef>
          </c:yVal>
          <c:smooth val="0"/>
        </c:ser>
        <c:ser>
          <c:idx val="6"/>
          <c:order val="4"/>
          <c:tx>
            <c:v>United States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'D - Fig x - Wealth share 1%'!$S$17:$S$81</c:f>
              <c:numCache>
                <c:formatCode>General</c:formatCode>
                <c:ptCount val="65"/>
                <c:pt idx="0">
                  <c:v>1774</c:v>
                </c:pt>
                <c:pt idx="1">
                  <c:v>1916</c:v>
                </c:pt>
                <c:pt idx="2">
                  <c:v>1917</c:v>
                </c:pt>
                <c:pt idx="3">
                  <c:v>1918</c:v>
                </c:pt>
                <c:pt idx="4">
                  <c:v>1919</c:v>
                </c:pt>
                <c:pt idx="5">
                  <c:v>1920</c:v>
                </c:pt>
                <c:pt idx="6">
                  <c:v>1921</c:v>
                </c:pt>
                <c:pt idx="7">
                  <c:v>1922</c:v>
                </c:pt>
                <c:pt idx="8">
                  <c:v>1923</c:v>
                </c:pt>
                <c:pt idx="9">
                  <c:v>1924</c:v>
                </c:pt>
                <c:pt idx="10">
                  <c:v>1925</c:v>
                </c:pt>
                <c:pt idx="11">
                  <c:v>1926</c:v>
                </c:pt>
                <c:pt idx="12">
                  <c:v>1927</c:v>
                </c:pt>
                <c:pt idx="13">
                  <c:v>1928</c:v>
                </c:pt>
                <c:pt idx="14">
                  <c:v>1929</c:v>
                </c:pt>
                <c:pt idx="15">
                  <c:v>1930</c:v>
                </c:pt>
                <c:pt idx="16">
                  <c:v>1931</c:v>
                </c:pt>
                <c:pt idx="17">
                  <c:v>1932</c:v>
                </c:pt>
                <c:pt idx="18">
                  <c:v>1933</c:v>
                </c:pt>
                <c:pt idx="19">
                  <c:v>1934</c:v>
                </c:pt>
                <c:pt idx="20">
                  <c:v>1935</c:v>
                </c:pt>
                <c:pt idx="21">
                  <c:v>1936</c:v>
                </c:pt>
                <c:pt idx="22">
                  <c:v>1937</c:v>
                </c:pt>
                <c:pt idx="23">
                  <c:v>1938</c:v>
                </c:pt>
                <c:pt idx="24">
                  <c:v>1939</c:v>
                </c:pt>
                <c:pt idx="25">
                  <c:v>1940</c:v>
                </c:pt>
                <c:pt idx="26">
                  <c:v>1941</c:v>
                </c:pt>
                <c:pt idx="27">
                  <c:v>1942</c:v>
                </c:pt>
                <c:pt idx="28">
                  <c:v>1943</c:v>
                </c:pt>
                <c:pt idx="29">
                  <c:v>1944</c:v>
                </c:pt>
                <c:pt idx="30">
                  <c:v>1945</c:v>
                </c:pt>
                <c:pt idx="31">
                  <c:v>1946</c:v>
                </c:pt>
                <c:pt idx="32">
                  <c:v>1947</c:v>
                </c:pt>
                <c:pt idx="33">
                  <c:v>1948</c:v>
                </c:pt>
                <c:pt idx="34">
                  <c:v>1949</c:v>
                </c:pt>
                <c:pt idx="35">
                  <c:v>1950</c:v>
                </c:pt>
                <c:pt idx="36">
                  <c:v>1953</c:v>
                </c:pt>
                <c:pt idx="37">
                  <c:v>1954</c:v>
                </c:pt>
                <c:pt idx="38">
                  <c:v>1956</c:v>
                </c:pt>
                <c:pt idx="39">
                  <c:v>1958</c:v>
                </c:pt>
                <c:pt idx="40">
                  <c:v>1960</c:v>
                </c:pt>
                <c:pt idx="41">
                  <c:v>1962</c:v>
                </c:pt>
                <c:pt idx="42">
                  <c:v>1965</c:v>
                </c:pt>
                <c:pt idx="43">
                  <c:v>1969</c:v>
                </c:pt>
                <c:pt idx="44">
                  <c:v>1972</c:v>
                </c:pt>
                <c:pt idx="45">
                  <c:v>1976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  <c:pt idx="51">
                  <c:v>1987</c:v>
                </c:pt>
                <c:pt idx="52">
                  <c:v>1988</c:v>
                </c:pt>
                <c:pt idx="53">
                  <c:v>1989</c:v>
                </c:pt>
                <c:pt idx="54">
                  <c:v>1990</c:v>
                </c:pt>
                <c:pt idx="55">
                  <c:v>1991</c:v>
                </c:pt>
                <c:pt idx="56">
                  <c:v>1992</c:v>
                </c:pt>
                <c:pt idx="57">
                  <c:v>1993</c:v>
                </c:pt>
                <c:pt idx="58">
                  <c:v>1994</c:v>
                </c:pt>
                <c:pt idx="59">
                  <c:v>1995</c:v>
                </c:pt>
                <c:pt idx="60">
                  <c:v>1996</c:v>
                </c:pt>
                <c:pt idx="61">
                  <c:v>1997</c:v>
                </c:pt>
                <c:pt idx="62">
                  <c:v>1998</c:v>
                </c:pt>
                <c:pt idx="63">
                  <c:v>1999</c:v>
                </c:pt>
                <c:pt idx="64">
                  <c:v>2000</c:v>
                </c:pt>
              </c:numCache>
            </c:numRef>
          </c:xVal>
          <c:yVal>
            <c:numRef>
              <c:f>'D - Fig x - Wealth share 1%'!$T$17:$T$81</c:f>
              <c:numCache>
                <c:formatCode>General</c:formatCode>
                <c:ptCount val="65"/>
                <c:pt idx="0">
                  <c:v>28</c:v>
                </c:pt>
                <c:pt idx="1">
                  <c:v>35.6</c:v>
                </c:pt>
                <c:pt idx="2">
                  <c:v>35.6</c:v>
                </c:pt>
                <c:pt idx="3">
                  <c:v>36.799999999999997</c:v>
                </c:pt>
                <c:pt idx="4">
                  <c:v>39.9</c:v>
                </c:pt>
                <c:pt idx="5">
                  <c:v>37.6</c:v>
                </c:pt>
                <c:pt idx="6">
                  <c:v>35.200000000000003</c:v>
                </c:pt>
                <c:pt idx="7">
                  <c:v>36</c:v>
                </c:pt>
                <c:pt idx="8">
                  <c:v>35.200000000000003</c:v>
                </c:pt>
                <c:pt idx="9">
                  <c:v>36.700000000000003</c:v>
                </c:pt>
                <c:pt idx="10">
                  <c:v>36</c:v>
                </c:pt>
                <c:pt idx="11">
                  <c:v>35.1</c:v>
                </c:pt>
                <c:pt idx="12">
                  <c:v>39.200000000000003</c:v>
                </c:pt>
                <c:pt idx="13">
                  <c:v>36.5</c:v>
                </c:pt>
                <c:pt idx="14">
                  <c:v>36.799999999999997</c:v>
                </c:pt>
                <c:pt idx="15">
                  <c:v>40.299999999999997</c:v>
                </c:pt>
                <c:pt idx="16">
                  <c:v>34.700000000000003</c:v>
                </c:pt>
                <c:pt idx="17">
                  <c:v>28.4</c:v>
                </c:pt>
                <c:pt idx="18">
                  <c:v>30.3</c:v>
                </c:pt>
                <c:pt idx="19">
                  <c:v>28.1</c:v>
                </c:pt>
                <c:pt idx="20">
                  <c:v>27.8</c:v>
                </c:pt>
                <c:pt idx="21">
                  <c:v>29.7</c:v>
                </c:pt>
                <c:pt idx="22">
                  <c:v>27</c:v>
                </c:pt>
                <c:pt idx="23">
                  <c:v>27.1</c:v>
                </c:pt>
                <c:pt idx="24">
                  <c:v>26</c:v>
                </c:pt>
                <c:pt idx="25">
                  <c:v>25.3</c:v>
                </c:pt>
                <c:pt idx="26">
                  <c:v>25.3</c:v>
                </c:pt>
                <c:pt idx="27">
                  <c:v>23.7</c:v>
                </c:pt>
                <c:pt idx="28">
                  <c:v>24.3</c:v>
                </c:pt>
                <c:pt idx="29">
                  <c:v>25.5</c:v>
                </c:pt>
                <c:pt idx="30">
                  <c:v>24.7</c:v>
                </c:pt>
                <c:pt idx="31">
                  <c:v>24.5</c:v>
                </c:pt>
                <c:pt idx="32">
                  <c:v>24.3</c:v>
                </c:pt>
                <c:pt idx="33">
                  <c:v>23</c:v>
                </c:pt>
                <c:pt idx="34">
                  <c:v>22.6</c:v>
                </c:pt>
                <c:pt idx="35">
                  <c:v>22.8</c:v>
                </c:pt>
                <c:pt idx="36">
                  <c:v>23.8</c:v>
                </c:pt>
                <c:pt idx="37">
                  <c:v>23.2</c:v>
                </c:pt>
                <c:pt idx="38">
                  <c:v>24.7</c:v>
                </c:pt>
                <c:pt idx="39">
                  <c:v>24.2</c:v>
                </c:pt>
                <c:pt idx="40">
                  <c:v>25.2</c:v>
                </c:pt>
                <c:pt idx="41">
                  <c:v>24.4</c:v>
                </c:pt>
                <c:pt idx="42">
                  <c:v>24.7</c:v>
                </c:pt>
                <c:pt idx="43">
                  <c:v>22.9</c:v>
                </c:pt>
                <c:pt idx="44">
                  <c:v>23.1</c:v>
                </c:pt>
                <c:pt idx="45">
                  <c:v>19.3</c:v>
                </c:pt>
                <c:pt idx="46">
                  <c:v>19.100000000000001</c:v>
                </c:pt>
                <c:pt idx="47">
                  <c:v>21.1</c:v>
                </c:pt>
                <c:pt idx="48">
                  <c:v>21</c:v>
                </c:pt>
                <c:pt idx="49">
                  <c:v>22.4</c:v>
                </c:pt>
                <c:pt idx="50">
                  <c:v>22.7</c:v>
                </c:pt>
                <c:pt idx="51">
                  <c:v>21.6</c:v>
                </c:pt>
                <c:pt idx="52">
                  <c:v>21.7</c:v>
                </c:pt>
                <c:pt idx="53">
                  <c:v>22</c:v>
                </c:pt>
                <c:pt idx="54">
                  <c:v>20.9</c:v>
                </c:pt>
                <c:pt idx="55">
                  <c:v>21.5</c:v>
                </c:pt>
                <c:pt idx="56">
                  <c:v>21.2</c:v>
                </c:pt>
                <c:pt idx="57">
                  <c:v>21.3</c:v>
                </c:pt>
                <c:pt idx="58">
                  <c:v>21.6</c:v>
                </c:pt>
                <c:pt idx="59">
                  <c:v>21.5</c:v>
                </c:pt>
                <c:pt idx="60">
                  <c:v>21.4</c:v>
                </c:pt>
                <c:pt idx="61">
                  <c:v>21.2</c:v>
                </c:pt>
                <c:pt idx="62">
                  <c:v>21.7</c:v>
                </c:pt>
                <c:pt idx="63">
                  <c:v>21.7</c:v>
                </c:pt>
                <c:pt idx="64">
                  <c:v>20.8</c:v>
                </c:pt>
              </c:numCache>
            </c:numRef>
          </c:yVal>
          <c:smooth val="0"/>
        </c:ser>
        <c:ser>
          <c:idx val="3"/>
          <c:order val="5"/>
          <c:tx>
            <c:v>Norway</c:v>
          </c:tx>
          <c:marker>
            <c:symbol val="none"/>
          </c:marker>
          <c:xVal>
            <c:numRef>
              <c:f>'D - Fig x - Wealth share 1%'!$J$17:$J$55</c:f>
              <c:numCache>
                <c:formatCode>General</c:formatCode>
                <c:ptCount val="39"/>
                <c:pt idx="0">
                  <c:v>1789</c:v>
                </c:pt>
                <c:pt idx="1">
                  <c:v>1868</c:v>
                </c:pt>
                <c:pt idx="2">
                  <c:v>1912</c:v>
                </c:pt>
                <c:pt idx="3">
                  <c:v>1930</c:v>
                </c:pt>
                <c:pt idx="4">
                  <c:v>1948</c:v>
                </c:pt>
                <c:pt idx="5">
                  <c:v>1960</c:v>
                </c:pt>
                <c:pt idx="6">
                  <c:v>1973</c:v>
                </c:pt>
                <c:pt idx="7">
                  <c:v>1976</c:v>
                </c:pt>
                <c:pt idx="8">
                  <c:v>1979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</c:numCache>
            </c:numRef>
          </c:xVal>
          <c:yVal>
            <c:numRef>
              <c:f>'D - Fig x - Wealth share 1%'!$K$17:$K$55</c:f>
              <c:numCache>
                <c:formatCode>General</c:formatCode>
                <c:ptCount val="39"/>
                <c:pt idx="0">
                  <c:v>47</c:v>
                </c:pt>
                <c:pt idx="1">
                  <c:v>36</c:v>
                </c:pt>
                <c:pt idx="2">
                  <c:v>37.200000000000003</c:v>
                </c:pt>
                <c:pt idx="3">
                  <c:v>37.6</c:v>
                </c:pt>
                <c:pt idx="4">
                  <c:v>34.6</c:v>
                </c:pt>
                <c:pt idx="5">
                  <c:v>25.5</c:v>
                </c:pt>
                <c:pt idx="6">
                  <c:v>21.5</c:v>
                </c:pt>
                <c:pt idx="7">
                  <c:v>19.5</c:v>
                </c:pt>
                <c:pt idx="8">
                  <c:v>18.5</c:v>
                </c:pt>
                <c:pt idx="9">
                  <c:v>18</c:v>
                </c:pt>
                <c:pt idx="10">
                  <c:v>17.5</c:v>
                </c:pt>
                <c:pt idx="11">
                  <c:v>18</c:v>
                </c:pt>
                <c:pt idx="12">
                  <c:v>18.899999999999999</c:v>
                </c:pt>
                <c:pt idx="13">
                  <c:v>18.7</c:v>
                </c:pt>
                <c:pt idx="14">
                  <c:v>18.7</c:v>
                </c:pt>
                <c:pt idx="15">
                  <c:v>18.899999999999999</c:v>
                </c:pt>
                <c:pt idx="16">
                  <c:v>18.899999999999999</c:v>
                </c:pt>
                <c:pt idx="17">
                  <c:v>18.8</c:v>
                </c:pt>
                <c:pt idx="18">
                  <c:v>18.8</c:v>
                </c:pt>
                <c:pt idx="19">
                  <c:v>17.5</c:v>
                </c:pt>
                <c:pt idx="20">
                  <c:v>17</c:v>
                </c:pt>
                <c:pt idx="21">
                  <c:v>17.7</c:v>
                </c:pt>
                <c:pt idx="22">
                  <c:v>18</c:v>
                </c:pt>
                <c:pt idx="23">
                  <c:v>18.3</c:v>
                </c:pt>
                <c:pt idx="24">
                  <c:v>19.100000000000001</c:v>
                </c:pt>
                <c:pt idx="25">
                  <c:v>18.7</c:v>
                </c:pt>
                <c:pt idx="26">
                  <c:v>19.2</c:v>
                </c:pt>
                <c:pt idx="27">
                  <c:v>19.600000000000001</c:v>
                </c:pt>
                <c:pt idx="28">
                  <c:v>18.5</c:v>
                </c:pt>
                <c:pt idx="29">
                  <c:v>18</c:v>
                </c:pt>
                <c:pt idx="30">
                  <c:v>18.3</c:v>
                </c:pt>
                <c:pt idx="31">
                  <c:v>19.2</c:v>
                </c:pt>
                <c:pt idx="32">
                  <c:v>20.399999999999999</c:v>
                </c:pt>
                <c:pt idx="33">
                  <c:v>21</c:v>
                </c:pt>
                <c:pt idx="34">
                  <c:v>22.1</c:v>
                </c:pt>
                <c:pt idx="35">
                  <c:v>21.9</c:v>
                </c:pt>
                <c:pt idx="36">
                  <c:v>21.2</c:v>
                </c:pt>
                <c:pt idx="37">
                  <c:v>19.399999999999999</c:v>
                </c:pt>
                <c:pt idx="38">
                  <c:v>18.899999999999999</c:v>
                </c:pt>
              </c:numCache>
            </c:numRef>
          </c:yVal>
          <c:smooth val="0"/>
        </c:ser>
        <c:ser>
          <c:idx val="4"/>
          <c:order val="6"/>
          <c:tx>
            <c:v>Sweden</c:v>
          </c:tx>
          <c:marker>
            <c:symbol val="none"/>
          </c:marker>
          <c:xVal>
            <c:numRef>
              <c:f>'D - Fig x - Wealth share 1%'!$M$17:$M$48</c:f>
              <c:numCache>
                <c:formatCode>General</c:formatCode>
                <c:ptCount val="32"/>
                <c:pt idx="0">
                  <c:v>1800</c:v>
                </c:pt>
                <c:pt idx="1">
                  <c:v>1908</c:v>
                </c:pt>
                <c:pt idx="2">
                  <c:v>1920</c:v>
                </c:pt>
                <c:pt idx="3">
                  <c:v>1930</c:v>
                </c:pt>
                <c:pt idx="4">
                  <c:v>1935</c:v>
                </c:pt>
                <c:pt idx="5">
                  <c:v>1937</c:v>
                </c:pt>
                <c:pt idx="6">
                  <c:v>1945</c:v>
                </c:pt>
                <c:pt idx="7">
                  <c:v>1946</c:v>
                </c:pt>
                <c:pt idx="8">
                  <c:v>1947</c:v>
                </c:pt>
                <c:pt idx="9">
                  <c:v>1948</c:v>
                </c:pt>
                <c:pt idx="10">
                  <c:v>1949</c:v>
                </c:pt>
                <c:pt idx="11">
                  <c:v>1950</c:v>
                </c:pt>
                <c:pt idx="12">
                  <c:v>1951</c:v>
                </c:pt>
                <c:pt idx="13">
                  <c:v>1966</c:v>
                </c:pt>
                <c:pt idx="14">
                  <c:v>1970</c:v>
                </c:pt>
                <c:pt idx="15">
                  <c:v>1975</c:v>
                </c:pt>
                <c:pt idx="16">
                  <c:v>1978</c:v>
                </c:pt>
                <c:pt idx="17">
                  <c:v>1983</c:v>
                </c:pt>
                <c:pt idx="18">
                  <c:v>1985</c:v>
                </c:pt>
                <c:pt idx="19">
                  <c:v>1988</c:v>
                </c:pt>
                <c:pt idx="20">
                  <c:v>1990</c:v>
                </c:pt>
                <c:pt idx="21">
                  <c:v>1992</c:v>
                </c:pt>
                <c:pt idx="22">
                  <c:v>1997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</c:numCache>
            </c:numRef>
          </c:xVal>
          <c:yVal>
            <c:numRef>
              <c:f>'D - Fig x - Wealth share 1%'!$N$17:$N$48</c:f>
              <c:numCache>
                <c:formatCode>General</c:formatCode>
                <c:ptCount val="32"/>
                <c:pt idx="0">
                  <c:v>48</c:v>
                </c:pt>
                <c:pt idx="1">
                  <c:v>53.8</c:v>
                </c:pt>
                <c:pt idx="2">
                  <c:v>51.5</c:v>
                </c:pt>
                <c:pt idx="3">
                  <c:v>50</c:v>
                </c:pt>
                <c:pt idx="4">
                  <c:v>42.8</c:v>
                </c:pt>
                <c:pt idx="5">
                  <c:v>42.7</c:v>
                </c:pt>
                <c:pt idx="6">
                  <c:v>37.700000000000003</c:v>
                </c:pt>
                <c:pt idx="7">
                  <c:v>37.700000000000003</c:v>
                </c:pt>
                <c:pt idx="8">
                  <c:v>34.700000000000003</c:v>
                </c:pt>
                <c:pt idx="9">
                  <c:v>34.1</c:v>
                </c:pt>
                <c:pt idx="10">
                  <c:v>33.200000000000003</c:v>
                </c:pt>
                <c:pt idx="11">
                  <c:v>32.799999999999997</c:v>
                </c:pt>
                <c:pt idx="12">
                  <c:v>32.200000000000003</c:v>
                </c:pt>
                <c:pt idx="13">
                  <c:v>23.4</c:v>
                </c:pt>
                <c:pt idx="14">
                  <c:v>20.100000000000001</c:v>
                </c:pt>
                <c:pt idx="15">
                  <c:v>17</c:v>
                </c:pt>
                <c:pt idx="16">
                  <c:v>16.600000000000001</c:v>
                </c:pt>
                <c:pt idx="17">
                  <c:v>17.7</c:v>
                </c:pt>
                <c:pt idx="18">
                  <c:v>16.5</c:v>
                </c:pt>
                <c:pt idx="19">
                  <c:v>18.399999999999999</c:v>
                </c:pt>
                <c:pt idx="20">
                  <c:v>20.7</c:v>
                </c:pt>
                <c:pt idx="21">
                  <c:v>19.5</c:v>
                </c:pt>
                <c:pt idx="22">
                  <c:v>20.3</c:v>
                </c:pt>
                <c:pt idx="23">
                  <c:v>19.3</c:v>
                </c:pt>
                <c:pt idx="24">
                  <c:v>21.9</c:v>
                </c:pt>
                <c:pt idx="25">
                  <c:v>19.7</c:v>
                </c:pt>
                <c:pt idx="26">
                  <c:v>18</c:v>
                </c:pt>
                <c:pt idx="27">
                  <c:v>17.899999999999999</c:v>
                </c:pt>
                <c:pt idx="28">
                  <c:v>20.5</c:v>
                </c:pt>
                <c:pt idx="29">
                  <c:v>19.7</c:v>
                </c:pt>
                <c:pt idx="30">
                  <c:v>18.5</c:v>
                </c:pt>
                <c:pt idx="31">
                  <c:v>18.8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350408"/>
        <c:axId val="300350792"/>
      </c:scatterChart>
      <c:valAx>
        <c:axId val="300350408"/>
        <c:scaling>
          <c:orientation val="minMax"/>
          <c:max val="2011"/>
          <c:min val="1740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00350792"/>
        <c:crosses val="autoZero"/>
        <c:crossBetween val="midCat"/>
        <c:majorUnit val="20"/>
        <c:minorUnit val="20"/>
      </c:valAx>
      <c:valAx>
        <c:axId val="300350792"/>
        <c:scaling>
          <c:orientation val="minMax"/>
          <c:max val="7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baseline="0"/>
                  <a:t>Wealth share of the top 1%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9.0949233340993098E-4"/>
              <c:y val="0.255212653435096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00350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29571079229401"/>
          <c:y val="0.144393708182423"/>
          <c:w val="0.19370428174086901"/>
          <c:h val="0.48246074891250801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54239261489603E-2"/>
          <c:y val="3.3984003180505103E-2"/>
          <c:w val="0.77778847219059499"/>
          <c:h val="0.84369184948837495"/>
        </c:manualLayout>
      </c:layout>
      <c:scatterChart>
        <c:scatterStyle val="lineMarker"/>
        <c:varyColors val="0"/>
        <c:ser>
          <c:idx val="7"/>
          <c:order val="0"/>
          <c:tx>
            <c:v>United States</c:v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'D - Fig 9 - Top incomes'!$V$17:$V$116</c:f>
              <c:numCache>
                <c:formatCode>General</c:formatCode>
                <c:ptCount val="100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</c:numCache>
            </c:numRef>
          </c:xVal>
          <c:yVal>
            <c:numRef>
              <c:f>'D - Fig 9 - Top incomes'!$W$17:$W$116</c:f>
              <c:numCache>
                <c:formatCode>General</c:formatCode>
                <c:ptCount val="100"/>
                <c:pt idx="0">
                  <c:v>17.95999999999999</c:v>
                </c:pt>
                <c:pt idx="1">
                  <c:v>18.16</c:v>
                </c:pt>
                <c:pt idx="2">
                  <c:v>17.579999999999991</c:v>
                </c:pt>
                <c:pt idx="3">
                  <c:v>18.57</c:v>
                </c:pt>
                <c:pt idx="4">
                  <c:v>17.600000000000001</c:v>
                </c:pt>
                <c:pt idx="5">
                  <c:v>15.88</c:v>
                </c:pt>
                <c:pt idx="6">
                  <c:v>15.87</c:v>
                </c:pt>
                <c:pt idx="7">
                  <c:v>14.46</c:v>
                </c:pt>
                <c:pt idx="8">
                  <c:v>15.47</c:v>
                </c:pt>
                <c:pt idx="9">
                  <c:v>16.29</c:v>
                </c:pt>
                <c:pt idx="10">
                  <c:v>14.99</c:v>
                </c:pt>
                <c:pt idx="11">
                  <c:v>16.32</c:v>
                </c:pt>
                <c:pt idx="12">
                  <c:v>17.600000000000001</c:v>
                </c:pt>
                <c:pt idx="13">
                  <c:v>18.01000000000003</c:v>
                </c:pt>
                <c:pt idx="14">
                  <c:v>18.68</c:v>
                </c:pt>
                <c:pt idx="15">
                  <c:v>19.600000000000001</c:v>
                </c:pt>
                <c:pt idx="16">
                  <c:v>18.419999999999991</c:v>
                </c:pt>
                <c:pt idx="17">
                  <c:v>16.419999999999991</c:v>
                </c:pt>
                <c:pt idx="18">
                  <c:v>15.27</c:v>
                </c:pt>
                <c:pt idx="19">
                  <c:v>15.48</c:v>
                </c:pt>
                <c:pt idx="20">
                  <c:v>15.77</c:v>
                </c:pt>
                <c:pt idx="21">
                  <c:v>15.87</c:v>
                </c:pt>
                <c:pt idx="22">
                  <c:v>15.63</c:v>
                </c:pt>
                <c:pt idx="23">
                  <c:v>17.64</c:v>
                </c:pt>
                <c:pt idx="24">
                  <c:v>16.45</c:v>
                </c:pt>
                <c:pt idx="25">
                  <c:v>14.73</c:v>
                </c:pt>
                <c:pt idx="26">
                  <c:v>15.39</c:v>
                </c:pt>
                <c:pt idx="27">
                  <c:v>15.73</c:v>
                </c:pt>
                <c:pt idx="28">
                  <c:v>15.01</c:v>
                </c:pt>
                <c:pt idx="29">
                  <c:v>12.91</c:v>
                </c:pt>
                <c:pt idx="30">
                  <c:v>11.48</c:v>
                </c:pt>
                <c:pt idx="31">
                  <c:v>10.54</c:v>
                </c:pt>
                <c:pt idx="32">
                  <c:v>11.07</c:v>
                </c:pt>
                <c:pt idx="33">
                  <c:v>11.76</c:v>
                </c:pt>
                <c:pt idx="34">
                  <c:v>10.95</c:v>
                </c:pt>
                <c:pt idx="35">
                  <c:v>11.27</c:v>
                </c:pt>
                <c:pt idx="36">
                  <c:v>10.95</c:v>
                </c:pt>
                <c:pt idx="37">
                  <c:v>11.36</c:v>
                </c:pt>
                <c:pt idx="38">
                  <c:v>10.52</c:v>
                </c:pt>
                <c:pt idx="39">
                  <c:v>9.76</c:v>
                </c:pt>
                <c:pt idx="40">
                  <c:v>9.08</c:v>
                </c:pt>
                <c:pt idx="41">
                  <c:v>9.39</c:v>
                </c:pt>
                <c:pt idx="42">
                  <c:v>9.18</c:v>
                </c:pt>
                <c:pt idx="43">
                  <c:v>9.09</c:v>
                </c:pt>
                <c:pt idx="44">
                  <c:v>8.98</c:v>
                </c:pt>
                <c:pt idx="45">
                  <c:v>8.83</c:v>
                </c:pt>
                <c:pt idx="46">
                  <c:v>8.75</c:v>
                </c:pt>
                <c:pt idx="47">
                  <c:v>8.3600000000000048</c:v>
                </c:pt>
                <c:pt idx="48">
                  <c:v>8.34</c:v>
                </c:pt>
                <c:pt idx="49">
                  <c:v>8.27</c:v>
                </c:pt>
                <c:pt idx="50">
                  <c:v>8.16</c:v>
                </c:pt>
                <c:pt idx="51">
                  <c:v>8.02</c:v>
                </c:pt>
                <c:pt idx="52">
                  <c:v>8.07</c:v>
                </c:pt>
                <c:pt idx="53">
                  <c:v>8.3700000000000028</c:v>
                </c:pt>
                <c:pt idx="54">
                  <c:v>8.43</c:v>
                </c:pt>
                <c:pt idx="55">
                  <c:v>8.3500000000000068</c:v>
                </c:pt>
                <c:pt idx="56">
                  <c:v>8.02</c:v>
                </c:pt>
                <c:pt idx="57">
                  <c:v>7.8</c:v>
                </c:pt>
                <c:pt idx="58">
                  <c:v>7.79</c:v>
                </c:pt>
                <c:pt idx="59">
                  <c:v>7.75</c:v>
                </c:pt>
                <c:pt idx="60">
                  <c:v>7.74</c:v>
                </c:pt>
                <c:pt idx="61">
                  <c:v>8.120000000000001</c:v>
                </c:pt>
                <c:pt idx="62">
                  <c:v>8.01</c:v>
                </c:pt>
                <c:pt idx="63">
                  <c:v>7.89</c:v>
                </c:pt>
                <c:pt idx="64">
                  <c:v>7.9</c:v>
                </c:pt>
                <c:pt idx="65">
                  <c:v>7.95</c:v>
                </c:pt>
                <c:pt idx="66">
                  <c:v>8.0300000000000011</c:v>
                </c:pt>
                <c:pt idx="67">
                  <c:v>8.18</c:v>
                </c:pt>
                <c:pt idx="68">
                  <c:v>8.0300000000000011</c:v>
                </c:pt>
                <c:pt idx="69">
                  <c:v>8.39</c:v>
                </c:pt>
                <c:pt idx="70">
                  <c:v>8.59</c:v>
                </c:pt>
                <c:pt idx="71">
                  <c:v>8.89</c:v>
                </c:pt>
                <c:pt idx="72">
                  <c:v>9.09</c:v>
                </c:pt>
                <c:pt idx="73">
                  <c:v>9.1300000000000008</c:v>
                </c:pt>
                <c:pt idx="74">
                  <c:v>10.75</c:v>
                </c:pt>
                <c:pt idx="75">
                  <c:v>13.17</c:v>
                </c:pt>
                <c:pt idx="76">
                  <c:v>12.61</c:v>
                </c:pt>
                <c:pt idx="77">
                  <c:v>12.98</c:v>
                </c:pt>
                <c:pt idx="78">
                  <c:v>12.17</c:v>
                </c:pt>
                <c:pt idx="79">
                  <c:v>13.48</c:v>
                </c:pt>
                <c:pt idx="80">
                  <c:v>12.82</c:v>
                </c:pt>
                <c:pt idx="81">
                  <c:v>12.85</c:v>
                </c:pt>
                <c:pt idx="82">
                  <c:v>13.53</c:v>
                </c:pt>
                <c:pt idx="83">
                  <c:v>14.11</c:v>
                </c:pt>
                <c:pt idx="84">
                  <c:v>14.77</c:v>
                </c:pt>
                <c:pt idx="85">
                  <c:v>15.29</c:v>
                </c:pt>
                <c:pt idx="86">
                  <c:v>15.87</c:v>
                </c:pt>
                <c:pt idx="87">
                  <c:v>16.48999999999992</c:v>
                </c:pt>
                <c:pt idx="88">
                  <c:v>15.37</c:v>
                </c:pt>
                <c:pt idx="89">
                  <c:v>14.99</c:v>
                </c:pt>
                <c:pt idx="90">
                  <c:v>15.21</c:v>
                </c:pt>
                <c:pt idx="91">
                  <c:v>16.34</c:v>
                </c:pt>
                <c:pt idx="92">
                  <c:v>17.68</c:v>
                </c:pt>
                <c:pt idx="93">
                  <c:v>18.059999999999999</c:v>
                </c:pt>
                <c:pt idx="94">
                  <c:v>18.329999999999991</c:v>
                </c:pt>
                <c:pt idx="95">
                  <c:v>17.89</c:v>
                </c:pt>
                <c:pt idx="96">
                  <c:v>16.68</c:v>
                </c:pt>
                <c:pt idx="97">
                  <c:v>17.45</c:v>
                </c:pt>
                <c:pt idx="98">
                  <c:v>17.47</c:v>
                </c:pt>
                <c:pt idx="99">
                  <c:v>19.34</c:v>
                </c:pt>
              </c:numCache>
            </c:numRef>
          </c:yVal>
          <c:smooth val="0"/>
        </c:ser>
        <c:ser>
          <c:idx val="5"/>
          <c:order val="1"/>
          <c:tx>
            <c:v>South Africa</c:v>
          </c:tx>
          <c:marker>
            <c:symbol val="none"/>
          </c:marker>
          <c:xVal>
            <c:numRef>
              <c:f>'D - Fig 9 - Top incomes'!$P$17:$P$88</c:f>
              <c:numCache>
                <c:formatCode>General</c:formatCode>
                <c:ptCount val="72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1954</c:v>
                </c:pt>
                <c:pt idx="33">
                  <c:v>1955</c:v>
                </c:pt>
                <c:pt idx="34">
                  <c:v>1956</c:v>
                </c:pt>
                <c:pt idx="35">
                  <c:v>1957</c:v>
                </c:pt>
                <c:pt idx="36">
                  <c:v>1958</c:v>
                </c:pt>
                <c:pt idx="37">
                  <c:v>1959</c:v>
                </c:pt>
                <c:pt idx="38">
                  <c:v>1961</c:v>
                </c:pt>
                <c:pt idx="39">
                  <c:v>1963</c:v>
                </c:pt>
                <c:pt idx="40">
                  <c:v>1964</c:v>
                </c:pt>
                <c:pt idx="41">
                  <c:v>1965</c:v>
                </c:pt>
                <c:pt idx="42">
                  <c:v>1967</c:v>
                </c:pt>
                <c:pt idx="43">
                  <c:v>1969</c:v>
                </c:pt>
                <c:pt idx="44">
                  <c:v>1971</c:v>
                </c:pt>
                <c:pt idx="45">
                  <c:v>1974</c:v>
                </c:pt>
                <c:pt idx="46">
                  <c:v>1975</c:v>
                </c:pt>
                <c:pt idx="47">
                  <c:v>1978</c:v>
                </c:pt>
                <c:pt idx="48">
                  <c:v>1979</c:v>
                </c:pt>
                <c:pt idx="49">
                  <c:v>1980</c:v>
                </c:pt>
                <c:pt idx="50">
                  <c:v>1981</c:v>
                </c:pt>
                <c:pt idx="51">
                  <c:v>1982</c:v>
                </c:pt>
                <c:pt idx="52">
                  <c:v>1983</c:v>
                </c:pt>
                <c:pt idx="53">
                  <c:v>1984</c:v>
                </c:pt>
                <c:pt idx="54">
                  <c:v>1985</c:v>
                </c:pt>
                <c:pt idx="55">
                  <c:v>1986</c:v>
                </c:pt>
                <c:pt idx="56">
                  <c:v>1987</c:v>
                </c:pt>
                <c:pt idx="57">
                  <c:v>1988</c:v>
                </c:pt>
                <c:pt idx="58">
                  <c:v>1990</c:v>
                </c:pt>
                <c:pt idx="59">
                  <c:v>1991</c:v>
                </c:pt>
                <c:pt idx="60">
                  <c:v>1992</c:v>
                </c:pt>
                <c:pt idx="61">
                  <c:v>1993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  <c:pt idx="69">
                  <c:v>2009</c:v>
                </c:pt>
                <c:pt idx="70">
                  <c:v>2010</c:v>
                </c:pt>
                <c:pt idx="71">
                  <c:v>2011</c:v>
                </c:pt>
              </c:numCache>
            </c:numRef>
          </c:xVal>
          <c:yVal>
            <c:numRef>
              <c:f>'D - Fig 9 - Top incomes'!$Q$17:$Q$88</c:f>
              <c:numCache>
                <c:formatCode>General</c:formatCode>
                <c:ptCount val="72"/>
                <c:pt idx="0">
                  <c:v>22.03</c:v>
                </c:pt>
                <c:pt idx="1">
                  <c:v>21.95</c:v>
                </c:pt>
                <c:pt idx="2">
                  <c:v>22.06</c:v>
                </c:pt>
                <c:pt idx="3">
                  <c:v>22.89</c:v>
                </c:pt>
                <c:pt idx="4">
                  <c:v>21.1</c:v>
                </c:pt>
                <c:pt idx="5">
                  <c:v>19.100000000000001</c:v>
                </c:pt>
                <c:pt idx="6">
                  <c:v>20.310000000000031</c:v>
                </c:pt>
                <c:pt idx="7">
                  <c:v>21.82</c:v>
                </c:pt>
                <c:pt idx="8">
                  <c:v>19.22</c:v>
                </c:pt>
                <c:pt idx="9">
                  <c:v>19.53</c:v>
                </c:pt>
                <c:pt idx="10">
                  <c:v>19.97</c:v>
                </c:pt>
                <c:pt idx="11">
                  <c:v>20.610000000000031</c:v>
                </c:pt>
                <c:pt idx="12">
                  <c:v>20.2</c:v>
                </c:pt>
                <c:pt idx="13">
                  <c:v>19.98999999999992</c:v>
                </c:pt>
                <c:pt idx="14">
                  <c:v>20.079999999999991</c:v>
                </c:pt>
                <c:pt idx="15">
                  <c:v>20.150000000000031</c:v>
                </c:pt>
                <c:pt idx="16">
                  <c:v>20.53</c:v>
                </c:pt>
                <c:pt idx="17">
                  <c:v>20.34</c:v>
                </c:pt>
                <c:pt idx="18">
                  <c:v>19.77</c:v>
                </c:pt>
                <c:pt idx="19">
                  <c:v>19.45999999999999</c:v>
                </c:pt>
                <c:pt idx="20">
                  <c:v>18.54</c:v>
                </c:pt>
                <c:pt idx="21">
                  <c:v>18.87</c:v>
                </c:pt>
                <c:pt idx="22">
                  <c:v>18.48999999999992</c:v>
                </c:pt>
                <c:pt idx="23">
                  <c:v>17.759999999999991</c:v>
                </c:pt>
                <c:pt idx="24">
                  <c:v>17.09</c:v>
                </c:pt>
                <c:pt idx="25">
                  <c:v>16.02</c:v>
                </c:pt>
                <c:pt idx="26">
                  <c:v>18.239999999999991</c:v>
                </c:pt>
                <c:pt idx="27">
                  <c:v>20.439999999999991</c:v>
                </c:pt>
                <c:pt idx="28">
                  <c:v>23.610000000000031</c:v>
                </c:pt>
                <c:pt idx="29">
                  <c:v>21.29</c:v>
                </c:pt>
                <c:pt idx="30">
                  <c:v>22.09</c:v>
                </c:pt>
                <c:pt idx="31">
                  <c:v>17.739999999999991</c:v>
                </c:pt>
                <c:pt idx="32">
                  <c:v>14.16</c:v>
                </c:pt>
                <c:pt idx="33">
                  <c:v>14.42</c:v>
                </c:pt>
                <c:pt idx="34">
                  <c:v>13.92</c:v>
                </c:pt>
                <c:pt idx="35">
                  <c:v>13.56</c:v>
                </c:pt>
                <c:pt idx="36">
                  <c:v>12.93</c:v>
                </c:pt>
                <c:pt idx="37">
                  <c:v>12.59</c:v>
                </c:pt>
                <c:pt idx="38">
                  <c:v>11.79</c:v>
                </c:pt>
                <c:pt idx="39">
                  <c:v>13.2</c:v>
                </c:pt>
                <c:pt idx="40">
                  <c:v>13.67</c:v>
                </c:pt>
                <c:pt idx="41">
                  <c:v>13.26</c:v>
                </c:pt>
                <c:pt idx="42">
                  <c:v>12.64</c:v>
                </c:pt>
                <c:pt idx="43">
                  <c:v>13.38</c:v>
                </c:pt>
                <c:pt idx="44">
                  <c:v>12.9</c:v>
                </c:pt>
                <c:pt idx="45">
                  <c:v>12.94</c:v>
                </c:pt>
                <c:pt idx="46">
                  <c:v>12.18</c:v>
                </c:pt>
                <c:pt idx="47">
                  <c:v>10.35</c:v>
                </c:pt>
                <c:pt idx="48">
                  <c:v>9.93</c:v>
                </c:pt>
                <c:pt idx="49">
                  <c:v>10.89</c:v>
                </c:pt>
                <c:pt idx="50">
                  <c:v>11.35</c:v>
                </c:pt>
                <c:pt idx="51">
                  <c:v>12</c:v>
                </c:pt>
                <c:pt idx="52">
                  <c:v>11.34</c:v>
                </c:pt>
                <c:pt idx="53">
                  <c:v>11.3</c:v>
                </c:pt>
                <c:pt idx="54">
                  <c:v>10.64</c:v>
                </c:pt>
                <c:pt idx="55">
                  <c:v>10.35</c:v>
                </c:pt>
                <c:pt idx="56">
                  <c:v>8.7800000000000011</c:v>
                </c:pt>
                <c:pt idx="57">
                  <c:v>9.8800000000000008</c:v>
                </c:pt>
                <c:pt idx="58">
                  <c:v>9.8500000000000068</c:v>
                </c:pt>
                <c:pt idx="59">
                  <c:v>10.54</c:v>
                </c:pt>
                <c:pt idx="60">
                  <c:v>10.56</c:v>
                </c:pt>
                <c:pt idx="61">
                  <c:v>10.27</c:v>
                </c:pt>
                <c:pt idx="62">
                  <c:v>14.95</c:v>
                </c:pt>
                <c:pt idx="63">
                  <c:v>15.23</c:v>
                </c:pt>
                <c:pt idx="64">
                  <c:v>15.38</c:v>
                </c:pt>
                <c:pt idx="65">
                  <c:v>16.18</c:v>
                </c:pt>
                <c:pt idx="66">
                  <c:v>17.100000000000001</c:v>
                </c:pt>
                <c:pt idx="67">
                  <c:v>18.12</c:v>
                </c:pt>
                <c:pt idx="68">
                  <c:v>17.87</c:v>
                </c:pt>
                <c:pt idx="69">
                  <c:v>16.739999999999991</c:v>
                </c:pt>
                <c:pt idx="70">
                  <c:v>16.77</c:v>
                </c:pt>
                <c:pt idx="71">
                  <c:v>16.68</c:v>
                </c:pt>
              </c:numCache>
            </c:numRef>
          </c:yVal>
          <c:smooth val="0"/>
        </c:ser>
        <c:ser>
          <c:idx val="1"/>
          <c:order val="2"/>
          <c:tx>
            <c:v>Argentina</c:v>
          </c:tx>
          <c:marker>
            <c:symbol val="none"/>
          </c:marker>
          <c:xVal>
            <c:numRef>
              <c:f>'D - Fig 9 - Top incomes'!$D$17:$D$55</c:f>
              <c:numCache>
                <c:formatCode>General</c:formatCode>
                <c:ptCount val="39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1956</c:v>
                </c:pt>
                <c:pt idx="24">
                  <c:v>1958</c:v>
                </c:pt>
                <c:pt idx="25">
                  <c:v>1959</c:v>
                </c:pt>
                <c:pt idx="26">
                  <c:v>1961</c:v>
                </c:pt>
                <c:pt idx="27">
                  <c:v>1970</c:v>
                </c:pt>
                <c:pt idx="28">
                  <c:v>1971</c:v>
                </c:pt>
                <c:pt idx="29">
                  <c:v>1972</c:v>
                </c:pt>
                <c:pt idx="30">
                  <c:v>1973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</c:numCache>
            </c:numRef>
          </c:xVal>
          <c:yVal>
            <c:numRef>
              <c:f>'D - Fig 9 - Top incomes'!$E$17:$E$55</c:f>
              <c:numCache>
                <c:formatCode>General</c:formatCode>
                <c:ptCount val="39"/>
                <c:pt idx="0">
                  <c:v>18.77</c:v>
                </c:pt>
                <c:pt idx="1">
                  <c:v>17.18</c:v>
                </c:pt>
                <c:pt idx="2">
                  <c:v>18.059999999999999</c:v>
                </c:pt>
                <c:pt idx="3">
                  <c:v>18.439999999999991</c:v>
                </c:pt>
                <c:pt idx="4">
                  <c:v>20.399999999999999</c:v>
                </c:pt>
                <c:pt idx="5">
                  <c:v>20.439999999999991</c:v>
                </c:pt>
                <c:pt idx="6">
                  <c:v>20.47</c:v>
                </c:pt>
                <c:pt idx="7">
                  <c:v>20.88</c:v>
                </c:pt>
                <c:pt idx="8">
                  <c:v>20.110000000000031</c:v>
                </c:pt>
                <c:pt idx="9">
                  <c:v>22.43</c:v>
                </c:pt>
                <c:pt idx="10">
                  <c:v>23.77</c:v>
                </c:pt>
                <c:pt idx="11">
                  <c:v>25.95999999999999</c:v>
                </c:pt>
                <c:pt idx="12">
                  <c:v>24.75</c:v>
                </c:pt>
                <c:pt idx="13">
                  <c:v>23.39</c:v>
                </c:pt>
                <c:pt idx="14">
                  <c:v>22.630000000000031</c:v>
                </c:pt>
                <c:pt idx="15">
                  <c:v>24.02</c:v>
                </c:pt>
                <c:pt idx="16">
                  <c:v>23.22</c:v>
                </c:pt>
                <c:pt idx="17">
                  <c:v>19.34</c:v>
                </c:pt>
                <c:pt idx="18">
                  <c:v>19.810000000000031</c:v>
                </c:pt>
                <c:pt idx="19">
                  <c:v>16.95999999999999</c:v>
                </c:pt>
                <c:pt idx="20">
                  <c:v>15.96</c:v>
                </c:pt>
                <c:pt idx="21">
                  <c:v>15.35</c:v>
                </c:pt>
                <c:pt idx="22">
                  <c:v>16.54</c:v>
                </c:pt>
                <c:pt idx="23">
                  <c:v>15.66</c:v>
                </c:pt>
                <c:pt idx="24">
                  <c:v>14.17</c:v>
                </c:pt>
                <c:pt idx="25">
                  <c:v>15.92</c:v>
                </c:pt>
                <c:pt idx="26">
                  <c:v>14.68</c:v>
                </c:pt>
                <c:pt idx="27">
                  <c:v>12.18</c:v>
                </c:pt>
                <c:pt idx="28">
                  <c:v>10.78</c:v>
                </c:pt>
                <c:pt idx="29">
                  <c:v>9.44</c:v>
                </c:pt>
                <c:pt idx="30">
                  <c:v>7.4</c:v>
                </c:pt>
                <c:pt idx="31">
                  <c:v>12.39</c:v>
                </c:pt>
                <c:pt idx="32">
                  <c:v>12.57</c:v>
                </c:pt>
                <c:pt idx="33">
                  <c:v>13.53</c:v>
                </c:pt>
                <c:pt idx="34">
                  <c:v>14.34</c:v>
                </c:pt>
                <c:pt idx="35">
                  <c:v>12.91</c:v>
                </c:pt>
                <c:pt idx="36">
                  <c:v>15.53</c:v>
                </c:pt>
                <c:pt idx="37">
                  <c:v>16.850000000000001</c:v>
                </c:pt>
                <c:pt idx="38">
                  <c:v>16.75</c:v>
                </c:pt>
              </c:numCache>
            </c:numRef>
          </c:yVal>
          <c:smooth val="0"/>
        </c:ser>
        <c:ser>
          <c:idx val="6"/>
          <c:order val="3"/>
          <c:tx>
            <c:v>United Kingdom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'D - Fig 9 - Top incomes'!$S$17:$S$78</c:f>
              <c:numCache>
                <c:formatCode>General</c:formatCode>
                <c:ptCount val="62"/>
                <c:pt idx="0">
                  <c:v>1918</c:v>
                </c:pt>
                <c:pt idx="1">
                  <c:v>1919</c:v>
                </c:pt>
                <c:pt idx="2">
                  <c:v>1937</c:v>
                </c:pt>
                <c:pt idx="3">
                  <c:v>1949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</c:numCache>
            </c:numRef>
          </c:xVal>
          <c:yVal>
            <c:numRef>
              <c:f>'D - Fig 9 - Top incomes'!$T$17:$T$78</c:f>
              <c:numCache>
                <c:formatCode>General</c:formatCode>
                <c:ptCount val="62"/>
                <c:pt idx="0">
                  <c:v>19.239999999999991</c:v>
                </c:pt>
                <c:pt idx="1">
                  <c:v>19.59</c:v>
                </c:pt>
                <c:pt idx="2">
                  <c:v>16.97999999999999</c:v>
                </c:pt>
                <c:pt idx="3">
                  <c:v>11.47</c:v>
                </c:pt>
                <c:pt idx="4">
                  <c:v>10.89</c:v>
                </c:pt>
                <c:pt idx="5">
                  <c:v>10.199999999999999</c:v>
                </c:pt>
                <c:pt idx="6">
                  <c:v>9.7200000000000024</c:v>
                </c:pt>
                <c:pt idx="7">
                  <c:v>9.67</c:v>
                </c:pt>
                <c:pt idx="8">
                  <c:v>9.3000000000000007</c:v>
                </c:pt>
                <c:pt idx="9">
                  <c:v>8.75</c:v>
                </c:pt>
                <c:pt idx="10">
                  <c:v>8.7000000000000011</c:v>
                </c:pt>
                <c:pt idx="11">
                  <c:v>8.76</c:v>
                </c:pt>
                <c:pt idx="12">
                  <c:v>8.6</c:v>
                </c:pt>
                <c:pt idx="13">
                  <c:v>8.8700000000000028</c:v>
                </c:pt>
                <c:pt idx="14">
                  <c:v>8.43</c:v>
                </c:pt>
                <c:pt idx="15">
                  <c:v>8.49</c:v>
                </c:pt>
                <c:pt idx="16">
                  <c:v>8.48</c:v>
                </c:pt>
                <c:pt idx="17">
                  <c:v>8.5500000000000007</c:v>
                </c:pt>
                <c:pt idx="18">
                  <c:v>7.92</c:v>
                </c:pt>
                <c:pt idx="19">
                  <c:v>7.6899999999999986</c:v>
                </c:pt>
                <c:pt idx="20">
                  <c:v>7.54</c:v>
                </c:pt>
                <c:pt idx="21">
                  <c:v>7.46</c:v>
                </c:pt>
                <c:pt idx="22">
                  <c:v>7.05</c:v>
                </c:pt>
                <c:pt idx="23">
                  <c:v>7.02</c:v>
                </c:pt>
                <c:pt idx="24">
                  <c:v>6.94</c:v>
                </c:pt>
                <c:pt idx="25">
                  <c:v>6.99</c:v>
                </c:pt>
                <c:pt idx="26">
                  <c:v>6.54</c:v>
                </c:pt>
                <c:pt idx="27">
                  <c:v>6.1</c:v>
                </c:pt>
                <c:pt idx="28">
                  <c:v>5.89</c:v>
                </c:pt>
                <c:pt idx="29">
                  <c:v>5.9300000000000024</c:v>
                </c:pt>
                <c:pt idx="30">
                  <c:v>5.72</c:v>
                </c:pt>
                <c:pt idx="31">
                  <c:v>5.9300000000000024</c:v>
                </c:pt>
                <c:pt idx="32">
                  <c:v>6.67</c:v>
                </c:pt>
                <c:pt idx="33">
                  <c:v>6.85</c:v>
                </c:pt>
                <c:pt idx="34">
                  <c:v>6.83</c:v>
                </c:pt>
                <c:pt idx="35">
                  <c:v>7.1599999999999966</c:v>
                </c:pt>
                <c:pt idx="36">
                  <c:v>7.4</c:v>
                </c:pt>
                <c:pt idx="37">
                  <c:v>7.55</c:v>
                </c:pt>
                <c:pt idx="38">
                  <c:v>7.78</c:v>
                </c:pt>
                <c:pt idx="39">
                  <c:v>8.6300000000000008</c:v>
                </c:pt>
                <c:pt idx="40">
                  <c:v>8.67</c:v>
                </c:pt>
                <c:pt idx="41">
                  <c:v>9.8000000000000007</c:v>
                </c:pt>
                <c:pt idx="42">
                  <c:v>10.32</c:v>
                </c:pt>
                <c:pt idx="43">
                  <c:v>9.8600000000000048</c:v>
                </c:pt>
                <c:pt idx="44">
                  <c:v>10.36</c:v>
                </c:pt>
                <c:pt idx="45">
                  <c:v>10.6</c:v>
                </c:pt>
                <c:pt idx="46">
                  <c:v>10.75</c:v>
                </c:pt>
                <c:pt idx="47">
                  <c:v>11.9</c:v>
                </c:pt>
                <c:pt idx="48">
                  <c:v>12.07</c:v>
                </c:pt>
                <c:pt idx="49">
                  <c:v>12.53</c:v>
                </c:pt>
                <c:pt idx="50">
                  <c:v>12.51</c:v>
                </c:pt>
                <c:pt idx="51">
                  <c:v>12.67</c:v>
                </c:pt>
                <c:pt idx="52">
                  <c:v>12.71</c:v>
                </c:pt>
                <c:pt idx="53">
                  <c:v>12.27</c:v>
                </c:pt>
                <c:pt idx="54">
                  <c:v>12.12</c:v>
                </c:pt>
                <c:pt idx="55">
                  <c:v>12.89</c:v>
                </c:pt>
                <c:pt idx="56">
                  <c:v>14.25</c:v>
                </c:pt>
                <c:pt idx="57">
                  <c:v>14.82</c:v>
                </c:pt>
                <c:pt idx="58">
                  <c:v>15.44</c:v>
                </c:pt>
                <c:pt idx="59">
                  <c:v>15.42</c:v>
                </c:pt>
                <c:pt idx="60">
                  <c:v>12.55</c:v>
                </c:pt>
                <c:pt idx="61">
                  <c:v>12.93</c:v>
                </c:pt>
              </c:numCache>
            </c:numRef>
          </c:yVal>
          <c:smooth val="0"/>
        </c:ser>
        <c:ser>
          <c:idx val="4"/>
          <c:order val="4"/>
          <c:tx>
            <c:v>India</c:v>
          </c:tx>
          <c:marker>
            <c:symbol val="none"/>
          </c:marker>
          <c:xVal>
            <c:numRef>
              <c:f>'D - Fig 9 - Top incomes'!$M$17:$M$87</c:f>
              <c:numCache>
                <c:formatCode>General</c:formatCode>
                <c:ptCount val="71"/>
                <c:pt idx="0">
                  <c:v>1922</c:v>
                </c:pt>
                <c:pt idx="1">
                  <c:v>1923</c:v>
                </c:pt>
                <c:pt idx="2">
                  <c:v>1924</c:v>
                </c:pt>
                <c:pt idx="3">
                  <c:v>1925</c:v>
                </c:pt>
                <c:pt idx="4">
                  <c:v>1926</c:v>
                </c:pt>
                <c:pt idx="5">
                  <c:v>1927</c:v>
                </c:pt>
                <c:pt idx="6">
                  <c:v>1928</c:v>
                </c:pt>
                <c:pt idx="7">
                  <c:v>1929</c:v>
                </c:pt>
                <c:pt idx="8">
                  <c:v>1930</c:v>
                </c:pt>
                <c:pt idx="9">
                  <c:v>1931</c:v>
                </c:pt>
                <c:pt idx="10">
                  <c:v>1932</c:v>
                </c:pt>
                <c:pt idx="11">
                  <c:v>1933</c:v>
                </c:pt>
                <c:pt idx="12">
                  <c:v>1934</c:v>
                </c:pt>
                <c:pt idx="13">
                  <c:v>1935</c:v>
                </c:pt>
                <c:pt idx="14">
                  <c:v>1936</c:v>
                </c:pt>
                <c:pt idx="15">
                  <c:v>1937</c:v>
                </c:pt>
                <c:pt idx="16">
                  <c:v>1938</c:v>
                </c:pt>
                <c:pt idx="17">
                  <c:v>1939</c:v>
                </c:pt>
                <c:pt idx="18">
                  <c:v>1940</c:v>
                </c:pt>
                <c:pt idx="19">
                  <c:v>1941</c:v>
                </c:pt>
                <c:pt idx="20">
                  <c:v>1943</c:v>
                </c:pt>
                <c:pt idx="21">
                  <c:v>1944</c:v>
                </c:pt>
                <c:pt idx="22">
                  <c:v>1945</c:v>
                </c:pt>
                <c:pt idx="23">
                  <c:v>1947</c:v>
                </c:pt>
                <c:pt idx="24">
                  <c:v>1948</c:v>
                </c:pt>
                <c:pt idx="25">
                  <c:v>1949</c:v>
                </c:pt>
                <c:pt idx="26">
                  <c:v>1950</c:v>
                </c:pt>
                <c:pt idx="27">
                  <c:v>1953</c:v>
                </c:pt>
                <c:pt idx="28">
                  <c:v>1954</c:v>
                </c:pt>
                <c:pt idx="29">
                  <c:v>1955</c:v>
                </c:pt>
                <c:pt idx="30">
                  <c:v>1956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1960</c:v>
                </c:pt>
                <c:pt idx="35">
                  <c:v>1961</c:v>
                </c:pt>
                <c:pt idx="36">
                  <c:v>1962</c:v>
                </c:pt>
                <c:pt idx="37">
                  <c:v>1964</c:v>
                </c:pt>
                <c:pt idx="38">
                  <c:v>1965</c:v>
                </c:pt>
                <c:pt idx="39">
                  <c:v>1966</c:v>
                </c:pt>
                <c:pt idx="40">
                  <c:v>1967</c:v>
                </c:pt>
                <c:pt idx="41">
                  <c:v>1968</c:v>
                </c:pt>
                <c:pt idx="42">
                  <c:v>1970</c:v>
                </c:pt>
                <c:pt idx="43">
                  <c:v>1971</c:v>
                </c:pt>
                <c:pt idx="44">
                  <c:v>1973</c:v>
                </c:pt>
                <c:pt idx="45">
                  <c:v>1974</c:v>
                </c:pt>
                <c:pt idx="46">
                  <c:v>1975</c:v>
                </c:pt>
                <c:pt idx="47">
                  <c:v>1976</c:v>
                </c:pt>
                <c:pt idx="48">
                  <c:v>1977</c:v>
                </c:pt>
                <c:pt idx="49">
                  <c:v>1978</c:v>
                </c:pt>
                <c:pt idx="50">
                  <c:v>1979</c:v>
                </c:pt>
                <c:pt idx="51">
                  <c:v>1980</c:v>
                </c:pt>
                <c:pt idx="52">
                  <c:v>1981</c:v>
                </c:pt>
                <c:pt idx="53">
                  <c:v>1982</c:v>
                </c:pt>
                <c:pt idx="54">
                  <c:v>1983</c:v>
                </c:pt>
                <c:pt idx="55">
                  <c:v>1984</c:v>
                </c:pt>
                <c:pt idx="56">
                  <c:v>1985</c:v>
                </c:pt>
                <c:pt idx="57">
                  <c:v>1986</c:v>
                </c:pt>
                <c:pt idx="58">
                  <c:v>1987</c:v>
                </c:pt>
                <c:pt idx="59">
                  <c:v>1988</c:v>
                </c:pt>
                <c:pt idx="60">
                  <c:v>1989</c:v>
                </c:pt>
                <c:pt idx="61">
                  <c:v>1990</c:v>
                </c:pt>
                <c:pt idx="62">
                  <c:v>1991</c:v>
                </c:pt>
                <c:pt idx="63">
                  <c:v>1992</c:v>
                </c:pt>
                <c:pt idx="64">
                  <c:v>1993</c:v>
                </c:pt>
                <c:pt idx="65">
                  <c:v>1994</c:v>
                </c:pt>
                <c:pt idx="66">
                  <c:v>1995</c:v>
                </c:pt>
                <c:pt idx="67">
                  <c:v>1996</c:v>
                </c:pt>
                <c:pt idx="68">
                  <c:v>1997</c:v>
                </c:pt>
                <c:pt idx="69">
                  <c:v>1998</c:v>
                </c:pt>
                <c:pt idx="70">
                  <c:v>1999</c:v>
                </c:pt>
              </c:numCache>
            </c:numRef>
          </c:xVal>
          <c:yVal>
            <c:numRef>
              <c:f>'D - Fig 9 - Top incomes'!$N$17:$N$87</c:f>
              <c:numCache>
                <c:formatCode>General</c:formatCode>
                <c:ptCount val="71"/>
                <c:pt idx="0">
                  <c:v>12.72</c:v>
                </c:pt>
                <c:pt idx="1">
                  <c:v>13.39</c:v>
                </c:pt>
                <c:pt idx="2">
                  <c:v>11.46</c:v>
                </c:pt>
                <c:pt idx="3">
                  <c:v>12.38</c:v>
                </c:pt>
                <c:pt idx="4">
                  <c:v>12.89</c:v>
                </c:pt>
                <c:pt idx="5">
                  <c:v>13.32</c:v>
                </c:pt>
                <c:pt idx="6">
                  <c:v>13.62</c:v>
                </c:pt>
                <c:pt idx="7">
                  <c:v>13.07</c:v>
                </c:pt>
                <c:pt idx="8">
                  <c:v>14.53</c:v>
                </c:pt>
                <c:pt idx="9">
                  <c:v>16.09</c:v>
                </c:pt>
                <c:pt idx="10">
                  <c:v>16.14</c:v>
                </c:pt>
                <c:pt idx="11">
                  <c:v>17.110000000000031</c:v>
                </c:pt>
                <c:pt idx="12">
                  <c:v>16.899999999999999</c:v>
                </c:pt>
                <c:pt idx="13">
                  <c:v>17.329999999999991</c:v>
                </c:pt>
                <c:pt idx="14">
                  <c:v>15.58</c:v>
                </c:pt>
                <c:pt idx="15">
                  <c:v>15.54</c:v>
                </c:pt>
                <c:pt idx="16">
                  <c:v>17.82</c:v>
                </c:pt>
                <c:pt idx="17">
                  <c:v>16.110000000000031</c:v>
                </c:pt>
                <c:pt idx="18">
                  <c:v>16.150000000000031</c:v>
                </c:pt>
                <c:pt idx="19">
                  <c:v>14.06</c:v>
                </c:pt>
                <c:pt idx="20">
                  <c:v>10.32</c:v>
                </c:pt>
                <c:pt idx="21">
                  <c:v>11.13</c:v>
                </c:pt>
                <c:pt idx="22">
                  <c:v>11.41</c:v>
                </c:pt>
                <c:pt idx="23">
                  <c:v>11.23</c:v>
                </c:pt>
                <c:pt idx="24">
                  <c:v>11.84</c:v>
                </c:pt>
                <c:pt idx="25">
                  <c:v>12</c:v>
                </c:pt>
                <c:pt idx="26">
                  <c:v>13.42</c:v>
                </c:pt>
                <c:pt idx="27">
                  <c:v>11.92</c:v>
                </c:pt>
                <c:pt idx="28">
                  <c:v>13.58</c:v>
                </c:pt>
                <c:pt idx="29">
                  <c:v>14.41</c:v>
                </c:pt>
                <c:pt idx="30">
                  <c:v>12.77</c:v>
                </c:pt>
                <c:pt idx="31">
                  <c:v>13.34</c:v>
                </c:pt>
                <c:pt idx="32">
                  <c:v>12.56</c:v>
                </c:pt>
                <c:pt idx="33">
                  <c:v>12.36</c:v>
                </c:pt>
                <c:pt idx="34">
                  <c:v>12.31</c:v>
                </c:pt>
                <c:pt idx="35">
                  <c:v>12.15</c:v>
                </c:pt>
                <c:pt idx="36">
                  <c:v>11.58</c:v>
                </c:pt>
                <c:pt idx="37">
                  <c:v>9.65</c:v>
                </c:pt>
                <c:pt idx="38">
                  <c:v>10.92</c:v>
                </c:pt>
                <c:pt idx="39">
                  <c:v>9.99</c:v>
                </c:pt>
                <c:pt idx="40">
                  <c:v>10.01</c:v>
                </c:pt>
                <c:pt idx="41">
                  <c:v>9.9500000000000028</c:v>
                </c:pt>
                <c:pt idx="42">
                  <c:v>10.02</c:v>
                </c:pt>
                <c:pt idx="43">
                  <c:v>8.4700000000000006</c:v>
                </c:pt>
                <c:pt idx="44">
                  <c:v>7.02</c:v>
                </c:pt>
                <c:pt idx="45">
                  <c:v>6.6499999999999977</c:v>
                </c:pt>
                <c:pt idx="46">
                  <c:v>7.24</c:v>
                </c:pt>
                <c:pt idx="47">
                  <c:v>7.2700000000000014</c:v>
                </c:pt>
                <c:pt idx="48">
                  <c:v>6.18</c:v>
                </c:pt>
                <c:pt idx="49">
                  <c:v>6.05</c:v>
                </c:pt>
                <c:pt idx="50">
                  <c:v>5.6099999999999977</c:v>
                </c:pt>
                <c:pt idx="51">
                  <c:v>4.78</c:v>
                </c:pt>
                <c:pt idx="52">
                  <c:v>4.3899999999999997</c:v>
                </c:pt>
                <c:pt idx="53">
                  <c:v>4.51</c:v>
                </c:pt>
                <c:pt idx="54">
                  <c:v>6.46</c:v>
                </c:pt>
                <c:pt idx="55">
                  <c:v>6.39</c:v>
                </c:pt>
                <c:pt idx="56">
                  <c:v>8.24</c:v>
                </c:pt>
                <c:pt idx="57">
                  <c:v>8.64</c:v>
                </c:pt>
                <c:pt idx="58">
                  <c:v>8.120000000000001</c:v>
                </c:pt>
                <c:pt idx="59">
                  <c:v>8.52</c:v>
                </c:pt>
                <c:pt idx="60">
                  <c:v>8.19</c:v>
                </c:pt>
                <c:pt idx="61">
                  <c:v>7.42</c:v>
                </c:pt>
                <c:pt idx="62">
                  <c:v>7.1199999999999974</c:v>
                </c:pt>
                <c:pt idx="63">
                  <c:v>6.96</c:v>
                </c:pt>
                <c:pt idx="64">
                  <c:v>8.5300000000000011</c:v>
                </c:pt>
                <c:pt idx="65">
                  <c:v>8.09</c:v>
                </c:pt>
                <c:pt idx="66">
                  <c:v>8.67</c:v>
                </c:pt>
                <c:pt idx="67">
                  <c:v>8.7200000000000024</c:v>
                </c:pt>
                <c:pt idx="68">
                  <c:v>10.7</c:v>
                </c:pt>
                <c:pt idx="69">
                  <c:v>8.9500000000000028</c:v>
                </c:pt>
                <c:pt idx="70">
                  <c:v>8.9500000000000028</c:v>
                </c:pt>
              </c:numCache>
            </c:numRef>
          </c:yVal>
          <c:smooth val="0"/>
        </c:ser>
        <c:ser>
          <c:idx val="3"/>
          <c:order val="5"/>
          <c:tx>
            <c:v>China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'D - Fig 9 - Top incomes'!$J$17:$J$34</c:f>
              <c:numCache>
                <c:formatCode>General</c:formatCode>
                <c:ptCount val="18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</c:numCache>
            </c:numRef>
          </c:xVal>
          <c:yVal>
            <c:numRef>
              <c:f>'D - Fig 9 - Top incomes'!$K$17:$K$34</c:f>
              <c:numCache>
                <c:formatCode>General</c:formatCode>
                <c:ptCount val="18"/>
                <c:pt idx="0">
                  <c:v>2.65</c:v>
                </c:pt>
                <c:pt idx="1">
                  <c:v>2.67</c:v>
                </c:pt>
                <c:pt idx="2">
                  <c:v>3.34</c:v>
                </c:pt>
                <c:pt idx="3">
                  <c:v>3.45</c:v>
                </c:pt>
                <c:pt idx="4">
                  <c:v>3.3299999999999992</c:v>
                </c:pt>
                <c:pt idx="5">
                  <c:v>3.38</c:v>
                </c:pt>
                <c:pt idx="6">
                  <c:v>3.96</c:v>
                </c:pt>
                <c:pt idx="7">
                  <c:v>4.34</c:v>
                </c:pt>
                <c:pt idx="8">
                  <c:v>4.42</c:v>
                </c:pt>
                <c:pt idx="9">
                  <c:v>4.38</c:v>
                </c:pt>
                <c:pt idx="10">
                  <c:v>4.6899999999999986</c:v>
                </c:pt>
                <c:pt idx="11">
                  <c:v>4.8899999999999997</c:v>
                </c:pt>
                <c:pt idx="12">
                  <c:v>4.84</c:v>
                </c:pt>
                <c:pt idx="13">
                  <c:v>4.7699999999999987</c:v>
                </c:pt>
                <c:pt idx="14">
                  <c:v>5.04</c:v>
                </c:pt>
                <c:pt idx="15">
                  <c:v>5.05</c:v>
                </c:pt>
                <c:pt idx="16">
                  <c:v>5.3199999999999976</c:v>
                </c:pt>
                <c:pt idx="17">
                  <c:v>5.87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221264"/>
        <c:axId val="300221648"/>
      </c:scatterChart>
      <c:valAx>
        <c:axId val="300221264"/>
        <c:scaling>
          <c:orientation val="minMax"/>
          <c:max val="2012"/>
          <c:min val="1900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00221648"/>
        <c:crosses val="autoZero"/>
        <c:crossBetween val="midCat"/>
        <c:majorUnit val="5"/>
        <c:minorUnit val="5"/>
      </c:valAx>
      <c:valAx>
        <c:axId val="300221648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baseline="0"/>
                  <a:t>Income share of the top 1%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9.09511111886328E-4"/>
              <c:y val="0.238772947623149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00221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8041157317309104"/>
          <c:y val="0.157491707877739"/>
          <c:w val="0.119588426826908"/>
          <c:h val="0.7227765877784160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45705945203"/>
          <c:y val="2.5852417302799E-2"/>
          <c:w val="0.777794399821508"/>
          <c:h val="0.83411471586089903"/>
        </c:manualLayout>
      </c:layout>
      <c:scatterChart>
        <c:scatterStyle val="lineMarker"/>
        <c:varyColors val="0"/>
        <c:ser>
          <c:idx val="2"/>
          <c:order val="0"/>
          <c:tx>
            <c:v>Germany</c:v>
          </c:tx>
          <c:marker>
            <c:symbol val="none"/>
          </c:marker>
          <c:xVal>
            <c:numRef>
              <c:f>'D - Fig 9 - Top incomes'!$AE$17:$AE$63</c:f>
              <c:numCache>
                <c:formatCode>General</c:formatCode>
                <c:ptCount val="47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1925</c:v>
                </c:pt>
                <c:pt idx="21">
                  <c:v>1926</c:v>
                </c:pt>
                <c:pt idx="22">
                  <c:v>1927</c:v>
                </c:pt>
                <c:pt idx="23">
                  <c:v>1928</c:v>
                </c:pt>
                <c:pt idx="24">
                  <c:v>1929</c:v>
                </c:pt>
                <c:pt idx="25">
                  <c:v>1932</c:v>
                </c:pt>
                <c:pt idx="26">
                  <c:v>1933</c:v>
                </c:pt>
                <c:pt idx="27">
                  <c:v>1934</c:v>
                </c:pt>
                <c:pt idx="28">
                  <c:v>1935</c:v>
                </c:pt>
                <c:pt idx="29">
                  <c:v>1936</c:v>
                </c:pt>
                <c:pt idx="30">
                  <c:v>1937</c:v>
                </c:pt>
                <c:pt idx="31">
                  <c:v>1938</c:v>
                </c:pt>
                <c:pt idx="32">
                  <c:v>1950</c:v>
                </c:pt>
                <c:pt idx="33">
                  <c:v>1957</c:v>
                </c:pt>
                <c:pt idx="34">
                  <c:v>1961</c:v>
                </c:pt>
                <c:pt idx="35">
                  <c:v>1965</c:v>
                </c:pt>
                <c:pt idx="36">
                  <c:v>1968</c:v>
                </c:pt>
                <c:pt idx="37">
                  <c:v>1971</c:v>
                </c:pt>
                <c:pt idx="38">
                  <c:v>1974</c:v>
                </c:pt>
                <c:pt idx="39">
                  <c:v>1977</c:v>
                </c:pt>
                <c:pt idx="40">
                  <c:v>1980</c:v>
                </c:pt>
                <c:pt idx="41">
                  <c:v>1983</c:v>
                </c:pt>
                <c:pt idx="42">
                  <c:v>1986</c:v>
                </c:pt>
                <c:pt idx="43">
                  <c:v>1989</c:v>
                </c:pt>
                <c:pt idx="44">
                  <c:v>1992</c:v>
                </c:pt>
                <c:pt idx="45">
                  <c:v>1995</c:v>
                </c:pt>
                <c:pt idx="46">
                  <c:v>1998</c:v>
                </c:pt>
              </c:numCache>
            </c:numRef>
          </c:xVal>
          <c:yVal>
            <c:numRef>
              <c:f>'D - Fig 9 - Top incomes'!$AF$17:$AF$63</c:f>
              <c:numCache>
                <c:formatCode>General</c:formatCode>
                <c:ptCount val="47"/>
                <c:pt idx="0">
                  <c:v>18.630000000000031</c:v>
                </c:pt>
                <c:pt idx="1">
                  <c:v>18.29</c:v>
                </c:pt>
                <c:pt idx="2">
                  <c:v>17.77999999999999</c:v>
                </c:pt>
                <c:pt idx="3">
                  <c:v>17.630000000000031</c:v>
                </c:pt>
                <c:pt idx="4">
                  <c:v>17.810000000000031</c:v>
                </c:pt>
                <c:pt idx="5">
                  <c:v>18.22</c:v>
                </c:pt>
                <c:pt idx="6">
                  <c:v>18.14</c:v>
                </c:pt>
                <c:pt idx="7">
                  <c:v>17.95999999999999</c:v>
                </c:pt>
                <c:pt idx="8">
                  <c:v>17.36</c:v>
                </c:pt>
                <c:pt idx="9">
                  <c:v>17.150000000000031</c:v>
                </c:pt>
                <c:pt idx="10">
                  <c:v>17.239999999999991</c:v>
                </c:pt>
                <c:pt idx="11">
                  <c:v>17.47999999999999</c:v>
                </c:pt>
                <c:pt idx="12">
                  <c:v>17.52</c:v>
                </c:pt>
                <c:pt idx="13">
                  <c:v>17.77</c:v>
                </c:pt>
                <c:pt idx="14">
                  <c:v>17.77999999999999</c:v>
                </c:pt>
                <c:pt idx="15">
                  <c:v>19.53</c:v>
                </c:pt>
                <c:pt idx="16">
                  <c:v>21.32</c:v>
                </c:pt>
                <c:pt idx="17">
                  <c:v>22.419999999999991</c:v>
                </c:pt>
                <c:pt idx="18">
                  <c:v>22.2</c:v>
                </c:pt>
                <c:pt idx="19">
                  <c:v>19.47</c:v>
                </c:pt>
                <c:pt idx="20">
                  <c:v>11.3</c:v>
                </c:pt>
                <c:pt idx="21">
                  <c:v>11.3</c:v>
                </c:pt>
                <c:pt idx="22">
                  <c:v>11.5</c:v>
                </c:pt>
                <c:pt idx="23">
                  <c:v>11.2</c:v>
                </c:pt>
                <c:pt idx="24">
                  <c:v>11.1</c:v>
                </c:pt>
                <c:pt idx="25">
                  <c:v>11.4</c:v>
                </c:pt>
                <c:pt idx="26">
                  <c:v>10.9</c:v>
                </c:pt>
                <c:pt idx="27">
                  <c:v>11.3</c:v>
                </c:pt>
                <c:pt idx="28">
                  <c:v>12</c:v>
                </c:pt>
                <c:pt idx="29">
                  <c:v>13.7</c:v>
                </c:pt>
                <c:pt idx="30">
                  <c:v>15</c:v>
                </c:pt>
                <c:pt idx="31">
                  <c:v>16.3</c:v>
                </c:pt>
                <c:pt idx="32">
                  <c:v>11.6</c:v>
                </c:pt>
                <c:pt idx="33">
                  <c:v>11</c:v>
                </c:pt>
                <c:pt idx="34">
                  <c:v>12.2</c:v>
                </c:pt>
                <c:pt idx="35">
                  <c:v>12.2</c:v>
                </c:pt>
                <c:pt idx="36">
                  <c:v>11.2</c:v>
                </c:pt>
                <c:pt idx="37">
                  <c:v>11.3</c:v>
                </c:pt>
                <c:pt idx="38">
                  <c:v>10.1</c:v>
                </c:pt>
                <c:pt idx="39">
                  <c:v>10.199999999999999</c:v>
                </c:pt>
                <c:pt idx="40">
                  <c:v>10.43</c:v>
                </c:pt>
                <c:pt idx="41">
                  <c:v>9.06</c:v>
                </c:pt>
                <c:pt idx="42">
                  <c:v>9.64</c:v>
                </c:pt>
                <c:pt idx="43">
                  <c:v>10.52</c:v>
                </c:pt>
                <c:pt idx="44">
                  <c:v>10.43</c:v>
                </c:pt>
                <c:pt idx="45">
                  <c:v>8.84</c:v>
                </c:pt>
                <c:pt idx="46">
                  <c:v>10.88</c:v>
                </c:pt>
              </c:numCache>
            </c:numRef>
          </c:yVal>
          <c:smooth val="0"/>
        </c:ser>
        <c:ser>
          <c:idx val="4"/>
          <c:order val="1"/>
          <c:tx>
            <c:v>Japan</c:v>
          </c:tx>
          <c:marker>
            <c:symbol val="none"/>
          </c:marker>
          <c:xVal>
            <c:numRef>
              <c:f>'D - Fig 9 - Top incomes'!$AK$17:$AK$126</c:f>
              <c:numCache>
                <c:formatCode>General</c:formatCode>
                <c:ptCount val="11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</c:numCache>
            </c:numRef>
          </c:xVal>
          <c:yVal>
            <c:numRef>
              <c:f>'D - Fig 9 - Top incomes'!$AL$17:$AL$126</c:f>
              <c:numCache>
                <c:formatCode>General</c:formatCode>
                <c:ptCount val="110"/>
                <c:pt idx="0">
                  <c:v>16.259999999999991</c:v>
                </c:pt>
                <c:pt idx="1">
                  <c:v>16.93</c:v>
                </c:pt>
                <c:pt idx="2">
                  <c:v>17.98999999999992</c:v>
                </c:pt>
                <c:pt idx="3">
                  <c:v>17.55</c:v>
                </c:pt>
                <c:pt idx="4">
                  <c:v>16.579999999999991</c:v>
                </c:pt>
                <c:pt idx="5">
                  <c:v>18.07</c:v>
                </c:pt>
                <c:pt idx="6">
                  <c:v>18.12</c:v>
                </c:pt>
                <c:pt idx="7">
                  <c:v>18.259999999999991</c:v>
                </c:pt>
                <c:pt idx="8">
                  <c:v>18.93</c:v>
                </c:pt>
                <c:pt idx="9">
                  <c:v>18.739999999999991</c:v>
                </c:pt>
                <c:pt idx="10">
                  <c:v>18.88</c:v>
                </c:pt>
                <c:pt idx="11">
                  <c:v>17.98999999999992</c:v>
                </c:pt>
                <c:pt idx="12">
                  <c:v>17.91</c:v>
                </c:pt>
                <c:pt idx="13">
                  <c:v>17.45</c:v>
                </c:pt>
                <c:pt idx="14">
                  <c:v>18.55</c:v>
                </c:pt>
                <c:pt idx="15">
                  <c:v>19.600000000000001</c:v>
                </c:pt>
                <c:pt idx="16">
                  <c:v>19.52</c:v>
                </c:pt>
                <c:pt idx="17">
                  <c:v>18.68</c:v>
                </c:pt>
                <c:pt idx="18">
                  <c:v>16.62</c:v>
                </c:pt>
                <c:pt idx="19">
                  <c:v>15.25</c:v>
                </c:pt>
                <c:pt idx="20">
                  <c:v>17.09</c:v>
                </c:pt>
                <c:pt idx="21">
                  <c:v>18.47999999999999</c:v>
                </c:pt>
                <c:pt idx="22">
                  <c:v>19.55</c:v>
                </c:pt>
                <c:pt idx="23">
                  <c:v>19.72</c:v>
                </c:pt>
                <c:pt idx="24">
                  <c:v>19.72</c:v>
                </c:pt>
                <c:pt idx="25">
                  <c:v>18.32</c:v>
                </c:pt>
                <c:pt idx="26">
                  <c:v>18.55</c:v>
                </c:pt>
                <c:pt idx="27">
                  <c:v>17.89</c:v>
                </c:pt>
                <c:pt idx="28">
                  <c:v>18.51000000000003</c:v>
                </c:pt>
                <c:pt idx="29">
                  <c:v>18.350000000000001</c:v>
                </c:pt>
                <c:pt idx="30">
                  <c:v>16.77999999999999</c:v>
                </c:pt>
                <c:pt idx="31">
                  <c:v>17.38</c:v>
                </c:pt>
                <c:pt idx="32">
                  <c:v>17.559999999999999</c:v>
                </c:pt>
                <c:pt idx="33">
                  <c:v>18.27999999999999</c:v>
                </c:pt>
                <c:pt idx="34">
                  <c:v>18.95999999999999</c:v>
                </c:pt>
                <c:pt idx="35">
                  <c:v>18.739999999999991</c:v>
                </c:pt>
                <c:pt idx="36">
                  <c:v>18.68</c:v>
                </c:pt>
                <c:pt idx="37">
                  <c:v>19.259999999999991</c:v>
                </c:pt>
                <c:pt idx="38">
                  <c:v>19.919999999999991</c:v>
                </c:pt>
                <c:pt idx="39">
                  <c:v>17.95</c:v>
                </c:pt>
                <c:pt idx="40">
                  <c:v>16.45</c:v>
                </c:pt>
                <c:pt idx="41">
                  <c:v>16.67000000000003</c:v>
                </c:pt>
                <c:pt idx="42">
                  <c:v>15.11</c:v>
                </c:pt>
                <c:pt idx="43">
                  <c:v>13.62</c:v>
                </c:pt>
                <c:pt idx="44">
                  <c:v>10.74</c:v>
                </c:pt>
                <c:pt idx="45">
                  <c:v>6.4300000000000024</c:v>
                </c:pt>
                <c:pt idx="46">
                  <c:v>7.3599999999999977</c:v>
                </c:pt>
                <c:pt idx="47">
                  <c:v>7.79</c:v>
                </c:pt>
                <c:pt idx="48">
                  <c:v>7.89</c:v>
                </c:pt>
                <c:pt idx="49">
                  <c:v>7.6899999999999986</c:v>
                </c:pt>
                <c:pt idx="50">
                  <c:v>7.28</c:v>
                </c:pt>
                <c:pt idx="51">
                  <c:v>7.85</c:v>
                </c:pt>
                <c:pt idx="52">
                  <c:v>7.46</c:v>
                </c:pt>
                <c:pt idx="53">
                  <c:v>7.2</c:v>
                </c:pt>
                <c:pt idx="54">
                  <c:v>6.91</c:v>
                </c:pt>
                <c:pt idx="55">
                  <c:v>7.37</c:v>
                </c:pt>
                <c:pt idx="56">
                  <c:v>7.68</c:v>
                </c:pt>
                <c:pt idx="57">
                  <c:v>7.74</c:v>
                </c:pt>
                <c:pt idx="58">
                  <c:v>7.9700000000000024</c:v>
                </c:pt>
                <c:pt idx="59">
                  <c:v>8.17</c:v>
                </c:pt>
                <c:pt idx="60">
                  <c:v>8.44</c:v>
                </c:pt>
                <c:pt idx="61">
                  <c:v>8.68</c:v>
                </c:pt>
                <c:pt idx="62">
                  <c:v>8.5</c:v>
                </c:pt>
                <c:pt idx="63">
                  <c:v>8.33</c:v>
                </c:pt>
                <c:pt idx="64">
                  <c:v>7.9</c:v>
                </c:pt>
                <c:pt idx="65">
                  <c:v>7.6199999999999957</c:v>
                </c:pt>
                <c:pt idx="66">
                  <c:v>7.63</c:v>
                </c:pt>
                <c:pt idx="67">
                  <c:v>7.56</c:v>
                </c:pt>
                <c:pt idx="68">
                  <c:v>8.01</c:v>
                </c:pt>
                <c:pt idx="69">
                  <c:v>8.19</c:v>
                </c:pt>
                <c:pt idx="70">
                  <c:v>8.42</c:v>
                </c:pt>
                <c:pt idx="71">
                  <c:v>8.1</c:v>
                </c:pt>
                <c:pt idx="72">
                  <c:v>7.6199999999999957</c:v>
                </c:pt>
                <c:pt idx="73">
                  <c:v>7.2</c:v>
                </c:pt>
                <c:pt idx="74">
                  <c:v>7.08</c:v>
                </c:pt>
                <c:pt idx="75">
                  <c:v>6.81</c:v>
                </c:pt>
                <c:pt idx="76">
                  <c:v>6.7699999999999987</c:v>
                </c:pt>
                <c:pt idx="77">
                  <c:v>6.96</c:v>
                </c:pt>
                <c:pt idx="78">
                  <c:v>7.25</c:v>
                </c:pt>
                <c:pt idx="79">
                  <c:v>7.1599999999999966</c:v>
                </c:pt>
                <c:pt idx="80">
                  <c:v>7.1099999999999994</c:v>
                </c:pt>
                <c:pt idx="81">
                  <c:v>7.02</c:v>
                </c:pt>
                <c:pt idx="82">
                  <c:v>6.94</c:v>
                </c:pt>
                <c:pt idx="83">
                  <c:v>6.95</c:v>
                </c:pt>
                <c:pt idx="84">
                  <c:v>7.03</c:v>
                </c:pt>
                <c:pt idx="85">
                  <c:v>7.21</c:v>
                </c:pt>
                <c:pt idx="86">
                  <c:v>7.6599999999999957</c:v>
                </c:pt>
                <c:pt idx="87">
                  <c:v>7.63</c:v>
                </c:pt>
                <c:pt idx="88">
                  <c:v>7.9</c:v>
                </c:pt>
                <c:pt idx="89">
                  <c:v>8.0500000000000007</c:v>
                </c:pt>
                <c:pt idx="90">
                  <c:v>7.54</c:v>
                </c:pt>
                <c:pt idx="91">
                  <c:v>7.1199999999999974</c:v>
                </c:pt>
                <c:pt idx="92">
                  <c:v>7.1499999999999986</c:v>
                </c:pt>
                <c:pt idx="93">
                  <c:v>7.06</c:v>
                </c:pt>
                <c:pt idx="94">
                  <c:v>7.3</c:v>
                </c:pt>
                <c:pt idx="95">
                  <c:v>7.3599999999999977</c:v>
                </c:pt>
                <c:pt idx="96">
                  <c:v>7.3199999999999976</c:v>
                </c:pt>
                <c:pt idx="97">
                  <c:v>7.59</c:v>
                </c:pt>
                <c:pt idx="98">
                  <c:v>7.76</c:v>
                </c:pt>
                <c:pt idx="99">
                  <c:v>8.2200000000000024</c:v>
                </c:pt>
                <c:pt idx="100">
                  <c:v>8.6</c:v>
                </c:pt>
                <c:pt idx="101">
                  <c:v>8.73</c:v>
                </c:pt>
                <c:pt idx="102">
                  <c:v>8.92</c:v>
                </c:pt>
                <c:pt idx="103">
                  <c:v>9.2900000000000009</c:v>
                </c:pt>
                <c:pt idx="104">
                  <c:v>9.42</c:v>
                </c:pt>
                <c:pt idx="105">
                  <c:v>9.620000000000001</c:v>
                </c:pt>
                <c:pt idx="106">
                  <c:v>9.64</c:v>
                </c:pt>
                <c:pt idx="107">
                  <c:v>9.7100000000000009</c:v>
                </c:pt>
                <c:pt idx="108">
                  <c:v>9.56</c:v>
                </c:pt>
                <c:pt idx="109">
                  <c:v>9.51</c:v>
                </c:pt>
              </c:numCache>
            </c:numRef>
          </c:yVal>
          <c:smooth val="0"/>
        </c:ser>
        <c:ser>
          <c:idx val="3"/>
          <c:order val="2"/>
          <c:tx>
            <c:v>Italy</c:v>
          </c:tx>
          <c:marker>
            <c:symbol val="none"/>
          </c:marker>
          <c:xVal>
            <c:numRef>
              <c:f>'D - Fig 9 - Top incomes'!$AH$17:$AH$50</c:f>
              <c:numCache>
                <c:formatCode>General</c:formatCode>
                <c:ptCount val="3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</c:numCache>
            </c:numRef>
          </c:xVal>
          <c:yVal>
            <c:numRef>
              <c:f>'D - Fig 9 - Top incomes'!$AI$17:$AI$50</c:f>
              <c:numCache>
                <c:formatCode>General</c:formatCode>
                <c:ptCount val="34"/>
                <c:pt idx="0">
                  <c:v>7.46</c:v>
                </c:pt>
                <c:pt idx="1">
                  <c:v>7.24</c:v>
                </c:pt>
                <c:pt idx="2">
                  <c:v>7.1</c:v>
                </c:pt>
                <c:pt idx="3">
                  <c:v>6.8</c:v>
                </c:pt>
                <c:pt idx="4">
                  <c:v>6.71</c:v>
                </c:pt>
                <c:pt idx="5">
                  <c:v>6.83</c:v>
                </c:pt>
                <c:pt idx="6">
                  <c:v>6.9</c:v>
                </c:pt>
                <c:pt idx="7">
                  <c:v>6.4700000000000024</c:v>
                </c:pt>
                <c:pt idx="8">
                  <c:v>6.4</c:v>
                </c:pt>
                <c:pt idx="9">
                  <c:v>6.34</c:v>
                </c:pt>
                <c:pt idx="10">
                  <c:v>6.54</c:v>
                </c:pt>
                <c:pt idx="11">
                  <c:v>6.81</c:v>
                </c:pt>
                <c:pt idx="12">
                  <c:v>7.13</c:v>
                </c:pt>
                <c:pt idx="13">
                  <c:v>7.45</c:v>
                </c:pt>
                <c:pt idx="14">
                  <c:v>7.6</c:v>
                </c:pt>
                <c:pt idx="15">
                  <c:v>7.79</c:v>
                </c:pt>
                <c:pt idx="16">
                  <c:v>7.78</c:v>
                </c:pt>
                <c:pt idx="17">
                  <c:v>7.84</c:v>
                </c:pt>
                <c:pt idx="18">
                  <c:v>7.81</c:v>
                </c:pt>
                <c:pt idx="19">
                  <c:v>7.92</c:v>
                </c:pt>
                <c:pt idx="20">
                  <c:v>7.99</c:v>
                </c:pt>
                <c:pt idx="21">
                  <c:v>8.1300000000000008</c:v>
                </c:pt>
                <c:pt idx="22">
                  <c:v>8.74</c:v>
                </c:pt>
                <c:pt idx="23">
                  <c:v>8.82</c:v>
                </c:pt>
                <c:pt idx="24">
                  <c:v>9.09</c:v>
                </c:pt>
                <c:pt idx="25">
                  <c:v>9.2800000000000011</c:v>
                </c:pt>
                <c:pt idx="26">
                  <c:v>9.2800000000000011</c:v>
                </c:pt>
                <c:pt idx="27">
                  <c:v>9.3600000000000048</c:v>
                </c:pt>
                <c:pt idx="28">
                  <c:v>9.2800000000000011</c:v>
                </c:pt>
                <c:pt idx="29">
                  <c:v>9.3500000000000068</c:v>
                </c:pt>
                <c:pt idx="30">
                  <c:v>9.7200000000000024</c:v>
                </c:pt>
                <c:pt idx="31">
                  <c:v>9.8600000000000048</c:v>
                </c:pt>
                <c:pt idx="32">
                  <c:v>9.66</c:v>
                </c:pt>
                <c:pt idx="33">
                  <c:v>9.3800000000000008</c:v>
                </c:pt>
              </c:numCache>
            </c:numRef>
          </c:yVal>
          <c:smooth val="0"/>
        </c:ser>
        <c:ser>
          <c:idx val="1"/>
          <c:order val="3"/>
          <c:tx>
            <c:v>France</c:v>
          </c:tx>
          <c:marker>
            <c:symbol val="none"/>
          </c:marker>
          <c:xVal>
            <c:numRef>
              <c:f>'D - Fig 9 - Top incomes'!$AB$17:$AB$112</c:f>
              <c:numCache>
                <c:formatCode>General</c:formatCode>
                <c:ptCount val="96"/>
                <c:pt idx="0">
                  <c:v>1905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1969</c:v>
                </c:pt>
                <c:pt idx="56">
                  <c:v>1970</c:v>
                </c:pt>
                <c:pt idx="57">
                  <c:v>1971</c:v>
                </c:pt>
                <c:pt idx="58">
                  <c:v>1972</c:v>
                </c:pt>
                <c:pt idx="59">
                  <c:v>1973</c:v>
                </c:pt>
                <c:pt idx="60">
                  <c:v>1974</c:v>
                </c:pt>
                <c:pt idx="61">
                  <c:v>1975</c:v>
                </c:pt>
                <c:pt idx="62">
                  <c:v>1976</c:v>
                </c:pt>
                <c:pt idx="63">
                  <c:v>1977</c:v>
                </c:pt>
                <c:pt idx="64">
                  <c:v>1978</c:v>
                </c:pt>
                <c:pt idx="65">
                  <c:v>1979</c:v>
                </c:pt>
                <c:pt idx="66">
                  <c:v>1980</c:v>
                </c:pt>
                <c:pt idx="67">
                  <c:v>1981</c:v>
                </c:pt>
                <c:pt idx="68">
                  <c:v>1982</c:v>
                </c:pt>
                <c:pt idx="69">
                  <c:v>1983</c:v>
                </c:pt>
                <c:pt idx="70">
                  <c:v>1984</c:v>
                </c:pt>
                <c:pt idx="71">
                  <c:v>1985</c:v>
                </c:pt>
                <c:pt idx="72">
                  <c:v>1986</c:v>
                </c:pt>
                <c:pt idx="73">
                  <c:v>1987</c:v>
                </c:pt>
                <c:pt idx="74">
                  <c:v>1988</c:v>
                </c:pt>
                <c:pt idx="75">
                  <c:v>1989</c:v>
                </c:pt>
                <c:pt idx="76">
                  <c:v>1990</c:v>
                </c:pt>
                <c:pt idx="77">
                  <c:v>1991</c:v>
                </c:pt>
                <c:pt idx="78">
                  <c:v>1992</c:v>
                </c:pt>
                <c:pt idx="79">
                  <c:v>1993</c:v>
                </c:pt>
                <c:pt idx="80">
                  <c:v>1994</c:v>
                </c:pt>
                <c:pt idx="81">
                  <c:v>1995</c:v>
                </c:pt>
                <c:pt idx="82">
                  <c:v>1996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2002</c:v>
                </c:pt>
                <c:pt idx="89">
                  <c:v>2003</c:v>
                </c:pt>
                <c:pt idx="90">
                  <c:v>2004</c:v>
                </c:pt>
                <c:pt idx="91">
                  <c:v>2005</c:v>
                </c:pt>
                <c:pt idx="92">
                  <c:v>2006</c:v>
                </c:pt>
                <c:pt idx="93">
                  <c:v>2007</c:v>
                </c:pt>
                <c:pt idx="94">
                  <c:v>2008</c:v>
                </c:pt>
                <c:pt idx="95">
                  <c:v>2009</c:v>
                </c:pt>
              </c:numCache>
            </c:numRef>
          </c:xVal>
          <c:yVal>
            <c:numRef>
              <c:f>'D - Fig 9 - Top incomes'!$AC$17:$AC$112</c:f>
              <c:numCache>
                <c:formatCode>General</c:formatCode>
                <c:ptCount val="96"/>
                <c:pt idx="0">
                  <c:v>19</c:v>
                </c:pt>
                <c:pt idx="1">
                  <c:v>18.310000000000031</c:v>
                </c:pt>
                <c:pt idx="2">
                  <c:v>20.650000000000031</c:v>
                </c:pt>
                <c:pt idx="3">
                  <c:v>20.09</c:v>
                </c:pt>
                <c:pt idx="4">
                  <c:v>17.95</c:v>
                </c:pt>
                <c:pt idx="5">
                  <c:v>19.5</c:v>
                </c:pt>
                <c:pt idx="6">
                  <c:v>17.95</c:v>
                </c:pt>
                <c:pt idx="7">
                  <c:v>17.32</c:v>
                </c:pt>
                <c:pt idx="8">
                  <c:v>17.87</c:v>
                </c:pt>
                <c:pt idx="9">
                  <c:v>18.91</c:v>
                </c:pt>
                <c:pt idx="10">
                  <c:v>17.95999999999999</c:v>
                </c:pt>
                <c:pt idx="11">
                  <c:v>18.16</c:v>
                </c:pt>
                <c:pt idx="12">
                  <c:v>17.82</c:v>
                </c:pt>
                <c:pt idx="13">
                  <c:v>17.45</c:v>
                </c:pt>
                <c:pt idx="14">
                  <c:v>17.27</c:v>
                </c:pt>
                <c:pt idx="15">
                  <c:v>16.150000000000031</c:v>
                </c:pt>
                <c:pt idx="16">
                  <c:v>15.31</c:v>
                </c:pt>
                <c:pt idx="17">
                  <c:v>14.63</c:v>
                </c:pt>
                <c:pt idx="18">
                  <c:v>14.8</c:v>
                </c:pt>
                <c:pt idx="19">
                  <c:v>14.95</c:v>
                </c:pt>
                <c:pt idx="20">
                  <c:v>15.28</c:v>
                </c:pt>
                <c:pt idx="21">
                  <c:v>15.4</c:v>
                </c:pt>
                <c:pt idx="22">
                  <c:v>14.74</c:v>
                </c:pt>
                <c:pt idx="23">
                  <c:v>14.46</c:v>
                </c:pt>
                <c:pt idx="24">
                  <c:v>14.27</c:v>
                </c:pt>
                <c:pt idx="25">
                  <c:v>13.3</c:v>
                </c:pt>
                <c:pt idx="26">
                  <c:v>13.35</c:v>
                </c:pt>
                <c:pt idx="27">
                  <c:v>12.88</c:v>
                </c:pt>
                <c:pt idx="28">
                  <c:v>11.53</c:v>
                </c:pt>
                <c:pt idx="29">
                  <c:v>10.130000000000001</c:v>
                </c:pt>
                <c:pt idx="30">
                  <c:v>8.3700000000000028</c:v>
                </c:pt>
                <c:pt idx="31">
                  <c:v>7.54</c:v>
                </c:pt>
                <c:pt idx="32">
                  <c:v>9.2200000000000024</c:v>
                </c:pt>
                <c:pt idx="33">
                  <c:v>9.2200000000000024</c:v>
                </c:pt>
                <c:pt idx="34">
                  <c:v>8.75</c:v>
                </c:pt>
                <c:pt idx="35">
                  <c:v>9.01</c:v>
                </c:pt>
                <c:pt idx="36">
                  <c:v>8.98</c:v>
                </c:pt>
                <c:pt idx="37">
                  <c:v>9</c:v>
                </c:pt>
                <c:pt idx="38">
                  <c:v>9.16</c:v>
                </c:pt>
                <c:pt idx="39">
                  <c:v>9</c:v>
                </c:pt>
                <c:pt idx="40">
                  <c:v>9.14</c:v>
                </c:pt>
                <c:pt idx="41">
                  <c:v>9.33</c:v>
                </c:pt>
                <c:pt idx="42">
                  <c:v>9.3700000000000028</c:v>
                </c:pt>
                <c:pt idx="43">
                  <c:v>9.3700000000000028</c:v>
                </c:pt>
                <c:pt idx="44">
                  <c:v>9.01</c:v>
                </c:pt>
                <c:pt idx="45">
                  <c:v>9.4600000000000026</c:v>
                </c:pt>
                <c:pt idx="46">
                  <c:v>9.7100000000000009</c:v>
                </c:pt>
                <c:pt idx="47">
                  <c:v>9.8800000000000008</c:v>
                </c:pt>
                <c:pt idx="48">
                  <c:v>9.4600000000000026</c:v>
                </c:pt>
                <c:pt idx="49">
                  <c:v>9.43</c:v>
                </c:pt>
                <c:pt idx="50">
                  <c:v>9.56</c:v>
                </c:pt>
                <c:pt idx="51">
                  <c:v>9.58</c:v>
                </c:pt>
                <c:pt idx="52">
                  <c:v>9.3600000000000048</c:v>
                </c:pt>
                <c:pt idx="53">
                  <c:v>9.3600000000000048</c:v>
                </c:pt>
                <c:pt idx="54">
                  <c:v>8.77</c:v>
                </c:pt>
                <c:pt idx="55">
                  <c:v>8.5500000000000007</c:v>
                </c:pt>
                <c:pt idx="56">
                  <c:v>8.33</c:v>
                </c:pt>
                <c:pt idx="57">
                  <c:v>8.4700000000000006</c:v>
                </c:pt>
                <c:pt idx="58">
                  <c:v>8.52</c:v>
                </c:pt>
                <c:pt idx="59">
                  <c:v>8.8700000000000028</c:v>
                </c:pt>
                <c:pt idx="60">
                  <c:v>8.5</c:v>
                </c:pt>
                <c:pt idx="61">
                  <c:v>8.48</c:v>
                </c:pt>
                <c:pt idx="62">
                  <c:v>8.44</c:v>
                </c:pt>
                <c:pt idx="63">
                  <c:v>7.79</c:v>
                </c:pt>
                <c:pt idx="64">
                  <c:v>7.8</c:v>
                </c:pt>
                <c:pt idx="65">
                  <c:v>7.8199999999999976</c:v>
                </c:pt>
                <c:pt idx="66">
                  <c:v>7.63</c:v>
                </c:pt>
                <c:pt idx="67">
                  <c:v>7.55</c:v>
                </c:pt>
                <c:pt idx="68">
                  <c:v>7.07</c:v>
                </c:pt>
                <c:pt idx="69">
                  <c:v>6.99</c:v>
                </c:pt>
                <c:pt idx="70">
                  <c:v>7.03</c:v>
                </c:pt>
                <c:pt idx="71">
                  <c:v>7.2</c:v>
                </c:pt>
                <c:pt idx="72">
                  <c:v>7.44</c:v>
                </c:pt>
                <c:pt idx="73">
                  <c:v>7.75</c:v>
                </c:pt>
                <c:pt idx="74">
                  <c:v>7.92</c:v>
                </c:pt>
                <c:pt idx="75">
                  <c:v>8.2100000000000009</c:v>
                </c:pt>
                <c:pt idx="76">
                  <c:v>8.23</c:v>
                </c:pt>
                <c:pt idx="77">
                  <c:v>7.9700000000000024</c:v>
                </c:pt>
                <c:pt idx="78">
                  <c:v>7.75</c:v>
                </c:pt>
                <c:pt idx="79">
                  <c:v>7.6499999999999977</c:v>
                </c:pt>
                <c:pt idx="80">
                  <c:v>7.71</c:v>
                </c:pt>
                <c:pt idx="81">
                  <c:v>7.7</c:v>
                </c:pt>
                <c:pt idx="82">
                  <c:v>7.73</c:v>
                </c:pt>
                <c:pt idx="83">
                  <c:v>7.7699999999999987</c:v>
                </c:pt>
                <c:pt idx="84">
                  <c:v>7.94</c:v>
                </c:pt>
                <c:pt idx="85">
                  <c:v>8.15</c:v>
                </c:pt>
                <c:pt idx="86">
                  <c:v>8.2900000000000009</c:v>
                </c:pt>
                <c:pt idx="87">
                  <c:v>8.43</c:v>
                </c:pt>
                <c:pt idx="88">
                  <c:v>8.4600000000000026</c:v>
                </c:pt>
                <c:pt idx="89">
                  <c:v>8.5500000000000007</c:v>
                </c:pt>
                <c:pt idx="90">
                  <c:v>8.73</c:v>
                </c:pt>
                <c:pt idx="91">
                  <c:v>8.73</c:v>
                </c:pt>
                <c:pt idx="92">
                  <c:v>8.94</c:v>
                </c:pt>
                <c:pt idx="93">
                  <c:v>9.25</c:v>
                </c:pt>
                <c:pt idx="94">
                  <c:v>8.8000000000000007</c:v>
                </c:pt>
                <c:pt idx="95">
                  <c:v>8.08</c:v>
                </c:pt>
              </c:numCache>
            </c:numRef>
          </c:yVal>
          <c:smooth val="0"/>
        </c:ser>
        <c:ser>
          <c:idx val="6"/>
          <c:order val="4"/>
          <c:tx>
            <c:v>Sweden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'D - Fig 9 - Top incomes'!$AQ$17:$AQ$97</c:f>
              <c:numCache>
                <c:formatCode>General</c:formatCode>
                <c:ptCount val="81"/>
                <c:pt idx="0">
                  <c:v>1903</c:v>
                </c:pt>
                <c:pt idx="1">
                  <c:v>1907</c:v>
                </c:pt>
                <c:pt idx="2">
                  <c:v>1911</c:v>
                </c:pt>
                <c:pt idx="3">
                  <c:v>1912</c:v>
                </c:pt>
                <c:pt idx="4">
                  <c:v>1916</c:v>
                </c:pt>
                <c:pt idx="5">
                  <c:v>1919</c:v>
                </c:pt>
                <c:pt idx="6">
                  <c:v>1920</c:v>
                </c:pt>
                <c:pt idx="7">
                  <c:v>1930</c:v>
                </c:pt>
                <c:pt idx="8">
                  <c:v>1934</c:v>
                </c:pt>
                <c:pt idx="9">
                  <c:v>1935</c:v>
                </c:pt>
                <c:pt idx="10">
                  <c:v>1941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1991</c:v>
                </c:pt>
                <c:pt idx="60">
                  <c:v>1992</c:v>
                </c:pt>
                <c:pt idx="61">
                  <c:v>1993</c:v>
                </c:pt>
                <c:pt idx="62">
                  <c:v>1994</c:v>
                </c:pt>
                <c:pt idx="63">
                  <c:v>1995</c:v>
                </c:pt>
                <c:pt idx="64">
                  <c:v>1996</c:v>
                </c:pt>
                <c:pt idx="65">
                  <c:v>1997</c:v>
                </c:pt>
                <c:pt idx="66">
                  <c:v>1998</c:v>
                </c:pt>
                <c:pt idx="67">
                  <c:v>1999</c:v>
                </c:pt>
                <c:pt idx="68">
                  <c:v>2000</c:v>
                </c:pt>
                <c:pt idx="69">
                  <c:v>2001</c:v>
                </c:pt>
                <c:pt idx="70">
                  <c:v>2002</c:v>
                </c:pt>
                <c:pt idx="71">
                  <c:v>2003</c:v>
                </c:pt>
                <c:pt idx="72">
                  <c:v>2004</c:v>
                </c:pt>
                <c:pt idx="73">
                  <c:v>2005</c:v>
                </c:pt>
                <c:pt idx="74">
                  <c:v>2006</c:v>
                </c:pt>
                <c:pt idx="75">
                  <c:v>2007</c:v>
                </c:pt>
                <c:pt idx="76">
                  <c:v>2008</c:v>
                </c:pt>
                <c:pt idx="77">
                  <c:v>2009</c:v>
                </c:pt>
                <c:pt idx="78">
                  <c:v>2010</c:v>
                </c:pt>
                <c:pt idx="79">
                  <c:v>2011</c:v>
                </c:pt>
                <c:pt idx="80">
                  <c:v>2012</c:v>
                </c:pt>
              </c:numCache>
            </c:numRef>
          </c:xVal>
          <c:yVal>
            <c:numRef>
              <c:f>'D - Fig 9 - Top incomes'!$AR$17:$AR$97</c:f>
              <c:numCache>
                <c:formatCode>General</c:formatCode>
                <c:ptCount val="81"/>
                <c:pt idx="0">
                  <c:v>26.99</c:v>
                </c:pt>
                <c:pt idx="1">
                  <c:v>21.45999999999999</c:v>
                </c:pt>
                <c:pt idx="2">
                  <c:v>19.57</c:v>
                </c:pt>
                <c:pt idx="3">
                  <c:v>20.919999999999991</c:v>
                </c:pt>
                <c:pt idx="4">
                  <c:v>28.04</c:v>
                </c:pt>
                <c:pt idx="5">
                  <c:v>16.329999999999991</c:v>
                </c:pt>
                <c:pt idx="6">
                  <c:v>13.48</c:v>
                </c:pt>
                <c:pt idx="7">
                  <c:v>13.74</c:v>
                </c:pt>
                <c:pt idx="8">
                  <c:v>11.95</c:v>
                </c:pt>
                <c:pt idx="9">
                  <c:v>12.32</c:v>
                </c:pt>
                <c:pt idx="10">
                  <c:v>10.29</c:v>
                </c:pt>
                <c:pt idx="11">
                  <c:v>10.44</c:v>
                </c:pt>
                <c:pt idx="12">
                  <c:v>10.039999999999999</c:v>
                </c:pt>
                <c:pt idx="13">
                  <c:v>9.77</c:v>
                </c:pt>
                <c:pt idx="14">
                  <c:v>10.07</c:v>
                </c:pt>
                <c:pt idx="15">
                  <c:v>8.620000000000001</c:v>
                </c:pt>
                <c:pt idx="16">
                  <c:v>7.9</c:v>
                </c:pt>
                <c:pt idx="17">
                  <c:v>7.64</c:v>
                </c:pt>
                <c:pt idx="18">
                  <c:v>7.59</c:v>
                </c:pt>
                <c:pt idx="19">
                  <c:v>7.33</c:v>
                </c:pt>
                <c:pt idx="20">
                  <c:v>6.8</c:v>
                </c:pt>
                <c:pt idx="21">
                  <c:v>6.9</c:v>
                </c:pt>
                <c:pt idx="22">
                  <c:v>6.9</c:v>
                </c:pt>
                <c:pt idx="23">
                  <c:v>6.78</c:v>
                </c:pt>
                <c:pt idx="24">
                  <c:v>6.6499999999999977</c:v>
                </c:pt>
                <c:pt idx="25">
                  <c:v>6.81</c:v>
                </c:pt>
                <c:pt idx="26">
                  <c:v>6.81</c:v>
                </c:pt>
                <c:pt idx="27">
                  <c:v>7</c:v>
                </c:pt>
                <c:pt idx="28">
                  <c:v>6.83</c:v>
                </c:pt>
                <c:pt idx="29">
                  <c:v>6.7699999999999987</c:v>
                </c:pt>
                <c:pt idx="30">
                  <c:v>6.6499999999999977</c:v>
                </c:pt>
                <c:pt idx="31">
                  <c:v>6.64</c:v>
                </c:pt>
                <c:pt idx="32">
                  <c:v>6.5</c:v>
                </c:pt>
                <c:pt idx="33">
                  <c:v>6.4700000000000024</c:v>
                </c:pt>
                <c:pt idx="34">
                  <c:v>6.35</c:v>
                </c:pt>
                <c:pt idx="35">
                  <c:v>6.55</c:v>
                </c:pt>
                <c:pt idx="36">
                  <c:v>6.57</c:v>
                </c:pt>
                <c:pt idx="37">
                  <c:v>6.41</c:v>
                </c:pt>
                <c:pt idx="38">
                  <c:v>6.1599999999999966</c:v>
                </c:pt>
                <c:pt idx="39">
                  <c:v>5.8</c:v>
                </c:pt>
                <c:pt idx="40">
                  <c:v>5.67</c:v>
                </c:pt>
                <c:pt idx="41">
                  <c:v>5.57</c:v>
                </c:pt>
                <c:pt idx="42">
                  <c:v>5.4700000000000024</c:v>
                </c:pt>
                <c:pt idx="43">
                  <c:v>5.29</c:v>
                </c:pt>
                <c:pt idx="44">
                  <c:v>4.95</c:v>
                </c:pt>
                <c:pt idx="45">
                  <c:v>4.6899999999999986</c:v>
                </c:pt>
                <c:pt idx="46">
                  <c:v>4.4700000000000024</c:v>
                </c:pt>
                <c:pt idx="47">
                  <c:v>4.25</c:v>
                </c:pt>
                <c:pt idx="48">
                  <c:v>4.05</c:v>
                </c:pt>
                <c:pt idx="49">
                  <c:v>3.97</c:v>
                </c:pt>
                <c:pt idx="50">
                  <c:v>3.98</c:v>
                </c:pt>
                <c:pt idx="51">
                  <c:v>4.08</c:v>
                </c:pt>
                <c:pt idx="52">
                  <c:v>4.13</c:v>
                </c:pt>
                <c:pt idx="53">
                  <c:v>4.1199999999999974</c:v>
                </c:pt>
                <c:pt idx="54">
                  <c:v>4.1099999999999994</c:v>
                </c:pt>
                <c:pt idx="55">
                  <c:v>4.24</c:v>
                </c:pt>
                <c:pt idx="56">
                  <c:v>4.38</c:v>
                </c:pt>
                <c:pt idx="57">
                  <c:v>4.4800000000000004</c:v>
                </c:pt>
                <c:pt idx="58">
                  <c:v>4.38</c:v>
                </c:pt>
                <c:pt idx="59">
                  <c:v>5.0999999999999996</c:v>
                </c:pt>
                <c:pt idx="60">
                  <c:v>5.04</c:v>
                </c:pt>
                <c:pt idx="61">
                  <c:v>5.22</c:v>
                </c:pt>
                <c:pt idx="62">
                  <c:v>5.53</c:v>
                </c:pt>
                <c:pt idx="63">
                  <c:v>5.25</c:v>
                </c:pt>
                <c:pt idx="64">
                  <c:v>5.59</c:v>
                </c:pt>
                <c:pt idx="65">
                  <c:v>5.72</c:v>
                </c:pt>
                <c:pt idx="66">
                  <c:v>5.87</c:v>
                </c:pt>
                <c:pt idx="67">
                  <c:v>6.01</c:v>
                </c:pt>
                <c:pt idx="68">
                  <c:v>5.9700000000000024</c:v>
                </c:pt>
                <c:pt idx="69">
                  <c:v>5.95</c:v>
                </c:pt>
                <c:pt idx="70">
                  <c:v>5.67</c:v>
                </c:pt>
                <c:pt idx="71">
                  <c:v>5.52</c:v>
                </c:pt>
                <c:pt idx="72">
                  <c:v>5.72</c:v>
                </c:pt>
                <c:pt idx="73">
                  <c:v>6.28</c:v>
                </c:pt>
                <c:pt idx="74">
                  <c:v>6.6099999999999977</c:v>
                </c:pt>
                <c:pt idx="75">
                  <c:v>6.91</c:v>
                </c:pt>
                <c:pt idx="76">
                  <c:v>7.09</c:v>
                </c:pt>
                <c:pt idx="77">
                  <c:v>6.72</c:v>
                </c:pt>
                <c:pt idx="78">
                  <c:v>6.91</c:v>
                </c:pt>
                <c:pt idx="79">
                  <c:v>7.02</c:v>
                </c:pt>
                <c:pt idx="80">
                  <c:v>7.13</c:v>
                </c:pt>
              </c:numCache>
            </c:numRef>
          </c:yVal>
          <c:smooth val="0"/>
        </c:ser>
        <c:ser>
          <c:idx val="5"/>
          <c:order val="5"/>
          <c:tx>
            <c:v>Netherlands</c:v>
          </c:tx>
          <c:marker>
            <c:symbol val="none"/>
          </c:marker>
          <c:xVal>
            <c:numRef>
              <c:f>'D - Fig 9 - Top incomes'!$AN$17:$AN$84</c:f>
              <c:numCache>
                <c:formatCode>General</c:formatCode>
                <c:ptCount val="68"/>
                <c:pt idx="0">
                  <c:v>1914</c:v>
                </c:pt>
                <c:pt idx="1">
                  <c:v>1915</c:v>
                </c:pt>
                <c:pt idx="2">
                  <c:v>1916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1941</c:v>
                </c:pt>
                <c:pt idx="27">
                  <c:v>1946</c:v>
                </c:pt>
                <c:pt idx="28">
                  <c:v>1950</c:v>
                </c:pt>
                <c:pt idx="29">
                  <c:v>1952</c:v>
                </c:pt>
                <c:pt idx="30">
                  <c:v>1953</c:v>
                </c:pt>
                <c:pt idx="31">
                  <c:v>1957</c:v>
                </c:pt>
                <c:pt idx="32">
                  <c:v>1958</c:v>
                </c:pt>
                <c:pt idx="33">
                  <c:v>1959</c:v>
                </c:pt>
                <c:pt idx="34">
                  <c:v>1962</c:v>
                </c:pt>
                <c:pt idx="35">
                  <c:v>1964</c:v>
                </c:pt>
                <c:pt idx="36">
                  <c:v>1966</c:v>
                </c:pt>
                <c:pt idx="37">
                  <c:v>1967</c:v>
                </c:pt>
                <c:pt idx="38">
                  <c:v>1970</c:v>
                </c:pt>
                <c:pt idx="39">
                  <c:v>1973</c:v>
                </c:pt>
                <c:pt idx="40">
                  <c:v>1975</c:v>
                </c:pt>
                <c:pt idx="41">
                  <c:v>1977</c:v>
                </c:pt>
                <c:pt idx="42">
                  <c:v>1981</c:v>
                </c:pt>
                <c:pt idx="43">
                  <c:v>1985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</c:numCache>
            </c:numRef>
          </c:xVal>
          <c:yVal>
            <c:numRef>
              <c:f>'D - Fig 9 - Top incomes'!$AO$17:$AO$84</c:f>
              <c:numCache>
                <c:formatCode>General</c:formatCode>
                <c:ptCount val="68"/>
                <c:pt idx="0">
                  <c:v>20.95999999999999</c:v>
                </c:pt>
                <c:pt idx="1">
                  <c:v>25.58</c:v>
                </c:pt>
                <c:pt idx="2">
                  <c:v>27.88</c:v>
                </c:pt>
                <c:pt idx="3">
                  <c:v>26.51</c:v>
                </c:pt>
                <c:pt idx="4">
                  <c:v>21.95</c:v>
                </c:pt>
                <c:pt idx="5">
                  <c:v>23.74</c:v>
                </c:pt>
                <c:pt idx="6">
                  <c:v>20.59</c:v>
                </c:pt>
                <c:pt idx="7">
                  <c:v>18.29</c:v>
                </c:pt>
                <c:pt idx="8">
                  <c:v>16.82</c:v>
                </c:pt>
                <c:pt idx="9">
                  <c:v>16.45</c:v>
                </c:pt>
                <c:pt idx="10">
                  <c:v>17.34</c:v>
                </c:pt>
                <c:pt idx="11">
                  <c:v>17.75</c:v>
                </c:pt>
                <c:pt idx="12">
                  <c:v>17.98999999999992</c:v>
                </c:pt>
                <c:pt idx="13">
                  <c:v>18.37</c:v>
                </c:pt>
                <c:pt idx="14">
                  <c:v>18.630000000000031</c:v>
                </c:pt>
                <c:pt idx="15">
                  <c:v>18.09</c:v>
                </c:pt>
                <c:pt idx="16">
                  <c:v>17.150000000000031</c:v>
                </c:pt>
                <c:pt idx="17">
                  <c:v>15.59</c:v>
                </c:pt>
                <c:pt idx="18">
                  <c:v>14.43</c:v>
                </c:pt>
                <c:pt idx="19">
                  <c:v>14.2</c:v>
                </c:pt>
                <c:pt idx="20">
                  <c:v>14.02</c:v>
                </c:pt>
                <c:pt idx="21">
                  <c:v>14</c:v>
                </c:pt>
                <c:pt idx="22">
                  <c:v>14.83</c:v>
                </c:pt>
                <c:pt idx="23">
                  <c:v>16.05</c:v>
                </c:pt>
                <c:pt idx="24">
                  <c:v>15.68</c:v>
                </c:pt>
                <c:pt idx="25">
                  <c:v>15.79</c:v>
                </c:pt>
                <c:pt idx="26">
                  <c:v>17.64</c:v>
                </c:pt>
                <c:pt idx="27">
                  <c:v>12.86</c:v>
                </c:pt>
                <c:pt idx="28">
                  <c:v>12.05</c:v>
                </c:pt>
                <c:pt idx="29">
                  <c:v>12.61</c:v>
                </c:pt>
                <c:pt idx="30">
                  <c:v>11.99</c:v>
                </c:pt>
                <c:pt idx="31">
                  <c:v>10.39</c:v>
                </c:pt>
                <c:pt idx="32">
                  <c:v>11.29</c:v>
                </c:pt>
                <c:pt idx="33">
                  <c:v>10.43</c:v>
                </c:pt>
                <c:pt idx="34">
                  <c:v>10.58</c:v>
                </c:pt>
                <c:pt idx="35">
                  <c:v>10.07</c:v>
                </c:pt>
                <c:pt idx="36">
                  <c:v>9.4600000000000026</c:v>
                </c:pt>
                <c:pt idx="37">
                  <c:v>9.26</c:v>
                </c:pt>
                <c:pt idx="38">
                  <c:v>8.64</c:v>
                </c:pt>
                <c:pt idx="39">
                  <c:v>6.9</c:v>
                </c:pt>
                <c:pt idx="40">
                  <c:v>6.1199999999999974</c:v>
                </c:pt>
                <c:pt idx="41">
                  <c:v>6.01</c:v>
                </c:pt>
                <c:pt idx="42">
                  <c:v>5.85</c:v>
                </c:pt>
                <c:pt idx="43">
                  <c:v>5.92</c:v>
                </c:pt>
                <c:pt idx="44">
                  <c:v>5.7</c:v>
                </c:pt>
                <c:pt idx="45">
                  <c:v>5.56</c:v>
                </c:pt>
                <c:pt idx="46">
                  <c:v>5.54</c:v>
                </c:pt>
                <c:pt idx="47">
                  <c:v>5.5</c:v>
                </c:pt>
                <c:pt idx="48">
                  <c:v>5.24</c:v>
                </c:pt>
                <c:pt idx="49">
                  <c:v>5.33</c:v>
                </c:pt>
                <c:pt idx="50">
                  <c:v>5.37</c:v>
                </c:pt>
                <c:pt idx="51">
                  <c:v>5.39</c:v>
                </c:pt>
                <c:pt idx="52">
                  <c:v>5.46</c:v>
                </c:pt>
                <c:pt idx="53">
                  <c:v>5.29</c:v>
                </c:pt>
                <c:pt idx="54">
                  <c:v>5.38</c:v>
                </c:pt>
                <c:pt idx="55">
                  <c:v>5.6099999999999977</c:v>
                </c:pt>
                <c:pt idx="56">
                  <c:v>6.64</c:v>
                </c:pt>
                <c:pt idx="57">
                  <c:v>6.55</c:v>
                </c:pt>
                <c:pt idx="58">
                  <c:v>6.3599999999999977</c:v>
                </c:pt>
                <c:pt idx="59">
                  <c:v>6.6599999999999957</c:v>
                </c:pt>
                <c:pt idx="60">
                  <c:v>6.81</c:v>
                </c:pt>
                <c:pt idx="61">
                  <c:v>6.84</c:v>
                </c:pt>
                <c:pt idx="62">
                  <c:v>7.57</c:v>
                </c:pt>
                <c:pt idx="63">
                  <c:v>6.76</c:v>
                </c:pt>
                <c:pt idx="64">
                  <c:v>6.4300000000000024</c:v>
                </c:pt>
                <c:pt idx="65">
                  <c:v>6.45</c:v>
                </c:pt>
                <c:pt idx="66">
                  <c:v>6.33</c:v>
                </c:pt>
                <c:pt idx="67">
                  <c:v>6.33</c:v>
                </c:pt>
              </c:numCache>
            </c:numRef>
          </c:yVal>
          <c:smooth val="0"/>
        </c:ser>
        <c:ser>
          <c:idx val="0"/>
          <c:order val="6"/>
          <c:tx>
            <c:v>Denmark</c:v>
          </c:tx>
          <c:marker>
            <c:symbol val="none"/>
          </c:marker>
          <c:xVal>
            <c:numRef>
              <c:f>'D - Fig 9 - Top incomes'!$Y$17:$Y$111</c:f>
              <c:numCache>
                <c:formatCode>General</c:formatCode>
                <c:ptCount val="95"/>
                <c:pt idx="0">
                  <c:v>1903</c:v>
                </c:pt>
                <c:pt idx="1">
                  <c:v>1908</c:v>
                </c:pt>
                <c:pt idx="2">
                  <c:v>1915</c:v>
                </c:pt>
                <c:pt idx="3">
                  <c:v>1917</c:v>
                </c:pt>
                <c:pt idx="4">
                  <c:v>1918</c:v>
                </c:pt>
                <c:pt idx="5">
                  <c:v>1919</c:v>
                </c:pt>
                <c:pt idx="6">
                  <c:v>1920</c:v>
                </c:pt>
                <c:pt idx="7">
                  <c:v>1921</c:v>
                </c:pt>
                <c:pt idx="8">
                  <c:v>1922</c:v>
                </c:pt>
                <c:pt idx="9">
                  <c:v>1923</c:v>
                </c:pt>
                <c:pt idx="10">
                  <c:v>1924</c:v>
                </c:pt>
                <c:pt idx="11">
                  <c:v>1925</c:v>
                </c:pt>
                <c:pt idx="12">
                  <c:v>1926</c:v>
                </c:pt>
                <c:pt idx="13">
                  <c:v>1927</c:v>
                </c:pt>
                <c:pt idx="14">
                  <c:v>1928</c:v>
                </c:pt>
                <c:pt idx="15">
                  <c:v>1929</c:v>
                </c:pt>
                <c:pt idx="16">
                  <c:v>1930</c:v>
                </c:pt>
                <c:pt idx="17">
                  <c:v>1931</c:v>
                </c:pt>
                <c:pt idx="18">
                  <c:v>1932</c:v>
                </c:pt>
                <c:pt idx="19">
                  <c:v>1933</c:v>
                </c:pt>
                <c:pt idx="20">
                  <c:v>1934</c:v>
                </c:pt>
                <c:pt idx="21">
                  <c:v>1935</c:v>
                </c:pt>
                <c:pt idx="22">
                  <c:v>1936</c:v>
                </c:pt>
                <c:pt idx="23">
                  <c:v>1937</c:v>
                </c:pt>
                <c:pt idx="24">
                  <c:v>1938</c:v>
                </c:pt>
                <c:pt idx="25">
                  <c:v>1939</c:v>
                </c:pt>
                <c:pt idx="26">
                  <c:v>1940</c:v>
                </c:pt>
                <c:pt idx="27">
                  <c:v>1941</c:v>
                </c:pt>
                <c:pt idx="28">
                  <c:v>1942</c:v>
                </c:pt>
                <c:pt idx="29">
                  <c:v>1943</c:v>
                </c:pt>
                <c:pt idx="30">
                  <c:v>1944</c:v>
                </c:pt>
                <c:pt idx="31">
                  <c:v>1945</c:v>
                </c:pt>
                <c:pt idx="32">
                  <c:v>1946</c:v>
                </c:pt>
                <c:pt idx="33">
                  <c:v>1947</c:v>
                </c:pt>
                <c:pt idx="34">
                  <c:v>1948</c:v>
                </c:pt>
                <c:pt idx="35">
                  <c:v>1949</c:v>
                </c:pt>
                <c:pt idx="36">
                  <c:v>1950</c:v>
                </c:pt>
                <c:pt idx="37">
                  <c:v>1951</c:v>
                </c:pt>
                <c:pt idx="38">
                  <c:v>1952</c:v>
                </c:pt>
                <c:pt idx="39">
                  <c:v>1953</c:v>
                </c:pt>
                <c:pt idx="40">
                  <c:v>1954</c:v>
                </c:pt>
                <c:pt idx="41">
                  <c:v>1955</c:v>
                </c:pt>
                <c:pt idx="42">
                  <c:v>1956</c:v>
                </c:pt>
                <c:pt idx="43">
                  <c:v>1957</c:v>
                </c:pt>
                <c:pt idx="44">
                  <c:v>1958</c:v>
                </c:pt>
                <c:pt idx="45">
                  <c:v>1959</c:v>
                </c:pt>
                <c:pt idx="46">
                  <c:v>1960</c:v>
                </c:pt>
                <c:pt idx="47">
                  <c:v>1961</c:v>
                </c:pt>
                <c:pt idx="48">
                  <c:v>1962</c:v>
                </c:pt>
                <c:pt idx="49">
                  <c:v>1963</c:v>
                </c:pt>
                <c:pt idx="50">
                  <c:v>1964</c:v>
                </c:pt>
                <c:pt idx="51">
                  <c:v>1965</c:v>
                </c:pt>
                <c:pt idx="52">
                  <c:v>1966</c:v>
                </c:pt>
                <c:pt idx="53">
                  <c:v>1967</c:v>
                </c:pt>
                <c:pt idx="54">
                  <c:v>1968</c:v>
                </c:pt>
                <c:pt idx="55">
                  <c:v>1970</c:v>
                </c:pt>
                <c:pt idx="56">
                  <c:v>1971</c:v>
                </c:pt>
                <c:pt idx="57">
                  <c:v>1972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</c:numCache>
            </c:numRef>
          </c:xVal>
          <c:yVal>
            <c:numRef>
              <c:f>'D - Fig 9 - Top incomes'!$Z$17:$Z$111</c:f>
              <c:numCache>
                <c:formatCode>General</c:formatCode>
                <c:ptCount val="95"/>
                <c:pt idx="0">
                  <c:v>16.21</c:v>
                </c:pt>
                <c:pt idx="1">
                  <c:v>16.45</c:v>
                </c:pt>
                <c:pt idx="2">
                  <c:v>24.02</c:v>
                </c:pt>
                <c:pt idx="3">
                  <c:v>27.610000000000031</c:v>
                </c:pt>
                <c:pt idx="4">
                  <c:v>26.08</c:v>
                </c:pt>
                <c:pt idx="5">
                  <c:v>21.27999999999999</c:v>
                </c:pt>
                <c:pt idx="6">
                  <c:v>15.32</c:v>
                </c:pt>
                <c:pt idx="7">
                  <c:v>12.78</c:v>
                </c:pt>
                <c:pt idx="8">
                  <c:v>12.75</c:v>
                </c:pt>
                <c:pt idx="9">
                  <c:v>13.86</c:v>
                </c:pt>
                <c:pt idx="10">
                  <c:v>13.78</c:v>
                </c:pt>
                <c:pt idx="11">
                  <c:v>12.54</c:v>
                </c:pt>
                <c:pt idx="12">
                  <c:v>12.1</c:v>
                </c:pt>
                <c:pt idx="13">
                  <c:v>12.96</c:v>
                </c:pt>
                <c:pt idx="14">
                  <c:v>13.25</c:v>
                </c:pt>
                <c:pt idx="15">
                  <c:v>13.29</c:v>
                </c:pt>
                <c:pt idx="16">
                  <c:v>13.28</c:v>
                </c:pt>
                <c:pt idx="17">
                  <c:v>13.44</c:v>
                </c:pt>
                <c:pt idx="18">
                  <c:v>13.53</c:v>
                </c:pt>
                <c:pt idx="19">
                  <c:v>13.86</c:v>
                </c:pt>
                <c:pt idx="20">
                  <c:v>14.36</c:v>
                </c:pt>
                <c:pt idx="21">
                  <c:v>14.2</c:v>
                </c:pt>
                <c:pt idx="22">
                  <c:v>14.43</c:v>
                </c:pt>
                <c:pt idx="23">
                  <c:v>14.31</c:v>
                </c:pt>
                <c:pt idx="24">
                  <c:v>13.33</c:v>
                </c:pt>
                <c:pt idx="25">
                  <c:v>13.46</c:v>
                </c:pt>
                <c:pt idx="26">
                  <c:v>13.82</c:v>
                </c:pt>
                <c:pt idx="27">
                  <c:v>13.68</c:v>
                </c:pt>
                <c:pt idx="28">
                  <c:v>13.4</c:v>
                </c:pt>
                <c:pt idx="29">
                  <c:v>12.06</c:v>
                </c:pt>
                <c:pt idx="30">
                  <c:v>11.16</c:v>
                </c:pt>
                <c:pt idx="31">
                  <c:v>11.37</c:v>
                </c:pt>
                <c:pt idx="32">
                  <c:v>10.6</c:v>
                </c:pt>
                <c:pt idx="33">
                  <c:v>10.66</c:v>
                </c:pt>
                <c:pt idx="34">
                  <c:v>9.8700000000000028</c:v>
                </c:pt>
                <c:pt idx="35">
                  <c:v>9.65</c:v>
                </c:pt>
                <c:pt idx="36">
                  <c:v>9.44</c:v>
                </c:pt>
                <c:pt idx="37">
                  <c:v>9.25</c:v>
                </c:pt>
                <c:pt idx="38">
                  <c:v>9.0500000000000007</c:v>
                </c:pt>
                <c:pt idx="39">
                  <c:v>8.99</c:v>
                </c:pt>
                <c:pt idx="40">
                  <c:v>8.66</c:v>
                </c:pt>
                <c:pt idx="41">
                  <c:v>8.75</c:v>
                </c:pt>
                <c:pt idx="42">
                  <c:v>8.9500000000000028</c:v>
                </c:pt>
                <c:pt idx="43">
                  <c:v>8.2800000000000011</c:v>
                </c:pt>
                <c:pt idx="44">
                  <c:v>8.61</c:v>
                </c:pt>
                <c:pt idx="45">
                  <c:v>8.74</c:v>
                </c:pt>
                <c:pt idx="46">
                  <c:v>8.620000000000001</c:v>
                </c:pt>
                <c:pt idx="47">
                  <c:v>8.4700000000000006</c:v>
                </c:pt>
                <c:pt idx="48">
                  <c:v>8.5</c:v>
                </c:pt>
                <c:pt idx="49">
                  <c:v>8.1</c:v>
                </c:pt>
                <c:pt idx="50">
                  <c:v>7.91</c:v>
                </c:pt>
                <c:pt idx="51">
                  <c:v>7.79</c:v>
                </c:pt>
                <c:pt idx="52">
                  <c:v>7.81</c:v>
                </c:pt>
                <c:pt idx="53">
                  <c:v>7.8</c:v>
                </c:pt>
                <c:pt idx="54">
                  <c:v>8.16</c:v>
                </c:pt>
                <c:pt idx="55">
                  <c:v>9.18</c:v>
                </c:pt>
                <c:pt idx="56">
                  <c:v>8.24</c:v>
                </c:pt>
                <c:pt idx="57">
                  <c:v>8.24</c:v>
                </c:pt>
                <c:pt idx="58">
                  <c:v>7.31</c:v>
                </c:pt>
                <c:pt idx="59">
                  <c:v>6.8</c:v>
                </c:pt>
                <c:pt idx="60">
                  <c:v>6.6199999999999957</c:v>
                </c:pt>
                <c:pt idx="61">
                  <c:v>6.13</c:v>
                </c:pt>
                <c:pt idx="62">
                  <c:v>5.7699999999999987</c:v>
                </c:pt>
                <c:pt idx="63">
                  <c:v>5.6199999999999957</c:v>
                </c:pt>
                <c:pt idx="64">
                  <c:v>5.4700000000000024</c:v>
                </c:pt>
                <c:pt idx="65">
                  <c:v>5.38</c:v>
                </c:pt>
                <c:pt idx="66">
                  <c:v>5.21</c:v>
                </c:pt>
                <c:pt idx="67">
                  <c:v>5.2700000000000014</c:v>
                </c:pt>
                <c:pt idx="68">
                  <c:v>5.26</c:v>
                </c:pt>
                <c:pt idx="69">
                  <c:v>5.21</c:v>
                </c:pt>
                <c:pt idx="70">
                  <c:v>5.1499999999999986</c:v>
                </c:pt>
                <c:pt idx="71">
                  <c:v>5.24</c:v>
                </c:pt>
                <c:pt idx="72">
                  <c:v>5.18</c:v>
                </c:pt>
                <c:pt idx="73">
                  <c:v>5.24</c:v>
                </c:pt>
                <c:pt idx="74">
                  <c:v>5.17</c:v>
                </c:pt>
                <c:pt idx="75">
                  <c:v>5.01</c:v>
                </c:pt>
                <c:pt idx="76">
                  <c:v>5.0199999999999996</c:v>
                </c:pt>
                <c:pt idx="77">
                  <c:v>5.13</c:v>
                </c:pt>
                <c:pt idx="78">
                  <c:v>5</c:v>
                </c:pt>
                <c:pt idx="79">
                  <c:v>5.03</c:v>
                </c:pt>
                <c:pt idx="80">
                  <c:v>5.1199999999999974</c:v>
                </c:pt>
                <c:pt idx="81">
                  <c:v>5.24</c:v>
                </c:pt>
                <c:pt idx="82">
                  <c:v>5.4</c:v>
                </c:pt>
                <c:pt idx="83">
                  <c:v>5.4700000000000024</c:v>
                </c:pt>
                <c:pt idx="84">
                  <c:v>5.73</c:v>
                </c:pt>
                <c:pt idx="85">
                  <c:v>5.6199999999999957</c:v>
                </c:pt>
                <c:pt idx="86">
                  <c:v>5.55</c:v>
                </c:pt>
                <c:pt idx="87">
                  <c:v>5.5</c:v>
                </c:pt>
                <c:pt idx="88">
                  <c:v>5.57</c:v>
                </c:pt>
                <c:pt idx="89">
                  <c:v>5.78</c:v>
                </c:pt>
                <c:pt idx="90">
                  <c:v>5.91</c:v>
                </c:pt>
                <c:pt idx="91">
                  <c:v>6.1199999999999974</c:v>
                </c:pt>
                <c:pt idx="92">
                  <c:v>6.05</c:v>
                </c:pt>
                <c:pt idx="93">
                  <c:v>5.44</c:v>
                </c:pt>
                <c:pt idx="94">
                  <c:v>6.41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439712"/>
        <c:axId val="300286000"/>
      </c:scatterChart>
      <c:valAx>
        <c:axId val="300439712"/>
        <c:scaling>
          <c:orientation val="minMax"/>
          <c:max val="2012"/>
          <c:min val="19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00286000"/>
        <c:crosses val="autoZero"/>
        <c:crossBetween val="midCat"/>
        <c:majorUnit val="5"/>
        <c:minorUnit val="5"/>
      </c:valAx>
      <c:valAx>
        <c:axId val="300286000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baseline="0"/>
                  <a:t>Income share of the top 1%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"/>
              <c:y val="0.2181225614927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00439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973895582329296"/>
          <c:y val="3.35803647158609E-2"/>
          <c:w val="0.14026104417670701"/>
          <c:h val="0.5019656488549619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65195972657305E-2"/>
          <c:y val="0.17483686081873601"/>
          <c:w val="0.73012724887346403"/>
          <c:h val="0.75418634327774203"/>
        </c:manualLayout>
      </c:layout>
      <c:scatterChart>
        <c:scatterStyle val="lineMarker"/>
        <c:varyColors val="0"/>
        <c:ser>
          <c:idx val="3"/>
          <c:order val="0"/>
          <c:tx>
            <c:v>Bottom 60% (early years)</c:v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'D - Fig aa - bottom 60 top 10'!$A$18:$A$28</c:f>
              <c:numCache>
                <c:formatCode>0</c:formatCode>
                <c:ptCount val="11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1992</c:v>
                </c:pt>
              </c:numCache>
            </c:numRef>
          </c:xVal>
          <c:yVal>
            <c:numRef>
              <c:f>'D - Fig aa - bottom 60 top 10'!$B$18:$B$28</c:f>
              <c:numCache>
                <c:formatCode>General</c:formatCode>
                <c:ptCount val="11"/>
                <c:pt idx="0">
                  <c:v>25.7</c:v>
                </c:pt>
                <c:pt idx="1">
                  <c:v>23.3</c:v>
                </c:pt>
                <c:pt idx="2">
                  <c:v>21.4</c:v>
                </c:pt>
                <c:pt idx="3">
                  <c:v>19.5</c:v>
                </c:pt>
                <c:pt idx="4">
                  <c:v>17.600000000000001</c:v>
                </c:pt>
                <c:pt idx="5">
                  <c:v>16.7</c:v>
                </c:pt>
                <c:pt idx="6">
                  <c:v>14.2</c:v>
                </c:pt>
                <c:pt idx="7">
                  <c:v>14.1</c:v>
                </c:pt>
                <c:pt idx="8">
                  <c:v>12.8</c:v>
                </c:pt>
                <c:pt idx="9">
                  <c:v>12.5</c:v>
                </c:pt>
                <c:pt idx="10">
                  <c:v>13.5</c:v>
                </c:pt>
              </c:numCache>
            </c:numRef>
          </c:yVal>
          <c:smooth val="0"/>
        </c:ser>
        <c:ser>
          <c:idx val="0"/>
          <c:order val="1"/>
          <c:tx>
            <c:v>Top 10% (early data)</c:v>
          </c:tx>
          <c:marker>
            <c:symbol val="diamond"/>
            <c:size val="5"/>
          </c:marker>
          <c:xVal>
            <c:numRef>
              <c:f>'D - Fig aa - bottom 60 top 10'!$A$18:$A$28</c:f>
              <c:numCache>
                <c:formatCode>0</c:formatCode>
                <c:ptCount val="11"/>
                <c:pt idx="0">
                  <c:v>1820</c:v>
                </c:pt>
                <c:pt idx="1">
                  <c:v>1850</c:v>
                </c:pt>
                <c:pt idx="2">
                  <c:v>1870</c:v>
                </c:pt>
                <c:pt idx="3">
                  <c:v>1890</c:v>
                </c:pt>
                <c:pt idx="4">
                  <c:v>1910</c:v>
                </c:pt>
                <c:pt idx="5">
                  <c:v>1929</c:v>
                </c:pt>
                <c:pt idx="6">
                  <c:v>1950</c:v>
                </c:pt>
                <c:pt idx="7">
                  <c:v>1960</c:v>
                </c:pt>
                <c:pt idx="8">
                  <c:v>1970</c:v>
                </c:pt>
                <c:pt idx="9">
                  <c:v>1980</c:v>
                </c:pt>
                <c:pt idx="10">
                  <c:v>1992</c:v>
                </c:pt>
              </c:numCache>
            </c:numRef>
          </c:xVal>
          <c:yVal>
            <c:numRef>
              <c:f>'D - Fig aa - bottom 60 top 10'!$C$18:$C$28</c:f>
              <c:numCache>
                <c:formatCode>General</c:formatCode>
                <c:ptCount val="11"/>
                <c:pt idx="0">
                  <c:v>42.8</c:v>
                </c:pt>
                <c:pt idx="1">
                  <c:v>45.2</c:v>
                </c:pt>
                <c:pt idx="2">
                  <c:v>47.6</c:v>
                </c:pt>
                <c:pt idx="3">
                  <c:v>49.8</c:v>
                </c:pt>
                <c:pt idx="4">
                  <c:v>50.9</c:v>
                </c:pt>
                <c:pt idx="5">
                  <c:v>49.8</c:v>
                </c:pt>
                <c:pt idx="6">
                  <c:v>51.3</c:v>
                </c:pt>
                <c:pt idx="7">
                  <c:v>50</c:v>
                </c:pt>
                <c:pt idx="8">
                  <c:v>50.8</c:v>
                </c:pt>
                <c:pt idx="9">
                  <c:v>51.6</c:v>
                </c:pt>
                <c:pt idx="10">
                  <c:v>53.4</c:v>
                </c:pt>
              </c:numCache>
            </c:numRef>
          </c:yVal>
          <c:smooth val="0"/>
        </c:ser>
        <c:ser>
          <c:idx val="1"/>
          <c:order val="2"/>
          <c:tx>
            <c:v>Bottom 60% (late data)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xVal>
            <c:numRef>
              <c:f>'D - Fig aa - bottom 60 top 10'!$E$18:$E$22</c:f>
              <c:numCache>
                <c:formatCode>0</c:formatCode>
                <c:ptCount val="5"/>
                <c:pt idx="0" formatCode="General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xVal>
          <c:yVal>
            <c:numRef>
              <c:f>'D - Fig aa - bottom 60 top 10'!$F$18:$F$22</c:f>
              <c:numCache>
                <c:formatCode>0.0</c:formatCode>
                <c:ptCount val="5"/>
                <c:pt idx="0">
                  <c:v>8.0205251208247983</c:v>
                </c:pt>
                <c:pt idx="1">
                  <c:v>8.2183980080598236</c:v>
                </c:pt>
                <c:pt idx="2">
                  <c:v>9.3800270790720575</c:v>
                </c:pt>
                <c:pt idx="3">
                  <c:v>9.3226684022705815</c:v>
                </c:pt>
                <c:pt idx="4">
                  <c:v>9.8784054713081346</c:v>
                </c:pt>
              </c:numCache>
            </c:numRef>
          </c:yVal>
          <c:smooth val="0"/>
        </c:ser>
        <c:ser>
          <c:idx val="2"/>
          <c:order val="3"/>
          <c:tx>
            <c:v>Top 10% (late data)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diamond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'D - Fig aa - bottom 60 top 10'!$E$18:$E$22</c:f>
              <c:numCache>
                <c:formatCode>0</c:formatCode>
                <c:ptCount val="5"/>
                <c:pt idx="0" formatCode="General">
                  <c:v>1988</c:v>
                </c:pt>
                <c:pt idx="1">
                  <c:v>1993</c:v>
                </c:pt>
                <c:pt idx="2">
                  <c:v>1998</c:v>
                </c:pt>
                <c:pt idx="3">
                  <c:v>2003</c:v>
                </c:pt>
                <c:pt idx="4">
                  <c:v>2008</c:v>
                </c:pt>
              </c:numCache>
            </c:numRef>
          </c:xVal>
          <c:yVal>
            <c:numRef>
              <c:f>'D - Fig aa - bottom 60 top 10'!$G$18:$G$22</c:f>
              <c:numCache>
                <c:formatCode>0.0</c:formatCode>
                <c:ptCount val="5"/>
                <c:pt idx="0">
                  <c:v>57.374659317411997</c:v>
                </c:pt>
                <c:pt idx="1">
                  <c:v>60.451428338319253</c:v>
                </c:pt>
                <c:pt idx="2">
                  <c:v>57.964250983752848</c:v>
                </c:pt>
                <c:pt idx="3">
                  <c:v>59.755532529284807</c:v>
                </c:pt>
                <c:pt idx="4">
                  <c:v>58.868594298735111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398352"/>
        <c:axId val="299933144"/>
      </c:scatterChart>
      <c:valAx>
        <c:axId val="300398352"/>
        <c:scaling>
          <c:orientation val="minMax"/>
          <c:max val="2012"/>
          <c:min val="1820"/>
        </c:scaling>
        <c:delete val="0"/>
        <c:axPos val="b"/>
        <c:numFmt formatCode="0" sourceLinked="1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99933144"/>
        <c:crosses val="autoZero"/>
        <c:crossBetween val="midCat"/>
        <c:majorUnit val="20"/>
        <c:minorUnit val="5"/>
      </c:valAx>
      <c:valAx>
        <c:axId val="299933144"/>
        <c:scaling>
          <c:orientation val="minMax"/>
          <c:max val="7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baseline="0"/>
                  <a:t>Share of global income, 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9.0953393098564797E-4"/>
              <c:y val="0.345903726626698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0039835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0.85474</cdr:x>
      <cdr:y>0.27756</cdr:y>
    </cdr:from>
    <cdr:to>
      <cdr:x>0.9291</cdr:x>
      <cdr:y>0.38666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862957" y="1557131"/>
          <a:ext cx="684050" cy="612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0.78151</cdr:x>
      <cdr:y>0.31417</cdr:y>
    </cdr:from>
    <cdr:to>
      <cdr:x>0.87995</cdr:x>
      <cdr:y>0.38583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189285" y="1762548"/>
          <a:ext cx="905586" cy="401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>
              <a:solidFill>
                <a:srgbClr val="000000"/>
              </a:solidFill>
            </a:rPr>
            <a:t>Top 10%</a:t>
          </a:r>
          <a:endParaRPr lang="en-US" sz="160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0.77143</cdr:x>
      <cdr:y>0.74331</cdr:y>
    </cdr:from>
    <cdr:to>
      <cdr:x>0.90876</cdr:x>
      <cdr:y>0.81496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096540" y="4170017"/>
          <a:ext cx="1263374" cy="401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aseline="0">
              <a:solidFill>
                <a:srgbClr val="000000"/>
              </a:solidFill>
            </a:rPr>
            <a:t>Bottom 60%</a:t>
          </a:r>
          <a:endParaRPr lang="en-US" sz="160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0.45862</cdr:x>
      <cdr:y>0.20496</cdr:y>
    </cdr:from>
    <cdr:to>
      <cdr:x>0.45862</cdr:x>
      <cdr:y>0.27027</cdr:y>
    </cdr:to>
    <cdr:cxnSp macro="">
      <cdr:nvCxnSpPr>
        <cdr:cNvPr id="6" name="Connettore 2 20"/>
        <cdr:cNvCxnSpPr/>
      </cdr:nvCxnSpPr>
      <cdr:spPr>
        <a:xfrm xmlns:a="http://schemas.openxmlformats.org/drawingml/2006/main">
          <a:off x="4218959" y="1149842"/>
          <a:ext cx="0" cy="366386"/>
        </a:xfrm>
        <a:prstGeom xmlns:a="http://schemas.openxmlformats.org/drawingml/2006/main" prst="straightConnector1">
          <a:avLst/>
        </a:prstGeom>
        <a:ln xmlns:a="http://schemas.openxmlformats.org/drawingml/2006/main" w="3175" cmpd="sng">
          <a:solidFill>
            <a:schemeClr val="tx1"/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1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3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1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DCD9-C2FE-4C9F-8B2C-CE2A7EDA2260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E454-0E51-426C-96DA-5B016EE73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-econ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Inequality and Economic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9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9576"/>
            <a:ext cx="8229600" cy="436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9659" y="1181818"/>
            <a:ext cx="26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Robert Allen “Comparative Divergence”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2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5" y="253042"/>
            <a:ext cx="8001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9659" y="1181818"/>
            <a:ext cx="26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Robert Allen “Comparative Divergence”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9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631" y="109021"/>
            <a:ext cx="905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9. The share of total income received by the top 1%: 1913 -2012. 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1609631" y="2050536"/>
          <a:ext cx="8945481" cy="470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02676" y="5625042"/>
            <a:ext cx="637673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China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1830" y="4800851"/>
            <a:ext cx="637673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India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102" y="5119761"/>
            <a:ext cx="231828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United Kingdom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701" y="3749704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Argentina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2957" y="2982639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South </a:t>
            </a:r>
          </a:p>
          <a:p>
            <a:r>
              <a:rPr lang="en-US" sz="1500" dirty="0"/>
              <a:t>Africa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7756" y="3504921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United </a:t>
            </a:r>
          </a:p>
          <a:p>
            <a:r>
              <a:rPr lang="en-US" sz="1500" dirty="0"/>
              <a:t>States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267641" y="1093352"/>
            <a:ext cx="6556826" cy="1176122"/>
            <a:chOff x="3591109" y="21093"/>
            <a:chExt cx="6556826" cy="1176122"/>
          </a:xfrm>
        </p:grpSpPr>
        <p:sp>
          <p:nvSpPr>
            <p:cNvPr id="14" name="TextBox 13"/>
            <p:cNvSpPr txBox="1"/>
            <p:nvPr/>
          </p:nvSpPr>
          <p:spPr>
            <a:xfrm>
              <a:off x="5299414" y="439273"/>
              <a:ext cx="648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End of WWII: 1945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14622" y="243108"/>
              <a:ext cx="10441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Start of Great</a:t>
              </a:r>
            </a:p>
            <a:p>
              <a:r>
                <a:rPr lang="en-US" sz="1400" dirty="0"/>
                <a:t>Depression:</a:t>
              </a:r>
            </a:p>
            <a:p>
              <a:r>
                <a:rPr lang="en-US" sz="1400" dirty="0"/>
                <a:t>1929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76471" y="21093"/>
              <a:ext cx="97146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Start of global financial crisis: 2008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1109" y="439273"/>
              <a:ext cx="648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End of WWI: 1918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66266" y="1297758"/>
            <a:ext cx="1182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End of ‘golden age’ of capitalism:</a:t>
            </a:r>
          </a:p>
          <a:p>
            <a:r>
              <a:rPr lang="en-US" sz="1400" dirty="0"/>
              <a:t>1973</a:t>
            </a:r>
          </a:p>
        </p:txBody>
      </p:sp>
      <p:cxnSp>
        <p:nvCxnSpPr>
          <p:cNvPr id="24" name="Connettore 2 20"/>
          <p:cNvCxnSpPr/>
          <p:nvPr/>
        </p:nvCxnSpPr>
        <p:spPr>
          <a:xfrm>
            <a:off x="3558571" y="2237621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0"/>
          <p:cNvCxnSpPr/>
          <p:nvPr/>
        </p:nvCxnSpPr>
        <p:spPr>
          <a:xfrm>
            <a:off x="4235649" y="2205451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0"/>
          <p:cNvCxnSpPr/>
          <p:nvPr/>
        </p:nvCxnSpPr>
        <p:spPr>
          <a:xfrm>
            <a:off x="5235958" y="2237621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0"/>
          <p:cNvCxnSpPr/>
          <p:nvPr/>
        </p:nvCxnSpPr>
        <p:spPr>
          <a:xfrm>
            <a:off x="6952583" y="2205451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0"/>
          <p:cNvCxnSpPr/>
          <p:nvPr/>
        </p:nvCxnSpPr>
        <p:spPr>
          <a:xfrm>
            <a:off x="9155026" y="2240241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54883" y="6538823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www.core-econ.org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631" y="109021"/>
            <a:ext cx="905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17. Declining share of the top 1% in some European economies and Japan.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1524000" y="2116666"/>
          <a:ext cx="8964000" cy="4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2082" y="3990897"/>
            <a:ext cx="1328498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Denmark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2800" y="5169272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Netherlands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8588" y="5266482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Sweden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50123" y="4929586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9229" y="4640449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Italy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0581" y="3250020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Japan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7843" y="4420816"/>
            <a:ext cx="1456266" cy="338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Germany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67641" y="1093352"/>
            <a:ext cx="6556826" cy="1176122"/>
            <a:chOff x="3591109" y="21093"/>
            <a:chExt cx="6556826" cy="1176122"/>
          </a:xfrm>
        </p:grpSpPr>
        <p:sp>
          <p:nvSpPr>
            <p:cNvPr id="15" name="TextBox 14"/>
            <p:cNvSpPr txBox="1"/>
            <p:nvPr/>
          </p:nvSpPr>
          <p:spPr>
            <a:xfrm>
              <a:off x="5299414" y="439273"/>
              <a:ext cx="648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End of WWII: 1945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14622" y="243108"/>
              <a:ext cx="10441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Start of Great</a:t>
              </a:r>
            </a:p>
            <a:p>
              <a:r>
                <a:rPr lang="en-US" sz="1400" dirty="0"/>
                <a:t>Depression:</a:t>
              </a:r>
            </a:p>
            <a:p>
              <a:r>
                <a:rPr lang="en-US" sz="1400" dirty="0"/>
                <a:t>1929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76471" y="21093"/>
              <a:ext cx="97146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Start of global financial crisis: 2008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1109" y="439273"/>
              <a:ext cx="648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End of WWI: 1918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07061" y="1311869"/>
            <a:ext cx="1182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End of ‘golden age’ of capitalism:</a:t>
            </a:r>
          </a:p>
          <a:p>
            <a:r>
              <a:rPr lang="en-US" sz="1400" dirty="0"/>
              <a:t>1973</a:t>
            </a:r>
          </a:p>
        </p:txBody>
      </p:sp>
      <p:cxnSp>
        <p:nvCxnSpPr>
          <p:cNvPr id="24" name="Connettore 2 20"/>
          <p:cNvCxnSpPr/>
          <p:nvPr/>
        </p:nvCxnSpPr>
        <p:spPr>
          <a:xfrm>
            <a:off x="3558571" y="2240241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0"/>
          <p:cNvCxnSpPr/>
          <p:nvPr/>
        </p:nvCxnSpPr>
        <p:spPr>
          <a:xfrm>
            <a:off x="4235649" y="2250196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0"/>
          <p:cNvCxnSpPr/>
          <p:nvPr/>
        </p:nvCxnSpPr>
        <p:spPr>
          <a:xfrm>
            <a:off x="5230052" y="2250196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0"/>
          <p:cNvCxnSpPr/>
          <p:nvPr/>
        </p:nvCxnSpPr>
        <p:spPr>
          <a:xfrm>
            <a:off x="6980805" y="2262903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0"/>
          <p:cNvCxnSpPr/>
          <p:nvPr/>
        </p:nvCxnSpPr>
        <p:spPr>
          <a:xfrm>
            <a:off x="9163307" y="2240241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54883" y="6538823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www.core-econ.org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1524001" y="1120329"/>
          <a:ext cx="9199217" cy="561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9631" y="109022"/>
            <a:ext cx="905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Figure. Shares of global income received by bottom 60% and top 10% of world population (1820-2008).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0617" y="1494604"/>
            <a:ext cx="832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 of WWII: 1939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8962" y="1494604"/>
            <a:ext cx="895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Start of WWI: 1914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62798" y="1899023"/>
            <a:ext cx="118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23955" y="1406923"/>
            <a:ext cx="157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Take-off of China and India: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61683" y="1929886"/>
            <a:ext cx="1080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885" y="1389990"/>
            <a:ext cx="10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Industrial </a:t>
            </a:r>
          </a:p>
          <a:p>
            <a:r>
              <a:rPr lang="en-US" sz="1400" dirty="0"/>
              <a:t>Revolution</a:t>
            </a:r>
          </a:p>
        </p:txBody>
      </p:sp>
      <p:cxnSp>
        <p:nvCxnSpPr>
          <p:cNvPr id="19" name="Connettore 2 20"/>
          <p:cNvCxnSpPr/>
          <p:nvPr/>
        </p:nvCxnSpPr>
        <p:spPr>
          <a:xfrm>
            <a:off x="6618588" y="2233268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54883" y="6361084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www.core-econ.org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8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53" y="128709"/>
            <a:ext cx="65532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1487" y="948906"/>
            <a:ext cx="4119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Tables first measurement of inequality</a:t>
            </a:r>
          </a:p>
          <a:p>
            <a:endParaRPr lang="en-US" dirty="0"/>
          </a:p>
          <a:p>
            <a:r>
              <a:rPr lang="en-US" dirty="0" smtClean="0"/>
              <a:t>First measured by William Petty and Gregory King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487" y="6495691"/>
            <a:ext cx="415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Lindert</a:t>
            </a:r>
            <a:r>
              <a:rPr lang="en-US" dirty="0"/>
              <a:t>, </a:t>
            </a:r>
            <a:r>
              <a:rPr lang="en-US" dirty="0" err="1"/>
              <a:t>Milanovic</a:t>
            </a:r>
            <a:r>
              <a:rPr lang="en-US" dirty="0"/>
              <a:t>, and Williamson 2007).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4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220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487" y="6495691"/>
            <a:ext cx="415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Lindert</a:t>
            </a:r>
            <a:r>
              <a:rPr lang="en-US" dirty="0"/>
              <a:t>, </a:t>
            </a:r>
            <a:r>
              <a:rPr lang="en-US" dirty="0" err="1"/>
              <a:t>Milanovic</a:t>
            </a:r>
            <a:r>
              <a:rPr lang="en-US" dirty="0"/>
              <a:t>, and Williamson 2007).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41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690564"/>
            <a:ext cx="76962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487" y="6495691"/>
            <a:ext cx="415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Lindert</a:t>
            </a:r>
            <a:r>
              <a:rPr lang="en-US" dirty="0"/>
              <a:t>, </a:t>
            </a:r>
            <a:r>
              <a:rPr lang="en-US" dirty="0" err="1"/>
              <a:t>Milanovic</a:t>
            </a:r>
            <a:r>
              <a:rPr lang="en-US" dirty="0"/>
              <a:t>, and Williamson 2007).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7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0529-E670-4F88-A142-CEE71305574A}" type="slidenum">
              <a:rPr lang="en-US" altLang="es-ES" smtClean="0">
                <a:solidFill>
                  <a:srgbClr val="000000"/>
                </a:solidFill>
              </a:rPr>
              <a:pPr/>
              <a:t>18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5" name="Picture 2" descr="https://australianclimatemadness.files.wordpress.com/2011/11/sloping_fie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384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68008" y="548680"/>
            <a:ext cx="267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Equality of Opportunity.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9" y="188640"/>
            <a:ext cx="727310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21" y="529388"/>
            <a:ext cx="3941059" cy="4667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Accidents of Birth. What’s fair? What’s a level playing field?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0529-E670-4F88-A142-CEE71305574A}" type="slidenum">
              <a:rPr lang="en-US" altLang="es-ES" sz="2400">
                <a:solidFill>
                  <a:srgbClr val="000000"/>
                </a:solidFill>
              </a:rPr>
              <a:pPr/>
              <a:t>19</a:t>
            </a:fld>
            <a:endParaRPr lang="en-US" altLang="es-ES" sz="24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645024"/>
            <a:ext cx="25202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Survey question: “What</a:t>
            </a:r>
            <a:r>
              <a:rPr lang="en-US" dirty="0"/>
              <a:t> does it take to get ahead in America?  “ </a:t>
            </a:r>
          </a:p>
          <a:p>
            <a:r>
              <a:rPr lang="en-US" dirty="0"/>
              <a:t>How this is answered is correlated with  how people feel about government programs to help the poor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51032" y="4710021"/>
            <a:ext cx="26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www.core-econ.org U21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5568" cy="1399507"/>
          </a:xfrm>
        </p:spPr>
        <p:txBody>
          <a:bodyPr/>
          <a:lstStyle/>
          <a:p>
            <a:r>
              <a:rPr lang="en-US" dirty="0" smtClean="0"/>
              <a:t>The World Distribution of Income (From CORE)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" y="1688859"/>
            <a:ext cx="9838816" cy="5049628"/>
          </a:xfrm>
        </p:spPr>
      </p:pic>
      <p:sp>
        <p:nvSpPr>
          <p:cNvPr id="3" name="TextBox 2"/>
          <p:cNvSpPr txBox="1"/>
          <p:nvPr/>
        </p:nvSpPr>
        <p:spPr>
          <a:xfrm>
            <a:off x="10101532" y="5538158"/>
            <a:ext cx="2112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Stephanie:rich</a:t>
            </a:r>
            <a:r>
              <a:rPr lang="en-US" dirty="0" smtClean="0"/>
              <a:t> in US</a:t>
            </a:r>
          </a:p>
          <a:p>
            <a:r>
              <a:rPr lang="en-US" dirty="0" smtClean="0"/>
              <a:t>Mark: middle in US</a:t>
            </a:r>
          </a:p>
          <a:p>
            <a:r>
              <a:rPr lang="en-US" dirty="0" err="1" smtClean="0"/>
              <a:t>Renfu:rich</a:t>
            </a:r>
            <a:r>
              <a:rPr lang="en-US" dirty="0" smtClean="0"/>
              <a:t> in China</a:t>
            </a:r>
          </a:p>
          <a:p>
            <a:r>
              <a:rPr lang="en-US" dirty="0" err="1" smtClean="0"/>
              <a:t>Yichen</a:t>
            </a:r>
            <a:r>
              <a:rPr lang="en-US" dirty="0" smtClean="0"/>
              <a:t> poor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0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Intergenerational Transmission of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parental income influence child outcomes.</a:t>
            </a:r>
          </a:p>
          <a:p>
            <a:r>
              <a:rPr lang="en-US" dirty="0" smtClean="0"/>
              <a:t>Basically look at correlations between parent and child incomes.</a:t>
            </a:r>
          </a:p>
          <a:p>
            <a:r>
              <a:rPr lang="en-US" altLang="en-US" dirty="0"/>
              <a:t>Why do we care?</a:t>
            </a:r>
          </a:p>
          <a:p>
            <a:r>
              <a:rPr lang="en-US" altLang="en-US" dirty="0"/>
              <a:t>One idea is that liberal societies care about equality of opportunity more than equality of outcome.</a:t>
            </a:r>
          </a:p>
          <a:p>
            <a:r>
              <a:rPr lang="en-US" altLang="en-US" dirty="0"/>
              <a:t>i.e. we particularly object to wealth inequality because it is </a:t>
            </a:r>
            <a:r>
              <a:rPr lang="en-US" altLang="en-US" dirty="0" err="1"/>
              <a:t>bequestable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Large literature estimating relationship of children’s outcomes to parent’s outcomes.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89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" y="1147011"/>
            <a:ext cx="5188953" cy="31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30" y="3392905"/>
            <a:ext cx="5142907" cy="31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305" y="336884"/>
            <a:ext cx="671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Intergenerational Mobility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58083" y="2729831"/>
            <a:ext cx="26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www.core-econ.org U21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1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3" y="373815"/>
            <a:ext cx="9458867" cy="5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Great Gatsby Curve.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8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IGE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839200" cy="5638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mtClean="0"/>
              <a:t>Classic Becker-Tomes (1979) regression</a:t>
            </a:r>
          </a:p>
          <a:p>
            <a:pPr marL="0" indent="0">
              <a:buNone/>
            </a:pPr>
            <a:r>
              <a:rPr lang="en-US" altLang="en-US" smtClean="0"/>
              <a:t> log yc = b log yp  +Xa + e</a:t>
            </a:r>
          </a:p>
          <a:p>
            <a:pPr marL="0" indent="0">
              <a:buNone/>
            </a:pPr>
            <a:r>
              <a:rPr lang="en-US" altLang="en-US" smtClean="0"/>
              <a:t>Focus on b “Intergenerational elasticity of income”</a:t>
            </a:r>
          </a:p>
          <a:p>
            <a:pPr marL="0" indent="0">
              <a:buNone/>
            </a:pPr>
            <a:r>
              <a:rPr lang="en-US" altLang="en-US" smtClean="0"/>
              <a:t>Problem: Often want “lifetime income” or “wealth”</a:t>
            </a:r>
          </a:p>
          <a:p>
            <a:pPr marL="0" indent="0">
              <a:buNone/>
            </a:pPr>
            <a:r>
              <a:rPr lang="en-US" altLang="en-US" smtClean="0"/>
              <a:t>	Control for age polynomials in X</a:t>
            </a:r>
          </a:p>
          <a:p>
            <a:pPr marL="0" indent="0">
              <a:buNone/>
            </a:pPr>
            <a:r>
              <a:rPr lang="en-US" altLang="en-US" smtClean="0"/>
              <a:t>	Identification?</a:t>
            </a:r>
          </a:p>
          <a:p>
            <a:pPr marL="0" indent="0">
              <a:buNone/>
            </a:pPr>
            <a:r>
              <a:rPr lang="en-US" altLang="en-US" smtClean="0"/>
              <a:t>	Often use education as proxy.</a:t>
            </a:r>
          </a:p>
          <a:p>
            <a:pPr marL="0" indent="0">
              <a:buNone/>
            </a:pPr>
            <a:r>
              <a:rPr lang="en-US" altLang="en-US" smtClean="0"/>
              <a:t>			</a:t>
            </a:r>
          </a:p>
          <a:p>
            <a:pPr marL="0" indent="0">
              <a:buNone/>
            </a:pPr>
            <a:r>
              <a:rPr lang="en-US" altLang="en-US" smtClean="0"/>
              <a:t>	</a:t>
            </a:r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067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OLS confounds variance with covariance.</a:t>
            </a:r>
          </a:p>
          <a:p>
            <a:pPr marL="0" indent="0"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Chetty</a:t>
            </a:r>
            <a:r>
              <a:rPr lang="en-US" dirty="0" smtClean="0"/>
              <a:t> et al. 2014 recommend using rank-rank regression.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Use linked tax records (47 x 10^6)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Calculate income ranks by cohort using multiple years of data.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Estimate absolute and relative mobility by commuting zones.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Results available online.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45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152400"/>
            <a:ext cx="51054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0113" y="636694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</a:t>
            </a:r>
            <a:r>
              <a:rPr lang="en-US" dirty="0" err="1" smtClean="0"/>
              <a:t>Chetty</a:t>
            </a:r>
            <a:r>
              <a:rPr lang="en-US" dirty="0" smtClean="0"/>
              <a:t> et al.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66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24001"/>
            <a:ext cx="7620000" cy="505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0113" y="636694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</a:t>
            </a:r>
            <a:r>
              <a:rPr lang="en-US" dirty="0" err="1" smtClean="0"/>
              <a:t>Chetty</a:t>
            </a:r>
            <a:r>
              <a:rPr lang="en-US" dirty="0" smtClean="0"/>
              <a:t> et al.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81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8001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50113" y="636694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</a:t>
            </a:r>
            <a:r>
              <a:rPr lang="en-US" dirty="0" err="1" smtClean="0"/>
              <a:t>Chetty</a:t>
            </a:r>
            <a:r>
              <a:rPr lang="en-US" dirty="0" smtClean="0"/>
              <a:t>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6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Stability of intergenerational mobility?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Clark (2014) argues that intergenerational persistence robustly high. </a:t>
            </a:r>
          </a:p>
          <a:p>
            <a:pPr lvl="1" eaLnBrk="1" hangingPunct="1"/>
            <a:r>
              <a:rPr lang="en-US" altLang="en-US" smtClean="0"/>
              <a:t>Argues  for genetics + assortative mating.</a:t>
            </a:r>
          </a:p>
          <a:p>
            <a:pPr lvl="1" eaLnBrk="1" hangingPunct="1"/>
            <a:r>
              <a:rPr lang="en-US" altLang="en-US" smtClean="0"/>
              <a:t>Argues even big revolutions, like Chinese, have no effect.</a:t>
            </a:r>
          </a:p>
          <a:p>
            <a:pPr eaLnBrk="1" hangingPunct="1"/>
            <a:r>
              <a:rPr lang="en-US" altLang="en-US" smtClean="0"/>
              <a:t>Uses surname frequencies. (See also Olivetti and Paserman 2014).</a:t>
            </a:r>
          </a:p>
          <a:p>
            <a:pPr eaLnBrk="1" hangingPunct="1"/>
            <a:r>
              <a:rPr lang="en-US" altLang="en-US" smtClean="0"/>
              <a:t>But surname frequencies also reflect other transmitted variables.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0849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With actual linked data from China.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295401"/>
            <a:ext cx="72009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69983" y="6211669"/>
            <a:ext cx="3694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</a:t>
            </a:r>
          </a:p>
          <a:p>
            <a:r>
              <a:rPr lang="en-US" dirty="0" smtClean="0"/>
              <a:t> Chen, Naidu, Yu, and </a:t>
            </a:r>
            <a:r>
              <a:rPr lang="en-US" dirty="0" err="1" smtClean="0"/>
              <a:t>Yuchtman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4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of GDP</a:t>
            </a:r>
            <a:endParaRPr lang="en-US" dirty="0"/>
          </a:p>
        </p:txBody>
      </p:sp>
      <p:pic>
        <p:nvPicPr>
          <p:cNvPr id="4" name="Content Placeholder 3" descr="persiste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4401" y="1600201"/>
            <a:ext cx="6223199" cy="4525963"/>
          </a:xfrm>
        </p:spPr>
      </p:pic>
      <p:sp>
        <p:nvSpPr>
          <p:cNvPr id="3" name="TextBox 2"/>
          <p:cNvSpPr txBox="1"/>
          <p:nvPr/>
        </p:nvSpPr>
        <p:spPr>
          <a:xfrm>
            <a:off x="1204747" y="6392174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Maddison + PWT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5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Paper: Bleakley and Ferrie 2014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1832 Georgia land lottery.</a:t>
            </a:r>
          </a:p>
          <a:p>
            <a:pPr eaLnBrk="1" hangingPunct="1"/>
            <a:r>
              <a:rPr lang="en-US" altLang="en-US" smtClean="0"/>
              <a:t>All adult men entered.</a:t>
            </a:r>
          </a:p>
          <a:p>
            <a:pPr eaLnBrk="1" hangingPunct="1"/>
            <a:r>
              <a:rPr lang="en-US" altLang="en-US" smtClean="0"/>
              <a:t>Authors link lottery records to 1850 census and 1880 children.</a:t>
            </a:r>
          </a:p>
          <a:p>
            <a:pPr lvl="1" eaLnBrk="1" hangingPunct="1"/>
            <a:r>
              <a:rPr lang="en-US" altLang="en-US" smtClean="0"/>
              <a:t>Use Ancestry.com</a:t>
            </a:r>
          </a:p>
          <a:p>
            <a:pPr eaLnBrk="1" hangingPunct="1"/>
            <a:r>
              <a:rPr lang="en-US" altLang="en-US" smtClean="0"/>
              <a:t>But now 1850-1940 census microdata all available via NBER.</a:t>
            </a:r>
          </a:p>
          <a:p>
            <a:pPr lvl="1" eaLnBrk="1" hangingPunct="1"/>
            <a:r>
              <a:rPr lang="en-US" altLang="en-US" smtClean="0"/>
              <a:t>Lots of opportunities here.</a:t>
            </a:r>
          </a:p>
        </p:txBody>
      </p:sp>
    </p:spTree>
    <p:extLst>
      <p:ext uri="{BB962C8B-B14F-4D97-AF65-F5344CB8AC3E}">
        <p14:creationId xmlns:p14="http://schemas.microsoft.com/office/powerpoint/2010/main" val="30320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19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 Randomization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2" descr="Gold Rush lottery in Geor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1"/>
            <a:ext cx="7239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11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40080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6553200" cy="796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20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Matching</a:t>
            </a:r>
            <a:r>
              <a:rPr lang="en-US" altLang="en-US" dirty="0"/>
              <a:t> </a:t>
            </a:r>
            <a:r>
              <a:rPr lang="en-US" altLang="en-US" dirty="0" smtClean="0"/>
              <a:t>in historical data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828800" y="1143001"/>
            <a:ext cx="8382000" cy="4983163"/>
          </a:xfrm>
        </p:spPr>
        <p:txBody>
          <a:bodyPr/>
          <a:lstStyle/>
          <a:p>
            <a:pPr eaLnBrk="1" hangingPunct="1"/>
            <a:r>
              <a:rPr lang="en-US" altLang="en-US" smtClean="0"/>
              <a:t>Phonetic distance of names + age/BPL/PBPL.</a:t>
            </a:r>
          </a:p>
          <a:p>
            <a:pPr eaLnBrk="1" hangingPunct="1"/>
            <a:r>
              <a:rPr lang="en-US" altLang="en-US" smtClean="0"/>
              <a:t>How to match names optimally active area of research.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2747963"/>
            <a:ext cx="82978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1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762000"/>
            <a:ext cx="82978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48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Companion paper: no effect on lower tail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788" y="1519238"/>
            <a:ext cx="8278812" cy="4805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13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Bolgerhoff-Mulder et al 2009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42 pre-industrial societies.</a:t>
            </a:r>
          </a:p>
          <a:p>
            <a:pPr eaLnBrk="1" hangingPunct="1"/>
            <a:r>
              <a:rPr lang="en-US" altLang="en-US" smtClean="0"/>
              <a:t>Measure parent-child measures of status.</a:t>
            </a:r>
          </a:p>
          <a:p>
            <a:pPr eaLnBrk="1" hangingPunct="1"/>
            <a:r>
              <a:rPr lang="en-US" altLang="en-US" smtClean="0"/>
              <a:t>Categorize status type as “Embodied”, “Relational” or “Material”.</a:t>
            </a:r>
          </a:p>
          <a:p>
            <a:pPr eaLnBrk="1" hangingPunct="1"/>
            <a:r>
              <a:rPr lang="en-US" altLang="en-US" smtClean="0"/>
              <a:t>Categorize share of each society’s production in each type of wealth (</a:t>
            </a:r>
            <a:r>
              <a:rPr lang="el-GR" altLang="en-US" smtClean="0"/>
              <a:t>α</a:t>
            </a:r>
            <a:r>
              <a:rPr lang="en-US" altLang="en-US" smtClean="0"/>
              <a:t>).</a:t>
            </a:r>
          </a:p>
          <a:p>
            <a:pPr eaLnBrk="1" hangingPunct="1"/>
            <a:r>
              <a:rPr lang="en-US" altLang="en-US" smtClean="0"/>
              <a:t>Calculate IGE (</a:t>
            </a:r>
            <a:r>
              <a:rPr lang="el-GR" altLang="en-US" smtClean="0"/>
              <a:t>β</a:t>
            </a:r>
            <a:r>
              <a:rPr lang="en-US" altLang="en-US" smtClean="0"/>
              <a:t>) and gini for each.</a:t>
            </a:r>
          </a:p>
        </p:txBody>
      </p:sp>
    </p:spTree>
    <p:extLst>
      <p:ext uri="{BB962C8B-B14F-4D97-AF65-F5344CB8AC3E}">
        <p14:creationId xmlns:p14="http://schemas.microsoft.com/office/powerpoint/2010/main" val="1382598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8916" name="Picture 2" descr="Fig.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838200"/>
            <a:ext cx="8499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38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457200"/>
            <a:ext cx="88106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9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relationships of inequality and history.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Global inequality before and since the industrial revolution.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Intergenerational </a:t>
            </a:r>
            <a:r>
              <a:rPr lang="en-US" dirty="0">
                <a:latin typeface="Calibri" panose="020F0502020204030204" pitchFamily="34" charset="0"/>
              </a:rPr>
              <a:t>mobility and persistence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Historical </a:t>
            </a:r>
            <a:r>
              <a:rPr lang="en-US" dirty="0">
                <a:latin typeface="Calibri" panose="020F0502020204030204" pitchFamily="34" charset="0"/>
              </a:rPr>
              <a:t>and institutional correlates of within-country inequality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Normative implications of historical determinants of inequality.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13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2" descr="preindustrial_corre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1"/>
            <a:ext cx="73152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191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inequality across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Basically: underdevelopment.</a:t>
            </a:r>
          </a:p>
          <a:p>
            <a:pPr lvl="1"/>
            <a:r>
              <a:rPr lang="en-US" dirty="0" smtClean="0"/>
              <a:t>What do we think are the causes of underdevelopment?</a:t>
            </a:r>
          </a:p>
          <a:p>
            <a:r>
              <a:rPr lang="en-US" dirty="0" smtClean="0"/>
              <a:t>Two questions: </a:t>
            </a:r>
          </a:p>
          <a:p>
            <a:pPr lvl="1"/>
            <a:r>
              <a:rPr lang="en-US" dirty="0" smtClean="0"/>
              <a:t>How does the causes of underdevelopment affect obligations rich countries (and their citizens) have.</a:t>
            </a:r>
          </a:p>
          <a:p>
            <a:pPr lvl="1"/>
            <a:r>
              <a:rPr lang="en-US" dirty="0" smtClean="0"/>
              <a:t>Opens up some interesting issues:</a:t>
            </a:r>
          </a:p>
          <a:p>
            <a:pPr lvl="2"/>
            <a:r>
              <a:rPr lang="en-US" dirty="0" smtClean="0"/>
              <a:t>International aid.</a:t>
            </a:r>
          </a:p>
          <a:p>
            <a:pPr lvl="2"/>
            <a:r>
              <a:rPr lang="en-US" dirty="0" smtClean="0"/>
              <a:t>Global climate change.</a:t>
            </a:r>
          </a:p>
          <a:p>
            <a:pPr lvl="3"/>
            <a:r>
              <a:rPr lang="en-US" dirty="0" smtClean="0"/>
              <a:t>Also useful to talk about inequality across generations.</a:t>
            </a:r>
          </a:p>
          <a:p>
            <a:pPr marL="914400" lvl="2" indent="0">
              <a:buNone/>
            </a:pPr>
            <a:r>
              <a:rPr lang="en-US" dirty="0" smtClean="0"/>
              <a:t>International migration.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4421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causes of cross-country inequality.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The big shock is the industrial revolution and its uneven diffusion.</a:t>
            </a:r>
          </a:p>
          <a:p>
            <a:pPr lvl="1"/>
            <a:r>
              <a:rPr lang="en-US" dirty="0" smtClean="0"/>
              <a:t>So what caused the industrial revolution?</a:t>
            </a:r>
          </a:p>
          <a:p>
            <a:pPr lvl="2"/>
            <a:r>
              <a:rPr lang="en-US" dirty="0" smtClean="0"/>
              <a:t>Coal and colonies.</a:t>
            </a:r>
          </a:p>
          <a:p>
            <a:pPr lvl="3"/>
            <a:r>
              <a:rPr lang="en-US" dirty="0" smtClean="0"/>
              <a:t>High wages, cheap energy.</a:t>
            </a:r>
          </a:p>
          <a:p>
            <a:pPr lvl="3"/>
            <a:r>
              <a:rPr lang="en-US" dirty="0" smtClean="0"/>
              <a:t>Ate up the world carbon budget?</a:t>
            </a:r>
          </a:p>
          <a:p>
            <a:pPr lvl="2"/>
            <a:r>
              <a:rPr lang="en-US" dirty="0" smtClean="0"/>
              <a:t>Ideas and science.</a:t>
            </a:r>
          </a:p>
          <a:p>
            <a:pPr lvl="3"/>
            <a:r>
              <a:rPr lang="en-US" dirty="0" smtClean="0"/>
              <a:t>“Industrial Enlightenment”</a:t>
            </a:r>
          </a:p>
          <a:p>
            <a:pPr lvl="2"/>
            <a:r>
              <a:rPr lang="en-US" dirty="0" smtClean="0"/>
              <a:t>Capitalist institutions.</a:t>
            </a:r>
          </a:p>
          <a:p>
            <a:pPr lvl="3"/>
            <a:r>
              <a:rPr lang="en-US" dirty="0" smtClean="0"/>
              <a:t>Markets for products, capital, and labor.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And what caused its unequal diffusion?</a:t>
            </a:r>
          </a:p>
          <a:p>
            <a:pPr lvl="2"/>
            <a:r>
              <a:rPr lang="en-US" dirty="0" smtClean="0"/>
              <a:t>This you’ve probably already studied.</a:t>
            </a:r>
          </a:p>
          <a:p>
            <a:pPr lvl="3"/>
            <a:r>
              <a:rPr lang="en-US" dirty="0" smtClean="0"/>
              <a:t>Geography/Institutions/Culture.</a:t>
            </a:r>
          </a:p>
          <a:p>
            <a:pPr lvl="3"/>
            <a:r>
              <a:rPr lang="en-US" dirty="0" smtClean="0"/>
              <a:t>Capitalism.</a:t>
            </a:r>
          </a:p>
          <a:p>
            <a:pPr lvl="4"/>
            <a:r>
              <a:rPr lang="en-US" dirty="0" smtClean="0"/>
              <a:t>Development of country A can cause underdevelopment of country 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34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past causes of cross-country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 the arguments countries make today.</a:t>
            </a:r>
          </a:p>
          <a:p>
            <a:pPr lvl="1"/>
            <a:r>
              <a:rPr lang="en-US" dirty="0" smtClean="0"/>
              <a:t>On climate change.</a:t>
            </a:r>
          </a:p>
          <a:p>
            <a:pPr lvl="1"/>
            <a:r>
              <a:rPr lang="en-US" dirty="0" smtClean="0"/>
              <a:t>On trade agreements</a:t>
            </a:r>
          </a:p>
          <a:p>
            <a:pPr lvl="1"/>
            <a:r>
              <a:rPr lang="en-US" dirty="0" smtClean="0"/>
              <a:t>On development assistance.</a:t>
            </a:r>
          </a:p>
          <a:p>
            <a:r>
              <a:rPr lang="en-US" dirty="0" smtClean="0"/>
              <a:t>Should they?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62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and Capitalism: Williams hypothesis.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Argument: 1) slavery underdeveloped Africa (2) and parts of the New World) and 3) helped develop Europe.</a:t>
            </a:r>
          </a:p>
          <a:p>
            <a:r>
              <a:rPr lang="en-US" dirty="0" smtClean="0"/>
              <a:t>Solid evidence on 1 and 2. Less evidence on 3.</a:t>
            </a:r>
          </a:p>
          <a:p>
            <a:r>
              <a:rPr lang="en-US" dirty="0" smtClean="0"/>
              <a:t>Basis for international reparations?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32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08" y="365125"/>
            <a:ext cx="7311601" cy="62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46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5" y="235129"/>
            <a:ext cx="11620848" cy="52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36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Slavery in Africa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37160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Nunn </a:t>
            </a:r>
            <a:r>
              <a:rPr lang="en-US" dirty="0" smtClean="0"/>
              <a:t>(QJE 2008</a:t>
            </a:r>
            <a:r>
              <a:rPr lang="en-US" dirty="0"/>
              <a:t>) uses slave ship records of last names and maps of ethnicity in Africa to reconstruct how many slaves were exported from each country. Creates index of “state development” in 19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1"/>
            <a:ext cx="5029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9545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077200" cy="1112838"/>
          </a:xfrm>
        </p:spPr>
        <p:txBody>
          <a:bodyPr>
            <a:normAutofit/>
          </a:bodyPr>
          <a:lstStyle/>
          <a:p>
            <a:r>
              <a:rPr lang="en-US" dirty="0" smtClean="0"/>
              <a:t>Slavery in Africa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19" y="1186638"/>
            <a:ext cx="5541208" cy="43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33800" y="54864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Checks results by looking at the gap in slave exports between those countries closer and farther from slave shipping ports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233" y="1389530"/>
            <a:ext cx="4806953" cy="39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5013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Derenoncourt</a:t>
            </a:r>
            <a:r>
              <a:rPr lang="en-US" dirty="0" smtClean="0"/>
              <a:t> (2016) Working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40" y="1317440"/>
            <a:ext cx="7413151" cy="51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8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631" y="109021"/>
            <a:ext cx="905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8. Share of total wealth held by the richest 1%: 1740-2011.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1524000" y="1396965"/>
          <a:ext cx="9055223" cy="534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3725" y="2434249"/>
            <a:ext cx="102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Denmark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655" y="3936116"/>
            <a:ext cx="102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United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5439" y="3195807"/>
            <a:ext cx="102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Norway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4592" y="3678189"/>
            <a:ext cx="102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846" y="2738151"/>
            <a:ext cx="102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Sweden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9634" y="2879813"/>
            <a:ext cx="102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United Kingdom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3625" y="3126033"/>
            <a:ext cx="102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France</a:t>
            </a:r>
          </a:p>
        </p:txBody>
      </p:sp>
      <p:sp>
        <p:nvSpPr>
          <p:cNvPr id="34" name="TextBox 14"/>
          <p:cNvSpPr txBox="1"/>
          <p:nvPr/>
        </p:nvSpPr>
        <p:spPr>
          <a:xfrm>
            <a:off x="2399634" y="1209422"/>
            <a:ext cx="124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 independence: 1776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3127888" y="1637930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14"/>
          <p:cNvSpPr txBox="1"/>
          <p:nvPr/>
        </p:nvSpPr>
        <p:spPr>
          <a:xfrm>
            <a:off x="3066168" y="926095"/>
            <a:ext cx="124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French Revolution 1789-1799</a:t>
            </a:r>
          </a:p>
        </p:txBody>
      </p:sp>
      <p:cxnSp>
        <p:nvCxnSpPr>
          <p:cNvPr id="38" name="Connettore 2 37"/>
          <p:cNvCxnSpPr/>
          <p:nvPr/>
        </p:nvCxnSpPr>
        <p:spPr>
          <a:xfrm>
            <a:off x="3689511" y="1611840"/>
            <a:ext cx="0" cy="39247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14"/>
          <p:cNvSpPr txBox="1"/>
          <p:nvPr/>
        </p:nvSpPr>
        <p:spPr>
          <a:xfrm>
            <a:off x="5123568" y="883686"/>
            <a:ext cx="124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Voting rights for all males, France 1884</a:t>
            </a:r>
          </a:p>
        </p:txBody>
      </p:sp>
      <p:sp>
        <p:nvSpPr>
          <p:cNvPr id="42" name="Parentesi graffa chiusa 41"/>
          <p:cNvSpPr/>
          <p:nvPr/>
        </p:nvSpPr>
        <p:spPr>
          <a:xfrm rot="16200000">
            <a:off x="6315266" y="1304249"/>
            <a:ext cx="260810" cy="150834"/>
          </a:xfrm>
          <a:prstGeom prst="rightBrac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extBox 14"/>
          <p:cNvSpPr txBox="1"/>
          <p:nvPr/>
        </p:nvSpPr>
        <p:spPr>
          <a:xfrm>
            <a:off x="5869860" y="217288"/>
            <a:ext cx="201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Bolshevik revolution, World War I and voting rights for all males (except US) 1914-1919</a:t>
            </a:r>
          </a:p>
        </p:txBody>
      </p:sp>
      <p:sp>
        <p:nvSpPr>
          <p:cNvPr id="46" name="Parentesi graffa chiusa 45"/>
          <p:cNvSpPr/>
          <p:nvPr/>
        </p:nvSpPr>
        <p:spPr>
          <a:xfrm rot="16200000">
            <a:off x="7102666" y="1394658"/>
            <a:ext cx="260810" cy="150834"/>
          </a:xfrm>
          <a:prstGeom prst="rightBrac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extBox 14"/>
          <p:cNvSpPr txBox="1"/>
          <p:nvPr/>
        </p:nvSpPr>
        <p:spPr>
          <a:xfrm>
            <a:off x="6370254" y="834408"/>
            <a:ext cx="134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World War II</a:t>
            </a:r>
          </a:p>
          <a:p>
            <a:pPr algn="ctr"/>
            <a:r>
              <a:rPr lang="en-GB" sz="1200" dirty="0"/>
              <a:t> 1939-1945</a:t>
            </a:r>
          </a:p>
        </p:txBody>
      </p:sp>
      <p:sp>
        <p:nvSpPr>
          <p:cNvPr id="50" name="Parentesi graffa chiusa 49"/>
          <p:cNvSpPr/>
          <p:nvPr/>
        </p:nvSpPr>
        <p:spPr>
          <a:xfrm rot="16200000">
            <a:off x="7382066" y="1092551"/>
            <a:ext cx="260810" cy="404830"/>
          </a:xfrm>
          <a:prstGeom prst="rightBrac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extBox 14"/>
          <p:cNvSpPr txBox="1"/>
          <p:nvPr/>
        </p:nvSpPr>
        <p:spPr>
          <a:xfrm>
            <a:off x="7308486" y="1064133"/>
            <a:ext cx="201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Golden age of capitalism 1945-1973</a:t>
            </a:r>
          </a:p>
        </p:txBody>
      </p:sp>
      <p:cxnSp>
        <p:nvCxnSpPr>
          <p:cNvPr id="29" name="Connettore 2 20"/>
          <p:cNvCxnSpPr/>
          <p:nvPr/>
        </p:nvCxnSpPr>
        <p:spPr>
          <a:xfrm>
            <a:off x="5746911" y="1637930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0"/>
          <p:cNvCxnSpPr/>
          <p:nvPr/>
        </p:nvCxnSpPr>
        <p:spPr>
          <a:xfrm>
            <a:off x="6370254" y="1637930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20"/>
          <p:cNvCxnSpPr/>
          <p:nvPr/>
        </p:nvCxnSpPr>
        <p:spPr>
          <a:xfrm>
            <a:off x="6538383" y="1637930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20"/>
          <p:cNvCxnSpPr/>
          <p:nvPr/>
        </p:nvCxnSpPr>
        <p:spPr>
          <a:xfrm>
            <a:off x="7146882" y="1635696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20"/>
          <p:cNvCxnSpPr/>
          <p:nvPr/>
        </p:nvCxnSpPr>
        <p:spPr>
          <a:xfrm>
            <a:off x="7310056" y="1637930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20"/>
          <p:cNvCxnSpPr/>
          <p:nvPr/>
        </p:nvCxnSpPr>
        <p:spPr>
          <a:xfrm>
            <a:off x="7714886" y="1611840"/>
            <a:ext cx="0" cy="36638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59659" y="1181818"/>
            <a:ext cx="2665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www.core-econ.org</a:t>
            </a:r>
            <a:r>
              <a:rPr lang="en-US" dirty="0" smtClean="0"/>
              <a:t> U 19 (using data from </a:t>
            </a:r>
            <a:r>
              <a:rPr lang="en-US" dirty="0" err="1" smtClean="0"/>
              <a:t>Waldenstrom</a:t>
            </a:r>
            <a:r>
              <a:rPr lang="en-US" dirty="0" smtClean="0"/>
              <a:t> and </a:t>
            </a:r>
            <a:r>
              <a:rPr lang="en-US" dirty="0" err="1" smtClean="0"/>
              <a:t>Roine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739873"/>
            <a:ext cx="9553687" cy="49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69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Colonial Institutions (AJR 2001, and  see Why Nations Fail)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kinds of colonial institutional setups:</a:t>
            </a:r>
          </a:p>
          <a:p>
            <a:r>
              <a:rPr lang="en-US" dirty="0" smtClean="0"/>
              <a:t>Extractive (e.g. Bolivia)</a:t>
            </a:r>
          </a:p>
          <a:p>
            <a:r>
              <a:rPr lang="en-US" dirty="0" smtClean="0"/>
              <a:t>Settler (e.g. New Zealand)</a:t>
            </a:r>
          </a:p>
          <a:p>
            <a:pPr>
              <a:buNone/>
            </a:pPr>
            <a:r>
              <a:rPr lang="en-US" dirty="0" smtClean="0"/>
              <a:t>What determined which colony got which?</a:t>
            </a:r>
          </a:p>
          <a:p>
            <a:pPr>
              <a:buNone/>
            </a:pPr>
            <a:r>
              <a:rPr lang="en-US" dirty="0" smtClean="0"/>
              <a:t> Extent to which settlers died.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02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Persistence of Colonial Institutions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47826"/>
            <a:ext cx="78486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491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Settler Mortality and GDP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47826"/>
            <a:ext cx="78486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9084324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6697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Derenencourt</a:t>
            </a:r>
            <a:r>
              <a:rPr lang="en-US" dirty="0" smtClean="0"/>
              <a:t> (2016): Colonial Origins matters for fiscal capacity and data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0" y="1825625"/>
            <a:ext cx="5943600" cy="43224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35" y="1854518"/>
            <a:ext cx="5943600" cy="43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should be irrelevant: justice shouldn’t be backward looking, but instead forward looking.</a:t>
            </a:r>
          </a:p>
          <a:p>
            <a:r>
              <a:rPr lang="en-US" dirty="0" smtClean="0"/>
              <a:t>We care about reducing the enormous gaps between countries for their own sake, not because there is:</a:t>
            </a:r>
          </a:p>
          <a:p>
            <a:pPr lvl="1"/>
            <a:r>
              <a:rPr lang="en-US" dirty="0" smtClean="0"/>
              <a:t>A historical link between our wealth and their poverty.</a:t>
            </a:r>
          </a:p>
          <a:p>
            <a:pPr lvl="1"/>
            <a:r>
              <a:rPr lang="en-US" dirty="0" smtClean="0"/>
              <a:t>A contemporary link between our wealth and their poverty.</a:t>
            </a:r>
          </a:p>
          <a:p>
            <a:r>
              <a:rPr lang="en-US" dirty="0" smtClean="0"/>
              <a:t>What do we think about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205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Global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biggest sources of inequality is inequality across countries.</a:t>
            </a:r>
          </a:p>
          <a:p>
            <a:r>
              <a:rPr lang="en-US" dirty="0" smtClean="0"/>
              <a:t>Probably biggest determinant of international IGE.</a:t>
            </a:r>
          </a:p>
          <a:p>
            <a:r>
              <a:rPr lang="en-US" dirty="0" smtClean="0"/>
              <a:t>Passport-based apartheid systems.</a:t>
            </a:r>
          </a:p>
          <a:p>
            <a:r>
              <a:rPr lang="en-US" dirty="0" smtClean="0"/>
              <a:t>Many egalitarians favor loosening the immigration regime.</a:t>
            </a:r>
          </a:p>
          <a:p>
            <a:r>
              <a:rPr lang="en-US" dirty="0" smtClean="0"/>
              <a:t>From open-borders to guest worker programs.</a:t>
            </a:r>
          </a:p>
          <a:p>
            <a:r>
              <a:rPr lang="en-US" dirty="0" smtClean="0"/>
              <a:t>Trade-off political rights for higher income.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72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vs Class over time (</a:t>
            </a:r>
            <a:r>
              <a:rPr lang="en-US" dirty="0" err="1" smtClean="0"/>
              <a:t>Milanovic</a:t>
            </a:r>
            <a:r>
              <a:rPr lang="en-US" dirty="0" smtClean="0"/>
              <a:t> 2005)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1403568"/>
            <a:ext cx="8617226" cy="51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39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said: Many people from poor countries want to come.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37" y="1506835"/>
            <a:ext cx="7400365" cy="54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77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many want to keep them out.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2" y="1593152"/>
            <a:ext cx="6763111" cy="5264848"/>
          </a:xfrm>
        </p:spPr>
      </p:pic>
      <p:sp>
        <p:nvSpPr>
          <p:cNvPr id="5" name="TextBox 4"/>
          <p:cNvSpPr txBox="1"/>
          <p:nvPr/>
        </p:nvSpPr>
        <p:spPr>
          <a:xfrm>
            <a:off x="9087853" y="5919537"/>
            <a:ext cx="2029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Carter and </a:t>
            </a:r>
            <a:r>
              <a:rPr lang="en-US" dirty="0" err="1" smtClean="0"/>
              <a:t>Poast</a:t>
            </a:r>
            <a:r>
              <a:rPr lang="en-US" dirty="0" smtClean="0"/>
              <a:t>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4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 about tax havens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37" y="1297454"/>
            <a:ext cx="7463926" cy="5215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9659" y="1181818"/>
            <a:ext cx="26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Zucman</a:t>
            </a:r>
            <a:r>
              <a:rPr lang="en-US" dirty="0" smtClean="0"/>
              <a:t> JEP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883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Migration can have complicated effects:</a:t>
            </a:r>
            <a:br>
              <a:rPr lang="en-US" dirty="0" smtClean="0"/>
            </a:br>
            <a:r>
              <a:rPr lang="en-US" sz="2000" dirty="0" smtClean="0"/>
              <a:t>Swedish Emigration and Politics of Welfare State (</a:t>
            </a:r>
            <a:r>
              <a:rPr lang="en-US" sz="2000" dirty="0" err="1" smtClean="0"/>
              <a:t>Karadja</a:t>
            </a:r>
            <a:r>
              <a:rPr lang="en-US" sz="2000" dirty="0" smtClean="0"/>
              <a:t>  and </a:t>
            </a:r>
            <a:r>
              <a:rPr lang="en-US" sz="2000" dirty="0" err="1" smtClean="0"/>
              <a:t>Prawitz</a:t>
            </a:r>
            <a:r>
              <a:rPr lang="en-US" sz="2000" dirty="0" smtClean="0"/>
              <a:t> 2015)</a:t>
            </a:r>
            <a:br>
              <a:rPr lang="en-US" sz="2000" dirty="0" smtClean="0"/>
            </a:br>
            <a:r>
              <a:rPr lang="en-US" sz="1600" dirty="0"/>
              <a:t>Coefficient on county outmigration from 1867 to year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173942"/>
            <a:ext cx="6717553" cy="4684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17" y="2285999"/>
            <a:ext cx="5183492" cy="42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2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734425" cy="6003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9659" y="1181818"/>
            <a:ext cx="266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Zucman</a:t>
            </a:r>
            <a:r>
              <a:rPr lang="en-US" dirty="0" smtClean="0"/>
              <a:t> JEP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time: </a:t>
            </a:r>
            <a:r>
              <a:rPr lang="en-US" dirty="0"/>
              <a:t>“The Past is Another Country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issues of measurement of GDP plague measuring real income over time.</a:t>
            </a:r>
          </a:p>
          <a:p>
            <a:r>
              <a:rPr lang="en-US" dirty="0" smtClean="0"/>
              <a:t>We have so many products that we consume now that we didn’t consume in the past.</a:t>
            </a:r>
          </a:p>
          <a:p>
            <a:r>
              <a:rPr lang="en-US" dirty="0" smtClean="0"/>
              <a:t>Need to come up with consumption bundles that are common.</a:t>
            </a:r>
          </a:p>
          <a:p>
            <a:r>
              <a:rPr lang="en-US" dirty="0" smtClean="0"/>
              <a:t>Wind up missing a lot of things, like health and lifespan.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9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measure GDP in the past?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Classic reference is Maddison</a:t>
            </a:r>
          </a:p>
          <a:p>
            <a:pPr lvl="1">
              <a:defRPr/>
            </a:pPr>
            <a:r>
              <a:rPr lang="en-US" dirty="0" smtClean="0"/>
              <a:t>Using many </a:t>
            </a:r>
            <a:r>
              <a:rPr lang="en-US" dirty="0" err="1" smtClean="0"/>
              <a:t>many</a:t>
            </a:r>
            <a:r>
              <a:rPr lang="en-US" dirty="0" smtClean="0"/>
              <a:t> different sources.</a:t>
            </a:r>
          </a:p>
          <a:p>
            <a:pPr lvl="2"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A whole lot of guesses!</a:t>
            </a:r>
          </a:p>
          <a:p>
            <a:pPr lvl="1">
              <a:defRPr/>
            </a:pPr>
            <a:r>
              <a:rPr lang="en-US" dirty="0" smtClean="0"/>
              <a:t>Morten </a:t>
            </a:r>
            <a:r>
              <a:rPr lang="en-US" dirty="0" err="1" smtClean="0"/>
              <a:t>Jervens</a:t>
            </a:r>
            <a:r>
              <a:rPr lang="en-US" dirty="0" smtClean="0"/>
              <a:t> “Poor Numbers” on national income statistics in poor countries (largely Africa).</a:t>
            </a:r>
          </a:p>
          <a:p>
            <a:pPr lvl="1">
              <a:defRPr/>
            </a:pPr>
            <a:r>
              <a:rPr lang="en-US" dirty="0" smtClean="0"/>
              <a:t>Even PWT 8.0 is contested GDP numbers (PPP prices?)</a:t>
            </a:r>
          </a:p>
          <a:p>
            <a:pPr>
              <a:defRPr/>
            </a:pPr>
            <a:r>
              <a:rPr lang="en-US" dirty="0" smtClean="0"/>
              <a:t>Maddison being updated by Bolt and Van </a:t>
            </a:r>
            <a:r>
              <a:rPr lang="en-US" dirty="0" err="1" smtClean="0"/>
              <a:t>Zanden</a:t>
            </a:r>
            <a:r>
              <a:rPr lang="en-US" dirty="0" smtClean="0"/>
              <a:t> (2013).</a:t>
            </a:r>
          </a:p>
          <a:p>
            <a:pPr>
              <a:defRPr/>
            </a:pPr>
            <a:r>
              <a:rPr lang="en-US" dirty="0" smtClean="0"/>
              <a:t>Robert Allen real wages around the world.</a:t>
            </a:r>
          </a:p>
          <a:p>
            <a:pPr>
              <a:defRPr/>
            </a:pPr>
            <a:r>
              <a:rPr lang="en-US" dirty="0" err="1" smtClean="0"/>
              <a:t>Broadberry</a:t>
            </a:r>
            <a:r>
              <a:rPr lang="en-US" dirty="0" smtClean="0"/>
              <a:t> et al. (2014) new estimates of British GDP from 1270 on.</a:t>
            </a:r>
          </a:p>
          <a:p>
            <a:pPr>
              <a:defRPr/>
            </a:pPr>
            <a:r>
              <a:rPr lang="en-US" dirty="0" smtClean="0"/>
              <a:t>Good online links: http</a:t>
            </a:r>
            <a:r>
              <a:rPr lang="en-US" dirty="0"/>
              <a:t>://www.iisg.nl/hpw/link.php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381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7143</TotalTime>
  <Words>1488</Words>
  <Application>Microsoft Office PowerPoint</Application>
  <PresentationFormat>Widescreen</PresentationFormat>
  <Paragraphs>234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Inequality and Economic History</vt:lpstr>
      <vt:lpstr>The World Distribution of Income (From CORE)</vt:lpstr>
      <vt:lpstr>Persistence of GDP</vt:lpstr>
      <vt:lpstr>Some relationships of inequality and history.</vt:lpstr>
      <vt:lpstr>PowerPoint Presentation</vt:lpstr>
      <vt:lpstr>Digression about tax havens</vt:lpstr>
      <vt:lpstr>PowerPoint Presentation</vt:lpstr>
      <vt:lpstr>Over time: “The Past is Another Country”</vt:lpstr>
      <vt:lpstr>How to measure GDP in the past?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Accidents of Birth. What’s fair? What’s a level playing field? </vt:lpstr>
      <vt:lpstr>Intergenerational Transmission of Income</vt:lpstr>
      <vt:lpstr>PowerPoint Presentation</vt:lpstr>
      <vt:lpstr>PowerPoint Presentation</vt:lpstr>
      <vt:lpstr>IGE</vt:lpstr>
      <vt:lpstr>PowerPoint Presentation</vt:lpstr>
      <vt:lpstr>PowerPoint Presentation</vt:lpstr>
      <vt:lpstr>PowerPoint Presentation</vt:lpstr>
      <vt:lpstr>PowerPoint Presentation</vt:lpstr>
      <vt:lpstr>Stability of intergenerational mobility?</vt:lpstr>
      <vt:lpstr>With actual linked data from China.</vt:lpstr>
      <vt:lpstr>Paper: Bleakley and Ferrie 2014</vt:lpstr>
      <vt:lpstr>19th Century Randomization</vt:lpstr>
      <vt:lpstr>PowerPoint Presentation</vt:lpstr>
      <vt:lpstr>PowerPoint Presentation</vt:lpstr>
      <vt:lpstr>Matching in historical data</vt:lpstr>
      <vt:lpstr>PowerPoint Presentation</vt:lpstr>
      <vt:lpstr>Companion paper: no effect on lower tail</vt:lpstr>
      <vt:lpstr>Bolgerhoff-Mulder et al 2009</vt:lpstr>
      <vt:lpstr>PowerPoint Presentation</vt:lpstr>
      <vt:lpstr>PowerPoint Presentation</vt:lpstr>
      <vt:lpstr>PowerPoint Presentation</vt:lpstr>
      <vt:lpstr> inequality across countries</vt:lpstr>
      <vt:lpstr>Historical causes of cross-country inequality.</vt:lpstr>
      <vt:lpstr>The past causes of cross-country inequality</vt:lpstr>
      <vt:lpstr>Slavery and Capitalism: Williams hypothesis.</vt:lpstr>
      <vt:lpstr>PowerPoint Presentation</vt:lpstr>
      <vt:lpstr>PowerPoint Presentation</vt:lpstr>
      <vt:lpstr>Slavery in Africa</vt:lpstr>
      <vt:lpstr>Slavery in Africa</vt:lpstr>
      <vt:lpstr>Derenoncourt (2016) Working paper</vt:lpstr>
      <vt:lpstr>PowerPoint Presentation</vt:lpstr>
      <vt:lpstr>Colonial Institutions (AJR 2001, and  see Why Nations Fail)</vt:lpstr>
      <vt:lpstr>Persistence of Colonial Institutions</vt:lpstr>
      <vt:lpstr>Settler Mortality and GDP</vt:lpstr>
      <vt:lpstr>Derenencourt (2016): Colonial Origins matters for fiscal capacity and data quality </vt:lpstr>
      <vt:lpstr>So what?</vt:lpstr>
      <vt:lpstr>Immigration and Global Inequality</vt:lpstr>
      <vt:lpstr>Country vs Class over time (Milanovic 2005)</vt:lpstr>
      <vt:lpstr>That said: Many people from poor countries want to come.</vt:lpstr>
      <vt:lpstr>And many want to keep them out.</vt:lpstr>
      <vt:lpstr>Migration can have complicated effects: Swedish Emigration and Politics of Welfare State (Karadja  and Prawitz 2015) Coefficient on county outmigration from 1867 to year 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Inequality</dc:title>
  <dc:creator>snaidu</dc:creator>
  <cp:lastModifiedBy>Ragnarsdottir, Berglind</cp:lastModifiedBy>
  <cp:revision>49</cp:revision>
  <dcterms:created xsi:type="dcterms:W3CDTF">2015-01-20T15:37:54Z</dcterms:created>
  <dcterms:modified xsi:type="dcterms:W3CDTF">2016-07-26T16:32:14Z</dcterms:modified>
</cp:coreProperties>
</file>