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7" r:id="rId2"/>
    <p:sldId id="490" r:id="rId3"/>
    <p:sldId id="346" r:id="rId4"/>
    <p:sldId id="347" r:id="rId5"/>
    <p:sldId id="348" r:id="rId6"/>
    <p:sldId id="412" r:id="rId7"/>
    <p:sldId id="479" r:id="rId8"/>
    <p:sldId id="481" r:id="rId9"/>
    <p:sldId id="450" r:id="rId10"/>
    <p:sldId id="355" r:id="rId11"/>
    <p:sldId id="430" r:id="rId12"/>
    <p:sldId id="435" r:id="rId13"/>
    <p:sldId id="434" r:id="rId14"/>
    <p:sldId id="433" r:id="rId15"/>
    <p:sldId id="356" r:id="rId16"/>
    <p:sldId id="445" r:id="rId17"/>
    <p:sldId id="365" r:id="rId18"/>
    <p:sldId id="420" r:id="rId19"/>
    <p:sldId id="446" r:id="rId20"/>
    <p:sldId id="352" r:id="rId21"/>
    <p:sldId id="376" r:id="rId22"/>
    <p:sldId id="459" r:id="rId23"/>
    <p:sldId id="458" r:id="rId24"/>
    <p:sldId id="482" r:id="rId25"/>
    <p:sldId id="473" r:id="rId26"/>
    <p:sldId id="461" r:id="rId27"/>
    <p:sldId id="472" r:id="rId28"/>
    <p:sldId id="441" r:id="rId29"/>
    <p:sldId id="442" r:id="rId30"/>
    <p:sldId id="474" r:id="rId31"/>
    <p:sldId id="475" r:id="rId32"/>
    <p:sldId id="463" r:id="rId33"/>
    <p:sldId id="476" r:id="rId34"/>
    <p:sldId id="477" r:id="rId35"/>
    <p:sldId id="478" r:id="rId36"/>
    <p:sldId id="464" r:id="rId37"/>
    <p:sldId id="465" r:id="rId38"/>
    <p:sldId id="468" r:id="rId39"/>
    <p:sldId id="469" r:id="rId40"/>
    <p:sldId id="470" r:id="rId41"/>
    <p:sldId id="471" r:id="rId42"/>
    <p:sldId id="360" r:id="rId43"/>
    <p:sldId id="437" r:id="rId44"/>
    <p:sldId id="444" r:id="rId45"/>
    <p:sldId id="438" r:id="rId46"/>
    <p:sldId id="439" r:id="rId47"/>
    <p:sldId id="417" r:id="rId48"/>
    <p:sldId id="484" r:id="rId49"/>
    <p:sldId id="483" r:id="rId50"/>
    <p:sldId id="423" r:id="rId51"/>
    <p:sldId id="485" r:id="rId52"/>
    <p:sldId id="370" r:id="rId53"/>
    <p:sldId id="422" r:id="rId54"/>
    <p:sldId id="395" r:id="rId55"/>
    <p:sldId id="378" r:id="rId56"/>
    <p:sldId id="397" r:id="rId57"/>
    <p:sldId id="398" r:id="rId58"/>
    <p:sldId id="401" r:id="rId59"/>
    <p:sldId id="402" r:id="rId60"/>
    <p:sldId id="410" r:id="rId61"/>
    <p:sldId id="487" r:id="rId62"/>
    <p:sldId id="408" r:id="rId63"/>
    <p:sldId id="488" r:id="rId64"/>
    <p:sldId id="480" r:id="rId65"/>
    <p:sldId id="409" r:id="rId66"/>
    <p:sldId id="404" r:id="rId67"/>
    <p:sldId id="411" r:id="rId68"/>
    <p:sldId id="275" r:id="rId69"/>
    <p:sldId id="271" r:id="rId70"/>
    <p:sldId id="452" r:id="rId71"/>
    <p:sldId id="272" r:id="rId72"/>
    <p:sldId id="455" r:id="rId73"/>
    <p:sldId id="454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FFF"/>
    <a:srgbClr val="B7FFFF"/>
    <a:srgbClr val="66FFFF"/>
    <a:srgbClr val="F8F8F8"/>
    <a:srgbClr val="D9FFFF"/>
    <a:srgbClr val="18F4EA"/>
    <a:srgbClr val="24E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Branko\interyd\where\datafile\ventile_vs_country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E:\today\summary_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Inequality (Gini) in the USA </a:t>
            </a:r>
            <a:r>
              <a:rPr lang="en-US" dirty="0" smtClean="0"/>
              <a:t>1929-2009</a:t>
            </a:r>
          </a:p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(gross income across households)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longseries!$C$8:$C$88</c:f>
              <c:numCache>
                <c:formatCode>General</c:formatCode>
                <c:ptCount val="81"/>
                <c:pt idx="0">
                  <c:v>1929</c:v>
                </c:pt>
                <c:pt idx="1">
                  <c:v>1930</c:v>
                </c:pt>
                <c:pt idx="2">
                  <c:v>1931</c:v>
                </c:pt>
                <c:pt idx="3">
                  <c:v>1932</c:v>
                </c:pt>
                <c:pt idx="4">
                  <c:v>1933</c:v>
                </c:pt>
                <c:pt idx="5">
                  <c:v>1934</c:v>
                </c:pt>
                <c:pt idx="6">
                  <c:v>1935</c:v>
                </c:pt>
                <c:pt idx="7">
                  <c:v>1936</c:v>
                </c:pt>
                <c:pt idx="8">
                  <c:v>1937</c:v>
                </c:pt>
                <c:pt idx="9">
                  <c:v>1938</c:v>
                </c:pt>
                <c:pt idx="10">
                  <c:v>1939</c:v>
                </c:pt>
                <c:pt idx="11">
                  <c:v>1940</c:v>
                </c:pt>
                <c:pt idx="12">
                  <c:v>1941</c:v>
                </c:pt>
                <c:pt idx="13">
                  <c:v>1942</c:v>
                </c:pt>
                <c:pt idx="14">
                  <c:v>1943</c:v>
                </c:pt>
                <c:pt idx="15">
                  <c:v>1944</c:v>
                </c:pt>
                <c:pt idx="16">
                  <c:v>1945</c:v>
                </c:pt>
                <c:pt idx="17">
                  <c:v>1946</c:v>
                </c:pt>
                <c:pt idx="18">
                  <c:v>1947</c:v>
                </c:pt>
                <c:pt idx="19">
                  <c:v>1948</c:v>
                </c:pt>
                <c:pt idx="20">
                  <c:v>1949</c:v>
                </c:pt>
                <c:pt idx="21">
                  <c:v>1950</c:v>
                </c:pt>
                <c:pt idx="22">
                  <c:v>1951</c:v>
                </c:pt>
                <c:pt idx="23">
                  <c:v>1952</c:v>
                </c:pt>
                <c:pt idx="24">
                  <c:v>1953</c:v>
                </c:pt>
                <c:pt idx="25">
                  <c:v>1954</c:v>
                </c:pt>
                <c:pt idx="26">
                  <c:v>1955</c:v>
                </c:pt>
                <c:pt idx="27">
                  <c:v>1956</c:v>
                </c:pt>
                <c:pt idx="28">
                  <c:v>1957</c:v>
                </c:pt>
                <c:pt idx="29">
                  <c:v>1958</c:v>
                </c:pt>
                <c:pt idx="30">
                  <c:v>1959</c:v>
                </c:pt>
                <c:pt idx="31">
                  <c:v>1960</c:v>
                </c:pt>
                <c:pt idx="32">
                  <c:v>1961</c:v>
                </c:pt>
                <c:pt idx="33">
                  <c:v>1962</c:v>
                </c:pt>
                <c:pt idx="34">
                  <c:v>1963</c:v>
                </c:pt>
                <c:pt idx="35">
                  <c:v>1964</c:v>
                </c:pt>
                <c:pt idx="36">
                  <c:v>1965</c:v>
                </c:pt>
                <c:pt idx="37">
                  <c:v>1966</c:v>
                </c:pt>
                <c:pt idx="38">
                  <c:v>1967</c:v>
                </c:pt>
                <c:pt idx="39">
                  <c:v>1968</c:v>
                </c:pt>
                <c:pt idx="40">
                  <c:v>1969</c:v>
                </c:pt>
                <c:pt idx="41">
                  <c:v>1970</c:v>
                </c:pt>
                <c:pt idx="42">
                  <c:v>1971</c:v>
                </c:pt>
                <c:pt idx="43">
                  <c:v>1972</c:v>
                </c:pt>
                <c:pt idx="44">
                  <c:v>1973</c:v>
                </c:pt>
                <c:pt idx="45">
                  <c:v>1974</c:v>
                </c:pt>
                <c:pt idx="46">
                  <c:v>1975</c:v>
                </c:pt>
                <c:pt idx="47">
                  <c:v>1976</c:v>
                </c:pt>
                <c:pt idx="48">
                  <c:v>1977</c:v>
                </c:pt>
                <c:pt idx="49">
                  <c:v>1978</c:v>
                </c:pt>
                <c:pt idx="50">
                  <c:v>1979</c:v>
                </c:pt>
                <c:pt idx="51">
                  <c:v>1980</c:v>
                </c:pt>
                <c:pt idx="52">
                  <c:v>1981</c:v>
                </c:pt>
                <c:pt idx="53">
                  <c:v>1982</c:v>
                </c:pt>
                <c:pt idx="54">
                  <c:v>1983</c:v>
                </c:pt>
                <c:pt idx="55">
                  <c:v>1984</c:v>
                </c:pt>
                <c:pt idx="56">
                  <c:v>1985</c:v>
                </c:pt>
                <c:pt idx="57">
                  <c:v>1986</c:v>
                </c:pt>
                <c:pt idx="58">
                  <c:v>1987</c:v>
                </c:pt>
                <c:pt idx="59">
                  <c:v>1988</c:v>
                </c:pt>
                <c:pt idx="60">
                  <c:v>1989</c:v>
                </c:pt>
                <c:pt idx="61">
                  <c:v>1990</c:v>
                </c:pt>
                <c:pt idx="62">
                  <c:v>1991</c:v>
                </c:pt>
                <c:pt idx="63">
                  <c:v>1992</c:v>
                </c:pt>
                <c:pt idx="64">
                  <c:v>1993</c:v>
                </c:pt>
                <c:pt idx="65">
                  <c:v>1994</c:v>
                </c:pt>
                <c:pt idx="66">
                  <c:v>1995</c:v>
                </c:pt>
                <c:pt idx="67">
                  <c:v>1996</c:v>
                </c:pt>
                <c:pt idx="68">
                  <c:v>1997</c:v>
                </c:pt>
                <c:pt idx="69">
                  <c:v>1998</c:v>
                </c:pt>
                <c:pt idx="70">
                  <c:v>1999</c:v>
                </c:pt>
                <c:pt idx="71">
                  <c:v>2000</c:v>
                </c:pt>
                <c:pt idx="72">
                  <c:v>2001</c:v>
                </c:pt>
                <c:pt idx="73">
                  <c:v>2002</c:v>
                </c:pt>
                <c:pt idx="74">
                  <c:v>2003</c:v>
                </c:pt>
                <c:pt idx="75">
                  <c:v>2004</c:v>
                </c:pt>
                <c:pt idx="76">
                  <c:v>2005</c:v>
                </c:pt>
                <c:pt idx="77">
                  <c:v>2006</c:v>
                </c:pt>
                <c:pt idx="78">
                  <c:v>2007</c:v>
                </c:pt>
                <c:pt idx="79">
                  <c:v>2008</c:v>
                </c:pt>
                <c:pt idx="80">
                  <c:v>2009</c:v>
                </c:pt>
              </c:numCache>
            </c:numRef>
          </c:xVal>
          <c:yVal>
            <c:numRef>
              <c:f>longseries!$D$8:$D$88</c:f>
              <c:numCache>
                <c:formatCode>General</c:formatCode>
                <c:ptCount val="81"/>
                <c:pt idx="0" formatCode="0.0">
                  <c:v>48.121340000000004</c:v>
                </c:pt>
                <c:pt idx="6">
                  <c:v>47.2</c:v>
                </c:pt>
                <c:pt idx="12">
                  <c:v>44.9</c:v>
                </c:pt>
                <c:pt idx="15">
                  <c:v>40.6</c:v>
                </c:pt>
                <c:pt idx="17">
                  <c:v>40.700000000000003</c:v>
                </c:pt>
                <c:pt idx="18">
                  <c:v>40.6</c:v>
                </c:pt>
                <c:pt idx="21">
                  <c:v>40.5</c:v>
                </c:pt>
                <c:pt idx="38">
                  <c:v>39.700000000000003</c:v>
                </c:pt>
                <c:pt idx="39">
                  <c:v>38.6</c:v>
                </c:pt>
                <c:pt idx="40">
                  <c:v>39.1</c:v>
                </c:pt>
                <c:pt idx="41">
                  <c:v>39.4</c:v>
                </c:pt>
                <c:pt idx="42">
                  <c:v>39.6</c:v>
                </c:pt>
                <c:pt idx="43">
                  <c:v>40.1</c:v>
                </c:pt>
                <c:pt idx="44">
                  <c:v>40</c:v>
                </c:pt>
                <c:pt idx="45">
                  <c:v>39.5</c:v>
                </c:pt>
                <c:pt idx="46">
                  <c:v>39.700000000000003</c:v>
                </c:pt>
                <c:pt idx="47">
                  <c:v>39.799999999999997</c:v>
                </c:pt>
                <c:pt idx="48">
                  <c:v>40.200000000000003</c:v>
                </c:pt>
                <c:pt idx="49">
                  <c:v>40.200000000000003</c:v>
                </c:pt>
                <c:pt idx="50">
                  <c:v>40.400000000000006</c:v>
                </c:pt>
                <c:pt idx="51">
                  <c:v>40.300000000000004</c:v>
                </c:pt>
                <c:pt idx="52">
                  <c:v>40.6</c:v>
                </c:pt>
                <c:pt idx="53">
                  <c:v>41.199999999999996</c:v>
                </c:pt>
                <c:pt idx="54">
                  <c:v>41.4</c:v>
                </c:pt>
                <c:pt idx="55">
                  <c:v>41.5</c:v>
                </c:pt>
                <c:pt idx="56">
                  <c:v>41.9</c:v>
                </c:pt>
                <c:pt idx="57">
                  <c:v>42.5</c:v>
                </c:pt>
                <c:pt idx="58">
                  <c:v>42.6</c:v>
                </c:pt>
                <c:pt idx="59">
                  <c:v>42.6</c:v>
                </c:pt>
                <c:pt idx="60">
                  <c:v>43.1</c:v>
                </c:pt>
                <c:pt idx="61">
                  <c:v>42.8</c:v>
                </c:pt>
                <c:pt idx="62">
                  <c:v>42.8</c:v>
                </c:pt>
                <c:pt idx="63">
                  <c:v>43.3</c:v>
                </c:pt>
                <c:pt idx="64">
                  <c:v>45.4</c:v>
                </c:pt>
                <c:pt idx="65">
                  <c:v>45.6</c:v>
                </c:pt>
                <c:pt idx="66">
                  <c:v>45</c:v>
                </c:pt>
                <c:pt idx="67">
                  <c:v>45.5</c:v>
                </c:pt>
                <c:pt idx="68">
                  <c:v>45.9</c:v>
                </c:pt>
                <c:pt idx="69">
                  <c:v>45.6</c:v>
                </c:pt>
                <c:pt idx="70">
                  <c:v>45.8</c:v>
                </c:pt>
                <c:pt idx="71">
                  <c:v>46.2</c:v>
                </c:pt>
                <c:pt idx="72">
                  <c:v>46.6</c:v>
                </c:pt>
                <c:pt idx="73">
                  <c:v>46.2</c:v>
                </c:pt>
                <c:pt idx="74">
                  <c:v>46.4</c:v>
                </c:pt>
                <c:pt idx="75">
                  <c:v>46.6</c:v>
                </c:pt>
                <c:pt idx="76">
                  <c:v>46.9</c:v>
                </c:pt>
                <c:pt idx="77">
                  <c:v>47</c:v>
                </c:pt>
                <c:pt idx="78">
                  <c:v>46.3</c:v>
                </c:pt>
                <c:pt idx="79">
                  <c:v>46.6</c:v>
                </c:pt>
                <c:pt idx="80">
                  <c:v>46.8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535376"/>
        <c:axId val="289536552"/>
      </c:scatterChart>
      <c:valAx>
        <c:axId val="289535376"/>
        <c:scaling>
          <c:orientation val="minMax"/>
          <c:max val="2009"/>
          <c:min val="1929"/>
        </c:scaling>
        <c:delete val="0"/>
        <c:axPos val="b"/>
        <c:numFmt formatCode="General" sourceLinked="1"/>
        <c:majorTickMark val="out"/>
        <c:minorTickMark val="none"/>
        <c:tickLblPos val="nextTo"/>
        <c:crossAx val="289536552"/>
        <c:crosses val="autoZero"/>
        <c:crossBetween val="midCat"/>
      </c:valAx>
      <c:valAx>
        <c:axId val="289536552"/>
        <c:scaling>
          <c:orientation val="minMax"/>
          <c:max val="50"/>
          <c:min val="38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89535376"/>
        <c:crosses val="autoZero"/>
        <c:crossBetween val="midCat"/>
      </c:valAx>
    </c:plotArea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Real income growth over 1988-2008 and 1988-2011</a:t>
            </a:r>
            <a:r>
              <a:rPr lang="en-US" sz="2000" baseline="0"/>
              <a:t> </a:t>
            </a:r>
            <a:r>
              <a:rPr lang="en-US" sz="2000"/>
              <a:t> (based on 2011 PPPs)</a:t>
            </a:r>
          </a:p>
        </c:rich>
      </c:tx>
      <c:layout>
        <c:manualLayout>
          <c:xMode val="edge"/>
          <c:yMode val="edge"/>
          <c:x val="0.10726641962681106"/>
          <c:y val="1.8148984585748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'DATA-2011_PPPs'!$E$8:$E$28</c:f>
              <c:numCache>
                <c:formatCode>General</c:formatCode>
                <c:ptCount val="21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99</c:v>
                </c:pt>
                <c:pt idx="20">
                  <c:v>100</c:v>
                </c:pt>
              </c:numCache>
            </c:numRef>
          </c:xVal>
          <c:yVal>
            <c:numRef>
              <c:f>'DATA-2011_PPPs'!$M$8:$M$28</c:f>
              <c:numCache>
                <c:formatCode>0</c:formatCode>
                <c:ptCount val="21"/>
                <c:pt idx="0">
                  <c:v>18.823252173069083</c:v>
                </c:pt>
                <c:pt idx="1">
                  <c:v>43.60140001894699</c:v>
                </c:pt>
                <c:pt idx="2">
                  <c:v>51.706666688092831</c:v>
                </c:pt>
                <c:pt idx="3">
                  <c:v>51.254975853252027</c:v>
                </c:pt>
                <c:pt idx="4">
                  <c:v>56.737155619008405</c:v>
                </c:pt>
                <c:pt idx="5">
                  <c:v>62.808435119401175</c:v>
                </c:pt>
                <c:pt idx="6">
                  <c:v>63.131494995889881</c:v>
                </c:pt>
                <c:pt idx="7">
                  <c:v>61.393184867164877</c:v>
                </c:pt>
                <c:pt idx="8">
                  <c:v>67.056212122421982</c:v>
                </c:pt>
                <c:pt idx="9">
                  <c:v>67.379866900213131</c:v>
                </c:pt>
                <c:pt idx="10">
                  <c:v>64.697757019315219</c:v>
                </c:pt>
                <c:pt idx="11">
                  <c:v>61.584152670631845</c:v>
                </c:pt>
                <c:pt idx="12">
                  <c:v>61.636654549537553</c:v>
                </c:pt>
                <c:pt idx="13">
                  <c:v>48.633188654893303</c:v>
                </c:pt>
                <c:pt idx="14">
                  <c:v>32.00205472703361</c:v>
                </c:pt>
                <c:pt idx="15">
                  <c:v>9.3936584997287085</c:v>
                </c:pt>
                <c:pt idx="16">
                  <c:v>8.4664811561397499</c:v>
                </c:pt>
                <c:pt idx="17">
                  <c:v>10.585170066713179</c:v>
                </c:pt>
                <c:pt idx="18">
                  <c:v>17.210211213259075</c:v>
                </c:pt>
                <c:pt idx="19">
                  <c:v>24.251061396618677</c:v>
                </c:pt>
                <c:pt idx="20">
                  <c:v>53.090081287280789</c:v>
                </c:pt>
              </c:numCache>
            </c:numRef>
          </c:yVal>
          <c:smooth val="0"/>
        </c:ser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'DATA-2011_PPPs'!$E$8:$E$28</c:f>
              <c:numCache>
                <c:formatCode>General</c:formatCode>
                <c:ptCount val="21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99</c:v>
                </c:pt>
                <c:pt idx="20">
                  <c:v>100</c:v>
                </c:pt>
              </c:numCache>
            </c:numRef>
          </c:xVal>
          <c:yVal>
            <c:numRef>
              <c:f>'DATA-2011_PPPs'!$N$8:$N$28</c:f>
              <c:numCache>
                <c:formatCode>0</c:formatCode>
                <c:ptCount val="21"/>
                <c:pt idx="0">
                  <c:v>30.297738218794755</c:v>
                </c:pt>
                <c:pt idx="1">
                  <c:v>56.366881885329704</c:v>
                </c:pt>
                <c:pt idx="2">
                  <c:v>61.375421595929637</c:v>
                </c:pt>
                <c:pt idx="3">
                  <c:v>62.138102583230001</c:v>
                </c:pt>
                <c:pt idx="4">
                  <c:v>68.894683019600109</c:v>
                </c:pt>
                <c:pt idx="5">
                  <c:v>79.55748600314665</c:v>
                </c:pt>
                <c:pt idx="6">
                  <c:v>87.824377340680243</c:v>
                </c:pt>
                <c:pt idx="7">
                  <c:v>93.221093133159144</c:v>
                </c:pt>
                <c:pt idx="8">
                  <c:v>102.69224824557712</c:v>
                </c:pt>
                <c:pt idx="9">
                  <c:v>110.57604896572965</c:v>
                </c:pt>
                <c:pt idx="10">
                  <c:v>116.65943844056707</c:v>
                </c:pt>
                <c:pt idx="11">
                  <c:v>111.58282318309629</c:v>
                </c:pt>
                <c:pt idx="12">
                  <c:v>105.68159761715145</c:v>
                </c:pt>
                <c:pt idx="13">
                  <c:v>93.536245793345117</c:v>
                </c:pt>
                <c:pt idx="14">
                  <c:v>73.489716632605379</c:v>
                </c:pt>
                <c:pt idx="15">
                  <c:v>47.773019344735587</c:v>
                </c:pt>
                <c:pt idx="16">
                  <c:v>25.120973643841339</c:v>
                </c:pt>
                <c:pt idx="17">
                  <c:v>13.279686228181099</c:v>
                </c:pt>
                <c:pt idx="18">
                  <c:v>12.93394762903648</c:v>
                </c:pt>
                <c:pt idx="19">
                  <c:v>15.077260055789132</c:v>
                </c:pt>
                <c:pt idx="20">
                  <c:v>43.010984685415508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650744"/>
        <c:axId val="288650352"/>
      </c:scatterChart>
      <c:valAx>
        <c:axId val="28865074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Percentile of global income distribution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650352"/>
        <c:crosses val="autoZero"/>
        <c:crossBetween val="midCat"/>
      </c:valAx>
      <c:valAx>
        <c:axId val="28865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real per capita growth in % between 1988 and 2008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650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874442064949427E-2"/>
          <c:y val="1.9537758019729758E-2"/>
          <c:w val="0.92359065891828973"/>
          <c:h val="0.9268904535069441"/>
        </c:manualLayout>
      </c:layout>
      <c:lineChart>
        <c:grouping val="standard"/>
        <c:varyColors val="0"/>
        <c:ser>
          <c:idx val="0"/>
          <c:order val="0"/>
          <c:marker>
            <c:symbol val="circle"/>
            <c:size val="10"/>
          </c:marker>
          <c:cat>
            <c:numRef>
              <c:f>'WINNERS AND LOSERS'!$AQ$8:$AQ$13</c:f>
              <c:numCache>
                <c:formatCode>General</c:formatCode>
                <c:ptCount val="6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2011</c:v>
                </c:pt>
              </c:numCache>
            </c:numRef>
          </c:cat>
          <c:val>
            <c:numRef>
              <c:f>'WINNERS AND LOSERS'!$AR$8:$AR$13</c:f>
              <c:numCache>
                <c:formatCode>General</c:formatCode>
                <c:ptCount val="6"/>
                <c:pt idx="0">
                  <c:v>855</c:v>
                </c:pt>
                <c:pt idx="1">
                  <c:v>1057</c:v>
                </c:pt>
                <c:pt idx="2">
                  <c:v>1456</c:v>
                </c:pt>
                <c:pt idx="3">
                  <c:v>1899</c:v>
                </c:pt>
                <c:pt idx="4">
                  <c:v>2813</c:v>
                </c:pt>
                <c:pt idx="5" formatCode="0">
                  <c:v>5442.9403844333019</c:v>
                </c:pt>
              </c:numCache>
            </c:numRef>
          </c:val>
          <c:smooth val="0"/>
        </c:ser>
        <c:ser>
          <c:idx val="1"/>
          <c:order val="1"/>
          <c:marker>
            <c:symbol val="circle"/>
            <c:size val="10"/>
          </c:marker>
          <c:cat>
            <c:numRef>
              <c:f>'WINNERS AND LOSERS'!$AQ$8:$AQ$13</c:f>
              <c:numCache>
                <c:formatCode>General</c:formatCode>
                <c:ptCount val="6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2011</c:v>
                </c:pt>
              </c:numCache>
            </c:numRef>
          </c:cat>
          <c:val>
            <c:numRef>
              <c:f>'WINNERS AND LOSERS'!$AS$8:$AS$13</c:f>
              <c:numCache>
                <c:formatCode>General</c:formatCode>
                <c:ptCount val="6"/>
                <c:pt idx="0">
                  <c:v>5770</c:v>
                </c:pt>
                <c:pt idx="1">
                  <c:v>5792</c:v>
                </c:pt>
                <c:pt idx="2">
                  <c:v>6413</c:v>
                </c:pt>
                <c:pt idx="3">
                  <c:v>6941</c:v>
                </c:pt>
                <c:pt idx="4">
                  <c:v>6967</c:v>
                </c:pt>
                <c:pt idx="5" formatCode="0">
                  <c:v>7051.6476099305073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651528"/>
        <c:axId val="288651136"/>
      </c:lineChart>
      <c:catAx>
        <c:axId val="288651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8651136"/>
        <c:crosses val="autoZero"/>
        <c:auto val="1"/>
        <c:lblAlgn val="ctr"/>
        <c:lblOffset val="100"/>
        <c:noMultiLvlLbl val="0"/>
      </c:catAx>
      <c:valAx>
        <c:axId val="288651136"/>
        <c:scaling>
          <c:logBase val="10"/>
          <c:orientation val="minMax"/>
          <c:max val="10000"/>
          <c:min val="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Annual per capita after-tax income in  international dollars</a:t>
                </a:r>
              </a:p>
            </c:rich>
          </c:tx>
          <c:layout>
            <c:manualLayout>
              <c:xMode val="edge"/>
              <c:yMode val="edge"/>
              <c:x val="5.7347670250896057E-2"/>
              <c:y val="0.106131125732571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8651528"/>
        <c:crosses val="autoZero"/>
        <c:crossBetween val="between"/>
        <c:min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801331853496109E-2"/>
          <c:y val="3.4257748776508973E-2"/>
          <c:w val="0.91009988901220862"/>
          <c:h val="0.859706362153344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'2008 unweighted regressions'!$G$8:$G$31</c:f>
              <c:strCache>
                <c:ptCount val="24"/>
                <c:pt idx="0">
                  <c:v>bottom 5%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96</c:v>
                </c:pt>
                <c:pt idx="20">
                  <c:v>97</c:v>
                </c:pt>
                <c:pt idx="21">
                  <c:v>98</c:v>
                </c:pt>
                <c:pt idx="22">
                  <c:v>99</c:v>
                </c:pt>
                <c:pt idx="23">
                  <c:v>top 1%</c:v>
                </c:pt>
              </c:strCache>
            </c:strRef>
          </c:cat>
          <c:val>
            <c:numRef>
              <c:f>'2008 unweighted regressions'!$K$8:$K$31</c:f>
              <c:numCache>
                <c:formatCode>0.0</c:formatCode>
                <c:ptCount val="24"/>
                <c:pt idx="0">
                  <c:v>42.197777205549279</c:v>
                </c:pt>
                <c:pt idx="1">
                  <c:v>33.348642666923716</c:v>
                </c:pt>
                <c:pt idx="2">
                  <c:v>29.649444145107385</c:v>
                </c:pt>
                <c:pt idx="3">
                  <c:v>26.360450867403262</c:v>
                </c:pt>
                <c:pt idx="4">
                  <c:v>23.855741120374915</c:v>
                </c:pt>
                <c:pt idx="5">
                  <c:v>21.589607031689347</c:v>
                </c:pt>
                <c:pt idx="6">
                  <c:v>19.808564485237881</c:v>
                </c:pt>
                <c:pt idx="7">
                  <c:v>17.811498683128015</c:v>
                </c:pt>
                <c:pt idx="8">
                  <c:v>16.09991287027195</c:v>
                </c:pt>
                <c:pt idx="9">
                  <c:v>14.485774412926308</c:v>
                </c:pt>
                <c:pt idx="10">
                  <c:v>12.550434406984307</c:v>
                </c:pt>
                <c:pt idx="11">
                  <c:v>11.007055183953106</c:v>
                </c:pt>
                <c:pt idx="12">
                  <c:v>9.139767504499293</c:v>
                </c:pt>
                <c:pt idx="13">
                  <c:v>7.4414641661892729</c:v>
                </c:pt>
                <c:pt idx="14">
                  <c:v>5.7899519424266206</c:v>
                </c:pt>
                <c:pt idx="15">
                  <c:v>4.4859786197757829</c:v>
                </c:pt>
                <c:pt idx="16">
                  <c:v>4.5347044965698418</c:v>
                </c:pt>
                <c:pt idx="17">
                  <c:v>7.0810884510284726</c:v>
                </c:pt>
                <c:pt idx="18">
                  <c:v>11.622754801749831</c:v>
                </c:pt>
                <c:pt idx="19">
                  <c:v>17.204827054656349</c:v>
                </c:pt>
                <c:pt idx="20">
                  <c:v>19.714889521709619</c:v>
                </c:pt>
                <c:pt idx="21">
                  <c:v>23.119875383923773</c:v>
                </c:pt>
                <c:pt idx="22">
                  <c:v>27.745842600631704</c:v>
                </c:pt>
                <c:pt idx="23">
                  <c:v>43.511814927418939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521208"/>
        <c:axId val="291521600"/>
      </c:barChart>
      <c:catAx>
        <c:axId val="291521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800"/>
                  <a:t>Factile of national income distribution</a:t>
                </a:r>
              </a:p>
            </c:rich>
          </c:tx>
          <c:layout>
            <c:manualLayout>
              <c:xMode val="edge"/>
              <c:yMode val="edge"/>
              <c:x val="0.39733628628468876"/>
              <c:y val="0.944535214058404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1521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15216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900"/>
                  <a:t>growth rate (in %)</a:t>
                </a:r>
              </a:p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1.5248334342822538E-3"/>
              <c:y val="0.2812708347001350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152120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How much is one Gini point change worth in terms of mean country income?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7724750277469481E-2"/>
          <c:y val="5.0570962479608482E-2"/>
          <c:w val="0.92452830188679247"/>
          <c:h val="0.87275693311582381"/>
        </c:manualLayout>
      </c:layout>
      <c:lineChart>
        <c:grouping val="standard"/>
        <c:varyColors val="0"/>
        <c:ser>
          <c:idx val="1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'2008 unweighted regressions'!$B$8:$B$27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'2008 unweighted regressions'!$E$8:$E$27</c:f>
              <c:numCache>
                <c:formatCode>0.000</c:formatCode>
                <c:ptCount val="20"/>
                <c:pt idx="0">
                  <c:v>7.5422626788036409</c:v>
                </c:pt>
                <c:pt idx="1">
                  <c:v>5.3012048192771086</c:v>
                </c:pt>
                <c:pt idx="2">
                  <c:v>4.4970414201183431</c:v>
                </c:pt>
                <c:pt idx="3">
                  <c:v>3.8506417736289387</c:v>
                </c:pt>
                <c:pt idx="4">
                  <c:v>3.4682080924855487</c:v>
                </c:pt>
                <c:pt idx="5">
                  <c:v>3.0998851894374284</c:v>
                </c:pt>
                <c:pt idx="6">
                  <c:v>2.7491408934707904</c:v>
                </c:pt>
                <c:pt idx="7">
                  <c:v>2.3917995444191344</c:v>
                </c:pt>
                <c:pt idx="8">
                  <c:v>2.1566401816118046</c:v>
                </c:pt>
                <c:pt idx="9">
                  <c:v>1.8181818181818181</c:v>
                </c:pt>
                <c:pt idx="10">
                  <c:v>1.5819209039548021</c:v>
                </c:pt>
                <c:pt idx="11">
                  <c:v>1.2457531143827858</c:v>
                </c:pt>
                <c:pt idx="12">
                  <c:v>0.90293453724604955</c:v>
                </c:pt>
                <c:pt idx="13">
                  <c:v>0.67720090293453727</c:v>
                </c:pt>
                <c:pt idx="14">
                  <c:v>0.33860045146726864</c:v>
                </c:pt>
                <c:pt idx="15">
                  <c:v>1.1286681715575621E-2</c:v>
                </c:pt>
                <c:pt idx="16">
                  <c:v>0.33898305084745761</c:v>
                </c:pt>
                <c:pt idx="17">
                  <c:v>0.79365079365079361</c:v>
                </c:pt>
                <c:pt idx="18">
                  <c:v>1.4840182648401825</c:v>
                </c:pt>
                <c:pt idx="19">
                  <c:v>3.3642691415313228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52568"/>
        <c:axId val="211055736"/>
      </c:lineChart>
      <c:catAx>
        <c:axId val="210952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Ventile</a:t>
                </a:r>
              </a:p>
            </c:rich>
          </c:tx>
          <c:layout>
            <c:manualLayout>
              <c:xMode val="edge"/>
              <c:yMode val="edge"/>
              <c:x val="0.48057713651498335"/>
              <c:y val="0.9608483145826084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1055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055736"/>
        <c:scaling>
          <c:orientation val="minMax"/>
          <c:max val="14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Percent of income</a:t>
                </a:r>
              </a:p>
            </c:rich>
          </c:tx>
          <c:layout>
            <c:manualLayout>
              <c:xMode val="edge"/>
              <c:yMode val="edge"/>
              <c:x val="0"/>
              <c:y val="0.378466521472050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952568"/>
        <c:crosses val="autoZero"/>
        <c:crossBetween val="between"/>
        <c:majorUnit val="2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Shares of global income received by top 10% and bottom 60% of world population</a:t>
            </a:r>
          </a:p>
        </c:rich>
      </c:tx>
      <c:layout>
        <c:manualLayout>
          <c:xMode val="edge"/>
          <c:yMode val="edge"/>
          <c:x val="0.10222583843686205"/>
          <c:y val="4.3636366135224973E-3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BOTTOM60_TOP10!$E$3:$T$3</c:f>
              <c:numCache>
                <c:formatCode>General</c:formatCode>
                <c:ptCount val="16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</c:numCache>
            </c:numRef>
          </c:xVal>
          <c:yVal>
            <c:numRef>
              <c:f>BOTTOM60_TOP10!$E$4:$T$4</c:f>
              <c:numCache>
                <c:formatCode>General</c:formatCode>
                <c:ptCount val="16"/>
              </c:numCache>
            </c:numRef>
          </c:yVal>
          <c:smooth val="1"/>
        </c:ser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BOTTOM60_TOP10!$E$3:$T$3</c:f>
              <c:numCache>
                <c:formatCode>General</c:formatCode>
                <c:ptCount val="16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</c:numCache>
            </c:numRef>
          </c:xVal>
          <c:yVal>
            <c:numRef>
              <c:f>BOTTOM60_TOP10!$E$5:$T$5</c:f>
              <c:numCache>
                <c:formatCode>General</c:formatCode>
                <c:ptCount val="16"/>
                <c:pt idx="0">
                  <c:v>25.7</c:v>
                </c:pt>
                <c:pt idx="1">
                  <c:v>23.3</c:v>
                </c:pt>
                <c:pt idx="2">
                  <c:v>21.4</c:v>
                </c:pt>
                <c:pt idx="3">
                  <c:v>19.5</c:v>
                </c:pt>
                <c:pt idx="4">
                  <c:v>17.600000000000001</c:v>
                </c:pt>
                <c:pt idx="5">
                  <c:v>16.7</c:v>
                </c:pt>
                <c:pt idx="6">
                  <c:v>14.2</c:v>
                </c:pt>
                <c:pt idx="7">
                  <c:v>14.1</c:v>
                </c:pt>
                <c:pt idx="8">
                  <c:v>12.8</c:v>
                </c:pt>
                <c:pt idx="9">
                  <c:v>12.5</c:v>
                </c:pt>
                <c:pt idx="11">
                  <c:v>13.5</c:v>
                </c:pt>
              </c:numCache>
            </c:numRef>
          </c:yVal>
          <c:smooth val="1"/>
        </c:ser>
        <c:ser>
          <c:idx val="2"/>
          <c:order val="2"/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xVal>
            <c:numRef>
              <c:f>BOTTOM60_TOP10!$E$3:$T$3</c:f>
              <c:numCache>
                <c:formatCode>General</c:formatCode>
                <c:ptCount val="16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</c:numCache>
            </c:numRef>
          </c:xVal>
          <c:yVal>
            <c:numRef>
              <c:f>BOTTOM60_TOP10!$E$6:$T$6</c:f>
              <c:numCache>
                <c:formatCode>General</c:formatCode>
                <c:ptCount val="16"/>
                <c:pt idx="0">
                  <c:v>42.8</c:v>
                </c:pt>
                <c:pt idx="1">
                  <c:v>45.2</c:v>
                </c:pt>
                <c:pt idx="2">
                  <c:v>47.6</c:v>
                </c:pt>
                <c:pt idx="3">
                  <c:v>49.8</c:v>
                </c:pt>
                <c:pt idx="4">
                  <c:v>50.9</c:v>
                </c:pt>
                <c:pt idx="5">
                  <c:v>49.8</c:v>
                </c:pt>
                <c:pt idx="6">
                  <c:v>51.3</c:v>
                </c:pt>
                <c:pt idx="7">
                  <c:v>50</c:v>
                </c:pt>
                <c:pt idx="8">
                  <c:v>50.8</c:v>
                </c:pt>
                <c:pt idx="9">
                  <c:v>51.6</c:v>
                </c:pt>
                <c:pt idx="11">
                  <c:v>53.4</c:v>
                </c:pt>
              </c:numCache>
            </c:numRef>
          </c:yVal>
          <c:smooth val="1"/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BOTTOM60_TOP10!$E$3:$T$3</c:f>
              <c:numCache>
                <c:formatCode>General</c:formatCode>
                <c:ptCount val="16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</c:numCache>
            </c:numRef>
          </c:xVal>
          <c:yVal>
            <c:numRef>
              <c:f>BOTTOM60_TOP10!$E$7:$T$7</c:f>
              <c:numCache>
                <c:formatCode>General</c:formatCode>
                <c:ptCount val="16"/>
              </c:numCache>
            </c:numRef>
          </c:yVal>
          <c:smooth val="1"/>
        </c:ser>
        <c:ser>
          <c:idx val="4"/>
          <c:order val="4"/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xVal>
            <c:numRef>
              <c:f>BOTTOM60_TOP10!$E$3:$T$3</c:f>
              <c:numCache>
                <c:formatCode>General</c:formatCode>
                <c:ptCount val="16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</c:numCache>
            </c:numRef>
          </c:xVal>
          <c:yVal>
            <c:numRef>
              <c:f>BOTTOM60_TOP10!$E$8:$T$8</c:f>
              <c:numCache>
                <c:formatCode>General</c:formatCode>
                <c:ptCount val="16"/>
                <c:pt idx="10" formatCode="0.00">
                  <c:v>8.0205251208248143</c:v>
                </c:pt>
                <c:pt idx="12" formatCode="0.00">
                  <c:v>8.2183980080598502</c:v>
                </c:pt>
                <c:pt idx="13" formatCode="0.00">
                  <c:v>9.3800270790720575</c:v>
                </c:pt>
                <c:pt idx="14" formatCode="0.00">
                  <c:v>9.3226684022705975</c:v>
                </c:pt>
                <c:pt idx="15" formatCode="0.00">
                  <c:v>9.8784054713081346</c:v>
                </c:pt>
              </c:numCache>
            </c:numRef>
          </c:yVal>
          <c:smooth val="1"/>
        </c:ser>
        <c:ser>
          <c:idx val="5"/>
          <c:order val="5"/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</c:marker>
          <c:xVal>
            <c:numRef>
              <c:f>BOTTOM60_TOP10!$E$3:$T$3</c:f>
              <c:numCache>
                <c:formatCode>General</c:formatCode>
                <c:ptCount val="16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</c:numCache>
            </c:numRef>
          </c:xVal>
          <c:yVal>
            <c:numRef>
              <c:f>BOTTOM60_TOP10!$E$9:$T$9</c:f>
              <c:numCache>
                <c:formatCode>General</c:formatCode>
                <c:ptCount val="16"/>
                <c:pt idx="10" formatCode="0.00">
                  <c:v>57.374659317412124</c:v>
                </c:pt>
                <c:pt idx="12" formatCode="0.0">
                  <c:v>60.451428338319261</c:v>
                </c:pt>
                <c:pt idx="13" formatCode="0.0">
                  <c:v>57.964250983752848</c:v>
                </c:pt>
                <c:pt idx="14" formatCode="0.0">
                  <c:v>59.755532529284771</c:v>
                </c:pt>
                <c:pt idx="15" formatCode="0.0">
                  <c:v>58.868594298735097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522384"/>
        <c:axId val="291522776"/>
      </c:scatterChart>
      <c:valAx>
        <c:axId val="291522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Year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91522776"/>
        <c:crosses val="autoZero"/>
        <c:crossBetween val="midCat"/>
      </c:valAx>
      <c:valAx>
        <c:axId val="29152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Percentage share of global income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5223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span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449500554938962E-2"/>
          <c:y val="3.6006546644844518E-2"/>
          <c:w val="0.89456159822419534"/>
          <c:h val="0.8756137479541734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MADDISON!$X$118:$Y$118</c:f>
              <c:numCache>
                <c:formatCode>General</c:formatCode>
                <c:ptCount val="2"/>
                <c:pt idx="0">
                  <c:v>1870</c:v>
                </c:pt>
                <c:pt idx="1">
                  <c:v>2008</c:v>
                </c:pt>
              </c:numCache>
            </c:numRef>
          </c:cat>
          <c:val>
            <c:numRef>
              <c:f>MADDISON!$X$119:$Y$119</c:f>
              <c:numCache>
                <c:formatCode>0</c:formatCode>
                <c:ptCount val="2"/>
                <c:pt idx="0">
                  <c:v>38.200000000000003</c:v>
                </c:pt>
                <c:pt idx="1">
                  <c:v>30.568000000000012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MADDISON!$X$118:$Y$118</c:f>
              <c:numCache>
                <c:formatCode>General</c:formatCode>
                <c:ptCount val="2"/>
                <c:pt idx="0">
                  <c:v>1870</c:v>
                </c:pt>
                <c:pt idx="1">
                  <c:v>2008</c:v>
                </c:pt>
              </c:numCache>
            </c:numRef>
          </c:cat>
          <c:val>
            <c:numRef>
              <c:f>MADDISON!$X$120:$Y$120</c:f>
              <c:numCache>
                <c:formatCode>0</c:formatCode>
                <c:ptCount val="2"/>
                <c:pt idx="0">
                  <c:v>20.164000000000001</c:v>
                </c:pt>
                <c:pt idx="1">
                  <c:v>67.691999999999993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1523560"/>
        <c:axId val="291523952"/>
      </c:barChart>
      <c:catAx>
        <c:axId val="291523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1523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1523952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lgDashDot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Theil 0 index (mean log deviation)</a:t>
                </a:r>
              </a:p>
            </c:rich>
          </c:tx>
          <c:layout>
            <c:manualLayout>
              <c:xMode val="edge"/>
              <c:yMode val="edge"/>
              <c:x val="2.4432195975503064E-2"/>
              <c:y val="0.2294750085587127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1523560"/>
        <c:crosses val="autoZero"/>
        <c:crossBetween val="between"/>
        <c:majorUnit val="2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Share of the between component in global Theil (0)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87458734324876E-2"/>
          <c:y val="6.8770913029114575E-2"/>
          <c:w val="0.8895356080489939"/>
          <c:h val="0.84010157996286783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LONG_TERM_DATA!$F$22:$U$22</c:f>
              <c:numCache>
                <c:formatCode>General</c:formatCode>
                <c:ptCount val="16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</c:numCache>
            </c:numRef>
          </c:xVal>
          <c:yVal>
            <c:numRef>
              <c:f>LONG_TERM_DATA!$F$36:$U$36</c:f>
              <c:numCache>
                <c:formatCode>0.0</c:formatCode>
                <c:ptCount val="16"/>
                <c:pt idx="0">
                  <c:v>16.876777251184834</c:v>
                </c:pt>
                <c:pt idx="1">
                  <c:v>25.272164948453607</c:v>
                </c:pt>
                <c:pt idx="2">
                  <c:v>37.066176470588239</c:v>
                </c:pt>
                <c:pt idx="3">
                  <c:v>46.365573770491807</c:v>
                </c:pt>
                <c:pt idx="4">
                  <c:v>59.700598802395213</c:v>
                </c:pt>
                <c:pt idx="5">
                  <c:v>66.205797101449278</c:v>
                </c:pt>
                <c:pt idx="6">
                  <c:v>73.170322580645148</c:v>
                </c:pt>
                <c:pt idx="7">
                  <c:v>72.241514360313332</c:v>
                </c:pt>
                <c:pt idx="8">
                  <c:v>77.078979343863935</c:v>
                </c:pt>
                <c:pt idx="9">
                  <c:v>75.978823529411756</c:v>
                </c:pt>
                <c:pt idx="11">
                  <c:v>64.230955259975815</c:v>
                </c:pt>
              </c:numCache>
            </c:numRef>
          </c:yVal>
          <c:smooth val="0"/>
        </c:ser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LONG_TERM_DATA!$F$22:$U$22</c:f>
              <c:numCache>
                <c:formatCode>General</c:formatCode>
                <c:ptCount val="16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</c:numCache>
            </c:numRef>
          </c:xVal>
          <c:yVal>
            <c:numRef>
              <c:f>LONG_TERM_DATA!$F$40:$U$40</c:f>
              <c:numCache>
                <c:formatCode>General</c:formatCode>
                <c:ptCount val="16"/>
                <c:pt idx="10" formatCode="0.0">
                  <c:v>82.060420315236442</c:v>
                </c:pt>
                <c:pt idx="12" formatCode="0.0">
                  <c:v>78.232158988256543</c:v>
                </c:pt>
                <c:pt idx="13" formatCode="0.0">
                  <c:v>78.009337068160605</c:v>
                </c:pt>
                <c:pt idx="14" formatCode="0.0">
                  <c:v>75.655204460966559</c:v>
                </c:pt>
                <c:pt idx="15" formatCode="0.0">
                  <c:v>70.803310613437205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524736"/>
        <c:axId val="291525128"/>
      </c:scatterChart>
      <c:valAx>
        <c:axId val="291524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91525128"/>
        <c:crosses val="autoZero"/>
        <c:crossBetween val="midCat"/>
      </c:valAx>
      <c:valAx>
        <c:axId val="291525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Between component, in 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52473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span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/>
              <a:t>Countries with more than 1% of their population in top global percentile (above $PPP 72,000 per capita in 2008 prices)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'WINNERS AND LOSERS'!$AG$29:$AG$43</c:f>
              <c:strCache>
                <c:ptCount val="15"/>
                <c:pt idx="0">
                  <c:v>CYP</c:v>
                </c:pt>
                <c:pt idx="1">
                  <c:v>DEU</c:v>
                </c:pt>
                <c:pt idx="2">
                  <c:v>IRL</c:v>
                </c:pt>
                <c:pt idx="3">
                  <c:v>KOR</c:v>
                </c:pt>
                <c:pt idx="4">
                  <c:v>NLD</c:v>
                </c:pt>
                <c:pt idx="5">
                  <c:v>TWN</c:v>
                </c:pt>
                <c:pt idx="6">
                  <c:v>FRA</c:v>
                </c:pt>
                <c:pt idx="7">
                  <c:v>NOR</c:v>
                </c:pt>
                <c:pt idx="8">
                  <c:v>GBR</c:v>
                </c:pt>
                <c:pt idx="9">
                  <c:v>JPN</c:v>
                </c:pt>
                <c:pt idx="10">
                  <c:v>CAN</c:v>
                </c:pt>
                <c:pt idx="11">
                  <c:v>LUX</c:v>
                </c:pt>
                <c:pt idx="12">
                  <c:v>CHE</c:v>
                </c:pt>
                <c:pt idx="13">
                  <c:v>SGP</c:v>
                </c:pt>
                <c:pt idx="14">
                  <c:v>USA</c:v>
                </c:pt>
              </c:strCache>
            </c:strRef>
          </c:cat>
          <c:val>
            <c:numRef>
              <c:f>'WINNERS AND LOSERS'!$AI$29:$AI$43</c:f>
              <c:numCache>
                <c:formatCode>General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7</c:v>
                </c:pt>
                <c:pt idx="12">
                  <c:v>9</c:v>
                </c:pt>
                <c:pt idx="13">
                  <c:v>9</c:v>
                </c:pt>
                <c:pt idx="1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536944"/>
        <c:axId val="289539296"/>
      </c:barChart>
      <c:catAx>
        <c:axId val="28953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9539296"/>
        <c:crosses val="autoZero"/>
        <c:auto val="1"/>
        <c:lblAlgn val="ctr"/>
        <c:lblOffset val="100"/>
        <c:noMultiLvlLbl val="0"/>
      </c:catAx>
      <c:valAx>
        <c:axId val="289539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953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Global  and US  Gini over two centuries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LONG_TERM_DATA!$F$22:$V$22</c:f>
              <c:numCache>
                <c:formatCode>General</c:formatCode>
                <c:ptCount val="17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  <c:pt idx="16">
                  <c:v>2011</c:v>
                </c:pt>
              </c:numCache>
            </c:numRef>
          </c:xVal>
          <c:yVal>
            <c:numRef>
              <c:f>LONG_TERM_DATA!$F$25:$V$25</c:f>
              <c:numCache>
                <c:formatCode>0.0</c:formatCode>
                <c:ptCount val="17"/>
                <c:pt idx="0">
                  <c:v>50</c:v>
                </c:pt>
                <c:pt idx="1">
                  <c:v>53.2</c:v>
                </c:pt>
                <c:pt idx="2">
                  <c:v>56</c:v>
                </c:pt>
                <c:pt idx="3">
                  <c:v>58.8</c:v>
                </c:pt>
                <c:pt idx="4">
                  <c:v>61</c:v>
                </c:pt>
                <c:pt idx="5">
                  <c:v>61.6</c:v>
                </c:pt>
                <c:pt idx="6">
                  <c:v>64</c:v>
                </c:pt>
                <c:pt idx="7">
                  <c:v>63.5</c:v>
                </c:pt>
                <c:pt idx="8">
                  <c:v>65</c:v>
                </c:pt>
                <c:pt idx="9">
                  <c:v>65.7</c:v>
                </c:pt>
                <c:pt idx="11">
                  <c:v>64.099999999999994</c:v>
                </c:pt>
              </c:numCache>
            </c:numRef>
          </c:yVal>
          <c:smooth val="1"/>
        </c:ser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LONG_TERM_DATA!$F$22:$V$22</c:f>
              <c:numCache>
                <c:formatCode>General</c:formatCode>
                <c:ptCount val="17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  <c:pt idx="16">
                  <c:v>2011</c:v>
                </c:pt>
              </c:numCache>
            </c:numRef>
          </c:xVal>
          <c:yVal>
            <c:numRef>
              <c:f>LONG_TERM_DATA!$F$33:$V$33</c:f>
              <c:numCache>
                <c:formatCode>General</c:formatCode>
                <c:ptCount val="17"/>
                <c:pt idx="10" formatCode="0.0">
                  <c:v>72.2</c:v>
                </c:pt>
                <c:pt idx="12" formatCode="0.0">
                  <c:v>71.900000000000006</c:v>
                </c:pt>
                <c:pt idx="13" formatCode="0.0">
                  <c:v>71.5</c:v>
                </c:pt>
                <c:pt idx="14" formatCode="0.0">
                  <c:v>71.900000000000006</c:v>
                </c:pt>
                <c:pt idx="15" formatCode="0.0">
                  <c:v>70.5</c:v>
                </c:pt>
                <c:pt idx="16" formatCode="0.0">
                  <c:v>68</c:v>
                </c:pt>
              </c:numCache>
            </c:numRef>
          </c:yVal>
          <c:smooth val="1"/>
        </c:ser>
        <c:ser>
          <c:idx val="2"/>
          <c:order val="2"/>
          <c:xVal>
            <c:numRef>
              <c:f>LONG_TERM_DATA!$F$22:$V$22</c:f>
              <c:numCache>
                <c:formatCode>General</c:formatCode>
                <c:ptCount val="17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  <c:pt idx="16">
                  <c:v>2011</c:v>
                </c:pt>
              </c:numCache>
            </c:numRef>
          </c:xVal>
          <c:yVal>
            <c:numRef>
              <c:f>LONG_TERM_DATA!$F$50:$V$50</c:f>
              <c:numCache>
                <c:formatCode>General</c:formatCode>
                <c:ptCount val="17"/>
                <c:pt idx="0" formatCode="0">
                  <c:v>45.7</c:v>
                </c:pt>
                <c:pt idx="2" formatCode="0">
                  <c:v>51.118379000000004</c:v>
                </c:pt>
                <c:pt idx="5" formatCode="0">
                  <c:v>45.121340000000004</c:v>
                </c:pt>
                <c:pt idx="6">
                  <c:v>36</c:v>
                </c:pt>
                <c:pt idx="7" formatCode="0">
                  <c:v>34.9</c:v>
                </c:pt>
                <c:pt idx="8" formatCode="0">
                  <c:v>34.1</c:v>
                </c:pt>
                <c:pt idx="9" formatCode="0">
                  <c:v>35.200000000000003</c:v>
                </c:pt>
                <c:pt idx="10" formatCode="0">
                  <c:v>37.799999999999997</c:v>
                </c:pt>
                <c:pt idx="11" formatCode="0">
                  <c:v>38.299999999999997</c:v>
                </c:pt>
                <c:pt idx="12" formatCode="0">
                  <c:v>40.4</c:v>
                </c:pt>
                <c:pt idx="13" formatCode="0">
                  <c:v>40.6</c:v>
                </c:pt>
                <c:pt idx="14" formatCode="0">
                  <c:v>40.4</c:v>
                </c:pt>
                <c:pt idx="15" formatCode="0">
                  <c:v>43.2</c:v>
                </c:pt>
                <c:pt idx="16" formatCode="0">
                  <c:v>41.7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540472"/>
        <c:axId val="289540864"/>
      </c:scatterChart>
      <c:valAx>
        <c:axId val="289540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89540864"/>
        <c:crosses val="autoZero"/>
        <c:crossBetween val="midCat"/>
      </c:valAx>
      <c:valAx>
        <c:axId val="289540864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54047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span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ppp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Global inequality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Consumption 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Global inequality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Survey mean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Global inequality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653880"/>
        <c:axId val="288653488"/>
      </c:barChart>
      <c:catAx>
        <c:axId val="288653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8653488"/>
        <c:crosses val="autoZero"/>
        <c:auto val="1"/>
        <c:lblAlgn val="ctr"/>
        <c:lblOffset val="100"/>
        <c:noMultiLvlLbl val="0"/>
      </c:catAx>
      <c:valAx>
        <c:axId val="28865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8653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u="sng" dirty="0" smtClean="0"/>
              <a:t>Increase in global</a:t>
            </a:r>
            <a:r>
              <a:rPr lang="en-US" sz="1800" u="sng" baseline="0" dirty="0" smtClean="0"/>
              <a:t> Gini with each “</a:t>
            </a:r>
            <a:r>
              <a:rPr lang="en-US" sz="1800" u="sng" baseline="0" dirty="0" err="1" smtClean="0"/>
              <a:t>marginal”adjustment</a:t>
            </a:r>
            <a:endParaRPr lang="en-US" sz="1800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-2</c:v>
                </c:pt>
                <c:pt idx="1">
                  <c:v>0.4</c:v>
                </c:pt>
                <c:pt idx="2">
                  <c:v>7.8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652312"/>
        <c:axId val="288649568"/>
      </c:barChart>
      <c:catAx>
        <c:axId val="288652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8649568"/>
        <c:crosses val="autoZero"/>
        <c:auto val="1"/>
        <c:lblAlgn val="ctr"/>
        <c:lblOffset val="100"/>
        <c:noMultiLvlLbl val="0"/>
      </c:catAx>
      <c:valAx>
        <c:axId val="28864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6523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5874255377541E-2"/>
          <c:y val="3.2686082497802124E-2"/>
          <c:w val="0.90286351706036749"/>
          <c:h val="0.8752194836767335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Sheet1!$M$18:$Q$18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Sheet1!$G$23:$K$23</c:f>
              <c:numCache>
                <c:formatCode>General</c:formatCode>
                <c:ptCount val="5"/>
                <c:pt idx="0">
                  <c:v>72.5</c:v>
                </c:pt>
                <c:pt idx="1">
                  <c:v>71.8</c:v>
                </c:pt>
                <c:pt idx="2">
                  <c:v>71.900000000000006</c:v>
                </c:pt>
                <c:pt idx="3">
                  <c:v>71.900000000000006</c:v>
                </c:pt>
                <c:pt idx="4">
                  <c:v>69.599999999999994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Sheet1!$M$18:$Q$18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Sheet1!$G$24:$K$24</c:f>
              <c:numCache>
                <c:formatCode>General</c:formatCode>
                <c:ptCount val="5"/>
                <c:pt idx="0">
                  <c:v>76.3</c:v>
                </c:pt>
                <c:pt idx="1">
                  <c:v>76.099999999999994</c:v>
                </c:pt>
                <c:pt idx="2">
                  <c:v>77.2</c:v>
                </c:pt>
                <c:pt idx="3">
                  <c:v>78.099999999999994</c:v>
                </c:pt>
                <c:pt idx="4">
                  <c:v>75.900000000000006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648000"/>
        <c:axId val="288648784"/>
      </c:lineChart>
      <c:catAx>
        <c:axId val="28864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648784"/>
        <c:crosses val="autoZero"/>
        <c:auto val="1"/>
        <c:lblAlgn val="ctr"/>
        <c:lblOffset val="100"/>
        <c:noMultiLvlLbl val="0"/>
      </c:catAx>
      <c:valAx>
        <c:axId val="28864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64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8954122138532"/>
          <c:y val="3.4529804043969721E-2"/>
          <c:w val="0.85422987969987674"/>
          <c:h val="0.80840429753496645"/>
        </c:manualLayout>
      </c:layout>
      <c:scatterChart>
        <c:scatterStyle val="smoothMarker"/>
        <c:varyColors val="0"/>
        <c:ser>
          <c:idx val="0"/>
          <c:order val="0"/>
          <c:spPr>
            <a:ln w="44450"/>
          </c:spPr>
          <c:marker>
            <c:symbol val="circle"/>
            <c:size val="11"/>
          </c:marker>
          <c:xVal>
            <c:numRef>
              <c:f>'DATA-RRinc_ventiles 88_08'!$E$8:$E$28</c:f>
              <c:numCache>
                <c:formatCode>General</c:formatCode>
                <c:ptCount val="21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99</c:v>
                </c:pt>
                <c:pt idx="20">
                  <c:v>100</c:v>
                </c:pt>
              </c:numCache>
            </c:numRef>
          </c:xVal>
          <c:yVal>
            <c:numRef>
              <c:f>'DATA-RRinc_ventiles 88_08'!$Q$8:$Q$28</c:f>
              <c:numCache>
                <c:formatCode>0</c:formatCode>
                <c:ptCount val="21"/>
                <c:pt idx="0">
                  <c:v>15.141551314630286</c:v>
                </c:pt>
                <c:pt idx="1">
                  <c:v>38.351567583733768</c:v>
                </c:pt>
                <c:pt idx="2">
                  <c:v>39.040307902716265</c:v>
                </c:pt>
                <c:pt idx="3">
                  <c:v>41.712699681677393</c:v>
                </c:pt>
                <c:pt idx="4">
                  <c:v>46.445970003125758</c:v>
                </c:pt>
                <c:pt idx="5">
                  <c:v>51.811222405376498</c:v>
                </c:pt>
                <c:pt idx="6">
                  <c:v>59.665163207342317</c:v>
                </c:pt>
                <c:pt idx="7">
                  <c:v>64.772838138746323</c:v>
                </c:pt>
                <c:pt idx="8">
                  <c:v>66.143381979913414</c:v>
                </c:pt>
                <c:pt idx="9">
                  <c:v>67.426761191634597</c:v>
                </c:pt>
                <c:pt idx="10">
                  <c:v>75.810722173508765</c:v>
                </c:pt>
                <c:pt idx="11">
                  <c:v>69.822685831394352</c:v>
                </c:pt>
                <c:pt idx="12">
                  <c:v>62.811730851432614</c:v>
                </c:pt>
                <c:pt idx="13">
                  <c:v>59.66451156374675</c:v>
                </c:pt>
                <c:pt idx="14">
                  <c:v>28.150317326290498</c:v>
                </c:pt>
                <c:pt idx="15">
                  <c:v>1.2841086782211075</c:v>
                </c:pt>
                <c:pt idx="16">
                  <c:v>3.697601541629969</c:v>
                </c:pt>
                <c:pt idx="17">
                  <c:v>5.7769838772562032</c:v>
                </c:pt>
                <c:pt idx="18">
                  <c:v>16.614918729929016</c:v>
                </c:pt>
                <c:pt idx="19">
                  <c:v>26.854699529886329</c:v>
                </c:pt>
                <c:pt idx="20">
                  <c:v>64.799799201219187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388472"/>
        <c:axId val="182386904"/>
      </c:scatterChart>
      <c:valAx>
        <c:axId val="182388472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Percentile of  global income distribution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2386904"/>
        <c:crosses val="autoZero"/>
        <c:crossBetween val="midCat"/>
      </c:valAx>
      <c:valAx>
        <c:axId val="18238690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Real PPP income change (in percent)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23884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Real income gains (in $PPP) at different percentile of global income distribution 1988-2008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44450"/>
          </c:spPr>
          <c:marker>
            <c:symbol val="circle"/>
            <c:size val="11"/>
          </c:marker>
          <c:xVal>
            <c:numRef>
              <c:f>'DATA-RRinc_ventiles 88_08'!$B$8:$B$28</c:f>
              <c:numCache>
                <c:formatCode>General</c:formatCode>
                <c:ptCount val="21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99</c:v>
                </c:pt>
                <c:pt idx="20">
                  <c:v>100</c:v>
                </c:pt>
              </c:numCache>
            </c:numRef>
          </c:xVal>
          <c:yVal>
            <c:numRef>
              <c:f>'DATA-RRinc_ventiles 88_08'!$Q$8:$Q$28</c:f>
              <c:numCache>
                <c:formatCode>0</c:formatCode>
                <c:ptCount val="21"/>
                <c:pt idx="0">
                  <c:v>15.443267316658815</c:v>
                </c:pt>
                <c:pt idx="1">
                  <c:v>38.351424987723135</c:v>
                </c:pt>
                <c:pt idx="2">
                  <c:v>39.006212113360306</c:v>
                </c:pt>
                <c:pt idx="3">
                  <c:v>41.949699413774475</c:v>
                </c:pt>
                <c:pt idx="4">
                  <c:v>46.544365549237433</c:v>
                </c:pt>
                <c:pt idx="5">
                  <c:v>51.855230330606176</c:v>
                </c:pt>
                <c:pt idx="6">
                  <c:v>59.032270781421531</c:v>
                </c:pt>
                <c:pt idx="7">
                  <c:v>64.235428095344531</c:v>
                </c:pt>
                <c:pt idx="8">
                  <c:v>65.369138606588649</c:v>
                </c:pt>
                <c:pt idx="9">
                  <c:v>67.425215860911507</c:v>
                </c:pt>
                <c:pt idx="10">
                  <c:v>75.976285969029675</c:v>
                </c:pt>
                <c:pt idx="11">
                  <c:v>69.899862070538518</c:v>
                </c:pt>
                <c:pt idx="12">
                  <c:v>62.832257303693247</c:v>
                </c:pt>
                <c:pt idx="13">
                  <c:v>59.781009417719368</c:v>
                </c:pt>
                <c:pt idx="14">
                  <c:v>28.210484878124962</c:v>
                </c:pt>
                <c:pt idx="15">
                  <c:v>2.796052679650018</c:v>
                </c:pt>
                <c:pt idx="16">
                  <c:v>5.2141945906343903</c:v>
                </c:pt>
                <c:pt idx="17">
                  <c:v>9.9531292202561961</c:v>
                </c:pt>
                <c:pt idx="18">
                  <c:v>18.852097814981647</c:v>
                </c:pt>
                <c:pt idx="19">
                  <c:v>27.671160502135074</c:v>
                </c:pt>
                <c:pt idx="20">
                  <c:v>64.799799201219201</c:v>
                </c:pt>
              </c:numCache>
            </c:numRef>
          </c:yVal>
          <c:smooth val="1"/>
        </c:ser>
        <c:ser>
          <c:idx val="1"/>
          <c:order val="1"/>
          <c:xVal>
            <c:numRef>
              <c:f>'DATA-RRinc_ventiles 88_08'!$B$8:$B$28</c:f>
              <c:numCache>
                <c:formatCode>General</c:formatCode>
                <c:ptCount val="21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99</c:v>
                </c:pt>
                <c:pt idx="20">
                  <c:v>100</c:v>
                </c:pt>
              </c:numCache>
            </c:numRef>
          </c:xVal>
          <c:yVal>
            <c:numRef>
              <c:f>'DATA-RRinc_ventiles 88_08'!$BR$8:$BR$28</c:f>
              <c:numCache>
                <c:formatCode>0</c:formatCode>
                <c:ptCount val="21"/>
                <c:pt idx="0">
                  <c:v>5.9715532835383343</c:v>
                </c:pt>
                <c:pt idx="1">
                  <c:v>25.248229964784503</c:v>
                </c:pt>
                <c:pt idx="2">
                  <c:v>23.986378721055029</c:v>
                </c:pt>
                <c:pt idx="3">
                  <c:v>25.393184331630025</c:v>
                </c:pt>
                <c:pt idx="4">
                  <c:v>29.29581255052635</c:v>
                </c:pt>
                <c:pt idx="5">
                  <c:v>34.53666034820386</c:v>
                </c:pt>
                <c:pt idx="6">
                  <c:v>37.959703322517655</c:v>
                </c:pt>
                <c:pt idx="7">
                  <c:v>33.249493550809838</c:v>
                </c:pt>
                <c:pt idx="8">
                  <c:v>33.997758752490206</c:v>
                </c:pt>
                <c:pt idx="9">
                  <c:v>37.394693013972372</c:v>
                </c:pt>
                <c:pt idx="10">
                  <c:v>36.454247627111279</c:v>
                </c:pt>
                <c:pt idx="11">
                  <c:v>27.77400558775933</c:v>
                </c:pt>
                <c:pt idx="12">
                  <c:v>17.083707078373624</c:v>
                </c:pt>
                <c:pt idx="13">
                  <c:v>1.7942657345844994</c:v>
                </c:pt>
                <c:pt idx="14">
                  <c:v>-12.55375124388042</c:v>
                </c:pt>
                <c:pt idx="15">
                  <c:v>-8.4984404230824424</c:v>
                </c:pt>
                <c:pt idx="16">
                  <c:v>-5.7344322814841266</c:v>
                </c:pt>
                <c:pt idx="17">
                  <c:v>3.9336086584992103</c:v>
                </c:pt>
                <c:pt idx="18">
                  <c:v>9.4194560195684662</c:v>
                </c:pt>
                <c:pt idx="19">
                  <c:v>20.547099512875828</c:v>
                </c:pt>
                <c:pt idx="20">
                  <c:v>51.349752422040275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998864"/>
        <c:axId val="183794648"/>
      </c:scatterChart>
      <c:valAx>
        <c:axId val="183998864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Percentile of global income distribution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3794648"/>
        <c:crosses val="autoZero"/>
        <c:crossBetween val="midCat"/>
      </c:valAx>
      <c:valAx>
        <c:axId val="183794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Real PPP income change (in percent)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39988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Distribution of global absolute gains in income, 1988-2008 (anonymous)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'DATA-RRinc_ventiles 88_08'!$AB$8:$AB$28</c:f>
              <c:numCache>
                <c:formatCode>General</c:formatCode>
                <c:ptCount val="21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99</c:v>
                </c:pt>
                <c:pt idx="20">
                  <c:v>100</c:v>
                </c:pt>
              </c:numCache>
            </c:numRef>
          </c:cat>
          <c:val>
            <c:numRef>
              <c:f>'DATA-RRinc_ventiles 88_08'!$AU$8:$AU$28</c:f>
              <c:numCache>
                <c:formatCode>0.0</c:formatCode>
                <c:ptCount val="21"/>
                <c:pt idx="0">
                  <c:v>0.20841100582116989</c:v>
                </c:pt>
                <c:pt idx="1">
                  <c:v>0.40554409668976898</c:v>
                </c:pt>
                <c:pt idx="2">
                  <c:v>0.49853078918184285</c:v>
                </c:pt>
                <c:pt idx="3">
                  <c:v>0.58974751979833251</c:v>
                </c:pt>
                <c:pt idx="4">
                  <c:v>0.69308159334998576</c:v>
                </c:pt>
                <c:pt idx="5">
                  <c:v>0.82116932301278411</c:v>
                </c:pt>
                <c:pt idx="6">
                  <c:v>0.98443331780171761</c:v>
                </c:pt>
                <c:pt idx="7">
                  <c:v>1.146323791488064</c:v>
                </c:pt>
                <c:pt idx="8">
                  <c:v>1.3339289427905401</c:v>
                </c:pt>
                <c:pt idx="9">
                  <c:v>1.5191612569656625</c:v>
                </c:pt>
                <c:pt idx="10">
                  <c:v>1.9231339622657921</c:v>
                </c:pt>
                <c:pt idx="11">
                  <c:v>2.3140154651343359</c:v>
                </c:pt>
                <c:pt idx="12">
                  <c:v>2.7474905135686329</c:v>
                </c:pt>
                <c:pt idx="13">
                  <c:v>3.5426142369285087</c:v>
                </c:pt>
                <c:pt idx="14">
                  <c:v>3.592783075215312</c:v>
                </c:pt>
                <c:pt idx="15">
                  <c:v>3.1507909121163746</c:v>
                </c:pt>
                <c:pt idx="16">
                  <c:v>5.2798801442666177</c:v>
                </c:pt>
                <c:pt idx="17">
                  <c:v>8.4536089493734838</c:v>
                </c:pt>
                <c:pt idx="18">
                  <c:v>15.982232037533848</c:v>
                </c:pt>
                <c:pt idx="19">
                  <c:v>25.401316797078859</c:v>
                </c:pt>
                <c:pt idx="20">
                  <c:v>19.411802269618367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8654664"/>
        <c:axId val="289538512"/>
      </c:barChart>
      <c:catAx>
        <c:axId val="288654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ventile/percentile of global income distribution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89538512"/>
        <c:crosses val="autoZero"/>
        <c:auto val="1"/>
        <c:lblAlgn val="ctr"/>
        <c:lblOffset val="100"/>
        <c:noMultiLvlLbl val="0"/>
      </c:catAx>
      <c:valAx>
        <c:axId val="289538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Distribution (in percent) of gain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88654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0.31482</cdr:x>
      <cdr:y>0.33182</cdr:y>
    </cdr:from>
    <cdr:to>
      <cdr:x>0.45988</cdr:x>
      <cdr:y>0.38409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8791" y="1931490"/>
          <a:ext cx="1243527" cy="304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/>
            <a:t>Global (BM)</a:t>
          </a:r>
          <a:endParaRPr lang="en-US" sz="1100"/>
        </a:p>
      </cdr:txBody>
    </cdr:sp>
  </cdr:relSizeAnchor>
  <cdr:relSizeAnchor xmlns:cdr="http://schemas.openxmlformats.org/drawingml/2006/chartDrawing">
    <cdr:from>
      <cdr:x>0.79476</cdr:x>
      <cdr:y>0.12273</cdr:y>
    </cdr:from>
    <cdr:to>
      <cdr:x>0.95834</cdr:x>
      <cdr:y>0.18409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13039" y="714407"/>
          <a:ext cx="1402290" cy="357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Global (LM)</a:t>
          </a:r>
        </a:p>
      </cdr:txBody>
    </cdr:sp>
  </cdr:relSizeAnchor>
  <cdr:relSizeAnchor xmlns:cdr="http://schemas.openxmlformats.org/drawingml/2006/chartDrawing">
    <cdr:from>
      <cdr:x>0.47377</cdr:x>
      <cdr:y>0.57273</cdr:y>
    </cdr:from>
    <cdr:to>
      <cdr:x>0.65123</cdr:x>
      <cdr:y>0.62955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61354" y="3333751"/>
          <a:ext cx="1521354" cy="330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US inequality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0.43518</cdr:x>
      <cdr:y>0.24318</cdr:y>
    </cdr:from>
    <cdr:to>
      <cdr:x>0.52623</cdr:x>
      <cdr:y>0.32273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30621" y="1415499"/>
          <a:ext cx="780526" cy="463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B-M data</a:t>
          </a:r>
        </a:p>
      </cdr:txBody>
    </cdr:sp>
  </cdr:relSizeAnchor>
  <cdr:relSizeAnchor xmlns:cdr="http://schemas.openxmlformats.org/drawingml/2006/chartDrawing">
    <cdr:from>
      <cdr:x>0.80556</cdr:x>
      <cdr:y>0.18864</cdr:y>
    </cdr:from>
    <cdr:to>
      <cdr:x>0.92902</cdr:x>
      <cdr:y>0.24773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05626" y="1098016"/>
          <a:ext cx="1058361" cy="343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/>
            <a:t>L-M data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0.16667</cdr:x>
      <cdr:y>0.28622</cdr:y>
    </cdr:from>
    <cdr:to>
      <cdr:x>0.28704</cdr:x>
      <cdr:y>0.3704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1295400"/>
          <a:ext cx="990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Step 1</a:t>
          </a:r>
          <a:endParaRPr lang="en-US" sz="2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0.05556</cdr:x>
      <cdr:y>0.35356</cdr:y>
    </cdr:from>
    <cdr:to>
      <cdr:x>0.24074</cdr:x>
      <cdr:y>0.72396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1600200"/>
          <a:ext cx="1524000" cy="167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Allocate the  gap proportionally along each national income distributions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0.26852</cdr:x>
      <cdr:y>0.45458</cdr:y>
    </cdr:from>
    <cdr:to>
      <cdr:x>0.47222</cdr:x>
      <cdr:y>0.77447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09800" y="2057400"/>
          <a:ext cx="1676400" cy="144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Allocate the gap proportionately  and add a Pareto “elongation”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0.61111</cdr:x>
      <cdr:y>0.21887</cdr:y>
    </cdr:from>
    <cdr:to>
      <cdr:x>0.81481</cdr:x>
      <cdr:y>0.47141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29190" y="990598"/>
          <a:ext cx="1676409" cy="1143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Allocate the gap to top 10% and add Pareto “elongation”</a:t>
          </a:r>
          <a:endParaRPr lang="en-US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0.44552</cdr:x>
      <cdr:y>0.46093</cdr:y>
    </cdr:from>
    <cdr:to>
      <cdr:x>0.62271</cdr:x>
      <cdr:y>0.53116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6045" y="2894814"/>
          <a:ext cx="1533604" cy="441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/>
            <a:t>Without</a:t>
          </a:r>
          <a:r>
            <a:rPr lang="en-US" sz="1600" baseline="0"/>
            <a:t> China</a:t>
          </a:r>
          <a:endParaRPr lang="en-US" sz="16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0.52108</cdr:x>
      <cdr:y>0.20954</cdr:y>
    </cdr:from>
    <cdr:to>
      <cdr:x>0.65512</cdr:x>
      <cdr:y>0.26556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14588" y="1317842"/>
          <a:ext cx="1161267" cy="352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1988-2011</a:t>
          </a:r>
        </a:p>
      </cdr:txBody>
    </cdr:sp>
  </cdr:relSizeAnchor>
  <cdr:relSizeAnchor xmlns:cdr="http://schemas.openxmlformats.org/drawingml/2006/chartDrawing">
    <cdr:from>
      <cdr:x>0.51506</cdr:x>
      <cdr:y>0.46365</cdr:y>
    </cdr:from>
    <cdr:to>
      <cdr:x>0.64072</cdr:x>
      <cdr:y>0.51452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62394" y="2915956"/>
          <a:ext cx="1088723" cy="319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1988-2008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0.21586</cdr:x>
      <cdr:y>0.12188</cdr:y>
    </cdr:from>
    <cdr:to>
      <cdr:x>0.47289</cdr:x>
      <cdr:y>0.16482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0206" y="765479"/>
          <a:ext cx="2226849" cy="269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/>
            <a:t>US</a:t>
          </a:r>
          <a:r>
            <a:rPr lang="en-US" sz="1400" baseline="0"/>
            <a:t> 2nd decile</a:t>
          </a:r>
          <a:endParaRPr lang="en-US" sz="1400"/>
        </a:p>
      </cdr:txBody>
    </cdr:sp>
  </cdr:relSizeAnchor>
  <cdr:relSizeAnchor xmlns:cdr="http://schemas.openxmlformats.org/drawingml/2006/chartDrawing">
    <cdr:from>
      <cdr:x>0.79217</cdr:x>
      <cdr:y>0.37258</cdr:y>
    </cdr:from>
    <cdr:to>
      <cdr:x>0.96586</cdr:x>
      <cdr:y>0.47368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63219" y="2339931"/>
          <a:ext cx="1504863" cy="63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/>
            <a:t>Chinese</a:t>
          </a:r>
          <a:r>
            <a:rPr lang="en-US" sz="1400" baseline="0"/>
            <a:t> 8th urban decile</a:t>
          </a:r>
          <a:endParaRPr lang="en-US" sz="14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0.42535</cdr:x>
      <cdr:y>0.6668</cdr:y>
    </cdr:from>
    <cdr:to>
      <cdr:x>0.71666</cdr:x>
      <cdr:y>0.75405</cdr:y>
    </cdr:to>
    <cdr:sp macro="" textlink="">
      <cdr:nvSpPr>
        <cdr:cNvPr id="1843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46303" y="3886982"/>
          <a:ext cx="2497255" cy="5086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Arial"/>
              <a:cs typeface="Arial"/>
            </a:rPr>
            <a:t>Decrease  in Gini</a:t>
          </a:r>
        </a:p>
      </cdr:txBody>
    </cdr:sp>
  </cdr:relSizeAnchor>
  <cdr:relSizeAnchor xmlns:cdr="http://schemas.openxmlformats.org/drawingml/2006/chartDrawing">
    <cdr:from>
      <cdr:x>0.82581</cdr:x>
      <cdr:y>0.6058</cdr:y>
    </cdr:from>
    <cdr:to>
      <cdr:x>0.99506</cdr:x>
      <cdr:y>0.75853</cdr:y>
    </cdr:to>
    <cdr:sp macro="" textlink="">
      <cdr:nvSpPr>
        <cdr:cNvPr id="1843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79270" y="3531382"/>
          <a:ext cx="1450896" cy="8903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Arial"/>
              <a:cs typeface="Arial"/>
            </a:rPr>
            <a:t>Increase </a:t>
          </a:r>
        </a:p>
        <a:p xmlns:a="http://schemas.openxmlformats.org/drawingml/2006/main">
          <a:pPr algn="l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Arial"/>
              <a:cs typeface="Arial"/>
            </a:rPr>
            <a:t>in Gini</a:t>
          </a:r>
        </a:p>
      </cdr:txBody>
    </cdr:sp>
  </cdr:relSizeAnchor>
  <cdr:relSizeAnchor xmlns:cdr="http://schemas.openxmlformats.org/drawingml/2006/chartDrawing">
    <cdr:from>
      <cdr:x>0.76499</cdr:x>
      <cdr:y>0.05451</cdr:y>
    </cdr:from>
    <cdr:to>
      <cdr:x>0.76849</cdr:x>
      <cdr:y>0.93351</cdr:y>
    </cdr:to>
    <cdr:sp macro="" textlink="">
      <cdr:nvSpPr>
        <cdr:cNvPr id="18441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556594" y="330354"/>
          <a:ext cx="30037" cy="509666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0.25363</cdr:x>
      <cdr:y>0.26761</cdr:y>
    </cdr:from>
    <cdr:to>
      <cdr:x>0.49975</cdr:x>
      <cdr:y>0.31939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2812" y="1521354"/>
          <a:ext cx="2103437" cy="30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Top 10% (B-M data)</a:t>
          </a:r>
        </a:p>
      </cdr:txBody>
    </cdr:sp>
  </cdr:relSizeAnchor>
  <cdr:relSizeAnchor xmlns:cdr="http://schemas.openxmlformats.org/drawingml/2006/chartDrawing">
    <cdr:from>
      <cdr:x>0.72581</cdr:x>
      <cdr:y>0.1325</cdr:y>
    </cdr:from>
    <cdr:to>
      <cdr:x>0.84977</cdr:x>
      <cdr:y>0.18402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17708" y="727604"/>
          <a:ext cx="1058334" cy="30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0.72915</cdr:x>
      <cdr:y>0.1527</cdr:y>
    </cdr:from>
    <cdr:to>
      <cdr:x>0.90094</cdr:x>
      <cdr:y>0.18882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244167" y="846666"/>
          <a:ext cx="1468438" cy="211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Top 10% (L-M data)</a:t>
          </a:r>
        </a:p>
      </cdr:txBody>
    </cdr:sp>
  </cdr:relSizeAnchor>
  <cdr:relSizeAnchor xmlns:cdr="http://schemas.openxmlformats.org/drawingml/2006/chartDrawing">
    <cdr:from>
      <cdr:x>0.53525</cdr:x>
      <cdr:y>0.66098</cdr:y>
    </cdr:from>
    <cdr:to>
      <cdr:x>0.78137</cdr:x>
      <cdr:y>0.71275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88404" y="3834342"/>
          <a:ext cx="2103437" cy="30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Bottom 60% (B-M data)</a:t>
          </a:r>
        </a:p>
      </cdr:txBody>
    </cdr:sp>
  </cdr:relSizeAnchor>
  <cdr:relSizeAnchor xmlns:cdr="http://schemas.openxmlformats.org/drawingml/2006/chartDrawing">
    <cdr:from>
      <cdr:x>0.75538</cdr:x>
      <cdr:y>0.80064</cdr:y>
    </cdr:from>
    <cdr:to>
      <cdr:x>1</cdr:x>
      <cdr:y>0.85316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469063" y="4654552"/>
          <a:ext cx="2103437" cy="30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Bottom</a:t>
          </a:r>
          <a:r>
            <a:rPr lang="en-US" sz="1100" baseline="0"/>
            <a:t> 6</a:t>
          </a:r>
          <a:r>
            <a:rPr lang="en-US" sz="1100"/>
            <a:t>0% (L-M data)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0.25</cdr:x>
      <cdr:y>0.7565</cdr:y>
    </cdr:from>
    <cdr:to>
      <cdr:x>0.37675</cdr:x>
      <cdr:y>0.83325</cdr:y>
    </cdr:to>
    <cdr:sp macro="" textlink="">
      <cdr:nvSpPr>
        <cdr:cNvPr id="31232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34779" y="3812753"/>
          <a:ext cx="1102790" cy="4408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1800" b="0" i="0" strike="noStrike">
              <a:solidFill>
                <a:srgbClr val="FFFFFF"/>
              </a:solidFill>
              <a:latin typeface="Arial"/>
              <a:cs typeface="Arial"/>
            </a:rPr>
            <a:t>Class</a:t>
          </a:r>
        </a:p>
      </cdr:txBody>
    </cdr:sp>
  </cdr:relSizeAnchor>
  <cdr:relSizeAnchor xmlns:cdr="http://schemas.openxmlformats.org/drawingml/2006/chartDrawing">
    <cdr:from>
      <cdr:x>0.26356</cdr:x>
      <cdr:y>0.45835</cdr:y>
    </cdr:from>
    <cdr:to>
      <cdr:x>0.39394</cdr:x>
      <cdr:y>0.51368</cdr:y>
    </cdr:to>
    <cdr:sp macro="" textlink="">
      <cdr:nvSpPr>
        <cdr:cNvPr id="312330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88244" y="2209800"/>
          <a:ext cx="983556" cy="2667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1800" b="0" i="0" strike="noStrike" dirty="0">
              <a:solidFill>
                <a:srgbClr val="FFFFFF"/>
              </a:solidFill>
              <a:latin typeface="Arial"/>
              <a:cs typeface="Arial"/>
            </a:rPr>
            <a:t>Location</a:t>
          </a:r>
        </a:p>
      </cdr:txBody>
    </cdr:sp>
  </cdr:relSizeAnchor>
  <cdr:relSizeAnchor xmlns:cdr="http://schemas.openxmlformats.org/drawingml/2006/chartDrawing">
    <cdr:from>
      <cdr:x>0.70962</cdr:x>
      <cdr:y>0.26869</cdr:y>
    </cdr:from>
    <cdr:to>
      <cdr:x>0.83838</cdr:x>
      <cdr:y>0.3352</cdr:y>
    </cdr:to>
    <cdr:sp macro="" textlink="">
      <cdr:nvSpPr>
        <cdr:cNvPr id="312331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53231" y="1295399"/>
          <a:ext cx="971369" cy="3206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1800" b="0" i="0" strike="noStrike" dirty="0">
              <a:solidFill>
                <a:srgbClr val="FFFFFF"/>
              </a:solidFill>
              <a:latin typeface="Arial"/>
              <a:cs typeface="Arial"/>
            </a:rPr>
            <a:t>Location</a:t>
          </a:r>
        </a:p>
      </cdr:txBody>
    </cdr:sp>
  </cdr:relSizeAnchor>
  <cdr:relSizeAnchor xmlns:cdr="http://schemas.openxmlformats.org/drawingml/2006/chartDrawing">
    <cdr:from>
      <cdr:x>0.71031</cdr:x>
      <cdr:y>0.76113</cdr:y>
    </cdr:from>
    <cdr:to>
      <cdr:x>0.83681</cdr:x>
      <cdr:y>0.83513</cdr:y>
    </cdr:to>
    <cdr:sp macro="" textlink="">
      <cdr:nvSpPr>
        <cdr:cNvPr id="312332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094" y="4436301"/>
          <a:ext cx="1088708" cy="4293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1800" b="0" i="0" strike="noStrike">
              <a:solidFill>
                <a:srgbClr val="FFFFFF"/>
              </a:solidFill>
              <a:latin typeface="Arial"/>
              <a:cs typeface="Arial"/>
            </a:rPr>
            <a:t>Class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4ED0-8ADE-4106-9BF1-C29340249AC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8D07B-8766-4079-BA7D-3582BC9B8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2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8D07B-8766-4079-BA7D-3582BC9B8B7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7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F0DE-03D6-421B-8421-9191917DB838}" type="datetime1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C3F2-47FB-4F76-BD96-5DB839E2EC8A}" type="datetime1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0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CC90-5270-4A9F-9E59-0DA5B7BBE0D2}" type="datetime1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88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6230B-3370-4693-8E4D-C4DD2FB03DA0}" type="datetime1">
              <a:rPr lang="en-US" smtClean="0"/>
              <a:t>6/15/2015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Branko Milanovic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0FF37-93B3-4534-99D5-9BB72835F8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1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3EE1-948A-4BBB-80C4-99D4D1065671}" type="datetime1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6763-13A2-491E-9A64-0AF563966459}" type="datetime1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9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5B2-182B-480D-AB48-1750FA7946B7}" type="datetime1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6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7FA2-6066-41DD-B199-4D318B539F5D}" type="datetime1">
              <a:rPr lang="en-US" smtClean="0"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5E72-D549-4296-B639-4A5F1647FCED}" type="datetime1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6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2528-763C-4956-977A-DBFDE2058A8B}" type="datetime1">
              <a:rPr lang="en-US" smtClean="0"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4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F054-83FE-414F-95C4-8FC12FB89902}" type="datetime1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D1E9-4AE2-4E91-B4AE-10647CEA0A07}" type="datetime1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9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C8BC0-33CC-4DC9-AC7B-F67D218EC731}" type="datetime1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6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391400" cy="24384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5050"/>
                </a:solidFill>
                <a:latin typeface="Verdana" pitchFamily="34" charset="0"/>
              </a:rPr>
              <a:t>Trends in global income inequality and their political implications</a:t>
            </a:r>
            <a:endParaRPr lang="en-US" sz="4000" dirty="0" smtClean="0">
              <a:latin typeface="Calibri" pitchFamily="34" charset="0"/>
            </a:endParaRPr>
          </a:p>
        </p:txBody>
      </p:sp>
      <p:sp>
        <p:nvSpPr>
          <p:cNvPr id="16386" name="Rectangle 3"/>
          <p:cNvSpPr txBox="1">
            <a:spLocks noChangeArrowheads="1"/>
          </p:cNvSpPr>
          <p:nvPr/>
        </p:nvSpPr>
        <p:spPr bwMode="auto">
          <a:xfrm>
            <a:off x="533400" y="3342166"/>
            <a:ext cx="8229600" cy="229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latin typeface="Calibri" pitchFamily="34" charset="0"/>
              </a:rPr>
              <a:t>Branko Milanovic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200" dirty="0" smtClean="0">
                <a:latin typeface="Calibri" pitchFamily="34" charset="0"/>
              </a:rPr>
              <a:t>LIS Center; Graduate School City University of New York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smtClean="0">
                <a:latin typeface="Calibri" pitchFamily="34" charset="0"/>
              </a:rPr>
              <a:t>Spring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Issues raised by growing national inequalities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separatism of the rich</a:t>
            </a:r>
          </a:p>
          <a:p>
            <a:r>
              <a:rPr lang="en-US" dirty="0" smtClean="0"/>
              <a:t>Hollowing out of  the middle classes</a:t>
            </a:r>
          </a:p>
          <a:p>
            <a:r>
              <a:rPr lang="en-US" dirty="0" smtClean="0"/>
              <a:t>Inequality as one of the causes of the global  financial crisis </a:t>
            </a:r>
          </a:p>
          <a:p>
            <a:r>
              <a:rPr lang="en-US" b="1" dirty="0" smtClean="0"/>
              <a:t>Perception</a:t>
            </a:r>
            <a:r>
              <a:rPr lang="en-US" dirty="0" smtClean="0"/>
              <a:t> of inequality outstrips real increase because of globalization, role of social media and political (crony) capitalism (example of Egypt)</a:t>
            </a:r>
          </a:p>
          <a:p>
            <a:r>
              <a:rPr lang="en-US" dirty="0" smtClean="0"/>
              <a:t>Hidden assets of the rich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long-term examples set in the Kuznets framework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762000" y="533400"/>
          <a:ext cx="7543800" cy="568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6400800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</a:t>
            </a:r>
            <a:r>
              <a:rPr lang="en-US" sz="1000" dirty="0" err="1" smtClean="0"/>
              <a:t>ydisrt</a:t>
            </a:r>
            <a:r>
              <a:rPr lang="en-US" sz="1000" dirty="0" smtClean="0"/>
              <a:t>/us_and_uk.xls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039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597269" y="462560"/>
            <a:ext cx="6057900" cy="800100"/>
          </a:xfrm>
          <a:solidFill>
            <a:srgbClr val="66FFFF"/>
          </a:solidFill>
        </p:spPr>
        <p:txBody>
          <a:bodyPr/>
          <a:lstStyle/>
          <a:p>
            <a:r>
              <a:rPr lang="en-US" altLang="en-US" sz="2400" dirty="0"/>
              <a:t>Kuznets and Piketty “frames” </a:t>
            </a:r>
          </a:p>
        </p:txBody>
      </p:sp>
      <p:graphicFrame>
        <p:nvGraphicFramePr>
          <p:cNvPr id="63491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594304"/>
              </p:ext>
            </p:extLst>
          </p:nvPr>
        </p:nvGraphicFramePr>
        <p:xfrm>
          <a:off x="1239838" y="1597025"/>
          <a:ext cx="6172200" cy="419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Worksheet" r:id="rId4" imgW="7715205" imgH="4981448" progId="Excel.Sheet.8">
                  <p:embed/>
                </p:oleObj>
              </mc:Choice>
              <mc:Fallback>
                <p:oleObj name="Worksheet" r:id="rId4" imgW="7715205" imgH="498144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1597025"/>
                        <a:ext cx="6172200" cy="419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1219200" y="6252475"/>
            <a:ext cx="211455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50" dirty="0"/>
              <a:t>From uk_and_usa.xls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1900" y="2171700"/>
            <a:ext cx="2457450" cy="308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4724400" y="2171700"/>
            <a:ext cx="2533650" cy="3086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6229350" y="2171700"/>
            <a:ext cx="1028700" cy="3086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33800" y="2133600"/>
            <a:ext cx="990600" cy="312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2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491" grpId="0"/>
      <p:bldP spid="7" grpId="0" animBg="1"/>
      <p:bldP spid="8" grpId="0" animBg="1"/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27414" y="457200"/>
            <a:ext cx="6568786" cy="1196270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dirty="0"/>
              <a:t>Contemporary examples of Brazil and China: moving on the descending portion of the Kuznets curve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686300" y="1715815"/>
            <a:ext cx="2743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+mn-lt"/>
              </a:rPr>
              <a:t>China, </a:t>
            </a:r>
            <a:r>
              <a:rPr lang="en-US" altLang="en-US" sz="1350" dirty="0" smtClean="0">
                <a:latin typeface="+mn-lt"/>
              </a:rPr>
              <a:t>1967-2012</a:t>
            </a:r>
            <a:endParaRPr lang="en-US" altLang="en-US" sz="1350" dirty="0">
              <a:latin typeface="+mn-lt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4420466" y="5408779"/>
            <a:ext cx="4133850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750" dirty="0" err="1"/>
              <a:t>twoway</a:t>
            </a:r>
            <a:r>
              <a:rPr lang="en-US" sz="750" dirty="0"/>
              <a:t> (scatter Giniall </a:t>
            </a:r>
            <a:r>
              <a:rPr lang="en-US" sz="750" dirty="0" err="1"/>
              <a:t>lngdpppp</a:t>
            </a:r>
            <a:r>
              <a:rPr lang="en-US" sz="750" dirty="0"/>
              <a:t> if </a:t>
            </a:r>
            <a:r>
              <a:rPr lang="en-US" sz="750" dirty="0" err="1"/>
              <a:t>contcod</a:t>
            </a:r>
            <a:r>
              <a:rPr lang="en-US" sz="750" dirty="0"/>
              <a:t>=="CHN" &amp; year&gt;1960, connect(l) </a:t>
            </a:r>
            <a:r>
              <a:rPr lang="en-US" sz="750" dirty="0" err="1"/>
              <a:t>ylabel</a:t>
            </a:r>
            <a:r>
              <a:rPr lang="en-US" sz="750" dirty="0"/>
              <a:t>(40(10)60)  </a:t>
            </a:r>
            <a:r>
              <a:rPr lang="en-US" sz="750" dirty="0" err="1"/>
              <a:t>xtitle</a:t>
            </a:r>
            <a:r>
              <a:rPr lang="en-US" sz="750" dirty="0"/>
              <a:t>(2000 6000 12000) </a:t>
            </a:r>
            <a:r>
              <a:rPr lang="en-US" sz="750" dirty="0" err="1"/>
              <a:t>ytitle</a:t>
            </a:r>
            <a:r>
              <a:rPr lang="en-US" sz="750" dirty="0"/>
              <a:t>(Gini) </a:t>
            </a:r>
            <a:r>
              <a:rPr lang="en-US" sz="750" dirty="0" err="1"/>
              <a:t>xtitle</a:t>
            </a:r>
            <a:r>
              <a:rPr lang="en-US" sz="750" dirty="0"/>
              <a:t>(</a:t>
            </a:r>
            <a:r>
              <a:rPr lang="en-US" sz="750" dirty="0" err="1"/>
              <a:t>ln</a:t>
            </a:r>
            <a:r>
              <a:rPr lang="en-US" sz="750" dirty="0"/>
              <a:t> GDP per capita)) (</a:t>
            </a:r>
            <a:r>
              <a:rPr lang="en-US" sz="750" dirty="0" err="1"/>
              <a:t>qfit</a:t>
            </a:r>
            <a:r>
              <a:rPr lang="en-US" sz="750" dirty="0"/>
              <a:t> Giniall </a:t>
            </a:r>
            <a:r>
              <a:rPr lang="en-US" sz="750" dirty="0" err="1"/>
              <a:t>lngdpppp</a:t>
            </a:r>
            <a:r>
              <a:rPr lang="en-US" sz="750" dirty="0"/>
              <a:t> if </a:t>
            </a:r>
            <a:r>
              <a:rPr lang="en-US" sz="750" dirty="0" err="1"/>
              <a:t>contcod</a:t>
            </a:r>
            <a:r>
              <a:rPr lang="en-US" sz="750" dirty="0"/>
              <a:t>=="CHN" &amp; year&gt;1960, </a:t>
            </a:r>
            <a:r>
              <a:rPr lang="en-US" sz="750" dirty="0" err="1"/>
              <a:t>lwidth</a:t>
            </a:r>
            <a:r>
              <a:rPr lang="en-US" sz="750" dirty="0"/>
              <a:t>(thick))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750" dirty="0"/>
              <a:t>From gdppppreg4.dta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 dirty="0"/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457201" y="5489432"/>
            <a:ext cx="387061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675" dirty="0" err="1"/>
              <a:t>twoway</a:t>
            </a:r>
            <a:r>
              <a:rPr lang="en-US" sz="675" dirty="0"/>
              <a:t> (scatter Giniall </a:t>
            </a:r>
            <a:r>
              <a:rPr lang="en-US" sz="675" dirty="0" err="1"/>
              <a:t>lngdpppp</a:t>
            </a:r>
            <a:r>
              <a:rPr lang="en-US" sz="675" dirty="0"/>
              <a:t> if </a:t>
            </a:r>
            <a:r>
              <a:rPr lang="en-US" sz="675" dirty="0" err="1"/>
              <a:t>contcod</a:t>
            </a:r>
            <a:r>
              <a:rPr lang="en-US" sz="675" dirty="0"/>
              <a:t>=="BRA", connect(l) </a:t>
            </a:r>
            <a:r>
              <a:rPr lang="en-US" sz="675" dirty="0" err="1"/>
              <a:t>ylabel</a:t>
            </a:r>
            <a:r>
              <a:rPr lang="en-US" sz="675" dirty="0"/>
              <a:t>(40(10)60)  </a:t>
            </a:r>
            <a:r>
              <a:rPr lang="en-US" sz="675" dirty="0" err="1"/>
              <a:t>xtitle</a:t>
            </a:r>
            <a:r>
              <a:rPr lang="en-US" sz="675" dirty="0"/>
              <a:t>(2000 6000 12000) </a:t>
            </a:r>
            <a:r>
              <a:rPr lang="en-US" sz="675" dirty="0" err="1"/>
              <a:t>ytitle</a:t>
            </a:r>
            <a:r>
              <a:rPr lang="en-US" sz="675" dirty="0"/>
              <a:t>(Gini) </a:t>
            </a:r>
            <a:r>
              <a:rPr lang="en-US" sz="675" dirty="0" err="1"/>
              <a:t>xtitle</a:t>
            </a:r>
            <a:r>
              <a:rPr lang="en-US" sz="675" dirty="0"/>
              <a:t>(</a:t>
            </a:r>
            <a:r>
              <a:rPr lang="en-US" sz="675" dirty="0" err="1"/>
              <a:t>ln</a:t>
            </a:r>
            <a:r>
              <a:rPr lang="en-US" sz="675" dirty="0"/>
              <a:t> GDP per capita)) (</a:t>
            </a:r>
            <a:r>
              <a:rPr lang="en-US" sz="675" dirty="0" err="1"/>
              <a:t>qfit</a:t>
            </a:r>
            <a:r>
              <a:rPr lang="en-US" sz="675" dirty="0"/>
              <a:t> Giniall </a:t>
            </a:r>
            <a:r>
              <a:rPr lang="en-US" sz="675" dirty="0" err="1"/>
              <a:t>lngdpppp</a:t>
            </a:r>
            <a:r>
              <a:rPr lang="en-US" sz="675" dirty="0"/>
              <a:t> if </a:t>
            </a:r>
            <a:r>
              <a:rPr lang="en-US" sz="675" dirty="0" err="1"/>
              <a:t>contcod</a:t>
            </a:r>
            <a:r>
              <a:rPr lang="en-US" sz="675" dirty="0"/>
              <a:t>=="BRA", </a:t>
            </a:r>
            <a:r>
              <a:rPr lang="en-US" sz="675" dirty="0" err="1"/>
              <a:t>lwidth</a:t>
            </a:r>
            <a:r>
              <a:rPr lang="en-US" sz="675" dirty="0"/>
              <a:t>(thick))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675" dirty="0"/>
              <a:t>From gdppppreg4.dta</a:t>
            </a:r>
          </a:p>
          <a:p>
            <a:pPr>
              <a:spcBef>
                <a:spcPct val="0"/>
              </a:spcBef>
              <a:buNone/>
            </a:pPr>
            <a:endParaRPr lang="en-US" sz="675" b="1" dirty="0"/>
          </a:p>
          <a:p>
            <a:pPr>
              <a:spcBef>
                <a:spcPct val="0"/>
              </a:spcBef>
              <a:buNone/>
            </a:pPr>
            <a:endParaRPr lang="en-US" altLang="en-US" sz="675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E895-D8EF-4566-8E65-BB58AE2C854C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7182" y="1785922"/>
            <a:ext cx="2008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Brazil 1960-2010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49" y="2097882"/>
            <a:ext cx="3199643" cy="325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695" y="2140087"/>
            <a:ext cx="3367906" cy="293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8077200" cy="2590800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. Between national inequalities remained very high even if decreasing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488668"/>
            <a:ext cx="419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defines.do in </a:t>
            </a:r>
            <a:r>
              <a:rPr lang="en-US" sz="1000" dirty="0" err="1" smtClean="0"/>
              <a:t>interyd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28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Distribution of people by income of the country where they live: emptiness in the middle (year 2013; 2011 PPPs)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6535520" cy="5029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48200" y="4876800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0888"/>
          </a:xfrm>
          <a:solidFill>
            <a:srgbClr val="8FFFFF"/>
          </a:solidFill>
          <a:ln>
            <a:solidFill>
              <a:srgbClr val="66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Different countries and income classes in global income distribution in 2008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324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calcu08.dta</a:t>
            </a:r>
            <a:endParaRPr lang="en-US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1219200" y="919163"/>
            <a:ext cx="6553200" cy="5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73175" y="976313"/>
            <a:ext cx="6446838" cy="5287962"/>
          </a:xfrm>
          <a:prstGeom prst="rect">
            <a:avLst/>
          </a:prstGeom>
          <a:solidFill>
            <a:srgbClr val="EAF2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77938" y="985838"/>
            <a:ext cx="6437313" cy="5270500"/>
          </a:xfrm>
          <a:prstGeom prst="rect">
            <a:avLst/>
          </a:prstGeom>
          <a:solidFill>
            <a:srgbClr val="EAF2F3"/>
          </a:solidFill>
          <a:ln w="5">
            <a:solidFill>
              <a:srgbClr val="EAF2F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914525" y="1169988"/>
            <a:ext cx="5637213" cy="4373562"/>
          </a:xfrm>
          <a:prstGeom prst="rect">
            <a:avLst/>
          </a:prstGeom>
          <a:solidFill>
            <a:srgbClr val="FFFFFF"/>
          </a:solidFill>
          <a:ln w="5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914525" y="5429250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14525" y="5051425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914525" y="4632325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914525" y="4214813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914525" y="3797300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914525" y="3378200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914525" y="2960688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043906" y="2543175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914525" y="2125663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914525" y="1701800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1914525" y="1284288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1914525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2054225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219551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33521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47650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261620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2757488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2897188" y="3211513"/>
            <a:ext cx="95250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3038475" y="3211513"/>
            <a:ext cx="90488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3179763" y="3211513"/>
            <a:ext cx="88900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3316288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3455988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597275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3736975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387826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401796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415925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429895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4440238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4579938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4721225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486251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500221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514350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528320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5424488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5564188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5705475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5845175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598646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612616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626745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640715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6548438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6688138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>
            <a:off x="6829425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697071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711041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725170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739140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>
            <a:off x="7532688" y="3211513"/>
            <a:ext cx="19050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2016125" y="1284288"/>
            <a:ext cx="5434013" cy="2595562"/>
          </a:xfrm>
          <a:custGeom>
            <a:avLst/>
            <a:gdLst>
              <a:gd name="T0" fmla="*/ 14 w 1392"/>
              <a:gd name="T1" fmla="*/ 514 h 590"/>
              <a:gd name="T2" fmla="*/ 42 w 1392"/>
              <a:gd name="T3" fmla="*/ 457 h 590"/>
              <a:gd name="T4" fmla="*/ 70 w 1392"/>
              <a:gd name="T5" fmla="*/ 428 h 590"/>
              <a:gd name="T6" fmla="*/ 98 w 1392"/>
              <a:gd name="T7" fmla="*/ 400 h 590"/>
              <a:gd name="T8" fmla="*/ 127 w 1392"/>
              <a:gd name="T9" fmla="*/ 390 h 590"/>
              <a:gd name="T10" fmla="*/ 155 w 1392"/>
              <a:gd name="T11" fmla="*/ 371 h 590"/>
              <a:gd name="T12" fmla="*/ 183 w 1392"/>
              <a:gd name="T13" fmla="*/ 362 h 590"/>
              <a:gd name="T14" fmla="*/ 211 w 1392"/>
              <a:gd name="T15" fmla="*/ 343 h 590"/>
              <a:gd name="T16" fmla="*/ 239 w 1392"/>
              <a:gd name="T17" fmla="*/ 333 h 590"/>
              <a:gd name="T18" fmla="*/ 267 w 1392"/>
              <a:gd name="T19" fmla="*/ 324 h 590"/>
              <a:gd name="T20" fmla="*/ 295 w 1392"/>
              <a:gd name="T21" fmla="*/ 314 h 590"/>
              <a:gd name="T22" fmla="*/ 323 w 1392"/>
              <a:gd name="T23" fmla="*/ 314 h 590"/>
              <a:gd name="T24" fmla="*/ 351 w 1392"/>
              <a:gd name="T25" fmla="*/ 305 h 590"/>
              <a:gd name="T26" fmla="*/ 380 w 1392"/>
              <a:gd name="T27" fmla="*/ 295 h 590"/>
              <a:gd name="T28" fmla="*/ 408 w 1392"/>
              <a:gd name="T29" fmla="*/ 286 h 590"/>
              <a:gd name="T30" fmla="*/ 436 w 1392"/>
              <a:gd name="T31" fmla="*/ 276 h 590"/>
              <a:gd name="T32" fmla="*/ 464 w 1392"/>
              <a:gd name="T33" fmla="*/ 276 h 590"/>
              <a:gd name="T34" fmla="*/ 492 w 1392"/>
              <a:gd name="T35" fmla="*/ 267 h 590"/>
              <a:gd name="T36" fmla="*/ 520 w 1392"/>
              <a:gd name="T37" fmla="*/ 257 h 590"/>
              <a:gd name="T38" fmla="*/ 548 w 1392"/>
              <a:gd name="T39" fmla="*/ 257 h 590"/>
              <a:gd name="T40" fmla="*/ 576 w 1392"/>
              <a:gd name="T41" fmla="*/ 248 h 590"/>
              <a:gd name="T42" fmla="*/ 604 w 1392"/>
              <a:gd name="T43" fmla="*/ 238 h 590"/>
              <a:gd name="T44" fmla="*/ 633 w 1392"/>
              <a:gd name="T45" fmla="*/ 238 h 590"/>
              <a:gd name="T46" fmla="*/ 661 w 1392"/>
              <a:gd name="T47" fmla="*/ 229 h 590"/>
              <a:gd name="T48" fmla="*/ 689 w 1392"/>
              <a:gd name="T49" fmla="*/ 229 h 590"/>
              <a:gd name="T50" fmla="*/ 717 w 1392"/>
              <a:gd name="T51" fmla="*/ 219 h 590"/>
              <a:gd name="T52" fmla="*/ 745 w 1392"/>
              <a:gd name="T53" fmla="*/ 210 h 590"/>
              <a:gd name="T54" fmla="*/ 773 w 1392"/>
              <a:gd name="T55" fmla="*/ 210 h 590"/>
              <a:gd name="T56" fmla="*/ 801 w 1392"/>
              <a:gd name="T57" fmla="*/ 200 h 590"/>
              <a:gd name="T58" fmla="*/ 829 w 1392"/>
              <a:gd name="T59" fmla="*/ 200 h 590"/>
              <a:gd name="T60" fmla="*/ 857 w 1392"/>
              <a:gd name="T61" fmla="*/ 191 h 590"/>
              <a:gd name="T62" fmla="*/ 886 w 1392"/>
              <a:gd name="T63" fmla="*/ 191 h 590"/>
              <a:gd name="T64" fmla="*/ 914 w 1392"/>
              <a:gd name="T65" fmla="*/ 181 h 590"/>
              <a:gd name="T66" fmla="*/ 942 w 1392"/>
              <a:gd name="T67" fmla="*/ 181 h 590"/>
              <a:gd name="T68" fmla="*/ 970 w 1392"/>
              <a:gd name="T69" fmla="*/ 172 h 590"/>
              <a:gd name="T70" fmla="*/ 998 w 1392"/>
              <a:gd name="T71" fmla="*/ 172 h 590"/>
              <a:gd name="T72" fmla="*/ 1026 w 1392"/>
              <a:gd name="T73" fmla="*/ 162 h 590"/>
              <a:gd name="T74" fmla="*/ 1054 w 1392"/>
              <a:gd name="T75" fmla="*/ 153 h 590"/>
              <a:gd name="T76" fmla="*/ 1082 w 1392"/>
              <a:gd name="T77" fmla="*/ 143 h 590"/>
              <a:gd name="T78" fmla="*/ 1110 w 1392"/>
              <a:gd name="T79" fmla="*/ 143 h 590"/>
              <a:gd name="T80" fmla="*/ 1139 w 1392"/>
              <a:gd name="T81" fmla="*/ 133 h 590"/>
              <a:gd name="T82" fmla="*/ 1167 w 1392"/>
              <a:gd name="T83" fmla="*/ 124 h 590"/>
              <a:gd name="T84" fmla="*/ 1195 w 1392"/>
              <a:gd name="T85" fmla="*/ 114 h 590"/>
              <a:gd name="T86" fmla="*/ 1223 w 1392"/>
              <a:gd name="T87" fmla="*/ 105 h 590"/>
              <a:gd name="T88" fmla="*/ 1251 w 1392"/>
              <a:gd name="T89" fmla="*/ 95 h 590"/>
              <a:gd name="T90" fmla="*/ 1279 w 1392"/>
              <a:gd name="T91" fmla="*/ 86 h 590"/>
              <a:gd name="T92" fmla="*/ 1307 w 1392"/>
              <a:gd name="T93" fmla="*/ 67 h 590"/>
              <a:gd name="T94" fmla="*/ 1335 w 1392"/>
              <a:gd name="T95" fmla="*/ 57 h 590"/>
              <a:gd name="T96" fmla="*/ 1363 w 1392"/>
              <a:gd name="T97" fmla="*/ 29 h 590"/>
              <a:gd name="T98" fmla="*/ 1392 w 1392"/>
              <a:gd name="T99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92" h="590">
                <a:moveTo>
                  <a:pt x="0" y="590"/>
                </a:moveTo>
                <a:lnTo>
                  <a:pt x="14" y="514"/>
                </a:lnTo>
                <a:lnTo>
                  <a:pt x="28" y="476"/>
                </a:lnTo>
                <a:lnTo>
                  <a:pt x="42" y="457"/>
                </a:lnTo>
                <a:lnTo>
                  <a:pt x="56" y="438"/>
                </a:lnTo>
                <a:lnTo>
                  <a:pt x="70" y="428"/>
                </a:lnTo>
                <a:lnTo>
                  <a:pt x="84" y="409"/>
                </a:lnTo>
                <a:lnTo>
                  <a:pt x="98" y="400"/>
                </a:lnTo>
                <a:lnTo>
                  <a:pt x="113" y="390"/>
                </a:lnTo>
                <a:lnTo>
                  <a:pt x="127" y="390"/>
                </a:lnTo>
                <a:lnTo>
                  <a:pt x="141" y="381"/>
                </a:lnTo>
                <a:lnTo>
                  <a:pt x="155" y="371"/>
                </a:lnTo>
                <a:lnTo>
                  <a:pt x="169" y="362"/>
                </a:lnTo>
                <a:lnTo>
                  <a:pt x="183" y="362"/>
                </a:lnTo>
                <a:lnTo>
                  <a:pt x="197" y="352"/>
                </a:lnTo>
                <a:lnTo>
                  <a:pt x="211" y="343"/>
                </a:lnTo>
                <a:lnTo>
                  <a:pt x="225" y="343"/>
                </a:lnTo>
                <a:lnTo>
                  <a:pt x="239" y="333"/>
                </a:lnTo>
                <a:lnTo>
                  <a:pt x="253" y="333"/>
                </a:lnTo>
                <a:lnTo>
                  <a:pt x="267" y="324"/>
                </a:lnTo>
                <a:lnTo>
                  <a:pt x="281" y="324"/>
                </a:lnTo>
                <a:lnTo>
                  <a:pt x="295" y="314"/>
                </a:lnTo>
                <a:lnTo>
                  <a:pt x="309" y="314"/>
                </a:lnTo>
                <a:lnTo>
                  <a:pt x="323" y="314"/>
                </a:lnTo>
                <a:lnTo>
                  <a:pt x="337" y="305"/>
                </a:lnTo>
                <a:lnTo>
                  <a:pt x="351" y="305"/>
                </a:lnTo>
                <a:lnTo>
                  <a:pt x="366" y="295"/>
                </a:lnTo>
                <a:lnTo>
                  <a:pt x="380" y="295"/>
                </a:lnTo>
                <a:lnTo>
                  <a:pt x="394" y="286"/>
                </a:lnTo>
                <a:lnTo>
                  <a:pt x="408" y="286"/>
                </a:lnTo>
                <a:lnTo>
                  <a:pt x="422" y="286"/>
                </a:lnTo>
                <a:lnTo>
                  <a:pt x="436" y="276"/>
                </a:lnTo>
                <a:lnTo>
                  <a:pt x="450" y="276"/>
                </a:lnTo>
                <a:lnTo>
                  <a:pt x="464" y="276"/>
                </a:lnTo>
                <a:lnTo>
                  <a:pt x="478" y="267"/>
                </a:lnTo>
                <a:lnTo>
                  <a:pt x="492" y="267"/>
                </a:lnTo>
                <a:lnTo>
                  <a:pt x="506" y="267"/>
                </a:lnTo>
                <a:lnTo>
                  <a:pt x="520" y="257"/>
                </a:lnTo>
                <a:lnTo>
                  <a:pt x="534" y="257"/>
                </a:lnTo>
                <a:lnTo>
                  <a:pt x="548" y="257"/>
                </a:lnTo>
                <a:lnTo>
                  <a:pt x="562" y="248"/>
                </a:lnTo>
                <a:lnTo>
                  <a:pt x="576" y="248"/>
                </a:lnTo>
                <a:lnTo>
                  <a:pt x="590" y="248"/>
                </a:lnTo>
                <a:lnTo>
                  <a:pt x="604" y="238"/>
                </a:lnTo>
                <a:lnTo>
                  <a:pt x="619" y="238"/>
                </a:lnTo>
                <a:lnTo>
                  <a:pt x="633" y="238"/>
                </a:lnTo>
                <a:lnTo>
                  <a:pt x="647" y="238"/>
                </a:lnTo>
                <a:lnTo>
                  <a:pt x="661" y="229"/>
                </a:lnTo>
                <a:lnTo>
                  <a:pt x="675" y="229"/>
                </a:lnTo>
                <a:lnTo>
                  <a:pt x="689" y="229"/>
                </a:lnTo>
                <a:lnTo>
                  <a:pt x="703" y="219"/>
                </a:lnTo>
                <a:lnTo>
                  <a:pt x="717" y="219"/>
                </a:lnTo>
                <a:lnTo>
                  <a:pt x="731" y="219"/>
                </a:lnTo>
                <a:lnTo>
                  <a:pt x="745" y="210"/>
                </a:lnTo>
                <a:lnTo>
                  <a:pt x="759" y="210"/>
                </a:lnTo>
                <a:lnTo>
                  <a:pt x="773" y="210"/>
                </a:lnTo>
                <a:lnTo>
                  <a:pt x="787" y="210"/>
                </a:lnTo>
                <a:lnTo>
                  <a:pt x="801" y="200"/>
                </a:lnTo>
                <a:lnTo>
                  <a:pt x="815" y="200"/>
                </a:lnTo>
                <a:lnTo>
                  <a:pt x="829" y="200"/>
                </a:lnTo>
                <a:lnTo>
                  <a:pt x="843" y="200"/>
                </a:lnTo>
                <a:lnTo>
                  <a:pt x="857" y="191"/>
                </a:lnTo>
                <a:lnTo>
                  <a:pt x="872" y="191"/>
                </a:lnTo>
                <a:lnTo>
                  <a:pt x="886" y="191"/>
                </a:lnTo>
                <a:lnTo>
                  <a:pt x="900" y="181"/>
                </a:lnTo>
                <a:lnTo>
                  <a:pt x="914" y="181"/>
                </a:lnTo>
                <a:lnTo>
                  <a:pt x="928" y="181"/>
                </a:lnTo>
                <a:lnTo>
                  <a:pt x="942" y="181"/>
                </a:lnTo>
                <a:lnTo>
                  <a:pt x="956" y="172"/>
                </a:lnTo>
                <a:lnTo>
                  <a:pt x="970" y="172"/>
                </a:lnTo>
                <a:lnTo>
                  <a:pt x="984" y="172"/>
                </a:lnTo>
                <a:lnTo>
                  <a:pt x="998" y="172"/>
                </a:lnTo>
                <a:lnTo>
                  <a:pt x="1012" y="162"/>
                </a:lnTo>
                <a:lnTo>
                  <a:pt x="1026" y="162"/>
                </a:lnTo>
                <a:lnTo>
                  <a:pt x="1040" y="162"/>
                </a:lnTo>
                <a:lnTo>
                  <a:pt x="1054" y="153"/>
                </a:lnTo>
                <a:lnTo>
                  <a:pt x="1068" y="153"/>
                </a:lnTo>
                <a:lnTo>
                  <a:pt x="1082" y="143"/>
                </a:lnTo>
                <a:lnTo>
                  <a:pt x="1096" y="143"/>
                </a:lnTo>
                <a:lnTo>
                  <a:pt x="1110" y="143"/>
                </a:lnTo>
                <a:lnTo>
                  <a:pt x="1125" y="133"/>
                </a:lnTo>
                <a:lnTo>
                  <a:pt x="1139" y="133"/>
                </a:lnTo>
                <a:lnTo>
                  <a:pt x="1153" y="133"/>
                </a:lnTo>
                <a:lnTo>
                  <a:pt x="1167" y="124"/>
                </a:lnTo>
                <a:lnTo>
                  <a:pt x="1181" y="124"/>
                </a:lnTo>
                <a:lnTo>
                  <a:pt x="1195" y="114"/>
                </a:lnTo>
                <a:lnTo>
                  <a:pt x="1209" y="114"/>
                </a:lnTo>
                <a:lnTo>
                  <a:pt x="1223" y="105"/>
                </a:lnTo>
                <a:lnTo>
                  <a:pt x="1237" y="105"/>
                </a:lnTo>
                <a:lnTo>
                  <a:pt x="1251" y="95"/>
                </a:lnTo>
                <a:lnTo>
                  <a:pt x="1265" y="95"/>
                </a:lnTo>
                <a:lnTo>
                  <a:pt x="1279" y="86"/>
                </a:lnTo>
                <a:lnTo>
                  <a:pt x="1293" y="76"/>
                </a:lnTo>
                <a:lnTo>
                  <a:pt x="1307" y="67"/>
                </a:lnTo>
                <a:lnTo>
                  <a:pt x="1321" y="57"/>
                </a:lnTo>
                <a:lnTo>
                  <a:pt x="1335" y="57"/>
                </a:lnTo>
                <a:lnTo>
                  <a:pt x="1349" y="38"/>
                </a:lnTo>
                <a:lnTo>
                  <a:pt x="1363" y="29"/>
                </a:lnTo>
                <a:lnTo>
                  <a:pt x="1377" y="19"/>
                </a:lnTo>
                <a:lnTo>
                  <a:pt x="1392" y="0"/>
                </a:lnTo>
              </a:path>
            </a:pathLst>
          </a:custGeom>
          <a:noFill/>
          <a:ln w="1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61"/>
          <p:cNvSpPr>
            <a:spLocks/>
          </p:cNvSpPr>
          <p:nvPr/>
        </p:nvSpPr>
        <p:spPr bwMode="auto">
          <a:xfrm>
            <a:off x="2016125" y="1619250"/>
            <a:ext cx="5434013" cy="3810000"/>
          </a:xfrm>
          <a:custGeom>
            <a:avLst/>
            <a:gdLst>
              <a:gd name="T0" fmla="*/ 14 w 1392"/>
              <a:gd name="T1" fmla="*/ 856 h 866"/>
              <a:gd name="T2" fmla="*/ 42 w 1392"/>
              <a:gd name="T3" fmla="*/ 837 h 866"/>
              <a:gd name="T4" fmla="*/ 70 w 1392"/>
              <a:gd name="T5" fmla="*/ 809 h 866"/>
              <a:gd name="T6" fmla="*/ 98 w 1392"/>
              <a:gd name="T7" fmla="*/ 780 h 866"/>
              <a:gd name="T8" fmla="*/ 127 w 1392"/>
              <a:gd name="T9" fmla="*/ 752 h 866"/>
              <a:gd name="T10" fmla="*/ 155 w 1392"/>
              <a:gd name="T11" fmla="*/ 723 h 866"/>
              <a:gd name="T12" fmla="*/ 183 w 1392"/>
              <a:gd name="T13" fmla="*/ 695 h 866"/>
              <a:gd name="T14" fmla="*/ 211 w 1392"/>
              <a:gd name="T15" fmla="*/ 666 h 866"/>
              <a:gd name="T16" fmla="*/ 239 w 1392"/>
              <a:gd name="T17" fmla="*/ 647 h 866"/>
              <a:gd name="T18" fmla="*/ 267 w 1392"/>
              <a:gd name="T19" fmla="*/ 619 h 866"/>
              <a:gd name="T20" fmla="*/ 295 w 1392"/>
              <a:gd name="T21" fmla="*/ 600 h 866"/>
              <a:gd name="T22" fmla="*/ 323 w 1392"/>
              <a:gd name="T23" fmla="*/ 581 h 866"/>
              <a:gd name="T24" fmla="*/ 351 w 1392"/>
              <a:gd name="T25" fmla="*/ 562 h 866"/>
              <a:gd name="T26" fmla="*/ 380 w 1392"/>
              <a:gd name="T27" fmla="*/ 543 h 866"/>
              <a:gd name="T28" fmla="*/ 408 w 1392"/>
              <a:gd name="T29" fmla="*/ 533 h 866"/>
              <a:gd name="T30" fmla="*/ 436 w 1392"/>
              <a:gd name="T31" fmla="*/ 514 h 866"/>
              <a:gd name="T32" fmla="*/ 464 w 1392"/>
              <a:gd name="T33" fmla="*/ 495 h 866"/>
              <a:gd name="T34" fmla="*/ 492 w 1392"/>
              <a:gd name="T35" fmla="*/ 486 h 866"/>
              <a:gd name="T36" fmla="*/ 520 w 1392"/>
              <a:gd name="T37" fmla="*/ 466 h 866"/>
              <a:gd name="T38" fmla="*/ 548 w 1392"/>
              <a:gd name="T39" fmla="*/ 447 h 866"/>
              <a:gd name="T40" fmla="*/ 576 w 1392"/>
              <a:gd name="T41" fmla="*/ 438 h 866"/>
              <a:gd name="T42" fmla="*/ 604 w 1392"/>
              <a:gd name="T43" fmla="*/ 428 h 866"/>
              <a:gd name="T44" fmla="*/ 633 w 1392"/>
              <a:gd name="T45" fmla="*/ 409 h 866"/>
              <a:gd name="T46" fmla="*/ 661 w 1392"/>
              <a:gd name="T47" fmla="*/ 400 h 866"/>
              <a:gd name="T48" fmla="*/ 689 w 1392"/>
              <a:gd name="T49" fmla="*/ 381 h 866"/>
              <a:gd name="T50" fmla="*/ 717 w 1392"/>
              <a:gd name="T51" fmla="*/ 371 h 866"/>
              <a:gd name="T52" fmla="*/ 745 w 1392"/>
              <a:gd name="T53" fmla="*/ 352 h 866"/>
              <a:gd name="T54" fmla="*/ 773 w 1392"/>
              <a:gd name="T55" fmla="*/ 343 h 866"/>
              <a:gd name="T56" fmla="*/ 801 w 1392"/>
              <a:gd name="T57" fmla="*/ 333 h 866"/>
              <a:gd name="T58" fmla="*/ 829 w 1392"/>
              <a:gd name="T59" fmla="*/ 314 h 866"/>
              <a:gd name="T60" fmla="*/ 857 w 1392"/>
              <a:gd name="T61" fmla="*/ 305 h 866"/>
              <a:gd name="T62" fmla="*/ 886 w 1392"/>
              <a:gd name="T63" fmla="*/ 295 h 866"/>
              <a:gd name="T64" fmla="*/ 914 w 1392"/>
              <a:gd name="T65" fmla="*/ 276 h 866"/>
              <a:gd name="T66" fmla="*/ 942 w 1392"/>
              <a:gd name="T67" fmla="*/ 267 h 866"/>
              <a:gd name="T68" fmla="*/ 970 w 1392"/>
              <a:gd name="T69" fmla="*/ 257 h 866"/>
              <a:gd name="T70" fmla="*/ 998 w 1392"/>
              <a:gd name="T71" fmla="*/ 248 h 866"/>
              <a:gd name="T72" fmla="*/ 1026 w 1392"/>
              <a:gd name="T73" fmla="*/ 229 h 866"/>
              <a:gd name="T74" fmla="*/ 1054 w 1392"/>
              <a:gd name="T75" fmla="*/ 219 h 866"/>
              <a:gd name="T76" fmla="*/ 1082 w 1392"/>
              <a:gd name="T77" fmla="*/ 210 h 866"/>
              <a:gd name="T78" fmla="*/ 1110 w 1392"/>
              <a:gd name="T79" fmla="*/ 200 h 866"/>
              <a:gd name="T80" fmla="*/ 1139 w 1392"/>
              <a:gd name="T81" fmla="*/ 191 h 866"/>
              <a:gd name="T82" fmla="*/ 1167 w 1392"/>
              <a:gd name="T83" fmla="*/ 181 h 866"/>
              <a:gd name="T84" fmla="*/ 1195 w 1392"/>
              <a:gd name="T85" fmla="*/ 162 h 866"/>
              <a:gd name="T86" fmla="*/ 1223 w 1392"/>
              <a:gd name="T87" fmla="*/ 153 h 866"/>
              <a:gd name="T88" fmla="*/ 1251 w 1392"/>
              <a:gd name="T89" fmla="*/ 143 h 866"/>
              <a:gd name="T90" fmla="*/ 1279 w 1392"/>
              <a:gd name="T91" fmla="*/ 124 h 866"/>
              <a:gd name="T92" fmla="*/ 1307 w 1392"/>
              <a:gd name="T93" fmla="*/ 105 h 866"/>
              <a:gd name="T94" fmla="*/ 1335 w 1392"/>
              <a:gd name="T95" fmla="*/ 86 h 866"/>
              <a:gd name="T96" fmla="*/ 1363 w 1392"/>
              <a:gd name="T97" fmla="*/ 67 h 866"/>
              <a:gd name="T98" fmla="*/ 1392 w 1392"/>
              <a:gd name="T99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92" h="866">
                <a:moveTo>
                  <a:pt x="0" y="866"/>
                </a:moveTo>
                <a:lnTo>
                  <a:pt x="14" y="856"/>
                </a:lnTo>
                <a:lnTo>
                  <a:pt x="28" y="847"/>
                </a:lnTo>
                <a:lnTo>
                  <a:pt x="42" y="837"/>
                </a:lnTo>
                <a:lnTo>
                  <a:pt x="56" y="818"/>
                </a:lnTo>
                <a:lnTo>
                  <a:pt x="70" y="809"/>
                </a:lnTo>
                <a:lnTo>
                  <a:pt x="84" y="790"/>
                </a:lnTo>
                <a:lnTo>
                  <a:pt x="98" y="780"/>
                </a:lnTo>
                <a:lnTo>
                  <a:pt x="113" y="761"/>
                </a:lnTo>
                <a:lnTo>
                  <a:pt x="127" y="752"/>
                </a:lnTo>
                <a:lnTo>
                  <a:pt x="141" y="733"/>
                </a:lnTo>
                <a:lnTo>
                  <a:pt x="155" y="723"/>
                </a:lnTo>
                <a:lnTo>
                  <a:pt x="169" y="704"/>
                </a:lnTo>
                <a:lnTo>
                  <a:pt x="183" y="695"/>
                </a:lnTo>
                <a:lnTo>
                  <a:pt x="197" y="685"/>
                </a:lnTo>
                <a:lnTo>
                  <a:pt x="211" y="666"/>
                </a:lnTo>
                <a:lnTo>
                  <a:pt x="225" y="657"/>
                </a:lnTo>
                <a:lnTo>
                  <a:pt x="239" y="647"/>
                </a:lnTo>
                <a:lnTo>
                  <a:pt x="253" y="638"/>
                </a:lnTo>
                <a:lnTo>
                  <a:pt x="267" y="619"/>
                </a:lnTo>
                <a:lnTo>
                  <a:pt x="281" y="609"/>
                </a:lnTo>
                <a:lnTo>
                  <a:pt x="295" y="600"/>
                </a:lnTo>
                <a:lnTo>
                  <a:pt x="309" y="590"/>
                </a:lnTo>
                <a:lnTo>
                  <a:pt x="323" y="581"/>
                </a:lnTo>
                <a:lnTo>
                  <a:pt x="337" y="571"/>
                </a:lnTo>
                <a:lnTo>
                  <a:pt x="351" y="562"/>
                </a:lnTo>
                <a:lnTo>
                  <a:pt x="366" y="552"/>
                </a:lnTo>
                <a:lnTo>
                  <a:pt x="380" y="543"/>
                </a:lnTo>
                <a:lnTo>
                  <a:pt x="394" y="533"/>
                </a:lnTo>
                <a:lnTo>
                  <a:pt x="408" y="533"/>
                </a:lnTo>
                <a:lnTo>
                  <a:pt x="422" y="524"/>
                </a:lnTo>
                <a:lnTo>
                  <a:pt x="436" y="514"/>
                </a:lnTo>
                <a:lnTo>
                  <a:pt x="450" y="505"/>
                </a:lnTo>
                <a:lnTo>
                  <a:pt x="464" y="495"/>
                </a:lnTo>
                <a:lnTo>
                  <a:pt x="478" y="495"/>
                </a:lnTo>
                <a:lnTo>
                  <a:pt x="492" y="486"/>
                </a:lnTo>
                <a:lnTo>
                  <a:pt x="506" y="476"/>
                </a:lnTo>
                <a:lnTo>
                  <a:pt x="520" y="466"/>
                </a:lnTo>
                <a:lnTo>
                  <a:pt x="534" y="457"/>
                </a:lnTo>
                <a:lnTo>
                  <a:pt x="548" y="447"/>
                </a:lnTo>
                <a:lnTo>
                  <a:pt x="562" y="447"/>
                </a:lnTo>
                <a:lnTo>
                  <a:pt x="576" y="438"/>
                </a:lnTo>
                <a:lnTo>
                  <a:pt x="590" y="428"/>
                </a:lnTo>
                <a:lnTo>
                  <a:pt x="604" y="428"/>
                </a:lnTo>
                <a:lnTo>
                  <a:pt x="619" y="419"/>
                </a:lnTo>
                <a:lnTo>
                  <a:pt x="633" y="409"/>
                </a:lnTo>
                <a:lnTo>
                  <a:pt x="647" y="400"/>
                </a:lnTo>
                <a:lnTo>
                  <a:pt x="661" y="400"/>
                </a:lnTo>
                <a:lnTo>
                  <a:pt x="675" y="390"/>
                </a:lnTo>
                <a:lnTo>
                  <a:pt x="689" y="381"/>
                </a:lnTo>
                <a:lnTo>
                  <a:pt x="703" y="371"/>
                </a:lnTo>
                <a:lnTo>
                  <a:pt x="717" y="371"/>
                </a:lnTo>
                <a:lnTo>
                  <a:pt x="731" y="362"/>
                </a:lnTo>
                <a:lnTo>
                  <a:pt x="745" y="352"/>
                </a:lnTo>
                <a:lnTo>
                  <a:pt x="759" y="352"/>
                </a:lnTo>
                <a:lnTo>
                  <a:pt x="773" y="343"/>
                </a:lnTo>
                <a:lnTo>
                  <a:pt x="787" y="333"/>
                </a:lnTo>
                <a:lnTo>
                  <a:pt x="801" y="333"/>
                </a:lnTo>
                <a:lnTo>
                  <a:pt x="815" y="324"/>
                </a:lnTo>
                <a:lnTo>
                  <a:pt x="829" y="314"/>
                </a:lnTo>
                <a:lnTo>
                  <a:pt x="843" y="314"/>
                </a:lnTo>
                <a:lnTo>
                  <a:pt x="857" y="305"/>
                </a:lnTo>
                <a:lnTo>
                  <a:pt x="872" y="295"/>
                </a:lnTo>
                <a:lnTo>
                  <a:pt x="886" y="295"/>
                </a:lnTo>
                <a:lnTo>
                  <a:pt x="900" y="286"/>
                </a:lnTo>
                <a:lnTo>
                  <a:pt x="914" y="276"/>
                </a:lnTo>
                <a:lnTo>
                  <a:pt x="928" y="276"/>
                </a:lnTo>
                <a:lnTo>
                  <a:pt x="942" y="267"/>
                </a:lnTo>
                <a:lnTo>
                  <a:pt x="956" y="267"/>
                </a:lnTo>
                <a:lnTo>
                  <a:pt x="970" y="257"/>
                </a:lnTo>
                <a:lnTo>
                  <a:pt x="984" y="248"/>
                </a:lnTo>
                <a:lnTo>
                  <a:pt x="998" y="248"/>
                </a:lnTo>
                <a:lnTo>
                  <a:pt x="1012" y="238"/>
                </a:lnTo>
                <a:lnTo>
                  <a:pt x="1026" y="229"/>
                </a:lnTo>
                <a:lnTo>
                  <a:pt x="1040" y="229"/>
                </a:lnTo>
                <a:lnTo>
                  <a:pt x="1054" y="219"/>
                </a:lnTo>
                <a:lnTo>
                  <a:pt x="1068" y="219"/>
                </a:lnTo>
                <a:lnTo>
                  <a:pt x="1082" y="210"/>
                </a:lnTo>
                <a:lnTo>
                  <a:pt x="1096" y="200"/>
                </a:lnTo>
                <a:lnTo>
                  <a:pt x="1110" y="200"/>
                </a:lnTo>
                <a:lnTo>
                  <a:pt x="1125" y="191"/>
                </a:lnTo>
                <a:lnTo>
                  <a:pt x="1139" y="191"/>
                </a:lnTo>
                <a:lnTo>
                  <a:pt x="1153" y="181"/>
                </a:lnTo>
                <a:lnTo>
                  <a:pt x="1167" y="181"/>
                </a:lnTo>
                <a:lnTo>
                  <a:pt x="1181" y="172"/>
                </a:lnTo>
                <a:lnTo>
                  <a:pt x="1195" y="162"/>
                </a:lnTo>
                <a:lnTo>
                  <a:pt x="1209" y="162"/>
                </a:lnTo>
                <a:lnTo>
                  <a:pt x="1223" y="153"/>
                </a:lnTo>
                <a:lnTo>
                  <a:pt x="1237" y="143"/>
                </a:lnTo>
                <a:lnTo>
                  <a:pt x="1251" y="143"/>
                </a:lnTo>
                <a:lnTo>
                  <a:pt x="1265" y="134"/>
                </a:lnTo>
                <a:lnTo>
                  <a:pt x="1279" y="124"/>
                </a:lnTo>
                <a:lnTo>
                  <a:pt x="1293" y="115"/>
                </a:lnTo>
                <a:lnTo>
                  <a:pt x="1307" y="105"/>
                </a:lnTo>
                <a:lnTo>
                  <a:pt x="1321" y="105"/>
                </a:lnTo>
                <a:lnTo>
                  <a:pt x="1335" y="86"/>
                </a:lnTo>
                <a:lnTo>
                  <a:pt x="1349" y="77"/>
                </a:lnTo>
                <a:lnTo>
                  <a:pt x="1363" y="67"/>
                </a:lnTo>
                <a:lnTo>
                  <a:pt x="1377" y="48"/>
                </a:lnTo>
                <a:lnTo>
                  <a:pt x="1392" y="0"/>
                </a:lnTo>
              </a:path>
            </a:pathLst>
          </a:custGeom>
          <a:noFill/>
          <a:ln w="1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2"/>
          <p:cNvSpPr>
            <a:spLocks/>
          </p:cNvSpPr>
          <p:nvPr/>
        </p:nvSpPr>
        <p:spPr bwMode="auto">
          <a:xfrm>
            <a:off x="2070100" y="1304926"/>
            <a:ext cx="5434013" cy="4144962"/>
          </a:xfrm>
          <a:custGeom>
            <a:avLst/>
            <a:gdLst>
              <a:gd name="T0" fmla="*/ 14 w 1392"/>
              <a:gd name="T1" fmla="*/ 923 h 942"/>
              <a:gd name="T2" fmla="*/ 42 w 1392"/>
              <a:gd name="T3" fmla="*/ 866 h 942"/>
              <a:gd name="T4" fmla="*/ 70 w 1392"/>
              <a:gd name="T5" fmla="*/ 790 h 942"/>
              <a:gd name="T6" fmla="*/ 98 w 1392"/>
              <a:gd name="T7" fmla="*/ 723 h 942"/>
              <a:gd name="T8" fmla="*/ 127 w 1392"/>
              <a:gd name="T9" fmla="*/ 666 h 942"/>
              <a:gd name="T10" fmla="*/ 155 w 1392"/>
              <a:gd name="T11" fmla="*/ 638 h 942"/>
              <a:gd name="T12" fmla="*/ 183 w 1392"/>
              <a:gd name="T13" fmla="*/ 600 h 942"/>
              <a:gd name="T14" fmla="*/ 211 w 1392"/>
              <a:gd name="T15" fmla="*/ 571 h 942"/>
              <a:gd name="T16" fmla="*/ 239 w 1392"/>
              <a:gd name="T17" fmla="*/ 552 h 942"/>
              <a:gd name="T18" fmla="*/ 267 w 1392"/>
              <a:gd name="T19" fmla="*/ 533 h 942"/>
              <a:gd name="T20" fmla="*/ 295 w 1392"/>
              <a:gd name="T21" fmla="*/ 514 h 942"/>
              <a:gd name="T22" fmla="*/ 323 w 1392"/>
              <a:gd name="T23" fmla="*/ 495 h 942"/>
              <a:gd name="T24" fmla="*/ 351 w 1392"/>
              <a:gd name="T25" fmla="*/ 476 h 942"/>
              <a:gd name="T26" fmla="*/ 380 w 1392"/>
              <a:gd name="T27" fmla="*/ 457 h 942"/>
              <a:gd name="T28" fmla="*/ 408 w 1392"/>
              <a:gd name="T29" fmla="*/ 457 h 942"/>
              <a:gd name="T30" fmla="*/ 436 w 1392"/>
              <a:gd name="T31" fmla="*/ 438 h 942"/>
              <a:gd name="T32" fmla="*/ 464 w 1392"/>
              <a:gd name="T33" fmla="*/ 428 h 942"/>
              <a:gd name="T34" fmla="*/ 492 w 1392"/>
              <a:gd name="T35" fmla="*/ 409 h 942"/>
              <a:gd name="T36" fmla="*/ 520 w 1392"/>
              <a:gd name="T37" fmla="*/ 400 h 942"/>
              <a:gd name="T38" fmla="*/ 548 w 1392"/>
              <a:gd name="T39" fmla="*/ 390 h 942"/>
              <a:gd name="T40" fmla="*/ 576 w 1392"/>
              <a:gd name="T41" fmla="*/ 381 h 942"/>
              <a:gd name="T42" fmla="*/ 604 w 1392"/>
              <a:gd name="T43" fmla="*/ 371 h 942"/>
              <a:gd name="T44" fmla="*/ 633 w 1392"/>
              <a:gd name="T45" fmla="*/ 362 h 942"/>
              <a:gd name="T46" fmla="*/ 661 w 1392"/>
              <a:gd name="T47" fmla="*/ 352 h 942"/>
              <a:gd name="T48" fmla="*/ 689 w 1392"/>
              <a:gd name="T49" fmla="*/ 343 h 942"/>
              <a:gd name="T50" fmla="*/ 717 w 1392"/>
              <a:gd name="T51" fmla="*/ 324 h 942"/>
              <a:gd name="T52" fmla="*/ 745 w 1392"/>
              <a:gd name="T53" fmla="*/ 314 h 942"/>
              <a:gd name="T54" fmla="*/ 773 w 1392"/>
              <a:gd name="T55" fmla="*/ 314 h 942"/>
              <a:gd name="T56" fmla="*/ 801 w 1392"/>
              <a:gd name="T57" fmla="*/ 305 h 942"/>
              <a:gd name="T58" fmla="*/ 829 w 1392"/>
              <a:gd name="T59" fmla="*/ 295 h 942"/>
              <a:gd name="T60" fmla="*/ 857 w 1392"/>
              <a:gd name="T61" fmla="*/ 286 h 942"/>
              <a:gd name="T62" fmla="*/ 886 w 1392"/>
              <a:gd name="T63" fmla="*/ 276 h 942"/>
              <a:gd name="T64" fmla="*/ 914 w 1392"/>
              <a:gd name="T65" fmla="*/ 267 h 942"/>
              <a:gd name="T66" fmla="*/ 942 w 1392"/>
              <a:gd name="T67" fmla="*/ 257 h 942"/>
              <a:gd name="T68" fmla="*/ 970 w 1392"/>
              <a:gd name="T69" fmla="*/ 248 h 942"/>
              <a:gd name="T70" fmla="*/ 998 w 1392"/>
              <a:gd name="T71" fmla="*/ 238 h 942"/>
              <a:gd name="T72" fmla="*/ 1026 w 1392"/>
              <a:gd name="T73" fmla="*/ 229 h 942"/>
              <a:gd name="T74" fmla="*/ 1054 w 1392"/>
              <a:gd name="T75" fmla="*/ 219 h 942"/>
              <a:gd name="T76" fmla="*/ 1082 w 1392"/>
              <a:gd name="T77" fmla="*/ 210 h 942"/>
              <a:gd name="T78" fmla="*/ 1110 w 1392"/>
              <a:gd name="T79" fmla="*/ 200 h 942"/>
              <a:gd name="T80" fmla="*/ 1139 w 1392"/>
              <a:gd name="T81" fmla="*/ 191 h 942"/>
              <a:gd name="T82" fmla="*/ 1167 w 1392"/>
              <a:gd name="T83" fmla="*/ 181 h 942"/>
              <a:gd name="T84" fmla="*/ 1195 w 1392"/>
              <a:gd name="T85" fmla="*/ 162 h 942"/>
              <a:gd name="T86" fmla="*/ 1223 w 1392"/>
              <a:gd name="T87" fmla="*/ 153 h 942"/>
              <a:gd name="T88" fmla="*/ 1251 w 1392"/>
              <a:gd name="T89" fmla="*/ 133 h 942"/>
              <a:gd name="T90" fmla="*/ 1279 w 1392"/>
              <a:gd name="T91" fmla="*/ 124 h 942"/>
              <a:gd name="T92" fmla="*/ 1307 w 1392"/>
              <a:gd name="T93" fmla="*/ 105 h 942"/>
              <a:gd name="T94" fmla="*/ 1335 w 1392"/>
              <a:gd name="T95" fmla="*/ 76 h 942"/>
              <a:gd name="T96" fmla="*/ 1363 w 1392"/>
              <a:gd name="T97" fmla="*/ 38 h 942"/>
              <a:gd name="T98" fmla="*/ 1392 w 1392"/>
              <a:gd name="T99" fmla="*/ 0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92" h="942">
                <a:moveTo>
                  <a:pt x="0" y="942"/>
                </a:moveTo>
                <a:lnTo>
                  <a:pt x="14" y="923"/>
                </a:lnTo>
                <a:lnTo>
                  <a:pt x="28" y="894"/>
                </a:lnTo>
                <a:lnTo>
                  <a:pt x="42" y="866"/>
                </a:lnTo>
                <a:lnTo>
                  <a:pt x="56" y="818"/>
                </a:lnTo>
                <a:lnTo>
                  <a:pt x="70" y="790"/>
                </a:lnTo>
                <a:lnTo>
                  <a:pt x="84" y="752"/>
                </a:lnTo>
                <a:lnTo>
                  <a:pt x="98" y="723"/>
                </a:lnTo>
                <a:lnTo>
                  <a:pt x="113" y="695"/>
                </a:lnTo>
                <a:lnTo>
                  <a:pt x="127" y="666"/>
                </a:lnTo>
                <a:lnTo>
                  <a:pt x="141" y="657"/>
                </a:lnTo>
                <a:lnTo>
                  <a:pt x="155" y="638"/>
                </a:lnTo>
                <a:lnTo>
                  <a:pt x="169" y="619"/>
                </a:lnTo>
                <a:lnTo>
                  <a:pt x="183" y="600"/>
                </a:lnTo>
                <a:lnTo>
                  <a:pt x="197" y="590"/>
                </a:lnTo>
                <a:lnTo>
                  <a:pt x="211" y="571"/>
                </a:lnTo>
                <a:lnTo>
                  <a:pt x="225" y="562"/>
                </a:lnTo>
                <a:lnTo>
                  <a:pt x="239" y="552"/>
                </a:lnTo>
                <a:lnTo>
                  <a:pt x="253" y="542"/>
                </a:lnTo>
                <a:lnTo>
                  <a:pt x="267" y="533"/>
                </a:lnTo>
                <a:lnTo>
                  <a:pt x="281" y="523"/>
                </a:lnTo>
                <a:lnTo>
                  <a:pt x="295" y="514"/>
                </a:lnTo>
                <a:lnTo>
                  <a:pt x="309" y="504"/>
                </a:lnTo>
                <a:lnTo>
                  <a:pt x="323" y="495"/>
                </a:lnTo>
                <a:lnTo>
                  <a:pt x="337" y="485"/>
                </a:lnTo>
                <a:lnTo>
                  <a:pt x="351" y="476"/>
                </a:lnTo>
                <a:lnTo>
                  <a:pt x="366" y="466"/>
                </a:lnTo>
                <a:lnTo>
                  <a:pt x="380" y="457"/>
                </a:lnTo>
                <a:lnTo>
                  <a:pt x="394" y="457"/>
                </a:lnTo>
                <a:lnTo>
                  <a:pt x="408" y="457"/>
                </a:lnTo>
                <a:lnTo>
                  <a:pt x="422" y="447"/>
                </a:lnTo>
                <a:lnTo>
                  <a:pt x="436" y="438"/>
                </a:lnTo>
                <a:lnTo>
                  <a:pt x="450" y="428"/>
                </a:lnTo>
                <a:lnTo>
                  <a:pt x="464" y="428"/>
                </a:lnTo>
                <a:lnTo>
                  <a:pt x="478" y="419"/>
                </a:lnTo>
                <a:lnTo>
                  <a:pt x="492" y="409"/>
                </a:lnTo>
                <a:lnTo>
                  <a:pt x="506" y="409"/>
                </a:lnTo>
                <a:lnTo>
                  <a:pt x="520" y="400"/>
                </a:lnTo>
                <a:lnTo>
                  <a:pt x="534" y="390"/>
                </a:lnTo>
                <a:lnTo>
                  <a:pt x="548" y="390"/>
                </a:lnTo>
                <a:lnTo>
                  <a:pt x="562" y="390"/>
                </a:lnTo>
                <a:lnTo>
                  <a:pt x="576" y="381"/>
                </a:lnTo>
                <a:lnTo>
                  <a:pt x="590" y="371"/>
                </a:lnTo>
                <a:lnTo>
                  <a:pt x="604" y="371"/>
                </a:lnTo>
                <a:lnTo>
                  <a:pt x="619" y="362"/>
                </a:lnTo>
                <a:lnTo>
                  <a:pt x="633" y="362"/>
                </a:lnTo>
                <a:lnTo>
                  <a:pt x="647" y="352"/>
                </a:lnTo>
                <a:lnTo>
                  <a:pt x="661" y="352"/>
                </a:lnTo>
                <a:lnTo>
                  <a:pt x="675" y="343"/>
                </a:lnTo>
                <a:lnTo>
                  <a:pt x="689" y="343"/>
                </a:lnTo>
                <a:lnTo>
                  <a:pt x="703" y="333"/>
                </a:lnTo>
                <a:lnTo>
                  <a:pt x="717" y="324"/>
                </a:lnTo>
                <a:lnTo>
                  <a:pt x="731" y="324"/>
                </a:lnTo>
                <a:lnTo>
                  <a:pt x="745" y="314"/>
                </a:lnTo>
                <a:lnTo>
                  <a:pt x="759" y="314"/>
                </a:lnTo>
                <a:lnTo>
                  <a:pt x="773" y="314"/>
                </a:lnTo>
                <a:lnTo>
                  <a:pt x="787" y="305"/>
                </a:lnTo>
                <a:lnTo>
                  <a:pt x="801" y="305"/>
                </a:lnTo>
                <a:lnTo>
                  <a:pt x="815" y="305"/>
                </a:lnTo>
                <a:lnTo>
                  <a:pt x="829" y="295"/>
                </a:lnTo>
                <a:lnTo>
                  <a:pt x="843" y="286"/>
                </a:lnTo>
                <a:lnTo>
                  <a:pt x="857" y="286"/>
                </a:lnTo>
                <a:lnTo>
                  <a:pt x="872" y="286"/>
                </a:lnTo>
                <a:lnTo>
                  <a:pt x="886" y="276"/>
                </a:lnTo>
                <a:lnTo>
                  <a:pt x="900" y="267"/>
                </a:lnTo>
                <a:lnTo>
                  <a:pt x="914" y="267"/>
                </a:lnTo>
                <a:lnTo>
                  <a:pt x="928" y="267"/>
                </a:lnTo>
                <a:lnTo>
                  <a:pt x="942" y="257"/>
                </a:lnTo>
                <a:lnTo>
                  <a:pt x="956" y="257"/>
                </a:lnTo>
                <a:lnTo>
                  <a:pt x="970" y="248"/>
                </a:lnTo>
                <a:lnTo>
                  <a:pt x="984" y="248"/>
                </a:lnTo>
                <a:lnTo>
                  <a:pt x="998" y="238"/>
                </a:lnTo>
                <a:lnTo>
                  <a:pt x="1012" y="238"/>
                </a:lnTo>
                <a:lnTo>
                  <a:pt x="1026" y="229"/>
                </a:lnTo>
                <a:lnTo>
                  <a:pt x="1040" y="229"/>
                </a:lnTo>
                <a:lnTo>
                  <a:pt x="1054" y="219"/>
                </a:lnTo>
                <a:lnTo>
                  <a:pt x="1068" y="210"/>
                </a:lnTo>
                <a:lnTo>
                  <a:pt x="1082" y="210"/>
                </a:lnTo>
                <a:lnTo>
                  <a:pt x="1096" y="200"/>
                </a:lnTo>
                <a:lnTo>
                  <a:pt x="1110" y="200"/>
                </a:lnTo>
                <a:lnTo>
                  <a:pt x="1125" y="191"/>
                </a:lnTo>
                <a:lnTo>
                  <a:pt x="1139" y="191"/>
                </a:lnTo>
                <a:lnTo>
                  <a:pt x="1153" y="181"/>
                </a:lnTo>
                <a:lnTo>
                  <a:pt x="1167" y="181"/>
                </a:lnTo>
                <a:lnTo>
                  <a:pt x="1181" y="172"/>
                </a:lnTo>
                <a:lnTo>
                  <a:pt x="1195" y="162"/>
                </a:lnTo>
                <a:lnTo>
                  <a:pt x="1209" y="162"/>
                </a:lnTo>
                <a:lnTo>
                  <a:pt x="1223" y="153"/>
                </a:lnTo>
                <a:lnTo>
                  <a:pt x="1237" y="143"/>
                </a:lnTo>
                <a:lnTo>
                  <a:pt x="1251" y="133"/>
                </a:lnTo>
                <a:lnTo>
                  <a:pt x="1265" y="133"/>
                </a:lnTo>
                <a:lnTo>
                  <a:pt x="1279" y="124"/>
                </a:lnTo>
                <a:lnTo>
                  <a:pt x="1293" y="114"/>
                </a:lnTo>
                <a:lnTo>
                  <a:pt x="1307" y="105"/>
                </a:lnTo>
                <a:lnTo>
                  <a:pt x="1321" y="95"/>
                </a:lnTo>
                <a:lnTo>
                  <a:pt x="1335" y="76"/>
                </a:lnTo>
                <a:lnTo>
                  <a:pt x="1349" y="57"/>
                </a:lnTo>
                <a:lnTo>
                  <a:pt x="1363" y="38"/>
                </a:lnTo>
                <a:lnTo>
                  <a:pt x="1377" y="29"/>
                </a:lnTo>
                <a:lnTo>
                  <a:pt x="1392" y="0"/>
                </a:lnTo>
              </a:path>
            </a:pathLst>
          </a:custGeom>
          <a:noFill/>
          <a:ln w="10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2016125" y="2125663"/>
            <a:ext cx="5434013" cy="3219450"/>
          </a:xfrm>
          <a:custGeom>
            <a:avLst/>
            <a:gdLst>
              <a:gd name="T0" fmla="*/ 14 w 1392"/>
              <a:gd name="T1" fmla="*/ 722 h 732"/>
              <a:gd name="T2" fmla="*/ 42 w 1392"/>
              <a:gd name="T3" fmla="*/ 713 h 732"/>
              <a:gd name="T4" fmla="*/ 70 w 1392"/>
              <a:gd name="T5" fmla="*/ 703 h 732"/>
              <a:gd name="T6" fmla="*/ 98 w 1392"/>
              <a:gd name="T7" fmla="*/ 694 h 732"/>
              <a:gd name="T8" fmla="*/ 127 w 1392"/>
              <a:gd name="T9" fmla="*/ 684 h 732"/>
              <a:gd name="T10" fmla="*/ 155 w 1392"/>
              <a:gd name="T11" fmla="*/ 675 h 732"/>
              <a:gd name="T12" fmla="*/ 183 w 1392"/>
              <a:gd name="T13" fmla="*/ 665 h 732"/>
              <a:gd name="T14" fmla="*/ 211 w 1392"/>
              <a:gd name="T15" fmla="*/ 656 h 732"/>
              <a:gd name="T16" fmla="*/ 239 w 1392"/>
              <a:gd name="T17" fmla="*/ 646 h 732"/>
              <a:gd name="T18" fmla="*/ 267 w 1392"/>
              <a:gd name="T19" fmla="*/ 637 h 732"/>
              <a:gd name="T20" fmla="*/ 295 w 1392"/>
              <a:gd name="T21" fmla="*/ 627 h 732"/>
              <a:gd name="T22" fmla="*/ 323 w 1392"/>
              <a:gd name="T23" fmla="*/ 627 h 732"/>
              <a:gd name="T24" fmla="*/ 351 w 1392"/>
              <a:gd name="T25" fmla="*/ 618 h 732"/>
              <a:gd name="T26" fmla="*/ 380 w 1392"/>
              <a:gd name="T27" fmla="*/ 608 h 732"/>
              <a:gd name="T28" fmla="*/ 408 w 1392"/>
              <a:gd name="T29" fmla="*/ 599 h 732"/>
              <a:gd name="T30" fmla="*/ 436 w 1392"/>
              <a:gd name="T31" fmla="*/ 599 h 732"/>
              <a:gd name="T32" fmla="*/ 464 w 1392"/>
              <a:gd name="T33" fmla="*/ 589 h 732"/>
              <a:gd name="T34" fmla="*/ 492 w 1392"/>
              <a:gd name="T35" fmla="*/ 580 h 732"/>
              <a:gd name="T36" fmla="*/ 520 w 1392"/>
              <a:gd name="T37" fmla="*/ 570 h 732"/>
              <a:gd name="T38" fmla="*/ 548 w 1392"/>
              <a:gd name="T39" fmla="*/ 561 h 732"/>
              <a:gd name="T40" fmla="*/ 576 w 1392"/>
              <a:gd name="T41" fmla="*/ 551 h 732"/>
              <a:gd name="T42" fmla="*/ 604 w 1392"/>
              <a:gd name="T43" fmla="*/ 542 h 732"/>
              <a:gd name="T44" fmla="*/ 633 w 1392"/>
              <a:gd name="T45" fmla="*/ 532 h 732"/>
              <a:gd name="T46" fmla="*/ 661 w 1392"/>
              <a:gd name="T47" fmla="*/ 532 h 732"/>
              <a:gd name="T48" fmla="*/ 689 w 1392"/>
              <a:gd name="T49" fmla="*/ 523 h 732"/>
              <a:gd name="T50" fmla="*/ 717 w 1392"/>
              <a:gd name="T51" fmla="*/ 513 h 732"/>
              <a:gd name="T52" fmla="*/ 745 w 1392"/>
              <a:gd name="T53" fmla="*/ 504 h 732"/>
              <a:gd name="T54" fmla="*/ 773 w 1392"/>
              <a:gd name="T55" fmla="*/ 494 h 732"/>
              <a:gd name="T56" fmla="*/ 801 w 1392"/>
              <a:gd name="T57" fmla="*/ 485 h 732"/>
              <a:gd name="T58" fmla="*/ 829 w 1392"/>
              <a:gd name="T59" fmla="*/ 475 h 732"/>
              <a:gd name="T60" fmla="*/ 857 w 1392"/>
              <a:gd name="T61" fmla="*/ 466 h 732"/>
              <a:gd name="T62" fmla="*/ 886 w 1392"/>
              <a:gd name="T63" fmla="*/ 456 h 732"/>
              <a:gd name="T64" fmla="*/ 914 w 1392"/>
              <a:gd name="T65" fmla="*/ 447 h 732"/>
              <a:gd name="T66" fmla="*/ 942 w 1392"/>
              <a:gd name="T67" fmla="*/ 437 h 732"/>
              <a:gd name="T68" fmla="*/ 970 w 1392"/>
              <a:gd name="T69" fmla="*/ 428 h 732"/>
              <a:gd name="T70" fmla="*/ 998 w 1392"/>
              <a:gd name="T71" fmla="*/ 409 h 732"/>
              <a:gd name="T72" fmla="*/ 1026 w 1392"/>
              <a:gd name="T73" fmla="*/ 399 h 732"/>
              <a:gd name="T74" fmla="*/ 1054 w 1392"/>
              <a:gd name="T75" fmla="*/ 390 h 732"/>
              <a:gd name="T76" fmla="*/ 1082 w 1392"/>
              <a:gd name="T77" fmla="*/ 371 h 732"/>
              <a:gd name="T78" fmla="*/ 1110 w 1392"/>
              <a:gd name="T79" fmla="*/ 361 h 732"/>
              <a:gd name="T80" fmla="*/ 1139 w 1392"/>
              <a:gd name="T81" fmla="*/ 351 h 732"/>
              <a:gd name="T82" fmla="*/ 1167 w 1392"/>
              <a:gd name="T83" fmla="*/ 332 h 732"/>
              <a:gd name="T84" fmla="*/ 1195 w 1392"/>
              <a:gd name="T85" fmla="*/ 313 h 732"/>
              <a:gd name="T86" fmla="*/ 1223 w 1392"/>
              <a:gd name="T87" fmla="*/ 294 h 732"/>
              <a:gd name="T88" fmla="*/ 1251 w 1392"/>
              <a:gd name="T89" fmla="*/ 275 h 732"/>
              <a:gd name="T90" fmla="*/ 1279 w 1392"/>
              <a:gd name="T91" fmla="*/ 247 h 732"/>
              <a:gd name="T92" fmla="*/ 1307 w 1392"/>
              <a:gd name="T93" fmla="*/ 228 h 732"/>
              <a:gd name="T94" fmla="*/ 1335 w 1392"/>
              <a:gd name="T95" fmla="*/ 190 h 732"/>
              <a:gd name="T96" fmla="*/ 1363 w 1392"/>
              <a:gd name="T97" fmla="*/ 142 h 732"/>
              <a:gd name="T98" fmla="*/ 1392 w 1392"/>
              <a:gd name="T99" fmla="*/ 0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92" h="732">
                <a:moveTo>
                  <a:pt x="0" y="732"/>
                </a:moveTo>
                <a:lnTo>
                  <a:pt x="14" y="722"/>
                </a:lnTo>
                <a:lnTo>
                  <a:pt x="28" y="713"/>
                </a:lnTo>
                <a:lnTo>
                  <a:pt x="42" y="713"/>
                </a:lnTo>
                <a:lnTo>
                  <a:pt x="56" y="703"/>
                </a:lnTo>
                <a:lnTo>
                  <a:pt x="70" y="703"/>
                </a:lnTo>
                <a:lnTo>
                  <a:pt x="84" y="694"/>
                </a:lnTo>
                <a:lnTo>
                  <a:pt x="98" y="694"/>
                </a:lnTo>
                <a:lnTo>
                  <a:pt x="113" y="684"/>
                </a:lnTo>
                <a:lnTo>
                  <a:pt x="127" y="684"/>
                </a:lnTo>
                <a:lnTo>
                  <a:pt x="141" y="675"/>
                </a:lnTo>
                <a:lnTo>
                  <a:pt x="155" y="675"/>
                </a:lnTo>
                <a:lnTo>
                  <a:pt x="169" y="665"/>
                </a:lnTo>
                <a:lnTo>
                  <a:pt x="183" y="665"/>
                </a:lnTo>
                <a:lnTo>
                  <a:pt x="197" y="656"/>
                </a:lnTo>
                <a:lnTo>
                  <a:pt x="211" y="656"/>
                </a:lnTo>
                <a:lnTo>
                  <a:pt x="225" y="656"/>
                </a:lnTo>
                <a:lnTo>
                  <a:pt x="239" y="646"/>
                </a:lnTo>
                <a:lnTo>
                  <a:pt x="253" y="646"/>
                </a:lnTo>
                <a:lnTo>
                  <a:pt x="267" y="637"/>
                </a:lnTo>
                <a:lnTo>
                  <a:pt x="281" y="637"/>
                </a:lnTo>
                <a:lnTo>
                  <a:pt x="295" y="627"/>
                </a:lnTo>
                <a:lnTo>
                  <a:pt x="309" y="627"/>
                </a:lnTo>
                <a:lnTo>
                  <a:pt x="323" y="627"/>
                </a:lnTo>
                <a:lnTo>
                  <a:pt x="337" y="618"/>
                </a:lnTo>
                <a:lnTo>
                  <a:pt x="351" y="618"/>
                </a:lnTo>
                <a:lnTo>
                  <a:pt x="366" y="608"/>
                </a:lnTo>
                <a:lnTo>
                  <a:pt x="380" y="608"/>
                </a:lnTo>
                <a:lnTo>
                  <a:pt x="394" y="608"/>
                </a:lnTo>
                <a:lnTo>
                  <a:pt x="408" y="599"/>
                </a:lnTo>
                <a:lnTo>
                  <a:pt x="422" y="599"/>
                </a:lnTo>
                <a:lnTo>
                  <a:pt x="436" y="599"/>
                </a:lnTo>
                <a:lnTo>
                  <a:pt x="450" y="589"/>
                </a:lnTo>
                <a:lnTo>
                  <a:pt x="464" y="589"/>
                </a:lnTo>
                <a:lnTo>
                  <a:pt x="478" y="580"/>
                </a:lnTo>
                <a:lnTo>
                  <a:pt x="492" y="580"/>
                </a:lnTo>
                <a:lnTo>
                  <a:pt x="506" y="570"/>
                </a:lnTo>
                <a:lnTo>
                  <a:pt x="520" y="570"/>
                </a:lnTo>
                <a:lnTo>
                  <a:pt x="534" y="561"/>
                </a:lnTo>
                <a:lnTo>
                  <a:pt x="548" y="561"/>
                </a:lnTo>
                <a:lnTo>
                  <a:pt x="562" y="561"/>
                </a:lnTo>
                <a:lnTo>
                  <a:pt x="576" y="551"/>
                </a:lnTo>
                <a:lnTo>
                  <a:pt x="590" y="551"/>
                </a:lnTo>
                <a:lnTo>
                  <a:pt x="604" y="542"/>
                </a:lnTo>
                <a:lnTo>
                  <a:pt x="619" y="542"/>
                </a:lnTo>
                <a:lnTo>
                  <a:pt x="633" y="532"/>
                </a:lnTo>
                <a:lnTo>
                  <a:pt x="647" y="532"/>
                </a:lnTo>
                <a:lnTo>
                  <a:pt x="661" y="532"/>
                </a:lnTo>
                <a:lnTo>
                  <a:pt x="675" y="523"/>
                </a:lnTo>
                <a:lnTo>
                  <a:pt x="689" y="523"/>
                </a:lnTo>
                <a:lnTo>
                  <a:pt x="703" y="513"/>
                </a:lnTo>
                <a:lnTo>
                  <a:pt x="717" y="513"/>
                </a:lnTo>
                <a:lnTo>
                  <a:pt x="731" y="513"/>
                </a:lnTo>
                <a:lnTo>
                  <a:pt x="745" y="504"/>
                </a:lnTo>
                <a:lnTo>
                  <a:pt x="759" y="504"/>
                </a:lnTo>
                <a:lnTo>
                  <a:pt x="773" y="494"/>
                </a:lnTo>
                <a:lnTo>
                  <a:pt x="787" y="494"/>
                </a:lnTo>
                <a:lnTo>
                  <a:pt x="801" y="485"/>
                </a:lnTo>
                <a:lnTo>
                  <a:pt x="815" y="485"/>
                </a:lnTo>
                <a:lnTo>
                  <a:pt x="829" y="475"/>
                </a:lnTo>
                <a:lnTo>
                  <a:pt x="843" y="475"/>
                </a:lnTo>
                <a:lnTo>
                  <a:pt x="857" y="466"/>
                </a:lnTo>
                <a:lnTo>
                  <a:pt x="872" y="466"/>
                </a:lnTo>
                <a:lnTo>
                  <a:pt x="886" y="456"/>
                </a:lnTo>
                <a:lnTo>
                  <a:pt x="900" y="456"/>
                </a:lnTo>
                <a:lnTo>
                  <a:pt x="914" y="447"/>
                </a:lnTo>
                <a:lnTo>
                  <a:pt x="928" y="437"/>
                </a:lnTo>
                <a:lnTo>
                  <a:pt x="942" y="437"/>
                </a:lnTo>
                <a:lnTo>
                  <a:pt x="956" y="428"/>
                </a:lnTo>
                <a:lnTo>
                  <a:pt x="970" y="428"/>
                </a:lnTo>
                <a:lnTo>
                  <a:pt x="984" y="418"/>
                </a:lnTo>
                <a:lnTo>
                  <a:pt x="998" y="409"/>
                </a:lnTo>
                <a:lnTo>
                  <a:pt x="1012" y="409"/>
                </a:lnTo>
                <a:lnTo>
                  <a:pt x="1026" y="399"/>
                </a:lnTo>
                <a:lnTo>
                  <a:pt x="1040" y="390"/>
                </a:lnTo>
                <a:lnTo>
                  <a:pt x="1054" y="390"/>
                </a:lnTo>
                <a:lnTo>
                  <a:pt x="1068" y="380"/>
                </a:lnTo>
                <a:lnTo>
                  <a:pt x="1082" y="371"/>
                </a:lnTo>
                <a:lnTo>
                  <a:pt x="1096" y="371"/>
                </a:lnTo>
                <a:lnTo>
                  <a:pt x="1110" y="361"/>
                </a:lnTo>
                <a:lnTo>
                  <a:pt x="1125" y="351"/>
                </a:lnTo>
                <a:lnTo>
                  <a:pt x="1139" y="351"/>
                </a:lnTo>
                <a:lnTo>
                  <a:pt x="1153" y="342"/>
                </a:lnTo>
                <a:lnTo>
                  <a:pt x="1167" y="332"/>
                </a:lnTo>
                <a:lnTo>
                  <a:pt x="1181" y="323"/>
                </a:lnTo>
                <a:lnTo>
                  <a:pt x="1195" y="313"/>
                </a:lnTo>
                <a:lnTo>
                  <a:pt x="1209" y="304"/>
                </a:lnTo>
                <a:lnTo>
                  <a:pt x="1223" y="294"/>
                </a:lnTo>
                <a:lnTo>
                  <a:pt x="1237" y="285"/>
                </a:lnTo>
                <a:lnTo>
                  <a:pt x="1251" y="275"/>
                </a:lnTo>
                <a:lnTo>
                  <a:pt x="1265" y="266"/>
                </a:lnTo>
                <a:lnTo>
                  <a:pt x="1279" y="247"/>
                </a:lnTo>
                <a:lnTo>
                  <a:pt x="1293" y="237"/>
                </a:lnTo>
                <a:lnTo>
                  <a:pt x="1307" y="228"/>
                </a:lnTo>
                <a:lnTo>
                  <a:pt x="1321" y="209"/>
                </a:lnTo>
                <a:lnTo>
                  <a:pt x="1335" y="190"/>
                </a:lnTo>
                <a:lnTo>
                  <a:pt x="1349" y="171"/>
                </a:lnTo>
                <a:lnTo>
                  <a:pt x="1363" y="142"/>
                </a:lnTo>
                <a:lnTo>
                  <a:pt x="1377" y="104"/>
                </a:lnTo>
                <a:lnTo>
                  <a:pt x="1392" y="0"/>
                </a:lnTo>
              </a:path>
            </a:pathLst>
          </a:custGeom>
          <a:noFill/>
          <a:ln w="10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2070100" y="1284288"/>
            <a:ext cx="5380038" cy="1966912"/>
          </a:xfrm>
          <a:custGeom>
            <a:avLst/>
            <a:gdLst>
              <a:gd name="T0" fmla="*/ 14 w 1378"/>
              <a:gd name="T1" fmla="*/ 362 h 447"/>
              <a:gd name="T2" fmla="*/ 42 w 1378"/>
              <a:gd name="T3" fmla="*/ 286 h 447"/>
              <a:gd name="T4" fmla="*/ 70 w 1378"/>
              <a:gd name="T5" fmla="*/ 248 h 447"/>
              <a:gd name="T6" fmla="*/ 99 w 1378"/>
              <a:gd name="T7" fmla="*/ 219 h 447"/>
              <a:gd name="T8" fmla="*/ 127 w 1378"/>
              <a:gd name="T9" fmla="*/ 200 h 447"/>
              <a:gd name="T10" fmla="*/ 155 w 1378"/>
              <a:gd name="T11" fmla="*/ 181 h 447"/>
              <a:gd name="T12" fmla="*/ 183 w 1378"/>
              <a:gd name="T13" fmla="*/ 172 h 447"/>
              <a:gd name="T14" fmla="*/ 211 w 1378"/>
              <a:gd name="T15" fmla="*/ 153 h 447"/>
              <a:gd name="T16" fmla="*/ 239 w 1378"/>
              <a:gd name="T17" fmla="*/ 153 h 447"/>
              <a:gd name="T18" fmla="*/ 267 w 1378"/>
              <a:gd name="T19" fmla="*/ 143 h 447"/>
              <a:gd name="T20" fmla="*/ 295 w 1378"/>
              <a:gd name="T21" fmla="*/ 133 h 447"/>
              <a:gd name="T22" fmla="*/ 323 w 1378"/>
              <a:gd name="T23" fmla="*/ 124 h 447"/>
              <a:gd name="T24" fmla="*/ 352 w 1378"/>
              <a:gd name="T25" fmla="*/ 114 h 447"/>
              <a:gd name="T26" fmla="*/ 380 w 1378"/>
              <a:gd name="T27" fmla="*/ 114 h 447"/>
              <a:gd name="T28" fmla="*/ 408 w 1378"/>
              <a:gd name="T29" fmla="*/ 105 h 447"/>
              <a:gd name="T30" fmla="*/ 436 w 1378"/>
              <a:gd name="T31" fmla="*/ 105 h 447"/>
              <a:gd name="T32" fmla="*/ 464 w 1378"/>
              <a:gd name="T33" fmla="*/ 95 h 447"/>
              <a:gd name="T34" fmla="*/ 492 w 1378"/>
              <a:gd name="T35" fmla="*/ 86 h 447"/>
              <a:gd name="T36" fmla="*/ 520 w 1378"/>
              <a:gd name="T37" fmla="*/ 86 h 447"/>
              <a:gd name="T38" fmla="*/ 548 w 1378"/>
              <a:gd name="T39" fmla="*/ 76 h 447"/>
              <a:gd name="T40" fmla="*/ 576 w 1378"/>
              <a:gd name="T41" fmla="*/ 76 h 447"/>
              <a:gd name="T42" fmla="*/ 605 w 1378"/>
              <a:gd name="T43" fmla="*/ 67 h 447"/>
              <a:gd name="T44" fmla="*/ 633 w 1378"/>
              <a:gd name="T45" fmla="*/ 67 h 447"/>
              <a:gd name="T46" fmla="*/ 661 w 1378"/>
              <a:gd name="T47" fmla="*/ 57 h 447"/>
              <a:gd name="T48" fmla="*/ 689 w 1378"/>
              <a:gd name="T49" fmla="*/ 57 h 447"/>
              <a:gd name="T50" fmla="*/ 717 w 1378"/>
              <a:gd name="T51" fmla="*/ 57 h 447"/>
              <a:gd name="T52" fmla="*/ 745 w 1378"/>
              <a:gd name="T53" fmla="*/ 48 h 447"/>
              <a:gd name="T54" fmla="*/ 773 w 1378"/>
              <a:gd name="T55" fmla="*/ 48 h 447"/>
              <a:gd name="T56" fmla="*/ 801 w 1378"/>
              <a:gd name="T57" fmla="*/ 48 h 447"/>
              <a:gd name="T58" fmla="*/ 829 w 1378"/>
              <a:gd name="T59" fmla="*/ 38 h 447"/>
              <a:gd name="T60" fmla="*/ 858 w 1378"/>
              <a:gd name="T61" fmla="*/ 38 h 447"/>
              <a:gd name="T62" fmla="*/ 886 w 1378"/>
              <a:gd name="T63" fmla="*/ 38 h 447"/>
              <a:gd name="T64" fmla="*/ 914 w 1378"/>
              <a:gd name="T65" fmla="*/ 29 h 447"/>
              <a:gd name="T66" fmla="*/ 942 w 1378"/>
              <a:gd name="T67" fmla="*/ 29 h 447"/>
              <a:gd name="T68" fmla="*/ 970 w 1378"/>
              <a:gd name="T69" fmla="*/ 29 h 447"/>
              <a:gd name="T70" fmla="*/ 998 w 1378"/>
              <a:gd name="T71" fmla="*/ 19 h 447"/>
              <a:gd name="T72" fmla="*/ 1026 w 1378"/>
              <a:gd name="T73" fmla="*/ 19 h 447"/>
              <a:gd name="T74" fmla="*/ 1054 w 1378"/>
              <a:gd name="T75" fmla="*/ 19 h 447"/>
              <a:gd name="T76" fmla="*/ 1082 w 1378"/>
              <a:gd name="T77" fmla="*/ 19 h 447"/>
              <a:gd name="T78" fmla="*/ 1111 w 1378"/>
              <a:gd name="T79" fmla="*/ 10 h 447"/>
              <a:gd name="T80" fmla="*/ 1139 w 1378"/>
              <a:gd name="T81" fmla="*/ 10 h 447"/>
              <a:gd name="T82" fmla="*/ 1167 w 1378"/>
              <a:gd name="T83" fmla="*/ 10 h 447"/>
              <a:gd name="T84" fmla="*/ 1195 w 1378"/>
              <a:gd name="T85" fmla="*/ 10 h 447"/>
              <a:gd name="T86" fmla="*/ 1223 w 1378"/>
              <a:gd name="T87" fmla="*/ 10 h 447"/>
              <a:gd name="T88" fmla="*/ 1251 w 1378"/>
              <a:gd name="T89" fmla="*/ 0 h 447"/>
              <a:gd name="T90" fmla="*/ 1279 w 1378"/>
              <a:gd name="T91" fmla="*/ 0 h 447"/>
              <a:gd name="T92" fmla="*/ 1307 w 1378"/>
              <a:gd name="T93" fmla="*/ 0 h 447"/>
              <a:gd name="T94" fmla="*/ 1335 w 1378"/>
              <a:gd name="T95" fmla="*/ 0 h 447"/>
              <a:gd name="T96" fmla="*/ 1363 w 1378"/>
              <a:gd name="T97" fmla="*/ 0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8" h="447">
                <a:moveTo>
                  <a:pt x="0" y="447"/>
                </a:moveTo>
                <a:lnTo>
                  <a:pt x="14" y="362"/>
                </a:lnTo>
                <a:lnTo>
                  <a:pt x="28" y="314"/>
                </a:lnTo>
                <a:lnTo>
                  <a:pt x="42" y="286"/>
                </a:lnTo>
                <a:lnTo>
                  <a:pt x="56" y="257"/>
                </a:lnTo>
                <a:lnTo>
                  <a:pt x="70" y="248"/>
                </a:lnTo>
                <a:lnTo>
                  <a:pt x="84" y="229"/>
                </a:lnTo>
                <a:lnTo>
                  <a:pt x="99" y="219"/>
                </a:lnTo>
                <a:lnTo>
                  <a:pt x="113" y="200"/>
                </a:lnTo>
                <a:lnTo>
                  <a:pt x="127" y="200"/>
                </a:lnTo>
                <a:lnTo>
                  <a:pt x="141" y="191"/>
                </a:lnTo>
                <a:lnTo>
                  <a:pt x="155" y="181"/>
                </a:lnTo>
                <a:lnTo>
                  <a:pt x="169" y="172"/>
                </a:lnTo>
                <a:lnTo>
                  <a:pt x="183" y="172"/>
                </a:lnTo>
                <a:lnTo>
                  <a:pt x="197" y="162"/>
                </a:lnTo>
                <a:lnTo>
                  <a:pt x="211" y="153"/>
                </a:lnTo>
                <a:lnTo>
                  <a:pt x="225" y="153"/>
                </a:lnTo>
                <a:lnTo>
                  <a:pt x="239" y="153"/>
                </a:lnTo>
                <a:lnTo>
                  <a:pt x="253" y="143"/>
                </a:lnTo>
                <a:lnTo>
                  <a:pt x="267" y="143"/>
                </a:lnTo>
                <a:lnTo>
                  <a:pt x="281" y="133"/>
                </a:lnTo>
                <a:lnTo>
                  <a:pt x="295" y="133"/>
                </a:lnTo>
                <a:lnTo>
                  <a:pt x="309" y="133"/>
                </a:lnTo>
                <a:lnTo>
                  <a:pt x="323" y="124"/>
                </a:lnTo>
                <a:lnTo>
                  <a:pt x="337" y="124"/>
                </a:lnTo>
                <a:lnTo>
                  <a:pt x="352" y="114"/>
                </a:lnTo>
                <a:lnTo>
                  <a:pt x="366" y="114"/>
                </a:lnTo>
                <a:lnTo>
                  <a:pt x="380" y="114"/>
                </a:lnTo>
                <a:lnTo>
                  <a:pt x="394" y="105"/>
                </a:lnTo>
                <a:lnTo>
                  <a:pt x="408" y="105"/>
                </a:lnTo>
                <a:lnTo>
                  <a:pt x="422" y="105"/>
                </a:lnTo>
                <a:lnTo>
                  <a:pt x="436" y="105"/>
                </a:lnTo>
                <a:lnTo>
                  <a:pt x="450" y="95"/>
                </a:lnTo>
                <a:lnTo>
                  <a:pt x="464" y="95"/>
                </a:lnTo>
                <a:lnTo>
                  <a:pt x="478" y="95"/>
                </a:lnTo>
                <a:lnTo>
                  <a:pt x="492" y="86"/>
                </a:lnTo>
                <a:lnTo>
                  <a:pt x="506" y="86"/>
                </a:lnTo>
                <a:lnTo>
                  <a:pt x="520" y="86"/>
                </a:lnTo>
                <a:lnTo>
                  <a:pt x="534" y="86"/>
                </a:lnTo>
                <a:lnTo>
                  <a:pt x="548" y="76"/>
                </a:lnTo>
                <a:lnTo>
                  <a:pt x="562" y="76"/>
                </a:lnTo>
                <a:lnTo>
                  <a:pt x="576" y="76"/>
                </a:lnTo>
                <a:lnTo>
                  <a:pt x="590" y="76"/>
                </a:lnTo>
                <a:lnTo>
                  <a:pt x="605" y="67"/>
                </a:lnTo>
                <a:lnTo>
                  <a:pt x="619" y="67"/>
                </a:lnTo>
                <a:lnTo>
                  <a:pt x="633" y="67"/>
                </a:lnTo>
                <a:lnTo>
                  <a:pt x="647" y="67"/>
                </a:lnTo>
                <a:lnTo>
                  <a:pt x="661" y="57"/>
                </a:lnTo>
                <a:lnTo>
                  <a:pt x="675" y="57"/>
                </a:lnTo>
                <a:lnTo>
                  <a:pt x="689" y="57"/>
                </a:lnTo>
                <a:lnTo>
                  <a:pt x="703" y="57"/>
                </a:lnTo>
                <a:lnTo>
                  <a:pt x="717" y="57"/>
                </a:lnTo>
                <a:lnTo>
                  <a:pt x="731" y="48"/>
                </a:lnTo>
                <a:lnTo>
                  <a:pt x="745" y="48"/>
                </a:lnTo>
                <a:lnTo>
                  <a:pt x="759" y="48"/>
                </a:lnTo>
                <a:lnTo>
                  <a:pt x="773" y="48"/>
                </a:lnTo>
                <a:lnTo>
                  <a:pt x="787" y="48"/>
                </a:lnTo>
                <a:lnTo>
                  <a:pt x="801" y="48"/>
                </a:lnTo>
                <a:lnTo>
                  <a:pt x="815" y="38"/>
                </a:lnTo>
                <a:lnTo>
                  <a:pt x="829" y="38"/>
                </a:lnTo>
                <a:lnTo>
                  <a:pt x="843" y="38"/>
                </a:lnTo>
                <a:lnTo>
                  <a:pt x="858" y="38"/>
                </a:lnTo>
                <a:lnTo>
                  <a:pt x="872" y="38"/>
                </a:lnTo>
                <a:lnTo>
                  <a:pt x="886" y="38"/>
                </a:lnTo>
                <a:lnTo>
                  <a:pt x="900" y="29"/>
                </a:lnTo>
                <a:lnTo>
                  <a:pt x="914" y="29"/>
                </a:lnTo>
                <a:lnTo>
                  <a:pt x="928" y="29"/>
                </a:lnTo>
                <a:lnTo>
                  <a:pt x="942" y="29"/>
                </a:lnTo>
                <a:lnTo>
                  <a:pt x="956" y="29"/>
                </a:lnTo>
                <a:lnTo>
                  <a:pt x="970" y="29"/>
                </a:lnTo>
                <a:lnTo>
                  <a:pt x="984" y="29"/>
                </a:lnTo>
                <a:lnTo>
                  <a:pt x="998" y="19"/>
                </a:lnTo>
                <a:lnTo>
                  <a:pt x="1012" y="19"/>
                </a:lnTo>
                <a:lnTo>
                  <a:pt x="1026" y="19"/>
                </a:lnTo>
                <a:lnTo>
                  <a:pt x="1040" y="19"/>
                </a:lnTo>
                <a:lnTo>
                  <a:pt x="1054" y="19"/>
                </a:lnTo>
                <a:lnTo>
                  <a:pt x="1068" y="19"/>
                </a:lnTo>
                <a:lnTo>
                  <a:pt x="1082" y="19"/>
                </a:lnTo>
                <a:lnTo>
                  <a:pt x="1096" y="10"/>
                </a:lnTo>
                <a:lnTo>
                  <a:pt x="1111" y="10"/>
                </a:lnTo>
                <a:lnTo>
                  <a:pt x="1125" y="10"/>
                </a:lnTo>
                <a:lnTo>
                  <a:pt x="1139" y="10"/>
                </a:lnTo>
                <a:lnTo>
                  <a:pt x="1153" y="10"/>
                </a:lnTo>
                <a:lnTo>
                  <a:pt x="1167" y="10"/>
                </a:lnTo>
                <a:lnTo>
                  <a:pt x="1181" y="10"/>
                </a:lnTo>
                <a:lnTo>
                  <a:pt x="1195" y="10"/>
                </a:lnTo>
                <a:lnTo>
                  <a:pt x="1209" y="10"/>
                </a:lnTo>
                <a:lnTo>
                  <a:pt x="1223" y="10"/>
                </a:lnTo>
                <a:lnTo>
                  <a:pt x="1237" y="0"/>
                </a:lnTo>
                <a:lnTo>
                  <a:pt x="1251" y="0"/>
                </a:lnTo>
                <a:lnTo>
                  <a:pt x="1265" y="0"/>
                </a:lnTo>
                <a:lnTo>
                  <a:pt x="1279" y="0"/>
                </a:lnTo>
                <a:lnTo>
                  <a:pt x="1293" y="0"/>
                </a:lnTo>
                <a:lnTo>
                  <a:pt x="1307" y="0"/>
                </a:lnTo>
                <a:lnTo>
                  <a:pt x="1321" y="0"/>
                </a:lnTo>
                <a:lnTo>
                  <a:pt x="1335" y="0"/>
                </a:lnTo>
                <a:lnTo>
                  <a:pt x="1349" y="0"/>
                </a:lnTo>
                <a:lnTo>
                  <a:pt x="1363" y="0"/>
                </a:lnTo>
                <a:lnTo>
                  <a:pt x="1378" y="0"/>
                </a:lnTo>
              </a:path>
            </a:pathLst>
          </a:custGeom>
          <a:noFill/>
          <a:ln w="10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2849563" y="1609725"/>
            <a:ext cx="4159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USA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113088" y="4791075"/>
            <a:ext cx="4349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India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6102350" y="1989138"/>
            <a:ext cx="4921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Brazil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3189288" y="4122738"/>
            <a:ext cx="5111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China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1887538" y="3616325"/>
            <a:ext cx="5842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Russia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 flipV="1">
            <a:off x="1914525" y="1169988"/>
            <a:ext cx="0" cy="4373562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71"/>
          <p:cNvSpPr>
            <a:spLocks noChangeShapeType="1"/>
          </p:cNvSpPr>
          <p:nvPr/>
        </p:nvSpPr>
        <p:spPr bwMode="auto">
          <a:xfrm flipH="1">
            <a:off x="1847850" y="5429250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 rot="16200000">
            <a:off x="1643063" y="5300663"/>
            <a:ext cx="1682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 flipH="1">
            <a:off x="1847850" y="5051425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 rot="16200000">
            <a:off x="1597025" y="4922838"/>
            <a:ext cx="260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Line 75"/>
          <p:cNvSpPr>
            <a:spLocks noChangeShapeType="1"/>
          </p:cNvSpPr>
          <p:nvPr/>
        </p:nvSpPr>
        <p:spPr bwMode="auto">
          <a:xfrm flipH="1">
            <a:off x="1847850" y="4632325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 rot="16200000">
            <a:off x="1597025" y="4503738"/>
            <a:ext cx="260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Line 77"/>
          <p:cNvSpPr>
            <a:spLocks noChangeShapeType="1"/>
          </p:cNvSpPr>
          <p:nvPr/>
        </p:nvSpPr>
        <p:spPr bwMode="auto">
          <a:xfrm flipH="1">
            <a:off x="1847850" y="4214813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 rot="16200000">
            <a:off x="1597025" y="4086225"/>
            <a:ext cx="260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Line 79"/>
          <p:cNvSpPr>
            <a:spLocks noChangeShapeType="1"/>
          </p:cNvSpPr>
          <p:nvPr/>
        </p:nvSpPr>
        <p:spPr bwMode="auto">
          <a:xfrm flipH="1">
            <a:off x="1847850" y="3797300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80"/>
          <p:cNvSpPr>
            <a:spLocks noChangeArrowheads="1"/>
          </p:cNvSpPr>
          <p:nvPr/>
        </p:nvSpPr>
        <p:spPr bwMode="auto">
          <a:xfrm rot="16200000">
            <a:off x="1597025" y="3668713"/>
            <a:ext cx="260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Line 81"/>
          <p:cNvSpPr>
            <a:spLocks noChangeShapeType="1"/>
          </p:cNvSpPr>
          <p:nvPr/>
        </p:nvSpPr>
        <p:spPr bwMode="auto">
          <a:xfrm flipH="1">
            <a:off x="1847850" y="3378200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82"/>
          <p:cNvSpPr>
            <a:spLocks noChangeArrowheads="1"/>
          </p:cNvSpPr>
          <p:nvPr/>
        </p:nvSpPr>
        <p:spPr bwMode="auto">
          <a:xfrm rot="16200000">
            <a:off x="1597025" y="3249613"/>
            <a:ext cx="260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Line 83"/>
          <p:cNvSpPr>
            <a:spLocks noChangeShapeType="1"/>
          </p:cNvSpPr>
          <p:nvPr/>
        </p:nvSpPr>
        <p:spPr bwMode="auto">
          <a:xfrm flipH="1">
            <a:off x="1847850" y="2960688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84"/>
          <p:cNvSpPr>
            <a:spLocks noChangeArrowheads="1"/>
          </p:cNvSpPr>
          <p:nvPr/>
        </p:nvSpPr>
        <p:spPr bwMode="auto">
          <a:xfrm rot="16200000">
            <a:off x="1598613" y="2832100"/>
            <a:ext cx="260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Line 85"/>
          <p:cNvSpPr>
            <a:spLocks noChangeShapeType="1"/>
          </p:cNvSpPr>
          <p:nvPr/>
        </p:nvSpPr>
        <p:spPr bwMode="auto">
          <a:xfrm flipH="1">
            <a:off x="1847850" y="2543175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86"/>
          <p:cNvSpPr>
            <a:spLocks noChangeArrowheads="1"/>
          </p:cNvSpPr>
          <p:nvPr/>
        </p:nvSpPr>
        <p:spPr bwMode="auto">
          <a:xfrm rot="16200000">
            <a:off x="1598613" y="2413000"/>
            <a:ext cx="260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Line 87"/>
          <p:cNvSpPr>
            <a:spLocks noChangeShapeType="1"/>
          </p:cNvSpPr>
          <p:nvPr/>
        </p:nvSpPr>
        <p:spPr bwMode="auto">
          <a:xfrm flipH="1">
            <a:off x="1847850" y="2125663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88"/>
          <p:cNvSpPr>
            <a:spLocks noChangeArrowheads="1"/>
          </p:cNvSpPr>
          <p:nvPr/>
        </p:nvSpPr>
        <p:spPr bwMode="auto">
          <a:xfrm rot="16200000">
            <a:off x="1598613" y="1995488"/>
            <a:ext cx="260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Line 89"/>
          <p:cNvSpPr>
            <a:spLocks noChangeShapeType="1"/>
          </p:cNvSpPr>
          <p:nvPr/>
        </p:nvSpPr>
        <p:spPr bwMode="auto">
          <a:xfrm flipH="1">
            <a:off x="1847850" y="1701800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90"/>
          <p:cNvSpPr>
            <a:spLocks noChangeArrowheads="1"/>
          </p:cNvSpPr>
          <p:nvPr/>
        </p:nvSpPr>
        <p:spPr bwMode="auto">
          <a:xfrm rot="16200000">
            <a:off x="1598613" y="1571625"/>
            <a:ext cx="260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Line 91"/>
          <p:cNvSpPr>
            <a:spLocks noChangeShapeType="1"/>
          </p:cNvSpPr>
          <p:nvPr/>
        </p:nvSpPr>
        <p:spPr bwMode="auto">
          <a:xfrm flipH="1">
            <a:off x="1847850" y="1284288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 rot="16200000">
            <a:off x="1550988" y="1155700"/>
            <a:ext cx="3556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auto">
          <a:xfrm rot="16200000">
            <a:off x="109538" y="3228975"/>
            <a:ext cx="28765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percentile of world income distribution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Line 94"/>
          <p:cNvSpPr>
            <a:spLocks noChangeShapeType="1"/>
          </p:cNvSpPr>
          <p:nvPr/>
        </p:nvSpPr>
        <p:spPr bwMode="auto">
          <a:xfrm>
            <a:off x="1914525" y="5543550"/>
            <a:ext cx="5637213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95"/>
          <p:cNvSpPr>
            <a:spLocks noChangeShapeType="1"/>
          </p:cNvSpPr>
          <p:nvPr/>
        </p:nvSpPr>
        <p:spPr bwMode="auto">
          <a:xfrm>
            <a:off x="2016125" y="5543550"/>
            <a:ext cx="0" cy="74612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96"/>
          <p:cNvSpPr>
            <a:spLocks noChangeArrowheads="1"/>
          </p:cNvSpPr>
          <p:nvPr/>
        </p:nvSpPr>
        <p:spPr bwMode="auto">
          <a:xfrm>
            <a:off x="1931988" y="5653088"/>
            <a:ext cx="1682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Line 97"/>
          <p:cNvSpPr>
            <a:spLocks noChangeShapeType="1"/>
          </p:cNvSpPr>
          <p:nvPr/>
        </p:nvSpPr>
        <p:spPr bwMode="auto">
          <a:xfrm>
            <a:off x="3057525" y="5543550"/>
            <a:ext cx="0" cy="74612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98"/>
          <p:cNvSpPr>
            <a:spLocks noChangeArrowheads="1"/>
          </p:cNvSpPr>
          <p:nvPr/>
        </p:nvSpPr>
        <p:spPr bwMode="auto">
          <a:xfrm>
            <a:off x="2927350" y="5653088"/>
            <a:ext cx="2603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Line 99"/>
          <p:cNvSpPr>
            <a:spLocks noChangeShapeType="1"/>
          </p:cNvSpPr>
          <p:nvPr/>
        </p:nvSpPr>
        <p:spPr bwMode="auto">
          <a:xfrm>
            <a:off x="4154488" y="5543550"/>
            <a:ext cx="0" cy="74612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100"/>
          <p:cNvSpPr>
            <a:spLocks noChangeArrowheads="1"/>
          </p:cNvSpPr>
          <p:nvPr/>
        </p:nvSpPr>
        <p:spPr bwMode="auto">
          <a:xfrm>
            <a:off x="4024313" y="5653088"/>
            <a:ext cx="2603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Line 101"/>
          <p:cNvSpPr>
            <a:spLocks noChangeShapeType="1"/>
          </p:cNvSpPr>
          <p:nvPr/>
        </p:nvSpPr>
        <p:spPr bwMode="auto">
          <a:xfrm>
            <a:off x="5251450" y="5543550"/>
            <a:ext cx="0" cy="74612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102"/>
          <p:cNvSpPr>
            <a:spLocks noChangeArrowheads="1"/>
          </p:cNvSpPr>
          <p:nvPr/>
        </p:nvSpPr>
        <p:spPr bwMode="auto">
          <a:xfrm>
            <a:off x="5121275" y="5653088"/>
            <a:ext cx="2603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Line 103"/>
          <p:cNvSpPr>
            <a:spLocks noChangeShapeType="1"/>
          </p:cNvSpPr>
          <p:nvPr/>
        </p:nvSpPr>
        <p:spPr bwMode="auto">
          <a:xfrm>
            <a:off x="6348413" y="5543550"/>
            <a:ext cx="0" cy="74612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04"/>
          <p:cNvSpPr>
            <a:spLocks noChangeArrowheads="1"/>
          </p:cNvSpPr>
          <p:nvPr/>
        </p:nvSpPr>
        <p:spPr bwMode="auto">
          <a:xfrm>
            <a:off x="6218238" y="5653088"/>
            <a:ext cx="2603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Line 105"/>
          <p:cNvSpPr>
            <a:spLocks noChangeShapeType="1"/>
          </p:cNvSpPr>
          <p:nvPr/>
        </p:nvSpPr>
        <p:spPr bwMode="auto">
          <a:xfrm>
            <a:off x="7450138" y="5543550"/>
            <a:ext cx="0" cy="74612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06"/>
          <p:cNvSpPr>
            <a:spLocks noChangeArrowheads="1"/>
          </p:cNvSpPr>
          <p:nvPr/>
        </p:nvSpPr>
        <p:spPr bwMode="auto">
          <a:xfrm>
            <a:off x="7272338" y="5653088"/>
            <a:ext cx="3556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107"/>
          <p:cNvSpPr>
            <a:spLocks noChangeArrowheads="1"/>
          </p:cNvSpPr>
          <p:nvPr/>
        </p:nvSpPr>
        <p:spPr bwMode="auto">
          <a:xfrm>
            <a:off x="4033838" y="5834063"/>
            <a:ext cx="13970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country percentile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Footer Placeholder 109"/>
          <p:cNvSpPr>
            <a:spLocks noGrp="1"/>
          </p:cNvSpPr>
          <p:nvPr>
            <p:ph type="ftr" sz="quarter" idx="11"/>
          </p:nvPr>
        </p:nvSpPr>
        <p:spPr>
          <a:xfrm>
            <a:off x="3505200" y="5105400"/>
            <a:ext cx="2895600" cy="365125"/>
          </a:xfrm>
        </p:spPr>
        <p:txBody>
          <a:bodyPr/>
          <a:lstStyle/>
          <a:p>
            <a:r>
              <a:rPr lang="en-US" dirty="0" err="1" smtClean="0"/>
              <a:t>Branko</a:t>
            </a:r>
            <a:r>
              <a:rPr lang="en-US" dirty="0" smtClean="0"/>
              <a:t> Milanovic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4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38" y="609600"/>
            <a:ext cx="6440362" cy="533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0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068022"/>
              </p:ext>
            </p:extLst>
          </p:nvPr>
        </p:nvGraphicFramePr>
        <p:xfrm>
          <a:off x="241300" y="285750"/>
          <a:ext cx="866140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553200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summary_data.xls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263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 book search: capitalism, 1900-2008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3048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 book search: inequality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096000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From https://books.google.com/ngrams/graph?content=capitalism&amp;year_start=180&amp;year_end=2000&amp;corpus=15&amp;smoothing=3&amp;share=&amp;direct_url=t1%3B%2Ccapitalism%3B%2Cc0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4419600" cy="495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62000"/>
            <a:ext cx="4267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382000" cy="2819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C. Global inequality is the product of within- and between-county inequalities   </a:t>
            </a:r>
            <a:br>
              <a:rPr lang="en-US" dirty="0" smtClean="0"/>
            </a:br>
            <a:r>
              <a:rPr lang="en-US" dirty="0" smtClean="0"/>
              <a:t>How did it change in the last 60 years?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Essentially, global inequality is determined by three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to within-country income distributions?</a:t>
            </a:r>
          </a:p>
          <a:p>
            <a:r>
              <a:rPr lang="en-US" dirty="0" smtClean="0"/>
              <a:t>Is there a catching up of poor countries? </a:t>
            </a:r>
          </a:p>
          <a:p>
            <a:r>
              <a:rPr lang="en-US" dirty="0" smtClean="0"/>
              <a:t>Are mean incomes of populous &amp; large countries (China, India) growing faster or slower that the rich world?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and international inequality after World War II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41476" y="6184221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Concept2: 1960-1980 from Bourguignon &amp; </a:t>
            </a:r>
            <a:r>
              <a:rPr lang="en-US" sz="1400" dirty="0" err="1" smtClean="0"/>
              <a:t>Morrisson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491998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Defines.do using gdppppreg5.dta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450" y="1589767"/>
            <a:ext cx="6493508" cy="450623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172200" y="2514600"/>
            <a:ext cx="0" cy="13716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72200" y="3124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Within-national inequalities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634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2 inequality with 2011 PPPs and without China and India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6491998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Defines.do using gdppppreg5.dta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56106"/>
            <a:ext cx="6760018" cy="4692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1800" y="4953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/>
          </p:nvPr>
        </p:nvGraphicFramePr>
        <p:xfrm>
          <a:off x="304800" y="228600"/>
          <a:ext cx="86106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64770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thepast.xls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554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EAF8"/>
          </a:solidFill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Population coverage</a:t>
            </a:r>
            <a:endParaRPr lang="en-GB" smtClean="0">
              <a:latin typeface="Calibri" pitchFamily="34" charset="0"/>
            </a:endParaRPr>
          </a:p>
        </p:txBody>
      </p:sp>
      <p:graphicFrame>
        <p:nvGraphicFramePr>
          <p:cNvPr id="27238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669639"/>
              </p:ext>
            </p:extLst>
          </p:nvPr>
        </p:nvGraphicFramePr>
        <p:xfrm>
          <a:off x="381001" y="1676400"/>
          <a:ext cx="8001000" cy="4525965"/>
        </p:xfrm>
        <a:graphic>
          <a:graphicData uri="http://schemas.openxmlformats.org/drawingml/2006/table">
            <a:tbl>
              <a:tblPr/>
              <a:tblGrid>
                <a:gridCol w="1756499"/>
                <a:gridCol w="843938"/>
                <a:gridCol w="886186"/>
                <a:gridCol w="801688"/>
                <a:gridCol w="927381"/>
                <a:gridCol w="928436"/>
                <a:gridCol w="928436"/>
                <a:gridCol w="928436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1988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1993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1998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Africa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48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76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67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Asia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93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94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E.Europe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99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LAC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87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93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WENAO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World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87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47164" name="Text Box 53"/>
          <p:cNvSpPr txBox="1">
            <a:spLocks noChangeArrowheads="1"/>
          </p:cNvSpPr>
          <p:nvPr/>
        </p:nvSpPr>
        <p:spPr bwMode="auto">
          <a:xfrm>
            <a:off x="762000" y="6538912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Non-triviality of the omitted countries (</a:t>
            </a:r>
            <a:r>
              <a:rPr lang="en-US" dirty="0" err="1">
                <a:latin typeface="Calibri" pitchFamily="34" charset="0"/>
              </a:rPr>
              <a:t>Maddison</a:t>
            </a:r>
            <a:r>
              <a:rPr lang="en-US" dirty="0">
                <a:latin typeface="Calibri" pitchFamily="34" charset="0"/>
              </a:rPr>
              <a:t> vs. WDI)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  <a:solidFill>
            <a:srgbClr val="B3FFFF"/>
          </a:solidFill>
        </p:spPr>
        <p:txBody>
          <a:bodyPr>
            <a:normAutofit fontScale="90000"/>
          </a:bodyPr>
          <a:lstStyle/>
          <a:p>
            <a:r>
              <a:rPr lang="en-US" dirty="0"/>
              <a:t>Three important </a:t>
            </a:r>
            <a:r>
              <a:rPr lang="en-US" dirty="0" smtClean="0"/>
              <a:t>technical issues </a:t>
            </a:r>
            <a:r>
              <a:rPr lang="en-US" dirty="0"/>
              <a:t>in the measurement of global </a:t>
            </a:r>
            <a:r>
              <a:rPr lang="en-US" dirty="0" smtClean="0"/>
              <a:t>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The ever-changing PPPs in particular for populous countries like China and India</a:t>
            </a:r>
          </a:p>
          <a:p>
            <a:r>
              <a:rPr lang="en-US" dirty="0" smtClean="0"/>
              <a:t>The increasing discrepancy between GDP per capita and HS means, or more importantly consumption per capita and HS means</a:t>
            </a:r>
          </a:p>
          <a:p>
            <a:r>
              <a:rPr lang="en-US" dirty="0" smtClean="0"/>
              <a:t>Inadequate coverage of top 1% (related also to the </a:t>
            </a:r>
            <a:r>
              <a:rPr lang="en-US" smtClean="0"/>
              <a:t>previous point)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dirty="0" smtClean="0"/>
              <a:t>The issue of PPPs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effect of the new PPPs on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countries’ GDP per capita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170" y="1556106"/>
            <a:ext cx="6305894" cy="4616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35635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100" dirty="0"/>
              <a:t>C:\</a:t>
            </a:r>
            <a:r>
              <a:rPr lang="en-US" sz="1100" dirty="0" smtClean="0"/>
              <a:t>Branko\worldyd\ppp\2011_icp\define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868362"/>
          </a:xfrm>
        </p:spPr>
        <p:txBody>
          <a:bodyPr/>
          <a:lstStyle/>
          <a:p>
            <a:r>
              <a:rPr lang="en-US" dirty="0" smtClean="0"/>
              <a:t>The effect of new PPPs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576868"/>
              </p:ext>
            </p:extLst>
          </p:nvPr>
        </p:nvGraphicFramePr>
        <p:xfrm>
          <a:off x="473034" y="893102"/>
          <a:ext cx="8153400" cy="569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81370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Country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GDP per capita</a:t>
                      </a:r>
                      <a:r>
                        <a:rPr lang="en-US" sz="2200" baseline="0" dirty="0" smtClean="0"/>
                        <a:t> increase (in %)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GDP per capita increase</a:t>
                      </a:r>
                      <a:r>
                        <a:rPr lang="en-US" sz="2200" baseline="0" dirty="0" smtClean="0"/>
                        <a:t> population-weighted (in %)</a:t>
                      </a:r>
                      <a:endParaRPr lang="en-US" sz="2200" dirty="0"/>
                    </a:p>
                  </a:txBody>
                  <a:tcPr/>
                </a:tc>
              </a:tr>
              <a:tr h="4599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Indonesia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</a:t>
                      </a:r>
                      <a:endParaRPr lang="en-US" sz="2200" dirty="0"/>
                    </a:p>
                  </a:txBody>
                  <a:tcPr/>
                </a:tc>
              </a:tr>
              <a:tr h="4599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Pakistan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</a:t>
                      </a:r>
                      <a:endParaRPr lang="en-US" sz="2200" dirty="0"/>
                    </a:p>
                  </a:txBody>
                  <a:tcPr/>
                </a:tc>
              </a:tr>
              <a:tr h="4599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Russia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</a:t>
                      </a:r>
                      <a:endParaRPr lang="en-US" sz="2200" dirty="0"/>
                    </a:p>
                  </a:txBody>
                  <a:tcPr/>
                </a:tc>
              </a:tr>
              <a:tr h="4599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India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</a:t>
                      </a:r>
                      <a:endParaRPr lang="en-US" sz="2200" dirty="0"/>
                    </a:p>
                  </a:txBody>
                  <a:tcPr/>
                </a:tc>
              </a:tr>
              <a:tr h="4599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China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</a:t>
                      </a:r>
                      <a:endParaRPr lang="en-US" sz="2200" dirty="0"/>
                    </a:p>
                  </a:txBody>
                  <a:tcPr/>
                </a:tc>
              </a:tr>
              <a:tr h="4599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Africa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32</a:t>
                      </a:r>
                      <a:endParaRPr lang="en-US" sz="2200" dirty="0"/>
                    </a:p>
                  </a:txBody>
                  <a:tcPr/>
                </a:tc>
              </a:tr>
              <a:tr h="4599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Asia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33</a:t>
                      </a:r>
                      <a:endParaRPr lang="en-US" sz="2200" dirty="0"/>
                    </a:p>
                  </a:txBody>
                  <a:tcPr/>
                </a:tc>
              </a:tr>
              <a:tr h="4599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Latin</a:t>
                      </a:r>
                      <a:r>
                        <a:rPr lang="en-US" sz="2200" baseline="0" dirty="0" smtClean="0"/>
                        <a:t> America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17</a:t>
                      </a:r>
                      <a:endParaRPr lang="en-US" sz="2200" dirty="0"/>
                    </a:p>
                  </a:txBody>
                  <a:tcPr/>
                </a:tc>
              </a:tr>
              <a:tr h="4599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Eastern</a:t>
                      </a:r>
                      <a:r>
                        <a:rPr lang="en-US" sz="2200" baseline="0" dirty="0" smtClean="0"/>
                        <a:t> Europe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24</a:t>
                      </a:r>
                      <a:endParaRPr lang="en-US" sz="2200" dirty="0"/>
                    </a:p>
                  </a:txBody>
                  <a:tcPr/>
                </a:tc>
              </a:tr>
              <a:tr h="4599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WENAO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9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National inequalities mostly increased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67" y="416025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Global income inequality using nominal dollars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562922"/>
            <a:ext cx="4857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From two_concepts_exrate.do using Global_new5.dta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56105"/>
            <a:ext cx="6553200" cy="4966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0400" y="4648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gap between national accounts and household surveys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Both the level and change: Use of GDP per capita gives a lower lever and a faster decrease of global inequality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8490" y="6535405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Defines.do based on gdppppreg5.dta</a:t>
            </a:r>
            <a:endParaRPr lang="en-US" sz="11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164" y="1417638"/>
            <a:ext cx="6746612" cy="49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global inequality changes with different definitions of income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8929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38400" y="2362200"/>
            <a:ext cx="762000" cy="2057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2286000"/>
            <a:ext cx="838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10200" y="2209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32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 smtClean="0"/>
              <a:t>Step 1 driven by low consumption shares in China and India </a:t>
            </a:r>
            <a:br>
              <a:rPr lang="en-US" sz="2900" dirty="0" smtClean="0"/>
            </a:br>
            <a:r>
              <a:rPr lang="en-US" sz="1800" dirty="0" smtClean="0"/>
              <a:t>(although on an unweighted base C/GDP decreases with GDP)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7238" y="6172200"/>
            <a:ext cx="74189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/>
              <a:t>twoway</a:t>
            </a:r>
            <a:r>
              <a:rPr lang="en-US" sz="900" b="1" dirty="0"/>
              <a:t> scatter </a:t>
            </a:r>
            <a:r>
              <a:rPr lang="en-US" sz="900" b="1" dirty="0" err="1"/>
              <a:t>cons_gdp</a:t>
            </a:r>
            <a:r>
              <a:rPr lang="en-US" sz="900" b="1" dirty="0"/>
              <a:t> </a:t>
            </a:r>
            <a:r>
              <a:rPr lang="en-US" sz="900" b="1" dirty="0" err="1"/>
              <a:t>gdpppp</a:t>
            </a:r>
            <a:r>
              <a:rPr lang="en-US" sz="900" b="1" dirty="0"/>
              <a:t> if group==1 &amp; </a:t>
            </a:r>
            <a:r>
              <a:rPr lang="en-US" sz="900" b="1" dirty="0" err="1"/>
              <a:t>cons_gdp</a:t>
            </a:r>
            <a:r>
              <a:rPr lang="en-US" sz="900" b="1" dirty="0"/>
              <a:t>&lt;1.4 [w=</a:t>
            </a:r>
            <a:r>
              <a:rPr lang="en-US" sz="900" b="1" dirty="0" err="1"/>
              <a:t>totpop</a:t>
            </a:r>
            <a:r>
              <a:rPr lang="en-US" sz="900" b="1" dirty="0"/>
              <a:t>], </a:t>
            </a:r>
            <a:r>
              <a:rPr lang="en-US" sz="900" b="1" dirty="0" err="1"/>
              <a:t>xscale</a:t>
            </a:r>
            <a:r>
              <a:rPr lang="en-US" sz="900" b="1" dirty="0"/>
              <a:t>(log) </a:t>
            </a:r>
            <a:r>
              <a:rPr lang="en-US" sz="900" b="1" dirty="0" err="1"/>
              <a:t>xtitle</a:t>
            </a:r>
            <a:r>
              <a:rPr lang="en-US" sz="900" b="1" dirty="0"/>
              <a:t>(GDP per capita in </a:t>
            </a:r>
            <a:r>
              <a:rPr lang="en-US" sz="900" b="1" dirty="0" err="1"/>
              <a:t>ppp</a:t>
            </a:r>
            <a:r>
              <a:rPr lang="en-US" sz="900" b="1" dirty="0"/>
              <a:t>) </a:t>
            </a:r>
            <a:r>
              <a:rPr lang="en-US" sz="900" b="1" dirty="0" err="1"/>
              <a:t>xlabel</a:t>
            </a:r>
            <a:r>
              <a:rPr lang="en-US" sz="900" b="1" dirty="0"/>
              <a:t>(1000 10000 50000) </a:t>
            </a:r>
            <a:r>
              <a:rPr lang="en-US" sz="900" b="1" dirty="0" err="1"/>
              <a:t>ytitle</a:t>
            </a:r>
            <a:r>
              <a:rPr lang="en-US" sz="900" b="1" dirty="0"/>
              <a:t>(share of consumption in GDP) </a:t>
            </a:r>
            <a:r>
              <a:rPr lang="en-US" sz="900" b="1" dirty="0" smtClean="0"/>
              <a:t>title(C/GDP </a:t>
            </a:r>
            <a:r>
              <a:rPr lang="en-US" sz="900" b="1" dirty="0"/>
              <a:t>from national accounts in year 2008</a:t>
            </a:r>
            <a:r>
              <a:rPr lang="en-US" sz="900" b="1" dirty="0" smtClean="0"/>
              <a:t>) </a:t>
            </a:r>
          </a:p>
          <a:p>
            <a:r>
              <a:rPr lang="en-US" sz="900" b="1" dirty="0" smtClean="0"/>
              <a:t>using final08,dta</a:t>
            </a:r>
            <a:endParaRPr lang="en-US" sz="9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41" y="1371600"/>
            <a:ext cx="636876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86200" y="4953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89106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3048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2. No clear (weighted) relationship between survey capture and NA consumption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86" y="1447801"/>
            <a:ext cx="5956413" cy="445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019800"/>
            <a:ext cx="647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twoway</a:t>
            </a:r>
            <a:r>
              <a:rPr lang="en-US" sz="1000" b="1" dirty="0"/>
              <a:t> scatter scale2 </a:t>
            </a:r>
            <a:r>
              <a:rPr lang="en-US" sz="1000" b="1" dirty="0" err="1"/>
              <a:t>gdpppp</a:t>
            </a:r>
            <a:r>
              <a:rPr lang="en-US" sz="1000" b="1" dirty="0"/>
              <a:t> if group==1 &amp; scale2&lt;1.5  [w=</a:t>
            </a:r>
            <a:r>
              <a:rPr lang="en-US" sz="1000" b="1" dirty="0" err="1"/>
              <a:t>totpop</a:t>
            </a:r>
            <a:r>
              <a:rPr lang="en-US" sz="1000" b="1" dirty="0"/>
              <a:t>], </a:t>
            </a:r>
            <a:r>
              <a:rPr lang="en-US" sz="1000" b="1" dirty="0" err="1"/>
              <a:t>xscale</a:t>
            </a:r>
            <a:r>
              <a:rPr lang="en-US" sz="1000" b="1" dirty="0"/>
              <a:t>(log) </a:t>
            </a:r>
            <a:r>
              <a:rPr lang="en-US" sz="1000" b="1" dirty="0" err="1"/>
              <a:t>xtitle</a:t>
            </a:r>
            <a:r>
              <a:rPr lang="en-US" sz="1000" b="1" dirty="0"/>
              <a:t>(GDP per capita in </a:t>
            </a:r>
            <a:r>
              <a:rPr lang="en-US" sz="1000" b="1" dirty="0" err="1"/>
              <a:t>ppp</a:t>
            </a:r>
            <a:r>
              <a:rPr lang="en-US" sz="1000" b="1" dirty="0"/>
              <a:t>) </a:t>
            </a:r>
            <a:r>
              <a:rPr lang="en-US" sz="1000" b="1" dirty="0" err="1"/>
              <a:t>xlabel</a:t>
            </a:r>
            <a:r>
              <a:rPr lang="en-US" sz="1000" b="1" dirty="0"/>
              <a:t>(1000 10000 50000) </a:t>
            </a:r>
            <a:r>
              <a:rPr lang="en-US" sz="1000" b="1" dirty="0" err="1"/>
              <a:t>ytitle</a:t>
            </a:r>
            <a:r>
              <a:rPr lang="en-US" sz="1000" b="1" dirty="0"/>
              <a:t>(survey mean over NA consumption) title(survey mean/consumption from national account in year 2008)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4343400"/>
            <a:ext cx="98419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97795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356356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issue of top underestimation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7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Rising HS/NA gap and top underestimation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these two problems are really just one &amp; the same problem.</a:t>
            </a:r>
          </a:p>
          <a:p>
            <a:r>
              <a:rPr lang="en-US" dirty="0" smtClean="0"/>
              <a:t>Assign the entire positive (NA consumption – HS mean) gap to national top deciles</a:t>
            </a:r>
          </a:p>
          <a:p>
            <a:r>
              <a:rPr lang="en-US" dirty="0" smtClean="0"/>
              <a:t>Use Pareto interpolation to “elongate” the distribution</a:t>
            </a:r>
          </a:p>
          <a:p>
            <a:r>
              <a:rPr lang="en-US" dirty="0" smtClean="0"/>
              <a:t>No </a:t>
            </a:r>
            <a:r>
              <a:rPr lang="en-US" i="1" dirty="0" smtClean="0"/>
              <a:t>a priori </a:t>
            </a:r>
            <a:r>
              <a:rPr lang="en-US" dirty="0" smtClean="0"/>
              <a:t>guarantee that global Gini will increase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3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Gini: accounting for missing top incomes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3820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397000"/>
                <a:gridCol w="1397000"/>
                <a:gridCol w="1397000"/>
                <a:gridCol w="1397000"/>
                <a:gridCol w="1397000"/>
              </a:tblGrid>
              <a:tr h="88392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1988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1993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1998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2008</a:t>
                      </a:r>
                      <a:endParaRPr lang="en-US" sz="2000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Surveys</a:t>
                      </a:r>
                      <a:r>
                        <a:rPr lang="en-US" sz="2000" baseline="0" dirty="0" smtClean="0"/>
                        <a:t> only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71.8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71.9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71.9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69.6</a:t>
                      </a:r>
                      <a:endParaRPr lang="en-US" sz="2400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NAC instead</a:t>
                      </a:r>
                      <a:r>
                        <a:rPr lang="en-US" sz="2000" baseline="0" dirty="0" smtClean="0"/>
                        <a:t> of survey mean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71.5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70.5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70.6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70.7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67.6</a:t>
                      </a:r>
                      <a:endParaRPr lang="en-US" sz="2400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NAC with Pareto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71.8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70.8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71.0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71.1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68.0</a:t>
                      </a:r>
                      <a:endParaRPr lang="en-US" sz="2400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NAC with top-heavy</a:t>
                      </a:r>
                      <a:r>
                        <a:rPr lang="en-US" sz="2000" baseline="0" dirty="0" smtClean="0"/>
                        <a:t> Pareto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76.3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76.1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77.2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75.9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3FFFF"/>
          </a:solidFill>
        </p:spPr>
        <p:txBody>
          <a:bodyPr/>
          <a:lstStyle/>
          <a:p>
            <a:r>
              <a:rPr lang="en-US" dirty="0" smtClean="0"/>
              <a:t>The results of various adjustments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Replacing HS survey mean with private consumption from NA reduces Gini by 1 to 2 points</a:t>
            </a:r>
          </a:p>
          <a:p>
            <a:r>
              <a:rPr lang="en-US" dirty="0" smtClean="0"/>
              <a:t>Elongating such a distribution (that is, without changing the consumption  mean) adds less than ½ Gini point</a:t>
            </a:r>
          </a:p>
          <a:p>
            <a:r>
              <a:rPr lang="en-US" dirty="0" smtClean="0"/>
              <a:t>But doing the top-heavy adjustment (NA-HS gap ascribed to top 10% only) adds between 5 and 7 Gini points</a:t>
            </a:r>
          </a:p>
          <a:p>
            <a:r>
              <a:rPr lang="en-US" dirty="0" smtClean="0"/>
              <a:t>It also almost eliminates the decrease in global Gini between 1988 and 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Ginis in the late 1980s and around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666567"/>
              </p:ext>
            </p:extLst>
          </p:nvPr>
        </p:nvGraphicFramePr>
        <p:xfrm>
          <a:off x="457200" y="990600"/>
          <a:ext cx="8229600" cy="567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057400"/>
                <a:gridCol w="1752600"/>
                <a:gridCol w="2057400"/>
              </a:tblGrid>
              <a:tr h="647015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1985-90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After 2008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Change</a:t>
                      </a:r>
                      <a:endParaRPr lang="en-US" sz="3200" dirty="0"/>
                    </a:p>
                  </a:txBody>
                  <a:tcPr/>
                </a:tc>
              </a:tr>
              <a:tr h="76347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Average Gini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36.3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38.8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+2.5</a:t>
                      </a:r>
                      <a:endParaRPr lang="en-US" sz="2800" dirty="0"/>
                    </a:p>
                  </a:txBody>
                  <a:tcPr/>
                </a:tc>
              </a:tr>
              <a:tr h="7928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Pop-weighted Gini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33.9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37.3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+3.4</a:t>
                      </a:r>
                      <a:endParaRPr lang="en-US" sz="2800" dirty="0"/>
                    </a:p>
                  </a:txBody>
                  <a:tcPr/>
                </a:tc>
              </a:tr>
              <a:tr h="7928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GDP-weighted</a:t>
                      </a:r>
                      <a:r>
                        <a:rPr lang="en-US" sz="2400" baseline="0" dirty="0" smtClean="0"/>
                        <a:t> Gini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32.2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36.4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+4.2</a:t>
                      </a:r>
                      <a:endParaRPr lang="en-US" sz="2800" dirty="0"/>
                    </a:p>
                  </a:txBody>
                  <a:tcPr/>
                </a:tc>
              </a:tr>
              <a:tr h="114516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Countries with higher Ginis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32.0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36.2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+4.5</a:t>
                      </a:r>
                      <a:endParaRPr lang="en-US" sz="2800" dirty="0"/>
                    </a:p>
                  </a:txBody>
                  <a:tcPr/>
                </a:tc>
              </a:tr>
              <a:tr h="1056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Countries with lower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Ginis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42.8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39.5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-3.3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5591" y="6594517"/>
            <a:ext cx="6019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From final-complete3.dta and  key_variables_calcul2.do (lines 2 and 3; rest from </a:t>
            </a:r>
            <a:r>
              <a:rPr lang="en-US" sz="1050" dirty="0" err="1" smtClean="0"/>
              <a:t>AlltheGinis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329387"/>
            <a:ext cx="2895600" cy="365125"/>
          </a:xfrm>
        </p:spPr>
        <p:txBody>
          <a:bodyPr/>
          <a:lstStyle/>
          <a:p>
            <a:r>
              <a:rPr lang="en-US" dirty="0" smtClean="0"/>
              <a:t>Branko Milanovic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7FFFF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How Global Gini in 2008 changes with different adjustments (baseline=HSs only)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72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3FFFF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With full adjustment (allocation to the top 10% + Pareto) Gini decline </a:t>
            </a:r>
            <a:r>
              <a:rPr lang="en-US" sz="3200" b="1" dirty="0" smtClean="0"/>
              <a:t>almost fully disappears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29000" y="333299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Survey data only</a:t>
            </a:r>
            <a:endParaRPr lang="en-US" dirty="0"/>
          </a:p>
        </p:txBody>
      </p:sp>
      <p:graphicFrame>
        <p:nvGraphicFramePr>
          <p:cNvPr id="24" name="Content Placeholder 2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81200" y="1905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Top-heavy allocation of the gap  + Pareto adjustment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2438400"/>
          </a:xfrm>
        </p:spPr>
        <p:txBody>
          <a:bodyPr>
            <a:normAutofit fontScale="90000"/>
          </a:bodyPr>
          <a:lstStyle/>
          <a:p>
            <a:r>
              <a:rPr lang="en-US" dirty="0"/>
              <a:t>D</a:t>
            </a:r>
            <a:r>
              <a:rPr lang="en-US" dirty="0" smtClean="0"/>
              <a:t>. How has the world changed </a:t>
            </a:r>
            <a:br>
              <a:rPr lang="en-US" dirty="0" smtClean="0"/>
            </a:br>
            <a:r>
              <a:rPr lang="en-US" dirty="0" smtClean="0"/>
              <a:t>between the fall of the Berlin Wall and the Great Recession</a:t>
            </a:r>
            <a:br>
              <a:rPr lang="en-US" dirty="0" smtClean="0"/>
            </a:br>
            <a:r>
              <a:rPr lang="en-US" sz="3600" dirty="0" smtClean="0"/>
              <a:t>[based on joint work with Christoph Lakner]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Real income growth at various percentiles of global income distribution, 1988-2008 (in 2005 PPPs)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477000"/>
            <a:ext cx="396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From </a:t>
            </a:r>
            <a:r>
              <a:rPr lang="en-US" sz="1050" dirty="0" err="1" smtClean="0"/>
              <a:t>twenty_years</a:t>
            </a:r>
            <a:r>
              <a:rPr lang="en-US" sz="1050" dirty="0" smtClean="0"/>
              <a:t>\final\</a:t>
            </a:r>
            <a:r>
              <a:rPr lang="en-US" sz="1050" dirty="0" err="1" smtClean="0"/>
              <a:t>summary_data</a:t>
            </a: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6743700" y="4689475"/>
            <a:ext cx="262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1600" dirty="0" smtClean="0"/>
              <a:t>“US lower middle class”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1143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 </a:t>
            </a:r>
            <a:r>
              <a:rPr lang="en-US" sz="2000" dirty="0" smtClean="0"/>
              <a:t>“China’s middle class”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78293"/>
            <a:ext cx="2895600" cy="365125"/>
          </a:xfrm>
        </p:spPr>
        <p:txBody>
          <a:bodyPr/>
          <a:lstStyle/>
          <a:p>
            <a:r>
              <a:rPr lang="en-US" dirty="0" smtClean="0"/>
              <a:t>Branko Milanovic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62400" y="12954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0400" y="1295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$PPP2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24776" y="2441608"/>
            <a:ext cx="923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$PPP4.5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244160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$PPP12</a:t>
            </a: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858000" y="12954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410200" y="12954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29600" y="12954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34350" y="1760459"/>
            <a:ext cx="1009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$PPP 110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6418191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Estimated at mean-over-mean</a:t>
            </a:r>
            <a:endParaRPr lang="en-US" sz="1400" dirty="0"/>
          </a:p>
        </p:txBody>
      </p:sp>
      <p:graphicFrame>
        <p:nvGraphicFramePr>
          <p:cNvPr id="17" name="Chart 16"/>
          <p:cNvGraphicFramePr>
            <a:graphicFrameLocks noGrp="1"/>
          </p:cNvGraphicFramePr>
          <p:nvPr>
            <p:extLst/>
          </p:nvPr>
        </p:nvGraphicFramePr>
        <p:xfrm>
          <a:off x="390207" y="1143000"/>
          <a:ext cx="7989518" cy="543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43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3" grpId="0"/>
      <p:bldP spid="16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44431" y="288794"/>
          <a:ext cx="8655137" cy="628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2440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Quasi non-anonymous GIC: Average growth rate 1988-2008 for different percentiles of the </a:t>
            </a:r>
            <a:r>
              <a:rPr lang="en-GB" sz="2400" b="1" dirty="0" smtClean="0"/>
              <a:t>1988</a:t>
            </a:r>
            <a:r>
              <a:rPr lang="en-GB" sz="2400" dirty="0" smtClean="0"/>
              <a:t> global income distribution</a:t>
            </a:r>
            <a:endParaRPr lang="en-GB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89363"/>
            <a:ext cx="7239000" cy="526472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Growth incidence curve (1988-2008) estimated at percentiles of the income distribution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58925"/>
            <a:ext cx="6349770" cy="453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6400800"/>
            <a:ext cx="289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Using my_graphs.do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64008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Mean-on-mean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667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400800"/>
            <a:ext cx="281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From summary_data.xls</a:t>
            </a:r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4419600"/>
            <a:ext cx="2895600" cy="365125"/>
          </a:xfrm>
        </p:spPr>
        <p:txBody>
          <a:bodyPr/>
          <a:lstStyle/>
          <a:p>
            <a:r>
              <a:rPr lang="en-US" dirty="0" err="1" smtClean="0"/>
              <a:t>Branko</a:t>
            </a:r>
            <a:r>
              <a:rPr lang="en-US" dirty="0" smtClean="0"/>
              <a:t> Milanovic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88504"/>
              </p:ext>
            </p:extLst>
          </p:nvPr>
        </p:nvGraphicFramePr>
        <p:xfrm>
          <a:off x="235992" y="280063"/>
          <a:ext cx="8672015" cy="6297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66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effects after 2008 (and inclusive of the Crisis, up to 2011)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94619"/>
              </p:ext>
            </p:extLst>
          </p:nvPr>
        </p:nvGraphicFramePr>
        <p:xfrm>
          <a:off x="240082" y="284445"/>
          <a:ext cx="8663836" cy="628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14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Ginis in the late 1980s and around now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304002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twoway</a:t>
            </a:r>
            <a:r>
              <a:rPr lang="en-US" sz="1000" b="1" dirty="0"/>
              <a:t> (scatter </a:t>
            </a:r>
            <a:r>
              <a:rPr lang="en-US" sz="1000" b="1" dirty="0" err="1"/>
              <a:t>bbb</a:t>
            </a:r>
            <a:r>
              <a:rPr lang="en-US" sz="1000" b="1" dirty="0"/>
              <a:t> </a:t>
            </a:r>
            <a:r>
              <a:rPr lang="en-US" sz="1000" b="1" dirty="0" err="1"/>
              <a:t>aaa</a:t>
            </a:r>
            <a:r>
              <a:rPr lang="en-US" sz="1000" b="1" dirty="0"/>
              <a:t> if year==2000, </a:t>
            </a:r>
            <a:r>
              <a:rPr lang="en-US" sz="1000" b="1" dirty="0" err="1"/>
              <a:t>mlabel</a:t>
            </a:r>
            <a:r>
              <a:rPr lang="en-US" sz="1000" b="1" dirty="0"/>
              <a:t>(</a:t>
            </a:r>
            <a:r>
              <a:rPr lang="en-US" sz="1000" b="1" dirty="0" err="1"/>
              <a:t>contcod</a:t>
            </a:r>
            <a:r>
              <a:rPr lang="en-US" sz="1000" b="1" dirty="0"/>
              <a:t>) </a:t>
            </a:r>
            <a:r>
              <a:rPr lang="en-US" sz="1000" b="1" dirty="0" err="1"/>
              <a:t>msize</a:t>
            </a:r>
            <a:r>
              <a:rPr lang="en-US" sz="1000" b="1" dirty="0"/>
              <a:t>(</a:t>
            </a:r>
            <a:r>
              <a:rPr lang="en-US" sz="1000" b="1" dirty="0" err="1"/>
              <a:t>vlarge</a:t>
            </a:r>
            <a:r>
              <a:rPr lang="en-US" sz="1000" b="1" dirty="0"/>
              <a:t>)) (function y=x, range(20 60) legend(off) </a:t>
            </a:r>
            <a:r>
              <a:rPr lang="en-US" sz="1000" b="1" dirty="0" err="1"/>
              <a:t>xtitle</a:t>
            </a:r>
            <a:r>
              <a:rPr lang="en-US" sz="1000" b="1" dirty="0"/>
              <a:t>(Gini between 1985 and 1990) </a:t>
            </a:r>
            <a:r>
              <a:rPr lang="en-US" sz="1000" b="1" dirty="0" err="1"/>
              <a:t>ytitle</a:t>
            </a:r>
            <a:r>
              <a:rPr lang="en-US" sz="1000" b="1" dirty="0"/>
              <a:t>(Gini after 2008)) using </a:t>
            </a:r>
            <a:r>
              <a:rPr lang="en-US" sz="1000" b="1" dirty="0" err="1"/>
              <a:t>allginis.dta</a:t>
            </a:r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5105400"/>
            <a:ext cx="2895600" cy="365125"/>
          </a:xfrm>
        </p:spPr>
        <p:txBody>
          <a:bodyPr/>
          <a:lstStyle/>
          <a:p>
            <a:r>
              <a:rPr lang="en-US" dirty="0" smtClean="0"/>
              <a:t>Branko Milanovic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20" y="1143000"/>
            <a:ext cx="630436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1219200" y="609600"/>
          <a:ext cx="7086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63246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From summary_data.xls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661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28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 and China’s growth at the same income level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GDPpc</a:t>
            </a:r>
            <a:r>
              <a:rPr lang="en-US" sz="2400" dirty="0" smtClean="0"/>
              <a:t> in Maddison’s  1990 $PPP)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867400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 smtClean="0"/>
          </a:p>
          <a:p>
            <a:r>
              <a:rPr lang="en-US" sz="1050" b="1" dirty="0" err="1"/>
              <a:t>twoway</a:t>
            </a:r>
            <a:r>
              <a:rPr lang="en-US" sz="1050" b="1" dirty="0"/>
              <a:t> (</a:t>
            </a:r>
            <a:r>
              <a:rPr lang="en-US" sz="1050" b="1" dirty="0" err="1"/>
              <a:t>lowess</a:t>
            </a:r>
            <a:r>
              <a:rPr lang="en-US" sz="1050" b="1" dirty="0"/>
              <a:t>  growth </a:t>
            </a:r>
            <a:r>
              <a:rPr lang="en-US" sz="1050" b="1" dirty="0" err="1"/>
              <a:t>gdpppp</a:t>
            </a:r>
            <a:r>
              <a:rPr lang="en-US" sz="1050" b="1" dirty="0"/>
              <a:t> if </a:t>
            </a:r>
            <a:r>
              <a:rPr lang="en-US" sz="1050" b="1" dirty="0" err="1"/>
              <a:t>contcod</a:t>
            </a:r>
            <a:r>
              <a:rPr lang="en-US" sz="1050" b="1" dirty="0"/>
              <a:t>=="CHN" &amp; year&gt;1980) (</a:t>
            </a:r>
            <a:r>
              <a:rPr lang="en-US" sz="1050" b="1" dirty="0" err="1"/>
              <a:t>lowess</a:t>
            </a:r>
            <a:r>
              <a:rPr lang="en-US" sz="1050" b="1" dirty="0"/>
              <a:t> growth  </a:t>
            </a:r>
            <a:r>
              <a:rPr lang="en-US" sz="1050" b="1" dirty="0" err="1"/>
              <a:t>gdpppp</a:t>
            </a:r>
            <a:r>
              <a:rPr lang="en-US" sz="1050" b="1" dirty="0"/>
              <a:t> if </a:t>
            </a:r>
            <a:r>
              <a:rPr lang="en-US" sz="1050" b="1" dirty="0" err="1"/>
              <a:t>contcod</a:t>
            </a:r>
            <a:r>
              <a:rPr lang="en-US" sz="1050" b="1" dirty="0"/>
              <a:t>=="USA" &amp; </a:t>
            </a:r>
            <a:r>
              <a:rPr lang="en-US" sz="1050" b="1" dirty="0" err="1"/>
              <a:t>gdpppp</a:t>
            </a:r>
            <a:r>
              <a:rPr lang="en-US" sz="1050" b="1" dirty="0"/>
              <a:t>&lt;8000, text(0.07 1980 "China") text(0.015 1950 "USA") legend(off</a:t>
            </a:r>
            <a:r>
              <a:rPr lang="en-US" sz="1050" b="1" dirty="0" smtClean="0"/>
              <a:t>))</a:t>
            </a:r>
          </a:p>
          <a:p>
            <a:r>
              <a:rPr lang="en-US" sz="1050" dirty="0" smtClean="0"/>
              <a:t>Using </a:t>
            </a:r>
            <a:r>
              <a:rPr lang="en-US" sz="1050" dirty="0"/>
              <a:t>Polity_Maddison_2013.dta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1295400"/>
            <a:ext cx="6882538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4648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1800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3124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1940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18288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1980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1524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56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Global income distributions in </a:t>
            </a:r>
            <a:br>
              <a:rPr lang="en-US" sz="3600" dirty="0" smtClean="0"/>
            </a:br>
            <a:r>
              <a:rPr lang="en-US" sz="3600" dirty="0" smtClean="0"/>
              <a:t>1988 and 2011</a:t>
            </a:r>
            <a:endParaRPr lang="en-US" sz="3600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1828800" y="1524000"/>
            <a:ext cx="6030913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013200" y="3078955"/>
            <a:ext cx="5187950" cy="0"/>
          </a:xfrm>
          <a:prstGeom prst="line">
            <a:avLst/>
          </a:prstGeom>
          <a:noFill/>
          <a:ln w="14288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28" y="1524000"/>
            <a:ext cx="6264911" cy="42672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441983" y="2443745"/>
            <a:ext cx="337344" cy="649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1836738"/>
            <a:ext cx="3115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Emerging global “middle class” between $3 and $16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6103938"/>
            <a:ext cx="79683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twoway</a:t>
            </a:r>
            <a:r>
              <a:rPr lang="en-US" sz="900" dirty="0"/>
              <a:t> (</a:t>
            </a:r>
            <a:r>
              <a:rPr lang="en-US" sz="900" dirty="0" err="1"/>
              <a:t>kdensity</a:t>
            </a:r>
            <a:r>
              <a:rPr lang="en-US" sz="900" dirty="0"/>
              <a:t> </a:t>
            </a:r>
            <a:r>
              <a:rPr lang="en-US" sz="900" dirty="0" err="1"/>
              <a:t>loginc</a:t>
            </a:r>
            <a:r>
              <a:rPr lang="en-US" sz="900" dirty="0"/>
              <a:t> [w=</a:t>
            </a:r>
            <a:r>
              <a:rPr lang="en-US" sz="900" dirty="0" err="1"/>
              <a:t>popu</a:t>
            </a:r>
            <a:r>
              <a:rPr lang="en-US" sz="900" dirty="0"/>
              <a:t>] if </a:t>
            </a:r>
            <a:r>
              <a:rPr lang="en-US" sz="900" dirty="0" err="1"/>
              <a:t>loginc</a:t>
            </a:r>
            <a:r>
              <a:rPr lang="en-US" sz="900" dirty="0"/>
              <a:t>&gt;2 &amp; year==1988) (</a:t>
            </a:r>
            <a:r>
              <a:rPr lang="en-US" sz="900" dirty="0" err="1"/>
              <a:t>kdensity</a:t>
            </a:r>
            <a:r>
              <a:rPr lang="en-US" sz="900" dirty="0"/>
              <a:t> </a:t>
            </a:r>
            <a:r>
              <a:rPr lang="en-US" sz="900" dirty="0" err="1"/>
              <a:t>loginc</a:t>
            </a:r>
            <a:r>
              <a:rPr lang="en-US" sz="900" dirty="0"/>
              <a:t> [w=</a:t>
            </a:r>
            <a:r>
              <a:rPr lang="en-US" sz="900" dirty="0" err="1"/>
              <a:t>popu</a:t>
            </a:r>
            <a:r>
              <a:rPr lang="en-US" sz="900" dirty="0"/>
              <a:t>] if </a:t>
            </a:r>
            <a:r>
              <a:rPr lang="en-US" sz="900" dirty="0" err="1"/>
              <a:t>loginc</a:t>
            </a:r>
            <a:r>
              <a:rPr lang="en-US" sz="900" dirty="0"/>
              <a:t>&gt;2 &amp; year==2011) , legend(off) </a:t>
            </a:r>
            <a:r>
              <a:rPr lang="en-US" sz="900" dirty="0" err="1"/>
              <a:t>xtitle</a:t>
            </a:r>
            <a:r>
              <a:rPr lang="en-US" sz="900" dirty="0"/>
              <a:t>(log of annual PPP real income) </a:t>
            </a:r>
            <a:r>
              <a:rPr lang="en-US" sz="900" dirty="0" err="1"/>
              <a:t>ytitle</a:t>
            </a:r>
            <a:r>
              <a:rPr lang="en-US" sz="900" dirty="0"/>
              <a:t>(density) text(0.95 2.5 "1988") text(0.55 3.5 "2011") </a:t>
            </a:r>
            <a:r>
              <a:rPr lang="en-US" sz="900" dirty="0" err="1"/>
              <a:t>xlabel</a:t>
            </a:r>
            <a:r>
              <a:rPr lang="en-US" sz="900" dirty="0"/>
              <a:t>(2.477"300" 3"1000"   3.477"3000"   4"10000" 4.699"50000", </a:t>
            </a:r>
            <a:r>
              <a:rPr lang="en-US" sz="900" dirty="0" err="1"/>
              <a:t>labsize</a:t>
            </a:r>
            <a:r>
              <a:rPr lang="en-US" sz="900" dirty="0"/>
              <a:t>(small) angle(90</a:t>
            </a:r>
            <a:r>
              <a:rPr lang="en-US" sz="900" dirty="0" smtClean="0"/>
              <a:t>))</a:t>
            </a:r>
          </a:p>
          <a:p>
            <a:r>
              <a:rPr lang="en-US" sz="900" dirty="0"/>
              <a:t>Using </a:t>
            </a:r>
            <a:r>
              <a:rPr lang="en-US" sz="900" dirty="0" err="1"/>
              <a:t>twenty_years</a:t>
            </a:r>
            <a:r>
              <a:rPr lang="en-US" sz="900" dirty="0"/>
              <a:t>\data\combine8808_11.dta</a:t>
            </a:r>
          </a:p>
        </p:txBody>
      </p:sp>
    </p:spTree>
    <p:extLst>
      <p:ext uri="{BB962C8B-B14F-4D97-AF65-F5344CB8AC3E}">
        <p14:creationId xmlns:p14="http://schemas.microsoft.com/office/powerpoint/2010/main" val="11945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Increasing gains for the rich with  a widening urban-rural gap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Urban and rural China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Urban and rural Indonesia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3606641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04018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400800"/>
            <a:ext cx="3429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From key_variables_calcul2.do</a:t>
            </a:r>
            <a:endParaRPr lang="en-US" sz="10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62200" y="4953000"/>
            <a:ext cx="2895600" cy="365125"/>
          </a:xfrm>
        </p:spPr>
        <p:txBody>
          <a:bodyPr/>
          <a:lstStyle/>
          <a:p>
            <a:r>
              <a:rPr lang="en-US" dirty="0" err="1" smtClean="0"/>
              <a:t>Branko</a:t>
            </a:r>
            <a:r>
              <a:rPr lang="en-US" dirty="0" smtClean="0"/>
              <a:t> Milanovic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3276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urban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4267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rural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343048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urban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408859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rural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66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153400" cy="3352800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. Issues of justice and politics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1. Citizenship rent</a:t>
            </a:r>
            <a:br>
              <a:rPr lang="en-US" sz="3100" dirty="0" smtClean="0"/>
            </a:br>
            <a:r>
              <a:rPr lang="en-US" sz="3100" dirty="0" smtClean="0"/>
              <a:t>2. Migration</a:t>
            </a:r>
            <a:br>
              <a:rPr lang="en-US" sz="3100" dirty="0" smtClean="0"/>
            </a:br>
            <a:r>
              <a:rPr lang="en-US" sz="3100" dirty="0" smtClean="0"/>
              <a:t>3. Hollowing out of the middle classes</a:t>
            </a:r>
            <a:endParaRPr lang="en-US" sz="3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3FFFF"/>
          </a:solidFill>
        </p:spPr>
        <p:txBody>
          <a:bodyPr/>
          <a:lstStyle/>
          <a:p>
            <a:r>
              <a:rPr lang="en-US" dirty="0" smtClean="0"/>
              <a:t>Global inequality of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Regressing (log) average incomes of 118 countries’ percentiles (11,800 data points) against country dummies “explains” 77% of variability of income percentiles</a:t>
            </a:r>
          </a:p>
          <a:p>
            <a:r>
              <a:rPr lang="en-US" dirty="0" smtClean="0"/>
              <a:t>Where you live is the most important determinant of your income; for 97% of people in the world: birth=citizenship.</a:t>
            </a:r>
          </a:p>
          <a:p>
            <a:r>
              <a:rPr lang="en-US" dirty="0" smtClean="0"/>
              <a:t>Citizenship rent.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B3FFFF"/>
          </a:solidFill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 pitchFamily="34" charset="0"/>
              </a:rPr>
              <a:t>Is citizenship a rent?</a:t>
            </a:r>
          </a:p>
        </p:txBody>
      </p:sp>
      <p:sp>
        <p:nvSpPr>
          <p:cNvPr id="250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If most of our income is determined by citizenship, then there is little equality of opportunity </a:t>
            </a:r>
            <a:r>
              <a:rPr lang="en-US" i="1" dirty="0" smtClean="0">
                <a:latin typeface="Calibri" pitchFamily="34" charset="0"/>
              </a:rPr>
              <a:t>globally</a:t>
            </a:r>
            <a:r>
              <a:rPr lang="en-US" dirty="0" smtClean="0">
                <a:latin typeface="Calibri" pitchFamily="34" charset="0"/>
              </a:rPr>
              <a:t> and citizenship is a rent (unrelated to individual desert, effort)</a:t>
            </a:r>
          </a:p>
          <a:p>
            <a:pPr eaLnBrk="1" hangingPunct="1"/>
            <a:r>
              <a:rPr lang="en-US" sz="3600" b="1" i="1" dirty="0" smtClean="0">
                <a:latin typeface="Calibri" pitchFamily="34" charset="0"/>
              </a:rPr>
              <a:t>Key issue</a:t>
            </a:r>
            <a:r>
              <a:rPr lang="en-US" sz="3600" i="1" dirty="0" smtClean="0">
                <a:latin typeface="Calibri" pitchFamily="34" charset="0"/>
              </a:rPr>
              <a:t>: Is global equality of opportunity something that we ought to be concerned or not?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Does national self-determination dispenses with the need to worry about GEO?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rgbClr val="B7FFFF"/>
          </a:solidFill>
        </p:spPr>
        <p:txBody>
          <a:bodyPr/>
          <a:lstStyle/>
          <a:p>
            <a:r>
              <a:rPr lang="en-US" sz="4000" dirty="0" smtClean="0"/>
              <a:t>The logic of the argument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n-US" dirty="0" smtClean="0"/>
              <a:t>Citizenship is a morally-arbitrary circumstance, independent of individual effort</a:t>
            </a:r>
          </a:p>
          <a:p>
            <a:r>
              <a:rPr lang="en-US" dirty="0" smtClean="0"/>
              <a:t>It can be regarded as a rent (shared by all members of a community)</a:t>
            </a:r>
          </a:p>
          <a:p>
            <a:r>
              <a:rPr lang="en-US" dirty="0" smtClean="0"/>
              <a:t>Are citizenship rents globally acceptable or not?</a:t>
            </a:r>
          </a:p>
          <a:p>
            <a:r>
              <a:rPr lang="en-US" dirty="0" smtClean="0"/>
              <a:t>Political philosophy arguments </a:t>
            </a:r>
            <a:r>
              <a:rPr lang="en-US" i="1" dirty="0" smtClean="0"/>
              <a:t>pro</a:t>
            </a:r>
            <a:r>
              <a:rPr lang="en-US" dirty="0" smtClean="0"/>
              <a:t> (social contract; statist theory; self-determination) and </a:t>
            </a:r>
            <a:r>
              <a:rPr lang="en-US" i="1" dirty="0" smtClean="0"/>
              <a:t>contra </a:t>
            </a:r>
            <a:r>
              <a:rPr lang="en-US" dirty="0" smtClean="0"/>
              <a:t>(cosmopolitan approach)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en-US" smtClean="0"/>
              <a:t>The Rawlsian world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smtClean="0"/>
              <a:t>For Rawls, global optimum distribution of income is simply a sum of national optimal income distributions</a:t>
            </a:r>
          </a:p>
          <a:p>
            <a:r>
              <a:rPr lang="en-US" sz="4400" smtClean="0"/>
              <a:t>Why Rawlsian world will remain unequal?</a:t>
            </a:r>
          </a:p>
          <a:p>
            <a:endParaRPr lang="en-US" sz="4400" smtClean="0"/>
          </a:p>
          <a:p>
            <a:endParaRPr lang="en-US" sz="4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0" name="Group 2"/>
          <p:cNvGraphicFramePr>
            <a:graphicFrameLocks noGrp="1"/>
          </p:cNvGraphicFramePr>
          <p:nvPr>
            <p:ph type="tbl" idx="1"/>
          </p:nvPr>
        </p:nvGraphicFramePr>
        <p:xfrm>
          <a:off x="469900" y="1143000"/>
          <a:ext cx="8229600" cy="53641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68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equal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Different (as now)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FFFF"/>
                    </a:solidFill>
                  </a:tcPr>
                </a:tc>
              </a:tr>
              <a:tr h="183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equal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Different (as now)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9091" name="Text Box 20"/>
          <p:cNvSpPr txBox="1">
            <a:spLocks noChangeArrowheads="1"/>
          </p:cNvSpPr>
          <p:nvPr/>
        </p:nvSpPr>
        <p:spPr bwMode="auto">
          <a:xfrm>
            <a:off x="1752600" y="11430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Mean country incomes</a:t>
            </a:r>
          </a:p>
        </p:txBody>
      </p:sp>
      <p:sp>
        <p:nvSpPr>
          <p:cNvPr id="259092" name="Text Box 21"/>
          <p:cNvSpPr txBox="1">
            <a:spLocks noChangeArrowheads="1"/>
          </p:cNvSpPr>
          <p:nvPr/>
        </p:nvSpPr>
        <p:spPr bwMode="auto">
          <a:xfrm>
            <a:off x="571500" y="2043113"/>
            <a:ext cx="1600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Individual incomes within country</a:t>
            </a:r>
          </a:p>
        </p:txBody>
      </p:sp>
      <p:sp>
        <p:nvSpPr>
          <p:cNvPr id="259093" name="Text Box 22"/>
          <p:cNvSpPr txBox="1">
            <a:spLocks noChangeArrowheads="1"/>
          </p:cNvSpPr>
          <p:nvPr/>
        </p:nvSpPr>
        <p:spPr bwMode="auto">
          <a:xfrm>
            <a:off x="609600" y="152400"/>
            <a:ext cx="8153400" cy="8302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Global </a:t>
            </a:r>
            <a:r>
              <a:rPr lang="en-US" sz="2400" dirty="0" smtClean="0"/>
              <a:t>inequality </a:t>
            </a:r>
            <a:r>
              <a:rPr lang="en-US" sz="2400" dirty="0"/>
              <a:t>in Real World, </a:t>
            </a:r>
            <a:r>
              <a:rPr lang="en-US" sz="2400" dirty="0" err="1"/>
              <a:t>Rawlsian</a:t>
            </a:r>
            <a:r>
              <a:rPr lang="en-US" sz="2400" dirty="0"/>
              <a:t> World, Convergence World…and Shangri-La </a:t>
            </a:r>
            <a:r>
              <a:rPr lang="en-US" sz="2400" dirty="0" smtClean="0"/>
              <a:t>World (Theil 0; year 2008)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867400" y="4343400"/>
            <a:ext cx="9906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2514600"/>
            <a:ext cx="990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4343400"/>
            <a:ext cx="990600" cy="914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0" y="4616450"/>
            <a:ext cx="990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/>
              <a:t>98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3600" y="2773363"/>
            <a:ext cx="2743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68 </a:t>
            </a:r>
            <a:endParaRPr lang="en-US" sz="2400" dirty="0"/>
          </a:p>
          <a:p>
            <a:r>
              <a:rPr lang="en-US" sz="2400" dirty="0"/>
              <a:t>(all country </a:t>
            </a:r>
            <a:r>
              <a:rPr lang="en-US" sz="2400" dirty="0" err="1" smtClean="0"/>
              <a:t>Theils</a:t>
            </a:r>
            <a:r>
              <a:rPr lang="en-US" sz="2400" dirty="0" smtClean="0"/>
              <a:t>=0; all mean incomes as now)</a:t>
            </a:r>
            <a:endParaRPr lang="en-US" sz="2400" dirty="0"/>
          </a:p>
          <a:p>
            <a:endParaRPr lang="en-GB" sz="24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14700" y="4616450"/>
            <a:ext cx="24003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30 </a:t>
            </a:r>
            <a:r>
              <a:rPr lang="en-US" sz="2400" dirty="0"/>
              <a:t>(all mean incomes </a:t>
            </a:r>
            <a:r>
              <a:rPr lang="en-US" sz="2400" dirty="0" smtClean="0"/>
              <a:t>equalized; all </a:t>
            </a:r>
            <a:r>
              <a:rPr lang="en-US" sz="2400" dirty="0"/>
              <a:t>country Ginis as now)</a:t>
            </a:r>
          </a:p>
          <a:p>
            <a:endParaRPr lang="en-GB" sz="24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57550" y="2776538"/>
            <a:ext cx="876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3048000" y="2579688"/>
            <a:ext cx="990600" cy="914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4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/>
      <p:bldP spid="5" grpId="0"/>
      <p:bldP spid="6" grpId="0"/>
      <p:bldP spid="1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868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Ginis in 1988 and 2008 (population-weighted countries)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477000"/>
            <a:ext cx="457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From  </a:t>
            </a:r>
            <a:r>
              <a:rPr lang="en-US" sz="1050" dirty="0" err="1" smtClean="0"/>
              <a:t>twenty_years</a:t>
            </a:r>
            <a:r>
              <a:rPr lang="en-US" sz="1050" dirty="0" smtClean="0"/>
              <a:t>/… key_variables_calcul3.do</a:t>
            </a:r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7070" y="5181600"/>
            <a:ext cx="2895600" cy="365125"/>
          </a:xfrm>
        </p:spPr>
        <p:txBody>
          <a:bodyPr/>
          <a:lstStyle/>
          <a:p>
            <a:r>
              <a:rPr lang="en-US" dirty="0" smtClean="0"/>
              <a:t>Branko Milanovic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760858" cy="548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72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7FFFF"/>
          </a:solidFill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Working on equalization of within-national inequalities will not be sufficient to significantly reduce global inequality</a:t>
            </a:r>
          </a:p>
          <a:p>
            <a:r>
              <a:rPr lang="en-US" sz="4400" dirty="0" smtClean="0"/>
              <a:t>Faster growth of poorer countries is key and also…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143000"/>
          </a:xfrm>
          <a:solidFill>
            <a:srgbClr val="B3FFFF"/>
          </a:solidFill>
        </p:spPr>
        <p:txBody>
          <a:bodyPr/>
          <a:lstStyle/>
          <a:p>
            <a:r>
              <a:rPr lang="en-US" dirty="0" smtClean="0"/>
              <a:t>Migration….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122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3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Migration: a different way to reduce global inequality and citizenship rent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A new view of development: Development is increased income for poor people regardless of where they are, in their  countries of birth or elsewhere</a:t>
            </a:r>
          </a:p>
          <a:p>
            <a:r>
              <a:rPr lang="en-US" sz="3600" dirty="0" smtClean="0"/>
              <a:t>Migration and LDC growth thus become the two equivalent instruments for development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graphicFrame>
        <p:nvGraphicFramePr>
          <p:cNvPr id="3" name="Chart 2"/>
          <p:cNvGraphicFramePr/>
          <p:nvPr/>
        </p:nvGraphicFramePr>
        <p:xfrm>
          <a:off x="1447800" y="1676400"/>
          <a:ext cx="6324600" cy="476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4572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Distribution-neutral growth rate needed to make people from a given income </a:t>
            </a:r>
            <a:r>
              <a:rPr lang="en-US" sz="2000" dirty="0" err="1"/>
              <a:t>fractile</a:t>
            </a:r>
            <a:r>
              <a:rPr lang="en-US" sz="2000" dirty="0"/>
              <a:t> indifferent between growth and favorable distributional change </a:t>
            </a:r>
            <a:r>
              <a:rPr lang="en-US" sz="2000" dirty="0" smtClean="0"/>
              <a:t>(= </a:t>
            </a:r>
            <a:r>
              <a:rPr lang="en-US" sz="2000" dirty="0"/>
              <a:t>mean +1 standard deviation)</a:t>
            </a:r>
          </a:p>
        </p:txBody>
      </p:sp>
    </p:spTree>
    <p:extLst>
      <p:ext uri="{BB962C8B-B14F-4D97-AF65-F5344CB8AC3E}">
        <p14:creationId xmlns:p14="http://schemas.microsoft.com/office/powerpoint/2010/main" val="22026742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Trade-off between country’s mean income and income inequality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447196"/>
              </p:ext>
            </p:extLst>
          </p:nvPr>
        </p:nvGraphicFramePr>
        <p:xfrm>
          <a:off x="609600" y="1219200"/>
          <a:ext cx="7696200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6570821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</a:t>
            </a:r>
            <a:r>
              <a:rPr lang="en-US" sz="1000" dirty="0" err="1" smtClean="0"/>
              <a:t>interyd</a:t>
            </a:r>
            <a:r>
              <a:rPr lang="en-US" sz="1000" dirty="0" smtClean="0"/>
              <a:t>..\ventil_vs_country.xls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641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3" y="183060"/>
            <a:ext cx="8229600" cy="1143000"/>
          </a:xfrm>
          <a:solidFill>
            <a:srgbClr val="B7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Political issue: Global vs. national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410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Our income and employment is increasingly determined by global forces</a:t>
            </a:r>
          </a:p>
          <a:p>
            <a:r>
              <a:rPr lang="en-US" sz="3000" dirty="0" smtClean="0"/>
              <a:t>But political decision-making still takes place at the level of the nation-state</a:t>
            </a:r>
          </a:p>
          <a:p>
            <a:r>
              <a:rPr lang="en-US" sz="3000" dirty="0" smtClean="0"/>
              <a:t>If stagnation of income of rich countries’ middle classes continues, will they continue to support globalization?</a:t>
            </a:r>
          </a:p>
          <a:p>
            <a:r>
              <a:rPr lang="en-US" sz="3000" dirty="0" smtClean="0"/>
              <a:t>Two dangers: populism and plutocracy</a:t>
            </a:r>
          </a:p>
          <a:p>
            <a:r>
              <a:rPr lang="en-US" sz="3000" dirty="0" smtClean="0"/>
              <a:t>To avert both, need for within-national redistributions: those who lose have to be helped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7FFFF"/>
          </a:solidFill>
        </p:spPr>
        <p:txBody>
          <a:bodyPr/>
          <a:lstStyle/>
          <a:p>
            <a:r>
              <a:rPr lang="en-US" dirty="0" smtClean="0"/>
              <a:t>Final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To reduce global inequality: fast growth of poor countries + migration</a:t>
            </a:r>
          </a:p>
          <a:p>
            <a:r>
              <a:rPr lang="en-US" sz="4400" dirty="0" smtClean="0"/>
              <a:t>To preserve good aspects of globalization: redistribution within rich countries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</a:t>
            </a:r>
            <a:r>
              <a:rPr lang="en-US" dirty="0" smtClean="0"/>
              <a:t>. Global inequality over the long-run of history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944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Global income inequality, 1820-2008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(Source: Bourguignon-Morrisson </a:t>
            </a:r>
            <a:r>
              <a:rPr lang="en-US" sz="2000" dirty="0"/>
              <a:t>and Milanovic; 1990 </a:t>
            </a:r>
            <a:r>
              <a:rPr lang="en-US" sz="2000" dirty="0" smtClean="0"/>
              <a:t>PPPs </a:t>
            </a:r>
            <a:r>
              <a:rPr lang="en-US" sz="2000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096000" cy="521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520934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/>
              <a:t>twoway</a:t>
            </a:r>
            <a:r>
              <a:rPr lang="en-US" sz="900" b="1" dirty="0"/>
              <a:t> (scatter Gini year, c(l) </a:t>
            </a:r>
            <a:r>
              <a:rPr lang="en-US" sz="900" b="1" dirty="0" err="1"/>
              <a:t>xlabel</a:t>
            </a:r>
            <a:r>
              <a:rPr lang="en-US" sz="900" b="1" dirty="0"/>
              <a:t>(1820(40)2020) </a:t>
            </a:r>
            <a:r>
              <a:rPr lang="en-US" sz="900" b="1" dirty="0" err="1"/>
              <a:t>ylabel</a:t>
            </a:r>
            <a:r>
              <a:rPr lang="en-US" sz="900" b="1" dirty="0"/>
              <a:t>(0(20)100) </a:t>
            </a:r>
            <a:r>
              <a:rPr lang="en-US" sz="900" b="1" dirty="0" err="1"/>
              <a:t>msize</a:t>
            </a:r>
            <a:r>
              <a:rPr lang="en-US" sz="900" b="1" dirty="0"/>
              <a:t>(</a:t>
            </a:r>
            <a:r>
              <a:rPr lang="en-US" sz="900" b="1" dirty="0" err="1"/>
              <a:t>vlarge</a:t>
            </a:r>
            <a:r>
              <a:rPr lang="en-US" sz="900" b="1" dirty="0"/>
              <a:t>) </a:t>
            </a:r>
            <a:r>
              <a:rPr lang="en-US" sz="900" b="1" dirty="0" err="1"/>
              <a:t>clwidth</a:t>
            </a:r>
            <a:r>
              <a:rPr lang="en-US" sz="900" b="1" dirty="0"/>
              <a:t>(thick)) (scatter Theil year, c(l) </a:t>
            </a:r>
            <a:r>
              <a:rPr lang="en-US" sz="900" b="1" dirty="0" err="1"/>
              <a:t>msize</a:t>
            </a:r>
            <a:r>
              <a:rPr lang="en-US" sz="900" b="1" dirty="0"/>
              <a:t>(large) legend(off) text(90 2010 "Theil") text(70 2010 "Gini"))</a:t>
            </a:r>
            <a:endParaRPr lang="en-US" sz="9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5334000"/>
            <a:ext cx="2895600" cy="365125"/>
          </a:xfrm>
        </p:spPr>
        <p:txBody>
          <a:bodyPr/>
          <a:lstStyle/>
          <a:p>
            <a:r>
              <a:rPr lang="en-US" dirty="0" err="1" smtClean="0"/>
              <a:t>Branko</a:t>
            </a:r>
            <a:r>
              <a:rPr lang="en-US" dirty="0" smtClean="0"/>
              <a:t> Milanovic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Convergence of countries’ Ginis: an empirical observation without theoretical explanation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69979"/>
            <a:ext cx="675331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096000"/>
            <a:ext cx="7848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/>
              <a:t>twoway</a:t>
            </a:r>
            <a:r>
              <a:rPr lang="en-US" sz="900" b="1" dirty="0"/>
              <a:t> (scatter  </a:t>
            </a:r>
            <a:r>
              <a:rPr lang="en-US" sz="900" b="1" dirty="0" err="1"/>
              <a:t>change_gini</a:t>
            </a:r>
            <a:r>
              <a:rPr lang="en-US" sz="900" b="1" dirty="0"/>
              <a:t>  gini_pre1980 if  </a:t>
            </a:r>
            <a:r>
              <a:rPr lang="en-US" sz="900" b="1" dirty="0" err="1"/>
              <a:t>nvals</a:t>
            </a:r>
            <a:r>
              <a:rPr lang="en-US" sz="900" b="1" dirty="0"/>
              <a:t>==1, </a:t>
            </a:r>
            <a:r>
              <a:rPr lang="en-US" sz="900" b="1" dirty="0" err="1"/>
              <a:t>mlabel</a:t>
            </a:r>
            <a:r>
              <a:rPr lang="en-US" sz="900" b="1" dirty="0"/>
              <a:t>(</a:t>
            </a:r>
            <a:r>
              <a:rPr lang="en-US" sz="900" b="1" dirty="0" err="1"/>
              <a:t>contcod</a:t>
            </a:r>
            <a:r>
              <a:rPr lang="en-US" sz="900" b="1" dirty="0"/>
              <a:t>)) (</a:t>
            </a:r>
            <a:r>
              <a:rPr lang="en-US" sz="900" b="1" dirty="0" err="1"/>
              <a:t>lfit</a:t>
            </a:r>
            <a:r>
              <a:rPr lang="en-US" sz="900" b="1" dirty="0"/>
              <a:t>  </a:t>
            </a:r>
            <a:r>
              <a:rPr lang="en-US" sz="900" b="1" dirty="0" err="1"/>
              <a:t>change_gini</a:t>
            </a:r>
            <a:r>
              <a:rPr lang="en-US" sz="900" b="1" dirty="0"/>
              <a:t> gini_pre1980, </a:t>
            </a:r>
            <a:r>
              <a:rPr lang="en-US" sz="900" b="1" dirty="0" err="1"/>
              <a:t>yline</a:t>
            </a:r>
            <a:r>
              <a:rPr lang="en-US" sz="900" b="1" dirty="0"/>
              <a:t>(0, </a:t>
            </a:r>
            <a:r>
              <a:rPr lang="en-US" sz="900" b="1" dirty="0" err="1"/>
              <a:t>lpattern</a:t>
            </a:r>
            <a:r>
              <a:rPr lang="en-US" sz="900" b="1" dirty="0"/>
              <a:t>(dash)) </a:t>
            </a:r>
            <a:r>
              <a:rPr lang="en-US" sz="900" b="1" dirty="0" err="1"/>
              <a:t>ytitle</a:t>
            </a:r>
            <a:r>
              <a:rPr lang="en-US" sz="900" b="1" dirty="0"/>
              <a:t>(change in Gini after 1980) legend(off</a:t>
            </a:r>
            <a:r>
              <a:rPr lang="en-US" sz="900" b="1" dirty="0" smtClean="0"/>
              <a:t>))</a:t>
            </a:r>
          </a:p>
          <a:p>
            <a:r>
              <a:rPr lang="en-US" sz="900" b="1" dirty="0" smtClean="0"/>
              <a:t>Using </a:t>
            </a:r>
            <a:r>
              <a:rPr lang="en-US" sz="900" b="1" dirty="0" err="1" smtClean="0"/>
              <a:t>Allthe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Ginis.dta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069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6198"/>
              </p:ext>
            </p:extLst>
          </p:nvPr>
        </p:nvGraphicFramePr>
        <p:xfrm>
          <a:off x="285750" y="518583"/>
          <a:ext cx="8572500" cy="582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0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A </a:t>
            </a:r>
            <a:r>
              <a:rPr lang="en-US" smtClean="0">
                <a:solidFill>
                  <a:srgbClr val="FF3300"/>
                </a:solidFill>
                <a:latin typeface="Calibri" pitchFamily="34" charset="0"/>
              </a:rPr>
              <a:t>non-Marxist</a:t>
            </a:r>
            <a:r>
              <a:rPr lang="en-US" smtClean="0">
                <a:latin typeface="Calibri" pitchFamily="34" charset="0"/>
              </a:rPr>
              <a:t> world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Calibri" pitchFamily="34" charset="0"/>
              </a:rPr>
              <a:t>Over the long run, decreasing importance of within-country inequalities despite some reversal in the last quarter century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alibri" pitchFamily="34" charset="0"/>
              </a:rPr>
              <a:t>Increasing importance of between-country inequalities (but with some hopeful signs in the last five years, before the current crisis),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alibri" pitchFamily="34" charset="0"/>
              </a:rPr>
              <a:t>Global division between countries more than between classes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1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81189" y="228600"/>
            <a:ext cx="8681811" cy="1371600"/>
          </a:xfrm>
          <a:solidFill>
            <a:srgbClr val="A6EAF8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Calibri" pitchFamily="34" charset="0"/>
              </a:rPr>
              <a:t>Composition of global inequality changed: from being mostly due to “class” (within-national), today it is mostly due to “location” (where people </a:t>
            </a:r>
            <a:r>
              <a:rPr lang="en-US" sz="3200" dirty="0" smtClean="0">
                <a:latin typeface="Calibri" pitchFamily="34" charset="0"/>
              </a:rPr>
              <a:t>live)</a:t>
            </a:r>
            <a:endParaRPr lang="en-US" sz="3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34975" y="6573837"/>
            <a:ext cx="678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Based on Bourguignon-Morrisson (2002</a:t>
            </a:r>
            <a:r>
              <a:rPr lang="en-US" sz="1000" dirty="0" smtClean="0"/>
              <a:t>), Maddison data,  </a:t>
            </a:r>
            <a:r>
              <a:rPr lang="en-US" sz="1000" dirty="0"/>
              <a:t>and Milanovic (2005)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7162800" y="6596063"/>
            <a:ext cx="1981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From thepast.xls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5867400"/>
            <a:ext cx="2895600" cy="365125"/>
          </a:xfrm>
        </p:spPr>
        <p:txBody>
          <a:bodyPr/>
          <a:lstStyle/>
          <a:p>
            <a:r>
              <a:rPr lang="en-US" dirty="0" err="1" smtClean="0"/>
              <a:t>Branko</a:t>
            </a:r>
            <a:r>
              <a:rPr lang="en-US" dirty="0" smtClean="0"/>
              <a:t> Milanovic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609600" y="1752601"/>
          <a:ext cx="7543800" cy="482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53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467201"/>
              </p:ext>
            </p:extLst>
          </p:nvPr>
        </p:nvGraphicFramePr>
        <p:xfrm>
          <a:off x="285750" y="990600"/>
          <a:ext cx="8324850" cy="534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3048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Very high but decreasing importance of location in global inequality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477000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thepast.xls under c:\history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174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49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Comparison between  WENAO, LAC and ECA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8449" y="6400800"/>
            <a:ext cx="3798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From calcul11.ado</a:t>
            </a:r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62" y="1295400"/>
            <a:ext cx="704859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Market, gross and disposable income Ginis in the US and Germany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94" y="1556106"/>
            <a:ext cx="6892006" cy="4463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415801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Define_variables.do using </a:t>
            </a:r>
            <a:r>
              <a:rPr lang="en-US" sz="1000" dirty="0" err="1"/>
              <a:t>data_voter_checked.dta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549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3887</TotalTime>
  <Words>2558</Words>
  <Application>Microsoft Office PowerPoint</Application>
  <PresentationFormat>On-screen Show (4:3)</PresentationFormat>
  <Paragraphs>483</Paragraphs>
  <Slides>73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Calibri</vt:lpstr>
      <vt:lpstr>Verdana</vt:lpstr>
      <vt:lpstr>Office Theme</vt:lpstr>
      <vt:lpstr>Worksheet</vt:lpstr>
      <vt:lpstr>Trends in global income inequality and their political implications</vt:lpstr>
      <vt:lpstr>PowerPoint Presentation</vt:lpstr>
      <vt:lpstr>A. National inequalities mostly increased</vt:lpstr>
      <vt:lpstr>Ginis in the late 1980s and around now</vt:lpstr>
      <vt:lpstr>Ginis in the late 1980s and around now  </vt:lpstr>
      <vt:lpstr>Ginis in 1988 and 2008 (population-weighted countries)</vt:lpstr>
      <vt:lpstr>Convergence of countries’ Ginis: an empirical observation without theoretical explanation</vt:lpstr>
      <vt:lpstr>Comparison between  WENAO, LAC and ECA</vt:lpstr>
      <vt:lpstr>Market, gross and disposable income Ginis in the US and Germany</vt:lpstr>
      <vt:lpstr>Issues raised by growing national inequalities</vt:lpstr>
      <vt:lpstr>Some long-term examples set in the Kuznets framework  </vt:lpstr>
      <vt:lpstr>PowerPoint Presentation</vt:lpstr>
      <vt:lpstr>Kuznets and Piketty “frames” </vt:lpstr>
      <vt:lpstr>Contemporary examples of Brazil and China: moving on the descending portion of the Kuznets curve</vt:lpstr>
      <vt:lpstr>B. Between national inequalities remained very high even if decreasing</vt:lpstr>
      <vt:lpstr>PowerPoint Presentation</vt:lpstr>
      <vt:lpstr>Different countries and income classes in global income distribution in 2008</vt:lpstr>
      <vt:lpstr>PowerPoint Presentation</vt:lpstr>
      <vt:lpstr>PowerPoint Presentation</vt:lpstr>
      <vt:lpstr>C. Global inequality is the product of within- and between-county inequalities    How did it change in the last 60 years?</vt:lpstr>
      <vt:lpstr>Essentially, global inequality is determined by three forces</vt:lpstr>
      <vt:lpstr>Global and international inequality after World War II</vt:lpstr>
      <vt:lpstr>Concept 2 inequality with 2011 PPPs and without China and India</vt:lpstr>
      <vt:lpstr>PowerPoint Presentation</vt:lpstr>
      <vt:lpstr>Population coverage</vt:lpstr>
      <vt:lpstr>Three important technical issues in the measurement of global inequality</vt:lpstr>
      <vt:lpstr>The issue of PPPs</vt:lpstr>
      <vt:lpstr>The effect of the new PPPs on  countries’ GDP per capita</vt:lpstr>
      <vt:lpstr>The effect of new PPPs</vt:lpstr>
      <vt:lpstr>Global income inequality using nominal dollars</vt:lpstr>
      <vt:lpstr>The gap between national accounts and household surveys </vt:lpstr>
      <vt:lpstr>Both the level and change: Use of GDP per capita gives a lower lever and a faster decrease of global inequality</vt:lpstr>
      <vt:lpstr>How global inequality changes with different definitions of income</vt:lpstr>
      <vt:lpstr>Step 1 driven by low consumption shares in China and India  (although on an unweighted base C/GDP decreases with GDP)</vt:lpstr>
      <vt:lpstr>Step 2. No clear (weighted) relationship between survey capture and NA consumption</vt:lpstr>
      <vt:lpstr>The issue of top underestimation</vt:lpstr>
      <vt:lpstr>Rising HS/NA gap and top underestimation</vt:lpstr>
      <vt:lpstr>Gini: accounting for missing top incomes</vt:lpstr>
      <vt:lpstr>The results of various adjustments</vt:lpstr>
      <vt:lpstr>How Global Gini in 2008 changes with different adjustments (baseline=HSs only)</vt:lpstr>
      <vt:lpstr>With full adjustment (allocation to the top 10% + Pareto) Gini decline almost fully disappears</vt:lpstr>
      <vt:lpstr>D. How has the world changed  between the fall of the Berlin Wall and the Great Recession [based on joint work with Christoph Lakner]</vt:lpstr>
      <vt:lpstr>Real income growth at various percentiles of global income distribution, 1988-2008 (in 2005 PPPs) </vt:lpstr>
      <vt:lpstr>PowerPoint Presentation</vt:lpstr>
      <vt:lpstr>Quasi non-anonymous GIC: Average growth rate 1988-2008 for different percentiles of the 1988 global income distribution</vt:lpstr>
      <vt:lpstr>Growth incidence curve (1988-2008) estimated at percentiles of the income distribution</vt:lpstr>
      <vt:lpstr>PowerPoint Presentation</vt:lpstr>
      <vt:lpstr>The effects after 2008 (and inclusive of the Crisis, up to 2011)</vt:lpstr>
      <vt:lpstr>PowerPoint Presentation</vt:lpstr>
      <vt:lpstr>PowerPoint Presentation</vt:lpstr>
      <vt:lpstr>PowerPoint Presentation</vt:lpstr>
      <vt:lpstr>Global income distributions in  1988 and 2011</vt:lpstr>
      <vt:lpstr>Increasing gains for the rich with  a widening urban-rural gap</vt:lpstr>
      <vt:lpstr>E. Issues of justice and politics  1. Citizenship rent 2. Migration 3. Hollowing out of the middle classes</vt:lpstr>
      <vt:lpstr>Global inequality of opportunity</vt:lpstr>
      <vt:lpstr>Is citizenship a rent?</vt:lpstr>
      <vt:lpstr>The logic of the argument</vt:lpstr>
      <vt:lpstr>The Rawlsian world </vt:lpstr>
      <vt:lpstr>PowerPoint Presentation</vt:lpstr>
      <vt:lpstr>Conclusion</vt:lpstr>
      <vt:lpstr>Migration….</vt:lpstr>
      <vt:lpstr>Migration: a different way to reduce global inequality and citizenship rent</vt:lpstr>
      <vt:lpstr>PowerPoint Presentation</vt:lpstr>
      <vt:lpstr>Trade-off between country’s mean income and income inequality</vt:lpstr>
      <vt:lpstr>Political issue: Global vs. national level</vt:lpstr>
      <vt:lpstr>Final conclusion</vt:lpstr>
      <vt:lpstr>Additional slides</vt:lpstr>
      <vt:lpstr>H. Global inequality over the long-run of history</vt:lpstr>
      <vt:lpstr>Global income inequality, 1820-2008 (Source: Bourguignon-Morrisson and Milanovic; 1990 PPPs )</vt:lpstr>
      <vt:lpstr>PowerPoint Presentation</vt:lpstr>
      <vt:lpstr>A non-Marxist world</vt:lpstr>
      <vt:lpstr>Composition of global inequality changed: from being mostly due to “class” (within-national), today it is mostly due to “location” (where people live)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income inequality: the past two centuries and the implications for the next</dc:title>
  <dc:creator>Branko</dc:creator>
  <cp:lastModifiedBy>Ragnarsdottir, Berglind</cp:lastModifiedBy>
  <cp:revision>252</cp:revision>
  <dcterms:created xsi:type="dcterms:W3CDTF">2012-11-15T12:50:43Z</dcterms:created>
  <dcterms:modified xsi:type="dcterms:W3CDTF">2015-06-15T14:54:34Z</dcterms:modified>
</cp:coreProperties>
</file>