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6"/>
  </p:notesMasterIdLst>
  <p:handoutMasterIdLst>
    <p:handoutMasterId r:id="rId47"/>
  </p:handoutMasterIdLst>
  <p:sldIdLst>
    <p:sldId id="974" r:id="rId3"/>
    <p:sldId id="1164" r:id="rId4"/>
    <p:sldId id="1148" r:id="rId5"/>
    <p:sldId id="1166" r:id="rId6"/>
    <p:sldId id="1172" r:id="rId7"/>
    <p:sldId id="1146" r:id="rId8"/>
    <p:sldId id="1147" r:id="rId9"/>
    <p:sldId id="1169" r:id="rId10"/>
    <p:sldId id="1170" r:id="rId11"/>
    <p:sldId id="1171" r:id="rId12"/>
    <p:sldId id="1154" r:id="rId13"/>
    <p:sldId id="1155" r:id="rId14"/>
    <p:sldId id="1156" r:id="rId15"/>
    <p:sldId id="1188" r:id="rId16"/>
    <p:sldId id="1162" r:id="rId17"/>
    <p:sldId id="1163" r:id="rId18"/>
    <p:sldId id="1193" r:id="rId19"/>
    <p:sldId id="1194" r:id="rId20"/>
    <p:sldId id="1195" r:id="rId21"/>
    <p:sldId id="1196" r:id="rId22"/>
    <p:sldId id="1199" r:id="rId23"/>
    <p:sldId id="1251" r:id="rId24"/>
    <p:sldId id="1201" r:id="rId25"/>
    <p:sldId id="1202" r:id="rId26"/>
    <p:sldId id="1207" r:id="rId27"/>
    <p:sldId id="1214" r:id="rId28"/>
    <p:sldId id="1217" r:id="rId29"/>
    <p:sldId id="1218" r:id="rId30"/>
    <p:sldId id="1219" r:id="rId31"/>
    <p:sldId id="1220" r:id="rId32"/>
    <p:sldId id="1221" r:id="rId33"/>
    <p:sldId id="1264" r:id="rId34"/>
    <p:sldId id="1265" r:id="rId35"/>
    <p:sldId id="1226" r:id="rId36"/>
    <p:sldId id="1227" r:id="rId37"/>
    <p:sldId id="1228" r:id="rId38"/>
    <p:sldId id="1229" r:id="rId39"/>
    <p:sldId id="1245" r:id="rId40"/>
    <p:sldId id="1247" r:id="rId41"/>
    <p:sldId id="1266" r:id="rId42"/>
    <p:sldId id="1248" r:id="rId43"/>
    <p:sldId id="1259" r:id="rId44"/>
    <p:sldId id="126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9">
          <p15:clr>
            <a:srgbClr val="A4A3A4"/>
          </p15:clr>
        </p15:guide>
        <p15:guide id="2" pos="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21" autoAdjust="0"/>
  </p:normalViewPr>
  <p:slideViewPr>
    <p:cSldViewPr snapToGrid="0" snapToObjects="1">
      <p:cViewPr varScale="1">
        <p:scale>
          <a:sx n="38" d="100"/>
          <a:sy n="38" d="100"/>
        </p:scale>
        <p:origin x="398" y="34"/>
      </p:cViewPr>
      <p:guideLst>
        <p:guide orient="horz" pos="3199"/>
        <p:guide pos="5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11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CF9A0-DF8E-4F40-A9CF-9EF663BB260D}" type="datetime1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701F-6A0C-2B45-88E0-A41D0085EC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5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5D9CA-6D3D-4C46-9F6C-457CCBD7C645}" type="datetime1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9033C-EB6D-462B-8842-855DFA179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0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033C-EB6D-462B-8842-855DFA179E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033C-EB6D-462B-8842-855DFA179E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033C-EB6D-462B-8842-855DFA179E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033C-EB6D-462B-8842-855DFA179E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033C-EB6D-462B-8842-855DFA179E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095629"/>
            <a:ext cx="82296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46939"/>
            <a:ext cx="8229600" cy="2107350"/>
          </a:xfrm>
        </p:spPr>
        <p:txBody>
          <a:bodyPr/>
          <a:lstStyle>
            <a:lvl1pPr marL="0" indent="0" algn="l">
              <a:buNone/>
              <a:defRPr>
                <a:solidFill>
                  <a:srgbClr val="2A27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1578568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5F7F-BF04-D242-818C-DF1B733E8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034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095629"/>
            <a:ext cx="82296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46939"/>
            <a:ext cx="8229600" cy="2107350"/>
          </a:xfrm>
        </p:spPr>
        <p:txBody>
          <a:bodyPr/>
          <a:lstStyle>
            <a:lvl1pPr marL="0" indent="0" algn="l">
              <a:buNone/>
              <a:defRPr>
                <a:solidFill>
                  <a:srgbClr val="2A27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1578568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80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1E948-3874-F04B-B5FC-2E10FFB6F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46939"/>
            <a:ext cx="8229600" cy="2107350"/>
          </a:xfrm>
        </p:spPr>
        <p:txBody>
          <a:bodyPr/>
          <a:lstStyle>
            <a:lvl1pPr marL="0" indent="0" algn="l">
              <a:buNone/>
              <a:defRPr>
                <a:solidFill>
                  <a:srgbClr val="2A27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1451"/>
            <a:ext cx="8229600" cy="330558"/>
          </a:xfrm>
        </p:spPr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Bullet point, level 2</a:t>
            </a:r>
          </a:p>
          <a:p>
            <a:pPr lvl="3"/>
            <a:r>
              <a:rPr lang="en-US" dirty="0" smtClean="0"/>
              <a:t>Bullet point, level 3</a:t>
            </a:r>
          </a:p>
          <a:p>
            <a:pPr lvl="4"/>
            <a:r>
              <a:rPr lang="en-US" dirty="0" smtClean="0"/>
              <a:t>Bullet point, level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6267" y="6356350"/>
            <a:ext cx="2133600" cy="365125"/>
          </a:xfrm>
        </p:spPr>
        <p:txBody>
          <a:bodyPr/>
          <a:lstStyle/>
          <a:p>
            <a:fld id="{ACC66115-AF08-FB48-B643-C8BE380FB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75295"/>
            <a:ext cx="8229600" cy="426247"/>
          </a:xfrm>
        </p:spPr>
        <p:txBody>
          <a:bodyPr anchor="t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250"/>
            <a:ext cx="8229600" cy="500299"/>
          </a:xfrm>
        </p:spPr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6363"/>
            <a:ext cx="8229600" cy="4867275"/>
          </a:xfrm>
        </p:spPr>
        <p:txBody>
          <a:bodyPr>
            <a:normAutofit/>
          </a:bodyPr>
          <a:lstStyle>
            <a:lvl1pPr marL="0" indent="0">
              <a:lnSpc>
                <a:spcPts val="5500"/>
              </a:lnSpc>
              <a:defRPr sz="55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75295"/>
            <a:ext cx="8229600" cy="426247"/>
          </a:xfrm>
        </p:spPr>
        <p:txBody>
          <a:bodyPr anchor="t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65954"/>
            <a:ext cx="8229600" cy="42363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1451"/>
            <a:ext cx="8229600" cy="330558"/>
          </a:xfrm>
        </p:spPr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335088"/>
            <a:ext cx="8229600" cy="552450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75295"/>
            <a:ext cx="8229600" cy="426247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Header Onl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1451"/>
            <a:ext cx="8229600" cy="330558"/>
          </a:xfrm>
        </p:spPr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75295"/>
            <a:ext cx="8229600" cy="426247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Header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1451"/>
            <a:ext cx="8229600" cy="330558"/>
          </a:xfrm>
        </p:spPr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75295"/>
            <a:ext cx="8229600" cy="426247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A02D-0F6D-6146-87B8-A8B880CA9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F16-8FED-554B-BEB9-DB9EE1056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9063"/>
            <a:ext cx="8229600" cy="1441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Presentation /section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40455"/>
            <a:ext cx="8229600" cy="2011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pic>
        <p:nvPicPr>
          <p:cNvPr id="7" name="Picture 6" descr="tns_logo_mid_R_pos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5278" y="1417439"/>
            <a:ext cx="7530509" cy="751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hdr="0" ftr="0" dt="0"/>
  <p:txStyles>
    <p:titleStyle>
      <a:lvl1pPr algn="l" defTabSz="457200" rtl="0" eaLnBrk="1" latinLnBrk="0" hangingPunct="1">
        <a:lnSpc>
          <a:spcPts val="5500"/>
        </a:lnSpc>
        <a:spcBef>
          <a:spcPct val="0"/>
        </a:spcBef>
        <a:buNone/>
        <a:defRPr sz="6200" b="0" i="0" kern="1200" cap="all">
          <a:solidFill>
            <a:srgbClr val="D3222A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b="0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600" b="0" i="0" kern="1200">
          <a:solidFill>
            <a:schemeClr val="tx2"/>
          </a:solidFill>
          <a:latin typeface="ITC Franklin Gothic Std Book"/>
          <a:ea typeface="+mn-ea"/>
          <a:cs typeface="ITC Franklin Gothic Std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600" b="0" i="0" kern="1200">
          <a:solidFill>
            <a:schemeClr val="tx2"/>
          </a:solidFill>
          <a:latin typeface="ITC Franklin Gothic Std Book"/>
          <a:ea typeface="+mn-ea"/>
          <a:cs typeface="ITC Franklin Gothic Std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600" b="0" i="0" kern="1200">
          <a:solidFill>
            <a:schemeClr val="tx2"/>
          </a:solidFill>
          <a:latin typeface="ITC Franklin Gothic Std Book"/>
          <a:ea typeface="+mn-ea"/>
          <a:cs typeface="ITC Franklin Gothic Std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600" b="0" i="0" kern="1200">
          <a:solidFill>
            <a:schemeClr val="tx2"/>
          </a:solidFill>
          <a:latin typeface="ITC Franklin Gothic Std Book"/>
          <a:ea typeface="+mn-ea"/>
          <a:cs typeface="ITC Franklin Gothic Std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754"/>
            <a:ext cx="8229600" cy="500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Bullet heading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Bullet point, level 2 </a:t>
            </a:r>
          </a:p>
          <a:p>
            <a:pPr lvl="3"/>
            <a:r>
              <a:rPr lang="en-US" dirty="0" smtClean="0"/>
              <a:t>Bullet point, level 3</a:t>
            </a:r>
          </a:p>
          <a:p>
            <a:pPr lvl="4"/>
            <a:r>
              <a:rPr lang="en-US" dirty="0" smtClean="0"/>
              <a:t>Bullet point, level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2"/>
                </a:solidFill>
                <a:latin typeface="ITC Franklin Gothic Std Book"/>
                <a:cs typeface="ITC Franklin Gothic Std Book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tns_logo_mid_G_pos.eps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50508" y="6365069"/>
            <a:ext cx="3567353" cy="35607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200" y="7760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26728" y="6287071"/>
            <a:ext cx="1793780" cy="4336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8" r:id="rId4"/>
    <p:sldLayoutId id="2147483666" r:id="rId5"/>
    <p:sldLayoutId id="2147483669" r:id="rId6"/>
    <p:sldLayoutId id="2147483670" r:id="rId7"/>
    <p:sldLayoutId id="2147483671" r:id="rId8"/>
    <p:sldLayoutId id="2147483674" r:id="rId9"/>
    <p:sldLayoutId id="214748367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b="1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600" b="0" i="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Char char="–"/>
        <a:defRPr sz="1800" b="0" i="0" kern="1200" baseline="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Char char="–"/>
        <a:defRPr sz="1800" b="0" i="0" kern="1200">
          <a:solidFill>
            <a:srgbClr val="776F67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36133"/>
            <a:ext cx="8229600" cy="346286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>
                <a:ea typeface="ＭＳ Ｐゴシック" pitchFamily="-100" charset="-128"/>
                <a:cs typeface="ＭＳ Ｐゴシック" pitchFamily="-100" charset="-128"/>
              </a:rPr>
              <a:t>Inequality,</a:t>
            </a:r>
            <a:br>
              <a:rPr lang="en-US" sz="3600" dirty="0">
                <a:ea typeface="ＭＳ Ｐゴシック" pitchFamily="-100" charset="-128"/>
                <a:cs typeface="ＭＳ Ｐゴシック" pitchFamily="-100" charset="-128"/>
              </a:rPr>
            </a:br>
            <a:r>
              <a:rPr lang="en-US" sz="3600" dirty="0">
                <a:ea typeface="ＭＳ Ｐゴシック" pitchFamily="-100" charset="-128"/>
                <a:cs typeface="ＭＳ Ｐゴシック" pitchFamily="-100" charset="-128"/>
              </a:rPr>
              <a:t>Racial Disparity,</a:t>
            </a:r>
            <a:br>
              <a:rPr lang="en-US" sz="3600" dirty="0">
                <a:ea typeface="ＭＳ Ｐゴシック" pitchFamily="-100" charset="-128"/>
                <a:cs typeface="ＭＳ Ｐゴシック" pitchFamily="-100" charset="-128"/>
              </a:rPr>
            </a:br>
            <a:r>
              <a:rPr lang="en-US" sz="3600" dirty="0">
                <a:ea typeface="ＭＳ Ｐゴシック" pitchFamily="-100" charset="-128"/>
                <a:cs typeface="ＭＳ Ｐゴシック" pitchFamily="-100" charset="-128"/>
              </a:rPr>
              <a:t>and Stratification Economics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844800"/>
            <a:ext cx="8229600" cy="185420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b</a:t>
            </a:r>
            <a:r>
              <a:rPr lang="en-US" sz="2400" dirty="0" smtClean="0"/>
              <a:t>y</a:t>
            </a:r>
          </a:p>
          <a:p>
            <a:pPr algn="ctr"/>
            <a:r>
              <a:rPr lang="en-US" sz="2400" dirty="0" smtClean="0"/>
              <a:t>Darrick Hamilton</a:t>
            </a:r>
          </a:p>
          <a:p>
            <a:pPr algn="ctr"/>
            <a:r>
              <a:rPr lang="en-US" sz="2400" dirty="0" smtClean="0"/>
              <a:t>Associate Professor of Economics and Urban Policy Director, Doctoral Program in Public and Urban Policy</a:t>
            </a:r>
          </a:p>
        </p:txBody>
      </p:sp>
    </p:spTree>
    <p:extLst>
      <p:ext uri="{BB962C8B-B14F-4D97-AF65-F5344CB8AC3E}">
        <p14:creationId xmlns:p14="http://schemas.microsoft.com/office/powerpoint/2010/main" val="23214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Great Recession and The Racial Wealth Gap </a:t>
            </a:r>
            <a:r>
              <a:rPr lang="en-US" sz="1800" dirty="0"/>
              <a:t>(SIPP Data)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F7F16-8FED-554B-BEB9-DB9EE10561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500498"/>
            <a:ext cx="5765800" cy="42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77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317500"/>
            <a:ext cx="7313613" cy="1054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Lessons Learned in the aftermath of the Great Recession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435100"/>
            <a:ext cx="6907273" cy="45847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AutoNum type="arabicPlain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Black &amp; Latino families have little liquid assets to take risk, or deal with financial emergency or shocks</a:t>
            </a:r>
          </a:p>
          <a:p>
            <a:pPr eaLnBrk="1" hangingPunct="1">
              <a:buFont typeface="Wingdings" charset="2"/>
              <a:buAutoNum type="arabicPlain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eaLnBrk="1" hangingPunct="1">
              <a:buFont typeface="Wingdings" charset="2"/>
              <a:buAutoNum type="arabicPlain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Communities of color suffered the most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/>
              <a:t>The racial wealth gap was extreme before the recession, and worsened after</a:t>
            </a:r>
          </a:p>
          <a:p>
            <a:pPr eaLnBrk="1" hangingPunct="1">
              <a:buFont typeface="Wingdings" charset="2"/>
              <a:buAutoNum type="arabicPlain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eaLnBrk="1" hangingPunct="1">
              <a:buFont typeface="Wingdings" charset="2"/>
              <a:buAutoNum type="arabicPlain"/>
              <a:defRPr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Asians suffered the largest absolute loss in home values and wealth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2A2723"/>
                </a:solidFill>
              </a:rPr>
              <a:t>Most likely to reside in states that benefited from the housing boom &amp; suffered most from the housing bust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EA02D-0F6D-6146-87B8-A8B880CA9E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7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Incomplete Narrative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14400" y="1384301"/>
            <a:ext cx="7313613" cy="44069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Asset markets are local</a:t>
            </a:r>
          </a:p>
          <a:p>
            <a:pPr lvl="1" eaLnBrk="1" hangingPunct="1"/>
            <a:r>
              <a:rPr lang="en-US" dirty="0" smtClean="0">
                <a:ea typeface="ＭＳ Ｐゴシック" pitchFamily="-100" charset="-128"/>
              </a:rPr>
              <a:t>e.g. the geographic </a:t>
            </a:r>
            <a:r>
              <a:rPr lang="en-US" dirty="0" err="1" smtClean="0">
                <a:ea typeface="ＭＳ Ｐゴシック" pitchFamily="-100" charset="-128"/>
              </a:rPr>
              <a:t>maldistributive</a:t>
            </a:r>
            <a:r>
              <a:rPr lang="en-US" dirty="0" smtClean="0">
                <a:ea typeface="ＭＳ Ｐゴシック" pitchFamily="-100" charset="-128"/>
              </a:rPr>
              <a:t> effects of the housing crisis</a:t>
            </a:r>
          </a:p>
          <a:p>
            <a:pPr lvl="1" eaLnBrk="1" hangingPunct="1"/>
            <a:endParaRPr lang="en-US" dirty="0" smtClean="0">
              <a:ea typeface="ＭＳ Ｐゴシック" pitchFamily="-100" charset="-128"/>
            </a:endParaRPr>
          </a:p>
          <a:p>
            <a:pPr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wealth position of many communities of color remains unknown</a:t>
            </a:r>
          </a:p>
          <a:p>
            <a:pPr lvl="1" eaLnBrk="1" hangingPunct="1"/>
            <a:r>
              <a:rPr lang="en-US" dirty="0" smtClean="0">
                <a:ea typeface="ＭＳ Ｐゴシック" pitchFamily="-100" charset="-128"/>
              </a:rPr>
              <a:t>Aggregate categories like “Asian” mask the asset position for certain groups like those immigrating from Southeast Asia</a:t>
            </a:r>
          </a:p>
          <a:p>
            <a:pPr lvl="1" eaLnBrk="1" hangingPunct="1"/>
            <a:endParaRPr lang="en-US" dirty="0" smtClean="0">
              <a:ea typeface="ＭＳ Ｐゴシック" pitchFamily="-10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00" charset="-128"/>
              </a:rPr>
              <a:t>Indigenous groups are often hidden altogether in nebulous catchall category of “other” </a:t>
            </a:r>
            <a:endParaRPr lang="en-US" dirty="0">
              <a:ea typeface="ＭＳ Ｐゴシック" pitchFamily="-100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EA02D-0F6D-6146-87B8-A8B880CA9E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86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66004" y="201364"/>
            <a:ext cx="7562009" cy="1456018"/>
          </a:xfrm>
        </p:spPr>
        <p:txBody>
          <a:bodyPr/>
          <a:lstStyle/>
          <a:p>
            <a:pPr eaLnBrk="1" hangingPunct="1"/>
            <a:endParaRPr lang="en-US" sz="22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66004" y="1006821"/>
            <a:ext cx="6972867" cy="518710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Goals: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0" charset="-128"/>
              </a:rPr>
              <a:t>provide implicit control of asset and debt pricing and products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0" charset="-128"/>
              </a:rPr>
              <a:t>analyze the wealth of groups hidden in broadly defined “non-white” categories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100" charset="-128"/>
              </a:rPr>
              <a:t>examine asset and debt attributes particular to communities of color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ea typeface="ＭＳ Ｐゴシック" pitchFamily="-100" charset="-128"/>
              </a:rPr>
              <a:t>Provide a template for a more permanent data collection infrastructure </a:t>
            </a:r>
          </a:p>
          <a:p>
            <a:pPr lvl="1"/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00" charset="-128"/>
            </a:endParaRPr>
          </a:p>
          <a:p>
            <a:pPr marL="0" indent="0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Limitations: (1) Statistical Power, (2) External 	validity and (3) Examines only Private Assets </a:t>
            </a:r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201364"/>
            <a:ext cx="3486150" cy="14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EA02D-0F6D-6146-87B8-A8B880CA9E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47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Some Lessons Across Five Cities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888053"/>
            <a:ext cx="8229600" cy="4814247"/>
          </a:xfrm>
        </p:spPr>
        <p:txBody>
          <a:bodyPr>
            <a:normAutofit fontScale="85000" lnSpcReduction="20000"/>
          </a:bodyPr>
          <a:lstStyle/>
          <a:p>
            <a:pPr marL="0" indent="0"/>
            <a:endParaRPr lang="en-US" dirty="0">
              <a:solidFill>
                <a:srgbClr val="FF6600"/>
              </a:solidFill>
            </a:endParaRPr>
          </a:p>
          <a:p>
            <a:pPr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Variation within broadly defined ethnic categories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Income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inequality pales in comparison to wealth inequality</a:t>
            </a:r>
          </a:p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 ethnic group’s relative asset position may vary across city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Homeownership varied across city and may not be the only driver of wealth </a:t>
            </a:r>
          </a:p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Substantial asset variation across and within cities with Blacks and Mexicans persistently at the bottom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34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-215899"/>
            <a:ext cx="8229600" cy="482600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7734"/>
            <a:ext cx="8229600" cy="4643966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Wealth is the single best indicator of economic opportunity, security &amp;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human capability</a:t>
            </a:r>
          </a:p>
          <a:p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 primary source of wealth is inheritance, in-vivo transfers -- seed money to purchase an appreciating asset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Education, hard work, income, and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active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savings do little to address the racial wealth gap </a:t>
            </a:r>
          </a:p>
          <a:p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The racial wealth gap is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structural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not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behavioral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541867"/>
            <a:ext cx="8229600" cy="1058333"/>
          </a:xfrm>
        </p:spPr>
        <p:txBody>
          <a:bodyPr/>
          <a:lstStyle/>
          <a:p>
            <a:r>
              <a:rPr lang="en-US" sz="2500" dirty="0" smtClean="0"/>
              <a:t>Race is still a defining attribute of one’s life chances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7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41865" y="541867"/>
            <a:ext cx="8229600" cy="1862666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/>
            <a:r>
              <a:rPr lang="en-US" sz="2800" dirty="0" smtClean="0"/>
              <a:t>What can we do?</a:t>
            </a:r>
            <a:br>
              <a:rPr lang="en-US" sz="2800" dirty="0" smtClean="0"/>
            </a:br>
            <a:r>
              <a:rPr lang="en-US" sz="2800" i="1" dirty="0" smtClean="0"/>
              <a:t>Baby bonds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“social security over the life course”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2"/>
          </a:xfrm>
        </p:spPr>
        <p:txBody>
          <a:bodyPr>
            <a:normAutofit fontScale="85000" lnSpcReduction="20000"/>
          </a:bodyPr>
          <a:lstStyle/>
          <a:p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Federal Trust accounts endowed based on family wealth position at birth</a:t>
            </a:r>
          </a:p>
          <a:p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Estimated to cost about 2% of current federal expenditures per annum</a:t>
            </a:r>
          </a:p>
          <a:p>
            <a:endParaRPr lang="en-US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Brake the cruel link between race, inheritance &amp; economic advantage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or disadvantage </a:t>
            </a:r>
            <a:endParaRPr lang="en-US" sz="25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5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Provide opportunity for upward mobility &amp; economic security for all Americans regardless of the family in which they are born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 flipV="1">
            <a:off x="457200" y="1600201"/>
            <a:ext cx="8229600" cy="45719"/>
          </a:xfrm>
        </p:spPr>
        <p:txBody>
          <a:bodyPr/>
          <a:lstStyle/>
          <a:p>
            <a:endParaRPr lang="en-US" sz="2500" i="1" dirty="0" smtClean="0"/>
          </a:p>
        </p:txBody>
      </p:sp>
    </p:spTree>
    <p:extLst>
      <p:ext uri="{BB962C8B-B14F-4D97-AF65-F5344CB8AC3E}">
        <p14:creationId xmlns:p14="http://schemas.microsoft.com/office/powerpoint/2010/main" val="9727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134533"/>
            <a:ext cx="7772400" cy="3166534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AU" altLang="zh-CN" sz="4000" b="1" dirty="0">
                <a:latin typeface="Times New Roman" charset="0"/>
                <a:ea typeface="宋体" charset="0"/>
                <a:cs typeface="宋体" charset="0"/>
              </a:rPr>
              <a:t>From Dark to </a:t>
            </a:r>
            <a:r>
              <a:rPr lang="en-AU" altLang="zh-CN" sz="4000" b="1" dirty="0" smtClean="0">
                <a:latin typeface="Times New Roman" charset="0"/>
                <a:ea typeface="宋体" charset="0"/>
                <a:cs typeface="宋体" charset="0"/>
              </a:rPr>
              <a:t>Light:</a:t>
            </a:r>
            <a:br>
              <a:rPr lang="en-AU" altLang="zh-CN" sz="4000" b="1" dirty="0" smtClean="0">
                <a:latin typeface="Times New Roman" charset="0"/>
                <a:ea typeface="宋体" charset="0"/>
                <a:cs typeface="宋体" charset="0"/>
              </a:rPr>
            </a:br>
            <a:r>
              <a:rPr lang="en-AU" altLang="zh-CN" sz="4000" b="1" dirty="0" smtClean="0"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AU" altLang="zh-CN" sz="4000" b="1" dirty="0" smtClean="0">
                <a:latin typeface="Times New Roman" charset="0"/>
                <a:ea typeface="宋体" charset="0"/>
                <a:cs typeface="宋体" charset="0"/>
              </a:rPr>
            </a:br>
            <a:r>
              <a:rPr lang="en-AU" altLang="zh-CN" sz="3600" dirty="0" smtClean="0">
                <a:latin typeface="Times New Roman" charset="0"/>
                <a:ea typeface="宋体" charset="0"/>
                <a:cs typeface="宋体" charset="0"/>
              </a:rPr>
              <a:t>The </a:t>
            </a:r>
            <a:r>
              <a:rPr lang="en-AU" altLang="zh-CN" sz="3600" dirty="0">
                <a:latin typeface="Times New Roman" charset="0"/>
                <a:ea typeface="宋体" charset="0"/>
                <a:cs typeface="宋体" charset="0"/>
              </a:rPr>
              <a:t>Role of Skin Shade in Determining Life Outcomes</a:t>
            </a:r>
            <a:r>
              <a:rPr lang="en-US" sz="3600" dirty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AU" altLang="zh-CN" sz="4000" b="1" dirty="0"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AU" altLang="zh-CN" sz="4000" b="1" dirty="0">
                <a:latin typeface="Times New Roman" charset="0"/>
                <a:ea typeface="宋体" charset="0"/>
                <a:cs typeface="宋体" charset="0"/>
              </a:rPr>
            </a:b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1727200"/>
            <a:ext cx="6400800" cy="3759200"/>
          </a:xfrm>
        </p:spPr>
        <p:txBody>
          <a:bodyPr>
            <a:normAutofit/>
          </a:bodyPr>
          <a:lstStyle/>
          <a:p>
            <a:endParaRPr lang="en-US" sz="9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Media Images of Beauty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presented by Margret Hunter,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Colorism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Conference, Duke University, March 2008</a:t>
            </a:r>
          </a:p>
        </p:txBody>
      </p:sp>
      <p:pic>
        <p:nvPicPr>
          <p:cNvPr id="31747" name="Picture 14" descr="Saira Moh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027238"/>
            <a:ext cx="3238500" cy="428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9" descr="covergirl naturalbeau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73325"/>
            <a:ext cx="4038600" cy="278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/>
          <a:lstStyle/>
          <a:p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Sammy Sosa on May 13, 2009 in New York and on November 4, 2009 in Las Vegas after using a cosmetic facial cream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2" descr="C:\Users\darrick\Documents\sammy-sosa-s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725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17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557624"/>
            <a:ext cx="8229600" cy="588603"/>
          </a:xfrm>
        </p:spPr>
        <p:txBody>
          <a:bodyPr/>
          <a:lstStyle/>
          <a:p>
            <a:pPr eaLnBrk="1" hangingPunct="1"/>
            <a:r>
              <a:rPr lang="en-US" dirty="0" smtClean="0"/>
              <a:t>The Importance of Wealth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Wealth indicates economic opportunity, security &amp; overall wellbeing</a:t>
            </a:r>
          </a:p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Wealth provides for a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human capabilities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approach to economic development</a:t>
            </a:r>
          </a:p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Primary source is intergenerational –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Structural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 behavioral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economic indicator in which whites &amp; communities of color are most disparate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EA02D-0F6D-6146-87B8-A8B880CA9E7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2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73653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Headline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from April 11, 2011 article in </a:t>
            </a:r>
            <a:r>
              <a:rPr lang="en-US" sz="2200" i="1" dirty="0" err="1">
                <a:latin typeface="Arial" charset="0"/>
                <a:ea typeface="ＭＳ Ｐゴシック" charset="0"/>
                <a:cs typeface="ＭＳ Ｐゴシック" charset="0"/>
              </a:rPr>
              <a:t>theGrio</a:t>
            </a:r>
            <a:r>
              <a:rPr lang="en-US" sz="22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from </a:t>
            </a:r>
            <a:r>
              <a:rPr lang="en-US" sz="2200" i="1" dirty="0">
                <a:latin typeface="Arial" charset="0"/>
                <a:ea typeface="ＭＳ Ｐゴシック" charset="0"/>
                <a:cs typeface="ＭＳ Ｐゴシック" charset="0"/>
              </a:rPr>
              <a:t>AP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article by David McFadden</a:t>
            </a: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Skin bleaching a growing problem in Jamaica slums</a:t>
            </a:r>
            <a:r>
              <a:rPr lang="ja-JP" altLang="en-US" sz="22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80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09600" y="56388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0D0D0D"/>
                </a:solidFill>
              </a:rPr>
              <a:t>In this photo taken Feb. 15, 2011, a woman applies skin lightening cream to her legs as she sits on a curb in downtown Kingston, Jamaica. (AP Photo/Caterina Werner</a:t>
            </a:r>
            <a:endParaRPr lang="en-US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49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457200" y="575733"/>
            <a:ext cx="8229600" cy="2989921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From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Dark to Light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Skin Color and Wages Among African Americans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Journal of Human Resources, 2007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457200" y="2506133"/>
            <a:ext cx="8229600" cy="3148156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by</a:t>
            </a:r>
          </a:p>
          <a:p>
            <a:pPr algn="ctr">
              <a:buFont typeface="Wingdings" charset="0"/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Arthur Goldsmith, Darrick Hamilton, and William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Darity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, Jr.</a:t>
            </a:r>
          </a:p>
        </p:txBody>
      </p:sp>
    </p:spTree>
    <p:extLst>
      <p:ext uri="{BB962C8B-B14F-4D97-AF65-F5344CB8AC3E}">
        <p14:creationId xmlns:p14="http://schemas.microsoft.com/office/powerpoint/2010/main" val="17107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9467"/>
            <a:ext cx="8229600" cy="677332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Labor Market Findings</a:t>
            </a:r>
            <a:endParaRPr lang="en-US" sz="40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798"/>
            <a:ext cx="8229600" cy="5562601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In the wake of the Civil Rights Movement skin shade differentials (</a:t>
            </a:r>
            <a:r>
              <a:rPr lang="en-US" sz="2200" b="1" dirty="0" err="1" smtClean="0">
                <a:latin typeface="Times New Roman" charset="0"/>
                <a:ea typeface="ＭＳ Ｐゴシック" charset="0"/>
              </a:rPr>
              <a:t>colorism</a:t>
            </a:r>
            <a:r>
              <a:rPr lang="en-US" sz="2200" b="1" dirty="0" smtClean="0">
                <a:latin typeface="Times New Roman" charset="0"/>
                <a:ea typeface="ＭＳ Ｐゴシック" charset="0"/>
              </a:rPr>
              <a:t>) remain an important determinant of socioeconomic status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conventional “One-Drop” view ignores the heterogeneity of the labor market experiences of black sub-groups.  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U.S. context may not be so different from Latin America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penalties attached to skin shade are not strictly imposed internally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significance ascribed to cultural factors in explaining racial differences should be re-examined in light of the evidence of skin shade differences</a:t>
            </a:r>
            <a:endParaRPr lang="en-US" sz="2200" b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01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457200" y="795868"/>
            <a:ext cx="8229600" cy="2573866"/>
          </a:xfrm>
        </p:spPr>
        <p:txBody>
          <a:bodyPr/>
          <a:lstStyle/>
          <a:p>
            <a:pPr algn="ctr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Shedding 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Light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on Marriage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Influence of Skin Shade on Marriage for Black Females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Journal of Economic Behavior and Organization, 2009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457200" y="3369734"/>
            <a:ext cx="8229600" cy="2284555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by</a:t>
            </a:r>
          </a:p>
          <a:p>
            <a:pPr algn="ctr">
              <a:buFont typeface="Wingdings" charset="0"/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Darrick Hamilton, Arthur Goldsmith, and William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Darity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, Jr.</a:t>
            </a:r>
          </a:p>
        </p:txBody>
      </p:sp>
    </p:spTree>
    <p:extLst>
      <p:ext uri="{BB962C8B-B14F-4D97-AF65-F5344CB8AC3E}">
        <p14:creationId xmlns:p14="http://schemas.microsoft.com/office/powerpoint/2010/main" val="448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7066"/>
            <a:ext cx="8229600" cy="829733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charset="0"/>
                <a:ea typeface="ＭＳ Ｐゴシック" charset="0"/>
                <a:cs typeface="ＭＳ Ｐゴシック" charset="0"/>
              </a:rPr>
              <a:t>Marriage Market Findings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798"/>
            <a:ext cx="8229600" cy="55626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 intra-racial marriage gap based on skin shade exists among young black </a:t>
            </a:r>
            <a:r>
              <a:rPr lang="en-US" sz="2400" b="1" dirty="0" smtClean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females</a:t>
            </a:r>
          </a:p>
          <a:p>
            <a:pPr eaLnBrk="1" hangingPunct="1">
              <a:lnSpc>
                <a:spcPct val="6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Young light skinned black females are about 14 percent more likely to marry than their darker skinned counterpart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The relationship between skin shade and marriage appears to be exacerbated by the paucity of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marriageable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black males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Mixed race black females have access to a larger pool and better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quality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of males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The pool of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marriageable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 black males is further diminished by better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quality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black males marrying outside their race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Marriage promotion policies directed at the female demand (attitudes and desires) for marriage may have the unintended consequence of generating more </a:t>
            </a:r>
            <a:r>
              <a:rPr lang="en-US" sz="2000" b="1" i="1" dirty="0" err="1">
                <a:latin typeface="Times New Roman" charset="0"/>
                <a:ea typeface="ＭＳ Ｐゴシック" charset="0"/>
              </a:rPr>
              <a:t>colorism</a:t>
            </a:r>
            <a:r>
              <a:rPr lang="en-US" sz="2000" b="1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in the black community</a:t>
            </a:r>
            <a:endParaRPr lang="en-US" sz="24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20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2667"/>
            <a:ext cx="8229600" cy="406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473200"/>
            <a:ext cx="8229600" cy="4927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Multi City Study of Urban Inequality (MCSUI) 1992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National Survey of Black Americans (NSBA) 1979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Likert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Scale Interviewer Coded Skin Shade Measures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Surveys have a rich array of economic, demographic, workplace, neighborhood and family background information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Summary Statistics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Whites earned $1.52, $2.71, $4.22 more per hour than light, medium and dark skinned black males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Whites had better human capital, family background and neighborhood characteristics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Although light skinned blacks had better human capital, they had similar family background, and neighborhood characteristics as their darker  counterparts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Verdana" charset="0"/>
                <a:ea typeface="ＭＳ Ｐゴシック" charset="0"/>
              </a:rPr>
              <a:t>Result is similar to Hughes and </a:t>
            </a:r>
            <a:r>
              <a:rPr lang="en-US" sz="2000" dirty="0" err="1">
                <a:latin typeface="Verdana" charset="0"/>
                <a:ea typeface="ＭＳ Ｐゴシック" charset="0"/>
              </a:rPr>
              <a:t>Hertel</a:t>
            </a:r>
            <a:r>
              <a:rPr lang="en-US" sz="2000" dirty="0">
                <a:latin typeface="Verdana" charset="0"/>
                <a:ea typeface="ＭＳ Ｐゴシック" charset="0"/>
              </a:rPr>
              <a:t> (1990) findings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78" name="Group 2"/>
          <p:cNvGraphicFramePr>
            <a:graphicFrameLocks noGrp="1"/>
          </p:cNvGraphicFramePr>
          <p:nvPr/>
        </p:nvGraphicFramePr>
        <p:xfrm>
          <a:off x="457200" y="0"/>
          <a:ext cx="8229600" cy="6736080"/>
        </p:xfrm>
        <a:graphic>
          <a:graphicData uri="http://schemas.openxmlformats.org/drawingml/2006/table">
            <a:tbl>
              <a:tblPr/>
              <a:tblGrid>
                <a:gridCol w="2921000"/>
                <a:gridCol w="1060450"/>
                <a:gridCol w="1063625"/>
                <a:gridCol w="1060450"/>
                <a:gridCol w="1063625"/>
                <a:gridCol w="10604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800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Data Source: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MCSUI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800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Dependent Variable:  ln hrwage rate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(n=948)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(n=948)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(n=921)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(n=921)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-0.262***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(0.033)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-0.155***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(0.028)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-0.100***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-0.121***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(0.029)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-0.072**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Rainbow Model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(n=948)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(n=948)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(n=921)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(n=921)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Light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-0.134*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(0.075)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(0.060)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Medium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-0.246***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(0.044)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-0.166***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(0.037)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-0.112***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-0.153***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-0.106***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Dark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-0.305***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-0.168***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(0.036)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-0.110***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-0.116***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(0.036)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-0.063*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4.58**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Med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1.91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3.32*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2.85*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Med Blk – 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1.91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Human Capital &amp; Demographics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Work Place Characteristics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Family and Neighborhood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Occupation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76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Group 2"/>
          <p:cNvGraphicFramePr>
            <a:graphicFrameLocks noGrp="1"/>
          </p:cNvGraphicFramePr>
          <p:nvPr/>
        </p:nvGraphicFramePr>
        <p:xfrm>
          <a:off x="457200" y="585788"/>
          <a:ext cx="8229600" cy="4728210"/>
        </p:xfrm>
        <a:graphic>
          <a:graphicData uri="http://schemas.openxmlformats.org/drawingml/2006/table">
            <a:tbl>
              <a:tblPr/>
              <a:tblGrid>
                <a:gridCol w="2946400"/>
                <a:gridCol w="965200"/>
                <a:gridCol w="1079500"/>
                <a:gridCol w="1079500"/>
                <a:gridCol w="1079500"/>
                <a:gridCol w="10795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800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Data Source: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National Survey of Black Americans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800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Dependent Variable:  ln hrwage rate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Rainbow Model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(n=347)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(n=331)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(n=331)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(n=331)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(n=331)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Light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0.183**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0.107*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(0.061)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0.126**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(0.062)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0.107*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(0.059)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0.133*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Dark Black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(0.050)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0.0123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(0.0340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(0.042)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4.91**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3.50*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3.85*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Controls for: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Human Capital &amp; Demographics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Work Place Characteristics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Family and Neighborhood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Occupation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10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90512"/>
              </p:ext>
            </p:extLst>
          </p:nvPr>
        </p:nvGraphicFramePr>
        <p:xfrm>
          <a:off x="457200" y="0"/>
          <a:ext cx="8229600" cy="6784848"/>
        </p:xfrm>
        <a:graphic>
          <a:graphicData uri="http://schemas.openxmlformats.org/drawingml/2006/table">
            <a:tbl>
              <a:tblPr/>
              <a:tblGrid>
                <a:gridCol w="2921000"/>
                <a:gridCol w="1060450"/>
                <a:gridCol w="1063625"/>
                <a:gridCol w="1060450"/>
                <a:gridCol w="1063625"/>
                <a:gridCol w="10604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Pre-Market Factors Only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800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Data Source: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MCSUI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800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Dependent Variable:  ln wage rate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-0.259***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-0.224***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-0.255***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-0.222***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-0.158***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(0.032)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Rainbow Model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(n=968)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Light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-0.086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(0.069)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Medium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-0.233***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(0.042)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-0.214***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-0.229***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(0.042)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-0.212***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-0.150***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(0.041)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Dark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-0.318***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-0.266***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-0.313***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-0.264***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(0.039)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-0.200***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(0.040)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8.07***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5.75**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8.30***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5.94***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6.16**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Med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2.83*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2.75*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2.87*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3.17*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Med Blk – 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3.05*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2.99*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Age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Completion of HS by Age 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Poor HS performance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Family Background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82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Calculated by Matt </a:t>
            </a:r>
            <a:r>
              <a:rPr lang="en-US" dirty="0" err="1" smtClean="0"/>
              <a:t>Bruenig</a:t>
            </a:r>
            <a:r>
              <a:rPr lang="en-US" dirty="0" smtClean="0"/>
              <a:t> </a:t>
            </a:r>
            <a:r>
              <a:rPr lang="en-US" i="1" dirty="0" smtClean="0"/>
              <a:t>Demos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34" y="1395391"/>
            <a:ext cx="5050820" cy="48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Group 2"/>
          <p:cNvGraphicFramePr>
            <a:graphicFrameLocks noGrp="1"/>
          </p:cNvGraphicFramePr>
          <p:nvPr/>
        </p:nvGraphicFramePr>
        <p:xfrm>
          <a:off x="457200" y="0"/>
          <a:ext cx="8229600" cy="6736080"/>
        </p:xfrm>
        <a:graphic>
          <a:graphicData uri="http://schemas.openxmlformats.org/drawingml/2006/table">
            <a:tbl>
              <a:tblPr/>
              <a:tblGrid>
                <a:gridCol w="2921000"/>
                <a:gridCol w="1425575"/>
                <a:gridCol w="1200150"/>
                <a:gridCol w="558800"/>
                <a:gridCol w="1285875"/>
                <a:gridCol w="8382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Median Regression: Includes the Unemployed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800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Data Source: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MCSUI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800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Dependent Variable:  ln wage rate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(n=1170)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-0.336***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(0.058)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-0.205***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(0.055)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-0.157***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(0.046)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Rainbow Model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(n=1170)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Light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-0.285**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(0.131)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(0.105)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(0.010)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Medium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-0.270***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-0.188***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(0.064)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-0.190***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(0.064)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Dark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-0.403***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-0.240***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(0.061)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-0.183***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Med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Med Blk – 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2.28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Human Capital &amp; Demographics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Work Place Characteristics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Family and Neighborhood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Occupation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92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6" name="Group 2"/>
          <p:cNvGraphicFramePr>
            <a:graphicFrameLocks noGrp="1"/>
          </p:cNvGraphicFramePr>
          <p:nvPr/>
        </p:nvGraphicFramePr>
        <p:xfrm>
          <a:off x="457200" y="0"/>
          <a:ext cx="8229600" cy="6736080"/>
        </p:xfrm>
        <a:graphic>
          <a:graphicData uri="http://schemas.openxmlformats.org/drawingml/2006/table">
            <a:tbl>
              <a:tblPr/>
              <a:tblGrid>
                <a:gridCol w="2921000"/>
                <a:gridCol w="1060450"/>
                <a:gridCol w="1063625"/>
                <a:gridCol w="1060450"/>
                <a:gridCol w="1063625"/>
                <a:gridCol w="10604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Pre-Market Factors Only Median Regression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800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Data Source: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MCSUI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800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Dependent Variable:  ln wage rate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-0.371***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(0.057)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-0.272***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(0.045)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-0.384***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(0.051)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-0.267***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(0.046)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-0.226***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(0.059)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Rainbow Model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Model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(n=1171)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Light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(0.126)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(0.116)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(0.119)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(0.108)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(0.109)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Medium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-0.319***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(0.074)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-0.274***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-0.351***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(0.070)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-0.265***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(0.064)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-0.222***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(0.066)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Dark Black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-0.454***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-0.339***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(0.064)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-0.445***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(0.065)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-0.345***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-0.322***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(0.063)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8.60***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4.96**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7.20***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6.26**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5.34**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Light Blk – Med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3.55*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2.78*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3.29*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3.13*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H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:  Med Blk –  Dark Blk = 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2.47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Age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Completion of HS by Age 19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Poor HS performance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Family Background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21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9467"/>
            <a:ext cx="8229600" cy="677332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Labor Market Findings</a:t>
            </a:r>
            <a:endParaRPr lang="en-US" sz="40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798"/>
            <a:ext cx="8229600" cy="5562601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In the wake of the Civil Rights Movement skin shade differentials (</a:t>
            </a:r>
            <a:r>
              <a:rPr lang="en-US" sz="2200" b="1" dirty="0" err="1" smtClean="0">
                <a:latin typeface="Times New Roman" charset="0"/>
                <a:ea typeface="ＭＳ Ｐゴシック" charset="0"/>
              </a:rPr>
              <a:t>colorism</a:t>
            </a:r>
            <a:r>
              <a:rPr lang="en-US" sz="2200" b="1" dirty="0" smtClean="0">
                <a:latin typeface="Times New Roman" charset="0"/>
                <a:ea typeface="ＭＳ Ｐゴシック" charset="0"/>
              </a:rPr>
              <a:t>) remain an important determinant of socioeconomic status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conventional “One-Drop” view ignores the heterogeneity of the labor market experiences of black sub-groups.  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U.S. context may not be so different from Latin America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penalties attached to skin shade are not strictly imposed internally</a:t>
            </a: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endParaRPr lang="en-US" sz="2200" b="1" dirty="0" smtClean="0">
              <a:latin typeface="Times New Roman" charset="0"/>
              <a:ea typeface="ＭＳ Ｐゴシック" charset="0"/>
            </a:endParaRPr>
          </a:p>
          <a:p>
            <a:pPr marL="457200" lvl="1" indent="-406400">
              <a:lnSpc>
                <a:spcPct val="80000"/>
              </a:lnSpc>
              <a:buFont typeface="Wingdings" charset="0"/>
              <a:buChar char="§"/>
            </a:pPr>
            <a:r>
              <a:rPr lang="en-US" sz="2200" b="1" dirty="0" smtClean="0">
                <a:latin typeface="Times New Roman" charset="0"/>
                <a:ea typeface="ＭＳ Ｐゴシック" charset="0"/>
              </a:rPr>
              <a:t>The significance ascribed to cultural factors in explaining racial differences should be re-examined in light of the evidence of skin shade differences</a:t>
            </a:r>
            <a:endParaRPr lang="en-US" sz="2200" b="1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49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457200" y="795868"/>
            <a:ext cx="8229600" cy="2573866"/>
          </a:xfrm>
        </p:spPr>
        <p:txBody>
          <a:bodyPr/>
          <a:lstStyle/>
          <a:p>
            <a:pPr algn="ctr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Shedding 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Light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on Marriage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Influence of Skin Shade on Marriage for Black Females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Journal of Economic Behavior and Organization, 2009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457200" y="3369734"/>
            <a:ext cx="8229600" cy="2284555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by</a:t>
            </a:r>
          </a:p>
          <a:p>
            <a:pPr algn="ctr">
              <a:buFont typeface="Wingdings" charset="0"/>
              <a:buNone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Darrick Hamilton, Arthur Goldsmith, and William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Darity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, Jr.</a:t>
            </a:r>
          </a:p>
        </p:txBody>
      </p:sp>
    </p:spTree>
    <p:extLst>
      <p:ext uri="{BB962C8B-B14F-4D97-AF65-F5344CB8AC3E}">
        <p14:creationId xmlns:p14="http://schemas.microsoft.com/office/powerpoint/2010/main" val="17177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23333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imes New Roman" charset="0"/>
                <a:ea typeface="ＭＳ Ｐゴシック" charset="0"/>
                <a:cs typeface="ＭＳ Ｐゴシック" charset="0"/>
              </a:rPr>
              <a:t>MARRIAGE: STYLIZED FACTS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02920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b="1" dirty="0">
                <a:latin typeface="Times New Roman" charset="0"/>
                <a:ea typeface="ＭＳ Ｐゴシック" charset="0"/>
              </a:rPr>
              <a:t>Racial Marriage Gap: Middle of the 20</a:t>
            </a:r>
            <a:r>
              <a:rPr lang="en-US" b="1" baseline="30000" dirty="0">
                <a:latin typeface="Times New Roman" charset="0"/>
                <a:ea typeface="ＭＳ Ｐゴシック" charset="0"/>
              </a:rPr>
              <a:t>th</a:t>
            </a:r>
            <a:r>
              <a:rPr lang="en-US" b="1" dirty="0">
                <a:latin typeface="Times New Roman" charset="0"/>
                <a:ea typeface="ＭＳ Ｐゴシック" charset="0"/>
              </a:rPr>
              <a:t> Century</a:t>
            </a:r>
          </a:p>
          <a:p>
            <a:pPr lvl="2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1950 percentage of never married 24-29 year olds (Mason</a:t>
            </a:r>
            <a:r>
              <a:rPr lang="en-US" sz="2400" b="1" i="1" dirty="0">
                <a:latin typeface="Times New Roman" charset="0"/>
                <a:ea typeface="ＭＳ Ｐゴシック" charset="0"/>
              </a:rPr>
              <a:t>,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2006) </a:t>
            </a:r>
          </a:p>
          <a:p>
            <a:pPr lvl="3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Black women – 16%</a:t>
            </a:r>
          </a:p>
          <a:p>
            <a:pPr lvl="3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White women – 14% </a:t>
            </a:r>
          </a:p>
          <a:p>
            <a:pPr lvl="2" eaLnBrk="1" hangingPunct="1">
              <a:buClr>
                <a:schemeClr val="tx1"/>
              </a:buClr>
              <a:buFont typeface="Wingdings" charset="0"/>
              <a:buChar char="§"/>
            </a:pPr>
            <a:endParaRPr lang="en-US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b="1" dirty="0">
                <a:latin typeface="Times New Roman" charset="0"/>
                <a:ea typeface="ＭＳ Ｐゴシック" charset="0"/>
              </a:rPr>
              <a:t>Racial Marriage Gap: End of the 20</a:t>
            </a:r>
            <a:r>
              <a:rPr lang="en-US" b="1" baseline="30000" dirty="0">
                <a:latin typeface="Times New Roman" charset="0"/>
                <a:ea typeface="ＭＳ Ｐゴシック" charset="0"/>
              </a:rPr>
              <a:t>th</a:t>
            </a:r>
            <a:r>
              <a:rPr lang="en-US" b="1" dirty="0">
                <a:latin typeface="Times New Roman" charset="0"/>
                <a:ea typeface="ＭＳ Ｐゴシック" charset="0"/>
              </a:rPr>
              <a:t> Century</a:t>
            </a:r>
          </a:p>
          <a:p>
            <a:pPr lvl="2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1996-98 percentage of never married 24-29 year olds (Mason, 2006) </a:t>
            </a:r>
          </a:p>
          <a:p>
            <a:pPr lvl="3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Black women – 61%</a:t>
            </a:r>
          </a:p>
          <a:p>
            <a:pPr lvl="3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White women – 34%</a:t>
            </a:r>
          </a:p>
        </p:txBody>
      </p:sp>
    </p:spTree>
    <p:extLst>
      <p:ext uri="{BB962C8B-B14F-4D97-AF65-F5344CB8AC3E}">
        <p14:creationId xmlns:p14="http://schemas.microsoft.com/office/powerpoint/2010/main" val="281655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7068"/>
            <a:ext cx="8229600" cy="650986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Why is the Marriage Rate for Black Females so Low?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29600" cy="53594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Sex Ratios: 1991-98 for unmarried civilian individuals aged 23-27 (Mason,</a:t>
            </a:r>
            <a:r>
              <a:rPr lang="en-US" sz="2000" b="1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2006)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71 black males : 100 black females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119 white males : 100 white females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45 black males working full-time : 100 black females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90 white males working full-time : 100 white females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Inter-Racial Marriage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In 1990, 97% of married black females aged of 25-34 were married to black males (Farley, 1996)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Too Few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Marriageable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Black Males (Wilson and </a:t>
            </a:r>
            <a:r>
              <a:rPr lang="en-US" sz="2000" b="1" dirty="0" err="1">
                <a:latin typeface="Times New Roman" charset="0"/>
                <a:ea typeface="ＭＳ Ｐゴシック" charset="0"/>
              </a:rPr>
              <a:t>Neckerman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, 1986; Ellwood and Crane, 1990; </a:t>
            </a:r>
            <a:r>
              <a:rPr lang="en-US" sz="2000" b="1" dirty="0" err="1">
                <a:latin typeface="Times New Roman" charset="0"/>
                <a:ea typeface="ＭＳ Ｐゴシック" charset="0"/>
              </a:rPr>
              <a:t>Darity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and Myers, 1995);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Low educational attainment, high drug use, high mortality, and </a:t>
            </a:r>
            <a:r>
              <a:rPr lang="en-US" sz="2000" b="1" i="1" dirty="0">
                <a:latin typeface="Times New Roman" charset="0"/>
                <a:ea typeface="ＭＳ Ｐゴシック" charset="0"/>
              </a:rPr>
              <a:t>high incidence of incarceration</a:t>
            </a:r>
          </a:p>
        </p:txBody>
      </p:sp>
    </p:spTree>
    <p:extLst>
      <p:ext uri="{BB962C8B-B14F-4D97-AF65-F5344CB8AC3E}">
        <p14:creationId xmlns:p14="http://schemas.microsoft.com/office/powerpoint/2010/main" val="198225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Decline in 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Marriageable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Males: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Erosion of Relative Labor Market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Progress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195763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From 1940 to mid to late 1970s, dramatic relative labor market progress for black males (smith and Welch, 1989)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Stagnation thereafter, so 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What went wrong?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(Bound and Freeman, 1992)</a:t>
            </a:r>
          </a:p>
          <a:p>
            <a:pPr lvl="1"/>
            <a:r>
              <a:rPr lang="ja-JP" altLang="en-US" sz="2200" dirty="0">
                <a:latin typeface="Verdana" charset="0"/>
                <a:ea typeface="ＭＳ Ｐゴシック" charset="0"/>
              </a:rPr>
              <a:t>“</a:t>
            </a:r>
            <a:r>
              <a:rPr lang="en-US" sz="2200" dirty="0">
                <a:latin typeface="Verdana" charset="0"/>
                <a:ea typeface="ＭＳ Ｐゴシック" charset="0"/>
              </a:rPr>
              <a:t>(T)he environment for black achievement worsened</a:t>
            </a:r>
            <a:r>
              <a:rPr lang="ja-JP" altLang="en-US" sz="2200" dirty="0">
                <a:latin typeface="Verdana" charset="0"/>
                <a:ea typeface="ＭＳ Ｐゴシック" charset="0"/>
              </a:rPr>
              <a:t>”</a:t>
            </a:r>
            <a:endParaRPr lang="en-US" sz="2200" dirty="0">
              <a:latin typeface="Verdan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Verdana" charset="0"/>
                <a:ea typeface="ＭＳ Ｐゴシック" charset="0"/>
              </a:rPr>
              <a:t>Shift in federal policy away from legislation and enforcement against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33512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The Decline in 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Marriageable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Males:  Incarceration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Seven fold increase in prison population from 1970-2007 (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The Sentencing Project based on BJS statistics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Verdana" charset="0"/>
                <a:ea typeface="ＭＳ Ｐゴシック" charset="0"/>
              </a:rPr>
              <a:t>1970:  200,000 federal and state prisoners</a:t>
            </a:r>
          </a:p>
          <a:p>
            <a:pPr lvl="1"/>
            <a:r>
              <a:rPr lang="en-US" sz="1800" dirty="0">
                <a:latin typeface="Verdana" charset="0"/>
                <a:ea typeface="ＭＳ Ｐゴシック" charset="0"/>
              </a:rPr>
              <a:t>2007: 1.5  million federal and state prisoners (2.3 million if local jails are included)</a:t>
            </a:r>
          </a:p>
          <a:p>
            <a:pPr lvl="1"/>
            <a:endParaRPr lang="en-US" sz="2200" dirty="0">
              <a:latin typeface="Verdana" charset="0"/>
              <a:ea typeface="ＭＳ Ｐゴシック" charset="0"/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Disproportionate share of young black male (aged 25-29) are incarcerated and greater likelihood of black males serving time in prison (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Sentencing Project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Verdana" charset="0"/>
                <a:ea typeface="ＭＳ Ｐゴシック" charset="0"/>
              </a:rPr>
              <a:t>10.5 Percent young black males</a:t>
            </a:r>
          </a:p>
          <a:p>
            <a:pPr lvl="1"/>
            <a:r>
              <a:rPr lang="en-US" sz="1800" dirty="0">
                <a:latin typeface="Verdana" charset="0"/>
                <a:ea typeface="ＭＳ Ｐゴシック" charset="0"/>
              </a:rPr>
              <a:t>1.7 percent young white </a:t>
            </a:r>
            <a:r>
              <a:rPr lang="en-US" sz="1800" dirty="0" smtClean="0">
                <a:latin typeface="Verdana" charset="0"/>
                <a:ea typeface="ＭＳ Ｐゴシック" charset="0"/>
              </a:rPr>
              <a:t>males</a:t>
            </a:r>
            <a:endParaRPr lang="en-US" sz="1800" dirty="0">
              <a:latin typeface="Verdana" charset="0"/>
              <a:ea typeface="ＭＳ Ｐゴシック" charset="0"/>
            </a:endParaRPr>
          </a:p>
          <a:p>
            <a:pPr lvl="1"/>
            <a:r>
              <a:rPr lang="en-US" sz="1800" dirty="0">
                <a:latin typeface="Verdana" charset="0"/>
                <a:ea typeface="ＭＳ Ｐゴシック" charset="0"/>
              </a:rPr>
              <a:t>32 percent lifetime likelihood of black male serving time</a:t>
            </a:r>
          </a:p>
          <a:p>
            <a:pPr lvl="1"/>
            <a:r>
              <a:rPr lang="en-US" sz="1800" dirty="0">
                <a:latin typeface="Verdana" charset="0"/>
                <a:ea typeface="ＭＳ Ｐゴシック" charset="0"/>
              </a:rPr>
              <a:t>Six percent lifetime likelihood of white male serving time</a:t>
            </a:r>
            <a:endParaRPr lang="en-US" sz="2000" dirty="0">
              <a:latin typeface="Verdana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sz="16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52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MARRIAGE PROMOTION POLICIES AND THE LINK BETWEEN SKIN SHADE AND  MARRIAGE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i="1" dirty="0">
                <a:solidFill>
                  <a:srgbClr val="B9521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Healthy Marriage Initiative </a:t>
            </a:r>
            <a:r>
              <a:rPr lang="en-US" sz="2000" b="1" dirty="0">
                <a:solidFill>
                  <a:srgbClr val="B9521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(demand side policies)</a:t>
            </a:r>
            <a:endParaRPr lang="en-US" sz="2000" b="1" i="1" dirty="0">
              <a:solidFill>
                <a:srgbClr val="B9521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800" b="1" dirty="0">
                <a:latin typeface="Times New Roman" charset="0"/>
                <a:ea typeface="ＭＳ Ｐゴシック" charset="0"/>
              </a:rPr>
              <a:t>A hallmark of the George W. Bush Administration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800" b="1" dirty="0">
                <a:latin typeface="Times New Roman" charset="0"/>
                <a:ea typeface="ＭＳ Ｐゴシック" charset="0"/>
              </a:rPr>
              <a:t>$200 million spent through the Federal Administration for Children and Families to promote marriage, especially targeted towards teenagers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800" b="1" dirty="0">
                <a:latin typeface="Times New Roman" charset="0"/>
                <a:ea typeface="ＭＳ Ｐゴシック" charset="0"/>
              </a:rPr>
              <a:t>2006 welfare legislation includes a $500 million appropriation over the next 5 years to promote marriage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1800" b="1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solidFill>
                  <a:srgbClr val="B9521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 alternative approach is to enlarge the supply of marriageable black males (supply side policies)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800" b="1" dirty="0">
                <a:latin typeface="Times New Roman" charset="0"/>
                <a:ea typeface="ＭＳ Ｐゴシック" charset="0"/>
              </a:rPr>
              <a:t>Improving educational opportunities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800" b="1" dirty="0">
                <a:latin typeface="Times New Roman" charset="0"/>
                <a:ea typeface="ＭＳ Ｐゴシック" charset="0"/>
              </a:rPr>
              <a:t>Reducing labor market discrimination and barriers to employment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800" b="1" dirty="0">
                <a:latin typeface="Times New Roman" charset="0"/>
                <a:ea typeface="ＭＳ Ｐゴシック" charset="0"/>
              </a:rPr>
              <a:t>Creating environments that promote personal and healthy development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1800" b="1" dirty="0">
                <a:latin typeface="Times New Roman" charset="0"/>
                <a:ea typeface="ＭＳ Ｐゴシック" charset="0"/>
              </a:rPr>
              <a:t>Initiating policies aimed at reducing the incarceration rate (particularly for non-violent criminals)</a:t>
            </a:r>
          </a:p>
        </p:txBody>
      </p:sp>
    </p:spTree>
    <p:extLst>
      <p:ext uri="{BB962C8B-B14F-4D97-AF65-F5344CB8AC3E}">
        <p14:creationId xmlns:p14="http://schemas.microsoft.com/office/powerpoint/2010/main" val="1627824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7866"/>
            <a:ext cx="8229600" cy="778933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charset="0"/>
                <a:ea typeface="ＭＳ Ｐゴシック" charset="0"/>
                <a:cs typeface="ＭＳ Ｐゴシック" charset="0"/>
              </a:rPr>
              <a:t>Marriage Market Findings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B9521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 intra-racial marriage gap based on skin shade exists among young black females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Young light skinned black females are about 14 percent more likely to marry than their darker skinned counterpart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The relationship between skin shade and marriage appears to be exacerbated by the paucity of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marriageable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black males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Mixed race black females have access to a larger pool and better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quality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of males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The pool of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marriageable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 black males is further diminished by better 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“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quality</a:t>
            </a:r>
            <a:r>
              <a:rPr lang="ja-JP" altLang="en-US" sz="2000" b="1" dirty="0">
                <a:latin typeface="Times New Roman" charset="0"/>
                <a:ea typeface="ＭＳ Ｐゴシック" charset="0"/>
              </a:rPr>
              <a:t>”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 black males marrying outside their race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000" b="1" dirty="0">
                <a:latin typeface="Times New Roman" charset="0"/>
                <a:ea typeface="ＭＳ Ｐゴシック" charset="0"/>
              </a:rPr>
              <a:t>Marriage promotion policies directed at the female demand (attitudes and desires) for marriage may have the unintended consequence of generating more </a:t>
            </a:r>
            <a:r>
              <a:rPr lang="en-US" sz="2000" b="1" i="1" dirty="0" err="1">
                <a:latin typeface="Times New Roman" charset="0"/>
                <a:ea typeface="ＭＳ Ｐゴシック" charset="0"/>
              </a:rPr>
              <a:t>colorism</a:t>
            </a:r>
            <a:r>
              <a:rPr lang="en-US" sz="2000" b="1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in the black community</a:t>
            </a:r>
            <a:endParaRPr lang="en-US" sz="24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91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Median Liquid Asset Value:</a:t>
            </a:r>
            <a:br>
              <a:rPr lang="en-US" sz="3200" dirty="0" smtClean="0"/>
            </a:br>
            <a:r>
              <a:rPr lang="en-US" sz="2800" dirty="0" smtClean="0"/>
              <a:t>Assets Easily Converted to Cash </a:t>
            </a:r>
            <a:br>
              <a:rPr lang="en-US" sz="2800" dirty="0" smtClean="0"/>
            </a:br>
            <a:r>
              <a:rPr lang="en-US" sz="2000" dirty="0" smtClean="0"/>
              <a:t>(SIPP 2011)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68425" y="1806575"/>
            <a:ext cx="6289675" cy="4094163"/>
            <a:chOff x="0" y="0"/>
            <a:chExt cx="4458209" cy="3341677"/>
          </a:xfrm>
        </p:grpSpPr>
        <p:sp>
          <p:nvSpPr>
            <p:cNvPr id="27652" name="Text Box 39"/>
            <p:cNvSpPr txBox="1">
              <a:spLocks noChangeArrowheads="1"/>
            </p:cNvSpPr>
            <p:nvPr/>
          </p:nvSpPr>
          <p:spPr bwMode="auto">
            <a:xfrm>
              <a:off x="0" y="0"/>
              <a:ext cx="4458209" cy="342900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>
                  <a:latin typeface="Open Sans Extrabold" charset="0"/>
                  <a:ea typeface="Times New Roman" pitchFamily="-100" charset="0"/>
                  <a:cs typeface="Times New Roman" pitchFamily="-100" charset="0"/>
                </a:rPr>
                <a:t>Median Liquid Wealth Holdings, 2011 SIPP</a:t>
              </a:r>
            </a:p>
          </p:txBody>
        </p:sp>
        <p:pic>
          <p:nvPicPr>
            <p:cNvPr id="27653" name="Picture 41"/>
            <p:cNvPicPr preferRelativeResize="0"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7176"/>
              <a:ext cx="4453128" cy="3084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F7F16-8FED-554B-BEB9-DB9EE10561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0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582612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2000" dirty="0">
                <a:solidFill>
                  <a:srgbClr val="B95212"/>
                </a:solidFill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dirty="0">
                <a:solidFill>
                  <a:srgbClr val="B95212"/>
                </a:solidFill>
                <a:latin typeface="Verdana" charset="0"/>
                <a:ea typeface="ＭＳ Ｐゴシック" charset="0"/>
                <a:cs typeface="ＭＳ Ｐゴシック" charset="0"/>
              </a:rPr>
              <a:t>What my work suggests about the conventional wisdom?</a:t>
            </a:r>
          </a:p>
          <a:p>
            <a:pPr marL="971550" lvl="1" indent="-514350" eaLnBrk="1" hangingPunct="1">
              <a:buFontTx/>
              <a:buAutoNum type="arabicPeriod"/>
            </a:pPr>
            <a:endParaRPr lang="en-US" sz="2000" dirty="0">
              <a:latin typeface="Verdana" charset="0"/>
              <a:ea typeface="ＭＳ Ｐゴシック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</a:rPr>
              <a:t>In the wake of the Civil Rights Movement, skin shade </a:t>
            </a:r>
            <a:r>
              <a:rPr lang="en-US" sz="2000" i="1" dirty="0">
                <a:latin typeface="Verdana" charset="0"/>
                <a:ea typeface="ＭＳ Ｐゴシック" charset="0"/>
              </a:rPr>
              <a:t>still </a:t>
            </a:r>
            <a:r>
              <a:rPr lang="en-US" sz="2000" dirty="0">
                <a:latin typeface="Verdana" charset="0"/>
                <a:ea typeface="ＭＳ Ｐゴシック" charset="0"/>
              </a:rPr>
              <a:t>remains relevant in labor markets, and marriage markets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</a:rPr>
              <a:t>The characterization that the U.S. is strictly stratified by genotype and Latin America by phenotype is inaccurate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</a:rPr>
              <a:t>The claim that skin shade penalties are strictly imposed intra-racially is not consistent with our evidence of labor market discrimination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</a:rPr>
              <a:t>The significance ascribed to cultural factors in explaining racial differences should be re-examined in light of the evidence of skin shade differences</a:t>
            </a:r>
          </a:p>
          <a:p>
            <a:pPr marL="971550" lvl="1" indent="-514350" eaLnBrk="1" hangingPunct="1">
              <a:buFontTx/>
              <a:buAutoNum type="arabicPeriod"/>
            </a:pPr>
            <a:endParaRPr lang="en-US" sz="2000" dirty="0">
              <a:latin typeface="Verdana" charset="0"/>
              <a:ea typeface="ＭＳ Ｐゴシック" charset="0"/>
            </a:endParaRPr>
          </a:p>
          <a:p>
            <a:pPr marL="971550" lvl="1" indent="-514350" eaLnBrk="1" hangingPunct="1">
              <a:buFontTx/>
              <a:buAutoNum type="arabicPeriod"/>
            </a:pPr>
            <a:endParaRPr lang="en-US" sz="2000" dirty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3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36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6900" y="6173787"/>
            <a:ext cx="1739900" cy="365125"/>
          </a:xfrm>
        </p:spPr>
        <p:txBody>
          <a:bodyPr/>
          <a:lstStyle/>
          <a:p>
            <a:pPr>
              <a:defRPr/>
            </a:pPr>
            <a:fld id="{A7F55F7F-BF04-D242-818C-DF1B733E847A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33" y="169333"/>
            <a:ext cx="5548167" cy="65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38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55F7F-BF04-D242-818C-DF1B733E847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1066799"/>
            <a:ext cx="6468532" cy="479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433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409548"/>
            <a:ext cx="8229600" cy="4716615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America has largely transcended the racial divide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shift from social responsibility for the conditions of black America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Blacks are enjoined to;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“get over it”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“stop playing the victim role”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“stop making excuses”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“take personal responsibility”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Study hard, graduate from college and get a good job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7200" y="975841"/>
            <a:ext cx="8229600" cy="433707"/>
          </a:xfrm>
        </p:spPr>
        <p:txBody>
          <a:bodyPr/>
          <a:lstStyle/>
          <a:p>
            <a:r>
              <a:rPr lang="en-US" i="1" dirty="0" smtClean="0"/>
              <a:t>“We are post-racial”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7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756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F7F16-8FED-554B-BEB9-DB9EE10561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78254"/>
            <a:ext cx="4211153" cy="278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00" y="3844527"/>
            <a:ext cx="4393408" cy="2350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208" y="2117954"/>
            <a:ext cx="4292600" cy="2901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8667" y="1779400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A2723"/>
                </a:solidFill>
              </a:rPr>
              <a:t>Studying hard is not enough </a:t>
            </a:r>
            <a:endParaRPr lang="en-US" sz="1600" b="1" dirty="0">
              <a:solidFill>
                <a:srgbClr val="2A2723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36133" y="2370667"/>
            <a:ext cx="0" cy="347133"/>
          </a:xfrm>
          <a:prstGeom prst="straightConnector1">
            <a:avLst/>
          </a:prstGeom>
          <a:ln>
            <a:solidFill>
              <a:srgbClr val="895C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4000" y="2117954"/>
            <a:ext cx="0" cy="42204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73867" y="5096933"/>
            <a:ext cx="0" cy="338667"/>
          </a:xfrm>
          <a:prstGeom prst="straightConnector1">
            <a:avLst/>
          </a:prstGeom>
          <a:ln>
            <a:solidFill>
              <a:srgbClr val="895C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88533" y="5181600"/>
            <a:ext cx="8467" cy="254000"/>
          </a:xfrm>
          <a:prstGeom prst="straightConnector1">
            <a:avLst/>
          </a:prstGeom>
          <a:ln>
            <a:solidFill>
              <a:srgbClr val="895C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11533" y="3649133"/>
            <a:ext cx="8467" cy="338667"/>
          </a:xfrm>
          <a:prstGeom prst="straightConnector1">
            <a:avLst/>
          </a:prstGeom>
          <a:ln>
            <a:solidFill>
              <a:srgbClr val="895C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65800" y="3649133"/>
            <a:ext cx="0" cy="338667"/>
          </a:xfrm>
          <a:prstGeom prst="straightConnector1">
            <a:avLst/>
          </a:prstGeom>
          <a:ln>
            <a:solidFill>
              <a:srgbClr val="895C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40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32" y="0"/>
            <a:ext cx="814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30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115-AF08-FB48-B643-C8BE380FB6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17" y="210491"/>
            <a:ext cx="5012950" cy="3517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17" y="3846883"/>
            <a:ext cx="6214533" cy="238912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827867" y="2294467"/>
            <a:ext cx="169333" cy="296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89669" y="1862667"/>
            <a:ext cx="177798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ame 3"/>
          <p:cNvSpPr/>
          <p:nvPr/>
        </p:nvSpPr>
        <p:spPr>
          <a:xfrm>
            <a:off x="913717" y="4508500"/>
            <a:ext cx="6214533" cy="5461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94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New School: Title Slides">
  <a:themeElements>
    <a:clrScheme name="TheNewSchool">
      <a:dk1>
        <a:srgbClr val="2A2723"/>
      </a:dk1>
      <a:lt1>
        <a:srgbClr val="FFFFFF"/>
      </a:lt1>
      <a:dk2>
        <a:srgbClr val="776F67"/>
      </a:dk2>
      <a:lt2>
        <a:srgbClr val="E3E2DE"/>
      </a:lt2>
      <a:accent1>
        <a:srgbClr val="D3222A"/>
      </a:accent1>
      <a:accent2>
        <a:srgbClr val="EA7125"/>
      </a:accent2>
      <a:accent3>
        <a:srgbClr val="F2AF32"/>
      </a:accent3>
      <a:accent4>
        <a:srgbClr val="2BC4C2"/>
      </a:accent4>
      <a:accent5>
        <a:srgbClr val="1385C3"/>
      </a:accent5>
      <a:accent6>
        <a:srgbClr val="0B50BA"/>
      </a:accent6>
      <a:hlink>
        <a:srgbClr val="BE0064"/>
      </a:hlink>
      <a:folHlink>
        <a:srgbClr val="6E00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 New School: Content Slides">
  <a:themeElements>
    <a:clrScheme name="TheNewSchool">
      <a:dk1>
        <a:srgbClr val="2A2723"/>
      </a:dk1>
      <a:lt1>
        <a:srgbClr val="FFFFFF"/>
      </a:lt1>
      <a:dk2>
        <a:srgbClr val="776F67"/>
      </a:dk2>
      <a:lt2>
        <a:srgbClr val="E3E2DE"/>
      </a:lt2>
      <a:accent1>
        <a:srgbClr val="D3222A"/>
      </a:accent1>
      <a:accent2>
        <a:srgbClr val="EA7125"/>
      </a:accent2>
      <a:accent3>
        <a:srgbClr val="F2AF32"/>
      </a:accent3>
      <a:accent4>
        <a:srgbClr val="2BC4C2"/>
      </a:accent4>
      <a:accent5>
        <a:srgbClr val="1385C3"/>
      </a:accent5>
      <a:accent6>
        <a:srgbClr val="0B50BA"/>
      </a:accent6>
      <a:hlink>
        <a:srgbClr val="BE0064"/>
      </a:hlink>
      <a:folHlink>
        <a:srgbClr val="6E00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91262</TotalTime>
  <Words>2729</Words>
  <Application>Microsoft Office PowerPoint</Application>
  <PresentationFormat>On-screen Show (4:3)</PresentationFormat>
  <Paragraphs>677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ＭＳ Ｐゴシック</vt:lpstr>
      <vt:lpstr>宋体</vt:lpstr>
      <vt:lpstr>Arial</vt:lpstr>
      <vt:lpstr>Arial Black</vt:lpstr>
      <vt:lpstr>Calibri</vt:lpstr>
      <vt:lpstr>ITC Franklin Gothic Std Book</vt:lpstr>
      <vt:lpstr>Lucida Grande</vt:lpstr>
      <vt:lpstr>Open Sans Extrabold</vt:lpstr>
      <vt:lpstr>Times New Roman</vt:lpstr>
      <vt:lpstr>Verdana</vt:lpstr>
      <vt:lpstr>Wingdings</vt:lpstr>
      <vt:lpstr>The New School: Title Slides</vt:lpstr>
      <vt:lpstr>The New School: Content Slides</vt:lpstr>
      <vt:lpstr>Inequality, Racial Disparity, and Stratification Economics </vt:lpstr>
      <vt:lpstr>The Importance of Wealth</vt:lpstr>
      <vt:lpstr>PowerPoint Presentation</vt:lpstr>
      <vt:lpstr>Median Liquid Asset Value: Assets Easily Converted to Cash  (SIPP 2011)</vt:lpstr>
      <vt:lpstr>Rhetoric</vt:lpstr>
      <vt:lpstr>PowerPoint Presentation</vt:lpstr>
      <vt:lpstr>PowerPoint Presentation</vt:lpstr>
      <vt:lpstr>PowerPoint Presentation</vt:lpstr>
      <vt:lpstr>PowerPoint Presentation</vt:lpstr>
      <vt:lpstr>The Great Recession and The Racial Wealth Gap (SIPP Data) </vt:lpstr>
      <vt:lpstr>Lessons Learned in the aftermath of the Great Recession </vt:lpstr>
      <vt:lpstr>An Incomplete Narrative</vt:lpstr>
      <vt:lpstr>PowerPoint Presentation</vt:lpstr>
      <vt:lpstr>Some Lessons Across Five Cities</vt:lpstr>
      <vt:lpstr>PowerPoint Presentation</vt:lpstr>
      <vt:lpstr>What can we do? Baby bonds “social security over the life course”</vt:lpstr>
      <vt:lpstr>From Dark to Light:  The Role of Skin Shade in Determining Life Outcomes  </vt:lpstr>
      <vt:lpstr>Media Images of Beauty  presented by Margret Hunter,  Colorism Conference, Duke University, March 2008</vt:lpstr>
      <vt:lpstr>Sammy Sosa on May 13, 2009 in New York and on November 4, 2009 in Las Vegas after using a cosmetic facial cream </vt:lpstr>
      <vt:lpstr>Headline from April 11, 2011 article in theGrio from AP article by David McFadden “Skin bleaching a growing problem in Jamaica slums”</vt:lpstr>
      <vt:lpstr>From Dark to Light Skin Color and Wages Among African Americans Journal of Human Resources, 2007</vt:lpstr>
      <vt:lpstr>Labor Market Findings</vt:lpstr>
      <vt:lpstr>Shedding “Light” on Marriage The Influence of Skin Shade on Marriage for Black Females Journal of Economic Behavior and Organization, 2009</vt:lpstr>
      <vt:lpstr>Marriage Market Findings</vt:lpstr>
      <vt:lpstr>Data</vt:lpstr>
      <vt:lpstr>Summary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 Market Findings</vt:lpstr>
      <vt:lpstr>Shedding “Light” on Marriage The Influence of Skin Shade on Marriage for Black Females Journal of Economic Behavior and Organization, 2009</vt:lpstr>
      <vt:lpstr>MARRIAGE: STYLIZED FACTS</vt:lpstr>
      <vt:lpstr>Why is the Marriage Rate for Black Females so Low?</vt:lpstr>
      <vt:lpstr>The Decline in “Marriageable” Males: Erosion of Relative Labor Market Progress </vt:lpstr>
      <vt:lpstr>The Decline in “Marriageable” Males:  Incarceration</vt:lpstr>
      <vt:lpstr>MARRIAGE PROMOTION POLICIES AND THE LINK BETWEEN SKIN SHADE AND  MARRIAGE</vt:lpstr>
      <vt:lpstr>Marriage Market Findings</vt:lpstr>
      <vt:lpstr>PowerPoint Presentation</vt:lpstr>
      <vt:lpstr>PowerPoint Presentation</vt:lpstr>
      <vt:lpstr>PowerPoint Presentation</vt:lpstr>
      <vt:lpstr>PowerPoint Presentation</vt:lpstr>
    </vt:vector>
  </TitlesOfParts>
  <Company>The New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GAZZIA</dc:creator>
  <cp:lastModifiedBy>Ragnarsdottir, Berglind</cp:lastModifiedBy>
  <cp:revision>365</cp:revision>
  <cp:lastPrinted>2013-08-19T21:54:24Z</cp:lastPrinted>
  <dcterms:created xsi:type="dcterms:W3CDTF">2015-06-24T21:41:05Z</dcterms:created>
  <dcterms:modified xsi:type="dcterms:W3CDTF">2016-07-18T16:42:38Z</dcterms:modified>
</cp:coreProperties>
</file>