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7.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notesSlides/notesSlide1.xml" ContentType="application/vnd.openxmlformats-officedocument.presentationml.notesSlide+xml"/>
  <Override PartName="/ppt/charts/chart15.xml" ContentType="application/vnd.openxmlformats-officedocument.drawingml.chart+xml"/>
  <Override PartName="/ppt/drawings/drawing10.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drawings/drawing11.xml" ContentType="application/vnd.openxmlformats-officedocument.drawingml.chartshapes+xml"/>
  <Override PartName="/ppt/charts/chart18.xml" ContentType="application/vnd.openxmlformats-officedocument.drawingml.chart+xml"/>
  <Override PartName="/ppt/drawings/drawing12.xml" ContentType="application/vnd.openxmlformats-officedocument.drawingml.chartshapes+xml"/>
  <Override PartName="/ppt/charts/chart19.xml" ContentType="application/vnd.openxmlformats-officedocument.drawingml.chart+xml"/>
  <Override PartName="/ppt/drawings/drawing13.xml" ContentType="application/vnd.openxmlformats-officedocument.drawingml.chartshapes+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7" r:id="rId2"/>
    <p:sldId id="671" r:id="rId3"/>
    <p:sldId id="352" r:id="rId4"/>
    <p:sldId id="632" r:id="rId5"/>
    <p:sldId id="694" r:id="rId6"/>
    <p:sldId id="677" r:id="rId7"/>
    <p:sldId id="675" r:id="rId8"/>
    <p:sldId id="693" r:id="rId9"/>
    <p:sldId id="695" r:id="rId10"/>
    <p:sldId id="672" r:id="rId11"/>
    <p:sldId id="680" r:id="rId12"/>
    <p:sldId id="682" r:id="rId13"/>
    <p:sldId id="673" r:id="rId14"/>
    <p:sldId id="501" r:id="rId15"/>
    <p:sldId id="461" r:id="rId16"/>
    <p:sldId id="608" r:id="rId17"/>
    <p:sldId id="618" r:id="rId18"/>
    <p:sldId id="619" r:id="rId19"/>
    <p:sldId id="620" r:id="rId20"/>
    <p:sldId id="609" r:id="rId21"/>
    <p:sldId id="610" r:id="rId22"/>
    <p:sldId id="611" r:id="rId23"/>
    <p:sldId id="612" r:id="rId24"/>
    <p:sldId id="613" r:id="rId25"/>
    <p:sldId id="614" r:id="rId26"/>
    <p:sldId id="692" r:id="rId27"/>
    <p:sldId id="696" r:id="rId28"/>
    <p:sldId id="471" r:id="rId29"/>
    <p:sldId id="563" r:id="rId30"/>
    <p:sldId id="641" r:id="rId31"/>
    <p:sldId id="635" r:id="rId32"/>
    <p:sldId id="640" r:id="rId33"/>
    <p:sldId id="691" r:id="rId34"/>
    <p:sldId id="437" r:id="rId35"/>
    <p:sldId id="683" r:id="rId36"/>
    <p:sldId id="684" r:id="rId37"/>
    <p:sldId id="578" r:id="rId38"/>
    <p:sldId id="650" r:id="rId39"/>
    <p:sldId id="697" r:id="rId40"/>
    <p:sldId id="690" r:id="rId41"/>
    <p:sldId id="685" r:id="rId42"/>
    <p:sldId id="686" r:id="rId43"/>
    <p:sldId id="687" r:id="rId44"/>
    <p:sldId id="688" r:id="rId45"/>
    <p:sldId id="689" r:id="rId46"/>
    <p:sldId id="584" r:id="rId47"/>
    <p:sldId id="626" r:id="rId48"/>
    <p:sldId id="648" r:id="rId49"/>
    <p:sldId id="651" r:id="rId50"/>
    <p:sldId id="678" r:id="rId51"/>
    <p:sldId id="659" r:id="rId52"/>
    <p:sldId id="660" r:id="rId53"/>
    <p:sldId id="661" r:id="rId54"/>
    <p:sldId id="662" r:id="rId55"/>
    <p:sldId id="664" r:id="rId56"/>
    <p:sldId id="665" r:id="rId57"/>
    <p:sldId id="679" r:id="rId58"/>
    <p:sldId id="666" r:id="rId59"/>
    <p:sldId id="668" r:id="rId60"/>
    <p:sldId id="669" r:id="rId61"/>
    <p:sldId id="670" r:id="rId62"/>
    <p:sldId id="395" r:id="rId63"/>
    <p:sldId id="378" r:id="rId64"/>
    <p:sldId id="397" r:id="rId65"/>
    <p:sldId id="398" r:id="rId66"/>
    <p:sldId id="572" r:id="rId67"/>
    <p:sldId id="401" r:id="rId68"/>
    <p:sldId id="402" r:id="rId69"/>
    <p:sldId id="410" r:id="rId70"/>
    <p:sldId id="487" r:id="rId71"/>
    <p:sldId id="408" r:id="rId72"/>
    <p:sldId id="508" r:id="rId73"/>
    <p:sldId id="590" r:id="rId74"/>
    <p:sldId id="627" r:id="rId75"/>
    <p:sldId id="591" r:id="rId76"/>
    <p:sldId id="404" r:id="rId7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FFF"/>
    <a:srgbClr val="B7FFFF"/>
    <a:srgbClr val="D9FFFF"/>
    <a:srgbClr val="66FFFF"/>
    <a:srgbClr val="F8F8F8"/>
    <a:srgbClr val="18F4EA"/>
    <a:srgbClr val="24E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60" autoAdjust="0"/>
  </p:normalViewPr>
  <p:slideViewPr>
    <p:cSldViewPr>
      <p:cViewPr varScale="1">
        <p:scale>
          <a:sx n="63" d="100"/>
          <a:sy n="63" d="100"/>
        </p:scale>
        <p:origin x="1056"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10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oleObject" Target="file:///C:\Branko\Income_inequality\twenty_years\data\summary_data.xlsx" TargetMode="Externa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embeddings/oleObject2.bin"/></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0.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1.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Branko\interyd\Data\for_release\3_concepts_1952_2014.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Branko\Income_inequality\twenty_years\data\summary_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C:\Branko\VOTER\lis_results\updated_LIS_files\USA\usa_07_13.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Global Gini </a:t>
            </a:r>
            <a:r>
              <a:rPr lang="en-US" sz="1800" dirty="0" smtClean="0"/>
              <a:t>1820-2013 </a:t>
            </a:r>
          </a:p>
          <a:p>
            <a:pPr>
              <a:defRPr sz="1800" b="0" i="0" u="none" strike="noStrike" kern="1200" spc="0" baseline="0">
                <a:solidFill>
                  <a:schemeClr val="tx1">
                    <a:lumMod val="65000"/>
                    <a:lumOff val="35000"/>
                  </a:schemeClr>
                </a:solidFill>
                <a:latin typeface="+mn-lt"/>
                <a:ea typeface="+mn-ea"/>
                <a:cs typeface="+mn-cs"/>
              </a:defRPr>
            </a:pPr>
            <a:r>
              <a:rPr lang="en-US" sz="1400" dirty="0" smtClean="0"/>
              <a:t>(blue=1990</a:t>
            </a:r>
            <a:r>
              <a:rPr lang="en-US" sz="1400" baseline="0" dirty="0" smtClean="0"/>
              <a:t> PPPs, red=2011 PPPs)</a:t>
            </a:r>
            <a:endParaRPr lang="en-US" sz="1400" dirty="0"/>
          </a:p>
        </c:rich>
      </c:tx>
      <c:layout/>
      <c:overlay val="0"/>
      <c:spPr>
        <a:noFill/>
        <a:ln w="25400">
          <a:noFill/>
        </a:ln>
      </c:spPr>
    </c:title>
    <c:autoTitleDeleted val="0"/>
    <c:plotArea>
      <c:layout/>
      <c:scatterChart>
        <c:scatterStyle val="smoothMarker"/>
        <c:varyColors val="0"/>
        <c:ser>
          <c:idx val="0"/>
          <c:order val="0"/>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LONG_TERM_DATA!$F$22:$W$22</c:f>
              <c:numCache>
                <c:formatCode>General</c:formatCode>
                <c:ptCount val="18"/>
                <c:pt idx="0">
                  <c:v>1820</c:v>
                </c:pt>
                <c:pt idx="1">
                  <c:v>1850</c:v>
                </c:pt>
                <c:pt idx="2">
                  <c:v>1870</c:v>
                </c:pt>
                <c:pt idx="3">
                  <c:v>1890</c:v>
                </c:pt>
                <c:pt idx="4">
                  <c:v>1910</c:v>
                </c:pt>
                <c:pt idx="5">
                  <c:v>1929</c:v>
                </c:pt>
                <c:pt idx="6">
                  <c:v>1950</c:v>
                </c:pt>
                <c:pt idx="7">
                  <c:v>1960</c:v>
                </c:pt>
                <c:pt idx="8">
                  <c:v>1970</c:v>
                </c:pt>
                <c:pt idx="9">
                  <c:v>1980</c:v>
                </c:pt>
                <c:pt idx="10">
                  <c:v>1988</c:v>
                </c:pt>
                <c:pt idx="11">
                  <c:v>1992</c:v>
                </c:pt>
                <c:pt idx="12">
                  <c:v>1993</c:v>
                </c:pt>
                <c:pt idx="13">
                  <c:v>1998</c:v>
                </c:pt>
                <c:pt idx="14">
                  <c:v>2003</c:v>
                </c:pt>
                <c:pt idx="15">
                  <c:v>2008</c:v>
                </c:pt>
                <c:pt idx="16">
                  <c:v>2011</c:v>
                </c:pt>
                <c:pt idx="17">
                  <c:v>2013</c:v>
                </c:pt>
              </c:numCache>
            </c:numRef>
          </c:xVal>
          <c:yVal>
            <c:numRef>
              <c:f>LONG_TERM_DATA!$F$25:$W$25</c:f>
              <c:numCache>
                <c:formatCode>0.0</c:formatCode>
                <c:ptCount val="18"/>
                <c:pt idx="0">
                  <c:v>50</c:v>
                </c:pt>
                <c:pt idx="1">
                  <c:v>53.2</c:v>
                </c:pt>
                <c:pt idx="2">
                  <c:v>56</c:v>
                </c:pt>
                <c:pt idx="3">
                  <c:v>58.8</c:v>
                </c:pt>
                <c:pt idx="4">
                  <c:v>61</c:v>
                </c:pt>
                <c:pt idx="5">
                  <c:v>61.6</c:v>
                </c:pt>
                <c:pt idx="6">
                  <c:v>64</c:v>
                </c:pt>
                <c:pt idx="7">
                  <c:v>63.5</c:v>
                </c:pt>
                <c:pt idx="8">
                  <c:v>65</c:v>
                </c:pt>
                <c:pt idx="9">
                  <c:v>65.7</c:v>
                </c:pt>
                <c:pt idx="11">
                  <c:v>64.099999999999994</c:v>
                </c:pt>
              </c:numCache>
            </c:numRef>
          </c:yVal>
          <c:smooth val="1"/>
          <c:extLst>
            <c:ext xmlns:c16="http://schemas.microsoft.com/office/drawing/2014/chart" uri="{C3380CC4-5D6E-409C-BE32-E72D297353CC}">
              <c16:uniqueId val="{00000000-2FE3-4F06-B71F-F4D07F054BEF}"/>
            </c:ext>
          </c:extLst>
        </c:ser>
        <c:ser>
          <c:idx val="1"/>
          <c:order val="1"/>
          <c:spPr>
            <a:ln w="38100" cap="rnd">
              <a:solidFill>
                <a:schemeClr val="accent2"/>
              </a:solidFill>
              <a:round/>
            </a:ln>
            <a:effectLst/>
          </c:spPr>
          <c:marker>
            <c:symbol val="circle"/>
            <c:size val="5"/>
            <c:spPr>
              <a:solidFill>
                <a:schemeClr val="accent2"/>
              </a:solidFill>
              <a:ln w="38100">
                <a:solidFill>
                  <a:schemeClr val="accent2"/>
                </a:solidFill>
              </a:ln>
              <a:effectLst/>
            </c:spPr>
          </c:marker>
          <c:xVal>
            <c:numRef>
              <c:f>LONG_TERM_DATA!$F$22:$W$22</c:f>
              <c:numCache>
                <c:formatCode>General</c:formatCode>
                <c:ptCount val="18"/>
                <c:pt idx="0">
                  <c:v>1820</c:v>
                </c:pt>
                <c:pt idx="1">
                  <c:v>1850</c:v>
                </c:pt>
                <c:pt idx="2">
                  <c:v>1870</c:v>
                </c:pt>
                <c:pt idx="3">
                  <c:v>1890</c:v>
                </c:pt>
                <c:pt idx="4">
                  <c:v>1910</c:v>
                </c:pt>
                <c:pt idx="5">
                  <c:v>1929</c:v>
                </c:pt>
                <c:pt idx="6">
                  <c:v>1950</c:v>
                </c:pt>
                <c:pt idx="7">
                  <c:v>1960</c:v>
                </c:pt>
                <c:pt idx="8">
                  <c:v>1970</c:v>
                </c:pt>
                <c:pt idx="9">
                  <c:v>1980</c:v>
                </c:pt>
                <c:pt idx="10">
                  <c:v>1988</c:v>
                </c:pt>
                <c:pt idx="11">
                  <c:v>1992</c:v>
                </c:pt>
                <c:pt idx="12">
                  <c:v>1993</c:v>
                </c:pt>
                <c:pt idx="13">
                  <c:v>1998</c:v>
                </c:pt>
                <c:pt idx="14">
                  <c:v>2003</c:v>
                </c:pt>
                <c:pt idx="15">
                  <c:v>2008</c:v>
                </c:pt>
                <c:pt idx="16">
                  <c:v>2011</c:v>
                </c:pt>
                <c:pt idx="17">
                  <c:v>2013</c:v>
                </c:pt>
              </c:numCache>
            </c:numRef>
          </c:xVal>
          <c:yVal>
            <c:numRef>
              <c:f>LONG_TERM_DATA!$F$29:$W$29</c:f>
              <c:numCache>
                <c:formatCode>General</c:formatCode>
                <c:ptCount val="18"/>
                <c:pt idx="10" formatCode="0.0">
                  <c:v>69.337000000000003</c:v>
                </c:pt>
                <c:pt idx="12" formatCode="0.0">
                  <c:v>68.926000000000002</c:v>
                </c:pt>
                <c:pt idx="13" formatCode="0.0">
                  <c:v>68.438000000000002</c:v>
                </c:pt>
                <c:pt idx="14" formatCode="0.0">
                  <c:v>68.486000000000004</c:v>
                </c:pt>
                <c:pt idx="15" formatCode="0.0">
                  <c:v>66.981999999999999</c:v>
                </c:pt>
                <c:pt idx="16" formatCode="0.0">
                  <c:v>63.423999999999999</c:v>
                </c:pt>
                <c:pt idx="17" formatCode="0.0">
                  <c:v>62.302999999999997</c:v>
                </c:pt>
              </c:numCache>
            </c:numRef>
          </c:yVal>
          <c:smooth val="1"/>
          <c:extLst>
            <c:ext xmlns:c16="http://schemas.microsoft.com/office/drawing/2014/chart" uri="{C3380CC4-5D6E-409C-BE32-E72D297353CC}">
              <c16:uniqueId val="{00000001-2FE3-4F06-B71F-F4D07F054BEF}"/>
            </c:ext>
          </c:extLst>
        </c:ser>
        <c:dLbls>
          <c:showLegendKey val="0"/>
          <c:showVal val="0"/>
          <c:showCatName val="0"/>
          <c:showSerName val="0"/>
          <c:showPercent val="0"/>
          <c:showBubbleSize val="0"/>
        </c:dLbls>
        <c:axId val="358025976"/>
        <c:axId val="357994336"/>
      </c:scatterChart>
      <c:valAx>
        <c:axId val="3580259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1400" b="0" i="0" u="none" strike="noStrike" baseline="0">
                <a:solidFill>
                  <a:srgbClr val="333333"/>
                </a:solidFill>
                <a:latin typeface="Calibri"/>
                <a:ea typeface="Calibri"/>
                <a:cs typeface="Calibri"/>
              </a:defRPr>
            </a:pPr>
            <a:endParaRPr lang="en-US"/>
          </a:p>
        </c:txPr>
        <c:crossAx val="357994336"/>
        <c:crosses val="autoZero"/>
        <c:crossBetween val="midCat"/>
      </c:valAx>
      <c:valAx>
        <c:axId val="357994336"/>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ln w="9525">
            <a:noFill/>
          </a:ln>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025976"/>
        <c:crosses val="autoZero"/>
        <c:crossBetween val="midCat"/>
      </c:valAx>
      <c:spPr>
        <a:noFill/>
        <a:ln w="25400">
          <a:noFill/>
        </a:ln>
      </c:spPr>
    </c:plotArea>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8954122138532"/>
          <c:y val="3.4529804043969721E-2"/>
          <c:w val="0.85422987969987674"/>
          <c:h val="0.80840429753496645"/>
        </c:manualLayout>
      </c:layout>
      <c:scatterChart>
        <c:scatterStyle val="smoothMarker"/>
        <c:varyColors val="0"/>
        <c:ser>
          <c:idx val="0"/>
          <c:order val="0"/>
          <c:spPr>
            <a:ln w="44450"/>
          </c:spPr>
          <c:marker>
            <c:symbol val="circle"/>
            <c:size val="11"/>
          </c:marker>
          <c:xVal>
            <c:numRef>
              <c:f>'DATA-RRinc_ventiles 88_08'!$E$8:$E$28</c:f>
              <c:numCache>
                <c:formatCode>General</c:formatCode>
                <c:ptCount val="21"/>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99</c:v>
                </c:pt>
                <c:pt idx="20">
                  <c:v>100</c:v>
                </c:pt>
              </c:numCache>
            </c:numRef>
          </c:xVal>
          <c:yVal>
            <c:numRef>
              <c:f>'DATA-RRinc_ventiles 88_08'!$Q$8:$Q$28</c:f>
              <c:numCache>
                <c:formatCode>0</c:formatCode>
                <c:ptCount val="21"/>
                <c:pt idx="0">
                  <c:v>15.141551314630286</c:v>
                </c:pt>
                <c:pt idx="1">
                  <c:v>38.351567583733768</c:v>
                </c:pt>
                <c:pt idx="2">
                  <c:v>39.040307902716265</c:v>
                </c:pt>
                <c:pt idx="3">
                  <c:v>41.712699681677393</c:v>
                </c:pt>
                <c:pt idx="4">
                  <c:v>46.445970003125758</c:v>
                </c:pt>
                <c:pt idx="5">
                  <c:v>51.811222405376498</c:v>
                </c:pt>
                <c:pt idx="6">
                  <c:v>59.665163207342317</c:v>
                </c:pt>
                <c:pt idx="7">
                  <c:v>64.772838138746323</c:v>
                </c:pt>
                <c:pt idx="8">
                  <c:v>66.143381979913414</c:v>
                </c:pt>
                <c:pt idx="9">
                  <c:v>67.426761191634597</c:v>
                </c:pt>
                <c:pt idx="10">
                  <c:v>75.810722173508765</c:v>
                </c:pt>
                <c:pt idx="11">
                  <c:v>69.822685831394352</c:v>
                </c:pt>
                <c:pt idx="12">
                  <c:v>62.811730851432614</c:v>
                </c:pt>
                <c:pt idx="13">
                  <c:v>59.66451156374675</c:v>
                </c:pt>
                <c:pt idx="14">
                  <c:v>28.150317326290498</c:v>
                </c:pt>
                <c:pt idx="15">
                  <c:v>1.2841086782211075</c:v>
                </c:pt>
                <c:pt idx="16">
                  <c:v>3.697601541629969</c:v>
                </c:pt>
                <c:pt idx="17">
                  <c:v>5.7769838772562032</c:v>
                </c:pt>
                <c:pt idx="18">
                  <c:v>16.614918729929016</c:v>
                </c:pt>
                <c:pt idx="19">
                  <c:v>26.854699529886329</c:v>
                </c:pt>
                <c:pt idx="20">
                  <c:v>64.799799201219187</c:v>
                </c:pt>
              </c:numCache>
            </c:numRef>
          </c:yVal>
          <c:smooth val="1"/>
          <c:extLst>
            <c:ext xmlns:c16="http://schemas.microsoft.com/office/drawing/2014/chart" uri="{C3380CC4-5D6E-409C-BE32-E72D297353CC}">
              <c16:uniqueId val="{00000000-1E41-441E-9BCB-7B9B8A80FDDE}"/>
            </c:ext>
          </c:extLst>
        </c:ser>
        <c:dLbls>
          <c:showLegendKey val="0"/>
          <c:showVal val="0"/>
          <c:showCatName val="0"/>
          <c:showSerName val="0"/>
          <c:showPercent val="0"/>
          <c:showBubbleSize val="0"/>
        </c:dLbls>
        <c:axId val="364974728"/>
        <c:axId val="364981392"/>
      </c:scatterChart>
      <c:valAx>
        <c:axId val="364974728"/>
        <c:scaling>
          <c:orientation val="minMax"/>
          <c:max val="100"/>
        </c:scaling>
        <c:delete val="0"/>
        <c:axPos val="b"/>
        <c:title>
          <c:tx>
            <c:rich>
              <a:bodyPr/>
              <a:lstStyle/>
              <a:p>
                <a:pPr>
                  <a:defRPr/>
                </a:pPr>
                <a:r>
                  <a:rPr lang="en-US" sz="1800"/>
                  <a:t>Percentile of  global income distribution</a:t>
                </a:r>
              </a:p>
            </c:rich>
          </c:tx>
          <c:layout/>
          <c:overlay val="0"/>
        </c:title>
        <c:numFmt formatCode="General" sourceLinked="1"/>
        <c:majorTickMark val="out"/>
        <c:minorTickMark val="none"/>
        <c:tickLblPos val="nextTo"/>
        <c:txPr>
          <a:bodyPr/>
          <a:lstStyle/>
          <a:p>
            <a:pPr>
              <a:defRPr sz="1600"/>
            </a:pPr>
            <a:endParaRPr lang="en-US"/>
          </a:p>
        </c:txPr>
        <c:crossAx val="364981392"/>
        <c:crosses val="autoZero"/>
        <c:crossBetween val="midCat"/>
      </c:valAx>
      <c:valAx>
        <c:axId val="364981392"/>
        <c:scaling>
          <c:orientation val="minMax"/>
          <c:min val="0"/>
        </c:scaling>
        <c:delete val="0"/>
        <c:axPos val="l"/>
        <c:majorGridlines/>
        <c:title>
          <c:tx>
            <c:rich>
              <a:bodyPr rot="-5400000" vert="horz"/>
              <a:lstStyle/>
              <a:p>
                <a:pPr>
                  <a:defRPr sz="1800"/>
                </a:pPr>
                <a:r>
                  <a:rPr lang="en-US" sz="1800"/>
                  <a:t>Real PPP income change (in percent)</a:t>
                </a:r>
              </a:p>
            </c:rich>
          </c:tx>
          <c:layout/>
          <c:overlay val="0"/>
        </c:title>
        <c:numFmt formatCode="0" sourceLinked="1"/>
        <c:majorTickMark val="out"/>
        <c:minorTickMark val="none"/>
        <c:tickLblPos val="nextTo"/>
        <c:txPr>
          <a:bodyPr/>
          <a:lstStyle/>
          <a:p>
            <a:pPr>
              <a:defRPr sz="1600"/>
            </a:pPr>
            <a:endParaRPr lang="en-US"/>
          </a:p>
        </c:txPr>
        <c:crossAx val="364974728"/>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60325" cmpd="sng"/>
          </c:spPr>
          <c:marker>
            <c:symbol val="circle"/>
            <c:size val="12"/>
          </c:marker>
          <c:dLbls>
            <c:dLbl>
              <c:idx val="11"/>
              <c:layout>
                <c:manualLayout>
                  <c:x val="0"/>
                  <c:y val="-3.08625705249927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393-49DD-B41E-F7AB08177E72}"/>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'DATA Non anon. grow  by ventile'!$L$34:$L$45</c:f>
              <c:strCache>
                <c:ptCount val="12"/>
                <c:pt idx="0">
                  <c:v>D1</c:v>
                </c:pt>
                <c:pt idx="1">
                  <c:v>D2</c:v>
                </c:pt>
                <c:pt idx="2">
                  <c:v>D3</c:v>
                </c:pt>
                <c:pt idx="3">
                  <c:v>D4</c:v>
                </c:pt>
                <c:pt idx="4">
                  <c:v>D5</c:v>
                </c:pt>
                <c:pt idx="5">
                  <c:v>D6</c:v>
                </c:pt>
                <c:pt idx="6">
                  <c:v>D7</c:v>
                </c:pt>
                <c:pt idx="7">
                  <c:v>D8</c:v>
                </c:pt>
                <c:pt idx="8">
                  <c:v>D9</c:v>
                </c:pt>
                <c:pt idx="9">
                  <c:v>V19</c:v>
                </c:pt>
                <c:pt idx="10">
                  <c:v>P95-99</c:v>
                </c:pt>
                <c:pt idx="11">
                  <c:v>P100</c:v>
                </c:pt>
              </c:strCache>
            </c:strRef>
          </c:cat>
          <c:val>
            <c:numRef>
              <c:f>'DATA Non anon. grow  by ventile'!$N$49:$N$60</c:f>
              <c:numCache>
                <c:formatCode>0</c:formatCode>
                <c:ptCount val="12"/>
                <c:pt idx="0">
                  <c:v>140.105620946252</c:v>
                </c:pt>
                <c:pt idx="1">
                  <c:v>216.76015895895</c:v>
                </c:pt>
                <c:pt idx="2">
                  <c:v>235.78385813482501</c:v>
                </c:pt>
                <c:pt idx="3">
                  <c:v>442.62507172364002</c:v>
                </c:pt>
                <c:pt idx="4">
                  <c:v>465.60824895294604</c:v>
                </c:pt>
                <c:pt idx="5">
                  <c:v>798.6377678604</c:v>
                </c:pt>
                <c:pt idx="6">
                  <c:v>1245.9614574572199</c:v>
                </c:pt>
                <c:pt idx="7">
                  <c:v>1162.95678426374</c:v>
                </c:pt>
                <c:pt idx="8">
                  <c:v>2217.9463406207997</c:v>
                </c:pt>
                <c:pt idx="9">
                  <c:v>3167.9425522043998</c:v>
                </c:pt>
                <c:pt idx="10">
                  <c:v>7190.0365634519994</c:v>
                </c:pt>
                <c:pt idx="11">
                  <c:v>22890.821237465996</c:v>
                </c:pt>
              </c:numCache>
            </c:numRef>
          </c:val>
          <c:smooth val="0"/>
          <c:extLst>
            <c:ext xmlns:c16="http://schemas.microsoft.com/office/drawing/2014/chart" uri="{C3380CC4-5D6E-409C-BE32-E72D297353CC}">
              <c16:uniqueId val="{00000001-8393-49DD-B41E-F7AB08177E72}"/>
            </c:ext>
          </c:extLst>
        </c:ser>
        <c:dLbls>
          <c:showLegendKey val="0"/>
          <c:showVal val="0"/>
          <c:showCatName val="0"/>
          <c:showSerName val="0"/>
          <c:showPercent val="0"/>
          <c:showBubbleSize val="0"/>
        </c:dLbls>
        <c:marker val="1"/>
        <c:smooth val="0"/>
        <c:axId val="357997472"/>
        <c:axId val="357998256"/>
      </c:lineChart>
      <c:catAx>
        <c:axId val="357997472"/>
        <c:scaling>
          <c:orientation val="minMax"/>
        </c:scaling>
        <c:delete val="0"/>
        <c:axPos val="b"/>
        <c:title>
          <c:tx>
            <c:rich>
              <a:bodyPr/>
              <a:lstStyle/>
              <a:p>
                <a:pPr>
                  <a:defRPr/>
                </a:pPr>
                <a:r>
                  <a:rPr lang="en-US"/>
                  <a:t>Decile/fractile</a:t>
                </a:r>
                <a:r>
                  <a:rPr lang="en-US" baseline="0"/>
                  <a:t> </a:t>
                </a:r>
                <a:r>
                  <a:rPr lang="en-US"/>
                  <a:t>of 1988 global income distribution</a:t>
                </a:r>
              </a:p>
            </c:rich>
          </c:tx>
          <c:layout/>
          <c:overlay val="0"/>
        </c:title>
        <c:numFmt formatCode="General" sourceLinked="1"/>
        <c:majorTickMark val="out"/>
        <c:minorTickMark val="none"/>
        <c:tickLblPos val="nextTo"/>
        <c:txPr>
          <a:bodyPr/>
          <a:lstStyle/>
          <a:p>
            <a:pPr>
              <a:defRPr sz="1400"/>
            </a:pPr>
            <a:endParaRPr lang="en-US"/>
          </a:p>
        </c:txPr>
        <c:crossAx val="357998256"/>
        <c:crosses val="autoZero"/>
        <c:auto val="1"/>
        <c:lblAlgn val="ctr"/>
        <c:lblOffset val="100"/>
        <c:noMultiLvlLbl val="0"/>
      </c:catAx>
      <c:valAx>
        <c:axId val="357998256"/>
        <c:scaling>
          <c:orientation val="minMax"/>
        </c:scaling>
        <c:delete val="0"/>
        <c:axPos val="l"/>
        <c:majorGridlines/>
        <c:title>
          <c:tx>
            <c:rich>
              <a:bodyPr rot="-5400000" vert="horz"/>
              <a:lstStyle/>
              <a:p>
                <a:pPr>
                  <a:defRPr sz="1400"/>
                </a:pPr>
                <a:r>
                  <a:rPr lang="en-US" sz="1400" dirty="0"/>
                  <a:t>Absolute per capita real income gain </a:t>
                </a:r>
                <a:r>
                  <a:rPr lang="en-US" sz="1400" dirty="0" smtClean="0"/>
                  <a:t>between</a:t>
                </a:r>
              </a:p>
              <a:p>
                <a:pPr>
                  <a:defRPr sz="1400"/>
                </a:pPr>
                <a:r>
                  <a:rPr lang="en-US" sz="1400" dirty="0" smtClean="0"/>
                  <a:t> </a:t>
                </a:r>
                <a:r>
                  <a:rPr lang="en-US" sz="1400" dirty="0"/>
                  <a:t>1988 and 2008</a:t>
                </a:r>
              </a:p>
            </c:rich>
          </c:tx>
          <c:layout/>
          <c:overlay val="0"/>
        </c:title>
        <c:numFmt formatCode="0" sourceLinked="1"/>
        <c:majorTickMark val="out"/>
        <c:minorTickMark val="none"/>
        <c:tickLblPos val="nextTo"/>
        <c:crossAx val="35799747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Real income growth over 1988-2008 and 1988-2011</a:t>
            </a:r>
            <a:r>
              <a:rPr lang="en-US" sz="2000" baseline="0"/>
              <a:t> </a:t>
            </a:r>
            <a:r>
              <a:rPr lang="en-US" sz="2000"/>
              <a:t> (based on 2011 PPPs)</a:t>
            </a:r>
          </a:p>
        </c:rich>
      </c:tx>
      <c:layout>
        <c:manualLayout>
          <c:xMode val="edge"/>
          <c:yMode val="edge"/>
          <c:x val="0.10726641962681106"/>
          <c:y val="1.814898458574823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38100" cap="rnd">
              <a:solidFill>
                <a:schemeClr val="accent1"/>
              </a:solidFill>
              <a:round/>
            </a:ln>
            <a:effectLst/>
          </c:spPr>
          <c:marker>
            <c:symbol val="circle"/>
            <c:size val="9"/>
            <c:spPr>
              <a:solidFill>
                <a:schemeClr val="accent1"/>
              </a:solidFill>
              <a:ln w="38100">
                <a:solidFill>
                  <a:schemeClr val="accent1"/>
                </a:solidFill>
              </a:ln>
              <a:effectLst/>
            </c:spPr>
          </c:marker>
          <c:xVal>
            <c:numRef>
              <c:f>'DATA-2011_PPPs'!$E$8:$E$28</c:f>
              <c:numCache>
                <c:formatCode>General</c:formatCode>
                <c:ptCount val="21"/>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99</c:v>
                </c:pt>
                <c:pt idx="20">
                  <c:v>100</c:v>
                </c:pt>
              </c:numCache>
            </c:numRef>
          </c:xVal>
          <c:yVal>
            <c:numRef>
              <c:f>'DATA-2011_PPPs'!$M$8:$M$28</c:f>
              <c:numCache>
                <c:formatCode>0</c:formatCode>
                <c:ptCount val="21"/>
                <c:pt idx="0">
                  <c:v>18.823252173069083</c:v>
                </c:pt>
                <c:pt idx="1">
                  <c:v>43.60140001894699</c:v>
                </c:pt>
                <c:pt idx="2">
                  <c:v>51.706666688092831</c:v>
                </c:pt>
                <c:pt idx="3">
                  <c:v>51.254975853252027</c:v>
                </c:pt>
                <c:pt idx="4">
                  <c:v>56.737155619008405</c:v>
                </c:pt>
                <c:pt idx="5">
                  <c:v>62.808435119401175</c:v>
                </c:pt>
                <c:pt idx="6">
                  <c:v>63.131494995889881</c:v>
                </c:pt>
                <c:pt idx="7">
                  <c:v>61.393184867164877</c:v>
                </c:pt>
                <c:pt idx="8">
                  <c:v>67.056212122421982</c:v>
                </c:pt>
                <c:pt idx="9">
                  <c:v>67.379866900213131</c:v>
                </c:pt>
                <c:pt idx="10">
                  <c:v>64.697757019315219</c:v>
                </c:pt>
                <c:pt idx="11">
                  <c:v>61.584152670631845</c:v>
                </c:pt>
                <c:pt idx="12">
                  <c:v>61.636654549537553</c:v>
                </c:pt>
                <c:pt idx="13">
                  <c:v>48.633188654893303</c:v>
                </c:pt>
                <c:pt idx="14">
                  <c:v>32.00205472703361</c:v>
                </c:pt>
                <c:pt idx="15">
                  <c:v>9.3936584997287085</c:v>
                </c:pt>
                <c:pt idx="16">
                  <c:v>8.4664811561397499</c:v>
                </c:pt>
                <c:pt idx="17">
                  <c:v>10.585170066713179</c:v>
                </c:pt>
                <c:pt idx="18">
                  <c:v>17.210211213259075</c:v>
                </c:pt>
                <c:pt idx="19">
                  <c:v>24.251061396618677</c:v>
                </c:pt>
                <c:pt idx="20">
                  <c:v>53.090081287280789</c:v>
                </c:pt>
              </c:numCache>
            </c:numRef>
          </c:yVal>
          <c:smooth val="0"/>
          <c:extLst>
            <c:ext xmlns:c16="http://schemas.microsoft.com/office/drawing/2014/chart" uri="{C3380CC4-5D6E-409C-BE32-E72D297353CC}">
              <c16:uniqueId val="{00000000-7F94-4129-A932-8F22708690EE}"/>
            </c:ext>
          </c:extLst>
        </c:ser>
        <c:ser>
          <c:idx val="1"/>
          <c:order val="1"/>
          <c:spPr>
            <a:ln w="38100" cap="rnd">
              <a:solidFill>
                <a:schemeClr val="accent2"/>
              </a:solidFill>
              <a:round/>
            </a:ln>
            <a:effectLst/>
          </c:spPr>
          <c:marker>
            <c:symbol val="circle"/>
            <c:size val="9"/>
            <c:spPr>
              <a:solidFill>
                <a:schemeClr val="accent2"/>
              </a:solidFill>
              <a:ln w="38100">
                <a:solidFill>
                  <a:schemeClr val="accent2"/>
                </a:solidFill>
              </a:ln>
              <a:effectLst/>
            </c:spPr>
          </c:marker>
          <c:xVal>
            <c:numRef>
              <c:f>'DATA-2011_PPPs'!$E$8:$E$28</c:f>
              <c:numCache>
                <c:formatCode>General</c:formatCode>
                <c:ptCount val="21"/>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99</c:v>
                </c:pt>
                <c:pt idx="20">
                  <c:v>100</c:v>
                </c:pt>
              </c:numCache>
            </c:numRef>
          </c:xVal>
          <c:yVal>
            <c:numRef>
              <c:f>'DATA-2011_PPPs'!$N$8:$N$28</c:f>
              <c:numCache>
                <c:formatCode>0</c:formatCode>
                <c:ptCount val="21"/>
                <c:pt idx="0">
                  <c:v>30.297738218794755</c:v>
                </c:pt>
                <c:pt idx="1">
                  <c:v>56.366881885329704</c:v>
                </c:pt>
                <c:pt idx="2">
                  <c:v>61.375421595929637</c:v>
                </c:pt>
                <c:pt idx="3">
                  <c:v>62.138102583230001</c:v>
                </c:pt>
                <c:pt idx="4">
                  <c:v>68.894683019600109</c:v>
                </c:pt>
                <c:pt idx="5">
                  <c:v>79.55748600314665</c:v>
                </c:pt>
                <c:pt idx="6">
                  <c:v>87.824377340680243</c:v>
                </c:pt>
                <c:pt idx="7">
                  <c:v>93.221093133159144</c:v>
                </c:pt>
                <c:pt idx="8">
                  <c:v>102.69224824557712</c:v>
                </c:pt>
                <c:pt idx="9">
                  <c:v>110.57604896572965</c:v>
                </c:pt>
                <c:pt idx="10">
                  <c:v>116.65943844056707</c:v>
                </c:pt>
                <c:pt idx="11">
                  <c:v>111.58282318309629</c:v>
                </c:pt>
                <c:pt idx="12">
                  <c:v>105.68159761715145</c:v>
                </c:pt>
                <c:pt idx="13">
                  <c:v>93.536245793345117</c:v>
                </c:pt>
                <c:pt idx="14">
                  <c:v>73.489716632605379</c:v>
                </c:pt>
                <c:pt idx="15">
                  <c:v>47.773019344735587</c:v>
                </c:pt>
                <c:pt idx="16">
                  <c:v>25.120973643841339</c:v>
                </c:pt>
                <c:pt idx="17">
                  <c:v>13.279686228181099</c:v>
                </c:pt>
                <c:pt idx="18">
                  <c:v>12.93394762903648</c:v>
                </c:pt>
                <c:pt idx="19">
                  <c:v>15.077260055789132</c:v>
                </c:pt>
                <c:pt idx="20">
                  <c:v>43.010984685415508</c:v>
                </c:pt>
              </c:numCache>
            </c:numRef>
          </c:yVal>
          <c:smooth val="0"/>
          <c:extLst>
            <c:ext xmlns:c16="http://schemas.microsoft.com/office/drawing/2014/chart" uri="{C3380CC4-5D6E-409C-BE32-E72D297353CC}">
              <c16:uniqueId val="{00000001-7F94-4129-A932-8F22708690EE}"/>
            </c:ext>
          </c:extLst>
        </c:ser>
        <c:dLbls>
          <c:showLegendKey val="0"/>
          <c:showVal val="0"/>
          <c:showCatName val="0"/>
          <c:showSerName val="0"/>
          <c:showPercent val="0"/>
          <c:showBubbleSize val="0"/>
        </c:dLbls>
        <c:axId val="364976688"/>
        <c:axId val="364981000"/>
      </c:scatterChart>
      <c:valAx>
        <c:axId val="364976688"/>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Percentile of global income distribution</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4981000"/>
        <c:crosses val="autoZero"/>
        <c:crossBetween val="midCat"/>
      </c:valAx>
      <c:valAx>
        <c:axId val="364981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Cumulative real per capita growth in % between 1988 and 2008</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49766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Percentage</a:t>
            </a:r>
            <a:r>
              <a:rPr lang="en-US" sz="2000" b="1" baseline="0"/>
              <a:t> of population considered middle class in early</a:t>
            </a:r>
            <a:r>
              <a:rPr lang="en-US" sz="2000" b="1"/>
              <a:t> 1980s and 2013</a:t>
            </a:r>
          </a:p>
        </c:rich>
      </c:tx>
      <c:layout>
        <c:manualLayout>
          <c:xMode val="edge"/>
          <c:yMode val="edge"/>
          <c:x val="0.19362716468778957"/>
          <c:y val="1.211618178088791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DATA!$E$5</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DATA!$J$6:$J$12</c:f>
              <c:strCache>
                <c:ptCount val="7"/>
                <c:pt idx="0">
                  <c:v>USA</c:v>
                </c:pt>
                <c:pt idx="1">
                  <c:v>Spain</c:v>
                </c:pt>
                <c:pt idx="2">
                  <c:v>Canada *</c:v>
                </c:pt>
                <c:pt idx="3">
                  <c:v>Germany</c:v>
                </c:pt>
                <c:pt idx="4">
                  <c:v>UK</c:v>
                </c:pt>
                <c:pt idx="5">
                  <c:v>Netherlands</c:v>
                </c:pt>
                <c:pt idx="6">
                  <c:v>Finland</c:v>
                </c:pt>
              </c:strCache>
            </c:strRef>
          </c:cat>
          <c:val>
            <c:numRef>
              <c:f>DATA!$K$6:$K$12</c:f>
              <c:numCache>
                <c:formatCode>0</c:formatCode>
                <c:ptCount val="7"/>
                <c:pt idx="0">
                  <c:v>26.79879647373815</c:v>
                </c:pt>
                <c:pt idx="1">
                  <c:v>30.069896576183336</c:v>
                </c:pt>
                <c:pt idx="2">
                  <c:v>34.859043777453557</c:v>
                </c:pt>
                <c:pt idx="3">
                  <c:v>37.263376279987845</c:v>
                </c:pt>
                <c:pt idx="4">
                  <c:v>32.60745680160079</c:v>
                </c:pt>
                <c:pt idx="5">
                  <c:v>42.174672250652286</c:v>
                </c:pt>
                <c:pt idx="6">
                  <c:v>42.830847564480266</c:v>
                </c:pt>
              </c:numCache>
            </c:numRef>
          </c:val>
          <c:extLst>
            <c:ext xmlns:c16="http://schemas.microsoft.com/office/drawing/2014/chart" uri="{C3380CC4-5D6E-409C-BE32-E72D297353CC}">
              <c16:uniqueId val="{00000000-1BE2-42EA-B363-A66CB8B2090F}"/>
            </c:ext>
          </c:extLst>
        </c:ser>
        <c:ser>
          <c:idx val="1"/>
          <c:order val="1"/>
          <c:tx>
            <c:strRef>
              <c:f>DATA!$F$4:$F$5</c:f>
              <c:strCache>
                <c:ptCount val="2"/>
                <c:pt idx="0">
                  <c:v>around</c:v>
                </c:pt>
                <c:pt idx="1">
                  <c:v>1980s</c:v>
                </c:pt>
              </c:strCache>
            </c:strRef>
          </c:tx>
          <c:spPr>
            <a:solidFill>
              <a:schemeClr val="accent1">
                <a:lumMod val="40000"/>
                <a:lumOff val="60000"/>
              </a:schemeClr>
            </a:solidFill>
            <a:ln>
              <a:solidFill>
                <a:schemeClr val="tx2">
                  <a:lumMod val="20000"/>
                  <a:lumOff val="8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DATA!$J$6:$J$12</c:f>
              <c:strCache>
                <c:ptCount val="7"/>
                <c:pt idx="0">
                  <c:v>USA</c:v>
                </c:pt>
                <c:pt idx="1">
                  <c:v>Spain</c:v>
                </c:pt>
                <c:pt idx="2">
                  <c:v>Canada *</c:v>
                </c:pt>
                <c:pt idx="3">
                  <c:v>Germany</c:v>
                </c:pt>
                <c:pt idx="4">
                  <c:v>UK</c:v>
                </c:pt>
                <c:pt idx="5">
                  <c:v>Netherlands</c:v>
                </c:pt>
                <c:pt idx="6">
                  <c:v>Finland</c:v>
                </c:pt>
              </c:strCache>
            </c:strRef>
          </c:cat>
          <c:val>
            <c:numRef>
              <c:f>DATA!$L$6:$L$12</c:f>
              <c:numCache>
                <c:formatCode>0</c:formatCode>
                <c:ptCount val="7"/>
                <c:pt idx="0">
                  <c:v>31.656194731049304</c:v>
                </c:pt>
                <c:pt idx="1">
                  <c:v>33.801180195534712</c:v>
                </c:pt>
                <c:pt idx="2">
                  <c:v>35.549586086320829</c:v>
                </c:pt>
                <c:pt idx="3">
                  <c:v>39.57778223399476</c:v>
                </c:pt>
                <c:pt idx="4">
                  <c:v>39.800152839867891</c:v>
                </c:pt>
                <c:pt idx="5">
                  <c:v>45.096928731130035</c:v>
                </c:pt>
                <c:pt idx="6">
                  <c:v>50.106510433957887</c:v>
                </c:pt>
              </c:numCache>
            </c:numRef>
          </c:val>
          <c:extLst>
            <c:ext xmlns:c16="http://schemas.microsoft.com/office/drawing/2014/chart" uri="{C3380CC4-5D6E-409C-BE32-E72D297353CC}">
              <c16:uniqueId val="{00000001-1BE2-42EA-B363-A66CB8B2090F}"/>
            </c:ext>
          </c:extLst>
        </c:ser>
        <c:dLbls>
          <c:showLegendKey val="0"/>
          <c:showVal val="0"/>
          <c:showCatName val="0"/>
          <c:showSerName val="0"/>
          <c:showPercent val="0"/>
          <c:showBubbleSize val="0"/>
        </c:dLbls>
        <c:gapWidth val="182"/>
        <c:axId val="364977472"/>
        <c:axId val="364979432"/>
      </c:barChart>
      <c:catAx>
        <c:axId val="364977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4979432"/>
        <c:crosses val="autoZero"/>
        <c:auto val="1"/>
        <c:lblAlgn val="ctr"/>
        <c:lblOffset val="100"/>
        <c:noMultiLvlLbl val="0"/>
      </c:catAx>
      <c:valAx>
        <c:axId val="3649794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4977472"/>
        <c:crosses val="autoZero"/>
        <c:crossBetween val="between"/>
      </c:valAx>
      <c:spPr>
        <a:noFill/>
        <a:ln>
          <a:noFill/>
        </a:ln>
        <a:effectLst/>
      </c:spPr>
    </c:plotArea>
    <c:legend>
      <c:legendPos val="b"/>
      <c:layout>
        <c:manualLayout>
          <c:xMode val="edge"/>
          <c:yMode val="edge"/>
          <c:x val="0.35363457941724658"/>
          <c:y val="0.92577789226138496"/>
          <c:w val="0.31032108641022293"/>
          <c:h val="5.604783506728296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US real median after-tax household per capita income 1979-2013</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spPr>
            <a:ln w="28575" cap="rnd">
              <a:solidFill>
                <a:schemeClr val="accent2"/>
              </a:solidFill>
              <a:round/>
            </a:ln>
            <a:effectLst/>
          </c:spPr>
          <c:marker>
            <c:symbol val="circle"/>
            <c:size val="10"/>
            <c:spPr>
              <a:solidFill>
                <a:schemeClr val="accent2"/>
              </a:solidFill>
              <a:ln w="9525">
                <a:solidFill>
                  <a:schemeClr val="accent2"/>
                </a:solidFill>
              </a:ln>
              <a:effectLst/>
            </c:spPr>
          </c:marker>
          <c:cat>
            <c:numRef>
              <c:f>'PPP positional'!$F$198:$F$207</c:f>
              <c:numCache>
                <c:formatCode>General</c:formatCode>
                <c:ptCount val="10"/>
                <c:pt idx="0">
                  <c:v>1979</c:v>
                </c:pt>
                <c:pt idx="1">
                  <c:v>1986</c:v>
                </c:pt>
                <c:pt idx="2">
                  <c:v>1991</c:v>
                </c:pt>
                <c:pt idx="3">
                  <c:v>1994</c:v>
                </c:pt>
                <c:pt idx="4">
                  <c:v>1997</c:v>
                </c:pt>
                <c:pt idx="5">
                  <c:v>2000</c:v>
                </c:pt>
                <c:pt idx="6">
                  <c:v>2004</c:v>
                </c:pt>
                <c:pt idx="7">
                  <c:v>2007</c:v>
                </c:pt>
                <c:pt idx="8">
                  <c:v>2010</c:v>
                </c:pt>
                <c:pt idx="9">
                  <c:v>2013</c:v>
                </c:pt>
              </c:numCache>
            </c:numRef>
          </c:cat>
          <c:val>
            <c:numRef>
              <c:f>'PPP positional'!$G$198:$G$207</c:f>
              <c:numCache>
                <c:formatCode>#,##0</c:formatCode>
                <c:ptCount val="10"/>
                <c:pt idx="0">
                  <c:v>14988</c:v>
                </c:pt>
                <c:pt idx="1">
                  <c:v>15550</c:v>
                </c:pt>
                <c:pt idx="2">
                  <c:v>15890</c:v>
                </c:pt>
                <c:pt idx="3">
                  <c:v>15860</c:v>
                </c:pt>
                <c:pt idx="4">
                  <c:v>16606</c:v>
                </c:pt>
                <c:pt idx="5">
                  <c:v>17799</c:v>
                </c:pt>
                <c:pt idx="6">
                  <c:v>18096</c:v>
                </c:pt>
                <c:pt idx="7">
                  <c:v>18446</c:v>
                </c:pt>
                <c:pt idx="8">
                  <c:v>17935</c:v>
                </c:pt>
                <c:pt idx="9">
                  <c:v>17791</c:v>
                </c:pt>
              </c:numCache>
            </c:numRef>
          </c:val>
          <c:smooth val="0"/>
          <c:extLst>
            <c:ext xmlns:c16="http://schemas.microsoft.com/office/drawing/2014/chart" uri="{C3380CC4-5D6E-409C-BE32-E72D297353CC}">
              <c16:uniqueId val="{00000000-97F8-4D37-B58E-940B744C76C7}"/>
            </c:ext>
          </c:extLst>
        </c:ser>
        <c:dLbls>
          <c:showLegendKey val="0"/>
          <c:showVal val="0"/>
          <c:showCatName val="0"/>
          <c:showSerName val="0"/>
          <c:showPercent val="0"/>
          <c:showBubbleSize val="0"/>
        </c:dLbls>
        <c:marker val="1"/>
        <c:smooth val="0"/>
        <c:axId val="364975120"/>
        <c:axId val="364975904"/>
      </c:lineChart>
      <c:catAx>
        <c:axId val="36497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4975904"/>
        <c:crosses val="autoZero"/>
        <c:auto val="1"/>
        <c:lblAlgn val="ctr"/>
        <c:lblOffset val="100"/>
        <c:noMultiLvlLbl val="0"/>
      </c:catAx>
      <c:valAx>
        <c:axId val="364975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497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'Inequality measures'!$C$5</c:f>
              <c:strCache>
                <c:ptCount val="1"/>
                <c:pt idx="0">
                  <c:v>Land Rent/Wage Rate</c:v>
                </c:pt>
              </c:strCache>
            </c:strRef>
          </c:tx>
          <c:spPr>
            <a:ln w="28575" cap="rnd">
              <a:solidFill>
                <a:schemeClr val="accent2"/>
              </a:solidFill>
              <a:round/>
            </a:ln>
            <a:effectLst/>
          </c:spPr>
          <c:marker>
            <c:symbol val="none"/>
          </c:marker>
          <c:cat>
            <c:numRef>
              <c:f>'Inequality measures'!$A$6:$A$574</c:f>
              <c:numCache>
                <c:formatCode>General</c:formatCode>
                <c:ptCount val="569"/>
                <c:pt idx="0">
                  <c:v>1282</c:v>
                </c:pt>
                <c:pt idx="1">
                  <c:v>1283</c:v>
                </c:pt>
                <c:pt idx="2">
                  <c:v>1284</c:v>
                </c:pt>
                <c:pt idx="3">
                  <c:v>1285</c:v>
                </c:pt>
                <c:pt idx="4">
                  <c:v>1286</c:v>
                </c:pt>
                <c:pt idx="5">
                  <c:v>1287</c:v>
                </c:pt>
                <c:pt idx="6">
                  <c:v>1288</c:v>
                </c:pt>
                <c:pt idx="7">
                  <c:v>1289</c:v>
                </c:pt>
                <c:pt idx="8">
                  <c:v>1290</c:v>
                </c:pt>
                <c:pt idx="9">
                  <c:v>1291</c:v>
                </c:pt>
                <c:pt idx="10">
                  <c:v>1292</c:v>
                </c:pt>
                <c:pt idx="11">
                  <c:v>1293</c:v>
                </c:pt>
                <c:pt idx="12">
                  <c:v>1294</c:v>
                </c:pt>
                <c:pt idx="13">
                  <c:v>1295</c:v>
                </c:pt>
                <c:pt idx="14">
                  <c:v>1296</c:v>
                </c:pt>
                <c:pt idx="15">
                  <c:v>1297</c:v>
                </c:pt>
                <c:pt idx="16">
                  <c:v>1298</c:v>
                </c:pt>
                <c:pt idx="17">
                  <c:v>1299</c:v>
                </c:pt>
                <c:pt idx="18">
                  <c:v>1300</c:v>
                </c:pt>
                <c:pt idx="19">
                  <c:v>1301</c:v>
                </c:pt>
                <c:pt idx="20">
                  <c:v>1302</c:v>
                </c:pt>
                <c:pt idx="21">
                  <c:v>1303</c:v>
                </c:pt>
                <c:pt idx="22">
                  <c:v>1304</c:v>
                </c:pt>
                <c:pt idx="23">
                  <c:v>1305</c:v>
                </c:pt>
                <c:pt idx="24">
                  <c:v>1306</c:v>
                </c:pt>
                <c:pt idx="25">
                  <c:v>1307</c:v>
                </c:pt>
                <c:pt idx="26">
                  <c:v>1308</c:v>
                </c:pt>
                <c:pt idx="27">
                  <c:v>1309</c:v>
                </c:pt>
                <c:pt idx="28">
                  <c:v>1310</c:v>
                </c:pt>
                <c:pt idx="29">
                  <c:v>1311</c:v>
                </c:pt>
                <c:pt idx="30">
                  <c:v>1312</c:v>
                </c:pt>
                <c:pt idx="31">
                  <c:v>1313</c:v>
                </c:pt>
                <c:pt idx="32">
                  <c:v>1314</c:v>
                </c:pt>
                <c:pt idx="33">
                  <c:v>1315</c:v>
                </c:pt>
                <c:pt idx="34">
                  <c:v>1316</c:v>
                </c:pt>
                <c:pt idx="35">
                  <c:v>1317</c:v>
                </c:pt>
                <c:pt idx="36">
                  <c:v>1318</c:v>
                </c:pt>
                <c:pt idx="37">
                  <c:v>1319</c:v>
                </c:pt>
                <c:pt idx="38">
                  <c:v>1320</c:v>
                </c:pt>
                <c:pt idx="39">
                  <c:v>1321</c:v>
                </c:pt>
                <c:pt idx="40">
                  <c:v>1322</c:v>
                </c:pt>
                <c:pt idx="41">
                  <c:v>1323</c:v>
                </c:pt>
                <c:pt idx="42">
                  <c:v>1324</c:v>
                </c:pt>
                <c:pt idx="43">
                  <c:v>1325</c:v>
                </c:pt>
                <c:pt idx="44">
                  <c:v>1326</c:v>
                </c:pt>
                <c:pt idx="45">
                  <c:v>1327</c:v>
                </c:pt>
                <c:pt idx="46">
                  <c:v>1328</c:v>
                </c:pt>
                <c:pt idx="47">
                  <c:v>1329</c:v>
                </c:pt>
                <c:pt idx="48">
                  <c:v>1330</c:v>
                </c:pt>
                <c:pt idx="49">
                  <c:v>1331</c:v>
                </c:pt>
                <c:pt idx="50">
                  <c:v>1332</c:v>
                </c:pt>
                <c:pt idx="51">
                  <c:v>1333</c:v>
                </c:pt>
                <c:pt idx="52">
                  <c:v>1334</c:v>
                </c:pt>
                <c:pt idx="53">
                  <c:v>1335</c:v>
                </c:pt>
                <c:pt idx="54">
                  <c:v>1336</c:v>
                </c:pt>
                <c:pt idx="55">
                  <c:v>1337</c:v>
                </c:pt>
                <c:pt idx="56">
                  <c:v>1338</c:v>
                </c:pt>
                <c:pt idx="57">
                  <c:v>1339</c:v>
                </c:pt>
                <c:pt idx="58">
                  <c:v>1340</c:v>
                </c:pt>
                <c:pt idx="59">
                  <c:v>1341</c:v>
                </c:pt>
                <c:pt idx="60">
                  <c:v>1342</c:v>
                </c:pt>
                <c:pt idx="61">
                  <c:v>1343</c:v>
                </c:pt>
                <c:pt idx="62">
                  <c:v>1344</c:v>
                </c:pt>
                <c:pt idx="63">
                  <c:v>1345</c:v>
                </c:pt>
                <c:pt idx="64">
                  <c:v>1346</c:v>
                </c:pt>
                <c:pt idx="65">
                  <c:v>1347</c:v>
                </c:pt>
                <c:pt idx="66">
                  <c:v>1348</c:v>
                </c:pt>
                <c:pt idx="67">
                  <c:v>1349</c:v>
                </c:pt>
                <c:pt idx="68">
                  <c:v>1350</c:v>
                </c:pt>
                <c:pt idx="69">
                  <c:v>1351</c:v>
                </c:pt>
                <c:pt idx="70">
                  <c:v>1352</c:v>
                </c:pt>
                <c:pt idx="71">
                  <c:v>1353</c:v>
                </c:pt>
                <c:pt idx="72">
                  <c:v>1354</c:v>
                </c:pt>
                <c:pt idx="73">
                  <c:v>1355</c:v>
                </c:pt>
                <c:pt idx="74">
                  <c:v>1356</c:v>
                </c:pt>
                <c:pt idx="75">
                  <c:v>1357</c:v>
                </c:pt>
                <c:pt idx="76">
                  <c:v>1358</c:v>
                </c:pt>
                <c:pt idx="77">
                  <c:v>1359</c:v>
                </c:pt>
                <c:pt idx="78">
                  <c:v>1360</c:v>
                </c:pt>
                <c:pt idx="79">
                  <c:v>1361</c:v>
                </c:pt>
                <c:pt idx="80">
                  <c:v>1362</c:v>
                </c:pt>
                <c:pt idx="81">
                  <c:v>1363</c:v>
                </c:pt>
                <c:pt idx="82">
                  <c:v>1364</c:v>
                </c:pt>
                <c:pt idx="83">
                  <c:v>1365</c:v>
                </c:pt>
                <c:pt idx="84">
                  <c:v>1366</c:v>
                </c:pt>
                <c:pt idx="85">
                  <c:v>1367</c:v>
                </c:pt>
                <c:pt idx="86">
                  <c:v>1368</c:v>
                </c:pt>
                <c:pt idx="87">
                  <c:v>1369</c:v>
                </c:pt>
                <c:pt idx="88">
                  <c:v>1370</c:v>
                </c:pt>
                <c:pt idx="89">
                  <c:v>1371</c:v>
                </c:pt>
                <c:pt idx="90">
                  <c:v>1372</c:v>
                </c:pt>
                <c:pt idx="91">
                  <c:v>1373</c:v>
                </c:pt>
                <c:pt idx="92">
                  <c:v>1374</c:v>
                </c:pt>
                <c:pt idx="93">
                  <c:v>1375</c:v>
                </c:pt>
                <c:pt idx="94">
                  <c:v>1376</c:v>
                </c:pt>
                <c:pt idx="95">
                  <c:v>1377</c:v>
                </c:pt>
                <c:pt idx="96">
                  <c:v>1378</c:v>
                </c:pt>
                <c:pt idx="97">
                  <c:v>1379</c:v>
                </c:pt>
                <c:pt idx="98">
                  <c:v>1380</c:v>
                </c:pt>
                <c:pt idx="99">
                  <c:v>1381</c:v>
                </c:pt>
                <c:pt idx="100">
                  <c:v>1382</c:v>
                </c:pt>
                <c:pt idx="101">
                  <c:v>1383</c:v>
                </c:pt>
                <c:pt idx="102">
                  <c:v>1384</c:v>
                </c:pt>
                <c:pt idx="103">
                  <c:v>1385</c:v>
                </c:pt>
                <c:pt idx="104">
                  <c:v>1386</c:v>
                </c:pt>
                <c:pt idx="105">
                  <c:v>1387</c:v>
                </c:pt>
                <c:pt idx="106">
                  <c:v>1388</c:v>
                </c:pt>
                <c:pt idx="107">
                  <c:v>1389</c:v>
                </c:pt>
                <c:pt idx="108">
                  <c:v>1390</c:v>
                </c:pt>
                <c:pt idx="109">
                  <c:v>1391</c:v>
                </c:pt>
                <c:pt idx="110">
                  <c:v>1392</c:v>
                </c:pt>
                <c:pt idx="111">
                  <c:v>1393</c:v>
                </c:pt>
                <c:pt idx="112">
                  <c:v>1394</c:v>
                </c:pt>
                <c:pt idx="113">
                  <c:v>1395</c:v>
                </c:pt>
                <c:pt idx="114">
                  <c:v>1396</c:v>
                </c:pt>
                <c:pt idx="115">
                  <c:v>1397</c:v>
                </c:pt>
                <c:pt idx="116">
                  <c:v>1398</c:v>
                </c:pt>
                <c:pt idx="117">
                  <c:v>1399</c:v>
                </c:pt>
                <c:pt idx="118">
                  <c:v>1400</c:v>
                </c:pt>
                <c:pt idx="119">
                  <c:v>1401</c:v>
                </c:pt>
                <c:pt idx="120">
                  <c:v>1402</c:v>
                </c:pt>
                <c:pt idx="121">
                  <c:v>1403</c:v>
                </c:pt>
                <c:pt idx="122">
                  <c:v>1404</c:v>
                </c:pt>
                <c:pt idx="123">
                  <c:v>1405</c:v>
                </c:pt>
                <c:pt idx="124">
                  <c:v>1406</c:v>
                </c:pt>
                <c:pt idx="125">
                  <c:v>1407</c:v>
                </c:pt>
                <c:pt idx="126">
                  <c:v>1408</c:v>
                </c:pt>
                <c:pt idx="127">
                  <c:v>1409</c:v>
                </c:pt>
                <c:pt idx="128">
                  <c:v>1410</c:v>
                </c:pt>
                <c:pt idx="129">
                  <c:v>1411</c:v>
                </c:pt>
                <c:pt idx="130">
                  <c:v>1412</c:v>
                </c:pt>
                <c:pt idx="131">
                  <c:v>1413</c:v>
                </c:pt>
                <c:pt idx="132">
                  <c:v>1414</c:v>
                </c:pt>
                <c:pt idx="133">
                  <c:v>1415</c:v>
                </c:pt>
                <c:pt idx="134">
                  <c:v>1416</c:v>
                </c:pt>
                <c:pt idx="135">
                  <c:v>1417</c:v>
                </c:pt>
                <c:pt idx="136">
                  <c:v>1418</c:v>
                </c:pt>
                <c:pt idx="137">
                  <c:v>1419</c:v>
                </c:pt>
                <c:pt idx="138">
                  <c:v>1420</c:v>
                </c:pt>
                <c:pt idx="139">
                  <c:v>1421</c:v>
                </c:pt>
                <c:pt idx="140">
                  <c:v>1422</c:v>
                </c:pt>
                <c:pt idx="141">
                  <c:v>1423</c:v>
                </c:pt>
                <c:pt idx="142">
                  <c:v>1424</c:v>
                </c:pt>
                <c:pt idx="143">
                  <c:v>1425</c:v>
                </c:pt>
                <c:pt idx="144">
                  <c:v>1426</c:v>
                </c:pt>
                <c:pt idx="145">
                  <c:v>1427</c:v>
                </c:pt>
                <c:pt idx="146">
                  <c:v>1428</c:v>
                </c:pt>
                <c:pt idx="147">
                  <c:v>1429</c:v>
                </c:pt>
                <c:pt idx="148">
                  <c:v>1430</c:v>
                </c:pt>
                <c:pt idx="149">
                  <c:v>1431</c:v>
                </c:pt>
                <c:pt idx="150">
                  <c:v>1432</c:v>
                </c:pt>
                <c:pt idx="151">
                  <c:v>1433</c:v>
                </c:pt>
                <c:pt idx="152">
                  <c:v>1434</c:v>
                </c:pt>
                <c:pt idx="153">
                  <c:v>1435</c:v>
                </c:pt>
                <c:pt idx="154">
                  <c:v>1436</c:v>
                </c:pt>
                <c:pt idx="155">
                  <c:v>1437</c:v>
                </c:pt>
                <c:pt idx="156">
                  <c:v>1438</c:v>
                </c:pt>
                <c:pt idx="157">
                  <c:v>1439</c:v>
                </c:pt>
                <c:pt idx="158">
                  <c:v>1440</c:v>
                </c:pt>
                <c:pt idx="159">
                  <c:v>1441</c:v>
                </c:pt>
                <c:pt idx="160">
                  <c:v>1442</c:v>
                </c:pt>
                <c:pt idx="161">
                  <c:v>1443</c:v>
                </c:pt>
                <c:pt idx="162">
                  <c:v>1444</c:v>
                </c:pt>
                <c:pt idx="163">
                  <c:v>1445</c:v>
                </c:pt>
                <c:pt idx="164">
                  <c:v>1446</c:v>
                </c:pt>
                <c:pt idx="165">
                  <c:v>1447</c:v>
                </c:pt>
                <c:pt idx="166">
                  <c:v>1448</c:v>
                </c:pt>
                <c:pt idx="167">
                  <c:v>1449</c:v>
                </c:pt>
                <c:pt idx="168">
                  <c:v>1450</c:v>
                </c:pt>
                <c:pt idx="169">
                  <c:v>1451</c:v>
                </c:pt>
                <c:pt idx="170">
                  <c:v>1452</c:v>
                </c:pt>
                <c:pt idx="171">
                  <c:v>1453</c:v>
                </c:pt>
                <c:pt idx="172">
                  <c:v>1454</c:v>
                </c:pt>
                <c:pt idx="173">
                  <c:v>1455</c:v>
                </c:pt>
                <c:pt idx="174">
                  <c:v>1456</c:v>
                </c:pt>
                <c:pt idx="175">
                  <c:v>1457</c:v>
                </c:pt>
                <c:pt idx="176">
                  <c:v>1458</c:v>
                </c:pt>
                <c:pt idx="177">
                  <c:v>1459</c:v>
                </c:pt>
                <c:pt idx="178">
                  <c:v>1460</c:v>
                </c:pt>
                <c:pt idx="179">
                  <c:v>1461</c:v>
                </c:pt>
                <c:pt idx="180">
                  <c:v>1462</c:v>
                </c:pt>
                <c:pt idx="181">
                  <c:v>1463</c:v>
                </c:pt>
                <c:pt idx="182">
                  <c:v>1464</c:v>
                </c:pt>
                <c:pt idx="183">
                  <c:v>1465</c:v>
                </c:pt>
                <c:pt idx="184">
                  <c:v>1466</c:v>
                </c:pt>
                <c:pt idx="185">
                  <c:v>1467</c:v>
                </c:pt>
                <c:pt idx="186">
                  <c:v>1468</c:v>
                </c:pt>
                <c:pt idx="187">
                  <c:v>1469</c:v>
                </c:pt>
                <c:pt idx="188">
                  <c:v>1470</c:v>
                </c:pt>
                <c:pt idx="189">
                  <c:v>1471</c:v>
                </c:pt>
                <c:pt idx="190">
                  <c:v>1472</c:v>
                </c:pt>
                <c:pt idx="191">
                  <c:v>1473</c:v>
                </c:pt>
                <c:pt idx="192">
                  <c:v>1474</c:v>
                </c:pt>
                <c:pt idx="193">
                  <c:v>1475</c:v>
                </c:pt>
                <c:pt idx="194">
                  <c:v>1476</c:v>
                </c:pt>
                <c:pt idx="195">
                  <c:v>1477</c:v>
                </c:pt>
                <c:pt idx="196">
                  <c:v>1478</c:v>
                </c:pt>
                <c:pt idx="197">
                  <c:v>1479</c:v>
                </c:pt>
                <c:pt idx="198">
                  <c:v>1480</c:v>
                </c:pt>
                <c:pt idx="199">
                  <c:v>1481</c:v>
                </c:pt>
                <c:pt idx="200">
                  <c:v>1482</c:v>
                </c:pt>
                <c:pt idx="201">
                  <c:v>1483</c:v>
                </c:pt>
                <c:pt idx="202">
                  <c:v>1484</c:v>
                </c:pt>
                <c:pt idx="203">
                  <c:v>1485</c:v>
                </c:pt>
                <c:pt idx="204">
                  <c:v>1486</c:v>
                </c:pt>
                <c:pt idx="205">
                  <c:v>1487</c:v>
                </c:pt>
                <c:pt idx="206">
                  <c:v>1488</c:v>
                </c:pt>
                <c:pt idx="207">
                  <c:v>1489</c:v>
                </c:pt>
                <c:pt idx="208">
                  <c:v>1490</c:v>
                </c:pt>
                <c:pt idx="209">
                  <c:v>1491</c:v>
                </c:pt>
                <c:pt idx="210">
                  <c:v>1492</c:v>
                </c:pt>
                <c:pt idx="211">
                  <c:v>1493</c:v>
                </c:pt>
                <c:pt idx="212">
                  <c:v>1494</c:v>
                </c:pt>
                <c:pt idx="213">
                  <c:v>1495</c:v>
                </c:pt>
                <c:pt idx="214">
                  <c:v>1496</c:v>
                </c:pt>
                <c:pt idx="215">
                  <c:v>1497</c:v>
                </c:pt>
                <c:pt idx="216">
                  <c:v>1498</c:v>
                </c:pt>
                <c:pt idx="217">
                  <c:v>1499</c:v>
                </c:pt>
                <c:pt idx="218">
                  <c:v>1500</c:v>
                </c:pt>
                <c:pt idx="219">
                  <c:v>1501</c:v>
                </c:pt>
                <c:pt idx="220">
                  <c:v>1502</c:v>
                </c:pt>
                <c:pt idx="221">
                  <c:v>1503</c:v>
                </c:pt>
                <c:pt idx="222">
                  <c:v>1504</c:v>
                </c:pt>
                <c:pt idx="223">
                  <c:v>1505</c:v>
                </c:pt>
                <c:pt idx="224">
                  <c:v>1506</c:v>
                </c:pt>
                <c:pt idx="225">
                  <c:v>1507</c:v>
                </c:pt>
                <c:pt idx="226">
                  <c:v>1508</c:v>
                </c:pt>
                <c:pt idx="227">
                  <c:v>1509</c:v>
                </c:pt>
                <c:pt idx="228">
                  <c:v>1510</c:v>
                </c:pt>
                <c:pt idx="229">
                  <c:v>1511</c:v>
                </c:pt>
                <c:pt idx="230">
                  <c:v>1512</c:v>
                </c:pt>
                <c:pt idx="231">
                  <c:v>1513</c:v>
                </c:pt>
                <c:pt idx="232">
                  <c:v>1514</c:v>
                </c:pt>
                <c:pt idx="233">
                  <c:v>1515</c:v>
                </c:pt>
                <c:pt idx="234">
                  <c:v>1516</c:v>
                </c:pt>
                <c:pt idx="235">
                  <c:v>1517</c:v>
                </c:pt>
                <c:pt idx="236">
                  <c:v>1518</c:v>
                </c:pt>
                <c:pt idx="237">
                  <c:v>1519</c:v>
                </c:pt>
                <c:pt idx="238">
                  <c:v>1520</c:v>
                </c:pt>
                <c:pt idx="239">
                  <c:v>1521</c:v>
                </c:pt>
                <c:pt idx="240">
                  <c:v>1522</c:v>
                </c:pt>
                <c:pt idx="241">
                  <c:v>1523</c:v>
                </c:pt>
                <c:pt idx="242">
                  <c:v>1524</c:v>
                </c:pt>
                <c:pt idx="243">
                  <c:v>1525</c:v>
                </c:pt>
                <c:pt idx="244">
                  <c:v>1526</c:v>
                </c:pt>
                <c:pt idx="245">
                  <c:v>1527</c:v>
                </c:pt>
                <c:pt idx="246">
                  <c:v>1528</c:v>
                </c:pt>
                <c:pt idx="247">
                  <c:v>1529</c:v>
                </c:pt>
                <c:pt idx="248">
                  <c:v>1530</c:v>
                </c:pt>
                <c:pt idx="249">
                  <c:v>1531</c:v>
                </c:pt>
                <c:pt idx="250">
                  <c:v>1532</c:v>
                </c:pt>
                <c:pt idx="251">
                  <c:v>1533</c:v>
                </c:pt>
                <c:pt idx="252">
                  <c:v>1534</c:v>
                </c:pt>
                <c:pt idx="253">
                  <c:v>1535</c:v>
                </c:pt>
                <c:pt idx="254">
                  <c:v>1536</c:v>
                </c:pt>
                <c:pt idx="255">
                  <c:v>1537</c:v>
                </c:pt>
                <c:pt idx="256">
                  <c:v>1538</c:v>
                </c:pt>
                <c:pt idx="257">
                  <c:v>1539</c:v>
                </c:pt>
                <c:pt idx="258">
                  <c:v>1540</c:v>
                </c:pt>
                <c:pt idx="259">
                  <c:v>1541</c:v>
                </c:pt>
                <c:pt idx="260">
                  <c:v>1542</c:v>
                </c:pt>
                <c:pt idx="261">
                  <c:v>1543</c:v>
                </c:pt>
                <c:pt idx="262">
                  <c:v>1544</c:v>
                </c:pt>
                <c:pt idx="263">
                  <c:v>1545</c:v>
                </c:pt>
                <c:pt idx="264">
                  <c:v>1546</c:v>
                </c:pt>
                <c:pt idx="265">
                  <c:v>1547</c:v>
                </c:pt>
                <c:pt idx="266">
                  <c:v>1548</c:v>
                </c:pt>
                <c:pt idx="267">
                  <c:v>1549</c:v>
                </c:pt>
                <c:pt idx="268">
                  <c:v>1550</c:v>
                </c:pt>
                <c:pt idx="269">
                  <c:v>1551</c:v>
                </c:pt>
                <c:pt idx="270">
                  <c:v>1552</c:v>
                </c:pt>
                <c:pt idx="271">
                  <c:v>1553</c:v>
                </c:pt>
                <c:pt idx="272">
                  <c:v>1554</c:v>
                </c:pt>
                <c:pt idx="273">
                  <c:v>1555</c:v>
                </c:pt>
                <c:pt idx="274">
                  <c:v>1556</c:v>
                </c:pt>
                <c:pt idx="275">
                  <c:v>1557</c:v>
                </c:pt>
                <c:pt idx="276">
                  <c:v>1558</c:v>
                </c:pt>
                <c:pt idx="277">
                  <c:v>1559</c:v>
                </c:pt>
                <c:pt idx="278">
                  <c:v>1560</c:v>
                </c:pt>
                <c:pt idx="279">
                  <c:v>1561</c:v>
                </c:pt>
                <c:pt idx="280">
                  <c:v>1562</c:v>
                </c:pt>
                <c:pt idx="281">
                  <c:v>1563</c:v>
                </c:pt>
                <c:pt idx="282">
                  <c:v>1564</c:v>
                </c:pt>
                <c:pt idx="283">
                  <c:v>1565</c:v>
                </c:pt>
                <c:pt idx="284">
                  <c:v>1566</c:v>
                </c:pt>
                <c:pt idx="285">
                  <c:v>1567</c:v>
                </c:pt>
                <c:pt idx="286">
                  <c:v>1568</c:v>
                </c:pt>
                <c:pt idx="287">
                  <c:v>1569</c:v>
                </c:pt>
                <c:pt idx="288">
                  <c:v>1570</c:v>
                </c:pt>
                <c:pt idx="289">
                  <c:v>1571</c:v>
                </c:pt>
                <c:pt idx="290">
                  <c:v>1572</c:v>
                </c:pt>
                <c:pt idx="291">
                  <c:v>1573</c:v>
                </c:pt>
                <c:pt idx="292">
                  <c:v>1574</c:v>
                </c:pt>
                <c:pt idx="293">
                  <c:v>1575</c:v>
                </c:pt>
                <c:pt idx="294">
                  <c:v>1576</c:v>
                </c:pt>
                <c:pt idx="295">
                  <c:v>1577</c:v>
                </c:pt>
                <c:pt idx="296">
                  <c:v>1578</c:v>
                </c:pt>
                <c:pt idx="297">
                  <c:v>1579</c:v>
                </c:pt>
                <c:pt idx="298">
                  <c:v>1580</c:v>
                </c:pt>
                <c:pt idx="299">
                  <c:v>1581</c:v>
                </c:pt>
                <c:pt idx="300">
                  <c:v>1582</c:v>
                </c:pt>
                <c:pt idx="301">
                  <c:v>1583</c:v>
                </c:pt>
                <c:pt idx="302">
                  <c:v>1584</c:v>
                </c:pt>
                <c:pt idx="303">
                  <c:v>1585</c:v>
                </c:pt>
                <c:pt idx="304">
                  <c:v>1586</c:v>
                </c:pt>
                <c:pt idx="305">
                  <c:v>1587</c:v>
                </c:pt>
                <c:pt idx="306">
                  <c:v>1588</c:v>
                </c:pt>
                <c:pt idx="307">
                  <c:v>1589</c:v>
                </c:pt>
                <c:pt idx="308">
                  <c:v>1590</c:v>
                </c:pt>
                <c:pt idx="309">
                  <c:v>1591</c:v>
                </c:pt>
                <c:pt idx="310">
                  <c:v>1592</c:v>
                </c:pt>
                <c:pt idx="311">
                  <c:v>1593</c:v>
                </c:pt>
                <c:pt idx="312">
                  <c:v>1594</c:v>
                </c:pt>
                <c:pt idx="313">
                  <c:v>1595</c:v>
                </c:pt>
                <c:pt idx="314">
                  <c:v>1596</c:v>
                </c:pt>
                <c:pt idx="315">
                  <c:v>1597</c:v>
                </c:pt>
                <c:pt idx="316">
                  <c:v>1598</c:v>
                </c:pt>
                <c:pt idx="317">
                  <c:v>1599</c:v>
                </c:pt>
                <c:pt idx="318">
                  <c:v>1600</c:v>
                </c:pt>
                <c:pt idx="319">
                  <c:v>1601</c:v>
                </c:pt>
                <c:pt idx="320">
                  <c:v>1602</c:v>
                </c:pt>
                <c:pt idx="321">
                  <c:v>1603</c:v>
                </c:pt>
                <c:pt idx="322">
                  <c:v>1604</c:v>
                </c:pt>
                <c:pt idx="323">
                  <c:v>1605</c:v>
                </c:pt>
                <c:pt idx="324">
                  <c:v>1606</c:v>
                </c:pt>
                <c:pt idx="325">
                  <c:v>1607</c:v>
                </c:pt>
                <c:pt idx="326">
                  <c:v>1608</c:v>
                </c:pt>
                <c:pt idx="327">
                  <c:v>1609</c:v>
                </c:pt>
                <c:pt idx="328">
                  <c:v>1610</c:v>
                </c:pt>
                <c:pt idx="329">
                  <c:v>1611</c:v>
                </c:pt>
                <c:pt idx="330">
                  <c:v>1612</c:v>
                </c:pt>
                <c:pt idx="331">
                  <c:v>1613</c:v>
                </c:pt>
                <c:pt idx="332">
                  <c:v>1614</c:v>
                </c:pt>
                <c:pt idx="333">
                  <c:v>1615</c:v>
                </c:pt>
                <c:pt idx="334">
                  <c:v>1616</c:v>
                </c:pt>
                <c:pt idx="335">
                  <c:v>1617</c:v>
                </c:pt>
                <c:pt idx="336">
                  <c:v>1618</c:v>
                </c:pt>
                <c:pt idx="337">
                  <c:v>1619</c:v>
                </c:pt>
                <c:pt idx="338">
                  <c:v>1620</c:v>
                </c:pt>
                <c:pt idx="339">
                  <c:v>1621</c:v>
                </c:pt>
                <c:pt idx="340">
                  <c:v>1622</c:v>
                </c:pt>
                <c:pt idx="341">
                  <c:v>1623</c:v>
                </c:pt>
                <c:pt idx="342">
                  <c:v>1624</c:v>
                </c:pt>
                <c:pt idx="343">
                  <c:v>1625</c:v>
                </c:pt>
                <c:pt idx="344">
                  <c:v>1626</c:v>
                </c:pt>
                <c:pt idx="345">
                  <c:v>1627</c:v>
                </c:pt>
                <c:pt idx="346">
                  <c:v>1628</c:v>
                </c:pt>
                <c:pt idx="347">
                  <c:v>1629</c:v>
                </c:pt>
                <c:pt idx="348">
                  <c:v>1630</c:v>
                </c:pt>
                <c:pt idx="349">
                  <c:v>1631</c:v>
                </c:pt>
                <c:pt idx="350">
                  <c:v>1632</c:v>
                </c:pt>
                <c:pt idx="351">
                  <c:v>1633</c:v>
                </c:pt>
                <c:pt idx="352">
                  <c:v>1634</c:v>
                </c:pt>
                <c:pt idx="353">
                  <c:v>1635</c:v>
                </c:pt>
                <c:pt idx="354">
                  <c:v>1636</c:v>
                </c:pt>
                <c:pt idx="355">
                  <c:v>1637</c:v>
                </c:pt>
                <c:pt idx="356">
                  <c:v>1638</c:v>
                </c:pt>
                <c:pt idx="357">
                  <c:v>1639</c:v>
                </c:pt>
                <c:pt idx="358">
                  <c:v>1640</c:v>
                </c:pt>
                <c:pt idx="359">
                  <c:v>1641</c:v>
                </c:pt>
                <c:pt idx="360">
                  <c:v>1642</c:v>
                </c:pt>
                <c:pt idx="361">
                  <c:v>1643</c:v>
                </c:pt>
                <c:pt idx="362">
                  <c:v>1644</c:v>
                </c:pt>
                <c:pt idx="363">
                  <c:v>1645</c:v>
                </c:pt>
                <c:pt idx="364">
                  <c:v>1646</c:v>
                </c:pt>
                <c:pt idx="365">
                  <c:v>1647</c:v>
                </c:pt>
                <c:pt idx="366">
                  <c:v>1648</c:v>
                </c:pt>
                <c:pt idx="367">
                  <c:v>1649</c:v>
                </c:pt>
                <c:pt idx="368">
                  <c:v>1650</c:v>
                </c:pt>
                <c:pt idx="369">
                  <c:v>1651</c:v>
                </c:pt>
                <c:pt idx="370">
                  <c:v>1652</c:v>
                </c:pt>
                <c:pt idx="371">
                  <c:v>1653</c:v>
                </c:pt>
                <c:pt idx="372">
                  <c:v>1654</c:v>
                </c:pt>
                <c:pt idx="373">
                  <c:v>1655</c:v>
                </c:pt>
                <c:pt idx="374">
                  <c:v>1656</c:v>
                </c:pt>
                <c:pt idx="375">
                  <c:v>1657</c:v>
                </c:pt>
                <c:pt idx="376">
                  <c:v>1658</c:v>
                </c:pt>
                <c:pt idx="377">
                  <c:v>1659</c:v>
                </c:pt>
                <c:pt idx="378">
                  <c:v>1660</c:v>
                </c:pt>
                <c:pt idx="379">
                  <c:v>1661</c:v>
                </c:pt>
                <c:pt idx="380">
                  <c:v>1662</c:v>
                </c:pt>
                <c:pt idx="381">
                  <c:v>1663</c:v>
                </c:pt>
                <c:pt idx="382">
                  <c:v>1664</c:v>
                </c:pt>
                <c:pt idx="383">
                  <c:v>1665</c:v>
                </c:pt>
                <c:pt idx="384">
                  <c:v>1666</c:v>
                </c:pt>
                <c:pt idx="385">
                  <c:v>1667</c:v>
                </c:pt>
                <c:pt idx="386">
                  <c:v>1668</c:v>
                </c:pt>
                <c:pt idx="387">
                  <c:v>1669</c:v>
                </c:pt>
                <c:pt idx="388">
                  <c:v>1670</c:v>
                </c:pt>
                <c:pt idx="389">
                  <c:v>1671</c:v>
                </c:pt>
                <c:pt idx="390">
                  <c:v>1672</c:v>
                </c:pt>
                <c:pt idx="391">
                  <c:v>1673</c:v>
                </c:pt>
                <c:pt idx="392">
                  <c:v>1674</c:v>
                </c:pt>
                <c:pt idx="393">
                  <c:v>1675</c:v>
                </c:pt>
                <c:pt idx="394">
                  <c:v>1676</c:v>
                </c:pt>
                <c:pt idx="395">
                  <c:v>1677</c:v>
                </c:pt>
                <c:pt idx="396">
                  <c:v>1678</c:v>
                </c:pt>
                <c:pt idx="397">
                  <c:v>1679</c:v>
                </c:pt>
                <c:pt idx="398">
                  <c:v>1680</c:v>
                </c:pt>
                <c:pt idx="399">
                  <c:v>1681</c:v>
                </c:pt>
                <c:pt idx="400">
                  <c:v>1682</c:v>
                </c:pt>
                <c:pt idx="401">
                  <c:v>1683</c:v>
                </c:pt>
                <c:pt idx="402">
                  <c:v>1684</c:v>
                </c:pt>
                <c:pt idx="403">
                  <c:v>1685</c:v>
                </c:pt>
                <c:pt idx="404">
                  <c:v>1686</c:v>
                </c:pt>
                <c:pt idx="405">
                  <c:v>1687</c:v>
                </c:pt>
                <c:pt idx="406">
                  <c:v>1688</c:v>
                </c:pt>
                <c:pt idx="407">
                  <c:v>1689</c:v>
                </c:pt>
                <c:pt idx="408">
                  <c:v>1690</c:v>
                </c:pt>
                <c:pt idx="409">
                  <c:v>1691</c:v>
                </c:pt>
                <c:pt idx="410">
                  <c:v>1692</c:v>
                </c:pt>
                <c:pt idx="411">
                  <c:v>1693</c:v>
                </c:pt>
                <c:pt idx="412">
                  <c:v>1694</c:v>
                </c:pt>
                <c:pt idx="413">
                  <c:v>1695</c:v>
                </c:pt>
                <c:pt idx="414">
                  <c:v>1696</c:v>
                </c:pt>
                <c:pt idx="415">
                  <c:v>1697</c:v>
                </c:pt>
                <c:pt idx="416">
                  <c:v>1698</c:v>
                </c:pt>
                <c:pt idx="417">
                  <c:v>1699</c:v>
                </c:pt>
                <c:pt idx="418">
                  <c:v>1700</c:v>
                </c:pt>
                <c:pt idx="419">
                  <c:v>1701</c:v>
                </c:pt>
                <c:pt idx="420">
                  <c:v>1702</c:v>
                </c:pt>
                <c:pt idx="421">
                  <c:v>1703</c:v>
                </c:pt>
                <c:pt idx="422">
                  <c:v>1704</c:v>
                </c:pt>
                <c:pt idx="423">
                  <c:v>1705</c:v>
                </c:pt>
                <c:pt idx="424">
                  <c:v>1706</c:v>
                </c:pt>
                <c:pt idx="425">
                  <c:v>1707</c:v>
                </c:pt>
                <c:pt idx="426">
                  <c:v>1708</c:v>
                </c:pt>
                <c:pt idx="427">
                  <c:v>1709</c:v>
                </c:pt>
                <c:pt idx="428">
                  <c:v>1710</c:v>
                </c:pt>
                <c:pt idx="429">
                  <c:v>1711</c:v>
                </c:pt>
                <c:pt idx="430">
                  <c:v>1712</c:v>
                </c:pt>
                <c:pt idx="431">
                  <c:v>1713</c:v>
                </c:pt>
                <c:pt idx="432">
                  <c:v>1714</c:v>
                </c:pt>
                <c:pt idx="433">
                  <c:v>1715</c:v>
                </c:pt>
                <c:pt idx="434">
                  <c:v>1716</c:v>
                </c:pt>
                <c:pt idx="435">
                  <c:v>1717</c:v>
                </c:pt>
                <c:pt idx="436">
                  <c:v>1718</c:v>
                </c:pt>
                <c:pt idx="437">
                  <c:v>1719</c:v>
                </c:pt>
                <c:pt idx="438">
                  <c:v>1720</c:v>
                </c:pt>
                <c:pt idx="439">
                  <c:v>1721</c:v>
                </c:pt>
                <c:pt idx="440">
                  <c:v>1722</c:v>
                </c:pt>
                <c:pt idx="441">
                  <c:v>1723</c:v>
                </c:pt>
                <c:pt idx="442">
                  <c:v>1724</c:v>
                </c:pt>
                <c:pt idx="443">
                  <c:v>1725</c:v>
                </c:pt>
                <c:pt idx="444">
                  <c:v>1726</c:v>
                </c:pt>
                <c:pt idx="445">
                  <c:v>1727</c:v>
                </c:pt>
                <c:pt idx="446">
                  <c:v>1728</c:v>
                </c:pt>
                <c:pt idx="447">
                  <c:v>1729</c:v>
                </c:pt>
                <c:pt idx="448">
                  <c:v>1730</c:v>
                </c:pt>
                <c:pt idx="449">
                  <c:v>1731</c:v>
                </c:pt>
                <c:pt idx="450">
                  <c:v>1732</c:v>
                </c:pt>
                <c:pt idx="451">
                  <c:v>1733</c:v>
                </c:pt>
                <c:pt idx="452">
                  <c:v>1734</c:v>
                </c:pt>
                <c:pt idx="453">
                  <c:v>1735</c:v>
                </c:pt>
                <c:pt idx="454">
                  <c:v>1736</c:v>
                </c:pt>
                <c:pt idx="455">
                  <c:v>1737</c:v>
                </c:pt>
                <c:pt idx="456">
                  <c:v>1738</c:v>
                </c:pt>
                <c:pt idx="457">
                  <c:v>1739</c:v>
                </c:pt>
                <c:pt idx="458">
                  <c:v>1740</c:v>
                </c:pt>
                <c:pt idx="459">
                  <c:v>1741</c:v>
                </c:pt>
                <c:pt idx="460">
                  <c:v>1742</c:v>
                </c:pt>
                <c:pt idx="461">
                  <c:v>1743</c:v>
                </c:pt>
                <c:pt idx="462">
                  <c:v>1744</c:v>
                </c:pt>
                <c:pt idx="463">
                  <c:v>1745</c:v>
                </c:pt>
                <c:pt idx="464">
                  <c:v>1746</c:v>
                </c:pt>
                <c:pt idx="465">
                  <c:v>1747</c:v>
                </c:pt>
                <c:pt idx="466">
                  <c:v>1748</c:v>
                </c:pt>
                <c:pt idx="467">
                  <c:v>1749</c:v>
                </c:pt>
                <c:pt idx="468">
                  <c:v>1750</c:v>
                </c:pt>
                <c:pt idx="469">
                  <c:v>1751</c:v>
                </c:pt>
                <c:pt idx="470">
                  <c:v>1752</c:v>
                </c:pt>
                <c:pt idx="471">
                  <c:v>1753</c:v>
                </c:pt>
                <c:pt idx="472">
                  <c:v>1754</c:v>
                </c:pt>
                <c:pt idx="473">
                  <c:v>1755</c:v>
                </c:pt>
                <c:pt idx="474">
                  <c:v>1756</c:v>
                </c:pt>
                <c:pt idx="475">
                  <c:v>1757</c:v>
                </c:pt>
                <c:pt idx="476">
                  <c:v>1758</c:v>
                </c:pt>
                <c:pt idx="477">
                  <c:v>1759</c:v>
                </c:pt>
                <c:pt idx="478">
                  <c:v>1760</c:v>
                </c:pt>
                <c:pt idx="479">
                  <c:v>1761</c:v>
                </c:pt>
                <c:pt idx="480">
                  <c:v>1762</c:v>
                </c:pt>
                <c:pt idx="481">
                  <c:v>1763</c:v>
                </c:pt>
                <c:pt idx="482">
                  <c:v>1764</c:v>
                </c:pt>
                <c:pt idx="483">
                  <c:v>1765</c:v>
                </c:pt>
                <c:pt idx="484">
                  <c:v>1766</c:v>
                </c:pt>
                <c:pt idx="485">
                  <c:v>1767</c:v>
                </c:pt>
                <c:pt idx="486">
                  <c:v>1768</c:v>
                </c:pt>
                <c:pt idx="487">
                  <c:v>1769</c:v>
                </c:pt>
                <c:pt idx="488">
                  <c:v>1770</c:v>
                </c:pt>
                <c:pt idx="489">
                  <c:v>1771</c:v>
                </c:pt>
                <c:pt idx="490">
                  <c:v>1772</c:v>
                </c:pt>
                <c:pt idx="491">
                  <c:v>1773</c:v>
                </c:pt>
                <c:pt idx="492">
                  <c:v>1774</c:v>
                </c:pt>
                <c:pt idx="493">
                  <c:v>1775</c:v>
                </c:pt>
                <c:pt idx="494">
                  <c:v>1776</c:v>
                </c:pt>
                <c:pt idx="495">
                  <c:v>1777</c:v>
                </c:pt>
                <c:pt idx="496">
                  <c:v>1778</c:v>
                </c:pt>
                <c:pt idx="497">
                  <c:v>1779</c:v>
                </c:pt>
                <c:pt idx="498">
                  <c:v>1780</c:v>
                </c:pt>
                <c:pt idx="499">
                  <c:v>1781</c:v>
                </c:pt>
                <c:pt idx="500">
                  <c:v>1782</c:v>
                </c:pt>
                <c:pt idx="501">
                  <c:v>1783</c:v>
                </c:pt>
                <c:pt idx="502">
                  <c:v>1784</c:v>
                </c:pt>
                <c:pt idx="503">
                  <c:v>1785</c:v>
                </c:pt>
                <c:pt idx="504">
                  <c:v>1786</c:v>
                </c:pt>
                <c:pt idx="505">
                  <c:v>1787</c:v>
                </c:pt>
                <c:pt idx="506">
                  <c:v>1788</c:v>
                </c:pt>
                <c:pt idx="507">
                  <c:v>1789</c:v>
                </c:pt>
                <c:pt idx="508">
                  <c:v>1790</c:v>
                </c:pt>
                <c:pt idx="509">
                  <c:v>1791</c:v>
                </c:pt>
                <c:pt idx="510">
                  <c:v>1792</c:v>
                </c:pt>
                <c:pt idx="511">
                  <c:v>1793</c:v>
                </c:pt>
                <c:pt idx="512">
                  <c:v>1794</c:v>
                </c:pt>
                <c:pt idx="513">
                  <c:v>1795</c:v>
                </c:pt>
                <c:pt idx="514">
                  <c:v>1796</c:v>
                </c:pt>
                <c:pt idx="515">
                  <c:v>1797</c:v>
                </c:pt>
                <c:pt idx="516">
                  <c:v>1798</c:v>
                </c:pt>
                <c:pt idx="517">
                  <c:v>1799</c:v>
                </c:pt>
                <c:pt idx="518">
                  <c:v>1800</c:v>
                </c:pt>
                <c:pt idx="519">
                  <c:v>1801</c:v>
                </c:pt>
                <c:pt idx="520">
                  <c:v>1802</c:v>
                </c:pt>
                <c:pt idx="521">
                  <c:v>1803</c:v>
                </c:pt>
                <c:pt idx="522">
                  <c:v>1804</c:v>
                </c:pt>
                <c:pt idx="523">
                  <c:v>1805</c:v>
                </c:pt>
                <c:pt idx="524">
                  <c:v>1806</c:v>
                </c:pt>
                <c:pt idx="525">
                  <c:v>1807</c:v>
                </c:pt>
                <c:pt idx="526">
                  <c:v>1808</c:v>
                </c:pt>
                <c:pt idx="527">
                  <c:v>1809</c:v>
                </c:pt>
                <c:pt idx="528">
                  <c:v>1810</c:v>
                </c:pt>
                <c:pt idx="529">
                  <c:v>1811</c:v>
                </c:pt>
                <c:pt idx="530">
                  <c:v>1812</c:v>
                </c:pt>
                <c:pt idx="531">
                  <c:v>1813</c:v>
                </c:pt>
                <c:pt idx="532">
                  <c:v>1814</c:v>
                </c:pt>
                <c:pt idx="533">
                  <c:v>1815</c:v>
                </c:pt>
                <c:pt idx="534">
                  <c:v>1816</c:v>
                </c:pt>
                <c:pt idx="535">
                  <c:v>1817</c:v>
                </c:pt>
                <c:pt idx="536">
                  <c:v>1818</c:v>
                </c:pt>
                <c:pt idx="537">
                  <c:v>1819</c:v>
                </c:pt>
                <c:pt idx="538">
                  <c:v>1820</c:v>
                </c:pt>
                <c:pt idx="539">
                  <c:v>1821</c:v>
                </c:pt>
                <c:pt idx="540">
                  <c:v>1822</c:v>
                </c:pt>
                <c:pt idx="541">
                  <c:v>1823</c:v>
                </c:pt>
                <c:pt idx="542">
                  <c:v>1824</c:v>
                </c:pt>
                <c:pt idx="543">
                  <c:v>1825</c:v>
                </c:pt>
                <c:pt idx="544">
                  <c:v>1826</c:v>
                </c:pt>
                <c:pt idx="545">
                  <c:v>1827</c:v>
                </c:pt>
                <c:pt idx="546">
                  <c:v>1828</c:v>
                </c:pt>
                <c:pt idx="547">
                  <c:v>1829</c:v>
                </c:pt>
                <c:pt idx="548">
                  <c:v>1830</c:v>
                </c:pt>
                <c:pt idx="549">
                  <c:v>1831</c:v>
                </c:pt>
                <c:pt idx="550">
                  <c:v>1832</c:v>
                </c:pt>
                <c:pt idx="551">
                  <c:v>1833</c:v>
                </c:pt>
                <c:pt idx="552">
                  <c:v>1834</c:v>
                </c:pt>
                <c:pt idx="553">
                  <c:v>1835</c:v>
                </c:pt>
                <c:pt idx="554">
                  <c:v>1836</c:v>
                </c:pt>
                <c:pt idx="555">
                  <c:v>1837</c:v>
                </c:pt>
                <c:pt idx="556">
                  <c:v>1838</c:v>
                </c:pt>
                <c:pt idx="557">
                  <c:v>1839</c:v>
                </c:pt>
                <c:pt idx="558">
                  <c:v>1840</c:v>
                </c:pt>
                <c:pt idx="559">
                  <c:v>1841</c:v>
                </c:pt>
                <c:pt idx="560">
                  <c:v>1842</c:v>
                </c:pt>
                <c:pt idx="561">
                  <c:v>1843</c:v>
                </c:pt>
                <c:pt idx="562">
                  <c:v>1844</c:v>
                </c:pt>
                <c:pt idx="563">
                  <c:v>1845</c:v>
                </c:pt>
                <c:pt idx="564">
                  <c:v>1846</c:v>
                </c:pt>
                <c:pt idx="565">
                  <c:v>1847</c:v>
                </c:pt>
                <c:pt idx="566">
                  <c:v>1848</c:v>
                </c:pt>
                <c:pt idx="567">
                  <c:v>1849</c:v>
                </c:pt>
                <c:pt idx="568">
                  <c:v>1850</c:v>
                </c:pt>
              </c:numCache>
            </c:numRef>
          </c:cat>
          <c:val>
            <c:numRef>
              <c:f>'Inequality measures'!$C$6:$C$574</c:f>
              <c:numCache>
                <c:formatCode>General</c:formatCode>
                <c:ptCount val="569"/>
                <c:pt idx="43" formatCode="0">
                  <c:v>38.33656295938507</c:v>
                </c:pt>
                <c:pt idx="44" formatCode="0">
                  <c:v>37.127497657982211</c:v>
                </c:pt>
                <c:pt idx="45" formatCode="0">
                  <c:v>36.459633001359038</c:v>
                </c:pt>
                <c:pt idx="46" formatCode="0">
                  <c:v>36.264041813740668</c:v>
                </c:pt>
                <c:pt idx="47" formatCode="0">
                  <c:v>36.326795387201038</c:v>
                </c:pt>
                <c:pt idx="48" formatCode="0">
                  <c:v>36.771528217958107</c:v>
                </c:pt>
                <c:pt idx="49" formatCode="0">
                  <c:v>37.001676294726543</c:v>
                </c:pt>
                <c:pt idx="50" formatCode="0">
                  <c:v>37.001817787849362</c:v>
                </c:pt>
                <c:pt idx="51" formatCode="0">
                  <c:v>36.755495488340209</c:v>
                </c:pt>
                <c:pt idx="52" formatCode="0">
                  <c:v>38.855752094004039</c:v>
                </c:pt>
                <c:pt idx="53" formatCode="0">
                  <c:v>40.637494837078606</c:v>
                </c:pt>
                <c:pt idx="54" formatCode="0">
                  <c:v>42.007091456119618</c:v>
                </c:pt>
                <c:pt idx="55" formatCode="0">
                  <c:v>42.910812227410879</c:v>
                </c:pt>
                <c:pt idx="56" formatCode="0">
                  <c:v>43.398360891151555</c:v>
                </c:pt>
                <c:pt idx="57" formatCode="0">
                  <c:v>43.650732919414637</c:v>
                </c:pt>
                <c:pt idx="58" formatCode="0">
                  <c:v>43.838225196416175</c:v>
                </c:pt>
                <c:pt idx="59" formatCode="0">
                  <c:v>43.799807064955488</c:v>
                </c:pt>
                <c:pt idx="60" formatCode="0">
                  <c:v>43.550639951198711</c:v>
                </c:pt>
                <c:pt idx="61" formatCode="0">
                  <c:v>43.219530374015442</c:v>
                </c:pt>
                <c:pt idx="62" formatCode="0">
                  <c:v>42.801803106277525</c:v>
                </c:pt>
                <c:pt idx="63" formatCode="0">
                  <c:v>39.637936264230284</c:v>
                </c:pt>
                <c:pt idx="64" formatCode="0">
                  <c:v>36.565712456967553</c:v>
                </c:pt>
                <c:pt idx="65" formatCode="0">
                  <c:v>33.508655240779262</c:v>
                </c:pt>
                <c:pt idx="66" formatCode="0">
                  <c:v>31.519142316642288</c:v>
                </c:pt>
                <c:pt idx="67" formatCode="0">
                  <c:v>30.208924552693439</c:v>
                </c:pt>
                <c:pt idx="68" formatCode="0">
                  <c:v>29.355833444191262</c:v>
                </c:pt>
                <c:pt idx="69" formatCode="0">
                  <c:v>28.420281368694472</c:v>
                </c:pt>
                <c:pt idx="70" formatCode="0">
                  <c:v>27.540344231782047</c:v>
                </c:pt>
                <c:pt idx="71" formatCode="0">
                  <c:v>28.241268904514786</c:v>
                </c:pt>
                <c:pt idx="72" formatCode="0">
                  <c:v>29.31800122654646</c:v>
                </c:pt>
                <c:pt idx="73" formatCode="0">
                  <c:v>29.930984469708939</c:v>
                </c:pt>
                <c:pt idx="74" formatCode="0">
                  <c:v>31.009286757083149</c:v>
                </c:pt>
                <c:pt idx="75" formatCode="0">
                  <c:v>33.525651895275963</c:v>
                </c:pt>
                <c:pt idx="76" formatCode="0">
                  <c:v>36.537729740892672</c:v>
                </c:pt>
                <c:pt idx="77" formatCode="0">
                  <c:v>38.90999927375568</c:v>
                </c:pt>
                <c:pt idx="78" formatCode="0">
                  <c:v>40.76964869586714</c:v>
                </c:pt>
                <c:pt idx="79" formatCode="0">
                  <c:v>42.362344040002611</c:v>
                </c:pt>
                <c:pt idx="80" formatCode="0">
                  <c:v>43.386060392965447</c:v>
                </c:pt>
                <c:pt idx="81" formatCode="0">
                  <c:v>44.623220742196828</c:v>
                </c:pt>
                <c:pt idx="82" formatCode="0">
                  <c:v>46.161406408080367</c:v>
                </c:pt>
                <c:pt idx="83" formatCode="0">
                  <c:v>51.523487797865663</c:v>
                </c:pt>
                <c:pt idx="84" formatCode="0">
                  <c:v>52.017278235240845</c:v>
                </c:pt>
                <c:pt idx="85" formatCode="0">
                  <c:v>53.084285833468471</c:v>
                </c:pt>
                <c:pt idx="86" formatCode="0">
                  <c:v>52.96708090797393</c:v>
                </c:pt>
                <c:pt idx="87" formatCode="0">
                  <c:v>51.87135918537367</c:v>
                </c:pt>
                <c:pt idx="88" formatCode="0">
                  <c:v>51.200995600580022</c:v>
                </c:pt>
                <c:pt idx="89" formatCode="0">
                  <c:v>50.331714274930803</c:v>
                </c:pt>
                <c:pt idx="90" formatCode="0">
                  <c:v>49.259495488754403</c:v>
                </c:pt>
                <c:pt idx="91" formatCode="0">
                  <c:v>49.389122095028348</c:v>
                </c:pt>
                <c:pt idx="92" formatCode="0">
                  <c:v>51.013129274619764</c:v>
                </c:pt>
                <c:pt idx="93" formatCode="0">
                  <c:v>49.801834090892541</c:v>
                </c:pt>
                <c:pt idx="94" formatCode="0">
                  <c:v>44.037137698678514</c:v>
                </c:pt>
                <c:pt idx="95" formatCode="0">
                  <c:v>43.252354793348246</c:v>
                </c:pt>
                <c:pt idx="96" formatCode="0">
                  <c:v>40.626851090243107</c:v>
                </c:pt>
                <c:pt idx="97" formatCode="0">
                  <c:v>38.870037378913338</c:v>
                </c:pt>
                <c:pt idx="98" formatCode="0">
                  <c:v>38.443454386938122</c:v>
                </c:pt>
                <c:pt idx="99" formatCode="0">
                  <c:v>36.822285457520969</c:v>
                </c:pt>
                <c:pt idx="100" formatCode="0">
                  <c:v>36.039013107336984</c:v>
                </c:pt>
                <c:pt idx="101" formatCode="0">
                  <c:v>36.732399751851261</c:v>
                </c:pt>
                <c:pt idx="102" formatCode="0">
                  <c:v>37.24370165817632</c:v>
                </c:pt>
                <c:pt idx="103" formatCode="0">
                  <c:v>35.486820859838588</c:v>
                </c:pt>
                <c:pt idx="104" formatCode="0">
                  <c:v>35.494953268037229</c:v>
                </c:pt>
                <c:pt idx="105" formatCode="0">
                  <c:v>35.908410168157943</c:v>
                </c:pt>
                <c:pt idx="106" formatCode="0">
                  <c:v>36.604349213249513</c:v>
                </c:pt>
                <c:pt idx="107" formatCode="0">
                  <c:v>39.104328026994914</c:v>
                </c:pt>
                <c:pt idx="108" formatCode="0">
                  <c:v>40.504025527759225</c:v>
                </c:pt>
                <c:pt idx="109" formatCode="0">
                  <c:v>41.098281165362515</c:v>
                </c:pt>
                <c:pt idx="110" formatCode="0">
                  <c:v>42.277234409338796</c:v>
                </c:pt>
                <c:pt idx="111" formatCode="0">
                  <c:v>43.291579125194062</c:v>
                </c:pt>
                <c:pt idx="112" formatCode="0">
                  <c:v>42.898038928371143</c:v>
                </c:pt>
                <c:pt idx="113" formatCode="0">
                  <c:v>42.131576013693582</c:v>
                </c:pt>
                <c:pt idx="114" formatCode="0">
                  <c:v>41.823502266226122</c:v>
                </c:pt>
                <c:pt idx="115" formatCode="0">
                  <c:v>40.804160970819531</c:v>
                </c:pt>
                <c:pt idx="116" formatCode="0">
                  <c:v>39.508768772072813</c:v>
                </c:pt>
                <c:pt idx="117" formatCode="0">
                  <c:v>38.217475137227339</c:v>
                </c:pt>
                <c:pt idx="118" formatCode="0">
                  <c:v>35.808960909350134</c:v>
                </c:pt>
                <c:pt idx="119" formatCode="0">
                  <c:v>33.779274117420719</c:v>
                </c:pt>
                <c:pt idx="120" formatCode="0">
                  <c:v>32.202049157727231</c:v>
                </c:pt>
                <c:pt idx="121" formatCode="0">
                  <c:v>30.945593494432771</c:v>
                </c:pt>
                <c:pt idx="122" formatCode="0">
                  <c:v>29.687931934688002</c:v>
                </c:pt>
                <c:pt idx="123" formatCode="0">
                  <c:v>28.727673628343954</c:v>
                </c:pt>
                <c:pt idx="124" formatCode="0">
                  <c:v>27.925958227641729</c:v>
                </c:pt>
                <c:pt idx="125" formatCode="0">
                  <c:v>27.430275092588907</c:v>
                </c:pt>
                <c:pt idx="126" formatCode="0">
                  <c:v>27.107995419322609</c:v>
                </c:pt>
                <c:pt idx="127" formatCode="0">
                  <c:v>26.852767346877236</c:v>
                </c:pt>
                <c:pt idx="128" formatCode="0">
                  <c:v>26.712239061382704</c:v>
                </c:pt>
                <c:pt idx="129" formatCode="0">
                  <c:v>26.558217141385786</c:v>
                </c:pt>
                <c:pt idx="130" formatCode="0">
                  <c:v>26.195942048625717</c:v>
                </c:pt>
                <c:pt idx="131" formatCode="0">
                  <c:v>25.872198134135093</c:v>
                </c:pt>
                <c:pt idx="132" formatCode="0">
                  <c:v>25.205006565832377</c:v>
                </c:pt>
                <c:pt idx="133" formatCode="0">
                  <c:v>24.297219451111065</c:v>
                </c:pt>
                <c:pt idx="134" formatCode="0">
                  <c:v>23.343976153393463</c:v>
                </c:pt>
                <c:pt idx="135" formatCode="0">
                  <c:v>22.345762916782228</c:v>
                </c:pt>
                <c:pt idx="136" formatCode="0">
                  <c:v>21.304235125780401</c:v>
                </c:pt>
                <c:pt idx="137" formatCode="0">
                  <c:v>20.286770602596764</c:v>
                </c:pt>
                <c:pt idx="138" formatCode="0">
                  <c:v>19.59820060613006</c:v>
                </c:pt>
                <c:pt idx="139" formatCode="0">
                  <c:v>19.180618625164808</c:v>
                </c:pt>
                <c:pt idx="140" formatCode="0">
                  <c:v>19.303750230440993</c:v>
                </c:pt>
                <c:pt idx="141" formatCode="0">
                  <c:v>20.199365587210192</c:v>
                </c:pt>
                <c:pt idx="142" formatCode="0">
                  <c:v>21.55452237656344</c:v>
                </c:pt>
                <c:pt idx="143" formatCode="0">
                  <c:v>24.134817113768182</c:v>
                </c:pt>
                <c:pt idx="144" formatCode="0">
                  <c:v>26.438146113480421</c:v>
                </c:pt>
                <c:pt idx="145" formatCode="0">
                  <c:v>28.1602328375746</c:v>
                </c:pt>
                <c:pt idx="146" formatCode="0">
                  <c:v>29.561305715605137</c:v>
                </c:pt>
                <c:pt idx="147" formatCode="0">
                  <c:v>30.600752099702955</c:v>
                </c:pt>
                <c:pt idx="148" formatCode="0">
                  <c:v>31.025421796104023</c:v>
                </c:pt>
                <c:pt idx="149" formatCode="0">
                  <c:v>31.45245307319998</c:v>
                </c:pt>
                <c:pt idx="150" formatCode="0">
                  <c:v>31.697452503457647</c:v>
                </c:pt>
                <c:pt idx="151" formatCode="0">
                  <c:v>31.666424949975838</c:v>
                </c:pt>
                <c:pt idx="152" formatCode="0">
                  <c:v>31.26624142518973</c:v>
                </c:pt>
                <c:pt idx="153" formatCode="0">
                  <c:v>30.145480417529587</c:v>
                </c:pt>
                <c:pt idx="154" formatCode="0">
                  <c:v>28.123744724737342</c:v>
                </c:pt>
                <c:pt idx="155" formatCode="0">
                  <c:v>26.505964944343418</c:v>
                </c:pt>
                <c:pt idx="156" formatCode="0">
                  <c:v>25.220595358670536</c:v>
                </c:pt>
                <c:pt idx="157" formatCode="0">
                  <c:v>24.32805366992778</c:v>
                </c:pt>
                <c:pt idx="158" formatCode="0">
                  <c:v>23.947452064865455</c:v>
                </c:pt>
                <c:pt idx="159" formatCode="0">
                  <c:v>23.90514920514207</c:v>
                </c:pt>
                <c:pt idx="160" formatCode="0">
                  <c:v>23.593322736349652</c:v>
                </c:pt>
                <c:pt idx="161" formatCode="0">
                  <c:v>23.013878840470277</c:v>
                </c:pt>
                <c:pt idx="162" formatCode="0">
                  <c:v>22.502402161525165</c:v>
                </c:pt>
                <c:pt idx="163" formatCode="0">
                  <c:v>22.020948431547222</c:v>
                </c:pt>
                <c:pt idx="164" formatCode="0">
                  <c:v>21.776946156709737</c:v>
                </c:pt>
                <c:pt idx="165" formatCode="0">
                  <c:v>21.635138961101749</c:v>
                </c:pt>
                <c:pt idx="166" formatCode="0">
                  <c:v>21.586998098972725</c:v>
                </c:pt>
                <c:pt idx="167" formatCode="0">
                  <c:v>21.84940682969512</c:v>
                </c:pt>
                <c:pt idx="168" formatCode="0">
                  <c:v>22.386289049609875</c:v>
                </c:pt>
                <c:pt idx="169" formatCode="0">
                  <c:v>23.001269316893605</c:v>
                </c:pt>
                <c:pt idx="170" formatCode="0">
                  <c:v>23.915248117271254</c:v>
                </c:pt>
                <c:pt idx="171" formatCode="0">
                  <c:v>24.929801039130474</c:v>
                </c:pt>
                <c:pt idx="172" formatCode="0">
                  <c:v>26.276004679422943</c:v>
                </c:pt>
                <c:pt idx="173" formatCode="0">
                  <c:v>27.705800996876803</c:v>
                </c:pt>
                <c:pt idx="174" formatCode="0">
                  <c:v>28.546137451382563</c:v>
                </c:pt>
                <c:pt idx="175" formatCode="0">
                  <c:v>29.438342807832885</c:v>
                </c:pt>
                <c:pt idx="176" formatCode="0">
                  <c:v>30.489568781103877</c:v>
                </c:pt>
                <c:pt idx="177" formatCode="0">
                  <c:v>31.263285454260121</c:v>
                </c:pt>
                <c:pt idx="178" formatCode="0">
                  <c:v>31.944789652471467</c:v>
                </c:pt>
                <c:pt idx="179" formatCode="0">
                  <c:v>32.392549051238355</c:v>
                </c:pt>
                <c:pt idx="180" formatCode="0">
                  <c:v>32.672302958067441</c:v>
                </c:pt>
                <c:pt idx="181" formatCode="0">
                  <c:v>32.904980517740547</c:v>
                </c:pt>
                <c:pt idx="182" formatCode="0">
                  <c:v>33.194390398700087</c:v>
                </c:pt>
                <c:pt idx="183" formatCode="0">
                  <c:v>32.533726951971815</c:v>
                </c:pt>
                <c:pt idx="184" formatCode="0">
                  <c:v>31.975265808188372</c:v>
                </c:pt>
                <c:pt idx="185" formatCode="0">
                  <c:v>32.418918149058825</c:v>
                </c:pt>
                <c:pt idx="186" formatCode="0">
                  <c:v>33.433406566413069</c:v>
                </c:pt>
                <c:pt idx="187" formatCode="0">
                  <c:v>34.582159251567454</c:v>
                </c:pt>
                <c:pt idx="188" formatCode="0">
                  <c:v>36.273337670507551</c:v>
                </c:pt>
                <c:pt idx="189" formatCode="0">
                  <c:v>37.907172926434235</c:v>
                </c:pt>
                <c:pt idx="190" formatCode="0">
                  <c:v>40.29571822681369</c:v>
                </c:pt>
                <c:pt idx="191" formatCode="0">
                  <c:v>42.327010201406786</c:v>
                </c:pt>
                <c:pt idx="192" formatCode="0">
                  <c:v>44.662959344910512</c:v>
                </c:pt>
                <c:pt idx="193" formatCode="0">
                  <c:v>46.540163303004562</c:v>
                </c:pt>
                <c:pt idx="194" formatCode="0">
                  <c:v>48.722084327439717</c:v>
                </c:pt>
                <c:pt idx="195" formatCode="0">
                  <c:v>49.999029767003769</c:v>
                </c:pt>
                <c:pt idx="196" formatCode="0">
                  <c:v>50.368798579410992</c:v>
                </c:pt>
                <c:pt idx="197" formatCode="0">
                  <c:v>49.985291215590728</c:v>
                </c:pt>
                <c:pt idx="198" formatCode="0">
                  <c:v>48.565995521710313</c:v>
                </c:pt>
                <c:pt idx="199" formatCode="0">
                  <c:v>46.527140881021019</c:v>
                </c:pt>
                <c:pt idx="200" formatCode="0">
                  <c:v>44.440620798235564</c:v>
                </c:pt>
                <c:pt idx="201" formatCode="0">
                  <c:v>41.652568508822988</c:v>
                </c:pt>
                <c:pt idx="202" formatCode="0">
                  <c:v>39.311526013158172</c:v>
                </c:pt>
                <c:pt idx="203" formatCode="0">
                  <c:v>36.800760836368369</c:v>
                </c:pt>
                <c:pt idx="204" formatCode="0">
                  <c:v>34.811453541393952</c:v>
                </c:pt>
                <c:pt idx="205" formatCode="0">
                  <c:v>33.598123577371318</c:v>
                </c:pt>
                <c:pt idx="206" formatCode="0">
                  <c:v>33.310451768662823</c:v>
                </c:pt>
                <c:pt idx="207" formatCode="0">
                  <c:v>33.56754301019425</c:v>
                </c:pt>
                <c:pt idx="208" formatCode="0">
                  <c:v>34.112674031142653</c:v>
                </c:pt>
                <c:pt idx="209" formatCode="0">
                  <c:v>35.287611651967637</c:v>
                </c:pt>
                <c:pt idx="210" formatCode="0">
                  <c:v>36.47733350285457</c:v>
                </c:pt>
                <c:pt idx="211" formatCode="0">
                  <c:v>37.744213052214995</c:v>
                </c:pt>
                <c:pt idx="212" formatCode="0">
                  <c:v>39.247974985917544</c:v>
                </c:pt>
                <c:pt idx="213" formatCode="0">
                  <c:v>40.85864266868186</c:v>
                </c:pt>
                <c:pt idx="214" formatCode="0">
                  <c:v>42.346714393993246</c:v>
                </c:pt>
                <c:pt idx="215" formatCode="0">
                  <c:v>43.45150226779662</c:v>
                </c:pt>
                <c:pt idx="216" formatCode="0">
                  <c:v>44.150391764048088</c:v>
                </c:pt>
                <c:pt idx="217" formatCode="0">
                  <c:v>44.626753056013449</c:v>
                </c:pt>
                <c:pt idx="218" formatCode="0">
                  <c:v>44.747790463432743</c:v>
                </c:pt>
                <c:pt idx="219" formatCode="0">
                  <c:v>44.982088484449903</c:v>
                </c:pt>
                <c:pt idx="220" formatCode="0">
                  <c:v>44.74263352709248</c:v>
                </c:pt>
                <c:pt idx="221" formatCode="0">
                  <c:v>43.747433945000004</c:v>
                </c:pt>
                <c:pt idx="222" formatCode="0">
                  <c:v>42.587799516061523</c:v>
                </c:pt>
                <c:pt idx="223" formatCode="0">
                  <c:v>41.026842158644683</c:v>
                </c:pt>
                <c:pt idx="224" formatCode="0">
                  <c:v>39.418212703466551</c:v>
                </c:pt>
                <c:pt idx="225" formatCode="0">
                  <c:v>37.820315392212244</c:v>
                </c:pt>
                <c:pt idx="226" formatCode="0">
                  <c:v>36.279427055150705</c:v>
                </c:pt>
                <c:pt idx="227" formatCode="0">
                  <c:v>34.868611863508484</c:v>
                </c:pt>
                <c:pt idx="228" formatCode="0">
                  <c:v>33.51918738198389</c:v>
                </c:pt>
                <c:pt idx="229" formatCode="0">
                  <c:v>32.460587399539094</c:v>
                </c:pt>
                <c:pt idx="230" formatCode="0">
                  <c:v>31.060876141463734</c:v>
                </c:pt>
                <c:pt idx="231" formatCode="0">
                  <c:v>30.186566945131627</c:v>
                </c:pt>
                <c:pt idx="232" formatCode="0">
                  <c:v>30.313595069448741</c:v>
                </c:pt>
                <c:pt idx="233" formatCode="0">
                  <c:v>30.662099174770766</c:v>
                </c:pt>
                <c:pt idx="234" formatCode="0">
                  <c:v>31.647443150980465</c:v>
                </c:pt>
                <c:pt idx="235" formatCode="0">
                  <c:v>32.406185609431333</c:v>
                </c:pt>
                <c:pt idx="236" formatCode="0">
                  <c:v>32.78666458978438</c:v>
                </c:pt>
                <c:pt idx="237" formatCode="0">
                  <c:v>32.416765313069419</c:v>
                </c:pt>
                <c:pt idx="238" formatCode="0">
                  <c:v>33.021374650813122</c:v>
                </c:pt>
                <c:pt idx="239" formatCode="0">
                  <c:v>33.623821534745986</c:v>
                </c:pt>
                <c:pt idx="240" formatCode="0">
                  <c:v>33.872049712412256</c:v>
                </c:pt>
                <c:pt idx="241" formatCode="0">
                  <c:v>35.271694428384791</c:v>
                </c:pt>
                <c:pt idx="242" formatCode="0">
                  <c:v>36.588928386789547</c:v>
                </c:pt>
                <c:pt idx="243" formatCode="0">
                  <c:v>38.256438477255912</c:v>
                </c:pt>
                <c:pt idx="244" formatCode="0">
                  <c:v>39.617448884613104</c:v>
                </c:pt>
                <c:pt idx="245" formatCode="0">
                  <c:v>40.167008128938519</c:v>
                </c:pt>
                <c:pt idx="246" formatCode="0">
                  <c:v>40.494664813923762</c:v>
                </c:pt>
                <c:pt idx="247" formatCode="0">
                  <c:v>41.36519993158813</c:v>
                </c:pt>
                <c:pt idx="248" formatCode="0">
                  <c:v>43.037039685596319</c:v>
                </c:pt>
                <c:pt idx="249" formatCode="0">
                  <c:v>45.664701596562779</c:v>
                </c:pt>
                <c:pt idx="250" formatCode="0">
                  <c:v>46.438513279151046</c:v>
                </c:pt>
                <c:pt idx="251" formatCode="0">
                  <c:v>47.458313341799879</c:v>
                </c:pt>
                <c:pt idx="252" formatCode="0">
                  <c:v>48.34653171734714</c:v>
                </c:pt>
                <c:pt idx="253" formatCode="0">
                  <c:v>49.285095169819442</c:v>
                </c:pt>
                <c:pt idx="254" formatCode="0">
                  <c:v>51.044906609736067</c:v>
                </c:pt>
                <c:pt idx="255" formatCode="0">
                  <c:v>53.317540442184971</c:v>
                </c:pt>
                <c:pt idx="256" formatCode="0">
                  <c:v>55.807336394583793</c:v>
                </c:pt>
                <c:pt idx="257" formatCode="0">
                  <c:v>57.859968063978393</c:v>
                </c:pt>
                <c:pt idx="258" formatCode="0">
                  <c:v>59.284795925132009</c:v>
                </c:pt>
                <c:pt idx="259" formatCode="0">
                  <c:v>61.953849006594531</c:v>
                </c:pt>
                <c:pt idx="260" formatCode="0">
                  <c:v>62.156334105980847</c:v>
                </c:pt>
                <c:pt idx="261" formatCode="0">
                  <c:v>64.383190673130017</c:v>
                </c:pt>
                <c:pt idx="262" formatCode="0">
                  <c:v>66.682151833914645</c:v>
                </c:pt>
                <c:pt idx="263" formatCode="0">
                  <c:v>67.78465950198067</c:v>
                </c:pt>
                <c:pt idx="264" formatCode="0">
                  <c:v>69.849511229321848</c:v>
                </c:pt>
                <c:pt idx="265" formatCode="0">
                  <c:v>70.740683764019479</c:v>
                </c:pt>
                <c:pt idx="266" formatCode="0">
                  <c:v>71.375378579284401</c:v>
                </c:pt>
                <c:pt idx="267" formatCode="0">
                  <c:v>72.02497321885788</c:v>
                </c:pt>
                <c:pt idx="268" formatCode="0">
                  <c:v>74.446483871718144</c:v>
                </c:pt>
                <c:pt idx="269" formatCode="0">
                  <c:v>77.206478831489576</c:v>
                </c:pt>
                <c:pt idx="270" formatCode="0">
                  <c:v>79.110347558169565</c:v>
                </c:pt>
                <c:pt idx="271" formatCode="0">
                  <c:v>81.807815851395162</c:v>
                </c:pt>
                <c:pt idx="272" formatCode="0">
                  <c:v>83.434085557315882</c:v>
                </c:pt>
                <c:pt idx="273" formatCode="0">
                  <c:v>84.566694232932889</c:v>
                </c:pt>
                <c:pt idx="274" formatCode="0">
                  <c:v>86.267374092247834</c:v>
                </c:pt>
                <c:pt idx="275" formatCode="0">
                  <c:v>87.142065603162237</c:v>
                </c:pt>
                <c:pt idx="276" formatCode="0">
                  <c:v>87.622134369857747</c:v>
                </c:pt>
                <c:pt idx="277" formatCode="0">
                  <c:v>88.271867357119973</c:v>
                </c:pt>
                <c:pt idx="278" formatCode="0">
                  <c:v>88.827330488339243</c:v>
                </c:pt>
                <c:pt idx="279" formatCode="0">
                  <c:v>88.807187035437252</c:v>
                </c:pt>
                <c:pt idx="280" formatCode="0">
                  <c:v>89.270686947172564</c:v>
                </c:pt>
                <c:pt idx="281" formatCode="0">
                  <c:v>90.225099051971853</c:v>
                </c:pt>
                <c:pt idx="282" formatCode="0">
                  <c:v>90.625693584407927</c:v>
                </c:pt>
                <c:pt idx="283" formatCode="0">
                  <c:v>91.883130464729788</c:v>
                </c:pt>
                <c:pt idx="284" formatCode="0">
                  <c:v>93.920043926989322</c:v>
                </c:pt>
                <c:pt idx="285" formatCode="0">
                  <c:v>95.604609048404711</c:v>
                </c:pt>
                <c:pt idx="286" formatCode="0">
                  <c:v>95.871965278129807</c:v>
                </c:pt>
                <c:pt idx="287" formatCode="0">
                  <c:v>96.32027847278404</c:v>
                </c:pt>
                <c:pt idx="288" formatCode="0">
                  <c:v>98.017568747265372</c:v>
                </c:pt>
                <c:pt idx="289" formatCode="0">
                  <c:v>100.1763324612398</c:v>
                </c:pt>
                <c:pt idx="290" formatCode="0">
                  <c:v>104.57791980675316</c:v>
                </c:pt>
                <c:pt idx="291" formatCode="0">
                  <c:v>109.01231584201224</c:v>
                </c:pt>
                <c:pt idx="292" formatCode="0">
                  <c:v>110.48519092447323</c:v>
                </c:pt>
                <c:pt idx="293" formatCode="0">
                  <c:v>111.71378655328475</c:v>
                </c:pt>
                <c:pt idx="294" formatCode="0">
                  <c:v>112.53701326639481</c:v>
                </c:pt>
                <c:pt idx="295" formatCode="0">
                  <c:v>113.24703300221678</c:v>
                </c:pt>
                <c:pt idx="296" formatCode="0">
                  <c:v>114.36843230862509</c:v>
                </c:pt>
                <c:pt idx="297" formatCode="0">
                  <c:v>115.18860141775404</c:v>
                </c:pt>
                <c:pt idx="298" formatCode="0">
                  <c:v>115.63106157979172</c:v>
                </c:pt>
                <c:pt idx="299" formatCode="0">
                  <c:v>115.00260273694758</c:v>
                </c:pt>
                <c:pt idx="300" formatCode="0">
                  <c:v>113.93883437542284</c:v>
                </c:pt>
                <c:pt idx="301" formatCode="0">
                  <c:v>109.8955654475801</c:v>
                </c:pt>
                <c:pt idx="302" formatCode="0">
                  <c:v>107.21707588596701</c:v>
                </c:pt>
                <c:pt idx="303" formatCode="0">
                  <c:v>106.57238714977385</c:v>
                </c:pt>
                <c:pt idx="304" formatCode="0">
                  <c:v>106.26988915774182</c:v>
                </c:pt>
                <c:pt idx="305" formatCode="0">
                  <c:v>105.33572106706551</c:v>
                </c:pt>
                <c:pt idx="306" formatCode="0">
                  <c:v>104.79416755237003</c:v>
                </c:pt>
                <c:pt idx="307" formatCode="0">
                  <c:v>105.78872859393056</c:v>
                </c:pt>
                <c:pt idx="308" formatCode="0">
                  <c:v>106.82934781553294</c:v>
                </c:pt>
                <c:pt idx="309" formatCode="0">
                  <c:v>108.23700811861673</c:v>
                </c:pt>
                <c:pt idx="310" formatCode="0">
                  <c:v>108.49627462941304</c:v>
                </c:pt>
                <c:pt idx="311" formatCode="0">
                  <c:v>109.67534803685413</c:v>
                </c:pt>
                <c:pt idx="312" formatCode="0">
                  <c:v>111.25075753693426</c:v>
                </c:pt>
                <c:pt idx="313" formatCode="0">
                  <c:v>111.80389533531179</c:v>
                </c:pt>
                <c:pt idx="314" formatCode="0">
                  <c:v>111.4935417689443</c:v>
                </c:pt>
                <c:pt idx="315" formatCode="0">
                  <c:v>110.42893324102283</c:v>
                </c:pt>
                <c:pt idx="316" formatCode="0">
                  <c:v>109.81825584496168</c:v>
                </c:pt>
                <c:pt idx="317" formatCode="0">
                  <c:v>108.8020338377558</c:v>
                </c:pt>
                <c:pt idx="318" formatCode="0">
                  <c:v>106.98592189998993</c:v>
                </c:pt>
                <c:pt idx="319" formatCode="0">
                  <c:v>107.17190504803945</c:v>
                </c:pt>
                <c:pt idx="320" formatCode="0">
                  <c:v>107.68287558797061</c:v>
                </c:pt>
                <c:pt idx="321" formatCode="0">
                  <c:v>108.15591486760295</c:v>
                </c:pt>
                <c:pt idx="322" formatCode="0">
                  <c:v>106.03042061306593</c:v>
                </c:pt>
                <c:pt idx="323" formatCode="0">
                  <c:v>103.21601118654213</c:v>
                </c:pt>
                <c:pt idx="324" formatCode="0">
                  <c:v>98.816089781157231</c:v>
                </c:pt>
                <c:pt idx="325" formatCode="0">
                  <c:v>95.965411767919349</c:v>
                </c:pt>
                <c:pt idx="326" formatCode="0">
                  <c:v>94.025123214431588</c:v>
                </c:pt>
                <c:pt idx="327" formatCode="0">
                  <c:v>92.823480133022002</c:v>
                </c:pt>
                <c:pt idx="328" formatCode="0">
                  <c:v>91.799931943277755</c:v>
                </c:pt>
                <c:pt idx="329" formatCode="0">
                  <c:v>89.765077537079705</c:v>
                </c:pt>
                <c:pt idx="330" formatCode="0">
                  <c:v>88.812081693139859</c:v>
                </c:pt>
                <c:pt idx="331" formatCode="0">
                  <c:v>86.031965699006776</c:v>
                </c:pt>
                <c:pt idx="332" formatCode="0">
                  <c:v>83.474262532627193</c:v>
                </c:pt>
                <c:pt idx="333" formatCode="0">
                  <c:v>82.253030309651422</c:v>
                </c:pt>
                <c:pt idx="334" formatCode="0">
                  <c:v>81.773571702618099</c:v>
                </c:pt>
                <c:pt idx="335" formatCode="0">
                  <c:v>82.314816349099658</c:v>
                </c:pt>
                <c:pt idx="336" formatCode="0">
                  <c:v>83.203954969672935</c:v>
                </c:pt>
                <c:pt idx="337" formatCode="0">
                  <c:v>83.679773101761157</c:v>
                </c:pt>
                <c:pt idx="338" formatCode="0">
                  <c:v>84.200094666493499</c:v>
                </c:pt>
                <c:pt idx="339" formatCode="0">
                  <c:v>84.194588140909005</c:v>
                </c:pt>
                <c:pt idx="340" formatCode="0">
                  <c:v>83.898666565398429</c:v>
                </c:pt>
                <c:pt idx="341" formatCode="0">
                  <c:v>82.829441893378586</c:v>
                </c:pt>
                <c:pt idx="342" formatCode="0">
                  <c:v>82.917980619517138</c:v>
                </c:pt>
                <c:pt idx="343" formatCode="0">
                  <c:v>83.638721011060653</c:v>
                </c:pt>
                <c:pt idx="344" formatCode="0">
                  <c:v>85.917527190102774</c:v>
                </c:pt>
                <c:pt idx="345" formatCode="0">
                  <c:v>87.090125722464393</c:v>
                </c:pt>
                <c:pt idx="346" formatCode="0">
                  <c:v>87.493745881711959</c:v>
                </c:pt>
                <c:pt idx="347" formatCode="0">
                  <c:v>87.17104854855863</c:v>
                </c:pt>
                <c:pt idx="348" formatCode="0">
                  <c:v>86.965557075481115</c:v>
                </c:pt>
                <c:pt idx="349" formatCode="0">
                  <c:v>86.79580125659885</c:v>
                </c:pt>
                <c:pt idx="350" formatCode="0">
                  <c:v>85.83544345569554</c:v>
                </c:pt>
                <c:pt idx="351" formatCode="0">
                  <c:v>85.123400921476659</c:v>
                </c:pt>
                <c:pt idx="352" formatCode="0">
                  <c:v>83.498597568545534</c:v>
                </c:pt>
                <c:pt idx="353" formatCode="0">
                  <c:v>82.342994506375192</c:v>
                </c:pt>
                <c:pt idx="354" formatCode="0">
                  <c:v>81.6340095293546</c:v>
                </c:pt>
                <c:pt idx="355" formatCode="0">
                  <c:v>79.853921389652157</c:v>
                </c:pt>
                <c:pt idx="356" formatCode="0">
                  <c:v>78.624503432748739</c:v>
                </c:pt>
                <c:pt idx="357" formatCode="0">
                  <c:v>77.482158042820089</c:v>
                </c:pt>
                <c:pt idx="358" formatCode="0">
                  <c:v>77.794351814585539</c:v>
                </c:pt>
                <c:pt idx="359" formatCode="0">
                  <c:v>76.44655028877726</c:v>
                </c:pt>
                <c:pt idx="360" formatCode="0">
                  <c:v>76.911848809648362</c:v>
                </c:pt>
                <c:pt idx="361" formatCode="0">
                  <c:v>77.79149324711301</c:v>
                </c:pt>
                <c:pt idx="362" formatCode="0">
                  <c:v>78.051185752839586</c:v>
                </c:pt>
                <c:pt idx="363" formatCode="0">
                  <c:v>78.133229187762538</c:v>
                </c:pt>
                <c:pt idx="364" formatCode="0">
                  <c:v>76.651412064445651</c:v>
                </c:pt>
                <c:pt idx="365" formatCode="0">
                  <c:v>74.247880499952629</c:v>
                </c:pt>
                <c:pt idx="366" formatCode="0">
                  <c:v>71.903953287751634</c:v>
                </c:pt>
                <c:pt idx="367" formatCode="0">
                  <c:v>70.567570320150907</c:v>
                </c:pt>
                <c:pt idx="368" formatCode="0">
                  <c:v>69.54682393085487</c:v>
                </c:pt>
                <c:pt idx="369" formatCode="0">
                  <c:v>65.980169743461019</c:v>
                </c:pt>
                <c:pt idx="370" formatCode="0">
                  <c:v>65.158723864364958</c:v>
                </c:pt>
                <c:pt idx="371" formatCode="0">
                  <c:v>61.224164602053797</c:v>
                </c:pt>
                <c:pt idx="372" formatCode="0">
                  <c:v>58.114042905977492</c:v>
                </c:pt>
                <c:pt idx="373" formatCode="0">
                  <c:v>56.449833246994423</c:v>
                </c:pt>
                <c:pt idx="374" formatCode="0">
                  <c:v>54.574059027491423</c:v>
                </c:pt>
                <c:pt idx="375" formatCode="0">
                  <c:v>53.725835884453183</c:v>
                </c:pt>
                <c:pt idx="376" formatCode="0">
                  <c:v>53.21991013711488</c:v>
                </c:pt>
                <c:pt idx="377" formatCode="0">
                  <c:v>54.613185929515971</c:v>
                </c:pt>
                <c:pt idx="378" formatCode="0">
                  <c:v>54.994682231710662</c:v>
                </c:pt>
                <c:pt idx="379" formatCode="0">
                  <c:v>54.469018342345834</c:v>
                </c:pt>
                <c:pt idx="380" formatCode="0">
                  <c:v>54.782495321155942</c:v>
                </c:pt>
                <c:pt idx="381" formatCode="0">
                  <c:v>55.386933476128085</c:v>
                </c:pt>
                <c:pt idx="382" formatCode="0">
                  <c:v>56.075300591596381</c:v>
                </c:pt>
                <c:pt idx="383" formatCode="0">
                  <c:v>55.411381485649706</c:v>
                </c:pt>
                <c:pt idx="384" formatCode="0">
                  <c:v>54.079709140840244</c:v>
                </c:pt>
                <c:pt idx="385" formatCode="0">
                  <c:v>52.509827475612312</c:v>
                </c:pt>
                <c:pt idx="386" formatCode="0">
                  <c:v>51.668123686555766</c:v>
                </c:pt>
                <c:pt idx="387" formatCode="0">
                  <c:v>51.214891529030687</c:v>
                </c:pt>
                <c:pt idx="388" formatCode="0">
                  <c:v>49.594039975451395</c:v>
                </c:pt>
                <c:pt idx="389" formatCode="0">
                  <c:v>47.752005769836607</c:v>
                </c:pt>
                <c:pt idx="390" formatCode="0">
                  <c:v>47.471672400166625</c:v>
                </c:pt>
                <c:pt idx="391" formatCode="0">
                  <c:v>47.731969727769368</c:v>
                </c:pt>
                <c:pt idx="392" formatCode="0">
                  <c:v>46.551529049108375</c:v>
                </c:pt>
                <c:pt idx="393" formatCode="0">
                  <c:v>47.566879803505714</c:v>
                </c:pt>
                <c:pt idx="394" formatCode="0">
                  <c:v>49.097062475605078</c:v>
                </c:pt>
                <c:pt idx="395" formatCode="0">
                  <c:v>50.468609422801045</c:v>
                </c:pt>
                <c:pt idx="396" formatCode="0">
                  <c:v>53.466305598891786</c:v>
                </c:pt>
                <c:pt idx="397" formatCode="0">
                  <c:v>56.435504234181209</c:v>
                </c:pt>
                <c:pt idx="398" formatCode="0">
                  <c:v>58.416603431625205</c:v>
                </c:pt>
                <c:pt idx="399" formatCode="0">
                  <c:v>58.311279326636509</c:v>
                </c:pt>
                <c:pt idx="400" formatCode="0">
                  <c:v>58.024039736206689</c:v>
                </c:pt>
                <c:pt idx="401" formatCode="0">
                  <c:v>56.988332688996529</c:v>
                </c:pt>
                <c:pt idx="402" formatCode="0">
                  <c:v>55.401867819577461</c:v>
                </c:pt>
                <c:pt idx="403" formatCode="0">
                  <c:v>54.262574448604624</c:v>
                </c:pt>
                <c:pt idx="404" formatCode="0">
                  <c:v>51.676198392490932</c:v>
                </c:pt>
                <c:pt idx="405" formatCode="0">
                  <c:v>50.163093990342766</c:v>
                </c:pt>
                <c:pt idx="406" formatCode="0">
                  <c:v>48.841684650848123</c:v>
                </c:pt>
                <c:pt idx="407" formatCode="0">
                  <c:v>46.000543337122139</c:v>
                </c:pt>
                <c:pt idx="408" formatCode="0">
                  <c:v>43.350712452025206</c:v>
                </c:pt>
                <c:pt idx="409" formatCode="0">
                  <c:v>42.299386597594889</c:v>
                </c:pt>
                <c:pt idx="410" formatCode="0">
                  <c:v>42.616669364451631</c:v>
                </c:pt>
                <c:pt idx="411" formatCode="0">
                  <c:v>45.827074006575963</c:v>
                </c:pt>
                <c:pt idx="412" formatCode="0">
                  <c:v>49.347964049520598</c:v>
                </c:pt>
                <c:pt idx="413" formatCode="0">
                  <c:v>51.913167714842785</c:v>
                </c:pt>
                <c:pt idx="414" formatCode="0">
                  <c:v>53.318695473103411</c:v>
                </c:pt>
                <c:pt idx="415" formatCode="0">
                  <c:v>54.755434180846152</c:v>
                </c:pt>
                <c:pt idx="416" formatCode="0">
                  <c:v>55.522971311570359</c:v>
                </c:pt>
                <c:pt idx="417" formatCode="0">
                  <c:v>56.019235914807695</c:v>
                </c:pt>
                <c:pt idx="418" formatCode="0">
                  <c:v>57.342705861141262</c:v>
                </c:pt>
                <c:pt idx="419" formatCode="0">
                  <c:v>59.025341918032609</c:v>
                </c:pt>
                <c:pt idx="420" formatCode="0">
                  <c:v>59.977063826564041</c:v>
                </c:pt>
                <c:pt idx="421" formatCode="0">
                  <c:v>61.348316878090891</c:v>
                </c:pt>
                <c:pt idx="422" formatCode="0">
                  <c:v>60.681147002151214</c:v>
                </c:pt>
                <c:pt idx="423" formatCode="0">
                  <c:v>61.348340845913341</c:v>
                </c:pt>
                <c:pt idx="424" formatCode="0">
                  <c:v>62.967181540363555</c:v>
                </c:pt>
                <c:pt idx="425" formatCode="0">
                  <c:v>64.544421213841858</c:v>
                </c:pt>
                <c:pt idx="426" formatCode="0">
                  <c:v>65.569102937655899</c:v>
                </c:pt>
                <c:pt idx="427" formatCode="0">
                  <c:v>65.961875651778897</c:v>
                </c:pt>
                <c:pt idx="428" formatCode="0">
                  <c:v>66.326699012302214</c:v>
                </c:pt>
                <c:pt idx="429" formatCode="0">
                  <c:v>66.172298807084573</c:v>
                </c:pt>
                <c:pt idx="430" formatCode="0">
                  <c:v>65.273747643776474</c:v>
                </c:pt>
                <c:pt idx="431" formatCode="0">
                  <c:v>64.929708404534125</c:v>
                </c:pt>
                <c:pt idx="432" formatCode="0">
                  <c:v>63.074730020444164</c:v>
                </c:pt>
                <c:pt idx="433" formatCode="0">
                  <c:v>60.905983915466088</c:v>
                </c:pt>
                <c:pt idx="434" formatCode="0">
                  <c:v>56.93182559251386</c:v>
                </c:pt>
                <c:pt idx="435" formatCode="0">
                  <c:v>54.358571583604913</c:v>
                </c:pt>
                <c:pt idx="436" formatCode="0">
                  <c:v>53.803064889734515</c:v>
                </c:pt>
                <c:pt idx="437" formatCode="0">
                  <c:v>53.603977892407492</c:v>
                </c:pt>
                <c:pt idx="438" formatCode="0">
                  <c:v>53.383915761794007</c:v>
                </c:pt>
                <c:pt idx="439" formatCode="0">
                  <c:v>52.933078175879153</c:v>
                </c:pt>
                <c:pt idx="440" formatCode="0">
                  <c:v>52.629262035441634</c:v>
                </c:pt>
                <c:pt idx="441" formatCode="0">
                  <c:v>52.818868857553745</c:v>
                </c:pt>
                <c:pt idx="442" formatCode="0">
                  <c:v>52.040572764786631</c:v>
                </c:pt>
                <c:pt idx="443" formatCode="0">
                  <c:v>53.30823388301048</c:v>
                </c:pt>
                <c:pt idx="444" formatCode="0">
                  <c:v>54.253426296060042</c:v>
                </c:pt>
                <c:pt idx="445" formatCode="0">
                  <c:v>55.642456795812819</c:v>
                </c:pt>
                <c:pt idx="446" formatCode="0">
                  <c:v>56.043859300293597</c:v>
                </c:pt>
                <c:pt idx="447" formatCode="0">
                  <c:v>56.784746464124915</c:v>
                </c:pt>
                <c:pt idx="448" formatCode="0">
                  <c:v>57.66565696988291</c:v>
                </c:pt>
                <c:pt idx="449" formatCode="0">
                  <c:v>59.163856799818838</c:v>
                </c:pt>
                <c:pt idx="450" formatCode="0">
                  <c:v>61.519622464252258</c:v>
                </c:pt>
                <c:pt idx="451" formatCode="0">
                  <c:v>63.638540515225721</c:v>
                </c:pt>
                <c:pt idx="452" formatCode="0">
                  <c:v>64.782631525550485</c:v>
                </c:pt>
                <c:pt idx="453" formatCode="0">
                  <c:v>66.840353199208167</c:v>
                </c:pt>
                <c:pt idx="454" formatCode="0">
                  <c:v>67.822779249719758</c:v>
                </c:pt>
                <c:pt idx="455" formatCode="0">
                  <c:v>68.886632506433145</c:v>
                </c:pt>
                <c:pt idx="456" formatCode="0">
                  <c:v>68.892840994238568</c:v>
                </c:pt>
                <c:pt idx="457" formatCode="0">
                  <c:v>69.159633367802314</c:v>
                </c:pt>
                <c:pt idx="458" formatCode="0">
                  <c:v>67.926396323357736</c:v>
                </c:pt>
                <c:pt idx="459" formatCode="0">
                  <c:v>66.649647824677743</c:v>
                </c:pt>
                <c:pt idx="460" formatCode="0">
                  <c:v>65.89652331672329</c:v>
                </c:pt>
                <c:pt idx="461" formatCode="0">
                  <c:v>64.896305974712561</c:v>
                </c:pt>
                <c:pt idx="462" formatCode="0">
                  <c:v>65.034915069337117</c:v>
                </c:pt>
                <c:pt idx="463" formatCode="0">
                  <c:v>65.733988701064177</c:v>
                </c:pt>
                <c:pt idx="464" formatCode="0">
                  <c:v>66.040291222822717</c:v>
                </c:pt>
                <c:pt idx="465" formatCode="0">
                  <c:v>66.077995919858935</c:v>
                </c:pt>
                <c:pt idx="466" formatCode="0">
                  <c:v>68.33943776739261</c:v>
                </c:pt>
                <c:pt idx="467" formatCode="0">
                  <c:v>70.366564118382087</c:v>
                </c:pt>
                <c:pt idx="468" formatCode="0">
                  <c:v>71.52789196182438</c:v>
                </c:pt>
                <c:pt idx="469" formatCode="0">
                  <c:v>72.021861009310598</c:v>
                </c:pt>
                <c:pt idx="470" formatCode="0">
                  <c:v>73.039393344092332</c:v>
                </c:pt>
                <c:pt idx="471" formatCode="0">
                  <c:v>73.96270354307552</c:v>
                </c:pt>
                <c:pt idx="472" formatCode="0">
                  <c:v>74.293909392536904</c:v>
                </c:pt>
                <c:pt idx="473" formatCode="0">
                  <c:v>74.623130291083044</c:v>
                </c:pt>
                <c:pt idx="474" formatCode="0">
                  <c:v>74.409524801225302</c:v>
                </c:pt>
                <c:pt idx="475" formatCode="0">
                  <c:v>74.544668002999458</c:v>
                </c:pt>
                <c:pt idx="476" formatCode="0">
                  <c:v>76.045130450334781</c:v>
                </c:pt>
                <c:pt idx="477" formatCode="0">
                  <c:v>75.420090200355574</c:v>
                </c:pt>
                <c:pt idx="478" formatCode="0">
                  <c:v>77.051606560736047</c:v>
                </c:pt>
                <c:pt idx="479" formatCode="0">
                  <c:v>78.043501552250575</c:v>
                </c:pt>
                <c:pt idx="480" formatCode="0">
                  <c:v>80.499828899090389</c:v>
                </c:pt>
                <c:pt idx="481" formatCode="0">
                  <c:v>81.144039705733661</c:v>
                </c:pt>
                <c:pt idx="482" formatCode="0">
                  <c:v>83.141471279780106</c:v>
                </c:pt>
                <c:pt idx="483" formatCode="0">
                  <c:v>84.556069817395709</c:v>
                </c:pt>
                <c:pt idx="484" formatCode="0">
                  <c:v>84.670009997376397</c:v>
                </c:pt>
                <c:pt idx="485" formatCode="0">
                  <c:v>86.144898027657106</c:v>
                </c:pt>
                <c:pt idx="486" formatCode="0">
                  <c:v>87.560044982067055</c:v>
                </c:pt>
                <c:pt idx="487" formatCode="0">
                  <c:v>87.181099468722067</c:v>
                </c:pt>
                <c:pt idx="488" formatCode="0">
                  <c:v>87.338971858753141</c:v>
                </c:pt>
                <c:pt idx="489" formatCode="0">
                  <c:v>85.797464318654875</c:v>
                </c:pt>
                <c:pt idx="490" formatCode="0">
                  <c:v>85.068918601311893</c:v>
                </c:pt>
                <c:pt idx="491" formatCode="0">
                  <c:v>84.546592099456475</c:v>
                </c:pt>
                <c:pt idx="492" formatCode="0">
                  <c:v>86.05370240277081</c:v>
                </c:pt>
                <c:pt idx="493" formatCode="0">
                  <c:v>87.054359008747085</c:v>
                </c:pt>
                <c:pt idx="494" formatCode="0">
                  <c:v>87.65703227659607</c:v>
                </c:pt>
                <c:pt idx="495" formatCode="0">
                  <c:v>88.741629136857938</c:v>
                </c:pt>
                <c:pt idx="496" formatCode="0">
                  <c:v>88.42782902984392</c:v>
                </c:pt>
                <c:pt idx="497" formatCode="0">
                  <c:v>87.97257463112156</c:v>
                </c:pt>
                <c:pt idx="498" formatCode="0">
                  <c:v>87.771401661488326</c:v>
                </c:pt>
                <c:pt idx="499" formatCode="0">
                  <c:v>87.241825391452068</c:v>
                </c:pt>
                <c:pt idx="500" formatCode="0">
                  <c:v>90.304153932605644</c:v>
                </c:pt>
                <c:pt idx="501" formatCode="0">
                  <c:v>92.693556453428968</c:v>
                </c:pt>
                <c:pt idx="502" formatCode="0">
                  <c:v>94.463613866525748</c:v>
                </c:pt>
                <c:pt idx="503" formatCode="0">
                  <c:v>95.385246788568509</c:v>
                </c:pt>
                <c:pt idx="504" formatCode="0">
                  <c:v>94.214725342193233</c:v>
                </c:pt>
                <c:pt idx="505" formatCode="0">
                  <c:v>94.67571970539592</c:v>
                </c:pt>
                <c:pt idx="506" formatCode="0">
                  <c:v>95.96365383323878</c:v>
                </c:pt>
                <c:pt idx="507" formatCode="0">
                  <c:v>98.03623285226459</c:v>
                </c:pt>
                <c:pt idx="508" formatCode="0">
                  <c:v>98.326164519479121</c:v>
                </c:pt>
                <c:pt idx="509" formatCode="0">
                  <c:v>99.584696631423455</c:v>
                </c:pt>
                <c:pt idx="510" formatCode="0">
                  <c:v>100.69090665744083</c:v>
                </c:pt>
                <c:pt idx="511" formatCode="0">
                  <c:v>99.752763127950644</c:v>
                </c:pt>
                <c:pt idx="512" formatCode="0">
                  <c:v>100.40964798210811</c:v>
                </c:pt>
                <c:pt idx="513" formatCode="0">
                  <c:v>100.21266934759366</c:v>
                </c:pt>
                <c:pt idx="514" formatCode="0">
                  <c:v>100.26183681482154</c:v>
                </c:pt>
                <c:pt idx="515" formatCode="0">
                  <c:v>99.457842121710328</c:v>
                </c:pt>
                <c:pt idx="516" formatCode="0">
                  <c:v>101.27908191711558</c:v>
                </c:pt>
                <c:pt idx="517" formatCode="0">
                  <c:v>105.29547442698694</c:v>
                </c:pt>
                <c:pt idx="518" formatCode="0">
                  <c:v>105.38639821522347</c:v>
                </c:pt>
                <c:pt idx="519" formatCode="0">
                  <c:v>105.37963327571073</c:v>
                </c:pt>
                <c:pt idx="520" formatCode="0">
                  <c:v>103.69252603850799</c:v>
                </c:pt>
                <c:pt idx="521" formatCode="0">
                  <c:v>102.40145786271404</c:v>
                </c:pt>
                <c:pt idx="522" formatCode="0">
                  <c:v>99.505254809305612</c:v>
                </c:pt>
                <c:pt idx="523" formatCode="0">
                  <c:v>96.922699509183161</c:v>
                </c:pt>
                <c:pt idx="524" formatCode="0">
                  <c:v>96.304379603435578</c:v>
                </c:pt>
                <c:pt idx="525" formatCode="0">
                  <c:v>96.943283355217005</c:v>
                </c:pt>
                <c:pt idx="526" formatCode="0">
                  <c:v>97.044366025845505</c:v>
                </c:pt>
                <c:pt idx="527" formatCode="0">
                  <c:v>92.640187563932344</c:v>
                </c:pt>
                <c:pt idx="528" formatCode="0">
                  <c:v>85.328240734095786</c:v>
                </c:pt>
                <c:pt idx="529" formatCode="0">
                  <c:v>81.452567929624905</c:v>
                </c:pt>
                <c:pt idx="530" formatCode="0">
                  <c:v>77.2282879281139</c:v>
                </c:pt>
                <c:pt idx="531" formatCode="0">
                  <c:v>74.735826090059518</c:v>
                </c:pt>
                <c:pt idx="532" formatCode="0">
                  <c:v>71.819391957048595</c:v>
                </c:pt>
                <c:pt idx="533" formatCode="0">
                  <c:v>70.111420969368027</c:v>
                </c:pt>
                <c:pt idx="534" formatCode="0">
                  <c:v>67.042828386556621</c:v>
                </c:pt>
                <c:pt idx="535" formatCode="0">
                  <c:v>62.472581967599602</c:v>
                </c:pt>
                <c:pt idx="536" formatCode="0">
                  <c:v>57.051141493224577</c:v>
                </c:pt>
                <c:pt idx="537" formatCode="0">
                  <c:v>54.859961582828731</c:v>
                </c:pt>
                <c:pt idx="538" formatCode="0">
                  <c:v>62.033530935847175</c:v>
                </c:pt>
                <c:pt idx="539" formatCode="0">
                  <c:v>61.080428706972931</c:v>
                </c:pt>
                <c:pt idx="540" formatCode="0">
                  <c:v>60.116736369430171</c:v>
                </c:pt>
                <c:pt idx="541" formatCode="0">
                  <c:v>60.234171636386051</c:v>
                </c:pt>
                <c:pt idx="542" formatCode="0">
                  <c:v>59.331401274302046</c:v>
                </c:pt>
                <c:pt idx="543" formatCode="0">
                  <c:v>59.585080229490245</c:v>
                </c:pt>
                <c:pt idx="544" formatCode="0">
                  <c:v>59.973279524757963</c:v>
                </c:pt>
                <c:pt idx="545" formatCode="0">
                  <c:v>62.386897622786726</c:v>
                </c:pt>
                <c:pt idx="546" formatCode="0">
                  <c:v>64.498809790677171</c:v>
                </c:pt>
                <c:pt idx="547" formatCode="0">
                  <c:v>65.319376753231211</c:v>
                </c:pt>
                <c:pt idx="548" formatCode="0">
                  <c:v>64.570373074190485</c:v>
                </c:pt>
                <c:pt idx="549" formatCode="0">
                  <c:v>56.738113085646681</c:v>
                </c:pt>
                <c:pt idx="550" formatCode="0">
                  <c:v>57.878896938570342</c:v>
                </c:pt>
                <c:pt idx="551" formatCode="0">
                  <c:v>59.49639697964755</c:v>
                </c:pt>
                <c:pt idx="552" formatCode="0">
                  <c:v>60.236127597981891</c:v>
                </c:pt>
                <c:pt idx="553" formatCode="0">
                  <c:v>60.788658108525198</c:v>
                </c:pt>
                <c:pt idx="554" formatCode="0">
                  <c:v>60.637501916233596</c:v>
                </c:pt>
                <c:pt idx="555" formatCode="0">
                  <c:v>60.398454273404802</c:v>
                </c:pt>
                <c:pt idx="556" formatCode="0">
                  <c:v>58.073539804478152</c:v>
                </c:pt>
                <c:pt idx="557" formatCode="0">
                  <c:v>56.351416237991138</c:v>
                </c:pt>
                <c:pt idx="558" formatCode="0">
                  <c:v>55.025398049874816</c:v>
                </c:pt>
              </c:numCache>
            </c:numRef>
          </c:val>
          <c:smooth val="0"/>
          <c:extLst>
            <c:ext xmlns:c16="http://schemas.microsoft.com/office/drawing/2014/chart" uri="{C3380CC4-5D6E-409C-BE32-E72D297353CC}">
              <c16:uniqueId val="{00000000-223D-4B10-892F-DD30D8E707F2}"/>
            </c:ext>
          </c:extLst>
        </c:ser>
        <c:dLbls>
          <c:showLegendKey val="0"/>
          <c:showVal val="0"/>
          <c:showCatName val="0"/>
          <c:showSerName val="0"/>
          <c:showPercent val="0"/>
          <c:showBubbleSize val="0"/>
        </c:dLbls>
        <c:smooth val="0"/>
        <c:axId val="364976296"/>
        <c:axId val="364980216"/>
      </c:lineChart>
      <c:catAx>
        <c:axId val="36497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980216"/>
        <c:crosses val="autoZero"/>
        <c:auto val="1"/>
        <c:lblAlgn val="ctr"/>
        <c:lblOffset val="100"/>
        <c:noMultiLvlLbl val="0"/>
      </c:catAx>
      <c:valAx>
        <c:axId val="364980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Land rental/wage ratio</a:t>
                </a:r>
              </a:p>
            </c:rich>
          </c:tx>
          <c:layout/>
          <c:overlay val="0"/>
        </c:title>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97629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GDP per capita and rent-wage</a:t>
            </a:r>
            <a:r>
              <a:rPr lang="en-US" baseline="0" dirty="0"/>
              <a:t> ratio: Spain </a:t>
            </a:r>
            <a:r>
              <a:rPr lang="en-US" dirty="0"/>
              <a:t>1325-1840</a:t>
            </a:r>
          </a:p>
        </c:rich>
      </c:tx>
      <c:layout/>
      <c:overlay val="0"/>
    </c:title>
    <c:autoTitleDeleted val="0"/>
    <c:plotArea>
      <c:layout/>
      <c:scatterChart>
        <c:scatterStyle val="lineMarker"/>
        <c:varyColors val="0"/>
        <c:ser>
          <c:idx val="1"/>
          <c:order val="0"/>
          <c:tx>
            <c:strRef>
              <c:f>'C:\Branko\ancient_history_inequality\datafiles\Spain\[CAN &amp; LPE Rise_and_fall_Spain_EHR_2013_AppT1-6.xls]DATA'!$F$4</c:f>
              <c:strCache>
                <c:ptCount val="1"/>
                <c:pt idx="0">
                  <c:v>Land/wage ratio</c:v>
                </c:pt>
              </c:strCache>
            </c:strRef>
          </c:tx>
          <c:spPr>
            <a:ln w="28575">
              <a:noFill/>
            </a:ln>
          </c:spPr>
          <c:xVal>
            <c:numRef>
              <c:f>[1]DATA!$D$48:$D$563</c:f>
              <c:numCache>
                <c:formatCode>General</c:formatCode>
                <c:ptCount val="516"/>
                <c:pt idx="0">
                  <c:v>80.15015553012266</c:v>
                </c:pt>
                <c:pt idx="1">
                  <c:v>80.506774663676978</c:v>
                </c:pt>
                <c:pt idx="2">
                  <c:v>81.160343180190466</c:v>
                </c:pt>
                <c:pt idx="3">
                  <c:v>82.209770323937747</c:v>
                </c:pt>
                <c:pt idx="4">
                  <c:v>83.108431692633445</c:v>
                </c:pt>
                <c:pt idx="5">
                  <c:v>83.829622356060398</c:v>
                </c:pt>
                <c:pt idx="6">
                  <c:v>84.420363364691141</c:v>
                </c:pt>
                <c:pt idx="7">
                  <c:v>85.073386174000348</c:v>
                </c:pt>
                <c:pt idx="8">
                  <c:v>85.999897191423244</c:v>
                </c:pt>
                <c:pt idx="9">
                  <c:v>86.561162206608529</c:v>
                </c:pt>
                <c:pt idx="10">
                  <c:v>87.35136091880797</c:v>
                </c:pt>
                <c:pt idx="11">
                  <c:v>88.646638151685153</c:v>
                </c:pt>
                <c:pt idx="12">
                  <c:v>89.431513235793005</c:v>
                </c:pt>
                <c:pt idx="13">
                  <c:v>89.644698019066851</c:v>
                </c:pt>
                <c:pt idx="14">
                  <c:v>89.148350170209383</c:v>
                </c:pt>
                <c:pt idx="15">
                  <c:v>89.284691161116797</c:v>
                </c:pt>
                <c:pt idx="16">
                  <c:v>89.500610070479738</c:v>
                </c:pt>
                <c:pt idx="17">
                  <c:v>89.723475802523524</c:v>
                </c:pt>
                <c:pt idx="18">
                  <c:v>89.67300280043581</c:v>
                </c:pt>
                <c:pt idx="19">
                  <c:v>89.306721845976412</c:v>
                </c:pt>
                <c:pt idx="20">
                  <c:v>88.868107187182289</c:v>
                </c:pt>
                <c:pt idx="21">
                  <c:v>88.442884542746455</c:v>
                </c:pt>
                <c:pt idx="22">
                  <c:v>87.118400158136993</c:v>
                </c:pt>
                <c:pt idx="23">
                  <c:v>86.092589722434539</c:v>
                </c:pt>
                <c:pt idx="24">
                  <c:v>85.332086825733313</c:v>
                </c:pt>
                <c:pt idx="25">
                  <c:v>84.963566407393543</c:v>
                </c:pt>
                <c:pt idx="26">
                  <c:v>84.24558226236644</c:v>
                </c:pt>
                <c:pt idx="27">
                  <c:v>83.838792125392104</c:v>
                </c:pt>
                <c:pt idx="28">
                  <c:v>83.268698289705767</c:v>
                </c:pt>
                <c:pt idx="29">
                  <c:v>82.89725660963046</c:v>
                </c:pt>
                <c:pt idx="30">
                  <c:v>82.767460857835871</c:v>
                </c:pt>
                <c:pt idx="31">
                  <c:v>82.632036429580594</c:v>
                </c:pt>
                <c:pt idx="32">
                  <c:v>82.11522518641867</c:v>
                </c:pt>
                <c:pt idx="33">
                  <c:v>81.72412194504183</c:v>
                </c:pt>
                <c:pt idx="34">
                  <c:v>81.14266220521084</c:v>
                </c:pt>
                <c:pt idx="35">
                  <c:v>80.673648843211922</c:v>
                </c:pt>
                <c:pt idx="36">
                  <c:v>80.081236241877633</c:v>
                </c:pt>
                <c:pt idx="37">
                  <c:v>79.533998850444647</c:v>
                </c:pt>
                <c:pt idx="38">
                  <c:v>78.753823509659682</c:v>
                </c:pt>
                <c:pt idx="39">
                  <c:v>78.128948247440334</c:v>
                </c:pt>
                <c:pt idx="40">
                  <c:v>77.24696452993814</c:v>
                </c:pt>
                <c:pt idx="41">
                  <c:v>76.066879884301159</c:v>
                </c:pt>
                <c:pt idx="42">
                  <c:v>75.088304250276309</c:v>
                </c:pt>
                <c:pt idx="43">
                  <c:v>74.500836179265846</c:v>
                </c:pt>
                <c:pt idx="44">
                  <c:v>73.849963686278514</c:v>
                </c:pt>
                <c:pt idx="45">
                  <c:v>73.244851220088719</c:v>
                </c:pt>
                <c:pt idx="46">
                  <c:v>72.634392186107206</c:v>
                </c:pt>
                <c:pt idx="47">
                  <c:v>72.209984499123834</c:v>
                </c:pt>
                <c:pt idx="48">
                  <c:v>71.61758533272058</c:v>
                </c:pt>
                <c:pt idx="49">
                  <c:v>70.939592875629856</c:v>
                </c:pt>
                <c:pt idx="50">
                  <c:v>70.607698088460481</c:v>
                </c:pt>
                <c:pt idx="51">
                  <c:v>70.700809736641858</c:v>
                </c:pt>
                <c:pt idx="52">
                  <c:v>71.072544617963018</c:v>
                </c:pt>
                <c:pt idx="53">
                  <c:v>71.641472055509865</c:v>
                </c:pt>
                <c:pt idx="54">
                  <c:v>71.737449823986267</c:v>
                </c:pt>
                <c:pt idx="55">
                  <c:v>72.162483470734159</c:v>
                </c:pt>
                <c:pt idx="56">
                  <c:v>72.576900349617716</c:v>
                </c:pt>
                <c:pt idx="57">
                  <c:v>72.875047182049244</c:v>
                </c:pt>
                <c:pt idx="58">
                  <c:v>72.920525060337212</c:v>
                </c:pt>
                <c:pt idx="59">
                  <c:v>72.960105891352754</c:v>
                </c:pt>
                <c:pt idx="60">
                  <c:v>73.499537367716727</c:v>
                </c:pt>
                <c:pt idx="61">
                  <c:v>73.579541598611982</c:v>
                </c:pt>
                <c:pt idx="62">
                  <c:v>73.700712133880586</c:v>
                </c:pt>
                <c:pt idx="63">
                  <c:v>73.894352725607888</c:v>
                </c:pt>
                <c:pt idx="64">
                  <c:v>73.751614347487831</c:v>
                </c:pt>
                <c:pt idx="65">
                  <c:v>74.029259869300205</c:v>
                </c:pt>
                <c:pt idx="66">
                  <c:v>74.147235443085847</c:v>
                </c:pt>
                <c:pt idx="67">
                  <c:v>74.319925380357077</c:v>
                </c:pt>
                <c:pt idx="68">
                  <c:v>74.529635801902899</c:v>
                </c:pt>
                <c:pt idx="69">
                  <c:v>74.964973452352226</c:v>
                </c:pt>
                <c:pt idx="70">
                  <c:v>75.47081389096185</c:v>
                </c:pt>
                <c:pt idx="71">
                  <c:v>75.576246363556422</c:v>
                </c:pt>
                <c:pt idx="72">
                  <c:v>75.825566341055747</c:v>
                </c:pt>
                <c:pt idx="73">
                  <c:v>76.179673173735083</c:v>
                </c:pt>
                <c:pt idx="74">
                  <c:v>76.474588189150097</c:v>
                </c:pt>
                <c:pt idx="75">
                  <c:v>76.762212255765562</c:v>
                </c:pt>
                <c:pt idx="76">
                  <c:v>76.863397535848847</c:v>
                </c:pt>
                <c:pt idx="77">
                  <c:v>77.216720078429304</c:v>
                </c:pt>
                <c:pt idx="78">
                  <c:v>77.598986353669659</c:v>
                </c:pt>
                <c:pt idx="79">
                  <c:v>77.921070533542405</c:v>
                </c:pt>
                <c:pt idx="80">
                  <c:v>78.163221475691898</c:v>
                </c:pt>
                <c:pt idx="81">
                  <c:v>78.305773239735714</c:v>
                </c:pt>
                <c:pt idx="82">
                  <c:v>78.233992881179987</c:v>
                </c:pt>
                <c:pt idx="83">
                  <c:v>78.050445770963719</c:v>
                </c:pt>
                <c:pt idx="84">
                  <c:v>77.832010253110326</c:v>
                </c:pt>
                <c:pt idx="85">
                  <c:v>77.595007775181656</c:v>
                </c:pt>
                <c:pt idx="86">
                  <c:v>77.626789163285906</c:v>
                </c:pt>
                <c:pt idx="87">
                  <c:v>78.030118943738344</c:v>
                </c:pt>
                <c:pt idx="88">
                  <c:v>78.179451148412781</c:v>
                </c:pt>
                <c:pt idx="89">
                  <c:v>78.221663554859148</c:v>
                </c:pt>
                <c:pt idx="90">
                  <c:v>78.158682280937938</c:v>
                </c:pt>
                <c:pt idx="91">
                  <c:v>77.950200530245084</c:v>
                </c:pt>
                <c:pt idx="92">
                  <c:v>77.840628157491153</c:v>
                </c:pt>
                <c:pt idx="93">
                  <c:v>78.110168148702527</c:v>
                </c:pt>
                <c:pt idx="94">
                  <c:v>78.357954458635177</c:v>
                </c:pt>
                <c:pt idx="95">
                  <c:v>78.405371163068324</c:v>
                </c:pt>
                <c:pt idx="96">
                  <c:v>78.359766054464771</c:v>
                </c:pt>
                <c:pt idx="97">
                  <c:v>78.388048729206616</c:v>
                </c:pt>
                <c:pt idx="98">
                  <c:v>78.351630093080587</c:v>
                </c:pt>
                <c:pt idx="99">
                  <c:v>78.407114863460336</c:v>
                </c:pt>
                <c:pt idx="100">
                  <c:v>78.420841887610564</c:v>
                </c:pt>
                <c:pt idx="101">
                  <c:v>78.535770789043184</c:v>
                </c:pt>
                <c:pt idx="102">
                  <c:v>78.794793955251393</c:v>
                </c:pt>
                <c:pt idx="103">
                  <c:v>79.041254239755162</c:v>
                </c:pt>
                <c:pt idx="104">
                  <c:v>79.013496906797982</c:v>
                </c:pt>
                <c:pt idx="105">
                  <c:v>79.304178687634959</c:v>
                </c:pt>
                <c:pt idx="106">
                  <c:v>79.597233555264211</c:v>
                </c:pt>
                <c:pt idx="107">
                  <c:v>79.925057584597312</c:v>
                </c:pt>
                <c:pt idx="108">
                  <c:v>79.634390743742998</c:v>
                </c:pt>
                <c:pt idx="109">
                  <c:v>79.305520872295801</c:v>
                </c:pt>
                <c:pt idx="110">
                  <c:v>78.924671140219516</c:v>
                </c:pt>
                <c:pt idx="111">
                  <c:v>78.656665530876737</c:v>
                </c:pt>
                <c:pt idx="112">
                  <c:v>78.262627307907991</c:v>
                </c:pt>
                <c:pt idx="113">
                  <c:v>77.867629269183382</c:v>
                </c:pt>
                <c:pt idx="114">
                  <c:v>77.523439856221927</c:v>
                </c:pt>
                <c:pt idx="115">
                  <c:v>77.363661285783678</c:v>
                </c:pt>
                <c:pt idx="116">
                  <c:v>77.300432722590742</c:v>
                </c:pt>
                <c:pt idx="117">
                  <c:v>77.359846151862982</c:v>
                </c:pt>
                <c:pt idx="118">
                  <c:v>77.654030073824345</c:v>
                </c:pt>
                <c:pt idx="119">
                  <c:v>77.967422890070353</c:v>
                </c:pt>
                <c:pt idx="120">
                  <c:v>78.167314524001554</c:v>
                </c:pt>
                <c:pt idx="121">
                  <c:v>78.229188397575683</c:v>
                </c:pt>
                <c:pt idx="122">
                  <c:v>78.238928596742724</c:v>
                </c:pt>
                <c:pt idx="123">
                  <c:v>78.370786998891688</c:v>
                </c:pt>
                <c:pt idx="124">
                  <c:v>78.878046332896474</c:v>
                </c:pt>
                <c:pt idx="125">
                  <c:v>79.183057852601564</c:v>
                </c:pt>
                <c:pt idx="126">
                  <c:v>79.340058409386728</c:v>
                </c:pt>
                <c:pt idx="127">
                  <c:v>79.178520749121788</c:v>
                </c:pt>
                <c:pt idx="128">
                  <c:v>79.15789200728797</c:v>
                </c:pt>
                <c:pt idx="129">
                  <c:v>78.799326755446685</c:v>
                </c:pt>
                <c:pt idx="130">
                  <c:v>78.440323283382114</c:v>
                </c:pt>
                <c:pt idx="131">
                  <c:v>78.105622399605082</c:v>
                </c:pt>
                <c:pt idx="132">
                  <c:v>77.800397730221817</c:v>
                </c:pt>
                <c:pt idx="133">
                  <c:v>77.545273616134637</c:v>
                </c:pt>
                <c:pt idx="134">
                  <c:v>77.323658413355531</c:v>
                </c:pt>
                <c:pt idx="135">
                  <c:v>76.819847463547049</c:v>
                </c:pt>
                <c:pt idx="136">
                  <c:v>76.547030378532156</c:v>
                </c:pt>
                <c:pt idx="137">
                  <c:v>76.201775497615046</c:v>
                </c:pt>
                <c:pt idx="138">
                  <c:v>76.075439724159594</c:v>
                </c:pt>
                <c:pt idx="139">
                  <c:v>75.475767812331185</c:v>
                </c:pt>
                <c:pt idx="140">
                  <c:v>74.506677772910649</c:v>
                </c:pt>
                <c:pt idx="141">
                  <c:v>73.971823496868851</c:v>
                </c:pt>
                <c:pt idx="142">
                  <c:v>73.722955025259026</c:v>
                </c:pt>
                <c:pt idx="143">
                  <c:v>73.322666480657091</c:v>
                </c:pt>
                <c:pt idx="144">
                  <c:v>73.230861278906133</c:v>
                </c:pt>
                <c:pt idx="145">
                  <c:v>73.336220017632527</c:v>
                </c:pt>
                <c:pt idx="146">
                  <c:v>73.274568432064555</c:v>
                </c:pt>
                <c:pt idx="147">
                  <c:v>72.524349909305045</c:v>
                </c:pt>
                <c:pt idx="148">
                  <c:v>72.076687185531739</c:v>
                </c:pt>
                <c:pt idx="149">
                  <c:v>72.224944078785924</c:v>
                </c:pt>
                <c:pt idx="150">
                  <c:v>72.700928560635148</c:v>
                </c:pt>
                <c:pt idx="151">
                  <c:v>73.567083344166278</c:v>
                </c:pt>
                <c:pt idx="152">
                  <c:v>74.100349419957766</c:v>
                </c:pt>
                <c:pt idx="153">
                  <c:v>74.31154050572637</c:v>
                </c:pt>
                <c:pt idx="154">
                  <c:v>74.672042174968951</c:v>
                </c:pt>
                <c:pt idx="155">
                  <c:v>74.78365971453367</c:v>
                </c:pt>
                <c:pt idx="156">
                  <c:v>74.812568070532166</c:v>
                </c:pt>
                <c:pt idx="157">
                  <c:v>74.910441046045079</c:v>
                </c:pt>
                <c:pt idx="158">
                  <c:v>75.861115408720011</c:v>
                </c:pt>
                <c:pt idx="159">
                  <c:v>76.852170407377272</c:v>
                </c:pt>
                <c:pt idx="160">
                  <c:v>77.131771092265524</c:v>
                </c:pt>
                <c:pt idx="161">
                  <c:v>77.159330455932491</c:v>
                </c:pt>
                <c:pt idx="162">
                  <c:v>77.387153538953939</c:v>
                </c:pt>
                <c:pt idx="163">
                  <c:v>77.685829040821076</c:v>
                </c:pt>
                <c:pt idx="164">
                  <c:v>78.046147660115111</c:v>
                </c:pt>
                <c:pt idx="165">
                  <c:v>78.545470201052552</c:v>
                </c:pt>
                <c:pt idx="166">
                  <c:v>79.133620333111608</c:v>
                </c:pt>
                <c:pt idx="167">
                  <c:v>79.155000021123044</c:v>
                </c:pt>
                <c:pt idx="168">
                  <c:v>79.251686995915335</c:v>
                </c:pt>
                <c:pt idx="169">
                  <c:v>78.790462639815487</c:v>
                </c:pt>
                <c:pt idx="170">
                  <c:v>78.607628702986275</c:v>
                </c:pt>
                <c:pt idx="171">
                  <c:v>78.656851214620104</c:v>
                </c:pt>
                <c:pt idx="172">
                  <c:v>78.60253911225513</c:v>
                </c:pt>
                <c:pt idx="173">
                  <c:v>78.593058760397014</c:v>
                </c:pt>
                <c:pt idx="174">
                  <c:v>78.47487720190658</c:v>
                </c:pt>
                <c:pt idx="175">
                  <c:v>78.111744883905629</c:v>
                </c:pt>
                <c:pt idx="176">
                  <c:v>76.853173444590666</c:v>
                </c:pt>
                <c:pt idx="177">
                  <c:v>75.696397591265111</c:v>
                </c:pt>
                <c:pt idx="178">
                  <c:v>75.618564585034306</c:v>
                </c:pt>
                <c:pt idx="179">
                  <c:v>76.718305315276055</c:v>
                </c:pt>
                <c:pt idx="180">
                  <c:v>77.487051754110567</c:v>
                </c:pt>
                <c:pt idx="181">
                  <c:v>77.7971105466534</c:v>
                </c:pt>
                <c:pt idx="182">
                  <c:v>78.473017500681763</c:v>
                </c:pt>
                <c:pt idx="183">
                  <c:v>78.483957720232283</c:v>
                </c:pt>
                <c:pt idx="184">
                  <c:v>78.41211582135206</c:v>
                </c:pt>
                <c:pt idx="185">
                  <c:v>78.259412349006467</c:v>
                </c:pt>
                <c:pt idx="186">
                  <c:v>78.702056570167116</c:v>
                </c:pt>
                <c:pt idx="187">
                  <c:v>80.419089968259996</c:v>
                </c:pt>
                <c:pt idx="188">
                  <c:v>81.585792748905774</c:v>
                </c:pt>
                <c:pt idx="189">
                  <c:v>82.038374600971878</c:v>
                </c:pt>
                <c:pt idx="190">
                  <c:v>81.597570813494883</c:v>
                </c:pt>
                <c:pt idx="191">
                  <c:v>81.417777635458066</c:v>
                </c:pt>
                <c:pt idx="192">
                  <c:v>80.979734783856117</c:v>
                </c:pt>
                <c:pt idx="193">
                  <c:v>80.214838673383511</c:v>
                </c:pt>
                <c:pt idx="194">
                  <c:v>80.194042740925497</c:v>
                </c:pt>
                <c:pt idx="195">
                  <c:v>79.778313278605125</c:v>
                </c:pt>
                <c:pt idx="196">
                  <c:v>79.579606341266768</c:v>
                </c:pt>
                <c:pt idx="197">
                  <c:v>79.105821961890442</c:v>
                </c:pt>
                <c:pt idx="198">
                  <c:v>78.591186934593779</c:v>
                </c:pt>
                <c:pt idx="199">
                  <c:v>78.210758311298108</c:v>
                </c:pt>
                <c:pt idx="200">
                  <c:v>77.746618452993161</c:v>
                </c:pt>
                <c:pt idx="201">
                  <c:v>77.169445176584986</c:v>
                </c:pt>
                <c:pt idx="202">
                  <c:v>77.393066620831632</c:v>
                </c:pt>
                <c:pt idx="203">
                  <c:v>77.789106184840463</c:v>
                </c:pt>
                <c:pt idx="204">
                  <c:v>77.396332098250937</c:v>
                </c:pt>
                <c:pt idx="205">
                  <c:v>77.847901996582166</c:v>
                </c:pt>
                <c:pt idx="206">
                  <c:v>78.240482215973728</c:v>
                </c:pt>
                <c:pt idx="207">
                  <c:v>79.533761951026165</c:v>
                </c:pt>
                <c:pt idx="208">
                  <c:v>80.682087749038772</c:v>
                </c:pt>
                <c:pt idx="209">
                  <c:v>80.71380406325477</c:v>
                </c:pt>
                <c:pt idx="210">
                  <c:v>80.943473698595142</c:v>
                </c:pt>
                <c:pt idx="211">
                  <c:v>81.374894985807416</c:v>
                </c:pt>
                <c:pt idx="212">
                  <c:v>81.025998359836066</c:v>
                </c:pt>
                <c:pt idx="213">
                  <c:v>80.95271096470718</c:v>
                </c:pt>
                <c:pt idx="214">
                  <c:v>80.948031746824995</c:v>
                </c:pt>
                <c:pt idx="215">
                  <c:v>81.794945555369722</c:v>
                </c:pt>
                <c:pt idx="216">
                  <c:v>80.985385397689939</c:v>
                </c:pt>
                <c:pt idx="217">
                  <c:v>80.306892881985192</c:v>
                </c:pt>
                <c:pt idx="218">
                  <c:v>79.045768338070829</c:v>
                </c:pt>
                <c:pt idx="219">
                  <c:v>77.969770690215142</c:v>
                </c:pt>
                <c:pt idx="220">
                  <c:v>78.149569793336667</c:v>
                </c:pt>
                <c:pt idx="221">
                  <c:v>78.362732739744231</c:v>
                </c:pt>
                <c:pt idx="222">
                  <c:v>78.646341602540872</c:v>
                </c:pt>
                <c:pt idx="223">
                  <c:v>79.756829169305107</c:v>
                </c:pt>
                <c:pt idx="224">
                  <c:v>80.332272209793516</c:v>
                </c:pt>
                <c:pt idx="225">
                  <c:v>80.550609919392286</c:v>
                </c:pt>
                <c:pt idx="226">
                  <c:v>80.155516486159726</c:v>
                </c:pt>
                <c:pt idx="227">
                  <c:v>80.482471983765947</c:v>
                </c:pt>
                <c:pt idx="228">
                  <c:v>80.909894811194903</c:v>
                </c:pt>
                <c:pt idx="229">
                  <c:v>81.131780611567962</c:v>
                </c:pt>
                <c:pt idx="230">
                  <c:v>81.296801260404209</c:v>
                </c:pt>
                <c:pt idx="231">
                  <c:v>80.78250617202508</c:v>
                </c:pt>
                <c:pt idx="232">
                  <c:v>79.720034432075352</c:v>
                </c:pt>
                <c:pt idx="233">
                  <c:v>79.904049821775203</c:v>
                </c:pt>
                <c:pt idx="234">
                  <c:v>79.684297917651691</c:v>
                </c:pt>
                <c:pt idx="235">
                  <c:v>79.414425034712451</c:v>
                </c:pt>
                <c:pt idx="236">
                  <c:v>79.232740147016841</c:v>
                </c:pt>
                <c:pt idx="237">
                  <c:v>79.097735885202212</c:v>
                </c:pt>
                <c:pt idx="238">
                  <c:v>79.183046301744923</c:v>
                </c:pt>
                <c:pt idx="239">
                  <c:v>79.765208307107201</c:v>
                </c:pt>
                <c:pt idx="240">
                  <c:v>80.23799995798764</c:v>
                </c:pt>
                <c:pt idx="241">
                  <c:v>80.548237639398266</c:v>
                </c:pt>
                <c:pt idx="242">
                  <c:v>81.118709677728177</c:v>
                </c:pt>
                <c:pt idx="243">
                  <c:v>82.458172000638626</c:v>
                </c:pt>
                <c:pt idx="244">
                  <c:v>82.528195002456869</c:v>
                </c:pt>
                <c:pt idx="245">
                  <c:v>82.512610083336469</c:v>
                </c:pt>
                <c:pt idx="246">
                  <c:v>82.189807233432745</c:v>
                </c:pt>
                <c:pt idx="247">
                  <c:v>82.280703055359709</c:v>
                </c:pt>
                <c:pt idx="248">
                  <c:v>82.567748980705588</c:v>
                </c:pt>
                <c:pt idx="249">
                  <c:v>82.798996718813953</c:v>
                </c:pt>
                <c:pt idx="250">
                  <c:v>82.763900264095028</c:v>
                </c:pt>
                <c:pt idx="251">
                  <c:v>82.828858943201141</c:v>
                </c:pt>
                <c:pt idx="252">
                  <c:v>82.851768714542786</c:v>
                </c:pt>
                <c:pt idx="253">
                  <c:v>82.247739474094203</c:v>
                </c:pt>
                <c:pt idx="254">
                  <c:v>81.910158671287618</c:v>
                </c:pt>
                <c:pt idx="255">
                  <c:v>81.664490291801897</c:v>
                </c:pt>
                <c:pt idx="256">
                  <c:v>81.843109747298357</c:v>
                </c:pt>
                <c:pt idx="257">
                  <c:v>82.424516154125371</c:v>
                </c:pt>
                <c:pt idx="258">
                  <c:v>82.771338469848104</c:v>
                </c:pt>
                <c:pt idx="259">
                  <c:v>82.720458276953451</c:v>
                </c:pt>
                <c:pt idx="260">
                  <c:v>82.833206772037911</c:v>
                </c:pt>
                <c:pt idx="261">
                  <c:v>82.959602917663858</c:v>
                </c:pt>
                <c:pt idx="262">
                  <c:v>83.435521959150947</c:v>
                </c:pt>
                <c:pt idx="263">
                  <c:v>83.639693649617044</c:v>
                </c:pt>
                <c:pt idx="264">
                  <c:v>83.983301996038733</c:v>
                </c:pt>
                <c:pt idx="265">
                  <c:v>84.45396415491733</c:v>
                </c:pt>
                <c:pt idx="266">
                  <c:v>84.704351444405617</c:v>
                </c:pt>
                <c:pt idx="267">
                  <c:v>84.620500317414937</c:v>
                </c:pt>
                <c:pt idx="268">
                  <c:v>83.986998656703676</c:v>
                </c:pt>
                <c:pt idx="269">
                  <c:v>83.174272092903848</c:v>
                </c:pt>
                <c:pt idx="270">
                  <c:v>83.109110610473039</c:v>
                </c:pt>
                <c:pt idx="271">
                  <c:v>83.178622567250329</c:v>
                </c:pt>
                <c:pt idx="272">
                  <c:v>83.359697488346825</c:v>
                </c:pt>
                <c:pt idx="273">
                  <c:v>83.237930270692971</c:v>
                </c:pt>
                <c:pt idx="274">
                  <c:v>83.222881255528122</c:v>
                </c:pt>
                <c:pt idx="275">
                  <c:v>83.040790652756996</c:v>
                </c:pt>
                <c:pt idx="276">
                  <c:v>81.694226149265972</c:v>
                </c:pt>
                <c:pt idx="277">
                  <c:v>80.305960485761275</c:v>
                </c:pt>
                <c:pt idx="278">
                  <c:v>79.388811332707732</c:v>
                </c:pt>
                <c:pt idx="279">
                  <c:v>79.159672468734755</c:v>
                </c:pt>
                <c:pt idx="280">
                  <c:v>79.761868018840588</c:v>
                </c:pt>
                <c:pt idx="281">
                  <c:v>80.320750406440055</c:v>
                </c:pt>
                <c:pt idx="282">
                  <c:v>80.086214459571934</c:v>
                </c:pt>
                <c:pt idx="283">
                  <c:v>79.787269156389414</c:v>
                </c:pt>
                <c:pt idx="284">
                  <c:v>79.069997068028471</c:v>
                </c:pt>
                <c:pt idx="285">
                  <c:v>78.294799813370233</c:v>
                </c:pt>
                <c:pt idx="286">
                  <c:v>77.973145679701005</c:v>
                </c:pt>
                <c:pt idx="287">
                  <c:v>77.450043549235076</c:v>
                </c:pt>
                <c:pt idx="288">
                  <c:v>77.921008773945175</c:v>
                </c:pt>
                <c:pt idx="289">
                  <c:v>78.296214542516054</c:v>
                </c:pt>
                <c:pt idx="290">
                  <c:v>78.593775337315876</c:v>
                </c:pt>
                <c:pt idx="291">
                  <c:v>78.125045641961265</c:v>
                </c:pt>
                <c:pt idx="292">
                  <c:v>77.527509665646832</c:v>
                </c:pt>
                <c:pt idx="293">
                  <c:v>76.922061497755308</c:v>
                </c:pt>
                <c:pt idx="294">
                  <c:v>76.106974289913708</c:v>
                </c:pt>
                <c:pt idx="295">
                  <c:v>75.622432272644048</c:v>
                </c:pt>
                <c:pt idx="296">
                  <c:v>75.404511320723529</c:v>
                </c:pt>
                <c:pt idx="297">
                  <c:v>75.424851819504724</c:v>
                </c:pt>
                <c:pt idx="298">
                  <c:v>75.819665311776916</c:v>
                </c:pt>
                <c:pt idx="299">
                  <c:v>75.578565939425346</c:v>
                </c:pt>
                <c:pt idx="300">
                  <c:v>75.007155654767885</c:v>
                </c:pt>
                <c:pt idx="301">
                  <c:v>73.920270483085474</c:v>
                </c:pt>
                <c:pt idx="302">
                  <c:v>73.508769300190778</c:v>
                </c:pt>
                <c:pt idx="303">
                  <c:v>73.118403295136872</c:v>
                </c:pt>
                <c:pt idx="304">
                  <c:v>73.272888276681485</c:v>
                </c:pt>
                <c:pt idx="305">
                  <c:v>73.558163312061978</c:v>
                </c:pt>
                <c:pt idx="306">
                  <c:v>73.672436471166549</c:v>
                </c:pt>
                <c:pt idx="307">
                  <c:v>73.84437285174495</c:v>
                </c:pt>
                <c:pt idx="308">
                  <c:v>73.881666623383566</c:v>
                </c:pt>
                <c:pt idx="309">
                  <c:v>74.279688125963162</c:v>
                </c:pt>
                <c:pt idx="310">
                  <c:v>74.423849920984878</c:v>
                </c:pt>
                <c:pt idx="311">
                  <c:v>74.151272110241933</c:v>
                </c:pt>
                <c:pt idx="312">
                  <c:v>73.728149373573657</c:v>
                </c:pt>
                <c:pt idx="313">
                  <c:v>73.833375340821263</c:v>
                </c:pt>
                <c:pt idx="314">
                  <c:v>73.632414798483225</c:v>
                </c:pt>
                <c:pt idx="315">
                  <c:v>72.989659935260406</c:v>
                </c:pt>
                <c:pt idx="316">
                  <c:v>72.232497170790353</c:v>
                </c:pt>
                <c:pt idx="317">
                  <c:v>71.652321827462686</c:v>
                </c:pt>
                <c:pt idx="318">
                  <c:v>70.888237200460807</c:v>
                </c:pt>
                <c:pt idx="319">
                  <c:v>70.269209117403037</c:v>
                </c:pt>
                <c:pt idx="320">
                  <c:v>69.200622569843304</c:v>
                </c:pt>
                <c:pt idx="321">
                  <c:v>69.481344232893846</c:v>
                </c:pt>
                <c:pt idx="322">
                  <c:v>70.577465052438754</c:v>
                </c:pt>
                <c:pt idx="323">
                  <c:v>71.653603786055683</c:v>
                </c:pt>
                <c:pt idx="324">
                  <c:v>71.892904056293261</c:v>
                </c:pt>
                <c:pt idx="325">
                  <c:v>72.496681992823611</c:v>
                </c:pt>
                <c:pt idx="326">
                  <c:v>73.896656016631056</c:v>
                </c:pt>
                <c:pt idx="327">
                  <c:v>75.131011856951375</c:v>
                </c:pt>
                <c:pt idx="328">
                  <c:v>76.040793836657812</c:v>
                </c:pt>
                <c:pt idx="329">
                  <c:v>76.873440365723582</c:v>
                </c:pt>
                <c:pt idx="330">
                  <c:v>77.352584627489321</c:v>
                </c:pt>
                <c:pt idx="331">
                  <c:v>78.256564597093615</c:v>
                </c:pt>
                <c:pt idx="332">
                  <c:v>77.924512946975341</c:v>
                </c:pt>
                <c:pt idx="333">
                  <c:v>77.07462844543258</c:v>
                </c:pt>
                <c:pt idx="334">
                  <c:v>75.595651584932185</c:v>
                </c:pt>
                <c:pt idx="335">
                  <c:v>74.384002744434525</c:v>
                </c:pt>
                <c:pt idx="336">
                  <c:v>73.295215467842638</c:v>
                </c:pt>
                <c:pt idx="337">
                  <c:v>72.137869897678556</c:v>
                </c:pt>
                <c:pt idx="338">
                  <c:v>70.389077744868828</c:v>
                </c:pt>
                <c:pt idx="339">
                  <c:v>69.722938657448111</c:v>
                </c:pt>
                <c:pt idx="340">
                  <c:v>70.06521446113247</c:v>
                </c:pt>
                <c:pt idx="341">
                  <c:v>70.283553084313738</c:v>
                </c:pt>
                <c:pt idx="342">
                  <c:v>70.56956939265848</c:v>
                </c:pt>
                <c:pt idx="343">
                  <c:v>71.007832918768543</c:v>
                </c:pt>
                <c:pt idx="344">
                  <c:v>71.368662115015709</c:v>
                </c:pt>
                <c:pt idx="345">
                  <c:v>72.118126447554815</c:v>
                </c:pt>
                <c:pt idx="346">
                  <c:v>72.858189908250822</c:v>
                </c:pt>
                <c:pt idx="347">
                  <c:v>72.650950450708578</c:v>
                </c:pt>
                <c:pt idx="348">
                  <c:v>71.72550097690872</c:v>
                </c:pt>
                <c:pt idx="349">
                  <c:v>71.952865204582196</c:v>
                </c:pt>
                <c:pt idx="350">
                  <c:v>71.696187574009699</c:v>
                </c:pt>
                <c:pt idx="351">
                  <c:v>71.679326732072681</c:v>
                </c:pt>
                <c:pt idx="352">
                  <c:v>72.236534052032752</c:v>
                </c:pt>
                <c:pt idx="353">
                  <c:v>71.314484681412623</c:v>
                </c:pt>
                <c:pt idx="354">
                  <c:v>70.090657410328618</c:v>
                </c:pt>
                <c:pt idx="355">
                  <c:v>69.613154048167544</c:v>
                </c:pt>
                <c:pt idx="356">
                  <c:v>69.913652548256437</c:v>
                </c:pt>
                <c:pt idx="357">
                  <c:v>70.115059460527959</c:v>
                </c:pt>
                <c:pt idx="358">
                  <c:v>71.319332897869103</c:v>
                </c:pt>
                <c:pt idx="359">
                  <c:v>72.822049094275812</c:v>
                </c:pt>
                <c:pt idx="360">
                  <c:v>74.034776326536658</c:v>
                </c:pt>
                <c:pt idx="361">
                  <c:v>74.894292742760754</c:v>
                </c:pt>
                <c:pt idx="362">
                  <c:v>74.541380227239372</c:v>
                </c:pt>
                <c:pt idx="363">
                  <c:v>74.599203180707477</c:v>
                </c:pt>
                <c:pt idx="364">
                  <c:v>75.56334878171576</c:v>
                </c:pt>
                <c:pt idx="365">
                  <c:v>76.754735451131623</c:v>
                </c:pt>
                <c:pt idx="366">
                  <c:v>77.384518285979183</c:v>
                </c:pt>
                <c:pt idx="367">
                  <c:v>78.129980330868932</c:v>
                </c:pt>
                <c:pt idx="368">
                  <c:v>77.497255663377956</c:v>
                </c:pt>
                <c:pt idx="369">
                  <c:v>76.501863659021268</c:v>
                </c:pt>
                <c:pt idx="370">
                  <c:v>76.274339957838251</c:v>
                </c:pt>
                <c:pt idx="371">
                  <c:v>76.289338641809934</c:v>
                </c:pt>
                <c:pt idx="372">
                  <c:v>76.323704222859149</c:v>
                </c:pt>
                <c:pt idx="373">
                  <c:v>76.624556432667745</c:v>
                </c:pt>
                <c:pt idx="374">
                  <c:v>76.423315431902779</c:v>
                </c:pt>
                <c:pt idx="375">
                  <c:v>76.768357008127239</c:v>
                </c:pt>
                <c:pt idx="376">
                  <c:v>76.177179398871743</c:v>
                </c:pt>
                <c:pt idx="377">
                  <c:v>75.847376379837726</c:v>
                </c:pt>
                <c:pt idx="378">
                  <c:v>74.89766456229755</c:v>
                </c:pt>
                <c:pt idx="379">
                  <c:v>74.957765773117089</c:v>
                </c:pt>
                <c:pt idx="380">
                  <c:v>74.813719624171412</c:v>
                </c:pt>
                <c:pt idx="381">
                  <c:v>74.433545106718867</c:v>
                </c:pt>
                <c:pt idx="382">
                  <c:v>74.217211192738375</c:v>
                </c:pt>
                <c:pt idx="383">
                  <c:v>73.667528796306627</c:v>
                </c:pt>
                <c:pt idx="384">
                  <c:v>73.308760385766448</c:v>
                </c:pt>
                <c:pt idx="385">
                  <c:v>72.696138945461783</c:v>
                </c:pt>
                <c:pt idx="386">
                  <c:v>72.337575582338587</c:v>
                </c:pt>
                <c:pt idx="387">
                  <c:v>72.860857643888664</c:v>
                </c:pt>
                <c:pt idx="388">
                  <c:v>72.812296854967684</c:v>
                </c:pt>
                <c:pt idx="389">
                  <c:v>73.723663079682424</c:v>
                </c:pt>
                <c:pt idx="390">
                  <c:v>75.16297228593713</c:v>
                </c:pt>
                <c:pt idx="391">
                  <c:v>76.669896240609674</c:v>
                </c:pt>
                <c:pt idx="392">
                  <c:v>77.249200528649951</c:v>
                </c:pt>
                <c:pt idx="393">
                  <c:v>77.170118832327617</c:v>
                </c:pt>
                <c:pt idx="394">
                  <c:v>77.479915629123582</c:v>
                </c:pt>
                <c:pt idx="395">
                  <c:v>78.021858824710321</c:v>
                </c:pt>
                <c:pt idx="396">
                  <c:v>78.480888798480024</c:v>
                </c:pt>
                <c:pt idx="397">
                  <c:v>78.828107241750416</c:v>
                </c:pt>
                <c:pt idx="398">
                  <c:v>78.805963816836169</c:v>
                </c:pt>
                <c:pt idx="399">
                  <c:v>79.143608301071708</c:v>
                </c:pt>
                <c:pt idx="400">
                  <c:v>78.603940194726732</c:v>
                </c:pt>
                <c:pt idx="401">
                  <c:v>78.007447777249865</c:v>
                </c:pt>
                <c:pt idx="402">
                  <c:v>77.641553887230586</c:v>
                </c:pt>
                <c:pt idx="403">
                  <c:v>77.626043727427401</c:v>
                </c:pt>
                <c:pt idx="404">
                  <c:v>77.354570327673613</c:v>
                </c:pt>
                <c:pt idx="405">
                  <c:v>77.209807317138129</c:v>
                </c:pt>
                <c:pt idx="406">
                  <c:v>76.808956255533403</c:v>
                </c:pt>
                <c:pt idx="407">
                  <c:v>76.212510496415788</c:v>
                </c:pt>
                <c:pt idx="408">
                  <c:v>75.249539787503466</c:v>
                </c:pt>
                <c:pt idx="409">
                  <c:v>74.882853113085901</c:v>
                </c:pt>
                <c:pt idx="410">
                  <c:v>74.266618393416778</c:v>
                </c:pt>
                <c:pt idx="411">
                  <c:v>74.264178143271636</c:v>
                </c:pt>
                <c:pt idx="412">
                  <c:v>73.992118647548764</c:v>
                </c:pt>
                <c:pt idx="413">
                  <c:v>73.899848434341934</c:v>
                </c:pt>
                <c:pt idx="414">
                  <c:v>73.770460908810506</c:v>
                </c:pt>
                <c:pt idx="415">
                  <c:v>74.247842490781025</c:v>
                </c:pt>
                <c:pt idx="416">
                  <c:v>74.580637978533431</c:v>
                </c:pt>
                <c:pt idx="417">
                  <c:v>74.635361820703423</c:v>
                </c:pt>
                <c:pt idx="418">
                  <c:v>75.003631328103907</c:v>
                </c:pt>
                <c:pt idx="419">
                  <c:v>75.522788416316914</c:v>
                </c:pt>
                <c:pt idx="420">
                  <c:v>75.342255916651908</c:v>
                </c:pt>
                <c:pt idx="421">
                  <c:v>75.430619402225133</c:v>
                </c:pt>
                <c:pt idx="422">
                  <c:v>75.817439438892947</c:v>
                </c:pt>
                <c:pt idx="423">
                  <c:v>75.307905851323241</c:v>
                </c:pt>
                <c:pt idx="424">
                  <c:v>74.874093988074222</c:v>
                </c:pt>
                <c:pt idx="425">
                  <c:v>75.050750188958062</c:v>
                </c:pt>
                <c:pt idx="426">
                  <c:v>76.008628041907798</c:v>
                </c:pt>
                <c:pt idx="427">
                  <c:v>76.542013622382783</c:v>
                </c:pt>
                <c:pt idx="428">
                  <c:v>76.816893808715164</c:v>
                </c:pt>
                <c:pt idx="429">
                  <c:v>77.34849445080701</c:v>
                </c:pt>
                <c:pt idx="430">
                  <c:v>77.632633092814501</c:v>
                </c:pt>
                <c:pt idx="431">
                  <c:v>78.515394333277314</c:v>
                </c:pt>
                <c:pt idx="432">
                  <c:v>79.179319451916186</c:v>
                </c:pt>
                <c:pt idx="433">
                  <c:v>79.34125619374845</c:v>
                </c:pt>
                <c:pt idx="434">
                  <c:v>80.010904073051947</c:v>
                </c:pt>
                <c:pt idx="435">
                  <c:v>79.605038680192919</c:v>
                </c:pt>
                <c:pt idx="436">
                  <c:v>79.567787400543409</c:v>
                </c:pt>
                <c:pt idx="437">
                  <c:v>78.143641429752591</c:v>
                </c:pt>
                <c:pt idx="438">
                  <c:v>77.482650258784304</c:v>
                </c:pt>
                <c:pt idx="439">
                  <c:v>76.808282999658772</c:v>
                </c:pt>
                <c:pt idx="440">
                  <c:v>76.292985540017341</c:v>
                </c:pt>
                <c:pt idx="441">
                  <c:v>76.323657635097334</c:v>
                </c:pt>
                <c:pt idx="442">
                  <c:v>75.928028871470232</c:v>
                </c:pt>
                <c:pt idx="443">
                  <c:v>75.670270914942137</c:v>
                </c:pt>
                <c:pt idx="444">
                  <c:v>75.587205899470547</c:v>
                </c:pt>
                <c:pt idx="445">
                  <c:v>75.771498879939159</c:v>
                </c:pt>
                <c:pt idx="446">
                  <c:v>76.845885724920763</c:v>
                </c:pt>
                <c:pt idx="447">
                  <c:v>77.217602316186984</c:v>
                </c:pt>
                <c:pt idx="448">
                  <c:v>78.074797120267704</c:v>
                </c:pt>
                <c:pt idx="449">
                  <c:v>78.062696956135213</c:v>
                </c:pt>
                <c:pt idx="450">
                  <c:v>78.202584825888877</c:v>
                </c:pt>
                <c:pt idx="451">
                  <c:v>78.438879842127577</c:v>
                </c:pt>
                <c:pt idx="452">
                  <c:v>78.714475169775298</c:v>
                </c:pt>
                <c:pt idx="453">
                  <c:v>79.52180631967984</c:v>
                </c:pt>
                <c:pt idx="454">
                  <c:v>79.765265252828158</c:v>
                </c:pt>
                <c:pt idx="455">
                  <c:v>79.559729250618432</c:v>
                </c:pt>
                <c:pt idx="456">
                  <c:v>79.485544003817012</c:v>
                </c:pt>
                <c:pt idx="457">
                  <c:v>79.145078128208482</c:v>
                </c:pt>
                <c:pt idx="458">
                  <c:v>78.839532446163403</c:v>
                </c:pt>
                <c:pt idx="459">
                  <c:v>78.416558417227989</c:v>
                </c:pt>
                <c:pt idx="460">
                  <c:v>78.682655791467482</c:v>
                </c:pt>
                <c:pt idx="461">
                  <c:v>79.652730521524234</c:v>
                </c:pt>
                <c:pt idx="462">
                  <c:v>80.003370074568664</c:v>
                </c:pt>
                <c:pt idx="463">
                  <c:v>79.778780785630147</c:v>
                </c:pt>
                <c:pt idx="464">
                  <c:v>79.509267476714072</c:v>
                </c:pt>
                <c:pt idx="465">
                  <c:v>80.178959097396088</c:v>
                </c:pt>
                <c:pt idx="466">
                  <c:v>80.77472347409072</c:v>
                </c:pt>
                <c:pt idx="467">
                  <c:v>80.945775327750809</c:v>
                </c:pt>
                <c:pt idx="468">
                  <c:v>81.215565893498081</c:v>
                </c:pt>
                <c:pt idx="469">
                  <c:v>81.751762402889057</c:v>
                </c:pt>
                <c:pt idx="470">
                  <c:v>82.254309529046523</c:v>
                </c:pt>
                <c:pt idx="471">
                  <c:v>82.35621692776985</c:v>
                </c:pt>
                <c:pt idx="472">
                  <c:v>82.33282905849336</c:v>
                </c:pt>
                <c:pt idx="473">
                  <c:v>81.520586358602387</c:v>
                </c:pt>
                <c:pt idx="474">
                  <c:v>80.545076280041656</c:v>
                </c:pt>
                <c:pt idx="475">
                  <c:v>80.241845533023181</c:v>
                </c:pt>
                <c:pt idx="476">
                  <c:v>79.988509246794337</c:v>
                </c:pt>
                <c:pt idx="477">
                  <c:v>80.242516621325407</c:v>
                </c:pt>
                <c:pt idx="478">
                  <c:v>80.893610645542907</c:v>
                </c:pt>
                <c:pt idx="479">
                  <c:v>81.655477048985617</c:v>
                </c:pt>
                <c:pt idx="480">
                  <c:v>81.546450288820424</c:v>
                </c:pt>
                <c:pt idx="481">
                  <c:v>81.21298588575786</c:v>
                </c:pt>
                <c:pt idx="482">
                  <c:v>80.793454353283565</c:v>
                </c:pt>
                <c:pt idx="483">
                  <c:v>80.454222179303315</c:v>
                </c:pt>
                <c:pt idx="484">
                  <c:v>81.191870721135828</c:v>
                </c:pt>
                <c:pt idx="485">
                  <c:v>82.810278237722372</c:v>
                </c:pt>
                <c:pt idx="486">
                  <c:v>83.333921511439712</c:v>
                </c:pt>
                <c:pt idx="487">
                  <c:v>83.794537288374158</c:v>
                </c:pt>
                <c:pt idx="488">
                  <c:v>83.842128657498137</c:v>
                </c:pt>
                <c:pt idx="489">
                  <c:v>84.250345665864756</c:v>
                </c:pt>
                <c:pt idx="490">
                  <c:v>84.55905077591305</c:v>
                </c:pt>
                <c:pt idx="491">
                  <c:v>85.507882053404273</c:v>
                </c:pt>
                <c:pt idx="492">
                  <c:v>86.800620464088894</c:v>
                </c:pt>
                <c:pt idx="493">
                  <c:v>88.629711743384476</c:v>
                </c:pt>
                <c:pt idx="494">
                  <c:v>90.004650425876264</c:v>
                </c:pt>
                <c:pt idx="495">
                  <c:v>90.256258102336218</c:v>
                </c:pt>
                <c:pt idx="496">
                  <c:v>90.865097315522732</c:v>
                </c:pt>
                <c:pt idx="497">
                  <c:v>91.739992770094261</c:v>
                </c:pt>
                <c:pt idx="498">
                  <c:v>92.353978709132292</c:v>
                </c:pt>
                <c:pt idx="499">
                  <c:v>93.298376259389116</c:v>
                </c:pt>
                <c:pt idx="500">
                  <c:v>93.887212642997696</c:v>
                </c:pt>
                <c:pt idx="501">
                  <c:v>94.421695242176213</c:v>
                </c:pt>
                <c:pt idx="502">
                  <c:v>94.207830792829142</c:v>
                </c:pt>
                <c:pt idx="503">
                  <c:v>94.148811558015893</c:v>
                </c:pt>
                <c:pt idx="504">
                  <c:v>93.848475848718849</c:v>
                </c:pt>
                <c:pt idx="505">
                  <c:v>93.609347734193761</c:v>
                </c:pt>
                <c:pt idx="506">
                  <c:v>94.200475804339106</c:v>
                </c:pt>
                <c:pt idx="507">
                  <c:v>93.969975886199379</c:v>
                </c:pt>
                <c:pt idx="508">
                  <c:v>93.486396123121025</c:v>
                </c:pt>
                <c:pt idx="509">
                  <c:v>93.299464926783244</c:v>
                </c:pt>
                <c:pt idx="510">
                  <c:v>93.395628721187848</c:v>
                </c:pt>
                <c:pt idx="511">
                  <c:v>93.414164697208875</c:v>
                </c:pt>
                <c:pt idx="512">
                  <c:v>93.18223288635933</c:v>
                </c:pt>
                <c:pt idx="513">
                  <c:v>93.591122267920227</c:v>
                </c:pt>
                <c:pt idx="514">
                  <c:v>93.51652396380679</c:v>
                </c:pt>
                <c:pt idx="515">
                  <c:v>93.956661998441007</c:v>
                </c:pt>
              </c:numCache>
            </c:numRef>
          </c:xVal>
          <c:yVal>
            <c:numRef>
              <c:f>[1]DATA!$F$48:$F$563</c:f>
              <c:numCache>
                <c:formatCode>General</c:formatCode>
                <c:ptCount val="516"/>
                <c:pt idx="0">
                  <c:v>38.33656295938507</c:v>
                </c:pt>
                <c:pt idx="1">
                  <c:v>37.127497657982211</c:v>
                </c:pt>
                <c:pt idx="2">
                  <c:v>36.459633001359038</c:v>
                </c:pt>
                <c:pt idx="3">
                  <c:v>36.264041813740668</c:v>
                </c:pt>
                <c:pt idx="4">
                  <c:v>36.326795387201038</c:v>
                </c:pt>
                <c:pt idx="5">
                  <c:v>36.771528217958107</c:v>
                </c:pt>
                <c:pt idx="6">
                  <c:v>37.001676294726543</c:v>
                </c:pt>
                <c:pt idx="7">
                  <c:v>37.001817787849362</c:v>
                </c:pt>
                <c:pt idx="8">
                  <c:v>36.755495488340209</c:v>
                </c:pt>
                <c:pt idx="9">
                  <c:v>38.855752094004039</c:v>
                </c:pt>
                <c:pt idx="10">
                  <c:v>40.637494837078606</c:v>
                </c:pt>
                <c:pt idx="11">
                  <c:v>42.007091456119618</c:v>
                </c:pt>
                <c:pt idx="12">
                  <c:v>42.910812227410879</c:v>
                </c:pt>
                <c:pt idx="13">
                  <c:v>43.398360891151555</c:v>
                </c:pt>
                <c:pt idx="14">
                  <c:v>43.650732919414637</c:v>
                </c:pt>
                <c:pt idx="15">
                  <c:v>43.838225196416175</c:v>
                </c:pt>
                <c:pt idx="16">
                  <c:v>43.799807064955488</c:v>
                </c:pt>
                <c:pt idx="17">
                  <c:v>43.550639951198711</c:v>
                </c:pt>
                <c:pt idx="18">
                  <c:v>43.219530374015442</c:v>
                </c:pt>
                <c:pt idx="19">
                  <c:v>42.801803106277525</c:v>
                </c:pt>
                <c:pt idx="20">
                  <c:v>39.637936264230284</c:v>
                </c:pt>
                <c:pt idx="21">
                  <c:v>36.565712456967553</c:v>
                </c:pt>
                <c:pt idx="22">
                  <c:v>33.508655240779262</c:v>
                </c:pt>
                <c:pt idx="23">
                  <c:v>31.519142316642288</c:v>
                </c:pt>
                <c:pt idx="24">
                  <c:v>30.208924552693439</c:v>
                </c:pt>
                <c:pt idx="25">
                  <c:v>29.355833444191262</c:v>
                </c:pt>
                <c:pt idx="26">
                  <c:v>28.420281368694472</c:v>
                </c:pt>
                <c:pt idx="27">
                  <c:v>27.540344231782047</c:v>
                </c:pt>
                <c:pt idx="28">
                  <c:v>28.241268904514786</c:v>
                </c:pt>
                <c:pt idx="29">
                  <c:v>29.31800122654646</c:v>
                </c:pt>
                <c:pt idx="30">
                  <c:v>29.930984469708939</c:v>
                </c:pt>
                <c:pt idx="31">
                  <c:v>31.009286757083149</c:v>
                </c:pt>
                <c:pt idx="32">
                  <c:v>33.525651895275963</c:v>
                </c:pt>
                <c:pt idx="33">
                  <c:v>36.537729740892672</c:v>
                </c:pt>
                <c:pt idx="34">
                  <c:v>38.90999927375568</c:v>
                </c:pt>
                <c:pt idx="35">
                  <c:v>40.76964869586714</c:v>
                </c:pt>
                <c:pt idx="36">
                  <c:v>42.362344040002611</c:v>
                </c:pt>
                <c:pt idx="37">
                  <c:v>43.386060392965447</c:v>
                </c:pt>
                <c:pt idx="38">
                  <c:v>44.623220742196828</c:v>
                </c:pt>
                <c:pt idx="39">
                  <c:v>46.161406408080367</c:v>
                </c:pt>
                <c:pt idx="40">
                  <c:v>51.523487797865663</c:v>
                </c:pt>
                <c:pt idx="41">
                  <c:v>52.017278235240845</c:v>
                </c:pt>
                <c:pt idx="42">
                  <c:v>53.084285833468471</c:v>
                </c:pt>
                <c:pt idx="43">
                  <c:v>52.96708090797393</c:v>
                </c:pt>
                <c:pt idx="44">
                  <c:v>51.87135918537367</c:v>
                </c:pt>
                <c:pt idx="45">
                  <c:v>51.200995600580022</c:v>
                </c:pt>
                <c:pt idx="46">
                  <c:v>50.331714274930803</c:v>
                </c:pt>
                <c:pt idx="47">
                  <c:v>49.259495488754403</c:v>
                </c:pt>
                <c:pt idx="48">
                  <c:v>49.389122095028348</c:v>
                </c:pt>
                <c:pt idx="49">
                  <c:v>51.013129274619764</c:v>
                </c:pt>
                <c:pt idx="50">
                  <c:v>49.801834090892541</c:v>
                </c:pt>
                <c:pt idx="51">
                  <c:v>44.037137698678514</c:v>
                </c:pt>
                <c:pt idx="52">
                  <c:v>43.252354793348246</c:v>
                </c:pt>
                <c:pt idx="53">
                  <c:v>40.626851090243107</c:v>
                </c:pt>
                <c:pt idx="54">
                  <c:v>38.870037378913338</c:v>
                </c:pt>
                <c:pt idx="55">
                  <c:v>38.443454386938122</c:v>
                </c:pt>
                <c:pt idx="56">
                  <c:v>36.822285457520969</c:v>
                </c:pt>
                <c:pt idx="57">
                  <c:v>36.039013107336984</c:v>
                </c:pt>
                <c:pt idx="58">
                  <c:v>36.732399751851261</c:v>
                </c:pt>
                <c:pt idx="59">
                  <c:v>37.24370165817632</c:v>
                </c:pt>
                <c:pt idx="60">
                  <c:v>35.486820859838588</c:v>
                </c:pt>
                <c:pt idx="61">
                  <c:v>35.494953268037229</c:v>
                </c:pt>
                <c:pt idx="62">
                  <c:v>35.908410168157943</c:v>
                </c:pt>
                <c:pt idx="63">
                  <c:v>36.604349213249513</c:v>
                </c:pt>
                <c:pt idx="64">
                  <c:v>39.104328026994914</c:v>
                </c:pt>
                <c:pt idx="65">
                  <c:v>40.504025527759225</c:v>
                </c:pt>
                <c:pt idx="66">
                  <c:v>41.098281165362515</c:v>
                </c:pt>
                <c:pt idx="67">
                  <c:v>42.277234409338796</c:v>
                </c:pt>
                <c:pt idx="68">
                  <c:v>43.291579125194062</c:v>
                </c:pt>
                <c:pt idx="69">
                  <c:v>42.898038928371143</c:v>
                </c:pt>
                <c:pt idx="70">
                  <c:v>42.131576013693582</c:v>
                </c:pt>
                <c:pt idx="71">
                  <c:v>41.823502266226122</c:v>
                </c:pt>
                <c:pt idx="72">
                  <c:v>40.804160970819531</c:v>
                </c:pt>
                <c:pt idx="73">
                  <c:v>39.508768772072813</c:v>
                </c:pt>
                <c:pt idx="74">
                  <c:v>38.217475137227339</c:v>
                </c:pt>
                <c:pt idx="75">
                  <c:v>35.808960909350134</c:v>
                </c:pt>
                <c:pt idx="76">
                  <c:v>33.779274117420719</c:v>
                </c:pt>
                <c:pt idx="77">
                  <c:v>32.202049157727231</c:v>
                </c:pt>
                <c:pt idx="78">
                  <c:v>30.945593494432771</c:v>
                </c:pt>
                <c:pt idx="79">
                  <c:v>29.687931934688002</c:v>
                </c:pt>
                <c:pt idx="80">
                  <c:v>28.727673628343954</c:v>
                </c:pt>
                <c:pt idx="81">
                  <c:v>27.925958227641729</c:v>
                </c:pt>
                <c:pt idx="82">
                  <c:v>27.430275092588907</c:v>
                </c:pt>
                <c:pt idx="83">
                  <c:v>27.107995419322609</c:v>
                </c:pt>
                <c:pt idx="84">
                  <c:v>26.852767346877236</c:v>
                </c:pt>
                <c:pt idx="85">
                  <c:v>26.712239061382704</c:v>
                </c:pt>
                <c:pt idx="86">
                  <c:v>26.558217141385786</c:v>
                </c:pt>
                <c:pt idx="87">
                  <c:v>26.195942048625717</c:v>
                </c:pt>
                <c:pt idx="88">
                  <c:v>25.872198134135093</c:v>
                </c:pt>
                <c:pt idx="89">
                  <c:v>25.205006565832377</c:v>
                </c:pt>
                <c:pt idx="90">
                  <c:v>24.297219451111065</c:v>
                </c:pt>
                <c:pt idx="91">
                  <c:v>23.343976153393463</c:v>
                </c:pt>
                <c:pt idx="92">
                  <c:v>22.345762916782228</c:v>
                </c:pt>
                <c:pt idx="93">
                  <c:v>21.304235125780401</c:v>
                </c:pt>
                <c:pt idx="94">
                  <c:v>20.286770602596764</c:v>
                </c:pt>
                <c:pt idx="95">
                  <c:v>19.59820060613006</c:v>
                </c:pt>
                <c:pt idx="96">
                  <c:v>19.180618625164808</c:v>
                </c:pt>
                <c:pt idx="97">
                  <c:v>19.303750230440993</c:v>
                </c:pt>
                <c:pt idx="98">
                  <c:v>20.199365587210192</c:v>
                </c:pt>
                <c:pt idx="99">
                  <c:v>21.55452237656344</c:v>
                </c:pt>
                <c:pt idx="100">
                  <c:v>24.134817113768182</c:v>
                </c:pt>
                <c:pt idx="101">
                  <c:v>26.438146113480421</c:v>
                </c:pt>
                <c:pt idx="102">
                  <c:v>28.1602328375746</c:v>
                </c:pt>
                <c:pt idx="103">
                  <c:v>29.561305715605137</c:v>
                </c:pt>
                <c:pt idx="104">
                  <c:v>30.600752099702955</c:v>
                </c:pt>
                <c:pt idx="105">
                  <c:v>31.025421796104023</c:v>
                </c:pt>
                <c:pt idx="106">
                  <c:v>31.45245307319998</c:v>
                </c:pt>
                <c:pt idx="107">
                  <c:v>31.697452503457647</c:v>
                </c:pt>
                <c:pt idx="108">
                  <c:v>31.666424949975838</c:v>
                </c:pt>
                <c:pt idx="109">
                  <c:v>31.26624142518973</c:v>
                </c:pt>
                <c:pt idx="110">
                  <c:v>30.145480417529587</c:v>
                </c:pt>
                <c:pt idx="111">
                  <c:v>28.123744724737342</c:v>
                </c:pt>
                <c:pt idx="112">
                  <c:v>26.505964944343418</c:v>
                </c:pt>
                <c:pt idx="113">
                  <c:v>25.220595358670536</c:v>
                </c:pt>
                <c:pt idx="114">
                  <c:v>24.32805366992778</c:v>
                </c:pt>
                <c:pt idx="115">
                  <c:v>23.947452064865455</c:v>
                </c:pt>
                <c:pt idx="116">
                  <c:v>23.90514920514207</c:v>
                </c:pt>
                <c:pt idx="117">
                  <c:v>23.593322736349652</c:v>
                </c:pt>
                <c:pt idx="118">
                  <c:v>23.013878840470277</c:v>
                </c:pt>
                <c:pt idx="119">
                  <c:v>22.502402161525165</c:v>
                </c:pt>
                <c:pt idx="120">
                  <c:v>22.020948431547222</c:v>
                </c:pt>
                <c:pt idx="121">
                  <c:v>21.776946156709737</c:v>
                </c:pt>
                <c:pt idx="122">
                  <c:v>21.635138961101749</c:v>
                </c:pt>
                <c:pt idx="123">
                  <c:v>21.586998098972725</c:v>
                </c:pt>
                <c:pt idx="124">
                  <c:v>21.84940682969512</c:v>
                </c:pt>
                <c:pt idx="125">
                  <c:v>22.386289049609875</c:v>
                </c:pt>
                <c:pt idx="126">
                  <c:v>23.001269316893605</c:v>
                </c:pt>
                <c:pt idx="127">
                  <c:v>23.915248117271254</c:v>
                </c:pt>
                <c:pt idx="128">
                  <c:v>24.929801039130474</c:v>
                </c:pt>
                <c:pt idx="129">
                  <c:v>26.276004679422943</c:v>
                </c:pt>
                <c:pt idx="130">
                  <c:v>27.705800996876803</c:v>
                </c:pt>
                <c:pt idx="131">
                  <c:v>28.546137451382563</c:v>
                </c:pt>
                <c:pt idx="132">
                  <c:v>29.438342807832885</c:v>
                </c:pt>
                <c:pt idx="133">
                  <c:v>30.489568781103877</c:v>
                </c:pt>
                <c:pt idx="134">
                  <c:v>31.263285454260121</c:v>
                </c:pt>
                <c:pt idx="135">
                  <c:v>31.944789652471467</c:v>
                </c:pt>
                <c:pt idx="136">
                  <c:v>32.392549051238355</c:v>
                </c:pt>
                <c:pt idx="137">
                  <c:v>32.672302958067441</c:v>
                </c:pt>
                <c:pt idx="138">
                  <c:v>32.904980517740547</c:v>
                </c:pt>
                <c:pt idx="139">
                  <c:v>33.194390398700087</c:v>
                </c:pt>
                <c:pt idx="140">
                  <c:v>32.533726951971815</c:v>
                </c:pt>
                <c:pt idx="141">
                  <c:v>31.975265808188372</c:v>
                </c:pt>
                <c:pt idx="142">
                  <c:v>32.418918149058825</c:v>
                </c:pt>
                <c:pt idx="143">
                  <c:v>33.433406566413069</c:v>
                </c:pt>
                <c:pt idx="144">
                  <c:v>34.582159251567454</c:v>
                </c:pt>
                <c:pt idx="145">
                  <c:v>36.273337670507551</c:v>
                </c:pt>
                <c:pt idx="146">
                  <c:v>37.907172926434235</c:v>
                </c:pt>
                <c:pt idx="147">
                  <c:v>40.29571822681369</c:v>
                </c:pt>
                <c:pt idx="148">
                  <c:v>42.327010201406786</c:v>
                </c:pt>
                <c:pt idx="149">
                  <c:v>44.662959344910512</c:v>
                </c:pt>
                <c:pt idx="150">
                  <c:v>46.540163303004562</c:v>
                </c:pt>
                <c:pt idx="151">
                  <c:v>48.722084327439717</c:v>
                </c:pt>
                <c:pt idx="152">
                  <c:v>49.999029767003769</c:v>
                </c:pt>
                <c:pt idx="153">
                  <c:v>50.368798579410992</c:v>
                </c:pt>
                <c:pt idx="154">
                  <c:v>49.985291215590728</c:v>
                </c:pt>
                <c:pt idx="155">
                  <c:v>48.565995521710313</c:v>
                </c:pt>
                <c:pt idx="156">
                  <c:v>46.527140881021019</c:v>
                </c:pt>
                <c:pt idx="157">
                  <c:v>44.440620798235564</c:v>
                </c:pt>
                <c:pt idx="158">
                  <c:v>41.652568508822988</c:v>
                </c:pt>
                <c:pt idx="159">
                  <c:v>39.311526013158172</c:v>
                </c:pt>
                <c:pt idx="160">
                  <c:v>36.800760836368369</c:v>
                </c:pt>
                <c:pt idx="161">
                  <c:v>34.811453541393952</c:v>
                </c:pt>
                <c:pt idx="162">
                  <c:v>33.598123577371318</c:v>
                </c:pt>
                <c:pt idx="163">
                  <c:v>33.310451768662823</c:v>
                </c:pt>
                <c:pt idx="164">
                  <c:v>33.56754301019425</c:v>
                </c:pt>
                <c:pt idx="165">
                  <c:v>34.112674031142653</c:v>
                </c:pt>
                <c:pt idx="166">
                  <c:v>35.287611651967637</c:v>
                </c:pt>
                <c:pt idx="167">
                  <c:v>36.47733350285457</c:v>
                </c:pt>
                <c:pt idx="168">
                  <c:v>37.744213052214995</c:v>
                </c:pt>
                <c:pt idx="169">
                  <c:v>39.247974985917544</c:v>
                </c:pt>
                <c:pt idx="170">
                  <c:v>40.85864266868186</c:v>
                </c:pt>
                <c:pt idx="171">
                  <c:v>42.346714393993246</c:v>
                </c:pt>
                <c:pt idx="172">
                  <c:v>43.45150226779662</c:v>
                </c:pt>
                <c:pt idx="173">
                  <c:v>44.150391764048088</c:v>
                </c:pt>
                <c:pt idx="174">
                  <c:v>44.626753056013449</c:v>
                </c:pt>
                <c:pt idx="175">
                  <c:v>44.747790463432743</c:v>
                </c:pt>
                <c:pt idx="176">
                  <c:v>44.982088484449903</c:v>
                </c:pt>
                <c:pt idx="177">
                  <c:v>44.74263352709248</c:v>
                </c:pt>
                <c:pt idx="178">
                  <c:v>43.747433945000004</c:v>
                </c:pt>
                <c:pt idx="179">
                  <c:v>42.587799516061523</c:v>
                </c:pt>
                <c:pt idx="180">
                  <c:v>41.026842158644683</c:v>
                </c:pt>
                <c:pt idx="181">
                  <c:v>39.418212703466551</c:v>
                </c:pt>
                <c:pt idx="182">
                  <c:v>37.820315392212244</c:v>
                </c:pt>
                <c:pt idx="183">
                  <c:v>36.279427055150705</c:v>
                </c:pt>
                <c:pt idx="184">
                  <c:v>34.868611863508484</c:v>
                </c:pt>
                <c:pt idx="185">
                  <c:v>33.51918738198389</c:v>
                </c:pt>
                <c:pt idx="186">
                  <c:v>32.460587399539094</c:v>
                </c:pt>
                <c:pt idx="187">
                  <c:v>31.060876141463734</c:v>
                </c:pt>
                <c:pt idx="188">
                  <c:v>30.186566945131627</c:v>
                </c:pt>
                <c:pt idx="189">
                  <c:v>30.313595069448741</c:v>
                </c:pt>
                <c:pt idx="190">
                  <c:v>30.662099174770766</c:v>
                </c:pt>
                <c:pt idx="191">
                  <c:v>31.647443150980465</c:v>
                </c:pt>
                <c:pt idx="192">
                  <c:v>32.406185609431333</c:v>
                </c:pt>
                <c:pt idx="193">
                  <c:v>32.78666458978438</c:v>
                </c:pt>
                <c:pt idx="194">
                  <c:v>32.416765313069419</c:v>
                </c:pt>
                <c:pt idx="195">
                  <c:v>33.021374650813122</c:v>
                </c:pt>
                <c:pt idx="196">
                  <c:v>33.623821534745986</c:v>
                </c:pt>
                <c:pt idx="197">
                  <c:v>33.872049712412256</c:v>
                </c:pt>
                <c:pt idx="198">
                  <c:v>35.271694428384791</c:v>
                </c:pt>
                <c:pt idx="199">
                  <c:v>36.588928386789547</c:v>
                </c:pt>
                <c:pt idx="200">
                  <c:v>38.256438477255912</c:v>
                </c:pt>
                <c:pt idx="201">
                  <c:v>39.617448884613104</c:v>
                </c:pt>
                <c:pt idx="202">
                  <c:v>40.167008128938519</c:v>
                </c:pt>
                <c:pt idx="203">
                  <c:v>40.494664813923762</c:v>
                </c:pt>
                <c:pt idx="204">
                  <c:v>41.36519993158813</c:v>
                </c:pt>
                <c:pt idx="205">
                  <c:v>43.037039685596319</c:v>
                </c:pt>
                <c:pt idx="206">
                  <c:v>45.664701596562779</c:v>
                </c:pt>
                <c:pt idx="207">
                  <c:v>46.438513279151046</c:v>
                </c:pt>
                <c:pt idx="208">
                  <c:v>47.458313341799879</c:v>
                </c:pt>
                <c:pt idx="209">
                  <c:v>48.34653171734714</c:v>
                </c:pt>
                <c:pt idx="210">
                  <c:v>49.285095169819442</c:v>
                </c:pt>
                <c:pt idx="211">
                  <c:v>51.044906609736067</c:v>
                </c:pt>
                <c:pt idx="212">
                  <c:v>53.317540442184971</c:v>
                </c:pt>
                <c:pt idx="213">
                  <c:v>55.807336394583793</c:v>
                </c:pt>
                <c:pt idx="214">
                  <c:v>57.859968063978393</c:v>
                </c:pt>
                <c:pt idx="215">
                  <c:v>59.284795925132009</c:v>
                </c:pt>
                <c:pt idx="216">
                  <c:v>61.953849006594531</c:v>
                </c:pt>
                <c:pt idx="217">
                  <c:v>62.156334105980847</c:v>
                </c:pt>
                <c:pt idx="218">
                  <c:v>64.383190673130017</c:v>
                </c:pt>
                <c:pt idx="219">
                  <c:v>66.682151833914645</c:v>
                </c:pt>
                <c:pt idx="220">
                  <c:v>67.78465950198067</c:v>
                </c:pt>
                <c:pt idx="221">
                  <c:v>69.849511229321848</c:v>
                </c:pt>
                <c:pt idx="222">
                  <c:v>70.740683764019479</c:v>
                </c:pt>
                <c:pt idx="223">
                  <c:v>71.375378579284401</c:v>
                </c:pt>
                <c:pt idx="224">
                  <c:v>72.02497321885788</c:v>
                </c:pt>
                <c:pt idx="225">
                  <c:v>74.446483871718144</c:v>
                </c:pt>
                <c:pt idx="226">
                  <c:v>77.206478831489576</c:v>
                </c:pt>
                <c:pt idx="227">
                  <c:v>79.110347558169565</c:v>
                </c:pt>
                <c:pt idx="228">
                  <c:v>81.807815851395162</c:v>
                </c:pt>
                <c:pt idx="229">
                  <c:v>83.434085557315882</c:v>
                </c:pt>
                <c:pt idx="230">
                  <c:v>84.566694232932889</c:v>
                </c:pt>
                <c:pt idx="231">
                  <c:v>86.267374092247834</c:v>
                </c:pt>
                <c:pt idx="232">
                  <c:v>87.142065603162237</c:v>
                </c:pt>
                <c:pt idx="233">
                  <c:v>87.622134369857747</c:v>
                </c:pt>
                <c:pt idx="234">
                  <c:v>88.271867357119973</c:v>
                </c:pt>
                <c:pt idx="235">
                  <c:v>88.827330488339243</c:v>
                </c:pt>
                <c:pt idx="236">
                  <c:v>88.807187035437252</c:v>
                </c:pt>
                <c:pt idx="237">
                  <c:v>89.270686947172564</c:v>
                </c:pt>
                <c:pt idx="238">
                  <c:v>90.225099051971853</c:v>
                </c:pt>
                <c:pt idx="239">
                  <c:v>90.625693584407927</c:v>
                </c:pt>
                <c:pt idx="240">
                  <c:v>91.883130464729788</c:v>
                </c:pt>
                <c:pt idx="241">
                  <c:v>93.920043926989322</c:v>
                </c:pt>
                <c:pt idx="242">
                  <c:v>95.604609048404711</c:v>
                </c:pt>
                <c:pt idx="243">
                  <c:v>95.871965278129807</c:v>
                </c:pt>
                <c:pt idx="244">
                  <c:v>96.32027847278404</c:v>
                </c:pt>
                <c:pt idx="245">
                  <c:v>98.017568747265372</c:v>
                </c:pt>
                <c:pt idx="246">
                  <c:v>100.1763324612398</c:v>
                </c:pt>
                <c:pt idx="247">
                  <c:v>104.57791980675316</c:v>
                </c:pt>
                <c:pt idx="248">
                  <c:v>109.01231584201224</c:v>
                </c:pt>
                <c:pt idx="249">
                  <c:v>110.48519092447323</c:v>
                </c:pt>
                <c:pt idx="250">
                  <c:v>111.71378655328475</c:v>
                </c:pt>
                <c:pt idx="251">
                  <c:v>112.53701326639481</c:v>
                </c:pt>
                <c:pt idx="252">
                  <c:v>113.24703300221678</c:v>
                </c:pt>
                <c:pt idx="253">
                  <c:v>114.36843230862509</c:v>
                </c:pt>
                <c:pt idx="254">
                  <c:v>115.18860141775404</c:v>
                </c:pt>
                <c:pt idx="255">
                  <c:v>115.63106157979172</c:v>
                </c:pt>
                <c:pt idx="256">
                  <c:v>115.00260273694758</c:v>
                </c:pt>
                <c:pt idx="257">
                  <c:v>113.93883437542284</c:v>
                </c:pt>
                <c:pt idx="258">
                  <c:v>109.8955654475801</c:v>
                </c:pt>
                <c:pt idx="259">
                  <c:v>107.21707588596701</c:v>
                </c:pt>
                <c:pt idx="260">
                  <c:v>106.57238714977385</c:v>
                </c:pt>
                <c:pt idx="261">
                  <c:v>106.26988915774182</c:v>
                </c:pt>
                <c:pt idx="262">
                  <c:v>105.33572106706551</c:v>
                </c:pt>
                <c:pt idx="263">
                  <c:v>104.79416755237003</c:v>
                </c:pt>
                <c:pt idx="264">
                  <c:v>105.78872859393056</c:v>
                </c:pt>
                <c:pt idx="265">
                  <c:v>106.82934781553294</c:v>
                </c:pt>
                <c:pt idx="266">
                  <c:v>108.23700811861673</c:v>
                </c:pt>
                <c:pt idx="267">
                  <c:v>108.49627462941304</c:v>
                </c:pt>
                <c:pt idx="268">
                  <c:v>109.67534803685413</c:v>
                </c:pt>
                <c:pt idx="269">
                  <c:v>111.25075753693426</c:v>
                </c:pt>
                <c:pt idx="270">
                  <c:v>111.80389533531179</c:v>
                </c:pt>
                <c:pt idx="271">
                  <c:v>111.4935417689443</c:v>
                </c:pt>
                <c:pt idx="272">
                  <c:v>110.42893324102283</c:v>
                </c:pt>
                <c:pt idx="273">
                  <c:v>109.81825584496168</c:v>
                </c:pt>
                <c:pt idx="274">
                  <c:v>108.8020338377558</c:v>
                </c:pt>
                <c:pt idx="275">
                  <c:v>106.98592189998993</c:v>
                </c:pt>
                <c:pt idx="276">
                  <c:v>107.17190504803945</c:v>
                </c:pt>
                <c:pt idx="277">
                  <c:v>107.68287558797061</c:v>
                </c:pt>
                <c:pt idx="278">
                  <c:v>108.15591486760295</c:v>
                </c:pt>
                <c:pt idx="279">
                  <c:v>106.03042061306593</c:v>
                </c:pt>
                <c:pt idx="280">
                  <c:v>103.21601118654213</c:v>
                </c:pt>
                <c:pt idx="281">
                  <c:v>98.816089781157231</c:v>
                </c:pt>
                <c:pt idx="282">
                  <c:v>95.965411767919349</c:v>
                </c:pt>
                <c:pt idx="283">
                  <c:v>94.025123214431588</c:v>
                </c:pt>
                <c:pt idx="284">
                  <c:v>92.823480133022002</c:v>
                </c:pt>
                <c:pt idx="285">
                  <c:v>91.799931943277755</c:v>
                </c:pt>
                <c:pt idx="286">
                  <c:v>89.765077537079705</c:v>
                </c:pt>
                <c:pt idx="287">
                  <c:v>88.812081693139859</c:v>
                </c:pt>
                <c:pt idx="288">
                  <c:v>86.031965699006776</c:v>
                </c:pt>
                <c:pt idx="289">
                  <c:v>83.474262532627193</c:v>
                </c:pt>
                <c:pt idx="290">
                  <c:v>82.253030309651422</c:v>
                </c:pt>
                <c:pt idx="291">
                  <c:v>81.773571702618099</c:v>
                </c:pt>
                <c:pt idx="292">
                  <c:v>82.314816349099658</c:v>
                </c:pt>
                <c:pt idx="293">
                  <c:v>83.203954969672935</c:v>
                </c:pt>
                <c:pt idx="294">
                  <c:v>83.679773101761157</c:v>
                </c:pt>
                <c:pt idx="295">
                  <c:v>84.200094666493499</c:v>
                </c:pt>
                <c:pt idx="296">
                  <c:v>84.194588140909005</c:v>
                </c:pt>
                <c:pt idx="297">
                  <c:v>83.898666565398429</c:v>
                </c:pt>
                <c:pt idx="298">
                  <c:v>82.829441893378586</c:v>
                </c:pt>
                <c:pt idx="299">
                  <c:v>82.917980619517138</c:v>
                </c:pt>
                <c:pt idx="300">
                  <c:v>83.638721011060653</c:v>
                </c:pt>
                <c:pt idx="301">
                  <c:v>85.917527190102774</c:v>
                </c:pt>
                <c:pt idx="302">
                  <c:v>87.090125722464393</c:v>
                </c:pt>
                <c:pt idx="303">
                  <c:v>87.493745881711959</c:v>
                </c:pt>
                <c:pt idx="304">
                  <c:v>87.17104854855863</c:v>
                </c:pt>
                <c:pt idx="305">
                  <c:v>86.965557075481115</c:v>
                </c:pt>
                <c:pt idx="306">
                  <c:v>86.79580125659885</c:v>
                </c:pt>
                <c:pt idx="307">
                  <c:v>85.83544345569554</c:v>
                </c:pt>
                <c:pt idx="308">
                  <c:v>85.123400921476659</c:v>
                </c:pt>
                <c:pt idx="309">
                  <c:v>83.498597568545534</c:v>
                </c:pt>
                <c:pt idx="310">
                  <c:v>82.342994506375192</c:v>
                </c:pt>
                <c:pt idx="311">
                  <c:v>81.6340095293546</c:v>
                </c:pt>
                <c:pt idx="312">
                  <c:v>79.853921389652157</c:v>
                </c:pt>
                <c:pt idx="313">
                  <c:v>78.624503432748739</c:v>
                </c:pt>
                <c:pt idx="314">
                  <c:v>77.482158042820089</c:v>
                </c:pt>
                <c:pt idx="315">
                  <c:v>77.794351814585539</c:v>
                </c:pt>
                <c:pt idx="316">
                  <c:v>76.44655028877726</c:v>
                </c:pt>
                <c:pt idx="317">
                  <c:v>76.911848809648362</c:v>
                </c:pt>
                <c:pt idx="318">
                  <c:v>77.79149324711301</c:v>
                </c:pt>
                <c:pt idx="319">
                  <c:v>78.051185752839586</c:v>
                </c:pt>
                <c:pt idx="320">
                  <c:v>78.133229187762538</c:v>
                </c:pt>
                <c:pt idx="321">
                  <c:v>76.651412064445651</c:v>
                </c:pt>
                <c:pt idx="322">
                  <c:v>74.247880499952629</c:v>
                </c:pt>
                <c:pt idx="323">
                  <c:v>71.903953287751634</c:v>
                </c:pt>
                <c:pt idx="324">
                  <c:v>70.567570320150907</c:v>
                </c:pt>
                <c:pt idx="325">
                  <c:v>69.54682393085487</c:v>
                </c:pt>
                <c:pt idx="326">
                  <c:v>65.980169743461019</c:v>
                </c:pt>
                <c:pt idx="327">
                  <c:v>65.158723864364958</c:v>
                </c:pt>
                <c:pt idx="328">
                  <c:v>61.224164602053797</c:v>
                </c:pt>
                <c:pt idx="329">
                  <c:v>58.114042905977492</c:v>
                </c:pt>
                <c:pt idx="330">
                  <c:v>56.449833246994423</c:v>
                </c:pt>
                <c:pt idx="331">
                  <c:v>54.574059027491423</c:v>
                </c:pt>
                <c:pt idx="332">
                  <c:v>53.725835884453183</c:v>
                </c:pt>
                <c:pt idx="333">
                  <c:v>53.21991013711488</c:v>
                </c:pt>
                <c:pt idx="334">
                  <c:v>54.613185929515971</c:v>
                </c:pt>
                <c:pt idx="335">
                  <c:v>54.994682231710662</c:v>
                </c:pt>
                <c:pt idx="336">
                  <c:v>54.469018342345834</c:v>
                </c:pt>
                <c:pt idx="337">
                  <c:v>54.782495321155942</c:v>
                </c:pt>
                <c:pt idx="338">
                  <c:v>55.386933476128085</c:v>
                </c:pt>
                <c:pt idx="339">
                  <c:v>56.075300591596381</c:v>
                </c:pt>
                <c:pt idx="340">
                  <c:v>55.411381485649706</c:v>
                </c:pt>
                <c:pt idx="341">
                  <c:v>54.079709140840244</c:v>
                </c:pt>
                <c:pt idx="342">
                  <c:v>52.509827475612312</c:v>
                </c:pt>
                <c:pt idx="343">
                  <c:v>51.668123686555766</c:v>
                </c:pt>
                <c:pt idx="344">
                  <c:v>51.214891529030687</c:v>
                </c:pt>
                <c:pt idx="345">
                  <c:v>49.594039975451395</c:v>
                </c:pt>
                <c:pt idx="346">
                  <c:v>47.752005769836607</c:v>
                </c:pt>
                <c:pt idx="347">
                  <c:v>47.471672400166625</c:v>
                </c:pt>
                <c:pt idx="348">
                  <c:v>47.731969727769368</c:v>
                </c:pt>
                <c:pt idx="349">
                  <c:v>46.551529049108375</c:v>
                </c:pt>
                <c:pt idx="350">
                  <c:v>47.566879803505714</c:v>
                </c:pt>
                <c:pt idx="351">
                  <c:v>49.097062475605078</c:v>
                </c:pt>
                <c:pt idx="352">
                  <c:v>50.468609422801045</c:v>
                </c:pt>
                <c:pt idx="353">
                  <c:v>53.466305598891786</c:v>
                </c:pt>
                <c:pt idx="354">
                  <c:v>56.435504234181209</c:v>
                </c:pt>
                <c:pt idx="355">
                  <c:v>58.416603431625205</c:v>
                </c:pt>
                <c:pt idx="356">
                  <c:v>58.311279326636509</c:v>
                </c:pt>
                <c:pt idx="357">
                  <c:v>58.024039736206689</c:v>
                </c:pt>
                <c:pt idx="358">
                  <c:v>56.988332688996529</c:v>
                </c:pt>
                <c:pt idx="359">
                  <c:v>55.401867819577461</c:v>
                </c:pt>
                <c:pt idx="360">
                  <c:v>54.262574448604624</c:v>
                </c:pt>
                <c:pt idx="361">
                  <c:v>51.676198392490932</c:v>
                </c:pt>
                <c:pt idx="362">
                  <c:v>50.163093990342766</c:v>
                </c:pt>
                <c:pt idx="363">
                  <c:v>48.841684650848123</c:v>
                </c:pt>
                <c:pt idx="364">
                  <c:v>46.000543337122139</c:v>
                </c:pt>
                <c:pt idx="365">
                  <c:v>43.350712452025206</c:v>
                </c:pt>
                <c:pt idx="366">
                  <c:v>42.299386597594889</c:v>
                </c:pt>
                <c:pt idx="367">
                  <c:v>42.616669364451631</c:v>
                </c:pt>
                <c:pt idx="368">
                  <c:v>45.827074006575963</c:v>
                </c:pt>
                <c:pt idx="369">
                  <c:v>49.347964049520598</c:v>
                </c:pt>
                <c:pt idx="370">
                  <c:v>51.913167714842785</c:v>
                </c:pt>
                <c:pt idx="371">
                  <c:v>53.318695473103411</c:v>
                </c:pt>
                <c:pt idx="372">
                  <c:v>54.755434180846152</c:v>
                </c:pt>
                <c:pt idx="373">
                  <c:v>55.522971311570359</c:v>
                </c:pt>
                <c:pt idx="374">
                  <c:v>56.019235914807695</c:v>
                </c:pt>
                <c:pt idx="375">
                  <c:v>57.342705861141262</c:v>
                </c:pt>
                <c:pt idx="376">
                  <c:v>59.025341918032609</c:v>
                </c:pt>
                <c:pt idx="377">
                  <c:v>59.977063826564041</c:v>
                </c:pt>
                <c:pt idx="378">
                  <c:v>61.348316878090891</c:v>
                </c:pt>
                <c:pt idx="379">
                  <c:v>60.681147002151214</c:v>
                </c:pt>
                <c:pt idx="380">
                  <c:v>61.348340845913341</c:v>
                </c:pt>
                <c:pt idx="381">
                  <c:v>62.967181540363555</c:v>
                </c:pt>
                <c:pt idx="382">
                  <c:v>64.544421213841858</c:v>
                </c:pt>
                <c:pt idx="383">
                  <c:v>65.569102937655899</c:v>
                </c:pt>
                <c:pt idx="384">
                  <c:v>65.961875651778897</c:v>
                </c:pt>
                <c:pt idx="385">
                  <c:v>66.326699012302214</c:v>
                </c:pt>
                <c:pt idx="386">
                  <c:v>66.172298807084573</c:v>
                </c:pt>
                <c:pt idx="387">
                  <c:v>65.273747643776474</c:v>
                </c:pt>
                <c:pt idx="388">
                  <c:v>64.929708404534125</c:v>
                </c:pt>
                <c:pt idx="389">
                  <c:v>63.074730020444164</c:v>
                </c:pt>
                <c:pt idx="390">
                  <c:v>60.905983915466088</c:v>
                </c:pt>
                <c:pt idx="391">
                  <c:v>56.93182559251386</c:v>
                </c:pt>
                <c:pt idx="392">
                  <c:v>54.358571583604913</c:v>
                </c:pt>
                <c:pt idx="393">
                  <c:v>53.803064889734515</c:v>
                </c:pt>
                <c:pt idx="394">
                  <c:v>53.603977892407492</c:v>
                </c:pt>
                <c:pt idx="395">
                  <c:v>53.383915761794007</c:v>
                </c:pt>
                <c:pt idx="396">
                  <c:v>52.933078175879153</c:v>
                </c:pt>
                <c:pt idx="397">
                  <c:v>52.629262035441634</c:v>
                </c:pt>
                <c:pt idx="398">
                  <c:v>52.818868857553745</c:v>
                </c:pt>
                <c:pt idx="399">
                  <c:v>52.040572764786631</c:v>
                </c:pt>
                <c:pt idx="400">
                  <c:v>53.30823388301048</c:v>
                </c:pt>
                <c:pt idx="401">
                  <c:v>54.253426296060042</c:v>
                </c:pt>
                <c:pt idx="402">
                  <c:v>55.642456795812819</c:v>
                </c:pt>
                <c:pt idx="403">
                  <c:v>56.043859300293597</c:v>
                </c:pt>
                <c:pt idx="404">
                  <c:v>56.784746464124915</c:v>
                </c:pt>
                <c:pt idx="405">
                  <c:v>57.66565696988291</c:v>
                </c:pt>
                <c:pt idx="406">
                  <c:v>59.163856799818838</c:v>
                </c:pt>
                <c:pt idx="407">
                  <c:v>61.519622464252258</c:v>
                </c:pt>
                <c:pt idx="408">
                  <c:v>63.638540515225721</c:v>
                </c:pt>
                <c:pt idx="409">
                  <c:v>64.782631525550485</c:v>
                </c:pt>
                <c:pt idx="410">
                  <c:v>66.840353199208167</c:v>
                </c:pt>
                <c:pt idx="411">
                  <c:v>67.822779249719758</c:v>
                </c:pt>
                <c:pt idx="412">
                  <c:v>68.886632506433145</c:v>
                </c:pt>
                <c:pt idx="413">
                  <c:v>68.892840994238568</c:v>
                </c:pt>
                <c:pt idx="414">
                  <c:v>69.159633367802314</c:v>
                </c:pt>
                <c:pt idx="415">
                  <c:v>67.926396323357736</c:v>
                </c:pt>
                <c:pt idx="416">
                  <c:v>66.649647824677743</c:v>
                </c:pt>
                <c:pt idx="417">
                  <c:v>65.89652331672329</c:v>
                </c:pt>
                <c:pt idx="418">
                  <c:v>64.896305974712561</c:v>
                </c:pt>
                <c:pt idx="419">
                  <c:v>65.034915069337117</c:v>
                </c:pt>
                <c:pt idx="420">
                  <c:v>65.733988701064177</c:v>
                </c:pt>
                <c:pt idx="421">
                  <c:v>66.040291222822717</c:v>
                </c:pt>
                <c:pt idx="422">
                  <c:v>66.077995919858935</c:v>
                </c:pt>
                <c:pt idx="423">
                  <c:v>68.33943776739261</c:v>
                </c:pt>
                <c:pt idx="424">
                  <c:v>70.366564118382087</c:v>
                </c:pt>
                <c:pt idx="425">
                  <c:v>71.52789196182438</c:v>
                </c:pt>
                <c:pt idx="426">
                  <c:v>72.021861009310598</c:v>
                </c:pt>
                <c:pt idx="427">
                  <c:v>73.039393344092332</c:v>
                </c:pt>
                <c:pt idx="428">
                  <c:v>73.96270354307552</c:v>
                </c:pt>
                <c:pt idx="429">
                  <c:v>74.293909392536904</c:v>
                </c:pt>
                <c:pt idx="430">
                  <c:v>74.623130291083044</c:v>
                </c:pt>
                <c:pt idx="431">
                  <c:v>74.409524801225302</c:v>
                </c:pt>
                <c:pt idx="432">
                  <c:v>74.544668002999458</c:v>
                </c:pt>
                <c:pt idx="433">
                  <c:v>76.045130450334781</c:v>
                </c:pt>
                <c:pt idx="434">
                  <c:v>75.420090200355574</c:v>
                </c:pt>
                <c:pt idx="435">
                  <c:v>77.051606560736047</c:v>
                </c:pt>
                <c:pt idx="436">
                  <c:v>78.043501552250575</c:v>
                </c:pt>
                <c:pt idx="437">
                  <c:v>80.499828899090389</c:v>
                </c:pt>
                <c:pt idx="438">
                  <c:v>81.144039705733661</c:v>
                </c:pt>
                <c:pt idx="439">
                  <c:v>83.141471279780106</c:v>
                </c:pt>
                <c:pt idx="440">
                  <c:v>84.556069817395709</c:v>
                </c:pt>
                <c:pt idx="441">
                  <c:v>84.670009997376397</c:v>
                </c:pt>
                <c:pt idx="442">
                  <c:v>86.144898027657106</c:v>
                </c:pt>
                <c:pt idx="443">
                  <c:v>87.560044982067055</c:v>
                </c:pt>
                <c:pt idx="444">
                  <c:v>87.181099468722067</c:v>
                </c:pt>
                <c:pt idx="445">
                  <c:v>87.338971858753141</c:v>
                </c:pt>
                <c:pt idx="446">
                  <c:v>85.797464318654875</c:v>
                </c:pt>
                <c:pt idx="447">
                  <c:v>85.068918601311893</c:v>
                </c:pt>
                <c:pt idx="448">
                  <c:v>84.546592099456475</c:v>
                </c:pt>
                <c:pt idx="449">
                  <c:v>86.05370240277081</c:v>
                </c:pt>
                <c:pt idx="450">
                  <c:v>87.054359008747085</c:v>
                </c:pt>
                <c:pt idx="451">
                  <c:v>87.65703227659607</c:v>
                </c:pt>
                <c:pt idx="452">
                  <c:v>88.741629136857938</c:v>
                </c:pt>
                <c:pt idx="453">
                  <c:v>88.42782902984392</c:v>
                </c:pt>
                <c:pt idx="454">
                  <c:v>87.97257463112156</c:v>
                </c:pt>
                <c:pt idx="455">
                  <c:v>87.771401661488326</c:v>
                </c:pt>
                <c:pt idx="456">
                  <c:v>87.241825391452068</c:v>
                </c:pt>
                <c:pt idx="457">
                  <c:v>90.304153932605644</c:v>
                </c:pt>
                <c:pt idx="458">
                  <c:v>92.693556453428968</c:v>
                </c:pt>
                <c:pt idx="459">
                  <c:v>94.463613866525748</c:v>
                </c:pt>
                <c:pt idx="460">
                  <c:v>95.385246788568509</c:v>
                </c:pt>
                <c:pt idx="461">
                  <c:v>94.214725342193233</c:v>
                </c:pt>
                <c:pt idx="462">
                  <c:v>94.67571970539592</c:v>
                </c:pt>
                <c:pt idx="463">
                  <c:v>95.96365383323878</c:v>
                </c:pt>
                <c:pt idx="464">
                  <c:v>98.03623285226459</c:v>
                </c:pt>
                <c:pt idx="465">
                  <c:v>98.326164519479121</c:v>
                </c:pt>
                <c:pt idx="466">
                  <c:v>99.584696631423455</c:v>
                </c:pt>
                <c:pt idx="467">
                  <c:v>100.69090665744083</c:v>
                </c:pt>
                <c:pt idx="468">
                  <c:v>99.752763127950644</c:v>
                </c:pt>
                <c:pt idx="469">
                  <c:v>100.40964798210811</c:v>
                </c:pt>
                <c:pt idx="470">
                  <c:v>100.21266934759366</c:v>
                </c:pt>
                <c:pt idx="471">
                  <c:v>100.26183681482154</c:v>
                </c:pt>
                <c:pt idx="472">
                  <c:v>99.457842121710328</c:v>
                </c:pt>
                <c:pt idx="473">
                  <c:v>101.27908191711558</c:v>
                </c:pt>
                <c:pt idx="474">
                  <c:v>105.29547442698694</c:v>
                </c:pt>
                <c:pt idx="475">
                  <c:v>105.38639821522347</c:v>
                </c:pt>
                <c:pt idx="476">
                  <c:v>105.37963327571073</c:v>
                </c:pt>
                <c:pt idx="477">
                  <c:v>103.69252603850799</c:v>
                </c:pt>
                <c:pt idx="478">
                  <c:v>102.40145786271404</c:v>
                </c:pt>
                <c:pt idx="479">
                  <c:v>99.505254809305612</c:v>
                </c:pt>
                <c:pt idx="480">
                  <c:v>96.922699509183161</c:v>
                </c:pt>
                <c:pt idx="481">
                  <c:v>96.304379603435578</c:v>
                </c:pt>
                <c:pt idx="482">
                  <c:v>96.943283355217005</c:v>
                </c:pt>
                <c:pt idx="483">
                  <c:v>97.044366025845505</c:v>
                </c:pt>
                <c:pt idx="484">
                  <c:v>92.640187563932344</c:v>
                </c:pt>
                <c:pt idx="485">
                  <c:v>85.328240734095786</c:v>
                </c:pt>
                <c:pt idx="486">
                  <c:v>81.452567929624905</c:v>
                </c:pt>
                <c:pt idx="487">
                  <c:v>77.2282879281139</c:v>
                </c:pt>
                <c:pt idx="488">
                  <c:v>74.735826090059518</c:v>
                </c:pt>
                <c:pt idx="489">
                  <c:v>71.819391957048595</c:v>
                </c:pt>
                <c:pt idx="490">
                  <c:v>70.111420969368027</c:v>
                </c:pt>
                <c:pt idx="491">
                  <c:v>67.042828386556621</c:v>
                </c:pt>
                <c:pt idx="492">
                  <c:v>62.472581967599602</c:v>
                </c:pt>
                <c:pt idx="493">
                  <c:v>57.051141493224577</c:v>
                </c:pt>
                <c:pt idx="494">
                  <c:v>54.859961582828731</c:v>
                </c:pt>
                <c:pt idx="495">
                  <c:v>62.033530935847175</c:v>
                </c:pt>
                <c:pt idx="496">
                  <c:v>61.080428706972931</c:v>
                </c:pt>
                <c:pt idx="497">
                  <c:v>60.116736369430171</c:v>
                </c:pt>
                <c:pt idx="498">
                  <c:v>60.234171636386051</c:v>
                </c:pt>
                <c:pt idx="499">
                  <c:v>59.331401274302046</c:v>
                </c:pt>
                <c:pt idx="500">
                  <c:v>59.585080229490245</c:v>
                </c:pt>
                <c:pt idx="501">
                  <c:v>59.973279524757963</c:v>
                </c:pt>
                <c:pt idx="502">
                  <c:v>62.386897622786726</c:v>
                </c:pt>
                <c:pt idx="503">
                  <c:v>64.498809790677171</c:v>
                </c:pt>
                <c:pt idx="504">
                  <c:v>65.319376753231211</c:v>
                </c:pt>
                <c:pt idx="505">
                  <c:v>64.570373074190485</c:v>
                </c:pt>
                <c:pt idx="506">
                  <c:v>56.738113085646681</c:v>
                </c:pt>
                <c:pt idx="507">
                  <c:v>57.878896938570342</c:v>
                </c:pt>
                <c:pt idx="508">
                  <c:v>59.49639697964755</c:v>
                </c:pt>
                <c:pt idx="509">
                  <c:v>60.236127597981891</c:v>
                </c:pt>
                <c:pt idx="510">
                  <c:v>60.788658108525198</c:v>
                </c:pt>
                <c:pt idx="511">
                  <c:v>60.637501916233596</c:v>
                </c:pt>
                <c:pt idx="512">
                  <c:v>60.398454273404802</c:v>
                </c:pt>
                <c:pt idx="513">
                  <c:v>58.073539804478152</c:v>
                </c:pt>
                <c:pt idx="514">
                  <c:v>56.351416237991138</c:v>
                </c:pt>
                <c:pt idx="515">
                  <c:v>55.025398049874816</c:v>
                </c:pt>
              </c:numCache>
            </c:numRef>
          </c:yVal>
          <c:smooth val="0"/>
          <c:extLst>
            <c:ext xmlns:c16="http://schemas.microsoft.com/office/drawing/2014/chart" uri="{C3380CC4-5D6E-409C-BE32-E72D297353CC}">
              <c16:uniqueId val="{00000000-1825-4994-BB2C-2779744289E4}"/>
            </c:ext>
          </c:extLst>
        </c:ser>
        <c:dLbls>
          <c:showLegendKey val="0"/>
          <c:showVal val="0"/>
          <c:showCatName val="0"/>
          <c:showSerName val="0"/>
          <c:showPercent val="0"/>
          <c:showBubbleSize val="0"/>
        </c:dLbls>
        <c:axId val="287731456"/>
        <c:axId val="287734200"/>
      </c:scatterChart>
      <c:valAx>
        <c:axId val="287731456"/>
        <c:scaling>
          <c:orientation val="minMax"/>
        </c:scaling>
        <c:delete val="0"/>
        <c:axPos val="b"/>
        <c:title>
          <c:tx>
            <c:rich>
              <a:bodyPr/>
              <a:lstStyle/>
              <a:p>
                <a:pPr>
                  <a:defRPr sz="1200"/>
                </a:pPr>
                <a:r>
                  <a:rPr lang="en-US" sz="1200" dirty="0"/>
                  <a:t>GDP per capita (1859-100)</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87734200"/>
        <c:crosses val="autoZero"/>
        <c:crossBetween val="midCat"/>
      </c:valAx>
      <c:valAx>
        <c:axId val="287734200"/>
        <c:scaling>
          <c:orientation val="minMax"/>
        </c:scaling>
        <c:delete val="0"/>
        <c:axPos val="l"/>
        <c:majorGridlines/>
        <c:title>
          <c:tx>
            <c:rich>
              <a:bodyPr/>
              <a:lstStyle/>
              <a:p>
                <a:pPr>
                  <a:defRPr sz="1200"/>
                </a:pPr>
                <a:r>
                  <a:rPr lang="en-US" sz="1200" dirty="0"/>
                  <a:t>Lad rent/wage ratio</a:t>
                </a:r>
              </a:p>
            </c:rich>
          </c:tx>
          <c:layout/>
          <c:overlay val="0"/>
        </c:title>
        <c:numFmt formatCode="General" sourceLinked="1"/>
        <c:majorTickMark val="out"/>
        <c:minorTickMark val="none"/>
        <c:tickLblPos val="nextTo"/>
        <c:crossAx val="287731456"/>
        <c:crosses val="autoZero"/>
        <c:crossBetween val="midCat"/>
      </c:valAx>
    </c:plotArea>
    <c:legend>
      <c:legendPos val="r"/>
      <c:layout>
        <c:manualLayout>
          <c:xMode val="edge"/>
          <c:yMode val="edge"/>
          <c:x val="0.86688664327830456"/>
          <c:y val="0.50227625436229129"/>
          <c:w val="0.12211225952783789"/>
          <c:h val="3.6418799033584692E-2"/>
        </c:manualLayout>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Kuznets relationship for the UK, 1688-2014</a:t>
            </a:r>
          </a:p>
        </c:rich>
      </c:tx>
      <c:layout/>
      <c:overlay val="0"/>
    </c:title>
    <c:autoTitleDeleted val="0"/>
    <c:plotArea>
      <c:layout/>
      <c:scatterChart>
        <c:scatterStyle val="smoothMarker"/>
        <c:varyColors val="0"/>
        <c:ser>
          <c:idx val="0"/>
          <c:order val="0"/>
          <c:tx>
            <c:strRef>
              <c:f>'DATA_incl. very LR'!$G$128</c:f>
              <c:strCache>
                <c:ptCount val="1"/>
                <c:pt idx="0">
                  <c:v>England/UK</c:v>
                </c:pt>
              </c:strCache>
            </c:strRef>
          </c:tx>
          <c:spPr>
            <a:ln w="38100"/>
          </c:spPr>
          <c:marker>
            <c:symbol val="circle"/>
            <c:size val="7"/>
          </c:marker>
          <c:xVal>
            <c:numRef>
              <c:f>'DATA_incl. very LR'!$G$132:$G$227</c:f>
              <c:numCache>
                <c:formatCode>General</c:formatCode>
                <c:ptCount val="96"/>
                <c:pt idx="0">
                  <c:v>1418</c:v>
                </c:pt>
                <c:pt idx="1">
                  <c:v>1759</c:v>
                </c:pt>
                <c:pt idx="2">
                  <c:v>2000</c:v>
                </c:pt>
                <c:pt idx="3" formatCode="0">
                  <c:v>2101.5300000000002</c:v>
                </c:pt>
                <c:pt idx="4" formatCode="0">
                  <c:v>2524</c:v>
                </c:pt>
                <c:pt idx="5" formatCode="0">
                  <c:v>2830.24</c:v>
                </c:pt>
                <c:pt idx="6" formatCode="0">
                  <c:v>2968.24</c:v>
                </c:pt>
                <c:pt idx="7" formatCode="0">
                  <c:v>3190.43</c:v>
                </c:pt>
                <c:pt idx="8" formatCode="0">
                  <c:v>3477.32</c:v>
                </c:pt>
                <c:pt idx="9" formatCode="0">
                  <c:v>4920.55</c:v>
                </c:pt>
                <c:pt idx="10" formatCode="0">
                  <c:v>5503.32</c:v>
                </c:pt>
                <c:pt idx="11" formatCode="0">
                  <c:v>5440.86</c:v>
                </c:pt>
                <c:pt idx="12" formatCode="0">
                  <c:v>5138.42</c:v>
                </c:pt>
                <c:pt idx="13" formatCode="0">
                  <c:v>5148.25</c:v>
                </c:pt>
                <c:pt idx="14" formatCode="0">
                  <c:v>5277.46</c:v>
                </c:pt>
                <c:pt idx="15" formatCode="0">
                  <c:v>5607.51</c:v>
                </c:pt>
                <c:pt idx="16" formatCode="0">
                  <c:v>5799.01</c:v>
                </c:pt>
                <c:pt idx="17" formatCode="0">
                  <c:v>6035.17</c:v>
                </c:pt>
                <c:pt idx="18" formatCode="0">
                  <c:v>6217.62</c:v>
                </c:pt>
                <c:pt idx="19" formatCode="0">
                  <c:v>6266.45</c:v>
                </c:pt>
                <c:pt idx="20" formatCode="0">
                  <c:v>6262.4</c:v>
                </c:pt>
                <c:pt idx="21" formatCode="0">
                  <c:v>6856</c:v>
                </c:pt>
                <c:pt idx="22" formatCode="0">
                  <c:v>7481.68</c:v>
                </c:pt>
                <c:pt idx="23" formatCode="0">
                  <c:v>7638.87</c:v>
                </c:pt>
                <c:pt idx="24" formatCode="0">
                  <c:v>7743.7</c:v>
                </c:pt>
                <c:pt idx="25" formatCode="0">
                  <c:v>7405.39</c:v>
                </c:pt>
                <c:pt idx="26" formatCode="0">
                  <c:v>7056.13</c:v>
                </c:pt>
                <c:pt idx="27" formatCode="0">
                  <c:v>6745.34</c:v>
                </c:pt>
                <c:pt idx="28" formatCode="0">
                  <c:v>6604.41</c:v>
                </c:pt>
                <c:pt idx="29" formatCode="0">
                  <c:v>6745.64</c:v>
                </c:pt>
                <c:pt idx="30" formatCode="0">
                  <c:v>6955.69</c:v>
                </c:pt>
                <c:pt idx="31" formatCode="0">
                  <c:v>6939.37</c:v>
                </c:pt>
                <c:pt idx="32" formatCode="0">
                  <c:v>7123.36</c:v>
                </c:pt>
                <c:pt idx="33" formatCode="0">
                  <c:v>7090.72</c:v>
                </c:pt>
                <c:pt idx="34" formatCode="0">
                  <c:v>7345.8</c:v>
                </c:pt>
                <c:pt idx="35" formatCode="0">
                  <c:v>7619.21</c:v>
                </c:pt>
                <c:pt idx="36" formatCode="0">
                  <c:v>7868.13</c:v>
                </c:pt>
                <c:pt idx="37" formatCode="0">
                  <c:v>7928.75</c:v>
                </c:pt>
                <c:pt idx="38" formatCode="0">
                  <c:v>8017.01</c:v>
                </c:pt>
                <c:pt idx="39" formatCode="0">
                  <c:v>7965.81</c:v>
                </c:pt>
                <c:pt idx="40" formatCode="0">
                  <c:v>8239.7999999999993</c:v>
                </c:pt>
                <c:pt idx="41" formatCode="0">
                  <c:v>8645.23</c:v>
                </c:pt>
                <c:pt idx="42" formatCode="0">
                  <c:v>8856.67</c:v>
                </c:pt>
                <c:pt idx="43" formatCode="0">
                  <c:v>8865.3799999999992</c:v>
                </c:pt>
                <c:pt idx="44" formatCode="0">
                  <c:v>9149.18</c:v>
                </c:pt>
                <c:pt idx="45" formatCode="0">
                  <c:v>9567.9699999999993</c:v>
                </c:pt>
                <c:pt idx="46" formatCode="0">
                  <c:v>9751.5400000000009</c:v>
                </c:pt>
                <c:pt idx="47" formatCode="0">
                  <c:v>9885.31</c:v>
                </c:pt>
                <c:pt idx="48" formatCode="0">
                  <c:v>10048.9</c:v>
                </c:pt>
                <c:pt idx="49" formatCode="0">
                  <c:v>10410</c:v>
                </c:pt>
                <c:pt idx="50" formatCode="0">
                  <c:v>10551.7</c:v>
                </c:pt>
                <c:pt idx="51" formatCode="0">
                  <c:v>10767.5</c:v>
                </c:pt>
                <c:pt idx="52" formatCode="0">
                  <c:v>10941.5</c:v>
                </c:pt>
                <c:pt idx="53" formatCode="0">
                  <c:v>11293.9</c:v>
                </c:pt>
                <c:pt idx="54" formatCode="0">
                  <c:v>12025.3</c:v>
                </c:pt>
                <c:pt idx="55" formatCode="0">
                  <c:v>11858.9</c:v>
                </c:pt>
                <c:pt idx="56" formatCode="0">
                  <c:v>11847.1</c:v>
                </c:pt>
                <c:pt idx="57" formatCode="0">
                  <c:v>12115</c:v>
                </c:pt>
                <c:pt idx="58" formatCode="0">
                  <c:v>12383.6</c:v>
                </c:pt>
                <c:pt idx="59" formatCode="0">
                  <c:v>12827.8</c:v>
                </c:pt>
                <c:pt idx="60" formatCode="0">
                  <c:v>13167.3</c:v>
                </c:pt>
                <c:pt idx="61" formatCode="0">
                  <c:v>12931.5</c:v>
                </c:pt>
                <c:pt idx="62" formatCode="0">
                  <c:v>12747.4</c:v>
                </c:pt>
                <c:pt idx="63" formatCode="0">
                  <c:v>12954.7</c:v>
                </c:pt>
                <c:pt idx="64" formatCode="0">
                  <c:v>13404.5</c:v>
                </c:pt>
                <c:pt idx="65" formatCode="0">
                  <c:v>13720.1</c:v>
                </c:pt>
                <c:pt idx="66" formatCode="0">
                  <c:v>14164.5</c:v>
                </c:pt>
                <c:pt idx="67" formatCode="0">
                  <c:v>14741.8</c:v>
                </c:pt>
                <c:pt idx="68" formatCode="0">
                  <c:v>15393.4</c:v>
                </c:pt>
                <c:pt idx="69" formatCode="0">
                  <c:v>16110</c:v>
                </c:pt>
                <c:pt idx="70" formatCode="0">
                  <c:v>16413.7</c:v>
                </c:pt>
                <c:pt idx="71" formatCode="0">
                  <c:v>16429.900000000001</c:v>
                </c:pt>
                <c:pt idx="72" formatCode="0">
                  <c:v>16155.3</c:v>
                </c:pt>
                <c:pt idx="73" formatCode="0">
                  <c:v>16133.5</c:v>
                </c:pt>
                <c:pt idx="74" formatCode="0">
                  <c:v>16458.3</c:v>
                </c:pt>
                <c:pt idx="75" formatCode="0">
                  <c:v>17117.900000000001</c:v>
                </c:pt>
                <c:pt idx="76" formatCode="0">
                  <c:v>17585.5</c:v>
                </c:pt>
                <c:pt idx="77" formatCode="0">
                  <c:v>18044</c:v>
                </c:pt>
                <c:pt idx="78" formatCode="0">
                  <c:v>19115.099999999999</c:v>
                </c:pt>
                <c:pt idx="79" formatCode="0">
                  <c:v>19724.099999999999</c:v>
                </c:pt>
                <c:pt idx="80" formatCode="0">
                  <c:v>20269.5</c:v>
                </c:pt>
                <c:pt idx="81" formatCode="0">
                  <c:v>21045.7</c:v>
                </c:pt>
                <c:pt idx="82" formatCode="0">
                  <c:v>21567.3</c:v>
                </c:pt>
                <c:pt idx="83" formatCode="0">
                  <c:v>22008</c:v>
                </c:pt>
                <c:pt idx="84" formatCode="0">
                  <c:v>22762.799999999999</c:v>
                </c:pt>
                <c:pt idx="85" formatCode="0">
                  <c:v>23306.6</c:v>
                </c:pt>
                <c:pt idx="86" formatCode="0">
                  <c:v>23810.400000000001</c:v>
                </c:pt>
                <c:pt idx="87" formatCode="0">
                  <c:v>24285.3</c:v>
                </c:pt>
                <c:pt idx="88" formatCode="0">
                  <c:v>25002.1</c:v>
                </c:pt>
                <c:pt idx="89" formatCode="0">
                  <c:v>24602.1</c:v>
                </c:pt>
                <c:pt idx="90" formatCode="0">
                  <c:v>23489.4</c:v>
                </c:pt>
                <c:pt idx="91" formatCode="0">
                  <c:v>23777.200000000001</c:v>
                </c:pt>
                <c:pt idx="92" formatCode="0">
                  <c:v>23829.307733799997</c:v>
                </c:pt>
                <c:pt idx="93" formatCode="0">
                  <c:v>24172.64278255936</c:v>
                </c:pt>
                <c:pt idx="94" formatCode="0">
                  <c:v>24414.369210384953</c:v>
                </c:pt>
                <c:pt idx="95" formatCode="0">
                  <c:v>24878.242225382266</c:v>
                </c:pt>
              </c:numCache>
            </c:numRef>
          </c:xVal>
          <c:yVal>
            <c:numRef>
              <c:f>'DATA_incl. very LR'!$D$132:$D$227</c:f>
              <c:numCache>
                <c:formatCode>0</c:formatCode>
                <c:ptCount val="96"/>
                <c:pt idx="0">
                  <c:v>45.034654626083856</c:v>
                </c:pt>
                <c:pt idx="1">
                  <c:v>45.900313623621528</c:v>
                </c:pt>
                <c:pt idx="3">
                  <c:v>51.515843534210447</c:v>
                </c:pt>
                <c:pt idx="6">
                  <c:v>56.901258445057444</c:v>
                </c:pt>
                <c:pt idx="8">
                  <c:v>52</c:v>
                </c:pt>
                <c:pt idx="9">
                  <c:v>55</c:v>
                </c:pt>
                <c:pt idx="42">
                  <c:v>29.38889</c:v>
                </c:pt>
                <c:pt idx="43">
                  <c:v>28.045170000000002</c:v>
                </c:pt>
                <c:pt idx="44">
                  <c:v>30.349599999999999</c:v>
                </c:pt>
                <c:pt idx="45">
                  <c:v>30.333030000000001</c:v>
                </c:pt>
                <c:pt idx="46">
                  <c:v>28.647349999999999</c:v>
                </c:pt>
                <c:pt idx="47">
                  <c:v>29.490889999999997</c:v>
                </c:pt>
                <c:pt idx="48">
                  <c:v>29.010979999999996</c:v>
                </c:pt>
                <c:pt idx="49">
                  <c:v>28.417720000000003</c:v>
                </c:pt>
                <c:pt idx="50">
                  <c:v>29.190529999999999</c:v>
                </c:pt>
                <c:pt idx="51">
                  <c:v>29.612090000000002</c:v>
                </c:pt>
                <c:pt idx="52">
                  <c:v>30.228470000000002</c:v>
                </c:pt>
                <c:pt idx="53">
                  <c:v>30.32517</c:v>
                </c:pt>
                <c:pt idx="54">
                  <c:v>29.370940000000001</c:v>
                </c:pt>
                <c:pt idx="55">
                  <c:v>28.682859999999998</c:v>
                </c:pt>
                <c:pt idx="56">
                  <c:v>28.09862</c:v>
                </c:pt>
                <c:pt idx="57">
                  <c:v>27.93927</c:v>
                </c:pt>
                <c:pt idx="58">
                  <c:v>27.213340000000002</c:v>
                </c:pt>
                <c:pt idx="59">
                  <c:v>27.285870000000003</c:v>
                </c:pt>
                <c:pt idx="60">
                  <c:v>28.234670000000001</c:v>
                </c:pt>
                <c:pt idx="61">
                  <c:v>28.663529999999998</c:v>
                </c:pt>
                <c:pt idx="62">
                  <c:v>29.379699999999996</c:v>
                </c:pt>
                <c:pt idx="63">
                  <c:v>29.058430000000001</c:v>
                </c:pt>
                <c:pt idx="64">
                  <c:v>29.63111</c:v>
                </c:pt>
                <c:pt idx="65">
                  <c:v>29.67342</c:v>
                </c:pt>
                <c:pt idx="66">
                  <c:v>30.685140000000001</c:v>
                </c:pt>
                <c:pt idx="67">
                  <c:v>31.515140000000002</c:v>
                </c:pt>
                <c:pt idx="68">
                  <c:v>33.230629999999998</c:v>
                </c:pt>
                <c:pt idx="69">
                  <c:v>34.377400000000002</c:v>
                </c:pt>
                <c:pt idx="70">
                  <c:v>34.79016</c:v>
                </c:pt>
                <c:pt idx="71">
                  <c:v>36.54195</c:v>
                </c:pt>
                <c:pt idx="72">
                  <c:v>36.533659999999998</c:v>
                </c:pt>
                <c:pt idx="73">
                  <c:v>36.763750000000002</c:v>
                </c:pt>
                <c:pt idx="74">
                  <c:v>36.497970000000002</c:v>
                </c:pt>
                <c:pt idx="75">
                  <c:v>35.692679999999996</c:v>
                </c:pt>
                <c:pt idx="76">
                  <c:v>35.619240000000005</c:v>
                </c:pt>
                <c:pt idx="77">
                  <c:v>35.738550000000004</c:v>
                </c:pt>
                <c:pt idx="78">
                  <c:v>36.480180000000004</c:v>
                </c:pt>
                <c:pt idx="79">
                  <c:v>37.122030000000002</c:v>
                </c:pt>
                <c:pt idx="80">
                  <c:v>37.05959</c:v>
                </c:pt>
                <c:pt idx="81">
                  <c:v>37.501400000000004</c:v>
                </c:pt>
                <c:pt idx="82">
                  <c:v>37.145659999999999</c:v>
                </c:pt>
                <c:pt idx="83">
                  <c:v>36.361900000000006</c:v>
                </c:pt>
                <c:pt idx="84">
                  <c:v>36.14</c:v>
                </c:pt>
                <c:pt idx="85">
                  <c:v>36.45626</c:v>
                </c:pt>
                <c:pt idx="86">
                  <c:v>36.834769999999999</c:v>
                </c:pt>
                <c:pt idx="87">
                  <c:v>37.22204</c:v>
                </c:pt>
                <c:pt idx="88">
                  <c:v>37.768180000000001</c:v>
                </c:pt>
                <c:pt idx="89">
                  <c:v>37.729669999999999</c:v>
                </c:pt>
                <c:pt idx="90">
                  <c:v>37.510860000000001</c:v>
                </c:pt>
                <c:pt idx="91">
                  <c:v>35.807929999999999</c:v>
                </c:pt>
                <c:pt idx="92">
                  <c:v>35.964390000000002</c:v>
                </c:pt>
                <c:pt idx="93">
                  <c:v>35.590889999999995</c:v>
                </c:pt>
                <c:pt idx="94">
                  <c:v>36.244140000000002</c:v>
                </c:pt>
                <c:pt idx="95">
                  <c:v>36.053930000000001</c:v>
                </c:pt>
              </c:numCache>
            </c:numRef>
          </c:yVal>
          <c:smooth val="1"/>
          <c:extLst>
            <c:ext xmlns:c16="http://schemas.microsoft.com/office/drawing/2014/chart" uri="{C3380CC4-5D6E-409C-BE32-E72D297353CC}">
              <c16:uniqueId val="{00000000-5A70-44BF-81F6-00BBF16AFFEB}"/>
            </c:ext>
          </c:extLst>
        </c:ser>
        <c:dLbls>
          <c:showLegendKey val="0"/>
          <c:showVal val="0"/>
          <c:showCatName val="0"/>
          <c:showSerName val="0"/>
          <c:showPercent val="0"/>
          <c:showBubbleSize val="0"/>
        </c:dLbls>
        <c:axId val="436144320"/>
        <c:axId val="436145496"/>
      </c:scatterChart>
      <c:valAx>
        <c:axId val="436144320"/>
        <c:scaling>
          <c:orientation val="minMax"/>
        </c:scaling>
        <c:delete val="0"/>
        <c:axPos val="b"/>
        <c:majorGridlines/>
        <c:title>
          <c:tx>
            <c:rich>
              <a:bodyPr/>
              <a:lstStyle/>
              <a:p>
                <a:pPr>
                  <a:defRPr/>
                </a:pPr>
                <a:r>
                  <a:rPr lang="en-US"/>
                  <a:t>GDP per capita (in 1990 international dollars; Maddison)</a:t>
                </a:r>
              </a:p>
            </c:rich>
          </c:tx>
          <c:layout/>
          <c:overlay val="0"/>
        </c:title>
        <c:numFmt formatCode="General" sourceLinked="1"/>
        <c:majorTickMark val="out"/>
        <c:minorTickMark val="none"/>
        <c:tickLblPos val="nextTo"/>
        <c:crossAx val="436145496"/>
        <c:crosses val="autoZero"/>
        <c:crossBetween val="midCat"/>
      </c:valAx>
      <c:valAx>
        <c:axId val="436145496"/>
        <c:scaling>
          <c:orientation val="minMax"/>
        </c:scaling>
        <c:delete val="0"/>
        <c:axPos val="l"/>
        <c:majorGridlines/>
        <c:title>
          <c:tx>
            <c:rich>
              <a:bodyPr rot="-5400000" vert="horz"/>
              <a:lstStyle/>
              <a:p>
                <a:pPr>
                  <a:defRPr b="1"/>
                </a:pPr>
                <a:r>
                  <a:rPr lang="en-US" b="1"/>
                  <a:t>Gini of disposable per capita income</a:t>
                </a:r>
              </a:p>
            </c:rich>
          </c:tx>
          <c:layout/>
          <c:overlay val="0"/>
        </c:title>
        <c:numFmt formatCode="0" sourceLinked="1"/>
        <c:majorTickMark val="out"/>
        <c:minorTickMark val="none"/>
        <c:tickLblPos val="nextTo"/>
        <c:crossAx val="436144320"/>
        <c:crosses val="autoZero"/>
        <c:crossBetween val="midCat"/>
      </c:valAx>
    </c:plotArea>
    <c:plotVisOnly val="1"/>
    <c:dispBlanksAs val="span"/>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Kuznets relationship for the United States, 1774-2013</a:t>
            </a:r>
          </a:p>
        </c:rich>
      </c:tx>
      <c:layout/>
      <c:overlay val="0"/>
    </c:title>
    <c:autoTitleDeleted val="0"/>
    <c:plotArea>
      <c:layout/>
      <c:scatterChart>
        <c:scatterStyle val="smoothMarker"/>
        <c:varyColors val="0"/>
        <c:ser>
          <c:idx val="0"/>
          <c:order val="0"/>
          <c:tx>
            <c:strRef>
              <c:f>'DATA_incl. very LR'!$E$128</c:f>
              <c:strCache>
                <c:ptCount val="1"/>
                <c:pt idx="0">
                  <c:v>USA</c:v>
                </c:pt>
              </c:strCache>
            </c:strRef>
          </c:tx>
          <c:spPr>
            <a:ln w="38100"/>
          </c:spPr>
          <c:marker>
            <c:symbol val="circle"/>
            <c:size val="7"/>
          </c:marker>
          <c:xVal>
            <c:numRef>
              <c:f>'DATA_incl. very LR'!$H$134:$H$225</c:f>
              <c:numCache>
                <c:formatCode>0</c:formatCode>
                <c:ptCount val="92"/>
                <c:pt idx="0" formatCode="General">
                  <c:v>1182</c:v>
                </c:pt>
                <c:pt idx="1">
                  <c:v>1319.59</c:v>
                </c:pt>
                <c:pt idx="2">
                  <c:v>1849</c:v>
                </c:pt>
                <c:pt idx="3">
                  <c:v>2240.84</c:v>
                </c:pt>
                <c:pt idx="4">
                  <c:v>2418.91</c:v>
                </c:pt>
                <c:pt idx="5">
                  <c:v>2444.64</c:v>
                </c:pt>
                <c:pt idx="6">
                  <c:v>3183.95</c:v>
                </c:pt>
                <c:pt idx="7">
                  <c:v>5300.73</c:v>
                </c:pt>
                <c:pt idx="8">
                  <c:v>6898.72</c:v>
                </c:pt>
                <c:pt idx="9">
                  <c:v>6212.71</c:v>
                </c:pt>
                <c:pt idx="10">
                  <c:v>5691.37</c:v>
                </c:pt>
                <c:pt idx="11">
                  <c:v>4908.37</c:v>
                </c:pt>
                <c:pt idx="12">
                  <c:v>4776.92</c:v>
                </c:pt>
                <c:pt idx="13">
                  <c:v>5113.6099999999997</c:v>
                </c:pt>
                <c:pt idx="14">
                  <c:v>5466.84</c:v>
                </c:pt>
                <c:pt idx="15">
                  <c:v>6203.88</c:v>
                </c:pt>
                <c:pt idx="16">
                  <c:v>6430.12</c:v>
                </c:pt>
                <c:pt idx="17">
                  <c:v>6126.47</c:v>
                </c:pt>
                <c:pt idx="18">
                  <c:v>6560.75</c:v>
                </c:pt>
                <c:pt idx="19">
                  <c:v>7009.64</c:v>
                </c:pt>
                <c:pt idx="20">
                  <c:v>8205.68</c:v>
                </c:pt>
                <c:pt idx="21">
                  <c:v>9741.11</c:v>
                </c:pt>
                <c:pt idx="22">
                  <c:v>11518.2</c:v>
                </c:pt>
                <c:pt idx="23">
                  <c:v>12333.5</c:v>
                </c:pt>
                <c:pt idx="24">
                  <c:v>11708.7</c:v>
                </c:pt>
                <c:pt idx="25">
                  <c:v>9196.5400000000009</c:v>
                </c:pt>
                <c:pt idx="26">
                  <c:v>8885.99</c:v>
                </c:pt>
                <c:pt idx="27">
                  <c:v>9064.56</c:v>
                </c:pt>
                <c:pt idx="28">
                  <c:v>8943.74</c:v>
                </c:pt>
                <c:pt idx="29">
                  <c:v>9561.35</c:v>
                </c:pt>
                <c:pt idx="30">
                  <c:v>10116.299999999999</c:v>
                </c:pt>
                <c:pt idx="31">
                  <c:v>10315.5</c:v>
                </c:pt>
                <c:pt idx="32">
                  <c:v>10612.6</c:v>
                </c:pt>
                <c:pt idx="33">
                  <c:v>10359.1</c:v>
                </c:pt>
                <c:pt idx="34">
                  <c:v>10896.8</c:v>
                </c:pt>
                <c:pt idx="35">
                  <c:v>10914.3</c:v>
                </c:pt>
                <c:pt idx="36">
                  <c:v>10920</c:v>
                </c:pt>
                <c:pt idx="37">
                  <c:v>10630.5</c:v>
                </c:pt>
                <c:pt idx="38">
                  <c:v>11230.2</c:v>
                </c:pt>
                <c:pt idx="39">
                  <c:v>11328.5</c:v>
                </c:pt>
                <c:pt idx="40">
                  <c:v>11401.7</c:v>
                </c:pt>
                <c:pt idx="41">
                  <c:v>11905</c:v>
                </c:pt>
                <c:pt idx="42">
                  <c:v>12242.3</c:v>
                </c:pt>
                <c:pt idx="43">
                  <c:v>12772.6</c:v>
                </c:pt>
                <c:pt idx="44">
                  <c:v>13418.7</c:v>
                </c:pt>
                <c:pt idx="45">
                  <c:v>14133.5</c:v>
                </c:pt>
                <c:pt idx="46">
                  <c:v>14330</c:v>
                </c:pt>
                <c:pt idx="47">
                  <c:v>14862.9</c:v>
                </c:pt>
                <c:pt idx="48">
                  <c:v>15179.4</c:v>
                </c:pt>
                <c:pt idx="49">
                  <c:v>15029.8</c:v>
                </c:pt>
                <c:pt idx="50">
                  <c:v>15304.3</c:v>
                </c:pt>
                <c:pt idx="51">
                  <c:v>15943.9</c:v>
                </c:pt>
                <c:pt idx="52">
                  <c:v>16689.3</c:v>
                </c:pt>
                <c:pt idx="53">
                  <c:v>16491.3</c:v>
                </c:pt>
                <c:pt idx="54">
                  <c:v>16283.6</c:v>
                </c:pt>
                <c:pt idx="55">
                  <c:v>16975.099999999999</c:v>
                </c:pt>
                <c:pt idx="56">
                  <c:v>17566.5</c:v>
                </c:pt>
                <c:pt idx="57">
                  <c:v>18373</c:v>
                </c:pt>
                <c:pt idx="58">
                  <c:v>18789.400000000001</c:v>
                </c:pt>
                <c:pt idx="59">
                  <c:v>18577.400000000001</c:v>
                </c:pt>
                <c:pt idx="60">
                  <c:v>18855.599999999999</c:v>
                </c:pt>
                <c:pt idx="61">
                  <c:v>18325.099999999999</c:v>
                </c:pt>
                <c:pt idx="62">
                  <c:v>18920.2</c:v>
                </c:pt>
                <c:pt idx="63">
                  <c:v>20122.7</c:v>
                </c:pt>
                <c:pt idx="64">
                  <c:v>20717.3</c:v>
                </c:pt>
                <c:pt idx="65">
                  <c:v>21236.1</c:v>
                </c:pt>
                <c:pt idx="66">
                  <c:v>21787.7</c:v>
                </c:pt>
                <c:pt idx="67">
                  <c:v>22499.4</c:v>
                </c:pt>
                <c:pt idx="68">
                  <c:v>23059.3</c:v>
                </c:pt>
                <c:pt idx="69">
                  <c:v>23200.6</c:v>
                </c:pt>
                <c:pt idx="70">
                  <c:v>22832.799999999999</c:v>
                </c:pt>
                <c:pt idx="71">
                  <c:v>23285</c:v>
                </c:pt>
                <c:pt idx="72">
                  <c:v>23640.1</c:v>
                </c:pt>
                <c:pt idx="73">
                  <c:v>24312.799999999999</c:v>
                </c:pt>
                <c:pt idx="74">
                  <c:v>24637.3</c:v>
                </c:pt>
                <c:pt idx="75">
                  <c:v>25263.1</c:v>
                </c:pt>
                <c:pt idx="76">
                  <c:v>26074.2</c:v>
                </c:pt>
                <c:pt idx="77">
                  <c:v>26893.4</c:v>
                </c:pt>
                <c:pt idx="78">
                  <c:v>27869.8</c:v>
                </c:pt>
                <c:pt idx="79">
                  <c:v>28701.9</c:v>
                </c:pt>
                <c:pt idx="80">
                  <c:v>28726.1</c:v>
                </c:pt>
                <c:pt idx="81">
                  <c:v>28976.9</c:v>
                </c:pt>
                <c:pt idx="82">
                  <c:v>29458.9</c:v>
                </c:pt>
                <c:pt idx="83">
                  <c:v>30199.8</c:v>
                </c:pt>
                <c:pt idx="84">
                  <c:v>30841.7</c:v>
                </c:pt>
                <c:pt idx="85">
                  <c:v>31357.5</c:v>
                </c:pt>
                <c:pt idx="86">
                  <c:v>31654.9</c:v>
                </c:pt>
                <c:pt idx="87">
                  <c:v>31251.3</c:v>
                </c:pt>
                <c:pt idx="88">
                  <c:v>29898.6</c:v>
                </c:pt>
                <c:pt idx="89">
                  <c:v>30491.3</c:v>
                </c:pt>
                <c:pt idx="90">
                  <c:v>30813.376552770002</c:v>
                </c:pt>
                <c:pt idx="91">
                  <c:v>30664.948517915309</c:v>
                </c:pt>
              </c:numCache>
            </c:numRef>
          </c:xVal>
          <c:yVal>
            <c:numRef>
              <c:f>'DATA_incl. very LR'!$F$134:$F$225</c:f>
              <c:numCache>
                <c:formatCode>General</c:formatCode>
                <c:ptCount val="92"/>
                <c:pt idx="0" formatCode="0">
                  <c:v>45.586804558562179</c:v>
                </c:pt>
                <c:pt idx="2" formatCode="0">
                  <c:v>48.677384000000004</c:v>
                </c:pt>
                <c:pt idx="3" formatCode="0">
                  <c:v>51.118379000000004</c:v>
                </c:pt>
                <c:pt idx="5" formatCode="0">
                  <c:v>51.435245999999999</c:v>
                </c:pt>
                <c:pt idx="7" formatCode="0">
                  <c:v>47</c:v>
                </c:pt>
                <c:pt idx="8" formatCode="0">
                  <c:v>46</c:v>
                </c:pt>
                <c:pt idx="12">
                  <c:v>51</c:v>
                </c:pt>
                <c:pt idx="14" formatCode="0">
                  <c:v>45</c:v>
                </c:pt>
                <c:pt idx="20" formatCode="0">
                  <c:v>40</c:v>
                </c:pt>
                <c:pt idx="23" formatCode="0">
                  <c:v>35.6</c:v>
                </c:pt>
                <c:pt idx="25" formatCode="0">
                  <c:v>35.700000000000003</c:v>
                </c:pt>
                <c:pt idx="26" formatCode="0">
                  <c:v>35.6</c:v>
                </c:pt>
                <c:pt idx="29" formatCode="0.0">
                  <c:v>36</c:v>
                </c:pt>
                <c:pt idx="30" formatCode="0.0">
                  <c:v>34.700000000000003</c:v>
                </c:pt>
                <c:pt idx="31" formatCode="0.0">
                  <c:v>35.1</c:v>
                </c:pt>
                <c:pt idx="32" formatCode="0.0">
                  <c:v>34.5</c:v>
                </c:pt>
                <c:pt idx="33" formatCode="0.0">
                  <c:v>35.700000000000003</c:v>
                </c:pt>
                <c:pt idx="34" formatCode="0.0">
                  <c:v>34.799999999999997</c:v>
                </c:pt>
                <c:pt idx="35" formatCode="0.0">
                  <c:v>34.200000000000003</c:v>
                </c:pt>
                <c:pt idx="36" formatCode="0.0">
                  <c:v>33.6</c:v>
                </c:pt>
                <c:pt idx="37" formatCode="0.0">
                  <c:v>33.9</c:v>
                </c:pt>
                <c:pt idx="38" formatCode="0.0">
                  <c:v>34.5</c:v>
                </c:pt>
                <c:pt idx="39" formatCode="0.0">
                  <c:v>34.9</c:v>
                </c:pt>
                <c:pt idx="40" formatCode="0.0">
                  <c:v>35.6</c:v>
                </c:pt>
                <c:pt idx="41" formatCode="0.0">
                  <c:v>34.799999999999997</c:v>
                </c:pt>
                <c:pt idx="42" formatCode="0.0">
                  <c:v>34.700000000000003</c:v>
                </c:pt>
                <c:pt idx="43" formatCode="0.0">
                  <c:v>34.700000000000003</c:v>
                </c:pt>
                <c:pt idx="44" formatCode="0.0">
                  <c:v>34.6</c:v>
                </c:pt>
                <c:pt idx="45" formatCode="0.0">
                  <c:v>34.700000000000003</c:v>
                </c:pt>
                <c:pt idx="46" formatCode="0.0">
                  <c:v>34.4</c:v>
                </c:pt>
                <c:pt idx="47" formatCode="0.0">
                  <c:v>33.5</c:v>
                </c:pt>
                <c:pt idx="48" formatCode="0.0">
                  <c:v>33.6</c:v>
                </c:pt>
                <c:pt idx="49" formatCode="0.0">
                  <c:v>34.1</c:v>
                </c:pt>
                <c:pt idx="50" formatCode="0.0">
                  <c:v>34.299999999999997</c:v>
                </c:pt>
                <c:pt idx="51" formatCode="0.0">
                  <c:v>34.5</c:v>
                </c:pt>
                <c:pt idx="52" formatCode="0.0">
                  <c:v>34.4</c:v>
                </c:pt>
                <c:pt idx="53" formatCode="0.0">
                  <c:v>35.700000000000003</c:v>
                </c:pt>
                <c:pt idx="54" formatCode="0.0">
                  <c:v>34.4</c:v>
                </c:pt>
                <c:pt idx="55" formatCode="0.0">
                  <c:v>34.4</c:v>
                </c:pt>
                <c:pt idx="56" formatCode="0.0">
                  <c:v>35</c:v>
                </c:pt>
                <c:pt idx="57" formatCode="0.0">
                  <c:v>35</c:v>
                </c:pt>
                <c:pt idx="58" formatCode="0.0">
                  <c:v>34.5</c:v>
                </c:pt>
                <c:pt idx="59" formatCode="0.0">
                  <c:v>35.200000000000003</c:v>
                </c:pt>
                <c:pt idx="60" formatCode="0.0">
                  <c:v>35.6</c:v>
                </c:pt>
                <c:pt idx="61" formatCode="0.0">
                  <c:v>36.5</c:v>
                </c:pt>
                <c:pt idx="62" formatCode="0.0">
                  <c:v>36.700000000000003</c:v>
                </c:pt>
                <c:pt idx="63" formatCode="0.0">
                  <c:v>36.9</c:v>
                </c:pt>
                <c:pt idx="64" formatCode="0.0">
                  <c:v>37.299999999999997</c:v>
                </c:pt>
                <c:pt idx="65" formatCode="0.0">
                  <c:v>37.299999999999997</c:v>
                </c:pt>
                <c:pt idx="66" formatCode="0.0">
                  <c:v>37.6</c:v>
                </c:pt>
                <c:pt idx="67" formatCode="0.0">
                  <c:v>37.799999999999997</c:v>
                </c:pt>
                <c:pt idx="68" formatCode="0.0">
                  <c:v>38.200000000000003</c:v>
                </c:pt>
                <c:pt idx="69" formatCode="0.0">
                  <c:v>37.799999999999997</c:v>
                </c:pt>
                <c:pt idx="70" formatCode="0.0">
                  <c:v>37.6</c:v>
                </c:pt>
                <c:pt idx="71" formatCode="0.0">
                  <c:v>38.299999999999997</c:v>
                </c:pt>
                <c:pt idx="72" formatCode="0.0">
                  <c:v>40.4</c:v>
                </c:pt>
                <c:pt idx="73" formatCode="0.0">
                  <c:v>39.799999999999997</c:v>
                </c:pt>
                <c:pt idx="74" formatCode="0.0">
                  <c:v>40</c:v>
                </c:pt>
                <c:pt idx="75" formatCode="0.0">
                  <c:v>40.5</c:v>
                </c:pt>
                <c:pt idx="76" formatCode="0.0">
                  <c:v>40.6</c:v>
                </c:pt>
                <c:pt idx="77" formatCode="0.0">
                  <c:v>40.6</c:v>
                </c:pt>
                <c:pt idx="78" formatCode="0.0">
                  <c:v>40.799999999999997</c:v>
                </c:pt>
                <c:pt idx="79" formatCode="0.0">
                  <c:v>39.9</c:v>
                </c:pt>
                <c:pt idx="80" formatCode="0.0">
                  <c:v>40.6</c:v>
                </c:pt>
                <c:pt idx="81" formatCode="0.0">
                  <c:v>40.200000000000003</c:v>
                </c:pt>
                <c:pt idx="82" formatCode="0.0">
                  <c:v>40.4</c:v>
                </c:pt>
                <c:pt idx="83" formatCode="0.0">
                  <c:v>40.1</c:v>
                </c:pt>
                <c:pt idx="84" formatCode="0.0">
                  <c:v>40.9</c:v>
                </c:pt>
                <c:pt idx="85" formatCode="0.0">
                  <c:v>41</c:v>
                </c:pt>
                <c:pt idx="86" formatCode="0.0">
                  <c:v>40.5</c:v>
                </c:pt>
                <c:pt idx="87" formatCode="0.0">
                  <c:v>40.6</c:v>
                </c:pt>
                <c:pt idx="88" formatCode="0.0">
                  <c:v>40.799999999999997</c:v>
                </c:pt>
                <c:pt idx="89" formatCode="0.0">
                  <c:v>40.5</c:v>
                </c:pt>
                <c:pt idx="90" formatCode="0.0">
                  <c:v>41.7</c:v>
                </c:pt>
                <c:pt idx="91" formatCode="0.0">
                  <c:v>41.7</c:v>
                </c:pt>
              </c:numCache>
            </c:numRef>
          </c:yVal>
          <c:smooth val="1"/>
          <c:extLst>
            <c:ext xmlns:c16="http://schemas.microsoft.com/office/drawing/2014/chart" uri="{C3380CC4-5D6E-409C-BE32-E72D297353CC}">
              <c16:uniqueId val="{00000000-C461-40EA-A863-0BC4A1DD0AE5}"/>
            </c:ext>
          </c:extLst>
        </c:ser>
        <c:dLbls>
          <c:showLegendKey val="0"/>
          <c:showVal val="0"/>
          <c:showCatName val="0"/>
          <c:showSerName val="0"/>
          <c:showPercent val="0"/>
          <c:showBubbleSize val="0"/>
        </c:dLbls>
        <c:axId val="436144712"/>
        <c:axId val="436145104"/>
      </c:scatterChart>
      <c:valAx>
        <c:axId val="436144712"/>
        <c:scaling>
          <c:orientation val="minMax"/>
        </c:scaling>
        <c:delete val="0"/>
        <c:axPos val="b"/>
        <c:majorGridlines/>
        <c:title>
          <c:tx>
            <c:rich>
              <a:bodyPr/>
              <a:lstStyle/>
              <a:p>
                <a:pPr>
                  <a:defRPr/>
                </a:pPr>
                <a:r>
                  <a:rPr lang="en-US"/>
                  <a:t>GDP per capita (in 1990 international dollars; Maddison)</a:t>
                </a:r>
              </a:p>
            </c:rich>
          </c:tx>
          <c:layout/>
          <c:overlay val="0"/>
        </c:title>
        <c:numFmt formatCode="General" sourceLinked="1"/>
        <c:majorTickMark val="out"/>
        <c:minorTickMark val="none"/>
        <c:tickLblPos val="nextTo"/>
        <c:crossAx val="436145104"/>
        <c:crosses val="autoZero"/>
        <c:crossBetween val="midCat"/>
      </c:valAx>
      <c:valAx>
        <c:axId val="436145104"/>
        <c:scaling>
          <c:orientation val="minMax"/>
        </c:scaling>
        <c:delete val="0"/>
        <c:axPos val="l"/>
        <c:majorGridlines/>
        <c:title>
          <c:tx>
            <c:rich>
              <a:bodyPr rot="-5400000" vert="horz"/>
              <a:lstStyle/>
              <a:p>
                <a:pPr>
                  <a:defRPr/>
                </a:pPr>
                <a:r>
                  <a:rPr lang="en-US"/>
                  <a:t>Gini of disposable per capita income</a:t>
                </a:r>
              </a:p>
            </c:rich>
          </c:tx>
          <c:layout/>
          <c:overlay val="0"/>
        </c:title>
        <c:numFmt formatCode="0" sourceLinked="1"/>
        <c:majorTickMark val="out"/>
        <c:minorTickMark val="none"/>
        <c:tickLblPos val="nextTo"/>
        <c:crossAx val="436144712"/>
        <c:crosses val="autoZero"/>
        <c:crossBetween val="midCat"/>
      </c:valAx>
    </c:plotArea>
    <c:plotVisOnly val="1"/>
    <c:dispBlanksAs val="span"/>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The Kuznets relationship for the Netherlands, 1561-2010</a:t>
            </a:r>
          </a:p>
        </c:rich>
      </c:tx>
      <c:layout/>
      <c:overlay val="0"/>
    </c:title>
    <c:autoTitleDeleted val="0"/>
    <c:plotArea>
      <c:layout/>
      <c:scatterChart>
        <c:scatterStyle val="smoothMarker"/>
        <c:varyColors val="0"/>
        <c:ser>
          <c:idx val="0"/>
          <c:order val="0"/>
          <c:spPr>
            <a:ln w="38100"/>
          </c:spPr>
          <c:marker>
            <c:symbol val="circle"/>
            <c:size val="9"/>
          </c:marker>
          <c:xVal>
            <c:numRef>
              <c:f>DATA_BRA_DEU_JPN!$AL$6:$AL$61</c:f>
              <c:numCache>
                <c:formatCode>General</c:formatCode>
                <c:ptCount val="56"/>
                <c:pt idx="0">
                  <c:v>1129</c:v>
                </c:pt>
                <c:pt idx="1">
                  <c:v>2035</c:v>
                </c:pt>
                <c:pt idx="3">
                  <c:v>1800</c:v>
                </c:pt>
                <c:pt idx="5" formatCode="0">
                  <c:v>3868.28</c:v>
                </c:pt>
                <c:pt idx="7" formatCode="0">
                  <c:v>8639.31</c:v>
                </c:pt>
                <c:pt idx="8" formatCode="0">
                  <c:v>8832.2199999999993</c:v>
                </c:pt>
                <c:pt idx="9" formatCode="0">
                  <c:v>9437.2000000000007</c:v>
                </c:pt>
                <c:pt idx="10" formatCode="0">
                  <c:v>9797.84</c:v>
                </c:pt>
                <c:pt idx="11" formatCode="0">
                  <c:v>9936.25</c:v>
                </c:pt>
                <c:pt idx="12" formatCode="0">
                  <c:v>10341.299999999999</c:v>
                </c:pt>
                <c:pt idx="13" formatCode="0">
                  <c:v>10894.3</c:v>
                </c:pt>
                <c:pt idx="14" formatCode="0">
                  <c:v>11462.1</c:v>
                </c:pt>
                <c:pt idx="15" formatCode="0">
                  <c:v>11966.8</c:v>
                </c:pt>
                <c:pt idx="16" formatCode="0">
                  <c:v>12319.4</c:v>
                </c:pt>
                <c:pt idx="17" formatCode="0">
                  <c:v>12597.2</c:v>
                </c:pt>
                <c:pt idx="18" formatCode="0">
                  <c:v>13081.2</c:v>
                </c:pt>
                <c:pt idx="19" formatCode="0">
                  <c:v>13497.4</c:v>
                </c:pt>
                <c:pt idx="20" formatCode="0">
                  <c:v>13373.6</c:v>
                </c:pt>
                <c:pt idx="21" formatCode="0">
                  <c:v>13884.9</c:v>
                </c:pt>
                <c:pt idx="22" formatCode="0">
                  <c:v>14176.9</c:v>
                </c:pt>
                <c:pt idx="23" formatCode="0">
                  <c:v>14424</c:v>
                </c:pt>
                <c:pt idx="24" formatCode="0">
                  <c:v>14647.3</c:v>
                </c:pt>
                <c:pt idx="25" formatCode="0">
                  <c:v>14704.5</c:v>
                </c:pt>
                <c:pt idx="26" formatCode="0">
                  <c:v>14525.1</c:v>
                </c:pt>
                <c:pt idx="27" formatCode="0">
                  <c:v>14291.5</c:v>
                </c:pt>
                <c:pt idx="28" formatCode="0">
                  <c:v>14483.3</c:v>
                </c:pt>
                <c:pt idx="29" formatCode="0">
                  <c:v>14899.7</c:v>
                </c:pt>
                <c:pt idx="30" formatCode="0">
                  <c:v>15282.9</c:v>
                </c:pt>
                <c:pt idx="31" formatCode="0">
                  <c:v>15617.1</c:v>
                </c:pt>
                <c:pt idx="32" formatCode="0">
                  <c:v>15737</c:v>
                </c:pt>
                <c:pt idx="33" formatCode="0">
                  <c:v>16043.5</c:v>
                </c:pt>
                <c:pt idx="34" formatCode="0">
                  <c:v>16695.2</c:v>
                </c:pt>
                <c:pt idx="35" formatCode="0">
                  <c:v>17262.099999999999</c:v>
                </c:pt>
                <c:pt idx="36" formatCode="0">
                  <c:v>17547.900000000001</c:v>
                </c:pt>
                <c:pt idx="37" formatCode="0">
                  <c:v>17719.7</c:v>
                </c:pt>
                <c:pt idx="38" formatCode="0">
                  <c:v>17823.7</c:v>
                </c:pt>
                <c:pt idx="39" formatCode="0">
                  <c:v>18222.900000000001</c:v>
                </c:pt>
                <c:pt idx="40" formatCode="0">
                  <c:v>18696.7</c:v>
                </c:pt>
                <c:pt idx="41" formatCode="0">
                  <c:v>19247.900000000001</c:v>
                </c:pt>
                <c:pt idx="42" formatCode="0">
                  <c:v>19972.7</c:v>
                </c:pt>
                <c:pt idx="43" formatCode="0">
                  <c:v>20630.900000000001</c:v>
                </c:pt>
                <c:pt idx="44" formatCode="0">
                  <c:v>21456.9</c:v>
                </c:pt>
                <c:pt idx="45" formatCode="0">
                  <c:v>22148.2</c:v>
                </c:pt>
                <c:pt idx="46" formatCode="0">
                  <c:v>22410.7</c:v>
                </c:pt>
                <c:pt idx="47" formatCode="0">
                  <c:v>22290.7</c:v>
                </c:pt>
                <c:pt idx="48" formatCode="0">
                  <c:v>22267.4</c:v>
                </c:pt>
                <c:pt idx="49" formatCode="0">
                  <c:v>22695.8</c:v>
                </c:pt>
                <c:pt idx="50" formatCode="0">
                  <c:v>23113.7</c:v>
                </c:pt>
                <c:pt idx="51" formatCode="0">
                  <c:v>23867</c:v>
                </c:pt>
                <c:pt idx="52" formatCode="0">
                  <c:v>24756.400000000001</c:v>
                </c:pt>
                <c:pt idx="53" formatCode="0">
                  <c:v>25112.3</c:v>
                </c:pt>
                <c:pt idx="54" formatCode="0">
                  <c:v>24073.4</c:v>
                </c:pt>
                <c:pt idx="55" formatCode="0">
                  <c:v>24302.6</c:v>
                </c:pt>
              </c:numCache>
            </c:numRef>
          </c:xVal>
          <c:yVal>
            <c:numRef>
              <c:f>DATA_BRA_DEU_JPN!$AJ$6:$AJ$61</c:f>
              <c:numCache>
                <c:formatCode>0</c:formatCode>
                <c:ptCount val="56"/>
                <c:pt idx="0">
                  <c:v>56</c:v>
                </c:pt>
                <c:pt idx="1">
                  <c:v>61</c:v>
                </c:pt>
                <c:pt idx="3">
                  <c:v>57</c:v>
                </c:pt>
                <c:pt idx="5">
                  <c:v>50</c:v>
                </c:pt>
                <c:pt idx="7">
                  <c:v>42</c:v>
                </c:pt>
                <c:pt idx="20">
                  <c:v>28.6</c:v>
                </c:pt>
                <c:pt idx="22">
                  <c:v>28.39</c:v>
                </c:pt>
                <c:pt idx="24" formatCode="0.0">
                  <c:v>28.14</c:v>
                </c:pt>
                <c:pt idx="26" formatCode="0.0">
                  <c:v>28.3</c:v>
                </c:pt>
                <c:pt idx="27" formatCode="0.0">
                  <c:v>27.62</c:v>
                </c:pt>
                <c:pt idx="28" formatCode="0.0">
                  <c:v>27.8</c:v>
                </c:pt>
                <c:pt idx="30">
                  <c:v>28.1</c:v>
                </c:pt>
                <c:pt idx="31">
                  <c:v>29.68</c:v>
                </c:pt>
                <c:pt idx="32">
                  <c:v>29.4</c:v>
                </c:pt>
                <c:pt idx="33">
                  <c:v>29</c:v>
                </c:pt>
                <c:pt idx="34">
                  <c:v>29.6</c:v>
                </c:pt>
                <c:pt idx="35">
                  <c:v>30.751940000000001</c:v>
                </c:pt>
                <c:pt idx="36">
                  <c:v>31.091280000000001</c:v>
                </c:pt>
                <c:pt idx="37">
                  <c:v>31.7</c:v>
                </c:pt>
                <c:pt idx="38">
                  <c:v>30.008679999999998</c:v>
                </c:pt>
                <c:pt idx="39">
                  <c:v>30.59421</c:v>
                </c:pt>
                <c:pt idx="40">
                  <c:v>31.6</c:v>
                </c:pt>
                <c:pt idx="41">
                  <c:v>32</c:v>
                </c:pt>
                <c:pt idx="42">
                  <c:v>32.200000000000003</c:v>
                </c:pt>
                <c:pt idx="43">
                  <c:v>29.5</c:v>
                </c:pt>
                <c:pt idx="44">
                  <c:v>27.971070000000001</c:v>
                </c:pt>
                <c:pt idx="49">
                  <c:v>30.160920000000001</c:v>
                </c:pt>
                <c:pt idx="50">
                  <c:v>29.8</c:v>
                </c:pt>
                <c:pt idx="51">
                  <c:v>29.047999999999998</c:v>
                </c:pt>
                <c:pt idx="52">
                  <c:v>29.81448</c:v>
                </c:pt>
                <c:pt idx="53">
                  <c:v>28.77918</c:v>
                </c:pt>
                <c:pt idx="55">
                  <c:v>28.086130000000001</c:v>
                </c:pt>
              </c:numCache>
            </c:numRef>
          </c:yVal>
          <c:smooth val="1"/>
          <c:extLst>
            <c:ext xmlns:c16="http://schemas.microsoft.com/office/drawing/2014/chart" uri="{C3380CC4-5D6E-409C-BE32-E72D297353CC}">
              <c16:uniqueId val="{00000000-89CA-4C6B-93B9-5BC11957C4B5}"/>
            </c:ext>
          </c:extLst>
        </c:ser>
        <c:dLbls>
          <c:showLegendKey val="0"/>
          <c:showVal val="0"/>
          <c:showCatName val="0"/>
          <c:showSerName val="0"/>
          <c:showPercent val="0"/>
          <c:showBubbleSize val="0"/>
        </c:dLbls>
        <c:axId val="436141576"/>
        <c:axId val="436138048"/>
      </c:scatterChart>
      <c:valAx>
        <c:axId val="436141576"/>
        <c:scaling>
          <c:orientation val="minMax"/>
        </c:scaling>
        <c:delete val="0"/>
        <c:axPos val="b"/>
        <c:majorGridlines/>
        <c:title>
          <c:tx>
            <c:rich>
              <a:bodyPr/>
              <a:lstStyle/>
              <a:p>
                <a:pPr>
                  <a:defRPr/>
                </a:pPr>
                <a:r>
                  <a:rPr lang="en-US"/>
                  <a:t>GDP per capita (in 1990 international dollars)</a:t>
                </a:r>
              </a:p>
            </c:rich>
          </c:tx>
          <c:layout/>
          <c:overlay val="0"/>
        </c:title>
        <c:numFmt formatCode="General" sourceLinked="1"/>
        <c:majorTickMark val="out"/>
        <c:minorTickMark val="none"/>
        <c:tickLblPos val="nextTo"/>
        <c:crossAx val="436138048"/>
        <c:crosses val="autoZero"/>
        <c:crossBetween val="midCat"/>
      </c:valAx>
      <c:valAx>
        <c:axId val="436138048"/>
        <c:scaling>
          <c:orientation val="minMax"/>
        </c:scaling>
        <c:delete val="0"/>
        <c:axPos val="l"/>
        <c:majorGridlines/>
        <c:title>
          <c:tx>
            <c:rich>
              <a:bodyPr rot="-5400000" vert="horz"/>
              <a:lstStyle/>
              <a:p>
                <a:pPr>
                  <a:defRPr/>
                </a:pPr>
                <a:r>
                  <a:rPr lang="en-US"/>
                  <a:t>Gini</a:t>
                </a:r>
              </a:p>
            </c:rich>
          </c:tx>
          <c:layout/>
          <c:overlay val="0"/>
        </c:title>
        <c:numFmt formatCode="0" sourceLinked="1"/>
        <c:majorTickMark val="out"/>
        <c:minorTickMark val="none"/>
        <c:tickLblPos val="nextTo"/>
        <c:crossAx val="436141576"/>
        <c:crosses val="autoZero"/>
        <c:crossBetween val="midCat"/>
      </c:valAx>
    </c:plotArea>
    <c:plotVisOnly val="1"/>
    <c:dispBlanksAs val="span"/>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449500554938962E-2"/>
          <c:y val="3.6006546644844518E-2"/>
          <c:w val="0.89456159822419534"/>
          <c:h val="0.87561374795417346"/>
        </c:manualLayout>
      </c:layout>
      <c:barChart>
        <c:barDir val="col"/>
        <c:grouping val="stacked"/>
        <c:varyColors val="0"/>
        <c:ser>
          <c:idx val="0"/>
          <c:order val="0"/>
          <c:spPr>
            <a:solidFill>
              <a:srgbClr val="808080"/>
            </a:solidFill>
            <a:ln w="12700">
              <a:solidFill>
                <a:srgbClr val="000000"/>
              </a:solidFill>
              <a:prstDash val="solid"/>
            </a:ln>
          </c:spPr>
          <c:invertIfNegative val="0"/>
          <c:cat>
            <c:numRef>
              <c:f>MADDISON!$X$118:$Z$118</c:f>
              <c:numCache>
                <c:formatCode>General</c:formatCode>
                <c:ptCount val="3"/>
                <c:pt idx="0">
                  <c:v>1850</c:v>
                </c:pt>
                <c:pt idx="1">
                  <c:v>2011</c:v>
                </c:pt>
                <c:pt idx="2">
                  <c:v>2050</c:v>
                </c:pt>
              </c:numCache>
            </c:numRef>
          </c:cat>
          <c:val>
            <c:numRef>
              <c:f>MADDISON!$X$123:$Z$123</c:f>
              <c:numCache>
                <c:formatCode>0</c:formatCode>
                <c:ptCount val="3"/>
                <c:pt idx="0">
                  <c:v>22.22</c:v>
                </c:pt>
                <c:pt idx="1">
                  <c:v>9.1700000000000017</c:v>
                </c:pt>
                <c:pt idx="2">
                  <c:v>20</c:v>
                </c:pt>
              </c:numCache>
            </c:numRef>
          </c:val>
          <c:extLst>
            <c:ext xmlns:c16="http://schemas.microsoft.com/office/drawing/2014/chart" uri="{C3380CC4-5D6E-409C-BE32-E72D297353CC}">
              <c16:uniqueId val="{00000000-035D-4070-BA58-47B78A14C990}"/>
            </c:ext>
          </c:extLst>
        </c:ser>
        <c:ser>
          <c:idx val="1"/>
          <c:order val="1"/>
          <c:spPr>
            <a:solidFill>
              <a:srgbClr val="993366"/>
            </a:solidFill>
            <a:ln w="12700">
              <a:solidFill>
                <a:srgbClr val="000000"/>
              </a:solidFill>
              <a:prstDash val="solid"/>
            </a:ln>
          </c:spPr>
          <c:invertIfNegative val="0"/>
          <c:cat>
            <c:numRef>
              <c:f>MADDISON!$X$118:$Z$118</c:f>
              <c:numCache>
                <c:formatCode>General</c:formatCode>
                <c:ptCount val="3"/>
                <c:pt idx="0">
                  <c:v>1850</c:v>
                </c:pt>
                <c:pt idx="1">
                  <c:v>2011</c:v>
                </c:pt>
                <c:pt idx="2">
                  <c:v>2050</c:v>
                </c:pt>
              </c:numCache>
            </c:numRef>
          </c:cat>
          <c:val>
            <c:numRef>
              <c:f>MADDISON!$X$124:$Z$124</c:f>
              <c:numCache>
                <c:formatCode>0</c:formatCode>
                <c:ptCount val="3"/>
                <c:pt idx="0">
                  <c:v>33.78</c:v>
                </c:pt>
                <c:pt idx="1">
                  <c:v>59.831000000000003</c:v>
                </c:pt>
                <c:pt idx="2" formatCode="General">
                  <c:v>40</c:v>
                </c:pt>
              </c:numCache>
            </c:numRef>
          </c:val>
          <c:extLst>
            <c:ext xmlns:c16="http://schemas.microsoft.com/office/drawing/2014/chart" uri="{C3380CC4-5D6E-409C-BE32-E72D297353CC}">
              <c16:uniqueId val="{00000001-035D-4070-BA58-47B78A14C990}"/>
            </c:ext>
          </c:extLst>
        </c:ser>
        <c:dLbls>
          <c:showLegendKey val="0"/>
          <c:showVal val="0"/>
          <c:showCatName val="0"/>
          <c:showSerName val="0"/>
          <c:showPercent val="0"/>
          <c:showBubbleSize val="0"/>
        </c:dLbls>
        <c:gapWidth val="150"/>
        <c:overlap val="100"/>
        <c:axId val="358029112"/>
        <c:axId val="358033032"/>
      </c:barChart>
      <c:catAx>
        <c:axId val="35802911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58033032"/>
        <c:crosses val="autoZero"/>
        <c:auto val="1"/>
        <c:lblAlgn val="ctr"/>
        <c:lblOffset val="100"/>
        <c:tickLblSkip val="1"/>
        <c:tickMarkSkip val="1"/>
        <c:noMultiLvlLbl val="0"/>
      </c:catAx>
      <c:valAx>
        <c:axId val="358033032"/>
        <c:scaling>
          <c:orientation val="minMax"/>
          <c:max val="80"/>
        </c:scaling>
        <c:delete val="0"/>
        <c:axPos val="l"/>
        <c:majorGridlines>
          <c:spPr>
            <a:ln w="3175">
              <a:solidFill>
                <a:srgbClr val="000000"/>
              </a:solidFill>
              <a:prstDash val="lgDashDot"/>
            </a:ln>
          </c:spPr>
        </c:majorGridlines>
        <c:title>
          <c:tx>
            <c:rich>
              <a:bodyPr/>
              <a:lstStyle/>
              <a:p>
                <a:pPr>
                  <a:defRPr sz="1000" b="1" i="0" u="none" strike="noStrike" baseline="0">
                    <a:solidFill>
                      <a:srgbClr val="000000"/>
                    </a:solidFill>
                    <a:latin typeface="Arial"/>
                    <a:ea typeface="Arial"/>
                    <a:cs typeface="Arial"/>
                  </a:defRPr>
                </a:pPr>
                <a:r>
                  <a:rPr lang="en-US" sz="1000"/>
                  <a:t>Gini index</a:t>
                </a:r>
              </a:p>
            </c:rich>
          </c:tx>
          <c:layout>
            <c:manualLayout>
              <c:xMode val="edge"/>
              <c:yMode val="edge"/>
              <c:x val="1.109886264216973E-2"/>
              <c:y val="0.3927986906710310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58029112"/>
        <c:crosses val="autoZero"/>
        <c:crossBetween val="between"/>
        <c:majorUnit val="20"/>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Urban Gini in China: 1981-2014 (based on official household surveys)</a:t>
            </a:r>
            <a:r>
              <a:rPr lang="en-US" sz="2000" baseline="0"/>
              <a:t> </a:t>
            </a:r>
            <a:endParaRPr lang="en-US" sz="200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38100" cap="rnd">
              <a:solidFill>
                <a:schemeClr val="accent1"/>
              </a:solidFill>
              <a:round/>
            </a:ln>
            <a:effectLst/>
          </c:spPr>
          <c:marker>
            <c:symbol val="circle"/>
            <c:size val="9"/>
            <c:spPr>
              <a:solidFill>
                <a:schemeClr val="accent1"/>
              </a:solidFill>
              <a:ln w="38100">
                <a:solidFill>
                  <a:schemeClr val="accent1"/>
                </a:solidFill>
              </a:ln>
              <a:effectLst/>
            </c:spPr>
          </c:marker>
          <c:cat>
            <c:numRef>
              <c:f>'urban Gini'!$A$2:$A$35</c:f>
              <c:numCache>
                <c:formatCode>General</c:formatCode>
                <c:ptCount val="34"/>
                <c:pt idx="0">
                  <c:v>81</c:v>
                </c:pt>
                <c:pt idx="1">
                  <c:v>82</c:v>
                </c:pt>
                <c:pt idx="2">
                  <c:v>83</c:v>
                </c:pt>
                <c:pt idx="3">
                  <c:v>84</c:v>
                </c:pt>
                <c:pt idx="4">
                  <c:v>85</c:v>
                </c:pt>
                <c:pt idx="5">
                  <c:v>86</c:v>
                </c:pt>
                <c:pt idx="6">
                  <c:v>87</c:v>
                </c:pt>
                <c:pt idx="7">
                  <c:v>88</c:v>
                </c:pt>
                <c:pt idx="8">
                  <c:v>89</c:v>
                </c:pt>
                <c:pt idx="9">
                  <c:v>90</c:v>
                </c:pt>
                <c:pt idx="10">
                  <c:v>91</c:v>
                </c:pt>
                <c:pt idx="11">
                  <c:v>92</c:v>
                </c:pt>
                <c:pt idx="12">
                  <c:v>93</c:v>
                </c:pt>
                <c:pt idx="13">
                  <c:v>94</c:v>
                </c:pt>
                <c:pt idx="14">
                  <c:v>95</c:v>
                </c:pt>
                <c:pt idx="15">
                  <c:v>96</c:v>
                </c:pt>
                <c:pt idx="16">
                  <c:v>97</c:v>
                </c:pt>
                <c:pt idx="17">
                  <c:v>98</c:v>
                </c:pt>
                <c:pt idx="18">
                  <c:v>99</c:v>
                </c:pt>
                <c:pt idx="19">
                  <c:v>2000</c:v>
                </c:pt>
                <c:pt idx="20">
                  <c:v>1</c:v>
                </c:pt>
                <c:pt idx="21">
                  <c:v>2</c:v>
                </c:pt>
                <c:pt idx="22">
                  <c:v>3</c:v>
                </c:pt>
                <c:pt idx="23">
                  <c:v>4</c:v>
                </c:pt>
                <c:pt idx="24">
                  <c:v>5</c:v>
                </c:pt>
                <c:pt idx="25">
                  <c:v>6</c:v>
                </c:pt>
                <c:pt idx="26">
                  <c:v>7</c:v>
                </c:pt>
                <c:pt idx="27">
                  <c:v>8</c:v>
                </c:pt>
                <c:pt idx="28">
                  <c:v>9</c:v>
                </c:pt>
                <c:pt idx="29">
                  <c:v>10</c:v>
                </c:pt>
                <c:pt idx="30">
                  <c:v>11</c:v>
                </c:pt>
                <c:pt idx="31">
                  <c:v>12</c:v>
                </c:pt>
                <c:pt idx="32">
                  <c:v>13</c:v>
                </c:pt>
                <c:pt idx="33">
                  <c:v>14</c:v>
                </c:pt>
              </c:numCache>
            </c:numRef>
          </c:cat>
          <c:val>
            <c:numRef>
              <c:f>'urban Gini'!$B$2:$B$35</c:f>
              <c:numCache>
                <c:formatCode>General</c:formatCode>
                <c:ptCount val="34"/>
                <c:pt idx="0">
                  <c:v>0.13966999999999999</c:v>
                </c:pt>
                <c:pt idx="1">
                  <c:v>0.13428999999999999</c:v>
                </c:pt>
                <c:pt idx="2">
                  <c:v>0.13347999999999999</c:v>
                </c:pt>
                <c:pt idx="3">
                  <c:v>0.15126999999999999</c:v>
                </c:pt>
                <c:pt idx="4">
                  <c:v>0.17377999999999999</c:v>
                </c:pt>
                <c:pt idx="5">
                  <c:v>0.16575000000000001</c:v>
                </c:pt>
                <c:pt idx="6">
                  <c:v>0.16636000000000001</c:v>
                </c:pt>
                <c:pt idx="7">
                  <c:v>0.17352999999999999</c:v>
                </c:pt>
                <c:pt idx="8">
                  <c:v>0.21096000000000001</c:v>
                </c:pt>
                <c:pt idx="9">
                  <c:v>0.17652000000000001</c:v>
                </c:pt>
                <c:pt idx="10">
                  <c:v>0.16697000000000001</c:v>
                </c:pt>
                <c:pt idx="11">
                  <c:v>0.18493999999999999</c:v>
                </c:pt>
                <c:pt idx="12">
                  <c:v>0.20391999999999999</c:v>
                </c:pt>
                <c:pt idx="13">
                  <c:v>0.23347999999999999</c:v>
                </c:pt>
                <c:pt idx="14">
                  <c:v>0.20776</c:v>
                </c:pt>
                <c:pt idx="15">
                  <c:v>0.20830000000000001</c:v>
                </c:pt>
                <c:pt idx="16">
                  <c:v>0.21858</c:v>
                </c:pt>
                <c:pt idx="17">
                  <c:v>0.22611999999999999</c:v>
                </c:pt>
                <c:pt idx="18">
                  <c:v>0.23293</c:v>
                </c:pt>
                <c:pt idx="19">
                  <c:v>0.24510000000000001</c:v>
                </c:pt>
                <c:pt idx="20">
                  <c:v>0.26132</c:v>
                </c:pt>
                <c:pt idx="21">
                  <c:v>0.30678</c:v>
                </c:pt>
                <c:pt idx="22">
                  <c:v>0.31513000000000002</c:v>
                </c:pt>
                <c:pt idx="23">
                  <c:v>0.32328000000000001</c:v>
                </c:pt>
                <c:pt idx="24">
                  <c:v>0.32917000000000002</c:v>
                </c:pt>
                <c:pt idx="25">
                  <c:v>0.32597999999999999</c:v>
                </c:pt>
                <c:pt idx="26">
                  <c:v>0.32294</c:v>
                </c:pt>
                <c:pt idx="27">
                  <c:v>0.32890999999999998</c:v>
                </c:pt>
                <c:pt idx="28">
                  <c:v>0.32484000000000002</c:v>
                </c:pt>
                <c:pt idx="29">
                  <c:v>0.31920999999999999</c:v>
                </c:pt>
                <c:pt idx="30">
                  <c:v>0.31891999999999998</c:v>
                </c:pt>
                <c:pt idx="31">
                  <c:v>0.30624000000000001</c:v>
                </c:pt>
                <c:pt idx="32">
                  <c:v>0.31172</c:v>
                </c:pt>
                <c:pt idx="33">
                  <c:v>0.30980999999999997</c:v>
                </c:pt>
              </c:numCache>
            </c:numRef>
          </c:val>
          <c:smooth val="0"/>
          <c:extLst>
            <c:ext xmlns:c16="http://schemas.microsoft.com/office/drawing/2014/chart" uri="{C3380CC4-5D6E-409C-BE32-E72D297353CC}">
              <c16:uniqueId val="{00000000-6DBC-4AAC-BC83-7EC96BE6461A}"/>
            </c:ext>
          </c:extLst>
        </c:ser>
        <c:dLbls>
          <c:showLegendKey val="0"/>
          <c:showVal val="0"/>
          <c:showCatName val="0"/>
          <c:showSerName val="0"/>
          <c:showPercent val="0"/>
          <c:showBubbleSize val="0"/>
        </c:dLbls>
        <c:marker val="1"/>
        <c:smooth val="0"/>
        <c:axId val="436138440"/>
        <c:axId val="436142752"/>
      </c:lineChart>
      <c:catAx>
        <c:axId val="4361384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142752"/>
        <c:crosses val="autoZero"/>
        <c:auto val="1"/>
        <c:lblAlgn val="ctr"/>
        <c:lblOffset val="100"/>
        <c:noMultiLvlLbl val="0"/>
      </c:catAx>
      <c:valAx>
        <c:axId val="436142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Urban Gini</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6138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Three concepts of inter-national income inequality, 1952-2015</a:t>
            </a:r>
          </a:p>
        </c:rich>
      </c:tx>
      <c:layout/>
      <c:overlay val="0"/>
    </c:title>
    <c:autoTitleDeleted val="0"/>
    <c:plotArea>
      <c:layout>
        <c:manualLayout>
          <c:layoutTarget val="inner"/>
          <c:xMode val="edge"/>
          <c:yMode val="edge"/>
          <c:x val="5.224290795238147E-2"/>
          <c:y val="2.2475982919770487E-2"/>
          <c:w val="0.9195986896527677"/>
          <c:h val="0.92680935472208925"/>
        </c:manualLayout>
      </c:layout>
      <c:scatterChart>
        <c:scatterStyle val="lineMarker"/>
        <c:varyColors val="0"/>
        <c:ser>
          <c:idx val="0"/>
          <c:order val="0"/>
          <c:tx>
            <c:strRef>
              <c:f>DATA!$F$4</c:f>
              <c:strCache>
                <c:ptCount val="1"/>
                <c:pt idx="0">
                  <c:v>Concept1</c:v>
                </c:pt>
              </c:strCache>
            </c:strRef>
          </c:tx>
          <c:spPr>
            <a:ln w="28575">
              <a:solidFill>
                <a:schemeClr val="tx2"/>
              </a:solidFill>
            </a:ln>
          </c:spPr>
          <c:marker>
            <c:symbol val="circle"/>
            <c:size val="9"/>
          </c:marker>
          <c:xVal>
            <c:numRef>
              <c:f>DATA!$E$5:$E$67</c:f>
              <c:numCache>
                <c:formatCode>General</c:formatCode>
                <c:ptCount val="63"/>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pt idx="49">
                  <c:v>2001</c:v>
                </c:pt>
                <c:pt idx="50">
                  <c:v>2002</c:v>
                </c:pt>
                <c:pt idx="51">
                  <c:v>2003</c:v>
                </c:pt>
                <c:pt idx="52">
                  <c:v>2004</c:v>
                </c:pt>
                <c:pt idx="53">
                  <c:v>2005</c:v>
                </c:pt>
                <c:pt idx="54">
                  <c:v>2006</c:v>
                </c:pt>
                <c:pt idx="55">
                  <c:v>2007</c:v>
                </c:pt>
                <c:pt idx="56">
                  <c:v>2008</c:v>
                </c:pt>
                <c:pt idx="57">
                  <c:v>2009</c:v>
                </c:pt>
                <c:pt idx="58">
                  <c:v>2010</c:v>
                </c:pt>
                <c:pt idx="59">
                  <c:v>2011</c:v>
                </c:pt>
                <c:pt idx="60">
                  <c:v>2012</c:v>
                </c:pt>
                <c:pt idx="61">
                  <c:v>2013</c:v>
                </c:pt>
                <c:pt idx="62">
                  <c:v>2014</c:v>
                </c:pt>
              </c:numCache>
            </c:numRef>
          </c:xVal>
          <c:yVal>
            <c:numRef>
              <c:f>DATA!$F$5:$F$67</c:f>
              <c:numCache>
                <c:formatCode>0.00</c:formatCode>
                <c:ptCount val="63"/>
                <c:pt idx="0">
                  <c:v>0.45109349999999998</c:v>
                </c:pt>
                <c:pt idx="1">
                  <c:v>0.44855279999999997</c:v>
                </c:pt>
                <c:pt idx="2">
                  <c:v>0.45041170000000003</c:v>
                </c:pt>
                <c:pt idx="3">
                  <c:v>0.44690649999999998</c:v>
                </c:pt>
                <c:pt idx="4">
                  <c:v>0.45433570000000001</c:v>
                </c:pt>
                <c:pt idx="5">
                  <c:v>0.45184029999999997</c:v>
                </c:pt>
                <c:pt idx="6">
                  <c:v>0.45204349999999999</c:v>
                </c:pt>
                <c:pt idx="7">
                  <c:v>0.45496399999999998</c:v>
                </c:pt>
                <c:pt idx="8">
                  <c:v>0.49368260000000003</c:v>
                </c:pt>
                <c:pt idx="9">
                  <c:v>0.50363579999999997</c:v>
                </c:pt>
                <c:pt idx="10">
                  <c:v>0.50630019999999998</c:v>
                </c:pt>
                <c:pt idx="11">
                  <c:v>0.50746179999999996</c:v>
                </c:pt>
                <c:pt idx="12">
                  <c:v>0.50692190000000004</c:v>
                </c:pt>
                <c:pt idx="13">
                  <c:v>0.50291560000000002</c:v>
                </c:pt>
                <c:pt idx="14">
                  <c:v>0.50408240000000004</c:v>
                </c:pt>
                <c:pt idx="15">
                  <c:v>0.50411119999999998</c:v>
                </c:pt>
                <c:pt idx="16">
                  <c:v>0.50528960000000001</c:v>
                </c:pt>
                <c:pt idx="17">
                  <c:v>0.50824179999999997</c:v>
                </c:pt>
                <c:pt idx="18">
                  <c:v>0.50869010000000003</c:v>
                </c:pt>
                <c:pt idx="19">
                  <c:v>0.50746420000000003</c:v>
                </c:pt>
                <c:pt idx="20">
                  <c:v>0.51171639999999996</c:v>
                </c:pt>
                <c:pt idx="21">
                  <c:v>0.51555720000000005</c:v>
                </c:pt>
                <c:pt idx="22">
                  <c:v>0.51334040000000003</c:v>
                </c:pt>
                <c:pt idx="23">
                  <c:v>0.51282930000000004</c:v>
                </c:pt>
                <c:pt idx="24">
                  <c:v>0.51761740000000001</c:v>
                </c:pt>
                <c:pt idx="25">
                  <c:v>0.5140882</c:v>
                </c:pt>
                <c:pt idx="26">
                  <c:v>0.51057169999999996</c:v>
                </c:pt>
                <c:pt idx="27">
                  <c:v>0.51321159999999999</c:v>
                </c:pt>
                <c:pt idx="28">
                  <c:v>0.55111310000000002</c:v>
                </c:pt>
                <c:pt idx="29">
                  <c:v>0.55088380000000003</c:v>
                </c:pt>
                <c:pt idx="30">
                  <c:v>0.54203310000000005</c:v>
                </c:pt>
                <c:pt idx="31">
                  <c:v>0.53909229999999997</c:v>
                </c:pt>
                <c:pt idx="32">
                  <c:v>0.54058079999999997</c:v>
                </c:pt>
                <c:pt idx="33">
                  <c:v>0.53973139999999997</c:v>
                </c:pt>
                <c:pt idx="34">
                  <c:v>0.53489379999999997</c:v>
                </c:pt>
                <c:pt idx="35">
                  <c:v>0.53609169999999995</c:v>
                </c:pt>
                <c:pt idx="36">
                  <c:v>0.53460470000000004</c:v>
                </c:pt>
                <c:pt idx="37">
                  <c:v>0.53808860000000003</c:v>
                </c:pt>
                <c:pt idx="38">
                  <c:v>0.54316129999999996</c:v>
                </c:pt>
                <c:pt idx="39">
                  <c:v>0.54835330000000004</c:v>
                </c:pt>
                <c:pt idx="40">
                  <c:v>0.55514680000000005</c:v>
                </c:pt>
                <c:pt idx="41">
                  <c:v>0.56011880000000003</c:v>
                </c:pt>
                <c:pt idx="42">
                  <c:v>0.56568399999999996</c:v>
                </c:pt>
                <c:pt idx="43">
                  <c:v>0.56557869999999999</c:v>
                </c:pt>
                <c:pt idx="44">
                  <c:v>0.56270560000000003</c:v>
                </c:pt>
                <c:pt idx="45">
                  <c:v>0.55996020000000002</c:v>
                </c:pt>
                <c:pt idx="46">
                  <c:v>0.56010059999999995</c:v>
                </c:pt>
                <c:pt idx="47">
                  <c:v>0.55750409999999995</c:v>
                </c:pt>
                <c:pt idx="48">
                  <c:v>0.57360670000000002</c:v>
                </c:pt>
                <c:pt idx="49">
                  <c:v>0.5789898</c:v>
                </c:pt>
                <c:pt idx="50">
                  <c:v>0.57687279999999996</c:v>
                </c:pt>
                <c:pt idx="51">
                  <c:v>0.57485439999999999</c:v>
                </c:pt>
                <c:pt idx="52">
                  <c:v>0.5730575</c:v>
                </c:pt>
                <c:pt idx="53">
                  <c:v>0.56763520000000001</c:v>
                </c:pt>
                <c:pt idx="54">
                  <c:v>0.5637276</c:v>
                </c:pt>
                <c:pt idx="55">
                  <c:v>0.55810930000000003</c:v>
                </c:pt>
                <c:pt idx="56">
                  <c:v>0.55195870000000002</c:v>
                </c:pt>
                <c:pt idx="57">
                  <c:v>0.54531850000000004</c:v>
                </c:pt>
                <c:pt idx="58">
                  <c:v>0.54609969999999997</c:v>
                </c:pt>
                <c:pt idx="59">
                  <c:v>0.54627939999999997</c:v>
                </c:pt>
                <c:pt idx="60">
                  <c:v>0.54654820000000004</c:v>
                </c:pt>
                <c:pt idx="61">
                  <c:v>0.54203690000000004</c:v>
                </c:pt>
                <c:pt idx="62">
                  <c:v>0.54457860000000002</c:v>
                </c:pt>
              </c:numCache>
            </c:numRef>
          </c:yVal>
          <c:smooth val="0"/>
          <c:extLst>
            <c:ext xmlns:c16="http://schemas.microsoft.com/office/drawing/2014/chart" uri="{C3380CC4-5D6E-409C-BE32-E72D297353CC}">
              <c16:uniqueId val="{00000000-8602-490C-BBDC-9835DEA87F9C}"/>
            </c:ext>
          </c:extLst>
        </c:ser>
        <c:ser>
          <c:idx val="1"/>
          <c:order val="1"/>
          <c:tx>
            <c:strRef>
              <c:f>DATA!$G$4</c:f>
              <c:strCache>
                <c:ptCount val="1"/>
                <c:pt idx="0">
                  <c:v>Concept2</c:v>
                </c:pt>
              </c:strCache>
            </c:strRef>
          </c:tx>
          <c:spPr>
            <a:ln w="28575">
              <a:solidFill>
                <a:srgbClr val="FF0000"/>
              </a:solidFill>
            </a:ln>
          </c:spPr>
          <c:marker>
            <c:symbol val="square"/>
            <c:size val="9"/>
          </c:marker>
          <c:xVal>
            <c:numRef>
              <c:f>DATA!$E$5:$E$68</c:f>
              <c:numCache>
                <c:formatCode>General</c:formatCode>
                <c:ptCount val="64"/>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pt idx="49">
                  <c:v>2001</c:v>
                </c:pt>
                <c:pt idx="50">
                  <c:v>2002</c:v>
                </c:pt>
                <c:pt idx="51">
                  <c:v>2003</c:v>
                </c:pt>
                <c:pt idx="52">
                  <c:v>2004</c:v>
                </c:pt>
                <c:pt idx="53">
                  <c:v>2005</c:v>
                </c:pt>
                <c:pt idx="54">
                  <c:v>2006</c:v>
                </c:pt>
                <c:pt idx="55">
                  <c:v>2007</c:v>
                </c:pt>
                <c:pt idx="56">
                  <c:v>2008</c:v>
                </c:pt>
                <c:pt idx="57">
                  <c:v>2009</c:v>
                </c:pt>
                <c:pt idx="58">
                  <c:v>2010</c:v>
                </c:pt>
                <c:pt idx="59">
                  <c:v>2011</c:v>
                </c:pt>
                <c:pt idx="60">
                  <c:v>2012</c:v>
                </c:pt>
                <c:pt idx="61">
                  <c:v>2013</c:v>
                </c:pt>
                <c:pt idx="62">
                  <c:v>2014</c:v>
                </c:pt>
                <c:pt idx="63">
                  <c:v>2015</c:v>
                </c:pt>
              </c:numCache>
            </c:numRef>
          </c:xVal>
          <c:yVal>
            <c:numRef>
              <c:f>DATA!$G$5:$G$68</c:f>
              <c:numCache>
                <c:formatCode>0.00</c:formatCode>
                <c:ptCount val="64"/>
                <c:pt idx="0">
                  <c:v>0.64360859999999998</c:v>
                </c:pt>
                <c:pt idx="1">
                  <c:v>0.63717029999999997</c:v>
                </c:pt>
                <c:pt idx="2">
                  <c:v>0.63067980000000001</c:v>
                </c:pt>
                <c:pt idx="3">
                  <c:v>0.62985519999999995</c:v>
                </c:pt>
                <c:pt idx="4">
                  <c:v>0.62717970000000001</c:v>
                </c:pt>
                <c:pt idx="5">
                  <c:v>0.62566250000000001</c:v>
                </c:pt>
                <c:pt idx="6">
                  <c:v>0.59843429999999997</c:v>
                </c:pt>
                <c:pt idx="7">
                  <c:v>0.61752689999999999</c:v>
                </c:pt>
                <c:pt idx="8">
                  <c:v>0.60034200000000004</c:v>
                </c:pt>
                <c:pt idx="9">
                  <c:v>0.62390999999999996</c:v>
                </c:pt>
                <c:pt idx="10">
                  <c:v>0.62971929999999998</c:v>
                </c:pt>
                <c:pt idx="11">
                  <c:v>0.62925339999999996</c:v>
                </c:pt>
                <c:pt idx="12">
                  <c:v>0.61409320000000001</c:v>
                </c:pt>
                <c:pt idx="13">
                  <c:v>0.61135759999999995</c:v>
                </c:pt>
                <c:pt idx="14">
                  <c:v>0.61349410000000004</c:v>
                </c:pt>
                <c:pt idx="15">
                  <c:v>0.61635249999999997</c:v>
                </c:pt>
                <c:pt idx="16">
                  <c:v>0.62004239999999999</c:v>
                </c:pt>
                <c:pt idx="17">
                  <c:v>0.61747459999999998</c:v>
                </c:pt>
                <c:pt idx="18">
                  <c:v>0.6114233</c:v>
                </c:pt>
                <c:pt idx="19">
                  <c:v>0.61233780000000004</c:v>
                </c:pt>
                <c:pt idx="20">
                  <c:v>0.61712199999999995</c:v>
                </c:pt>
                <c:pt idx="21">
                  <c:v>0.61840620000000002</c:v>
                </c:pt>
                <c:pt idx="22">
                  <c:v>0.61587309999999995</c:v>
                </c:pt>
                <c:pt idx="23">
                  <c:v>0.61107040000000001</c:v>
                </c:pt>
                <c:pt idx="24">
                  <c:v>0.61623050000000001</c:v>
                </c:pt>
                <c:pt idx="25">
                  <c:v>0.61502619999999997</c:v>
                </c:pt>
                <c:pt idx="26">
                  <c:v>0.61460550000000003</c:v>
                </c:pt>
                <c:pt idx="27">
                  <c:v>0.61681900000000001</c:v>
                </c:pt>
                <c:pt idx="28">
                  <c:v>0.61254819999999999</c:v>
                </c:pt>
                <c:pt idx="29">
                  <c:v>0.6127186</c:v>
                </c:pt>
                <c:pt idx="30">
                  <c:v>0.60759419999999997</c:v>
                </c:pt>
                <c:pt idx="31">
                  <c:v>0.60618439999999996</c:v>
                </c:pt>
                <c:pt idx="32">
                  <c:v>0.60747220000000002</c:v>
                </c:pt>
                <c:pt idx="33">
                  <c:v>0.60566640000000005</c:v>
                </c:pt>
                <c:pt idx="34">
                  <c:v>0.60460950000000002</c:v>
                </c:pt>
                <c:pt idx="35">
                  <c:v>0.60259810000000003</c:v>
                </c:pt>
                <c:pt idx="36">
                  <c:v>0.60087100000000004</c:v>
                </c:pt>
                <c:pt idx="37">
                  <c:v>0.60189530000000002</c:v>
                </c:pt>
                <c:pt idx="38">
                  <c:v>0.5987304</c:v>
                </c:pt>
                <c:pt idx="39">
                  <c:v>0.59863350000000004</c:v>
                </c:pt>
                <c:pt idx="40">
                  <c:v>0.59636889999999998</c:v>
                </c:pt>
                <c:pt idx="41">
                  <c:v>0.5902676</c:v>
                </c:pt>
                <c:pt idx="42">
                  <c:v>0.5869569</c:v>
                </c:pt>
                <c:pt idx="43">
                  <c:v>0.5817814</c:v>
                </c:pt>
                <c:pt idx="44">
                  <c:v>0.57666899999999999</c:v>
                </c:pt>
                <c:pt idx="45">
                  <c:v>0.57369870000000001</c:v>
                </c:pt>
                <c:pt idx="46">
                  <c:v>0.57301519999999995</c:v>
                </c:pt>
                <c:pt idx="47">
                  <c:v>0.57053670000000001</c:v>
                </c:pt>
                <c:pt idx="48">
                  <c:v>0.57071269999999996</c:v>
                </c:pt>
                <c:pt idx="49">
                  <c:v>0.5656156</c:v>
                </c:pt>
                <c:pt idx="50">
                  <c:v>0.56229629999999997</c:v>
                </c:pt>
                <c:pt idx="51">
                  <c:v>0.55621399999999999</c:v>
                </c:pt>
                <c:pt idx="52">
                  <c:v>0.54928140000000003</c:v>
                </c:pt>
                <c:pt idx="53">
                  <c:v>0.5416858</c:v>
                </c:pt>
                <c:pt idx="54">
                  <c:v>0.5332308</c:v>
                </c:pt>
                <c:pt idx="55">
                  <c:v>0.52316370000000001</c:v>
                </c:pt>
                <c:pt idx="56">
                  <c:v>0.51484479999999999</c:v>
                </c:pt>
                <c:pt idx="57">
                  <c:v>0.49810710000000002</c:v>
                </c:pt>
                <c:pt idx="58">
                  <c:v>0.49023070000000002</c:v>
                </c:pt>
                <c:pt idx="59">
                  <c:v>0.48387760000000002</c:v>
                </c:pt>
                <c:pt idx="60">
                  <c:v>0.47996519999999998</c:v>
                </c:pt>
                <c:pt idx="61">
                  <c:v>0.47242040000000002</c:v>
                </c:pt>
                <c:pt idx="62">
                  <c:v>0.46615060000000003</c:v>
                </c:pt>
                <c:pt idx="63">
                  <c:v>0.46210210000000002</c:v>
                </c:pt>
              </c:numCache>
            </c:numRef>
          </c:yVal>
          <c:smooth val="0"/>
          <c:extLst>
            <c:ext xmlns:c16="http://schemas.microsoft.com/office/drawing/2014/chart" uri="{C3380CC4-5D6E-409C-BE32-E72D297353CC}">
              <c16:uniqueId val="{00000001-8602-490C-BBDC-9835DEA87F9C}"/>
            </c:ext>
          </c:extLst>
        </c:ser>
        <c:ser>
          <c:idx val="2"/>
          <c:order val="2"/>
          <c:tx>
            <c:strRef>
              <c:f>DATA!$H$4</c:f>
              <c:strCache>
                <c:ptCount val="1"/>
                <c:pt idx="0">
                  <c:v>Concept3</c:v>
                </c:pt>
              </c:strCache>
            </c:strRef>
          </c:tx>
          <c:spPr>
            <a:ln w="28575">
              <a:noFill/>
            </a:ln>
          </c:spPr>
          <c:marker>
            <c:symbol val="circle"/>
            <c:size val="12"/>
            <c:spPr>
              <a:solidFill>
                <a:schemeClr val="accent3">
                  <a:lumMod val="75000"/>
                </a:schemeClr>
              </a:solidFill>
            </c:spPr>
          </c:marker>
          <c:xVal>
            <c:numRef>
              <c:f>DATA!$E$5:$E$66</c:f>
              <c:numCache>
                <c:formatCode>General</c:formatCode>
                <c:ptCount val="62"/>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pt idx="49">
                  <c:v>2001</c:v>
                </c:pt>
                <c:pt idx="50">
                  <c:v>2002</c:v>
                </c:pt>
                <c:pt idx="51">
                  <c:v>2003</c:v>
                </c:pt>
                <c:pt idx="52">
                  <c:v>2004</c:v>
                </c:pt>
                <c:pt idx="53">
                  <c:v>2005</c:v>
                </c:pt>
                <c:pt idx="54">
                  <c:v>2006</c:v>
                </c:pt>
                <c:pt idx="55">
                  <c:v>2007</c:v>
                </c:pt>
                <c:pt idx="56">
                  <c:v>2008</c:v>
                </c:pt>
                <c:pt idx="57">
                  <c:v>2009</c:v>
                </c:pt>
                <c:pt idx="58">
                  <c:v>2010</c:v>
                </c:pt>
                <c:pt idx="59">
                  <c:v>2011</c:v>
                </c:pt>
                <c:pt idx="60">
                  <c:v>2012</c:v>
                </c:pt>
                <c:pt idx="61">
                  <c:v>2013</c:v>
                </c:pt>
              </c:numCache>
            </c:numRef>
          </c:xVal>
          <c:yVal>
            <c:numRef>
              <c:f>DATA!$H$5:$H$66</c:f>
              <c:numCache>
                <c:formatCode>General</c:formatCode>
                <c:ptCount val="62"/>
                <c:pt idx="36" formatCode="0.00">
                  <c:v>0.69337000000000004</c:v>
                </c:pt>
                <c:pt idx="41" formatCode="0.00">
                  <c:v>0.68925999999999998</c:v>
                </c:pt>
                <c:pt idx="46" formatCode="0.00">
                  <c:v>0.68437999999999999</c:v>
                </c:pt>
                <c:pt idx="51" formatCode="0.00">
                  <c:v>0.68486000000000002</c:v>
                </c:pt>
                <c:pt idx="56" formatCode="0.00">
                  <c:v>0.66981999999999997</c:v>
                </c:pt>
                <c:pt idx="59" formatCode="0.00">
                  <c:v>0.63424000000000003</c:v>
                </c:pt>
                <c:pt idx="61" formatCode="0.00">
                  <c:v>0.62302999999999997</c:v>
                </c:pt>
              </c:numCache>
            </c:numRef>
          </c:yVal>
          <c:smooth val="0"/>
          <c:extLst>
            <c:ext xmlns:c16="http://schemas.microsoft.com/office/drawing/2014/chart" uri="{C3380CC4-5D6E-409C-BE32-E72D297353CC}">
              <c16:uniqueId val="{00000002-8602-490C-BBDC-9835DEA87F9C}"/>
            </c:ext>
          </c:extLst>
        </c:ser>
        <c:dLbls>
          <c:showLegendKey val="0"/>
          <c:showVal val="0"/>
          <c:showCatName val="0"/>
          <c:showSerName val="0"/>
          <c:showPercent val="0"/>
          <c:showBubbleSize val="0"/>
        </c:dLbls>
        <c:axId val="359450992"/>
        <c:axId val="359452560"/>
      </c:scatterChart>
      <c:valAx>
        <c:axId val="359450992"/>
        <c:scaling>
          <c:orientation val="minMax"/>
        </c:scaling>
        <c:delete val="0"/>
        <c:axPos val="b"/>
        <c:numFmt formatCode="General" sourceLinked="1"/>
        <c:majorTickMark val="out"/>
        <c:minorTickMark val="none"/>
        <c:tickLblPos val="nextTo"/>
        <c:crossAx val="359452560"/>
        <c:crosses val="autoZero"/>
        <c:crossBetween val="midCat"/>
      </c:valAx>
      <c:valAx>
        <c:axId val="359452560"/>
        <c:scaling>
          <c:orientation val="minMax"/>
          <c:max val="0.75000000000000011"/>
          <c:min val="0.4"/>
        </c:scaling>
        <c:delete val="0"/>
        <c:axPos val="l"/>
        <c:majorGridlines>
          <c:spPr>
            <a:ln>
              <a:solidFill>
                <a:schemeClr val="tx1">
                  <a:tint val="75000"/>
                  <a:shade val="95000"/>
                  <a:satMod val="105000"/>
                </a:schemeClr>
              </a:solidFill>
              <a:prstDash val="dash"/>
            </a:ln>
          </c:spPr>
        </c:majorGridlines>
        <c:title>
          <c:tx>
            <c:rich>
              <a:bodyPr/>
              <a:lstStyle/>
              <a:p>
                <a:pPr>
                  <a:defRPr sz="1400" b="0"/>
                </a:pPr>
                <a:r>
                  <a:rPr lang="en-US" sz="1400" b="0"/>
                  <a:t>Gini</a:t>
                </a:r>
              </a:p>
            </c:rich>
          </c:tx>
          <c:layout>
            <c:manualLayout>
              <c:xMode val="edge"/>
              <c:yMode val="edge"/>
              <c:x val="1.4658633889191808E-2"/>
              <c:y val="0.44375674777512242"/>
            </c:manualLayout>
          </c:layout>
          <c:overlay val="0"/>
        </c:title>
        <c:numFmt formatCode="0.00" sourceLinked="1"/>
        <c:majorTickMark val="out"/>
        <c:minorTickMark val="none"/>
        <c:tickLblPos val="nextTo"/>
        <c:crossAx val="359450992"/>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Key developments, 1988-2011</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spPr>
            <a:ln w="28575" cap="rnd">
              <a:solidFill>
                <a:schemeClr val="accent2"/>
              </a:solidFill>
              <a:round/>
            </a:ln>
            <a:effectLst/>
          </c:spPr>
          <c:marker>
            <c:symbol val="circle"/>
            <c:size val="11"/>
            <c:spPr>
              <a:solidFill>
                <a:schemeClr val="accent2"/>
              </a:solidFill>
              <a:ln w="9525">
                <a:solidFill>
                  <a:schemeClr val="accent2"/>
                </a:solidFill>
              </a:ln>
              <a:effectLst/>
            </c:spPr>
          </c:marker>
          <c:cat>
            <c:numRef>
              <c:f>'DATA-2011_PPPs'!$G$46:$L$46</c:f>
              <c:numCache>
                <c:formatCode>0</c:formatCode>
                <c:ptCount val="6"/>
                <c:pt idx="0">
                  <c:v>1988</c:v>
                </c:pt>
                <c:pt idx="1">
                  <c:v>1993</c:v>
                </c:pt>
                <c:pt idx="2">
                  <c:v>1998</c:v>
                </c:pt>
                <c:pt idx="3">
                  <c:v>2003</c:v>
                </c:pt>
                <c:pt idx="4">
                  <c:v>2008</c:v>
                </c:pt>
                <c:pt idx="5">
                  <c:v>2011</c:v>
                </c:pt>
              </c:numCache>
            </c:numRef>
          </c:cat>
          <c:val>
            <c:numRef>
              <c:f>'DATA-2011_PPPs'!$G$47:$L$47</c:f>
              <c:numCache>
                <c:formatCode>0.0</c:formatCode>
                <c:ptCount val="6"/>
                <c:pt idx="0">
                  <c:v>11.268275418930218</c:v>
                </c:pt>
                <c:pt idx="1">
                  <c:v>11.273106121542222</c:v>
                </c:pt>
                <c:pt idx="2">
                  <c:v>12.596920314148948</c:v>
                </c:pt>
                <c:pt idx="3">
                  <c:v>13.636771020441754</c:v>
                </c:pt>
                <c:pt idx="4">
                  <c:v>13.341251796791202</c:v>
                </c:pt>
                <c:pt idx="5">
                  <c:v>11.819002055210129</c:v>
                </c:pt>
              </c:numCache>
            </c:numRef>
          </c:val>
          <c:smooth val="0"/>
          <c:extLst>
            <c:ext xmlns:c16="http://schemas.microsoft.com/office/drawing/2014/chart" uri="{C3380CC4-5D6E-409C-BE32-E72D297353CC}">
              <c16:uniqueId val="{00000000-E0B6-4120-B071-A9C8F42B4D2A}"/>
            </c:ext>
          </c:extLst>
        </c:ser>
        <c:dLbls>
          <c:showLegendKey val="0"/>
          <c:showVal val="0"/>
          <c:showCatName val="0"/>
          <c:showSerName val="0"/>
          <c:showPercent val="0"/>
          <c:showBubbleSize val="0"/>
        </c:dLbls>
        <c:marker val="1"/>
        <c:smooth val="0"/>
        <c:axId val="358000608"/>
        <c:axId val="357996296"/>
      </c:lineChart>
      <c:lineChart>
        <c:grouping val="standard"/>
        <c:varyColors val="0"/>
        <c:ser>
          <c:idx val="2"/>
          <c:order val="1"/>
          <c:spPr>
            <a:ln w="28575" cap="rnd">
              <a:solidFill>
                <a:schemeClr val="accent3"/>
              </a:solidFill>
              <a:round/>
            </a:ln>
            <a:effectLst/>
          </c:spPr>
          <c:marker>
            <c:symbol val="circle"/>
            <c:size val="11"/>
            <c:spPr>
              <a:solidFill>
                <a:schemeClr val="accent3"/>
              </a:solidFill>
              <a:ln w="9525">
                <a:solidFill>
                  <a:schemeClr val="accent3"/>
                </a:solidFill>
              </a:ln>
              <a:effectLst/>
            </c:spPr>
          </c:marker>
          <c:cat>
            <c:numRef>
              <c:f>'DATA-2011_PPPs'!$G$46:$L$46</c:f>
              <c:numCache>
                <c:formatCode>0</c:formatCode>
                <c:ptCount val="6"/>
                <c:pt idx="0">
                  <c:v>1988</c:v>
                </c:pt>
                <c:pt idx="1">
                  <c:v>1993</c:v>
                </c:pt>
                <c:pt idx="2">
                  <c:v>1998</c:v>
                </c:pt>
                <c:pt idx="3">
                  <c:v>2003</c:v>
                </c:pt>
                <c:pt idx="4">
                  <c:v>2008</c:v>
                </c:pt>
                <c:pt idx="5">
                  <c:v>2011</c:v>
                </c:pt>
              </c:numCache>
            </c:numRef>
          </c:cat>
          <c:val>
            <c:numRef>
              <c:f>'DATA-2011_PPPs'!$G$49:$L$49</c:f>
              <c:numCache>
                <c:formatCode>0.0</c:formatCode>
                <c:ptCount val="6"/>
                <c:pt idx="0">
                  <c:v>3.9565494046888428</c:v>
                </c:pt>
                <c:pt idx="1">
                  <c:v>3.6899397913898864</c:v>
                </c:pt>
                <c:pt idx="2">
                  <c:v>3.475352315307509</c:v>
                </c:pt>
                <c:pt idx="3">
                  <c:v>3.3884560922400144</c:v>
                </c:pt>
                <c:pt idx="4">
                  <c:v>3.1988048211675362</c:v>
                </c:pt>
                <c:pt idx="5">
                  <c:v>2.5920995941165059</c:v>
                </c:pt>
              </c:numCache>
            </c:numRef>
          </c:val>
          <c:smooth val="0"/>
          <c:extLst>
            <c:ext xmlns:c16="http://schemas.microsoft.com/office/drawing/2014/chart" uri="{C3380CC4-5D6E-409C-BE32-E72D297353CC}">
              <c16:uniqueId val="{00000001-E0B6-4120-B071-A9C8F42B4D2A}"/>
            </c:ext>
          </c:extLst>
        </c:ser>
        <c:dLbls>
          <c:showLegendKey val="0"/>
          <c:showVal val="0"/>
          <c:showCatName val="0"/>
          <c:showSerName val="0"/>
          <c:showPercent val="0"/>
          <c:showBubbleSize val="0"/>
        </c:dLbls>
        <c:marker val="1"/>
        <c:smooth val="0"/>
        <c:axId val="357999040"/>
        <c:axId val="357996688"/>
      </c:lineChart>
      <c:catAx>
        <c:axId val="35800060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7996296"/>
        <c:crosses val="autoZero"/>
        <c:auto val="1"/>
        <c:lblAlgn val="ctr"/>
        <c:lblOffset val="100"/>
        <c:noMultiLvlLbl val="0"/>
      </c:catAx>
      <c:valAx>
        <c:axId val="3579962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000608"/>
        <c:crosses val="autoZero"/>
        <c:crossBetween val="between"/>
      </c:valAx>
      <c:valAx>
        <c:axId val="35799668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7999040"/>
        <c:crosses val="max"/>
        <c:crossBetween val="between"/>
      </c:valAx>
      <c:catAx>
        <c:axId val="357999040"/>
        <c:scaling>
          <c:orientation val="minMax"/>
        </c:scaling>
        <c:delete val="1"/>
        <c:axPos val="b"/>
        <c:numFmt formatCode="0" sourceLinked="1"/>
        <c:majorTickMark val="out"/>
        <c:minorTickMark val="none"/>
        <c:tickLblPos val="nextTo"/>
        <c:crossAx val="3579966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'DATA-2011_PPPs'!$F$50</c:f>
              <c:strCache>
                <c:ptCount val="1"/>
                <c:pt idx="0">
                  <c:v>Gini with 2011 PPPs</c:v>
                </c:pt>
              </c:strCache>
            </c:strRef>
          </c:tx>
          <c:spPr>
            <a:ln w="28575" cap="rnd">
              <a:solidFill>
                <a:schemeClr val="accent1"/>
              </a:solidFill>
              <a:round/>
            </a:ln>
            <a:effectLst/>
          </c:spPr>
          <c:marker>
            <c:symbol val="circle"/>
            <c:size val="11"/>
            <c:spPr>
              <a:solidFill>
                <a:schemeClr val="accent1"/>
              </a:solidFill>
              <a:ln w="9525">
                <a:solidFill>
                  <a:schemeClr val="accent1"/>
                </a:solidFill>
              </a:ln>
              <a:effectLst/>
            </c:spPr>
          </c:marker>
          <c:cat>
            <c:numRef>
              <c:f>'DATA-2011_PPPs'!$G$46:$L$46</c:f>
              <c:numCache>
                <c:formatCode>0</c:formatCode>
                <c:ptCount val="6"/>
                <c:pt idx="0">
                  <c:v>1988</c:v>
                </c:pt>
                <c:pt idx="1">
                  <c:v>1993</c:v>
                </c:pt>
                <c:pt idx="2">
                  <c:v>1998</c:v>
                </c:pt>
                <c:pt idx="3">
                  <c:v>2003</c:v>
                </c:pt>
                <c:pt idx="4">
                  <c:v>2008</c:v>
                </c:pt>
                <c:pt idx="5">
                  <c:v>2011</c:v>
                </c:pt>
              </c:numCache>
            </c:numRef>
          </c:cat>
          <c:val>
            <c:numRef>
              <c:f>'DATA-2011_PPPs'!$G$50:$L$50</c:f>
              <c:numCache>
                <c:formatCode>0.0</c:formatCode>
                <c:ptCount val="6"/>
                <c:pt idx="0">
                  <c:v>69.405000000000001</c:v>
                </c:pt>
                <c:pt idx="1">
                  <c:v>69.006999999999991</c:v>
                </c:pt>
                <c:pt idx="2">
                  <c:v>68.447000000000003</c:v>
                </c:pt>
                <c:pt idx="3">
                  <c:v>68.664000000000001</c:v>
                </c:pt>
                <c:pt idx="4">
                  <c:v>67.209000000000003</c:v>
                </c:pt>
                <c:pt idx="5">
                  <c:v>63.515999999999991</c:v>
                </c:pt>
              </c:numCache>
            </c:numRef>
          </c:val>
          <c:smooth val="0"/>
          <c:extLst>
            <c:ext xmlns:c16="http://schemas.microsoft.com/office/drawing/2014/chart" uri="{C3380CC4-5D6E-409C-BE32-E72D297353CC}">
              <c16:uniqueId val="{00000000-C1ED-4E9A-8882-CC669A532866}"/>
            </c:ext>
          </c:extLst>
        </c:ser>
        <c:ser>
          <c:idx val="1"/>
          <c:order val="1"/>
          <c:tx>
            <c:strRef>
              <c:f>'DATA-2011_PPPs'!$F$51</c:f>
              <c:strCache>
                <c:ptCount val="1"/>
                <c:pt idx="0">
                  <c:v>Gini with 2005 PPPs</c:v>
                </c:pt>
              </c:strCache>
            </c:strRef>
          </c:tx>
          <c:spPr>
            <a:ln w="28575" cap="rnd">
              <a:solidFill>
                <a:schemeClr val="accent2"/>
              </a:solidFill>
              <a:round/>
            </a:ln>
            <a:effectLst/>
          </c:spPr>
          <c:marker>
            <c:symbol val="circle"/>
            <c:size val="11"/>
            <c:spPr>
              <a:solidFill>
                <a:schemeClr val="accent2"/>
              </a:solidFill>
              <a:ln w="9525">
                <a:solidFill>
                  <a:schemeClr val="accent2"/>
                </a:solidFill>
              </a:ln>
              <a:effectLst/>
            </c:spPr>
          </c:marker>
          <c:cat>
            <c:numRef>
              <c:f>'DATA-2011_PPPs'!$G$46:$L$46</c:f>
              <c:numCache>
                <c:formatCode>0</c:formatCode>
                <c:ptCount val="6"/>
                <c:pt idx="0">
                  <c:v>1988</c:v>
                </c:pt>
                <c:pt idx="1">
                  <c:v>1993</c:v>
                </c:pt>
                <c:pt idx="2">
                  <c:v>1998</c:v>
                </c:pt>
                <c:pt idx="3">
                  <c:v>2003</c:v>
                </c:pt>
                <c:pt idx="4">
                  <c:v>2008</c:v>
                </c:pt>
                <c:pt idx="5">
                  <c:v>2011</c:v>
                </c:pt>
              </c:numCache>
            </c:numRef>
          </c:cat>
          <c:val>
            <c:numRef>
              <c:f>'DATA-2011_PPPs'!$G$51:$L$51</c:f>
              <c:numCache>
                <c:formatCode>0.0</c:formatCode>
                <c:ptCount val="6"/>
                <c:pt idx="0">
                  <c:v>72.152940000000001</c:v>
                </c:pt>
                <c:pt idx="1">
                  <c:v>71.916889999999995</c:v>
                </c:pt>
                <c:pt idx="2">
                  <c:v>71.540350000000004</c:v>
                </c:pt>
                <c:pt idx="3">
                  <c:v>71.858760000000004</c:v>
                </c:pt>
                <c:pt idx="4">
                  <c:v>70.5</c:v>
                </c:pt>
                <c:pt idx="5" formatCode="General">
                  <c:v>67</c:v>
                </c:pt>
              </c:numCache>
            </c:numRef>
          </c:val>
          <c:smooth val="0"/>
          <c:extLst>
            <c:ext xmlns:c16="http://schemas.microsoft.com/office/drawing/2014/chart" uri="{C3380CC4-5D6E-409C-BE32-E72D297353CC}">
              <c16:uniqueId val="{00000001-C1ED-4E9A-8882-CC669A532866}"/>
            </c:ext>
          </c:extLst>
        </c:ser>
        <c:dLbls>
          <c:showLegendKey val="0"/>
          <c:showVal val="0"/>
          <c:showCatName val="0"/>
          <c:showSerName val="0"/>
          <c:showPercent val="0"/>
          <c:showBubbleSize val="0"/>
        </c:dLbls>
        <c:marker val="1"/>
        <c:smooth val="0"/>
        <c:axId val="287736160"/>
        <c:axId val="285679552"/>
      </c:lineChart>
      <c:catAx>
        <c:axId val="28773616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5679552"/>
        <c:crosses val="autoZero"/>
        <c:auto val="1"/>
        <c:lblAlgn val="ctr"/>
        <c:lblOffset val="100"/>
        <c:noMultiLvlLbl val="0"/>
      </c:catAx>
      <c:valAx>
        <c:axId val="2856795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7736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72896048544381E-2"/>
          <c:y val="9.0134128454531434E-2"/>
          <c:w val="0.93450764765168681"/>
          <c:h val="0.87311686391238186"/>
        </c:manualLayout>
      </c:layout>
      <c:lineChart>
        <c:grouping val="standard"/>
        <c:varyColors val="0"/>
        <c:ser>
          <c:idx val="0"/>
          <c:order val="0"/>
          <c:spPr>
            <a:ln w="28575" cap="rnd">
              <a:solidFill>
                <a:schemeClr val="accent1"/>
              </a:solidFill>
              <a:round/>
            </a:ln>
            <a:effectLst/>
          </c:spPr>
          <c:marker>
            <c:symbol val="circle"/>
            <c:size val="10"/>
            <c:spPr>
              <a:solidFill>
                <a:schemeClr val="accent1"/>
              </a:solidFill>
              <a:ln w="9525">
                <a:solidFill>
                  <a:schemeClr val="accent1"/>
                </a:solidFill>
              </a:ln>
              <a:effectLst/>
            </c:spPr>
          </c:marker>
          <c:cat>
            <c:numRef>
              <c:f>'Inequality DATA'!$O$2:$S$2</c:f>
              <c:numCache>
                <c:formatCode>General</c:formatCode>
                <c:ptCount val="5"/>
                <c:pt idx="0">
                  <c:v>1988</c:v>
                </c:pt>
                <c:pt idx="1">
                  <c:v>1993</c:v>
                </c:pt>
                <c:pt idx="2">
                  <c:v>1998</c:v>
                </c:pt>
                <c:pt idx="3">
                  <c:v>2003</c:v>
                </c:pt>
                <c:pt idx="4">
                  <c:v>2008</c:v>
                </c:pt>
              </c:numCache>
            </c:numRef>
          </c:cat>
          <c:val>
            <c:numRef>
              <c:f>'Inequality DATA'!$O$3:$S$3</c:f>
              <c:numCache>
                <c:formatCode>General</c:formatCode>
                <c:ptCount val="5"/>
                <c:pt idx="0">
                  <c:v>72.5</c:v>
                </c:pt>
                <c:pt idx="1">
                  <c:v>71.8</c:v>
                </c:pt>
                <c:pt idx="2">
                  <c:v>71.900000000000006</c:v>
                </c:pt>
                <c:pt idx="3">
                  <c:v>71.900000000000006</c:v>
                </c:pt>
                <c:pt idx="4">
                  <c:v>69.599999999999994</c:v>
                </c:pt>
              </c:numCache>
            </c:numRef>
          </c:val>
          <c:smooth val="0"/>
          <c:extLst>
            <c:ext xmlns:c16="http://schemas.microsoft.com/office/drawing/2014/chart" uri="{C3380CC4-5D6E-409C-BE32-E72D297353CC}">
              <c16:uniqueId val="{00000000-F6DA-484D-B568-53376341275C}"/>
            </c:ext>
          </c:extLst>
        </c:ser>
        <c:ser>
          <c:idx val="1"/>
          <c:order val="1"/>
          <c:spPr>
            <a:ln w="28575" cap="rnd">
              <a:solidFill>
                <a:schemeClr val="accent2"/>
              </a:solidFill>
              <a:round/>
            </a:ln>
            <a:effectLst/>
          </c:spPr>
          <c:marker>
            <c:symbol val="circle"/>
            <c:size val="10"/>
            <c:spPr>
              <a:solidFill>
                <a:schemeClr val="accent2"/>
              </a:solidFill>
              <a:ln w="9525">
                <a:solidFill>
                  <a:schemeClr val="accent2"/>
                </a:solidFill>
              </a:ln>
              <a:effectLst/>
            </c:spPr>
          </c:marker>
          <c:cat>
            <c:numRef>
              <c:f>'Inequality DATA'!$O$2:$S$2</c:f>
              <c:numCache>
                <c:formatCode>General</c:formatCode>
                <c:ptCount val="5"/>
                <c:pt idx="0">
                  <c:v>1988</c:v>
                </c:pt>
                <c:pt idx="1">
                  <c:v>1993</c:v>
                </c:pt>
                <c:pt idx="2">
                  <c:v>1998</c:v>
                </c:pt>
                <c:pt idx="3">
                  <c:v>2003</c:v>
                </c:pt>
                <c:pt idx="4">
                  <c:v>2008</c:v>
                </c:pt>
              </c:numCache>
            </c:numRef>
          </c:cat>
          <c:val>
            <c:numRef>
              <c:f>'Inequality DATA'!$O$13:$S$13</c:f>
              <c:numCache>
                <c:formatCode>0.0</c:formatCode>
                <c:ptCount val="5"/>
                <c:pt idx="0">
                  <c:v>70.475999999999999</c:v>
                </c:pt>
                <c:pt idx="1">
                  <c:v>69.343999999999994</c:v>
                </c:pt>
                <c:pt idx="2">
                  <c:v>68.744</c:v>
                </c:pt>
                <c:pt idx="3">
                  <c:v>68.331999999999994</c:v>
                </c:pt>
                <c:pt idx="4">
                  <c:v>65.323999999999998</c:v>
                </c:pt>
              </c:numCache>
            </c:numRef>
          </c:val>
          <c:smooth val="0"/>
          <c:extLst>
            <c:ext xmlns:c16="http://schemas.microsoft.com/office/drawing/2014/chart" uri="{C3380CC4-5D6E-409C-BE32-E72D297353CC}">
              <c16:uniqueId val="{00000001-F6DA-484D-B568-53376341275C}"/>
            </c:ext>
          </c:extLst>
        </c:ser>
        <c:ser>
          <c:idx val="2"/>
          <c:order val="2"/>
          <c:spPr>
            <a:ln w="28575" cap="rnd">
              <a:solidFill>
                <a:schemeClr val="accent3"/>
              </a:solidFill>
              <a:round/>
            </a:ln>
            <a:effectLst/>
          </c:spPr>
          <c:marker>
            <c:symbol val="circle"/>
            <c:size val="10"/>
            <c:spPr>
              <a:solidFill>
                <a:schemeClr val="accent3"/>
              </a:solidFill>
              <a:ln w="9525">
                <a:solidFill>
                  <a:schemeClr val="accent3"/>
                </a:solidFill>
              </a:ln>
              <a:effectLst/>
            </c:spPr>
          </c:marker>
          <c:cat>
            <c:numRef>
              <c:f>'Inequality DATA'!$O$2:$S$2</c:f>
              <c:numCache>
                <c:formatCode>General</c:formatCode>
                <c:ptCount val="5"/>
                <c:pt idx="0">
                  <c:v>1988</c:v>
                </c:pt>
                <c:pt idx="1">
                  <c:v>1993</c:v>
                </c:pt>
                <c:pt idx="2">
                  <c:v>1998</c:v>
                </c:pt>
                <c:pt idx="3">
                  <c:v>2003</c:v>
                </c:pt>
                <c:pt idx="4">
                  <c:v>2008</c:v>
                </c:pt>
              </c:numCache>
            </c:numRef>
          </c:cat>
          <c:val>
            <c:numRef>
              <c:f>'Inequality DATA'!$O$5:$S$5</c:f>
              <c:numCache>
                <c:formatCode>General</c:formatCode>
                <c:ptCount val="5"/>
                <c:pt idx="0">
                  <c:v>71.8</c:v>
                </c:pt>
                <c:pt idx="1">
                  <c:v>70.8</c:v>
                </c:pt>
                <c:pt idx="2">
                  <c:v>71</c:v>
                </c:pt>
                <c:pt idx="3">
                  <c:v>71.099999999999994</c:v>
                </c:pt>
                <c:pt idx="4" formatCode="0">
                  <c:v>68</c:v>
                </c:pt>
              </c:numCache>
            </c:numRef>
          </c:val>
          <c:smooth val="0"/>
          <c:extLst>
            <c:ext xmlns:c16="http://schemas.microsoft.com/office/drawing/2014/chart" uri="{C3380CC4-5D6E-409C-BE32-E72D297353CC}">
              <c16:uniqueId val="{00000002-F6DA-484D-B568-53376341275C}"/>
            </c:ext>
          </c:extLst>
        </c:ser>
        <c:dLbls>
          <c:showLegendKey val="0"/>
          <c:showVal val="0"/>
          <c:showCatName val="0"/>
          <c:showSerName val="0"/>
          <c:showPercent val="0"/>
          <c:showBubbleSize val="0"/>
        </c:dLbls>
        <c:marker val="1"/>
        <c:smooth val="0"/>
        <c:axId val="285683472"/>
        <c:axId val="358031464"/>
      </c:lineChart>
      <c:catAx>
        <c:axId val="28568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8031464"/>
        <c:crosses val="autoZero"/>
        <c:auto val="1"/>
        <c:lblAlgn val="ctr"/>
        <c:lblOffset val="100"/>
        <c:noMultiLvlLbl val="0"/>
      </c:catAx>
      <c:valAx>
        <c:axId val="358031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568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Top 1% share in US: Comparison between WTID fiscal data and factor income from LIS (both run across households/fiscal units;</a:t>
            </a:r>
            <a:r>
              <a:rPr lang="en-US" sz="1600" baseline="0" dirty="0"/>
              <a:t> K gains excluded</a:t>
            </a:r>
            <a:r>
              <a:rPr lang="en-US" sz="1600" dirty="0"/>
              <a:t>) </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38100" cap="rnd">
              <a:solidFill>
                <a:schemeClr val="accent1"/>
              </a:solidFill>
              <a:round/>
            </a:ln>
            <a:effectLst/>
          </c:spPr>
          <c:marker>
            <c:symbol val="circle"/>
            <c:size val="9"/>
            <c:spPr>
              <a:solidFill>
                <a:schemeClr val="accent1"/>
              </a:solidFill>
              <a:ln w="38100">
                <a:solidFill>
                  <a:schemeClr val="accent1"/>
                </a:solidFill>
              </a:ln>
              <a:effectLst/>
            </c:spPr>
          </c:marker>
          <c:xVal>
            <c:numRef>
              <c:f>'Factor income_compare_Piketty'!$E$2:$N$2</c:f>
              <c:numCache>
                <c:formatCode>General</c:formatCode>
                <c:ptCount val="10"/>
                <c:pt idx="0">
                  <c:v>1979</c:v>
                </c:pt>
                <c:pt idx="1">
                  <c:v>1986</c:v>
                </c:pt>
                <c:pt idx="2">
                  <c:v>1991</c:v>
                </c:pt>
                <c:pt idx="3">
                  <c:v>1994</c:v>
                </c:pt>
                <c:pt idx="4">
                  <c:v>1997</c:v>
                </c:pt>
                <c:pt idx="5">
                  <c:v>2000</c:v>
                </c:pt>
                <c:pt idx="6">
                  <c:v>2004</c:v>
                </c:pt>
                <c:pt idx="7">
                  <c:v>2007</c:v>
                </c:pt>
                <c:pt idx="8">
                  <c:v>2010</c:v>
                </c:pt>
                <c:pt idx="9">
                  <c:v>2013</c:v>
                </c:pt>
              </c:numCache>
            </c:numRef>
          </c:xVal>
          <c:yVal>
            <c:numRef>
              <c:f>'Factor income_compare_Piketty'!$E$8:$N$8</c:f>
              <c:numCache>
                <c:formatCode>General</c:formatCode>
                <c:ptCount val="10"/>
                <c:pt idx="0">
                  <c:v>8.0299999999999994</c:v>
                </c:pt>
                <c:pt idx="1">
                  <c:v>9.1300000000000008</c:v>
                </c:pt>
                <c:pt idx="2">
                  <c:v>12.17</c:v>
                </c:pt>
                <c:pt idx="3">
                  <c:v>12.85</c:v>
                </c:pt>
                <c:pt idx="4">
                  <c:v>14.77</c:v>
                </c:pt>
                <c:pt idx="5">
                  <c:v>16.489999999999998</c:v>
                </c:pt>
                <c:pt idx="6">
                  <c:v>16.34</c:v>
                </c:pt>
                <c:pt idx="7">
                  <c:v>18.329999999999998</c:v>
                </c:pt>
                <c:pt idx="8">
                  <c:v>17.45</c:v>
                </c:pt>
                <c:pt idx="9">
                  <c:v>17.43</c:v>
                </c:pt>
              </c:numCache>
            </c:numRef>
          </c:yVal>
          <c:smooth val="1"/>
          <c:extLst>
            <c:ext xmlns:c16="http://schemas.microsoft.com/office/drawing/2014/chart" uri="{C3380CC4-5D6E-409C-BE32-E72D297353CC}">
              <c16:uniqueId val="{00000000-7A2B-4A8B-91C7-A156A6A41594}"/>
            </c:ext>
          </c:extLst>
        </c:ser>
        <c:ser>
          <c:idx val="1"/>
          <c:order val="1"/>
          <c:spPr>
            <a:ln w="38100" cap="rnd">
              <a:solidFill>
                <a:schemeClr val="accent2"/>
              </a:solidFill>
              <a:round/>
            </a:ln>
            <a:effectLst/>
          </c:spPr>
          <c:marker>
            <c:symbol val="circle"/>
            <c:size val="9"/>
            <c:spPr>
              <a:solidFill>
                <a:schemeClr val="accent2"/>
              </a:solidFill>
              <a:ln w="38100">
                <a:solidFill>
                  <a:schemeClr val="accent2"/>
                </a:solidFill>
              </a:ln>
              <a:effectLst/>
            </c:spPr>
          </c:marker>
          <c:xVal>
            <c:numRef>
              <c:f>'Factor income_compare_Piketty'!$E$2:$N$2</c:f>
              <c:numCache>
                <c:formatCode>General</c:formatCode>
                <c:ptCount val="10"/>
                <c:pt idx="0">
                  <c:v>1979</c:v>
                </c:pt>
                <c:pt idx="1">
                  <c:v>1986</c:v>
                </c:pt>
                <c:pt idx="2">
                  <c:v>1991</c:v>
                </c:pt>
                <c:pt idx="3">
                  <c:v>1994</c:v>
                </c:pt>
                <c:pt idx="4">
                  <c:v>1997</c:v>
                </c:pt>
                <c:pt idx="5">
                  <c:v>2000</c:v>
                </c:pt>
                <c:pt idx="6">
                  <c:v>2004</c:v>
                </c:pt>
                <c:pt idx="7">
                  <c:v>2007</c:v>
                </c:pt>
                <c:pt idx="8">
                  <c:v>2010</c:v>
                </c:pt>
                <c:pt idx="9">
                  <c:v>2013</c:v>
                </c:pt>
              </c:numCache>
            </c:numRef>
          </c:xVal>
          <c:yVal>
            <c:numRef>
              <c:f>'Factor income_compare_Piketty'!$E$5:$N$5</c:f>
              <c:numCache>
                <c:formatCode>0.00</c:formatCode>
                <c:ptCount val="10"/>
                <c:pt idx="0">
                  <c:v>5.8225768137062994</c:v>
                </c:pt>
                <c:pt idx="1">
                  <c:v>6.5463294141573849</c:v>
                </c:pt>
                <c:pt idx="2">
                  <c:v>6.5879688941977133</c:v>
                </c:pt>
                <c:pt idx="3">
                  <c:v>9.44357517258676</c:v>
                </c:pt>
                <c:pt idx="4">
                  <c:v>9.954892833204088</c:v>
                </c:pt>
                <c:pt idx="5">
                  <c:v>10.138180361857401</c:v>
                </c:pt>
                <c:pt idx="6">
                  <c:v>9.8125458913368799</c:v>
                </c:pt>
                <c:pt idx="7">
                  <c:v>9.1494568138938099</c:v>
                </c:pt>
                <c:pt idx="8">
                  <c:v>9.0893123192094727</c:v>
                </c:pt>
                <c:pt idx="9">
                  <c:v>9.8268012137954663</c:v>
                </c:pt>
              </c:numCache>
            </c:numRef>
          </c:yVal>
          <c:smooth val="1"/>
          <c:extLst>
            <c:ext xmlns:c16="http://schemas.microsoft.com/office/drawing/2014/chart" uri="{C3380CC4-5D6E-409C-BE32-E72D297353CC}">
              <c16:uniqueId val="{00000001-7A2B-4A8B-91C7-A156A6A41594}"/>
            </c:ext>
          </c:extLst>
        </c:ser>
        <c:dLbls>
          <c:showLegendKey val="0"/>
          <c:showVal val="0"/>
          <c:showCatName val="0"/>
          <c:showSerName val="0"/>
          <c:showPercent val="0"/>
          <c:showBubbleSize val="0"/>
        </c:dLbls>
        <c:axId val="357995120"/>
        <c:axId val="357994728"/>
      </c:scatterChart>
      <c:valAx>
        <c:axId val="357995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7994728"/>
        <c:crosses val="autoZero"/>
        <c:crossBetween val="midCat"/>
      </c:valAx>
      <c:valAx>
        <c:axId val="357994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79951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Top 1% share Norway: Comparison between WTID fiscal data and factor income from LIS (both run across households/fiscal units;</a:t>
            </a:r>
            <a:r>
              <a:rPr lang="en-US" sz="1600" baseline="0"/>
              <a:t> K gains excluded</a:t>
            </a:r>
            <a:r>
              <a:rPr lang="en-US" sz="1600"/>
              <a:t>) </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729332429030437E-2"/>
          <c:y val="0.12479825916682591"/>
          <c:w val="0.89793288152880379"/>
          <c:h val="0.80941117995936307"/>
        </c:manualLayout>
      </c:layout>
      <c:scatterChart>
        <c:scatterStyle val="smoothMarker"/>
        <c:varyColors val="0"/>
        <c:ser>
          <c:idx val="0"/>
          <c:order val="0"/>
          <c:spPr>
            <a:ln w="38100" cap="rnd">
              <a:solidFill>
                <a:schemeClr val="accent1"/>
              </a:solidFill>
              <a:round/>
            </a:ln>
            <a:effectLst/>
          </c:spPr>
          <c:marker>
            <c:symbol val="circle"/>
            <c:size val="9"/>
            <c:spPr>
              <a:solidFill>
                <a:schemeClr val="accent1"/>
              </a:solidFill>
              <a:ln w="38100">
                <a:solidFill>
                  <a:schemeClr val="accent1"/>
                </a:solidFill>
              </a:ln>
              <a:effectLst/>
            </c:spPr>
          </c:marker>
          <c:xVal>
            <c:numRef>
              <c:f>'Factor income_compare_Piketty'!$E$79:$N$79</c:f>
              <c:numCache>
                <c:formatCode>General</c:formatCode>
                <c:ptCount val="10"/>
                <c:pt idx="0">
                  <c:v>1979</c:v>
                </c:pt>
                <c:pt idx="1">
                  <c:v>1981</c:v>
                </c:pt>
                <c:pt idx="2">
                  <c:v>1986</c:v>
                </c:pt>
                <c:pt idx="3">
                  <c:v>1991</c:v>
                </c:pt>
                <c:pt idx="4">
                  <c:v>1995</c:v>
                </c:pt>
                <c:pt idx="5">
                  <c:v>2000</c:v>
                </c:pt>
                <c:pt idx="6">
                  <c:v>2004</c:v>
                </c:pt>
                <c:pt idx="7">
                  <c:v>2007</c:v>
                </c:pt>
                <c:pt idx="8">
                  <c:v>2010</c:v>
                </c:pt>
                <c:pt idx="9">
                  <c:v>2013</c:v>
                </c:pt>
              </c:numCache>
            </c:numRef>
          </c:xVal>
          <c:yVal>
            <c:numRef>
              <c:f>'Factor income_compare_Piketty'!$E$82:$N$82</c:f>
              <c:numCache>
                <c:formatCode>General</c:formatCode>
                <c:ptCount val="10"/>
                <c:pt idx="0" formatCode="0.0">
                  <c:v>4.8331862275806152</c:v>
                </c:pt>
                <c:pt idx="2" formatCode="0.0">
                  <c:v>4.4246213822302431</c:v>
                </c:pt>
                <c:pt idx="3" formatCode="0.0">
                  <c:v>5.6108998819370806</c:v>
                </c:pt>
                <c:pt idx="4" formatCode="0.0">
                  <c:v>6.5753209679564932</c:v>
                </c:pt>
                <c:pt idx="5" formatCode="0.0">
                  <c:v>8.5620082201871401</c:v>
                </c:pt>
                <c:pt idx="6" formatCode="0.0">
                  <c:v>10.958102131289852</c:v>
                </c:pt>
                <c:pt idx="7" formatCode="0.0">
                  <c:v>7.1532921014154995</c:v>
                </c:pt>
                <c:pt idx="8" formatCode="0.0">
                  <c:v>7.9558278104499518</c:v>
                </c:pt>
                <c:pt idx="9" formatCode="0.0">
                  <c:v>7.365182464501622</c:v>
                </c:pt>
              </c:numCache>
            </c:numRef>
          </c:yVal>
          <c:smooth val="1"/>
          <c:extLst>
            <c:ext xmlns:c16="http://schemas.microsoft.com/office/drawing/2014/chart" uri="{C3380CC4-5D6E-409C-BE32-E72D297353CC}">
              <c16:uniqueId val="{00000000-6015-4498-A31F-183D818A3A15}"/>
            </c:ext>
          </c:extLst>
        </c:ser>
        <c:ser>
          <c:idx val="1"/>
          <c:order val="1"/>
          <c:spPr>
            <a:ln w="38100" cap="rnd">
              <a:solidFill>
                <a:schemeClr val="accent2"/>
              </a:solidFill>
              <a:round/>
            </a:ln>
            <a:effectLst/>
          </c:spPr>
          <c:marker>
            <c:symbol val="circle"/>
            <c:size val="9"/>
            <c:spPr>
              <a:solidFill>
                <a:schemeClr val="accent2"/>
              </a:solidFill>
              <a:ln w="38100">
                <a:solidFill>
                  <a:schemeClr val="accent2"/>
                </a:solidFill>
              </a:ln>
              <a:effectLst/>
            </c:spPr>
          </c:marker>
          <c:xVal>
            <c:numRef>
              <c:f>'Factor income_compare_Piketty'!$E$84:$N$84</c:f>
              <c:numCache>
                <c:formatCode>General</c:formatCode>
                <c:ptCount val="10"/>
                <c:pt idx="0">
                  <c:v>1979</c:v>
                </c:pt>
                <c:pt idx="1">
                  <c:v>1981</c:v>
                </c:pt>
                <c:pt idx="2">
                  <c:v>1986</c:v>
                </c:pt>
                <c:pt idx="3">
                  <c:v>1991</c:v>
                </c:pt>
                <c:pt idx="4">
                  <c:v>1995</c:v>
                </c:pt>
                <c:pt idx="5">
                  <c:v>2000</c:v>
                </c:pt>
                <c:pt idx="6">
                  <c:v>2004</c:v>
                </c:pt>
                <c:pt idx="7">
                  <c:v>2007</c:v>
                </c:pt>
                <c:pt idx="8">
                  <c:v>2010</c:v>
                </c:pt>
                <c:pt idx="9">
                  <c:v>2011</c:v>
                </c:pt>
              </c:numCache>
            </c:numRef>
          </c:xVal>
          <c:yVal>
            <c:numRef>
              <c:f>'Factor income_compare_Piketty'!$E$85:$N$85</c:f>
              <c:numCache>
                <c:formatCode>0.0</c:formatCode>
                <c:ptCount val="10"/>
                <c:pt idx="0">
                  <c:v>4.9146080017089799</c:v>
                </c:pt>
                <c:pt idx="2">
                  <c:v>4.3741660118103001</c:v>
                </c:pt>
                <c:pt idx="3">
                  <c:v>4.3734884262085005</c:v>
                </c:pt>
                <c:pt idx="4">
                  <c:v>7.3597350120544398</c:v>
                </c:pt>
                <c:pt idx="5">
                  <c:v>10.313743591308599</c:v>
                </c:pt>
                <c:pt idx="6">
                  <c:v>11.622608184814499</c:v>
                </c:pt>
                <c:pt idx="7">
                  <c:v>8.5424261093139595</c:v>
                </c:pt>
                <c:pt idx="8">
                  <c:v>7.7419595718383807</c:v>
                </c:pt>
                <c:pt idx="9">
                  <c:v>7.8034138679504403</c:v>
                </c:pt>
              </c:numCache>
            </c:numRef>
          </c:yVal>
          <c:smooth val="1"/>
          <c:extLst>
            <c:ext xmlns:c16="http://schemas.microsoft.com/office/drawing/2014/chart" uri="{C3380CC4-5D6E-409C-BE32-E72D297353CC}">
              <c16:uniqueId val="{00000001-6015-4498-A31F-183D818A3A15}"/>
            </c:ext>
          </c:extLst>
        </c:ser>
        <c:dLbls>
          <c:showLegendKey val="0"/>
          <c:showVal val="0"/>
          <c:showCatName val="0"/>
          <c:showSerName val="0"/>
          <c:showPercent val="0"/>
          <c:showBubbleSize val="0"/>
        </c:dLbls>
        <c:axId val="186834928"/>
        <c:axId val="186840024"/>
      </c:scatterChart>
      <c:valAx>
        <c:axId val="186834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6840024"/>
        <c:crosses val="autoZero"/>
        <c:crossBetween val="midCat"/>
      </c:valAx>
      <c:valAx>
        <c:axId val="1868400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6834928"/>
        <c:crosses val="autoZero"/>
        <c:crossBetween val="midCat"/>
      </c:valAx>
      <c:spPr>
        <a:noFill/>
        <a:ln>
          <a:noFill/>
        </a:ln>
        <a:effectLst/>
      </c:spPr>
    </c:plotArea>
    <c:plotVisOnly val="1"/>
    <c:dispBlanksAs val="span"/>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5874255377541E-2"/>
          <c:y val="3.2686082497802124E-2"/>
          <c:w val="0.90286351706036749"/>
          <c:h val="0.87521948367673352"/>
        </c:manualLayout>
      </c:layout>
      <c:lineChart>
        <c:grouping val="standard"/>
        <c:varyColors val="0"/>
        <c:ser>
          <c:idx val="0"/>
          <c:order val="0"/>
          <c:spPr>
            <a:ln w="28575" cap="rnd">
              <a:solidFill>
                <a:schemeClr val="accent1"/>
              </a:solidFill>
              <a:round/>
            </a:ln>
            <a:effectLst/>
          </c:spPr>
          <c:marker>
            <c:symbol val="circle"/>
            <c:size val="12"/>
            <c:spPr>
              <a:solidFill>
                <a:schemeClr val="accent1"/>
              </a:solidFill>
              <a:ln w="9525">
                <a:solidFill>
                  <a:schemeClr val="accent1"/>
                </a:solidFill>
              </a:ln>
              <a:effectLst/>
            </c:spPr>
          </c:marker>
          <c:cat>
            <c:numRef>
              <c:f>Sheet1!$M$18:$Q$18</c:f>
              <c:numCache>
                <c:formatCode>General</c:formatCode>
                <c:ptCount val="5"/>
                <c:pt idx="0">
                  <c:v>1988</c:v>
                </c:pt>
                <c:pt idx="1">
                  <c:v>1993</c:v>
                </c:pt>
                <c:pt idx="2">
                  <c:v>1998</c:v>
                </c:pt>
                <c:pt idx="3">
                  <c:v>2003</c:v>
                </c:pt>
                <c:pt idx="4">
                  <c:v>2008</c:v>
                </c:pt>
              </c:numCache>
            </c:numRef>
          </c:cat>
          <c:val>
            <c:numRef>
              <c:f>Sheet1!$G$23:$K$23</c:f>
              <c:numCache>
                <c:formatCode>General</c:formatCode>
                <c:ptCount val="5"/>
                <c:pt idx="0">
                  <c:v>72.5</c:v>
                </c:pt>
                <c:pt idx="1">
                  <c:v>71.8</c:v>
                </c:pt>
                <c:pt idx="2">
                  <c:v>71.900000000000006</c:v>
                </c:pt>
                <c:pt idx="3">
                  <c:v>71.900000000000006</c:v>
                </c:pt>
                <c:pt idx="4">
                  <c:v>69.599999999999994</c:v>
                </c:pt>
              </c:numCache>
            </c:numRef>
          </c:val>
          <c:smooth val="0"/>
          <c:extLst>
            <c:ext xmlns:c16="http://schemas.microsoft.com/office/drawing/2014/chart" uri="{C3380CC4-5D6E-409C-BE32-E72D297353CC}">
              <c16:uniqueId val="{00000000-9166-4186-AD79-C8D06AE72AE7}"/>
            </c:ext>
          </c:extLst>
        </c:ser>
        <c:ser>
          <c:idx val="1"/>
          <c:order val="1"/>
          <c:spPr>
            <a:ln w="28575" cap="rnd">
              <a:solidFill>
                <a:schemeClr val="accent2"/>
              </a:solidFill>
              <a:round/>
            </a:ln>
            <a:effectLst/>
          </c:spPr>
          <c:marker>
            <c:symbol val="circle"/>
            <c:size val="12"/>
            <c:spPr>
              <a:solidFill>
                <a:schemeClr val="accent2"/>
              </a:solidFill>
              <a:ln w="9525">
                <a:solidFill>
                  <a:schemeClr val="accent2"/>
                </a:solidFill>
              </a:ln>
              <a:effectLst/>
            </c:spPr>
          </c:marker>
          <c:cat>
            <c:numRef>
              <c:f>Sheet1!$M$18:$Q$18</c:f>
              <c:numCache>
                <c:formatCode>General</c:formatCode>
                <c:ptCount val="5"/>
                <c:pt idx="0">
                  <c:v>1988</c:v>
                </c:pt>
                <c:pt idx="1">
                  <c:v>1993</c:v>
                </c:pt>
                <c:pt idx="2">
                  <c:v>1998</c:v>
                </c:pt>
                <c:pt idx="3">
                  <c:v>2003</c:v>
                </c:pt>
                <c:pt idx="4">
                  <c:v>2008</c:v>
                </c:pt>
              </c:numCache>
            </c:numRef>
          </c:cat>
          <c:val>
            <c:numRef>
              <c:f>Sheet1!$G$24:$K$24</c:f>
              <c:numCache>
                <c:formatCode>General</c:formatCode>
                <c:ptCount val="5"/>
                <c:pt idx="0">
                  <c:v>76.3</c:v>
                </c:pt>
                <c:pt idx="1">
                  <c:v>76.099999999999994</c:v>
                </c:pt>
                <c:pt idx="2">
                  <c:v>77.2</c:v>
                </c:pt>
                <c:pt idx="3">
                  <c:v>78.099999999999994</c:v>
                </c:pt>
                <c:pt idx="4">
                  <c:v>75.900000000000006</c:v>
                </c:pt>
              </c:numCache>
            </c:numRef>
          </c:val>
          <c:smooth val="0"/>
          <c:extLst>
            <c:ext xmlns:c16="http://schemas.microsoft.com/office/drawing/2014/chart" uri="{C3380CC4-5D6E-409C-BE32-E72D297353CC}">
              <c16:uniqueId val="{00000001-9166-4186-AD79-C8D06AE72AE7}"/>
            </c:ext>
          </c:extLst>
        </c:ser>
        <c:dLbls>
          <c:showLegendKey val="0"/>
          <c:showVal val="0"/>
          <c:showCatName val="0"/>
          <c:showSerName val="0"/>
          <c:showPercent val="0"/>
          <c:showBubbleSize val="0"/>
        </c:dLbls>
        <c:marker val="1"/>
        <c:smooth val="0"/>
        <c:axId val="364980608"/>
        <c:axId val="364978256"/>
      </c:lineChart>
      <c:catAx>
        <c:axId val="36498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4978256"/>
        <c:crosses val="autoZero"/>
        <c:auto val="1"/>
        <c:lblAlgn val="ctr"/>
        <c:lblOffset val="100"/>
        <c:noMultiLvlLbl val="0"/>
      </c:catAx>
      <c:valAx>
        <c:axId val="36497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4980608"/>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0.30894</cdr:x>
      <cdr:y>0.35446</cdr:y>
    </cdr:from>
    <cdr:to>
      <cdr:x>0.45475</cdr:x>
      <cdr:y>0.40623</cdr:y>
    </cdr:to>
    <cdr:sp macro="" textlink="">
      <cdr:nvSpPr>
        <cdr:cNvPr id="2" name="TextBox 1"/>
        <cdr:cNvSpPr txBox="1"/>
      </cdr:nvSpPr>
      <cdr:spPr>
        <a:xfrm xmlns:a="http://schemas.openxmlformats.org/drawingml/2006/main">
          <a:off x="2659061" y="2010854"/>
          <a:ext cx="1243527" cy="3042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t>B-M</a:t>
          </a:r>
          <a:r>
            <a:rPr lang="en-US" sz="1100"/>
            <a:t> series</a:t>
          </a:r>
        </a:p>
      </cdr:txBody>
    </cdr:sp>
  </cdr:relSizeAnchor>
  <cdr:relSizeAnchor xmlns:cdr="http://schemas.openxmlformats.org/drawingml/2006/chartDrawing">
    <cdr:from>
      <cdr:x>0.73557</cdr:x>
      <cdr:y>0.15571</cdr:y>
    </cdr:from>
    <cdr:to>
      <cdr:x>0.90015</cdr:x>
      <cdr:y>0.21657</cdr:y>
    </cdr:to>
    <cdr:sp macro="" textlink="">
      <cdr:nvSpPr>
        <cdr:cNvPr id="3" name="TextBox 2"/>
        <cdr:cNvSpPr txBox="1"/>
      </cdr:nvSpPr>
      <cdr:spPr>
        <a:xfrm xmlns:a="http://schemas.openxmlformats.org/drawingml/2006/main">
          <a:off x="6297100" y="846672"/>
          <a:ext cx="1402289" cy="3571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L-M and M series</a:t>
          </a:r>
        </a:p>
      </cdr:txBody>
    </cdr:sp>
  </cdr:relSizeAnchor>
</c:userShapes>
</file>

<file path=ppt/drawings/drawing10.xml><?xml version="1.0" encoding="utf-8"?>
<c:userShapes xmlns:c="http://schemas.openxmlformats.org/drawingml/2006/chart">
  <cdr:relSizeAnchor xmlns:cdr="http://schemas.openxmlformats.org/drawingml/2006/chartDrawing">
    <cdr:from>
      <cdr:x>0.24223</cdr:x>
      <cdr:y>0.56614</cdr:y>
    </cdr:from>
    <cdr:to>
      <cdr:x>0.3346</cdr:x>
      <cdr:y>0.6507</cdr:y>
    </cdr:to>
    <cdr:sp macro="" textlink="">
      <cdr:nvSpPr>
        <cdr:cNvPr id="2" name="TextBox 1"/>
        <cdr:cNvSpPr txBox="1"/>
      </cdr:nvSpPr>
      <cdr:spPr>
        <a:xfrm xmlns:a="http://schemas.openxmlformats.org/drawingml/2006/main">
          <a:off x="1455312" y="2038350"/>
          <a:ext cx="554959" cy="3044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Plague</a:t>
          </a:r>
        </a:p>
      </cdr:txBody>
    </cdr:sp>
  </cdr:relSizeAnchor>
  <cdr:relSizeAnchor xmlns:cdr="http://schemas.openxmlformats.org/drawingml/2006/chartDrawing">
    <cdr:from>
      <cdr:x>0.3415</cdr:x>
      <cdr:y>0.27722</cdr:y>
    </cdr:from>
    <cdr:to>
      <cdr:x>0.54437</cdr:x>
      <cdr:y>0.47707</cdr:y>
    </cdr:to>
    <cdr:sp macro="" textlink="">
      <cdr:nvSpPr>
        <cdr:cNvPr id="3" name="TextBox 2"/>
        <cdr:cNvSpPr txBox="1"/>
      </cdr:nvSpPr>
      <cdr:spPr>
        <a:xfrm xmlns:a="http://schemas.openxmlformats.org/drawingml/2006/main">
          <a:off x="2735626" y="1330817"/>
          <a:ext cx="1625152" cy="9593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Wool and wine production, rising demand for land, commercial</a:t>
          </a:r>
        </a:p>
        <a:p xmlns:a="http://schemas.openxmlformats.org/drawingml/2006/main">
          <a:r>
            <a:rPr lang="en-US" sz="1000" dirty="0"/>
            <a:t>society</a:t>
          </a:r>
        </a:p>
      </cdr:txBody>
    </cdr:sp>
  </cdr:relSizeAnchor>
  <cdr:relSizeAnchor xmlns:cdr="http://schemas.openxmlformats.org/drawingml/2006/chartDrawing">
    <cdr:from>
      <cdr:x>0.61041</cdr:x>
      <cdr:y>0.26601</cdr:y>
    </cdr:from>
    <cdr:to>
      <cdr:x>0.78134</cdr:x>
      <cdr:y>0.41799</cdr:y>
    </cdr:to>
    <cdr:sp macro="" textlink="">
      <cdr:nvSpPr>
        <cdr:cNvPr id="4" name="TextBox 3"/>
        <cdr:cNvSpPr txBox="1"/>
      </cdr:nvSpPr>
      <cdr:spPr>
        <a:xfrm xmlns:a="http://schemas.openxmlformats.org/drawingml/2006/main">
          <a:off x="3667340" y="957756"/>
          <a:ext cx="1026946" cy="5471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Wars, decline of wool exports</a:t>
          </a:r>
        </a:p>
      </cdr:txBody>
    </cdr:sp>
  </cdr:relSizeAnchor>
  <cdr:relSizeAnchor xmlns:cdr="http://schemas.openxmlformats.org/drawingml/2006/chartDrawing">
    <cdr:from>
      <cdr:x>0.85102</cdr:x>
      <cdr:y>0.17833</cdr:y>
    </cdr:from>
    <cdr:to>
      <cdr:x>1</cdr:x>
      <cdr:y>0.33333</cdr:y>
    </cdr:to>
    <cdr:sp macro="" textlink="">
      <cdr:nvSpPr>
        <cdr:cNvPr id="5" name="TextBox 4"/>
        <cdr:cNvSpPr txBox="1"/>
      </cdr:nvSpPr>
      <cdr:spPr>
        <a:xfrm xmlns:a="http://schemas.openxmlformats.org/drawingml/2006/main">
          <a:off x="5112913" y="642068"/>
          <a:ext cx="895081" cy="558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US" sz="1000" dirty="0"/>
            <a:t>Napoleonic wars</a:t>
          </a:r>
        </a:p>
      </cdr:txBody>
    </cdr:sp>
  </cdr:relSizeAnchor>
</c:userShapes>
</file>

<file path=ppt/drawings/drawing11.xml><?xml version="1.0" encoding="utf-8"?>
<c:userShapes xmlns:c="http://schemas.openxmlformats.org/drawingml/2006/chart">
  <cdr:relSizeAnchor xmlns:cdr="http://schemas.openxmlformats.org/drawingml/2006/chartDrawing">
    <cdr:from>
      <cdr:x>0.09291</cdr:x>
      <cdr:y>0.16162</cdr:y>
    </cdr:from>
    <cdr:to>
      <cdr:x>0.19804</cdr:x>
      <cdr:y>0.22054</cdr:y>
    </cdr:to>
    <cdr:sp macro="" textlink="">
      <cdr:nvSpPr>
        <cdr:cNvPr id="2" name="TextBox 1"/>
        <cdr:cNvSpPr txBox="1"/>
      </cdr:nvSpPr>
      <cdr:spPr>
        <a:xfrm xmlns:a="http://schemas.openxmlformats.org/drawingml/2006/main">
          <a:off x="804333" y="1016000"/>
          <a:ext cx="910167" cy="3704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0.13632</cdr:x>
      <cdr:y>0.08558</cdr:y>
    </cdr:from>
    <cdr:to>
      <cdr:x>0.23412</cdr:x>
      <cdr:y>0.12766</cdr:y>
    </cdr:to>
    <cdr:sp macro="" textlink="">
      <cdr:nvSpPr>
        <cdr:cNvPr id="3" name="TextBox 2"/>
        <cdr:cNvSpPr txBox="1"/>
      </cdr:nvSpPr>
      <cdr:spPr>
        <a:xfrm xmlns:a="http://schemas.openxmlformats.org/drawingml/2006/main">
          <a:off x="1179871" y="537457"/>
          <a:ext cx="846473" cy="2642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1867</a:t>
          </a:r>
        </a:p>
      </cdr:txBody>
    </cdr:sp>
  </cdr:relSizeAnchor>
  <cdr:relSizeAnchor xmlns:cdr="http://schemas.openxmlformats.org/drawingml/2006/chartDrawing">
    <cdr:from>
      <cdr:x>0.42155</cdr:x>
      <cdr:y>0.54382</cdr:y>
    </cdr:from>
    <cdr:to>
      <cdr:x>0.49001</cdr:x>
      <cdr:y>0.58085</cdr:y>
    </cdr:to>
    <cdr:sp macro="" textlink="">
      <cdr:nvSpPr>
        <cdr:cNvPr id="4" name="TextBox 3"/>
        <cdr:cNvSpPr txBox="1"/>
      </cdr:nvSpPr>
      <cdr:spPr>
        <a:xfrm xmlns:a="http://schemas.openxmlformats.org/drawingml/2006/main">
          <a:off x="3648530" y="3415405"/>
          <a:ext cx="592531" cy="2325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1978</a:t>
          </a:r>
        </a:p>
      </cdr:txBody>
    </cdr:sp>
  </cdr:relSizeAnchor>
  <cdr:relSizeAnchor xmlns:cdr="http://schemas.openxmlformats.org/drawingml/2006/chartDrawing">
    <cdr:from>
      <cdr:x>0.29886</cdr:x>
      <cdr:y>0.52986</cdr:y>
    </cdr:from>
    <cdr:to>
      <cdr:x>0.35632</cdr:x>
      <cdr:y>0.56858</cdr:y>
    </cdr:to>
    <cdr:sp macro="" textlink="">
      <cdr:nvSpPr>
        <cdr:cNvPr id="5" name="TextBox 4"/>
        <cdr:cNvSpPr txBox="1"/>
      </cdr:nvSpPr>
      <cdr:spPr>
        <a:xfrm xmlns:a="http://schemas.openxmlformats.org/drawingml/2006/main">
          <a:off x="2586632" y="3327729"/>
          <a:ext cx="497324" cy="2431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1962</a:t>
          </a:r>
        </a:p>
      </cdr:txBody>
    </cdr:sp>
  </cdr:relSizeAnchor>
  <cdr:relSizeAnchor xmlns:cdr="http://schemas.openxmlformats.org/drawingml/2006/chartDrawing">
    <cdr:from>
      <cdr:x>0.53746</cdr:x>
      <cdr:y>0.43286</cdr:y>
    </cdr:from>
    <cdr:to>
      <cdr:x>0.60959</cdr:x>
      <cdr:y>0.46989</cdr:y>
    </cdr:to>
    <cdr:sp macro="" textlink="">
      <cdr:nvSpPr>
        <cdr:cNvPr id="6" name="TextBox 5"/>
        <cdr:cNvSpPr txBox="1"/>
      </cdr:nvSpPr>
      <cdr:spPr>
        <a:xfrm xmlns:a="http://schemas.openxmlformats.org/drawingml/2006/main">
          <a:off x="4651790" y="2718508"/>
          <a:ext cx="624295" cy="2325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1993</a:t>
          </a:r>
        </a:p>
      </cdr:txBody>
    </cdr:sp>
  </cdr:relSizeAnchor>
  <cdr:relSizeAnchor xmlns:cdr="http://schemas.openxmlformats.org/drawingml/2006/chartDrawing">
    <cdr:from>
      <cdr:x>0.09146</cdr:x>
      <cdr:y>0.30886</cdr:y>
    </cdr:from>
    <cdr:to>
      <cdr:x>0.14874</cdr:x>
      <cdr:y>0.33933</cdr:y>
    </cdr:to>
    <cdr:sp macro="" textlink="">
      <cdr:nvSpPr>
        <cdr:cNvPr id="7" name="TextBox 6"/>
        <cdr:cNvSpPr txBox="1"/>
      </cdr:nvSpPr>
      <cdr:spPr>
        <a:xfrm xmlns:a="http://schemas.openxmlformats.org/drawingml/2006/main">
          <a:off x="791601" y="1939784"/>
          <a:ext cx="495766" cy="1913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1688</a:t>
          </a:r>
        </a:p>
      </cdr:txBody>
    </cdr:sp>
  </cdr:relSizeAnchor>
  <cdr:relSizeAnchor xmlns:cdr="http://schemas.openxmlformats.org/drawingml/2006/chartDrawing">
    <cdr:from>
      <cdr:x>0.76832</cdr:x>
      <cdr:y>0.43003</cdr:y>
    </cdr:from>
    <cdr:to>
      <cdr:x>0.83567</cdr:x>
      <cdr:y>0.46882</cdr:y>
    </cdr:to>
    <cdr:sp macro="" textlink="">
      <cdr:nvSpPr>
        <cdr:cNvPr id="8" name="TextBox 7"/>
        <cdr:cNvSpPr txBox="1"/>
      </cdr:nvSpPr>
      <cdr:spPr>
        <a:xfrm xmlns:a="http://schemas.openxmlformats.org/drawingml/2006/main">
          <a:off x="6656635" y="2704528"/>
          <a:ext cx="583510" cy="2439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2013</a:t>
          </a:r>
        </a:p>
      </cdr:txBody>
    </cdr:sp>
  </cdr:relSizeAnchor>
  <cdr:relSizeAnchor xmlns:cdr="http://schemas.openxmlformats.org/drawingml/2006/chartDrawing">
    <cdr:from>
      <cdr:x>0.2191</cdr:x>
      <cdr:y>0.18698</cdr:y>
    </cdr:from>
    <cdr:to>
      <cdr:x>0.30653</cdr:x>
      <cdr:y>0.22438</cdr:y>
    </cdr:to>
    <cdr:sp macro="" textlink="">
      <cdr:nvSpPr>
        <cdr:cNvPr id="9" name="TextBox 8"/>
        <cdr:cNvSpPr txBox="1"/>
      </cdr:nvSpPr>
      <cdr:spPr>
        <a:xfrm xmlns:a="http://schemas.openxmlformats.org/drawingml/2006/main">
          <a:off x="1896301" y="1174315"/>
          <a:ext cx="756781" cy="2348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1913</a:t>
          </a:r>
        </a:p>
      </cdr:txBody>
    </cdr:sp>
  </cdr:relSizeAnchor>
</c:userShapes>
</file>

<file path=ppt/drawings/drawing12.xml><?xml version="1.0" encoding="utf-8"?>
<c:userShapes xmlns:c="http://schemas.openxmlformats.org/drawingml/2006/chart">
  <cdr:relSizeAnchor xmlns:cdr="http://schemas.openxmlformats.org/drawingml/2006/chartDrawing">
    <cdr:from>
      <cdr:x>0.09291</cdr:x>
      <cdr:y>0.16162</cdr:y>
    </cdr:from>
    <cdr:to>
      <cdr:x>0.19804</cdr:x>
      <cdr:y>0.22054</cdr:y>
    </cdr:to>
    <cdr:sp macro="" textlink="">
      <cdr:nvSpPr>
        <cdr:cNvPr id="2" name="TextBox 1"/>
        <cdr:cNvSpPr txBox="1"/>
      </cdr:nvSpPr>
      <cdr:spPr>
        <a:xfrm xmlns:a="http://schemas.openxmlformats.org/drawingml/2006/main">
          <a:off x="804333" y="1016000"/>
          <a:ext cx="910167" cy="3704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0.08557</cdr:x>
      <cdr:y>0.16498</cdr:y>
    </cdr:from>
    <cdr:to>
      <cdr:x>0.18337</cdr:x>
      <cdr:y>0.20707</cdr:y>
    </cdr:to>
    <cdr:sp macro="" textlink="">
      <cdr:nvSpPr>
        <cdr:cNvPr id="3" name="TextBox 2"/>
        <cdr:cNvSpPr txBox="1"/>
      </cdr:nvSpPr>
      <cdr:spPr>
        <a:xfrm xmlns:a="http://schemas.openxmlformats.org/drawingml/2006/main">
          <a:off x="740833" y="1037166"/>
          <a:ext cx="846667" cy="2645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1860</a:t>
          </a:r>
        </a:p>
      </cdr:txBody>
    </cdr:sp>
  </cdr:relSizeAnchor>
  <cdr:relSizeAnchor xmlns:cdr="http://schemas.openxmlformats.org/drawingml/2006/chartDrawing">
    <cdr:from>
      <cdr:x>0.23833</cdr:x>
      <cdr:y>0.25709</cdr:y>
    </cdr:from>
    <cdr:to>
      <cdr:x>0.31046</cdr:x>
      <cdr:y>0.29076</cdr:y>
    </cdr:to>
    <cdr:sp macro="" textlink="">
      <cdr:nvSpPr>
        <cdr:cNvPr id="5" name="TextBox 4"/>
        <cdr:cNvSpPr txBox="1"/>
      </cdr:nvSpPr>
      <cdr:spPr>
        <a:xfrm xmlns:a="http://schemas.openxmlformats.org/drawingml/2006/main">
          <a:off x="2062820" y="1614630"/>
          <a:ext cx="624295" cy="2114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1929</a:t>
          </a:r>
        </a:p>
      </cdr:txBody>
    </cdr:sp>
  </cdr:relSizeAnchor>
  <cdr:relSizeAnchor xmlns:cdr="http://schemas.openxmlformats.org/drawingml/2006/chartDrawing">
    <cdr:from>
      <cdr:x>0.80878</cdr:x>
      <cdr:y>0.28965</cdr:y>
    </cdr:from>
    <cdr:to>
      <cdr:x>0.88457</cdr:x>
      <cdr:y>0.33511</cdr:y>
    </cdr:to>
    <cdr:sp macro="" textlink="">
      <cdr:nvSpPr>
        <cdr:cNvPr id="6" name="TextBox 5"/>
        <cdr:cNvSpPr txBox="1"/>
      </cdr:nvSpPr>
      <cdr:spPr>
        <a:xfrm xmlns:a="http://schemas.openxmlformats.org/drawingml/2006/main">
          <a:off x="7000136" y="1819093"/>
          <a:ext cx="655973" cy="2855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2013</a:t>
          </a:r>
        </a:p>
      </cdr:txBody>
    </cdr:sp>
  </cdr:relSizeAnchor>
  <cdr:relSizeAnchor xmlns:cdr="http://schemas.openxmlformats.org/drawingml/2006/chartDrawing">
    <cdr:from>
      <cdr:x>0.2445</cdr:x>
      <cdr:y>0.41077</cdr:y>
    </cdr:from>
    <cdr:to>
      <cdr:x>0.3044</cdr:x>
      <cdr:y>0.44781</cdr:y>
    </cdr:to>
    <cdr:sp macro="" textlink="">
      <cdr:nvSpPr>
        <cdr:cNvPr id="7" name="TextBox 6"/>
        <cdr:cNvSpPr txBox="1"/>
      </cdr:nvSpPr>
      <cdr:spPr>
        <a:xfrm xmlns:a="http://schemas.openxmlformats.org/drawingml/2006/main">
          <a:off x="2116666" y="2582332"/>
          <a:ext cx="518584" cy="2328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1947</a:t>
          </a:r>
        </a:p>
      </cdr:txBody>
    </cdr:sp>
  </cdr:relSizeAnchor>
  <cdr:relSizeAnchor xmlns:cdr="http://schemas.openxmlformats.org/drawingml/2006/chartDrawing">
    <cdr:from>
      <cdr:x>0.54768</cdr:x>
      <cdr:y>0.42929</cdr:y>
    </cdr:from>
    <cdr:to>
      <cdr:x>0.61491</cdr:x>
      <cdr:y>0.47138</cdr:y>
    </cdr:to>
    <cdr:sp macro="" textlink="">
      <cdr:nvSpPr>
        <cdr:cNvPr id="8" name="TextBox 7"/>
        <cdr:cNvSpPr txBox="1"/>
      </cdr:nvSpPr>
      <cdr:spPr>
        <a:xfrm xmlns:a="http://schemas.openxmlformats.org/drawingml/2006/main">
          <a:off x="4741334" y="2698750"/>
          <a:ext cx="582083" cy="2645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1979</a:t>
          </a:r>
        </a:p>
      </cdr:txBody>
    </cdr:sp>
  </cdr:relSizeAnchor>
  <cdr:relSizeAnchor xmlns:cdr="http://schemas.openxmlformats.org/drawingml/2006/chartDrawing">
    <cdr:from>
      <cdr:x>0.06231</cdr:x>
      <cdr:y>0.28947</cdr:y>
    </cdr:from>
    <cdr:to>
      <cdr:x>0.13467</cdr:x>
      <cdr:y>0.33657</cdr:y>
    </cdr:to>
    <cdr:sp macro="" textlink="">
      <cdr:nvSpPr>
        <cdr:cNvPr id="4" name="TextBox 3"/>
        <cdr:cNvSpPr txBox="1"/>
      </cdr:nvSpPr>
      <cdr:spPr>
        <a:xfrm xmlns:a="http://schemas.openxmlformats.org/drawingml/2006/main">
          <a:off x="539315" y="1818014"/>
          <a:ext cx="626302" cy="2957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1774</a:t>
          </a:r>
        </a:p>
      </cdr:txBody>
    </cdr:sp>
  </cdr:relSizeAnchor>
  <cdr:relSizeAnchor xmlns:cdr="http://schemas.openxmlformats.org/drawingml/2006/chartDrawing">
    <cdr:from>
      <cdr:x>0.17002</cdr:x>
      <cdr:y>0.15645</cdr:y>
    </cdr:from>
    <cdr:to>
      <cdr:x>0.24644</cdr:x>
      <cdr:y>0.19395</cdr:y>
    </cdr:to>
    <cdr:sp macro="" textlink="">
      <cdr:nvSpPr>
        <cdr:cNvPr id="9" name="TextBox 8"/>
        <cdr:cNvSpPr txBox="1"/>
      </cdr:nvSpPr>
      <cdr:spPr>
        <a:xfrm xmlns:a="http://schemas.openxmlformats.org/drawingml/2006/main">
          <a:off x="1474114" y="983919"/>
          <a:ext cx="662576" cy="235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1933</a:t>
          </a:r>
        </a:p>
      </cdr:txBody>
    </cdr:sp>
  </cdr:relSizeAnchor>
</c:userShapes>
</file>

<file path=ppt/drawings/drawing13.xml><?xml version="1.0" encoding="utf-8"?>
<c:userShapes xmlns:c="http://schemas.openxmlformats.org/drawingml/2006/chart">
  <cdr:relSizeAnchor xmlns:cdr="http://schemas.openxmlformats.org/drawingml/2006/chartDrawing">
    <cdr:from>
      <cdr:x>0.0735</cdr:x>
      <cdr:y>0.25966</cdr:y>
    </cdr:from>
    <cdr:to>
      <cdr:x>0.16085</cdr:x>
      <cdr:y>0.31091</cdr:y>
    </cdr:to>
    <cdr:sp macro="" textlink="">
      <cdr:nvSpPr>
        <cdr:cNvPr id="3" name="TextBox 2"/>
        <cdr:cNvSpPr txBox="1"/>
      </cdr:nvSpPr>
      <cdr:spPr>
        <a:xfrm xmlns:a="http://schemas.openxmlformats.org/drawingml/2006/main">
          <a:off x="637116" y="1635468"/>
          <a:ext cx="757128" cy="3227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1561</a:t>
          </a:r>
        </a:p>
      </cdr:txBody>
    </cdr:sp>
  </cdr:relSizeAnchor>
  <cdr:relSizeAnchor xmlns:cdr="http://schemas.openxmlformats.org/drawingml/2006/chartDrawing">
    <cdr:from>
      <cdr:x>0.11004</cdr:x>
      <cdr:y>0.13714</cdr:y>
    </cdr:from>
    <cdr:to>
      <cdr:x>0.17129</cdr:x>
      <cdr:y>0.18977</cdr:y>
    </cdr:to>
    <cdr:sp macro="" textlink="">
      <cdr:nvSpPr>
        <cdr:cNvPr id="4" name="TextBox 3"/>
        <cdr:cNvSpPr txBox="1"/>
      </cdr:nvSpPr>
      <cdr:spPr>
        <a:xfrm xmlns:a="http://schemas.openxmlformats.org/drawingml/2006/main">
          <a:off x="953791" y="863794"/>
          <a:ext cx="530899" cy="3314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1732</a:t>
          </a:r>
        </a:p>
      </cdr:txBody>
    </cdr:sp>
  </cdr:relSizeAnchor>
  <cdr:relSizeAnchor xmlns:cdr="http://schemas.openxmlformats.org/drawingml/2006/chartDrawing">
    <cdr:from>
      <cdr:x>0.31674</cdr:x>
      <cdr:y>0.35761</cdr:y>
    </cdr:from>
    <cdr:to>
      <cdr:x>0.39948</cdr:x>
      <cdr:y>0.40565</cdr:y>
    </cdr:to>
    <cdr:sp macro="" textlink="">
      <cdr:nvSpPr>
        <cdr:cNvPr id="5" name="TextBox 4"/>
        <cdr:cNvSpPr txBox="1"/>
      </cdr:nvSpPr>
      <cdr:spPr>
        <a:xfrm xmlns:a="http://schemas.openxmlformats.org/drawingml/2006/main">
          <a:off x="2745441" y="2252382"/>
          <a:ext cx="717177" cy="3025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1962</a:t>
          </a:r>
        </a:p>
      </cdr:txBody>
    </cdr:sp>
  </cdr:relSizeAnchor>
  <cdr:relSizeAnchor xmlns:cdr="http://schemas.openxmlformats.org/drawingml/2006/chartDrawing">
    <cdr:from>
      <cdr:x>0.76277</cdr:x>
      <cdr:y>0.59068</cdr:y>
    </cdr:from>
    <cdr:to>
      <cdr:x>0.83258</cdr:x>
      <cdr:y>0.62804</cdr:y>
    </cdr:to>
    <cdr:sp macro="" textlink="">
      <cdr:nvSpPr>
        <cdr:cNvPr id="6" name="TextBox 5"/>
        <cdr:cNvSpPr txBox="1"/>
      </cdr:nvSpPr>
      <cdr:spPr>
        <a:xfrm xmlns:a="http://schemas.openxmlformats.org/drawingml/2006/main">
          <a:off x="6611471" y="3720353"/>
          <a:ext cx="605117" cy="2353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2010</a:t>
          </a:r>
        </a:p>
      </cdr:txBody>
    </cdr:sp>
  </cdr:relSizeAnchor>
  <cdr:relSizeAnchor xmlns:cdr="http://schemas.openxmlformats.org/drawingml/2006/chartDrawing">
    <cdr:from>
      <cdr:x>0.1791</cdr:x>
      <cdr:y>0.27672</cdr:y>
    </cdr:from>
    <cdr:to>
      <cdr:x>0.26184</cdr:x>
      <cdr:y>0.32476</cdr:y>
    </cdr:to>
    <cdr:sp macro="" textlink="">
      <cdr:nvSpPr>
        <cdr:cNvPr id="7" name="TextBox 1"/>
        <cdr:cNvSpPr txBox="1"/>
      </cdr:nvSpPr>
      <cdr:spPr>
        <a:xfrm xmlns:a="http://schemas.openxmlformats.org/drawingml/2006/main">
          <a:off x="1552388" y="1742888"/>
          <a:ext cx="717177" cy="3025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1914</a:t>
          </a:r>
        </a:p>
      </cdr:txBody>
    </cdr:sp>
  </cdr:relSizeAnchor>
  <cdr:relSizeAnchor xmlns:cdr="http://schemas.openxmlformats.org/drawingml/2006/chartDrawing">
    <cdr:from>
      <cdr:x>0.47576</cdr:x>
      <cdr:y>0.59068</cdr:y>
    </cdr:from>
    <cdr:to>
      <cdr:x>0.53264</cdr:x>
      <cdr:y>0.6316</cdr:y>
    </cdr:to>
    <cdr:sp macro="" textlink="">
      <cdr:nvSpPr>
        <cdr:cNvPr id="8" name="TextBox 7"/>
        <cdr:cNvSpPr txBox="1"/>
      </cdr:nvSpPr>
      <cdr:spPr>
        <a:xfrm xmlns:a="http://schemas.openxmlformats.org/drawingml/2006/main">
          <a:off x="4123765" y="3720353"/>
          <a:ext cx="493059" cy="2577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1982</a:t>
          </a:r>
        </a:p>
      </cdr:txBody>
    </cdr:sp>
  </cdr:relSizeAnchor>
  <cdr:relSizeAnchor xmlns:cdr="http://schemas.openxmlformats.org/drawingml/2006/chartDrawing">
    <cdr:from>
      <cdr:x>0.12411</cdr:x>
      <cdr:y>0.20994</cdr:y>
    </cdr:from>
    <cdr:to>
      <cdr:x>0.19134</cdr:x>
      <cdr:y>0.25442</cdr:y>
    </cdr:to>
    <cdr:sp macro="" textlink="">
      <cdr:nvSpPr>
        <cdr:cNvPr id="9" name="TextBox 8"/>
        <cdr:cNvSpPr txBox="1"/>
      </cdr:nvSpPr>
      <cdr:spPr>
        <a:xfrm xmlns:a="http://schemas.openxmlformats.org/drawingml/2006/main">
          <a:off x="1075764" y="1322293"/>
          <a:ext cx="582706" cy="2801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1808</a:t>
          </a:r>
        </a:p>
      </cdr:txBody>
    </cdr:sp>
  </cdr:relSizeAnchor>
</c:userShapes>
</file>

<file path=ppt/drawings/drawing2.xml><?xml version="1.0" encoding="utf-8"?>
<c:userShapes xmlns:c="http://schemas.openxmlformats.org/drawingml/2006/chart">
  <cdr:relSizeAnchor xmlns:cdr="http://schemas.openxmlformats.org/drawingml/2006/chartDrawing">
    <cdr:from>
      <cdr:x>0.185</cdr:x>
      <cdr:y>0.75722</cdr:y>
    </cdr:from>
    <cdr:to>
      <cdr:x>0.3125</cdr:x>
      <cdr:y>0.83197</cdr:y>
    </cdr:to>
    <cdr:sp macro="" textlink="">
      <cdr:nvSpPr>
        <cdr:cNvPr id="312329" name="Text Box 9"/>
        <cdr:cNvSpPr txBox="1">
          <a:spLocks xmlns:a="http://schemas.openxmlformats.org/drawingml/2006/main" noChangeArrowheads="1"/>
        </cdr:cNvSpPr>
      </cdr:nvSpPr>
      <cdr:spPr bwMode="auto">
        <a:xfrm xmlns:a="http://schemas.openxmlformats.org/drawingml/2006/main">
          <a:off x="1585937" y="4418607"/>
          <a:ext cx="1092994" cy="4361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45720" bIns="0" anchor="t" upright="1"/>
        <a:lstStyle xmlns:a="http://schemas.openxmlformats.org/drawingml/2006/main"/>
        <a:p xmlns:a="http://schemas.openxmlformats.org/drawingml/2006/main">
          <a:pPr algn="ctr" rtl="1">
            <a:defRPr sz="1000"/>
          </a:pPr>
          <a:r>
            <a:rPr lang="en-US" sz="1000" b="0" i="0" strike="noStrike">
              <a:solidFill>
                <a:srgbClr val="FFFFFF"/>
              </a:solidFill>
              <a:latin typeface="Arial"/>
              <a:cs typeface="Arial"/>
            </a:rPr>
            <a:t>Class</a:t>
          </a:r>
        </a:p>
      </cdr:txBody>
    </cdr:sp>
  </cdr:relSizeAnchor>
  <cdr:relSizeAnchor xmlns:cdr="http://schemas.openxmlformats.org/drawingml/2006/chartDrawing">
    <cdr:from>
      <cdr:x>0.19426</cdr:x>
      <cdr:y>0.47964</cdr:y>
    </cdr:from>
    <cdr:to>
      <cdr:x>0.31301</cdr:x>
      <cdr:y>0.53364</cdr:y>
    </cdr:to>
    <cdr:sp macro="" textlink="">
      <cdr:nvSpPr>
        <cdr:cNvPr id="312330" name="Text Box 10"/>
        <cdr:cNvSpPr txBox="1">
          <a:spLocks xmlns:a="http://schemas.openxmlformats.org/drawingml/2006/main" noChangeArrowheads="1"/>
        </cdr:cNvSpPr>
      </cdr:nvSpPr>
      <cdr:spPr bwMode="auto">
        <a:xfrm xmlns:a="http://schemas.openxmlformats.org/drawingml/2006/main">
          <a:off x="1665254" y="2798825"/>
          <a:ext cx="1017984" cy="3151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0" bIns="0" anchor="t" upright="1"/>
        <a:lstStyle xmlns:a="http://schemas.openxmlformats.org/drawingml/2006/main"/>
        <a:p xmlns:a="http://schemas.openxmlformats.org/drawingml/2006/main">
          <a:pPr algn="l" rtl="1">
            <a:defRPr sz="1000"/>
          </a:pPr>
          <a:r>
            <a:rPr lang="en-US" sz="1000" b="0" i="0" strike="noStrike">
              <a:solidFill>
                <a:srgbClr val="FFFFFF"/>
              </a:solidFill>
              <a:latin typeface="Arial"/>
              <a:cs typeface="Arial"/>
            </a:rPr>
            <a:t>Location</a:t>
          </a:r>
        </a:p>
      </cdr:txBody>
    </cdr:sp>
  </cdr:relSizeAnchor>
  <cdr:relSizeAnchor xmlns:cdr="http://schemas.openxmlformats.org/drawingml/2006/chartDrawing">
    <cdr:from>
      <cdr:x>0.48504</cdr:x>
      <cdr:y>0.41384</cdr:y>
    </cdr:from>
    <cdr:to>
      <cdr:x>0.60354</cdr:x>
      <cdr:y>0.46908</cdr:y>
    </cdr:to>
    <cdr:sp macro="" textlink="">
      <cdr:nvSpPr>
        <cdr:cNvPr id="312331" name="Text Box 11"/>
        <cdr:cNvSpPr txBox="1">
          <a:spLocks xmlns:a="http://schemas.openxmlformats.org/drawingml/2006/main" noChangeArrowheads="1"/>
        </cdr:cNvSpPr>
      </cdr:nvSpPr>
      <cdr:spPr bwMode="auto">
        <a:xfrm xmlns:a="http://schemas.openxmlformats.org/drawingml/2006/main">
          <a:off x="4157976" y="2414858"/>
          <a:ext cx="1015841" cy="3224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0" bIns="0" anchor="t" upright="1"/>
        <a:lstStyle xmlns:a="http://schemas.openxmlformats.org/drawingml/2006/main"/>
        <a:p xmlns:a="http://schemas.openxmlformats.org/drawingml/2006/main">
          <a:pPr algn="l" rtl="1">
            <a:defRPr sz="1000"/>
          </a:pPr>
          <a:r>
            <a:rPr lang="en-US" sz="1000" b="0" i="0" strike="noStrike">
              <a:solidFill>
                <a:srgbClr val="FFFFFF"/>
              </a:solidFill>
              <a:latin typeface="Arial"/>
              <a:cs typeface="Arial"/>
            </a:rPr>
            <a:t>Location</a:t>
          </a:r>
        </a:p>
      </cdr:txBody>
    </cdr:sp>
  </cdr:relSizeAnchor>
  <cdr:relSizeAnchor xmlns:cdr="http://schemas.openxmlformats.org/drawingml/2006/chartDrawing">
    <cdr:from>
      <cdr:x>0.48996</cdr:x>
      <cdr:y>0.83715</cdr:y>
    </cdr:from>
    <cdr:to>
      <cdr:x>0.61771</cdr:x>
      <cdr:y>0.91165</cdr:y>
    </cdr:to>
    <cdr:sp macro="" textlink="">
      <cdr:nvSpPr>
        <cdr:cNvPr id="312332" name="Text Box 12"/>
        <cdr:cNvSpPr txBox="1">
          <a:spLocks xmlns:a="http://schemas.openxmlformats.org/drawingml/2006/main" noChangeArrowheads="1"/>
        </cdr:cNvSpPr>
      </cdr:nvSpPr>
      <cdr:spPr bwMode="auto">
        <a:xfrm xmlns:a="http://schemas.openxmlformats.org/drawingml/2006/main">
          <a:off x="4200224" y="4885062"/>
          <a:ext cx="1095137" cy="4347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45720" bIns="0" anchor="t" upright="1"/>
        <a:lstStyle xmlns:a="http://schemas.openxmlformats.org/drawingml/2006/main"/>
        <a:p xmlns:a="http://schemas.openxmlformats.org/drawingml/2006/main">
          <a:pPr algn="ctr" rtl="1">
            <a:defRPr sz="1000"/>
          </a:pPr>
          <a:r>
            <a:rPr lang="en-US" sz="1000" b="0" i="0" strike="noStrike">
              <a:solidFill>
                <a:srgbClr val="FFFFFF"/>
              </a:solidFill>
              <a:latin typeface="Arial"/>
              <a:cs typeface="Arial"/>
            </a:rPr>
            <a:t>Class</a:t>
          </a:r>
        </a:p>
      </cdr:txBody>
    </cdr:sp>
  </cdr:relSizeAnchor>
  <cdr:relSizeAnchor xmlns:cdr="http://schemas.openxmlformats.org/drawingml/2006/chartDrawing">
    <cdr:from>
      <cdr:x>0.78721</cdr:x>
      <cdr:y>0.42967</cdr:y>
    </cdr:from>
    <cdr:to>
      <cdr:x>0.90571</cdr:x>
      <cdr:y>0.48492</cdr:y>
    </cdr:to>
    <cdr:sp macro="" textlink="">
      <cdr:nvSpPr>
        <cdr:cNvPr id="6" name="Text Box 11"/>
        <cdr:cNvSpPr txBox="1">
          <a:spLocks xmlns:a="http://schemas.openxmlformats.org/drawingml/2006/main" noChangeArrowheads="1"/>
        </cdr:cNvSpPr>
      </cdr:nvSpPr>
      <cdr:spPr bwMode="auto">
        <a:xfrm xmlns:a="http://schemas.openxmlformats.org/drawingml/2006/main">
          <a:off x="6748379" y="2507248"/>
          <a:ext cx="1015841" cy="3224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36576"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1">
            <a:defRPr sz="1000"/>
          </a:pPr>
          <a:r>
            <a:rPr lang="en-US" sz="1000" b="0" i="0" strike="noStrike">
              <a:solidFill>
                <a:srgbClr val="FFFFFF"/>
              </a:solidFill>
              <a:latin typeface="Arial"/>
              <a:cs typeface="Arial"/>
            </a:rPr>
            <a:t>Location</a:t>
          </a:r>
        </a:p>
      </cdr:txBody>
    </cdr:sp>
  </cdr:relSizeAnchor>
  <cdr:relSizeAnchor xmlns:cdr="http://schemas.openxmlformats.org/drawingml/2006/chartDrawing">
    <cdr:from>
      <cdr:x>0.00593</cdr:x>
      <cdr:y>0.00871</cdr:y>
    </cdr:from>
    <cdr:to>
      <cdr:x>0.12443</cdr:x>
      <cdr:y>0.06396</cdr:y>
    </cdr:to>
    <cdr:sp macro="" textlink="">
      <cdr:nvSpPr>
        <cdr:cNvPr id="7" name="Text Box 11"/>
        <cdr:cNvSpPr txBox="1">
          <a:spLocks xmlns:a="http://schemas.openxmlformats.org/drawingml/2006/main" noChangeArrowheads="1"/>
        </cdr:cNvSpPr>
      </cdr:nvSpPr>
      <cdr:spPr bwMode="auto">
        <a:xfrm xmlns:a="http://schemas.openxmlformats.org/drawingml/2006/main">
          <a:off x="50800" y="50800"/>
          <a:ext cx="1015841" cy="3224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36576"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1">
            <a:defRPr sz="1000"/>
          </a:pPr>
          <a:r>
            <a:rPr lang="en-US" sz="1800" b="0" i="0" strike="noStrike">
              <a:solidFill>
                <a:srgbClr val="FFFFFF"/>
              </a:solidFill>
              <a:latin typeface="Arial"/>
              <a:cs typeface="Arial"/>
            </a:rPr>
            <a:t>Location</a:t>
          </a:r>
        </a:p>
      </cdr:txBody>
    </cdr:sp>
  </cdr:relSizeAnchor>
  <cdr:relSizeAnchor xmlns:cdr="http://schemas.openxmlformats.org/drawingml/2006/chartDrawing">
    <cdr:from>
      <cdr:x>0.77786</cdr:x>
      <cdr:y>0.80767</cdr:y>
    </cdr:from>
    <cdr:to>
      <cdr:x>0.90561</cdr:x>
      <cdr:y>0.88217</cdr:y>
    </cdr:to>
    <cdr:sp macro="" textlink="">
      <cdr:nvSpPr>
        <cdr:cNvPr id="8" name="Text Box 12"/>
        <cdr:cNvSpPr txBox="1">
          <a:spLocks xmlns:a="http://schemas.openxmlformats.org/drawingml/2006/main" noChangeArrowheads="1"/>
        </cdr:cNvSpPr>
      </cdr:nvSpPr>
      <cdr:spPr bwMode="auto">
        <a:xfrm xmlns:a="http://schemas.openxmlformats.org/drawingml/2006/main">
          <a:off x="6668168" y="4713036"/>
          <a:ext cx="1095137" cy="4347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36576" rIns="4572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en-US" sz="1000" b="0" i="0" strike="noStrike">
              <a:solidFill>
                <a:srgbClr val="FFFFFF"/>
              </a:solidFill>
              <a:latin typeface="Arial"/>
              <a:cs typeface="Arial"/>
            </a:rPr>
            <a:t>Class</a:t>
          </a:r>
        </a:p>
      </cdr:txBody>
    </cdr:sp>
  </cdr:relSizeAnchor>
  <cdr:relSizeAnchor xmlns:cdr="http://schemas.openxmlformats.org/drawingml/2006/chartDrawing">
    <cdr:from>
      <cdr:x>0.77661</cdr:x>
      <cdr:y>0.19072</cdr:y>
    </cdr:from>
    <cdr:to>
      <cdr:x>0.92749</cdr:x>
      <cdr:y>0.2543</cdr:y>
    </cdr:to>
    <cdr:sp macro="" textlink="">
      <cdr:nvSpPr>
        <cdr:cNvPr id="2" name="TextBox 1"/>
        <cdr:cNvSpPr txBox="1"/>
      </cdr:nvSpPr>
      <cdr:spPr>
        <a:xfrm xmlns:a="http://schemas.openxmlformats.org/drawingml/2006/main">
          <a:off x="6657474" y="1112921"/>
          <a:ext cx="1293394" cy="3709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i="1"/>
            <a:t>Forecast</a:t>
          </a:r>
        </a:p>
      </cdr:txBody>
    </cdr:sp>
  </cdr:relSizeAnchor>
</c:userShapes>
</file>

<file path=ppt/drawings/drawing3.xml><?xml version="1.0" encoding="utf-8"?>
<c:userShapes xmlns:c="http://schemas.openxmlformats.org/drawingml/2006/chart">
  <cdr:relSizeAnchor xmlns:cdr="http://schemas.openxmlformats.org/drawingml/2006/chartDrawing">
    <cdr:from>
      <cdr:x>0.67041</cdr:x>
      <cdr:y>0.12131</cdr:y>
    </cdr:from>
    <cdr:to>
      <cdr:x>0.86751</cdr:x>
      <cdr:y>0.17788</cdr:y>
    </cdr:to>
    <cdr:sp macro="" textlink="">
      <cdr:nvSpPr>
        <cdr:cNvPr id="2" name="TextBox 1"/>
        <cdr:cNvSpPr txBox="1"/>
      </cdr:nvSpPr>
      <cdr:spPr>
        <a:xfrm xmlns:a="http://schemas.openxmlformats.org/drawingml/2006/main">
          <a:off x="5799648" y="761247"/>
          <a:ext cx="1705101" cy="3549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Global inequality</a:t>
          </a:r>
        </a:p>
      </cdr:txBody>
    </cdr:sp>
  </cdr:relSizeAnchor>
  <cdr:relSizeAnchor xmlns:cdr="http://schemas.openxmlformats.org/drawingml/2006/chartDrawing">
    <cdr:from>
      <cdr:x>0.11004</cdr:x>
      <cdr:y>0.2213</cdr:y>
    </cdr:from>
    <cdr:to>
      <cdr:x>0.34341</cdr:x>
      <cdr:y>0.30116</cdr:y>
    </cdr:to>
    <cdr:sp macro="" textlink="">
      <cdr:nvSpPr>
        <cdr:cNvPr id="3" name="TextBox 2"/>
        <cdr:cNvSpPr txBox="1"/>
      </cdr:nvSpPr>
      <cdr:spPr>
        <a:xfrm xmlns:a="http://schemas.openxmlformats.org/drawingml/2006/main">
          <a:off x="949890" y="1388302"/>
          <a:ext cx="2014603" cy="501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Population-weighted inter-country inequality</a:t>
          </a:r>
        </a:p>
      </cdr:txBody>
    </cdr:sp>
  </cdr:relSizeAnchor>
  <cdr:relSizeAnchor xmlns:cdr="http://schemas.openxmlformats.org/drawingml/2006/chartDrawing">
    <cdr:from>
      <cdr:x>0.22249</cdr:x>
      <cdr:y>0.59068</cdr:y>
    </cdr:from>
    <cdr:to>
      <cdr:x>0.44982</cdr:x>
      <cdr:y>0.67221</cdr:y>
    </cdr:to>
    <cdr:sp macro="" textlink="">
      <cdr:nvSpPr>
        <cdr:cNvPr id="4" name="TextBox 3"/>
        <cdr:cNvSpPr txBox="1"/>
      </cdr:nvSpPr>
      <cdr:spPr>
        <a:xfrm xmlns:a="http://schemas.openxmlformats.org/drawingml/2006/main">
          <a:off x="1920657" y="3705616"/>
          <a:ext cx="1962411" cy="5114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Unweighted</a:t>
          </a:r>
          <a:r>
            <a:rPr lang="en-US" sz="1100" baseline="0"/>
            <a:t> inter-country inequality</a:t>
          </a:r>
          <a:endParaRPr lang="en-US" sz="1100"/>
        </a:p>
      </cdr:txBody>
    </cdr:sp>
  </cdr:relSizeAnchor>
  <cdr:relSizeAnchor xmlns:cdr="http://schemas.openxmlformats.org/drawingml/2006/chartDrawing">
    <cdr:from>
      <cdr:x>0.06136</cdr:x>
      <cdr:y>0.88826</cdr:y>
    </cdr:from>
    <cdr:to>
      <cdr:x>0.28814</cdr:x>
      <cdr:y>0.94527</cdr:y>
    </cdr:to>
    <cdr:sp macro="" textlink="">
      <cdr:nvSpPr>
        <cdr:cNvPr id="5" name="TextBox 4"/>
        <cdr:cNvSpPr txBox="1"/>
      </cdr:nvSpPr>
      <cdr:spPr>
        <a:xfrm xmlns:a="http://schemas.openxmlformats.org/drawingml/2006/main">
          <a:off x="531092" y="5576454"/>
          <a:ext cx="1962727" cy="357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All in 2011 PPPs</a:t>
          </a:r>
        </a:p>
      </cdr:txBody>
    </cdr:sp>
  </cdr:relSizeAnchor>
</c:userShapes>
</file>

<file path=ppt/drawings/drawing4.xml><?xml version="1.0" encoding="utf-8"?>
<c:userShapes xmlns:c="http://schemas.openxmlformats.org/drawingml/2006/chart">
  <cdr:relSizeAnchor xmlns:cdr="http://schemas.openxmlformats.org/drawingml/2006/chartDrawing">
    <cdr:from>
      <cdr:x>0.08157</cdr:x>
      <cdr:y>0.35465</cdr:y>
    </cdr:from>
    <cdr:to>
      <cdr:x>0.31482</cdr:x>
      <cdr:y>0.4285</cdr:y>
    </cdr:to>
    <cdr:sp macro="" textlink="">
      <cdr:nvSpPr>
        <cdr:cNvPr id="2" name="TextBox 1"/>
        <cdr:cNvSpPr txBox="1"/>
      </cdr:nvSpPr>
      <cdr:spPr>
        <a:xfrm xmlns:a="http://schemas.openxmlformats.org/drawingml/2006/main">
          <a:off x="705974" y="2226511"/>
          <a:ext cx="2018753" cy="4635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Top 1% share (left axis)</a:t>
          </a:r>
        </a:p>
      </cdr:txBody>
    </cdr:sp>
  </cdr:relSizeAnchor>
  <cdr:relSizeAnchor xmlns:cdr="http://schemas.openxmlformats.org/drawingml/2006/chartDrawing">
    <cdr:from>
      <cdr:x>0.58751</cdr:x>
      <cdr:y>0.43034</cdr:y>
    </cdr:from>
    <cdr:to>
      <cdr:x>0.85641</cdr:x>
      <cdr:y>0.51547</cdr:y>
    </cdr:to>
    <cdr:sp macro="" textlink="">
      <cdr:nvSpPr>
        <cdr:cNvPr id="3" name="TextBox 2"/>
        <cdr:cNvSpPr txBox="1"/>
      </cdr:nvSpPr>
      <cdr:spPr>
        <a:xfrm xmlns:a="http://schemas.openxmlformats.org/drawingml/2006/main">
          <a:off x="5084873" y="2701636"/>
          <a:ext cx="2327307" cy="534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a:t>Mean to median ratio </a:t>
          </a:r>
        </a:p>
        <a:p xmlns:a="http://schemas.openxmlformats.org/drawingml/2006/main">
          <a:pPr algn="r"/>
          <a:r>
            <a:rPr lang="en-US" sz="1400"/>
            <a:t>(right axis)</a:t>
          </a:r>
        </a:p>
      </cdr:txBody>
    </cdr:sp>
  </cdr:relSizeAnchor>
</c:userShapes>
</file>

<file path=ppt/drawings/drawing5.xml><?xml version="1.0" encoding="utf-8"?>
<c:userShapes xmlns:c="http://schemas.openxmlformats.org/drawingml/2006/chart">
  <cdr:relSizeAnchor xmlns:cdr="http://schemas.openxmlformats.org/drawingml/2006/chartDrawing">
    <cdr:from>
      <cdr:x>0.85392</cdr:x>
      <cdr:y>0.37137</cdr:y>
    </cdr:from>
    <cdr:to>
      <cdr:x>1</cdr:x>
      <cdr:y>0.41494</cdr:y>
    </cdr:to>
    <cdr:sp macro="" textlink="">
      <cdr:nvSpPr>
        <cdr:cNvPr id="2" name="TextBox 1"/>
        <cdr:cNvSpPr txBox="1"/>
      </cdr:nvSpPr>
      <cdr:spPr>
        <a:xfrm xmlns:a="http://schemas.openxmlformats.org/drawingml/2006/main">
          <a:off x="7398186" y="2335582"/>
          <a:ext cx="1265650" cy="274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HH</a:t>
          </a:r>
          <a:r>
            <a:rPr lang="en-US" sz="1400" baseline="0"/>
            <a:t> survey</a:t>
          </a:r>
          <a:endParaRPr lang="en-US" sz="1400"/>
        </a:p>
      </cdr:txBody>
    </cdr:sp>
  </cdr:relSizeAnchor>
  <cdr:relSizeAnchor xmlns:cdr="http://schemas.openxmlformats.org/drawingml/2006/chartDrawing">
    <cdr:from>
      <cdr:x>0.81651</cdr:x>
      <cdr:y>0.45643</cdr:y>
    </cdr:from>
    <cdr:to>
      <cdr:x>0.99083</cdr:x>
      <cdr:y>0.55394</cdr:y>
    </cdr:to>
    <cdr:sp macro="" textlink="">
      <cdr:nvSpPr>
        <cdr:cNvPr id="3" name="TextBox 2"/>
        <cdr:cNvSpPr txBox="1"/>
      </cdr:nvSpPr>
      <cdr:spPr>
        <a:xfrm xmlns:a="http://schemas.openxmlformats.org/drawingml/2006/main">
          <a:off x="6781800" y="2365038"/>
          <a:ext cx="1447799" cy="5052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NA consumption</a:t>
          </a:r>
        </a:p>
      </cdr:txBody>
    </cdr:sp>
  </cdr:relSizeAnchor>
  <cdr:relSizeAnchor xmlns:cdr="http://schemas.openxmlformats.org/drawingml/2006/chartDrawing">
    <cdr:from>
      <cdr:x>0.78464</cdr:x>
      <cdr:y>0.64938</cdr:y>
    </cdr:from>
    <cdr:to>
      <cdr:x>0.9759</cdr:x>
      <cdr:y>0.72199</cdr:y>
    </cdr:to>
    <cdr:sp macro="" textlink="">
      <cdr:nvSpPr>
        <cdr:cNvPr id="4" name="TextBox 3"/>
        <cdr:cNvSpPr txBox="1"/>
      </cdr:nvSpPr>
      <cdr:spPr>
        <a:xfrm xmlns:a="http://schemas.openxmlformats.org/drawingml/2006/main">
          <a:off x="6797979" y="4084007"/>
          <a:ext cx="1657089" cy="4566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GDP</a:t>
          </a:r>
          <a:r>
            <a:rPr lang="en-US" sz="1400" baseline="0"/>
            <a:t> per capita</a:t>
          </a:r>
          <a:endParaRPr lang="en-US" sz="1400"/>
        </a:p>
      </cdr:txBody>
    </cdr:sp>
  </cdr:relSizeAnchor>
</c:userShapes>
</file>

<file path=ppt/drawings/drawing6.xml><?xml version="1.0" encoding="utf-8"?>
<c:userShapes xmlns:c="http://schemas.openxmlformats.org/drawingml/2006/chart">
  <cdr:relSizeAnchor xmlns:cdr="http://schemas.openxmlformats.org/drawingml/2006/chartDrawing">
    <cdr:from>
      <cdr:x>0.63684</cdr:x>
      <cdr:y>0.19178</cdr:y>
    </cdr:from>
    <cdr:to>
      <cdr:x>0.85288</cdr:x>
      <cdr:y>0.25498</cdr:y>
    </cdr:to>
    <cdr:sp macro="" textlink="">
      <cdr:nvSpPr>
        <cdr:cNvPr id="2" name="TextBox 1"/>
        <cdr:cNvSpPr txBox="1"/>
      </cdr:nvSpPr>
      <cdr:spPr>
        <a:xfrm xmlns:a="http://schemas.openxmlformats.org/drawingml/2006/main">
          <a:off x="4610100" y="1066800"/>
          <a:ext cx="1563914" cy="351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WTID</a:t>
          </a:r>
          <a:r>
            <a:rPr lang="en-US" sz="1400" baseline="0" dirty="0"/>
            <a:t> data</a:t>
          </a:r>
          <a:endParaRPr lang="en-US" sz="1400" dirty="0"/>
        </a:p>
      </cdr:txBody>
    </cdr:sp>
  </cdr:relSizeAnchor>
  <cdr:relSizeAnchor xmlns:cdr="http://schemas.openxmlformats.org/drawingml/2006/chartDrawing">
    <cdr:from>
      <cdr:x>0.75789</cdr:x>
      <cdr:y>0.5</cdr:y>
    </cdr:from>
    <cdr:to>
      <cdr:x>0.91992</cdr:x>
      <cdr:y>0.5587</cdr:y>
    </cdr:to>
    <cdr:sp macro="" textlink="">
      <cdr:nvSpPr>
        <cdr:cNvPr id="3" name="TextBox 2"/>
        <cdr:cNvSpPr txBox="1"/>
      </cdr:nvSpPr>
      <cdr:spPr>
        <a:xfrm xmlns:a="http://schemas.openxmlformats.org/drawingml/2006/main">
          <a:off x="5486400" y="2781300"/>
          <a:ext cx="1172935" cy="3265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LIS-CPS data</a:t>
          </a:r>
        </a:p>
      </cdr:txBody>
    </cdr:sp>
  </cdr:relSizeAnchor>
</c:userShapes>
</file>

<file path=ppt/drawings/drawing7.xml><?xml version="1.0" encoding="utf-8"?>
<c:userShapes xmlns:c="http://schemas.openxmlformats.org/drawingml/2006/chart">
  <cdr:relSizeAnchor xmlns:cdr="http://schemas.openxmlformats.org/drawingml/2006/chartDrawing">
    <cdr:from>
      <cdr:x>0.69209</cdr:x>
      <cdr:y>0.19593</cdr:y>
    </cdr:from>
    <cdr:to>
      <cdr:x>0.90813</cdr:x>
      <cdr:y>0.25913</cdr:y>
    </cdr:to>
    <cdr:sp macro="" textlink="">
      <cdr:nvSpPr>
        <cdr:cNvPr id="2" name="TextBox 1"/>
        <cdr:cNvSpPr txBox="1"/>
      </cdr:nvSpPr>
      <cdr:spPr>
        <a:xfrm xmlns:a="http://schemas.openxmlformats.org/drawingml/2006/main">
          <a:off x="5996177" y="1232219"/>
          <a:ext cx="1871735" cy="3974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WTID </a:t>
          </a:r>
          <a:r>
            <a:rPr lang="en-US" sz="1400" baseline="0"/>
            <a:t>data</a:t>
          </a:r>
          <a:endParaRPr lang="en-US" sz="1400"/>
        </a:p>
      </cdr:txBody>
    </cdr:sp>
  </cdr:relSizeAnchor>
  <cdr:relSizeAnchor xmlns:cdr="http://schemas.openxmlformats.org/drawingml/2006/chartDrawing">
    <cdr:from>
      <cdr:x>0.55181</cdr:x>
      <cdr:y>0.53012</cdr:y>
    </cdr:from>
    <cdr:to>
      <cdr:x>0.71384</cdr:x>
      <cdr:y>0.58882</cdr:y>
    </cdr:to>
    <cdr:sp macro="" textlink="">
      <cdr:nvSpPr>
        <cdr:cNvPr id="3" name="TextBox 2"/>
        <cdr:cNvSpPr txBox="1"/>
      </cdr:nvSpPr>
      <cdr:spPr>
        <a:xfrm xmlns:a="http://schemas.openxmlformats.org/drawingml/2006/main">
          <a:off x="4780808" y="3333974"/>
          <a:ext cx="1403802" cy="3691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LIS data</a:t>
          </a:r>
        </a:p>
      </cdr:txBody>
    </cdr:sp>
  </cdr:relSizeAnchor>
</c:userShapes>
</file>

<file path=ppt/drawings/drawing8.xml><?xml version="1.0" encoding="utf-8"?>
<c:userShapes xmlns:c="http://schemas.openxmlformats.org/drawingml/2006/chart">
  <cdr:relSizeAnchor xmlns:cdr="http://schemas.openxmlformats.org/drawingml/2006/chartDrawing">
    <cdr:from>
      <cdr:x>0.52108</cdr:x>
      <cdr:y>0.20954</cdr:y>
    </cdr:from>
    <cdr:to>
      <cdr:x>0.65512</cdr:x>
      <cdr:y>0.26556</cdr:y>
    </cdr:to>
    <cdr:sp macro="" textlink="">
      <cdr:nvSpPr>
        <cdr:cNvPr id="2" name="TextBox 1"/>
        <cdr:cNvSpPr txBox="1"/>
      </cdr:nvSpPr>
      <cdr:spPr>
        <a:xfrm xmlns:a="http://schemas.openxmlformats.org/drawingml/2006/main">
          <a:off x="4514588" y="1317842"/>
          <a:ext cx="1161267" cy="3522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1988-2011</a:t>
          </a:r>
        </a:p>
      </cdr:txBody>
    </cdr:sp>
  </cdr:relSizeAnchor>
  <cdr:relSizeAnchor xmlns:cdr="http://schemas.openxmlformats.org/drawingml/2006/chartDrawing">
    <cdr:from>
      <cdr:x>0.51506</cdr:x>
      <cdr:y>0.46365</cdr:y>
    </cdr:from>
    <cdr:to>
      <cdr:x>0.64072</cdr:x>
      <cdr:y>0.51452</cdr:y>
    </cdr:to>
    <cdr:sp macro="" textlink="">
      <cdr:nvSpPr>
        <cdr:cNvPr id="3" name="TextBox 2"/>
        <cdr:cNvSpPr txBox="1"/>
      </cdr:nvSpPr>
      <cdr:spPr>
        <a:xfrm xmlns:a="http://schemas.openxmlformats.org/drawingml/2006/main">
          <a:off x="4462394" y="2915956"/>
          <a:ext cx="1088723" cy="319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1988-2008</a:t>
          </a:r>
        </a:p>
      </cdr:txBody>
    </cdr:sp>
  </cdr:relSizeAnchor>
</c:userShapes>
</file>

<file path=ppt/drawings/drawing9.xml><?xml version="1.0" encoding="utf-8"?>
<c:userShapes xmlns:c="http://schemas.openxmlformats.org/drawingml/2006/chart">
  <cdr:relSizeAnchor xmlns:cdr="http://schemas.openxmlformats.org/drawingml/2006/chartDrawing">
    <cdr:from>
      <cdr:x>0.17476</cdr:x>
      <cdr:y>0.62025</cdr:y>
    </cdr:from>
    <cdr:to>
      <cdr:x>0.89915</cdr:x>
      <cdr:y>0.87336</cdr:y>
    </cdr:to>
    <cdr:sp macro="" textlink="">
      <cdr:nvSpPr>
        <cdr:cNvPr id="2" name="TextBox 1"/>
        <cdr:cNvSpPr txBox="1"/>
      </cdr:nvSpPr>
      <cdr:spPr>
        <a:xfrm xmlns:a="http://schemas.openxmlformats.org/drawingml/2006/main">
          <a:off x="1371600" y="3733800"/>
          <a:ext cx="5685448" cy="15236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Average annual </a:t>
          </a:r>
          <a:r>
            <a:rPr lang="en-US" sz="2000" dirty="0" smtClean="0"/>
            <a:t>growth rate over the entire period: 0.5% </a:t>
          </a:r>
          <a:endParaRPr lang="en-US" sz="2000" dirty="0"/>
        </a:p>
        <a:p xmlns:a="http://schemas.openxmlformats.org/drawingml/2006/main">
          <a:r>
            <a:rPr lang="en-US" sz="2000" dirty="0" smtClean="0"/>
            <a:t>Since</a:t>
          </a:r>
          <a:r>
            <a:rPr lang="en-US" sz="2000" baseline="0" dirty="0" smtClean="0"/>
            <a:t> </a:t>
          </a:r>
          <a:r>
            <a:rPr lang="en-US" sz="2000" baseline="0" dirty="0"/>
            <a:t>2000, zero.</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68A4ED0-8ADE-4106-9BF1-C29340249AC9}" type="datetimeFigureOut">
              <a:rPr lang="en-US" smtClean="0"/>
              <a:pPr/>
              <a:t>6/5/2017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0898D07B-8766-4079-BA7D-3582BC9B8B7F}" type="slidenum">
              <a:rPr lang="en-US" smtClean="0"/>
              <a:pPr/>
              <a:t>‹#›</a:t>
            </a:fld>
            <a:endParaRPr lang="en-US"/>
          </a:p>
        </p:txBody>
      </p:sp>
    </p:spTree>
    <p:extLst>
      <p:ext uri="{BB962C8B-B14F-4D97-AF65-F5344CB8AC3E}">
        <p14:creationId xmlns:p14="http://schemas.microsoft.com/office/powerpoint/2010/main" val="54072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388C9-83BF-405F-B26A-E364D9FE17C5}" type="slidenum">
              <a:rPr lang="en-US" smtClean="0"/>
              <a:t>51</a:t>
            </a:fld>
            <a:endParaRPr lang="en-US" dirty="0"/>
          </a:p>
        </p:txBody>
      </p:sp>
    </p:spTree>
    <p:extLst>
      <p:ext uri="{BB962C8B-B14F-4D97-AF65-F5344CB8AC3E}">
        <p14:creationId xmlns:p14="http://schemas.microsoft.com/office/powerpoint/2010/main" val="332705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1F0DE-03D6-421B-8421-9191917DB838}" type="datetime1">
              <a:rPr lang="en-US" smtClean="0"/>
              <a:t>6/5/2017</a:t>
            </a:fld>
            <a:endParaRPr lang="en-US"/>
          </a:p>
        </p:txBody>
      </p:sp>
      <p:sp>
        <p:nvSpPr>
          <p:cNvPr id="5" name="Footer Placeholder 4"/>
          <p:cNvSpPr>
            <a:spLocks noGrp="1"/>
          </p:cNvSpPr>
          <p:nvPr>
            <p:ph type="ftr" sz="quarter" idx="11"/>
          </p:nvPr>
        </p:nvSpPr>
        <p:spPr/>
        <p:txBody>
          <a:bodyPr/>
          <a:lstStyle/>
          <a:p>
            <a:r>
              <a:rPr lang="en-US" smtClean="0"/>
              <a:t>Branko Milanovic</a:t>
            </a:r>
            <a:endParaRPr lang="en-US"/>
          </a:p>
        </p:txBody>
      </p:sp>
      <p:sp>
        <p:nvSpPr>
          <p:cNvPr id="6" name="Slide Number Placeholder 5"/>
          <p:cNvSpPr>
            <a:spLocks noGrp="1"/>
          </p:cNvSpPr>
          <p:nvPr>
            <p:ph type="sldNum" sz="quarter" idx="12"/>
          </p:nvPr>
        </p:nvSpPr>
        <p:spPr/>
        <p:txBody>
          <a:bodyPr/>
          <a:lstStyle/>
          <a:p>
            <a:fld id="{69C46308-20C7-4440-A8AB-D8DB6F6C4B18}" type="slidenum">
              <a:rPr lang="en-US" smtClean="0"/>
              <a:pPr/>
              <a:t>‹#›</a:t>
            </a:fld>
            <a:endParaRPr lang="en-US"/>
          </a:p>
        </p:txBody>
      </p:sp>
    </p:spTree>
    <p:extLst>
      <p:ext uri="{BB962C8B-B14F-4D97-AF65-F5344CB8AC3E}">
        <p14:creationId xmlns:p14="http://schemas.microsoft.com/office/powerpoint/2010/main" val="37083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EC3F2-47FB-4F76-BD96-5DB839E2EC8A}" type="datetime1">
              <a:rPr lang="en-US" smtClean="0"/>
              <a:t>6/5/2017</a:t>
            </a:fld>
            <a:endParaRPr lang="en-US"/>
          </a:p>
        </p:txBody>
      </p:sp>
      <p:sp>
        <p:nvSpPr>
          <p:cNvPr id="5" name="Footer Placeholder 4"/>
          <p:cNvSpPr>
            <a:spLocks noGrp="1"/>
          </p:cNvSpPr>
          <p:nvPr>
            <p:ph type="ftr" sz="quarter" idx="11"/>
          </p:nvPr>
        </p:nvSpPr>
        <p:spPr/>
        <p:txBody>
          <a:bodyPr/>
          <a:lstStyle/>
          <a:p>
            <a:r>
              <a:rPr lang="en-US" smtClean="0"/>
              <a:t>Branko Milanovic</a:t>
            </a:r>
            <a:endParaRPr lang="en-US"/>
          </a:p>
        </p:txBody>
      </p:sp>
      <p:sp>
        <p:nvSpPr>
          <p:cNvPr id="6" name="Slide Number Placeholder 5"/>
          <p:cNvSpPr>
            <a:spLocks noGrp="1"/>
          </p:cNvSpPr>
          <p:nvPr>
            <p:ph type="sldNum" sz="quarter" idx="12"/>
          </p:nvPr>
        </p:nvSpPr>
        <p:spPr/>
        <p:txBody>
          <a:bodyPr/>
          <a:lstStyle/>
          <a:p>
            <a:fld id="{69C46308-20C7-4440-A8AB-D8DB6F6C4B18}" type="slidenum">
              <a:rPr lang="en-US" smtClean="0"/>
              <a:pPr/>
              <a:t>‹#›</a:t>
            </a:fld>
            <a:endParaRPr lang="en-US"/>
          </a:p>
        </p:txBody>
      </p:sp>
    </p:spTree>
    <p:extLst>
      <p:ext uri="{BB962C8B-B14F-4D97-AF65-F5344CB8AC3E}">
        <p14:creationId xmlns:p14="http://schemas.microsoft.com/office/powerpoint/2010/main" val="95050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7CC90-5270-4A9F-9E59-0DA5B7BBE0D2}" type="datetime1">
              <a:rPr lang="en-US" smtClean="0"/>
              <a:t>6/5/2017</a:t>
            </a:fld>
            <a:endParaRPr lang="en-US"/>
          </a:p>
        </p:txBody>
      </p:sp>
      <p:sp>
        <p:nvSpPr>
          <p:cNvPr id="5" name="Footer Placeholder 4"/>
          <p:cNvSpPr>
            <a:spLocks noGrp="1"/>
          </p:cNvSpPr>
          <p:nvPr>
            <p:ph type="ftr" sz="quarter" idx="11"/>
          </p:nvPr>
        </p:nvSpPr>
        <p:spPr/>
        <p:txBody>
          <a:bodyPr/>
          <a:lstStyle/>
          <a:p>
            <a:r>
              <a:rPr lang="en-US" smtClean="0"/>
              <a:t>Branko Milanovic</a:t>
            </a:r>
            <a:endParaRPr lang="en-US"/>
          </a:p>
        </p:txBody>
      </p:sp>
      <p:sp>
        <p:nvSpPr>
          <p:cNvPr id="6" name="Slide Number Placeholder 5"/>
          <p:cNvSpPr>
            <a:spLocks noGrp="1"/>
          </p:cNvSpPr>
          <p:nvPr>
            <p:ph type="sldNum" sz="quarter" idx="12"/>
          </p:nvPr>
        </p:nvSpPr>
        <p:spPr/>
        <p:txBody>
          <a:bodyPr/>
          <a:lstStyle/>
          <a:p>
            <a:fld id="{69C46308-20C7-4440-A8AB-D8DB6F6C4B18}" type="slidenum">
              <a:rPr lang="en-US" smtClean="0"/>
              <a:pPr/>
              <a:t>‹#›</a:t>
            </a:fld>
            <a:endParaRPr lang="en-US"/>
          </a:p>
        </p:txBody>
      </p:sp>
    </p:spTree>
    <p:extLst>
      <p:ext uri="{BB962C8B-B14F-4D97-AF65-F5344CB8AC3E}">
        <p14:creationId xmlns:p14="http://schemas.microsoft.com/office/powerpoint/2010/main" val="4277888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B496230B-3370-4693-8E4D-C4DD2FB03DA0}" type="datetime1">
              <a:rPr lang="en-US" smtClean="0"/>
              <a:t>6/5/2017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Branko Milanovic</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60FF37-93B3-4534-99D5-9BB72835F8F3}" type="slidenum">
              <a:rPr lang="en-US"/>
              <a:pPr>
                <a:defRPr/>
              </a:pPr>
              <a:t>‹#›</a:t>
            </a:fld>
            <a:endParaRPr lang="en-US" dirty="0"/>
          </a:p>
        </p:txBody>
      </p:sp>
    </p:spTree>
    <p:extLst>
      <p:ext uri="{BB962C8B-B14F-4D97-AF65-F5344CB8AC3E}">
        <p14:creationId xmlns:p14="http://schemas.microsoft.com/office/powerpoint/2010/main" val="406041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C3EE1-948A-4BBB-80C4-99D4D1065671}" type="datetime1">
              <a:rPr lang="en-US" smtClean="0"/>
              <a:t>6/5/2017</a:t>
            </a:fld>
            <a:endParaRPr lang="en-US"/>
          </a:p>
        </p:txBody>
      </p:sp>
      <p:sp>
        <p:nvSpPr>
          <p:cNvPr id="5" name="Footer Placeholder 4"/>
          <p:cNvSpPr>
            <a:spLocks noGrp="1"/>
          </p:cNvSpPr>
          <p:nvPr>
            <p:ph type="ftr" sz="quarter" idx="11"/>
          </p:nvPr>
        </p:nvSpPr>
        <p:spPr/>
        <p:txBody>
          <a:bodyPr/>
          <a:lstStyle/>
          <a:p>
            <a:r>
              <a:rPr lang="en-US" smtClean="0"/>
              <a:t>Branko Milanovic</a:t>
            </a:r>
            <a:endParaRPr lang="en-US"/>
          </a:p>
        </p:txBody>
      </p:sp>
      <p:sp>
        <p:nvSpPr>
          <p:cNvPr id="6" name="Slide Number Placeholder 5"/>
          <p:cNvSpPr>
            <a:spLocks noGrp="1"/>
          </p:cNvSpPr>
          <p:nvPr>
            <p:ph type="sldNum" sz="quarter" idx="12"/>
          </p:nvPr>
        </p:nvSpPr>
        <p:spPr/>
        <p:txBody>
          <a:bodyPr/>
          <a:lstStyle/>
          <a:p>
            <a:fld id="{69C46308-20C7-4440-A8AB-D8DB6F6C4B18}" type="slidenum">
              <a:rPr lang="en-US" smtClean="0"/>
              <a:pPr/>
              <a:t>‹#›</a:t>
            </a:fld>
            <a:endParaRPr lang="en-US"/>
          </a:p>
        </p:txBody>
      </p:sp>
    </p:spTree>
    <p:extLst>
      <p:ext uri="{BB962C8B-B14F-4D97-AF65-F5344CB8AC3E}">
        <p14:creationId xmlns:p14="http://schemas.microsoft.com/office/powerpoint/2010/main" val="322445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76763-13A2-491E-9A64-0AF563966459}" type="datetime1">
              <a:rPr lang="en-US" smtClean="0"/>
              <a:t>6/5/2017</a:t>
            </a:fld>
            <a:endParaRPr lang="en-US"/>
          </a:p>
        </p:txBody>
      </p:sp>
      <p:sp>
        <p:nvSpPr>
          <p:cNvPr id="5" name="Footer Placeholder 4"/>
          <p:cNvSpPr>
            <a:spLocks noGrp="1"/>
          </p:cNvSpPr>
          <p:nvPr>
            <p:ph type="ftr" sz="quarter" idx="11"/>
          </p:nvPr>
        </p:nvSpPr>
        <p:spPr/>
        <p:txBody>
          <a:bodyPr/>
          <a:lstStyle/>
          <a:p>
            <a:r>
              <a:rPr lang="en-US" smtClean="0"/>
              <a:t>Branko Milanovic</a:t>
            </a:r>
            <a:endParaRPr lang="en-US"/>
          </a:p>
        </p:txBody>
      </p:sp>
      <p:sp>
        <p:nvSpPr>
          <p:cNvPr id="6" name="Slide Number Placeholder 5"/>
          <p:cNvSpPr>
            <a:spLocks noGrp="1"/>
          </p:cNvSpPr>
          <p:nvPr>
            <p:ph type="sldNum" sz="quarter" idx="12"/>
          </p:nvPr>
        </p:nvSpPr>
        <p:spPr/>
        <p:txBody>
          <a:bodyPr/>
          <a:lstStyle/>
          <a:p>
            <a:fld id="{69C46308-20C7-4440-A8AB-D8DB6F6C4B18}" type="slidenum">
              <a:rPr lang="en-US" smtClean="0"/>
              <a:pPr/>
              <a:t>‹#›</a:t>
            </a:fld>
            <a:endParaRPr lang="en-US"/>
          </a:p>
        </p:txBody>
      </p:sp>
    </p:spTree>
    <p:extLst>
      <p:ext uri="{BB962C8B-B14F-4D97-AF65-F5344CB8AC3E}">
        <p14:creationId xmlns:p14="http://schemas.microsoft.com/office/powerpoint/2010/main" val="325739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AC5B2-182B-480D-AB48-1750FA7946B7}" type="datetime1">
              <a:rPr lang="en-US" smtClean="0"/>
              <a:t>6/5/2017</a:t>
            </a:fld>
            <a:endParaRPr lang="en-US"/>
          </a:p>
        </p:txBody>
      </p:sp>
      <p:sp>
        <p:nvSpPr>
          <p:cNvPr id="6" name="Footer Placeholder 5"/>
          <p:cNvSpPr>
            <a:spLocks noGrp="1"/>
          </p:cNvSpPr>
          <p:nvPr>
            <p:ph type="ftr" sz="quarter" idx="11"/>
          </p:nvPr>
        </p:nvSpPr>
        <p:spPr/>
        <p:txBody>
          <a:bodyPr/>
          <a:lstStyle/>
          <a:p>
            <a:r>
              <a:rPr lang="en-US" smtClean="0"/>
              <a:t>Branko Milanovic</a:t>
            </a:r>
            <a:endParaRPr lang="en-US"/>
          </a:p>
        </p:txBody>
      </p:sp>
      <p:sp>
        <p:nvSpPr>
          <p:cNvPr id="7" name="Slide Number Placeholder 6"/>
          <p:cNvSpPr>
            <a:spLocks noGrp="1"/>
          </p:cNvSpPr>
          <p:nvPr>
            <p:ph type="sldNum" sz="quarter" idx="12"/>
          </p:nvPr>
        </p:nvSpPr>
        <p:spPr/>
        <p:txBody>
          <a:bodyPr/>
          <a:lstStyle/>
          <a:p>
            <a:fld id="{69C46308-20C7-4440-A8AB-D8DB6F6C4B18}" type="slidenum">
              <a:rPr lang="en-US" smtClean="0"/>
              <a:pPr/>
              <a:t>‹#›</a:t>
            </a:fld>
            <a:endParaRPr lang="en-US"/>
          </a:p>
        </p:txBody>
      </p:sp>
    </p:spTree>
    <p:extLst>
      <p:ext uri="{BB962C8B-B14F-4D97-AF65-F5344CB8AC3E}">
        <p14:creationId xmlns:p14="http://schemas.microsoft.com/office/powerpoint/2010/main" val="126186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C97FA2-6066-41DD-B199-4D318B539F5D}" type="datetime1">
              <a:rPr lang="en-US" smtClean="0"/>
              <a:t>6/5/2017</a:t>
            </a:fld>
            <a:endParaRPr lang="en-US"/>
          </a:p>
        </p:txBody>
      </p:sp>
      <p:sp>
        <p:nvSpPr>
          <p:cNvPr id="8" name="Footer Placeholder 7"/>
          <p:cNvSpPr>
            <a:spLocks noGrp="1"/>
          </p:cNvSpPr>
          <p:nvPr>
            <p:ph type="ftr" sz="quarter" idx="11"/>
          </p:nvPr>
        </p:nvSpPr>
        <p:spPr/>
        <p:txBody>
          <a:bodyPr/>
          <a:lstStyle/>
          <a:p>
            <a:r>
              <a:rPr lang="en-US" smtClean="0"/>
              <a:t>Branko Milanovic</a:t>
            </a:r>
            <a:endParaRPr lang="en-US"/>
          </a:p>
        </p:txBody>
      </p:sp>
      <p:sp>
        <p:nvSpPr>
          <p:cNvPr id="9" name="Slide Number Placeholder 8"/>
          <p:cNvSpPr>
            <a:spLocks noGrp="1"/>
          </p:cNvSpPr>
          <p:nvPr>
            <p:ph type="sldNum" sz="quarter" idx="12"/>
          </p:nvPr>
        </p:nvSpPr>
        <p:spPr/>
        <p:txBody>
          <a:bodyPr/>
          <a:lstStyle/>
          <a:p>
            <a:fld id="{69C46308-20C7-4440-A8AB-D8DB6F6C4B18}" type="slidenum">
              <a:rPr lang="en-US" smtClean="0"/>
              <a:pPr/>
              <a:t>‹#›</a:t>
            </a:fld>
            <a:endParaRPr lang="en-US"/>
          </a:p>
        </p:txBody>
      </p:sp>
    </p:spTree>
    <p:extLst>
      <p:ext uri="{BB962C8B-B14F-4D97-AF65-F5344CB8AC3E}">
        <p14:creationId xmlns:p14="http://schemas.microsoft.com/office/powerpoint/2010/main" val="27599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35E72-D549-4296-B639-4A5F1647FCED}" type="datetime1">
              <a:rPr lang="en-US" smtClean="0"/>
              <a:t>6/5/2017</a:t>
            </a:fld>
            <a:endParaRPr lang="en-US"/>
          </a:p>
        </p:txBody>
      </p:sp>
      <p:sp>
        <p:nvSpPr>
          <p:cNvPr id="4" name="Footer Placeholder 3"/>
          <p:cNvSpPr>
            <a:spLocks noGrp="1"/>
          </p:cNvSpPr>
          <p:nvPr>
            <p:ph type="ftr" sz="quarter" idx="11"/>
          </p:nvPr>
        </p:nvSpPr>
        <p:spPr/>
        <p:txBody>
          <a:bodyPr/>
          <a:lstStyle/>
          <a:p>
            <a:r>
              <a:rPr lang="en-US" smtClean="0"/>
              <a:t>Branko Milanovic</a:t>
            </a:r>
            <a:endParaRPr lang="en-US"/>
          </a:p>
        </p:txBody>
      </p:sp>
      <p:sp>
        <p:nvSpPr>
          <p:cNvPr id="5" name="Slide Number Placeholder 4"/>
          <p:cNvSpPr>
            <a:spLocks noGrp="1"/>
          </p:cNvSpPr>
          <p:nvPr>
            <p:ph type="sldNum" sz="quarter" idx="12"/>
          </p:nvPr>
        </p:nvSpPr>
        <p:spPr/>
        <p:txBody>
          <a:bodyPr/>
          <a:lstStyle/>
          <a:p>
            <a:fld id="{69C46308-20C7-4440-A8AB-D8DB6F6C4B18}" type="slidenum">
              <a:rPr lang="en-US" smtClean="0"/>
              <a:pPr/>
              <a:t>‹#›</a:t>
            </a:fld>
            <a:endParaRPr lang="en-US"/>
          </a:p>
        </p:txBody>
      </p:sp>
    </p:spTree>
    <p:extLst>
      <p:ext uri="{BB962C8B-B14F-4D97-AF65-F5344CB8AC3E}">
        <p14:creationId xmlns:p14="http://schemas.microsoft.com/office/powerpoint/2010/main" val="51676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F2528-763C-4956-977A-DBFDE2058A8B}" type="datetime1">
              <a:rPr lang="en-US" smtClean="0"/>
              <a:t>6/5/2017</a:t>
            </a:fld>
            <a:endParaRPr lang="en-US"/>
          </a:p>
        </p:txBody>
      </p:sp>
      <p:sp>
        <p:nvSpPr>
          <p:cNvPr id="3" name="Footer Placeholder 2"/>
          <p:cNvSpPr>
            <a:spLocks noGrp="1"/>
          </p:cNvSpPr>
          <p:nvPr>
            <p:ph type="ftr" sz="quarter" idx="11"/>
          </p:nvPr>
        </p:nvSpPr>
        <p:spPr/>
        <p:txBody>
          <a:bodyPr/>
          <a:lstStyle/>
          <a:p>
            <a:r>
              <a:rPr lang="en-US" smtClean="0"/>
              <a:t>Branko Milanovic</a:t>
            </a:r>
            <a:endParaRPr lang="en-US"/>
          </a:p>
        </p:txBody>
      </p:sp>
      <p:sp>
        <p:nvSpPr>
          <p:cNvPr id="4" name="Slide Number Placeholder 3"/>
          <p:cNvSpPr>
            <a:spLocks noGrp="1"/>
          </p:cNvSpPr>
          <p:nvPr>
            <p:ph type="sldNum" sz="quarter" idx="12"/>
          </p:nvPr>
        </p:nvSpPr>
        <p:spPr/>
        <p:txBody>
          <a:bodyPr/>
          <a:lstStyle/>
          <a:p>
            <a:fld id="{69C46308-20C7-4440-A8AB-D8DB6F6C4B18}" type="slidenum">
              <a:rPr lang="en-US" smtClean="0"/>
              <a:pPr/>
              <a:t>‹#›</a:t>
            </a:fld>
            <a:endParaRPr lang="en-US"/>
          </a:p>
        </p:txBody>
      </p:sp>
    </p:spTree>
    <p:extLst>
      <p:ext uri="{BB962C8B-B14F-4D97-AF65-F5344CB8AC3E}">
        <p14:creationId xmlns:p14="http://schemas.microsoft.com/office/powerpoint/2010/main" val="233444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EF054-83FE-414F-95C4-8FC12FB89902}" type="datetime1">
              <a:rPr lang="en-US" smtClean="0"/>
              <a:t>6/5/2017</a:t>
            </a:fld>
            <a:endParaRPr lang="en-US"/>
          </a:p>
        </p:txBody>
      </p:sp>
      <p:sp>
        <p:nvSpPr>
          <p:cNvPr id="6" name="Footer Placeholder 5"/>
          <p:cNvSpPr>
            <a:spLocks noGrp="1"/>
          </p:cNvSpPr>
          <p:nvPr>
            <p:ph type="ftr" sz="quarter" idx="11"/>
          </p:nvPr>
        </p:nvSpPr>
        <p:spPr/>
        <p:txBody>
          <a:bodyPr/>
          <a:lstStyle/>
          <a:p>
            <a:r>
              <a:rPr lang="en-US" smtClean="0"/>
              <a:t>Branko Milanovic</a:t>
            </a:r>
            <a:endParaRPr lang="en-US"/>
          </a:p>
        </p:txBody>
      </p:sp>
      <p:sp>
        <p:nvSpPr>
          <p:cNvPr id="7" name="Slide Number Placeholder 6"/>
          <p:cNvSpPr>
            <a:spLocks noGrp="1"/>
          </p:cNvSpPr>
          <p:nvPr>
            <p:ph type="sldNum" sz="quarter" idx="12"/>
          </p:nvPr>
        </p:nvSpPr>
        <p:spPr/>
        <p:txBody>
          <a:bodyPr/>
          <a:lstStyle/>
          <a:p>
            <a:fld id="{69C46308-20C7-4440-A8AB-D8DB6F6C4B18}" type="slidenum">
              <a:rPr lang="en-US" smtClean="0"/>
              <a:pPr/>
              <a:t>‹#›</a:t>
            </a:fld>
            <a:endParaRPr lang="en-US"/>
          </a:p>
        </p:txBody>
      </p:sp>
    </p:spTree>
    <p:extLst>
      <p:ext uri="{BB962C8B-B14F-4D97-AF65-F5344CB8AC3E}">
        <p14:creationId xmlns:p14="http://schemas.microsoft.com/office/powerpoint/2010/main" val="32768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FD1E9-4AE2-4E91-B4AE-10647CEA0A07}" type="datetime1">
              <a:rPr lang="en-US" smtClean="0"/>
              <a:t>6/5/2017</a:t>
            </a:fld>
            <a:endParaRPr lang="en-US"/>
          </a:p>
        </p:txBody>
      </p:sp>
      <p:sp>
        <p:nvSpPr>
          <p:cNvPr id="6" name="Footer Placeholder 5"/>
          <p:cNvSpPr>
            <a:spLocks noGrp="1"/>
          </p:cNvSpPr>
          <p:nvPr>
            <p:ph type="ftr" sz="quarter" idx="11"/>
          </p:nvPr>
        </p:nvSpPr>
        <p:spPr/>
        <p:txBody>
          <a:bodyPr/>
          <a:lstStyle/>
          <a:p>
            <a:r>
              <a:rPr lang="en-US" smtClean="0"/>
              <a:t>Branko Milanovic</a:t>
            </a:r>
            <a:endParaRPr lang="en-US"/>
          </a:p>
        </p:txBody>
      </p:sp>
      <p:sp>
        <p:nvSpPr>
          <p:cNvPr id="7" name="Slide Number Placeholder 6"/>
          <p:cNvSpPr>
            <a:spLocks noGrp="1"/>
          </p:cNvSpPr>
          <p:nvPr>
            <p:ph type="sldNum" sz="quarter" idx="12"/>
          </p:nvPr>
        </p:nvSpPr>
        <p:spPr/>
        <p:txBody>
          <a:bodyPr/>
          <a:lstStyle/>
          <a:p>
            <a:fld id="{69C46308-20C7-4440-A8AB-D8DB6F6C4B18}" type="slidenum">
              <a:rPr lang="en-US" smtClean="0"/>
              <a:pPr/>
              <a:t>‹#›</a:t>
            </a:fld>
            <a:endParaRPr lang="en-US"/>
          </a:p>
        </p:txBody>
      </p:sp>
    </p:spTree>
    <p:extLst>
      <p:ext uri="{BB962C8B-B14F-4D97-AF65-F5344CB8AC3E}">
        <p14:creationId xmlns:p14="http://schemas.microsoft.com/office/powerpoint/2010/main" val="45929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C8BC0-33CC-4DC9-AC7B-F67D218EC731}" type="datetime1">
              <a:rPr lang="en-US" smtClean="0"/>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Branko Milanovic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46308-20C7-4440-A8AB-D8DB6F6C4B18}" type="slidenum">
              <a:rPr lang="en-US" smtClean="0"/>
              <a:pPr/>
              <a:t>‹#›</a:t>
            </a:fld>
            <a:endParaRPr lang="en-US"/>
          </a:p>
        </p:txBody>
      </p:sp>
    </p:spTree>
    <p:extLst>
      <p:ext uri="{BB962C8B-B14F-4D97-AF65-F5344CB8AC3E}">
        <p14:creationId xmlns:p14="http://schemas.microsoft.com/office/powerpoint/2010/main" val="842566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990600" y="381000"/>
            <a:ext cx="7391400" cy="2438400"/>
          </a:xfrm>
          <a:solidFill>
            <a:schemeClr val="tx2">
              <a:lumMod val="20000"/>
              <a:lumOff val="80000"/>
            </a:schemeClr>
          </a:solidFill>
          <a:ln>
            <a:solidFill>
              <a:schemeClr val="bg1"/>
            </a:solidFill>
          </a:ln>
        </p:spPr>
        <p:txBody>
          <a:bodyPr>
            <a:normAutofit/>
          </a:bodyPr>
          <a:lstStyle/>
          <a:p>
            <a:pPr eaLnBrk="1" hangingPunct="1"/>
            <a:r>
              <a:rPr lang="en-US" sz="4000" dirty="0" smtClean="0">
                <a:solidFill>
                  <a:srgbClr val="FF5050"/>
                </a:solidFill>
                <a:latin typeface="Verdana" pitchFamily="34" charset="0"/>
              </a:rPr>
              <a:t>Inequality in the age of globalization</a:t>
            </a:r>
            <a:br>
              <a:rPr lang="en-US" sz="4000" dirty="0" smtClean="0">
                <a:solidFill>
                  <a:srgbClr val="FF5050"/>
                </a:solidFill>
                <a:latin typeface="Verdana" pitchFamily="34" charset="0"/>
              </a:rPr>
            </a:br>
            <a:endParaRPr lang="en-US" sz="3200" dirty="0" smtClean="0">
              <a:latin typeface="Calibri" pitchFamily="34" charset="0"/>
            </a:endParaRPr>
          </a:p>
        </p:txBody>
      </p:sp>
      <p:sp>
        <p:nvSpPr>
          <p:cNvPr id="16386" name="Rectangle 3"/>
          <p:cNvSpPr txBox="1">
            <a:spLocks noChangeArrowheads="1"/>
          </p:cNvSpPr>
          <p:nvPr/>
        </p:nvSpPr>
        <p:spPr bwMode="auto">
          <a:xfrm>
            <a:off x="304800" y="3439558"/>
            <a:ext cx="8229600" cy="2296633"/>
          </a:xfrm>
          <a:prstGeom prst="rect">
            <a:avLst/>
          </a:prstGeom>
          <a:noFill/>
          <a:ln w="9525">
            <a:noFill/>
            <a:miter lim="800000"/>
            <a:headEnd/>
            <a:tailEnd/>
          </a:ln>
        </p:spPr>
        <p:txBody>
          <a:bodyPr/>
          <a:lstStyle/>
          <a:p>
            <a:pPr marL="342900" indent="-342900" algn="ctr">
              <a:spcBef>
                <a:spcPct val="20000"/>
              </a:spcBef>
            </a:pPr>
            <a:r>
              <a:rPr lang="en-US" sz="2800" dirty="0">
                <a:latin typeface="Calibri" pitchFamily="34" charset="0"/>
              </a:rPr>
              <a:t>Branko </a:t>
            </a:r>
            <a:r>
              <a:rPr lang="en-US" sz="2800" dirty="0" smtClean="0">
                <a:latin typeface="Calibri" pitchFamily="34" charset="0"/>
              </a:rPr>
              <a:t>Milanovic</a:t>
            </a:r>
          </a:p>
          <a:p>
            <a:pPr marL="342900" indent="-342900" algn="ctr">
              <a:spcBef>
                <a:spcPct val="20000"/>
              </a:spcBef>
            </a:pPr>
            <a:r>
              <a:rPr lang="en-US" sz="2800" dirty="0" smtClean="0">
                <a:latin typeface="Calibri" pitchFamily="34" charset="0"/>
              </a:rPr>
              <a:t>Spring/Summer 2017</a:t>
            </a:r>
            <a:endParaRPr lang="en-US" sz="2800" dirty="0" smtClean="0">
              <a:latin typeface="Calibri" pitchFamily="34" charset="0"/>
            </a:endParaRPr>
          </a:p>
          <a:p>
            <a:pPr marL="342900" indent="-342900" algn="ctr">
              <a:spcBef>
                <a:spcPct val="20000"/>
              </a:spcBef>
            </a:pPr>
            <a:r>
              <a:rPr lang="en-US" sz="2800" dirty="0" smtClean="0">
                <a:latin typeface="Calibri" pitchFamily="34" charset="0"/>
              </a:rPr>
              <a:t>(based on De </a:t>
            </a:r>
            <a:r>
              <a:rPr lang="en-US" sz="2800" dirty="0" err="1" smtClean="0">
                <a:latin typeface="Calibri" pitchFamily="34" charset="0"/>
              </a:rPr>
              <a:t>Vries</a:t>
            </a:r>
            <a:r>
              <a:rPr lang="en-US" sz="2800" dirty="0" smtClean="0">
                <a:latin typeface="Calibri" pitchFamily="34" charset="0"/>
              </a:rPr>
              <a:t> memorial lecture)</a:t>
            </a:r>
            <a:endParaRPr lang="en-US" sz="2800" dirty="0" smtClean="0">
              <a:latin typeface="Calibri" pitchFamily="34" charset="0"/>
            </a:endParaRPr>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3348960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0888"/>
          </a:xfrm>
          <a:solidFill>
            <a:srgbClr val="8FFFFF"/>
          </a:solidFill>
          <a:ln>
            <a:solidFill>
              <a:srgbClr val="66FFFF"/>
            </a:solidFill>
          </a:ln>
        </p:spPr>
        <p:txBody>
          <a:bodyPr>
            <a:normAutofit fontScale="90000"/>
          </a:bodyPr>
          <a:lstStyle/>
          <a:p>
            <a:r>
              <a:rPr lang="en-US" sz="2400" dirty="0" smtClean="0">
                <a:solidFill>
                  <a:schemeClr val="tx1"/>
                </a:solidFill>
                <a:latin typeface="Calibri" pitchFamily="34" charset="0"/>
              </a:rPr>
              <a:t>Different countries and income classes in global income distribution in 2008</a:t>
            </a:r>
            <a:endParaRPr lang="en-US" sz="2400" dirty="0"/>
          </a:p>
        </p:txBody>
      </p:sp>
      <p:sp>
        <p:nvSpPr>
          <p:cNvPr id="3" name="TextBox 2"/>
          <p:cNvSpPr txBox="1"/>
          <p:nvPr/>
        </p:nvSpPr>
        <p:spPr>
          <a:xfrm>
            <a:off x="304800" y="6324600"/>
            <a:ext cx="3352800" cy="369332"/>
          </a:xfrm>
          <a:prstGeom prst="rect">
            <a:avLst/>
          </a:prstGeom>
          <a:noFill/>
        </p:spPr>
        <p:txBody>
          <a:bodyPr wrap="square" rtlCol="0">
            <a:spAutoFit/>
          </a:bodyPr>
          <a:lstStyle/>
          <a:p>
            <a:r>
              <a:rPr lang="en-US" dirty="0" smtClean="0"/>
              <a:t>From calcu08.dta</a:t>
            </a:r>
            <a:endParaRPr lang="en-US" dirty="0"/>
          </a:p>
        </p:txBody>
      </p:sp>
      <p:sp>
        <p:nvSpPr>
          <p:cNvPr id="6" name="AutoShape 3"/>
          <p:cNvSpPr>
            <a:spLocks noChangeAspect="1" noChangeArrowheads="1" noTextEdit="1"/>
          </p:cNvSpPr>
          <p:nvPr/>
        </p:nvSpPr>
        <p:spPr bwMode="auto">
          <a:xfrm>
            <a:off x="1219200" y="919163"/>
            <a:ext cx="6553200"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1273175" y="976313"/>
            <a:ext cx="6446838" cy="5287962"/>
          </a:xfrm>
          <a:prstGeom prst="rect">
            <a:avLst/>
          </a:prstGeom>
          <a:solidFill>
            <a:srgbClr val="EAF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1277938" y="985838"/>
            <a:ext cx="6437313" cy="5270500"/>
          </a:xfrm>
          <a:prstGeom prst="rect">
            <a:avLst/>
          </a:prstGeom>
          <a:solidFill>
            <a:srgbClr val="EAF2F3"/>
          </a:solidFill>
          <a:ln w="5">
            <a:solidFill>
              <a:srgbClr val="EAF2F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1914525" y="1169988"/>
            <a:ext cx="5637213" cy="4373562"/>
          </a:xfrm>
          <a:prstGeom prst="rect">
            <a:avLst/>
          </a:prstGeom>
          <a:solidFill>
            <a:srgbClr val="FFFFFF"/>
          </a:solidFill>
          <a:ln w="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1914525" y="5429250"/>
            <a:ext cx="5637213" cy="0"/>
          </a:xfrm>
          <a:prstGeom prst="line">
            <a:avLst/>
          </a:prstGeom>
          <a:noFill/>
          <a:ln w="1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p:cNvSpPr>
            <a:spLocks noChangeShapeType="1"/>
          </p:cNvSpPr>
          <p:nvPr/>
        </p:nvSpPr>
        <p:spPr bwMode="auto">
          <a:xfrm>
            <a:off x="1914525" y="5051425"/>
            <a:ext cx="5637213" cy="0"/>
          </a:xfrm>
          <a:prstGeom prst="line">
            <a:avLst/>
          </a:prstGeom>
          <a:noFill/>
          <a:ln w="1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a:off x="1914525" y="4632325"/>
            <a:ext cx="5637213" cy="0"/>
          </a:xfrm>
          <a:prstGeom prst="line">
            <a:avLst/>
          </a:prstGeom>
          <a:noFill/>
          <a:ln w="1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a:off x="1914525" y="4214813"/>
            <a:ext cx="5637213" cy="0"/>
          </a:xfrm>
          <a:prstGeom prst="line">
            <a:avLst/>
          </a:prstGeom>
          <a:noFill/>
          <a:ln w="1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p:cNvSpPr>
            <a:spLocks noChangeShapeType="1"/>
          </p:cNvSpPr>
          <p:nvPr/>
        </p:nvSpPr>
        <p:spPr bwMode="auto">
          <a:xfrm>
            <a:off x="1914525" y="3797300"/>
            <a:ext cx="5637213" cy="0"/>
          </a:xfrm>
          <a:prstGeom prst="line">
            <a:avLst/>
          </a:prstGeom>
          <a:noFill/>
          <a:ln w="1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a:off x="1914525" y="3378200"/>
            <a:ext cx="5637213" cy="0"/>
          </a:xfrm>
          <a:prstGeom prst="line">
            <a:avLst/>
          </a:prstGeom>
          <a:noFill/>
          <a:ln w="1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1914525" y="2960688"/>
            <a:ext cx="5637213" cy="0"/>
          </a:xfrm>
          <a:prstGeom prst="line">
            <a:avLst/>
          </a:prstGeom>
          <a:noFill/>
          <a:ln w="1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p:cNvSpPr>
            <a:spLocks noChangeShapeType="1"/>
          </p:cNvSpPr>
          <p:nvPr/>
        </p:nvSpPr>
        <p:spPr bwMode="auto">
          <a:xfrm>
            <a:off x="2043906" y="2543175"/>
            <a:ext cx="5637213" cy="0"/>
          </a:xfrm>
          <a:prstGeom prst="line">
            <a:avLst/>
          </a:prstGeom>
          <a:noFill/>
          <a:ln w="1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p:cNvSpPr>
            <a:spLocks noChangeShapeType="1"/>
          </p:cNvSpPr>
          <p:nvPr/>
        </p:nvSpPr>
        <p:spPr bwMode="auto">
          <a:xfrm>
            <a:off x="1914525" y="2125663"/>
            <a:ext cx="5637213" cy="0"/>
          </a:xfrm>
          <a:prstGeom prst="line">
            <a:avLst/>
          </a:prstGeom>
          <a:noFill/>
          <a:ln w="1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1914525" y="1701800"/>
            <a:ext cx="5637213" cy="0"/>
          </a:xfrm>
          <a:prstGeom prst="line">
            <a:avLst/>
          </a:prstGeom>
          <a:noFill/>
          <a:ln w="1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a:off x="1914525" y="1284288"/>
            <a:ext cx="5637213" cy="0"/>
          </a:xfrm>
          <a:prstGeom prst="line">
            <a:avLst/>
          </a:prstGeom>
          <a:noFill/>
          <a:ln w="1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a:off x="1914525"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p:cNvSpPr>
            <a:spLocks noChangeShapeType="1"/>
          </p:cNvSpPr>
          <p:nvPr/>
        </p:nvSpPr>
        <p:spPr bwMode="auto">
          <a:xfrm>
            <a:off x="2054225"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p:cNvSpPr>
            <a:spLocks noChangeShapeType="1"/>
          </p:cNvSpPr>
          <p:nvPr/>
        </p:nvSpPr>
        <p:spPr bwMode="auto">
          <a:xfrm>
            <a:off x="2195513"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p:cNvSpPr>
            <a:spLocks noChangeShapeType="1"/>
          </p:cNvSpPr>
          <p:nvPr/>
        </p:nvSpPr>
        <p:spPr bwMode="auto">
          <a:xfrm>
            <a:off x="2335213"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p:cNvSpPr>
            <a:spLocks noChangeShapeType="1"/>
          </p:cNvSpPr>
          <p:nvPr/>
        </p:nvSpPr>
        <p:spPr bwMode="auto">
          <a:xfrm>
            <a:off x="2476500"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4"/>
          <p:cNvSpPr>
            <a:spLocks noChangeShapeType="1"/>
          </p:cNvSpPr>
          <p:nvPr/>
        </p:nvSpPr>
        <p:spPr bwMode="auto">
          <a:xfrm>
            <a:off x="2616200"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p:cNvSpPr>
            <a:spLocks noChangeShapeType="1"/>
          </p:cNvSpPr>
          <p:nvPr/>
        </p:nvSpPr>
        <p:spPr bwMode="auto">
          <a:xfrm>
            <a:off x="2757488"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p:cNvSpPr>
            <a:spLocks noChangeShapeType="1"/>
          </p:cNvSpPr>
          <p:nvPr/>
        </p:nvSpPr>
        <p:spPr bwMode="auto">
          <a:xfrm>
            <a:off x="2897188" y="3211513"/>
            <a:ext cx="95250"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p:cNvSpPr>
            <a:spLocks noChangeShapeType="1"/>
          </p:cNvSpPr>
          <p:nvPr/>
        </p:nvSpPr>
        <p:spPr bwMode="auto">
          <a:xfrm>
            <a:off x="3038475" y="3211513"/>
            <a:ext cx="90488"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p:cNvSpPr>
            <a:spLocks noChangeShapeType="1"/>
          </p:cNvSpPr>
          <p:nvPr/>
        </p:nvSpPr>
        <p:spPr bwMode="auto">
          <a:xfrm>
            <a:off x="3179763" y="3211513"/>
            <a:ext cx="88900"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p:cNvSpPr>
            <a:spLocks noChangeShapeType="1"/>
          </p:cNvSpPr>
          <p:nvPr/>
        </p:nvSpPr>
        <p:spPr bwMode="auto">
          <a:xfrm>
            <a:off x="3316288"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0"/>
          <p:cNvSpPr>
            <a:spLocks noChangeShapeType="1"/>
          </p:cNvSpPr>
          <p:nvPr/>
        </p:nvSpPr>
        <p:spPr bwMode="auto">
          <a:xfrm>
            <a:off x="3455988"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1"/>
          <p:cNvSpPr>
            <a:spLocks noChangeShapeType="1"/>
          </p:cNvSpPr>
          <p:nvPr/>
        </p:nvSpPr>
        <p:spPr bwMode="auto">
          <a:xfrm>
            <a:off x="3597275"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p:cNvSpPr>
            <a:spLocks noChangeShapeType="1"/>
          </p:cNvSpPr>
          <p:nvPr/>
        </p:nvSpPr>
        <p:spPr bwMode="auto">
          <a:xfrm>
            <a:off x="3736975"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3"/>
          <p:cNvSpPr>
            <a:spLocks noChangeShapeType="1"/>
          </p:cNvSpPr>
          <p:nvPr/>
        </p:nvSpPr>
        <p:spPr bwMode="auto">
          <a:xfrm>
            <a:off x="3878263"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p:cNvSpPr>
            <a:spLocks noChangeShapeType="1"/>
          </p:cNvSpPr>
          <p:nvPr/>
        </p:nvSpPr>
        <p:spPr bwMode="auto">
          <a:xfrm>
            <a:off x="4017963"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5"/>
          <p:cNvSpPr>
            <a:spLocks noChangeShapeType="1"/>
          </p:cNvSpPr>
          <p:nvPr/>
        </p:nvSpPr>
        <p:spPr bwMode="auto">
          <a:xfrm>
            <a:off x="4159250"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6"/>
          <p:cNvSpPr>
            <a:spLocks noChangeShapeType="1"/>
          </p:cNvSpPr>
          <p:nvPr/>
        </p:nvSpPr>
        <p:spPr bwMode="auto">
          <a:xfrm>
            <a:off x="4298950"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7"/>
          <p:cNvSpPr>
            <a:spLocks noChangeShapeType="1"/>
          </p:cNvSpPr>
          <p:nvPr/>
        </p:nvSpPr>
        <p:spPr bwMode="auto">
          <a:xfrm>
            <a:off x="4440238"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8"/>
          <p:cNvSpPr>
            <a:spLocks noChangeShapeType="1"/>
          </p:cNvSpPr>
          <p:nvPr/>
        </p:nvSpPr>
        <p:spPr bwMode="auto">
          <a:xfrm>
            <a:off x="4579938"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9"/>
          <p:cNvSpPr>
            <a:spLocks noChangeShapeType="1"/>
          </p:cNvSpPr>
          <p:nvPr/>
        </p:nvSpPr>
        <p:spPr bwMode="auto">
          <a:xfrm>
            <a:off x="4721225"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0"/>
          <p:cNvSpPr>
            <a:spLocks noChangeShapeType="1"/>
          </p:cNvSpPr>
          <p:nvPr/>
        </p:nvSpPr>
        <p:spPr bwMode="auto">
          <a:xfrm>
            <a:off x="4862513"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1"/>
          <p:cNvSpPr>
            <a:spLocks noChangeShapeType="1"/>
          </p:cNvSpPr>
          <p:nvPr/>
        </p:nvSpPr>
        <p:spPr bwMode="auto">
          <a:xfrm>
            <a:off x="5002213"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2"/>
          <p:cNvSpPr>
            <a:spLocks noChangeShapeType="1"/>
          </p:cNvSpPr>
          <p:nvPr/>
        </p:nvSpPr>
        <p:spPr bwMode="auto">
          <a:xfrm>
            <a:off x="5143500"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3"/>
          <p:cNvSpPr>
            <a:spLocks noChangeShapeType="1"/>
          </p:cNvSpPr>
          <p:nvPr/>
        </p:nvSpPr>
        <p:spPr bwMode="auto">
          <a:xfrm>
            <a:off x="5283200"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4"/>
          <p:cNvSpPr>
            <a:spLocks noChangeShapeType="1"/>
          </p:cNvSpPr>
          <p:nvPr/>
        </p:nvSpPr>
        <p:spPr bwMode="auto">
          <a:xfrm>
            <a:off x="5424488"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5"/>
          <p:cNvSpPr>
            <a:spLocks noChangeShapeType="1"/>
          </p:cNvSpPr>
          <p:nvPr/>
        </p:nvSpPr>
        <p:spPr bwMode="auto">
          <a:xfrm>
            <a:off x="5564188"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6"/>
          <p:cNvSpPr>
            <a:spLocks noChangeShapeType="1"/>
          </p:cNvSpPr>
          <p:nvPr/>
        </p:nvSpPr>
        <p:spPr bwMode="auto">
          <a:xfrm>
            <a:off x="5705475"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7"/>
          <p:cNvSpPr>
            <a:spLocks noChangeShapeType="1"/>
          </p:cNvSpPr>
          <p:nvPr/>
        </p:nvSpPr>
        <p:spPr bwMode="auto">
          <a:xfrm>
            <a:off x="5845175"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8"/>
          <p:cNvSpPr>
            <a:spLocks noChangeShapeType="1"/>
          </p:cNvSpPr>
          <p:nvPr/>
        </p:nvSpPr>
        <p:spPr bwMode="auto">
          <a:xfrm>
            <a:off x="5986463"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9"/>
          <p:cNvSpPr>
            <a:spLocks noChangeShapeType="1"/>
          </p:cNvSpPr>
          <p:nvPr/>
        </p:nvSpPr>
        <p:spPr bwMode="auto">
          <a:xfrm>
            <a:off x="6126163"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0"/>
          <p:cNvSpPr>
            <a:spLocks noChangeShapeType="1"/>
          </p:cNvSpPr>
          <p:nvPr/>
        </p:nvSpPr>
        <p:spPr bwMode="auto">
          <a:xfrm>
            <a:off x="6267450"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1"/>
          <p:cNvSpPr>
            <a:spLocks noChangeShapeType="1"/>
          </p:cNvSpPr>
          <p:nvPr/>
        </p:nvSpPr>
        <p:spPr bwMode="auto">
          <a:xfrm>
            <a:off x="6407150"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2"/>
          <p:cNvSpPr>
            <a:spLocks noChangeShapeType="1"/>
          </p:cNvSpPr>
          <p:nvPr/>
        </p:nvSpPr>
        <p:spPr bwMode="auto">
          <a:xfrm>
            <a:off x="6548438"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3"/>
          <p:cNvSpPr>
            <a:spLocks noChangeShapeType="1"/>
          </p:cNvSpPr>
          <p:nvPr/>
        </p:nvSpPr>
        <p:spPr bwMode="auto">
          <a:xfrm>
            <a:off x="6688138"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4"/>
          <p:cNvSpPr>
            <a:spLocks noChangeShapeType="1"/>
          </p:cNvSpPr>
          <p:nvPr/>
        </p:nvSpPr>
        <p:spPr bwMode="auto">
          <a:xfrm>
            <a:off x="6829425"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5"/>
          <p:cNvSpPr>
            <a:spLocks noChangeShapeType="1"/>
          </p:cNvSpPr>
          <p:nvPr/>
        </p:nvSpPr>
        <p:spPr bwMode="auto">
          <a:xfrm>
            <a:off x="6970713"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6"/>
          <p:cNvSpPr>
            <a:spLocks noChangeShapeType="1"/>
          </p:cNvSpPr>
          <p:nvPr/>
        </p:nvSpPr>
        <p:spPr bwMode="auto">
          <a:xfrm>
            <a:off x="7110413"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7"/>
          <p:cNvSpPr>
            <a:spLocks noChangeShapeType="1"/>
          </p:cNvSpPr>
          <p:nvPr/>
        </p:nvSpPr>
        <p:spPr bwMode="auto">
          <a:xfrm>
            <a:off x="7251700"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8"/>
          <p:cNvSpPr>
            <a:spLocks noChangeShapeType="1"/>
          </p:cNvSpPr>
          <p:nvPr/>
        </p:nvSpPr>
        <p:spPr bwMode="auto">
          <a:xfrm>
            <a:off x="7391400" y="3211513"/>
            <a:ext cx="93663"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9"/>
          <p:cNvSpPr>
            <a:spLocks noChangeShapeType="1"/>
          </p:cNvSpPr>
          <p:nvPr/>
        </p:nvSpPr>
        <p:spPr bwMode="auto">
          <a:xfrm>
            <a:off x="7532688" y="3211513"/>
            <a:ext cx="19050" cy="0"/>
          </a:xfrm>
          <a:prstGeom prst="line">
            <a:avLst/>
          </a:prstGeom>
          <a:noFill/>
          <a:ln w="10">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2016125" y="1284288"/>
            <a:ext cx="5434013" cy="2595562"/>
          </a:xfrm>
          <a:custGeom>
            <a:avLst/>
            <a:gdLst>
              <a:gd name="T0" fmla="*/ 14 w 1392"/>
              <a:gd name="T1" fmla="*/ 514 h 590"/>
              <a:gd name="T2" fmla="*/ 42 w 1392"/>
              <a:gd name="T3" fmla="*/ 457 h 590"/>
              <a:gd name="T4" fmla="*/ 70 w 1392"/>
              <a:gd name="T5" fmla="*/ 428 h 590"/>
              <a:gd name="T6" fmla="*/ 98 w 1392"/>
              <a:gd name="T7" fmla="*/ 400 h 590"/>
              <a:gd name="T8" fmla="*/ 127 w 1392"/>
              <a:gd name="T9" fmla="*/ 390 h 590"/>
              <a:gd name="T10" fmla="*/ 155 w 1392"/>
              <a:gd name="T11" fmla="*/ 371 h 590"/>
              <a:gd name="T12" fmla="*/ 183 w 1392"/>
              <a:gd name="T13" fmla="*/ 362 h 590"/>
              <a:gd name="T14" fmla="*/ 211 w 1392"/>
              <a:gd name="T15" fmla="*/ 343 h 590"/>
              <a:gd name="T16" fmla="*/ 239 w 1392"/>
              <a:gd name="T17" fmla="*/ 333 h 590"/>
              <a:gd name="T18" fmla="*/ 267 w 1392"/>
              <a:gd name="T19" fmla="*/ 324 h 590"/>
              <a:gd name="T20" fmla="*/ 295 w 1392"/>
              <a:gd name="T21" fmla="*/ 314 h 590"/>
              <a:gd name="T22" fmla="*/ 323 w 1392"/>
              <a:gd name="T23" fmla="*/ 314 h 590"/>
              <a:gd name="T24" fmla="*/ 351 w 1392"/>
              <a:gd name="T25" fmla="*/ 305 h 590"/>
              <a:gd name="T26" fmla="*/ 380 w 1392"/>
              <a:gd name="T27" fmla="*/ 295 h 590"/>
              <a:gd name="T28" fmla="*/ 408 w 1392"/>
              <a:gd name="T29" fmla="*/ 286 h 590"/>
              <a:gd name="T30" fmla="*/ 436 w 1392"/>
              <a:gd name="T31" fmla="*/ 276 h 590"/>
              <a:gd name="T32" fmla="*/ 464 w 1392"/>
              <a:gd name="T33" fmla="*/ 276 h 590"/>
              <a:gd name="T34" fmla="*/ 492 w 1392"/>
              <a:gd name="T35" fmla="*/ 267 h 590"/>
              <a:gd name="T36" fmla="*/ 520 w 1392"/>
              <a:gd name="T37" fmla="*/ 257 h 590"/>
              <a:gd name="T38" fmla="*/ 548 w 1392"/>
              <a:gd name="T39" fmla="*/ 257 h 590"/>
              <a:gd name="T40" fmla="*/ 576 w 1392"/>
              <a:gd name="T41" fmla="*/ 248 h 590"/>
              <a:gd name="T42" fmla="*/ 604 w 1392"/>
              <a:gd name="T43" fmla="*/ 238 h 590"/>
              <a:gd name="T44" fmla="*/ 633 w 1392"/>
              <a:gd name="T45" fmla="*/ 238 h 590"/>
              <a:gd name="T46" fmla="*/ 661 w 1392"/>
              <a:gd name="T47" fmla="*/ 229 h 590"/>
              <a:gd name="T48" fmla="*/ 689 w 1392"/>
              <a:gd name="T49" fmla="*/ 229 h 590"/>
              <a:gd name="T50" fmla="*/ 717 w 1392"/>
              <a:gd name="T51" fmla="*/ 219 h 590"/>
              <a:gd name="T52" fmla="*/ 745 w 1392"/>
              <a:gd name="T53" fmla="*/ 210 h 590"/>
              <a:gd name="T54" fmla="*/ 773 w 1392"/>
              <a:gd name="T55" fmla="*/ 210 h 590"/>
              <a:gd name="T56" fmla="*/ 801 w 1392"/>
              <a:gd name="T57" fmla="*/ 200 h 590"/>
              <a:gd name="T58" fmla="*/ 829 w 1392"/>
              <a:gd name="T59" fmla="*/ 200 h 590"/>
              <a:gd name="T60" fmla="*/ 857 w 1392"/>
              <a:gd name="T61" fmla="*/ 191 h 590"/>
              <a:gd name="T62" fmla="*/ 886 w 1392"/>
              <a:gd name="T63" fmla="*/ 191 h 590"/>
              <a:gd name="T64" fmla="*/ 914 w 1392"/>
              <a:gd name="T65" fmla="*/ 181 h 590"/>
              <a:gd name="T66" fmla="*/ 942 w 1392"/>
              <a:gd name="T67" fmla="*/ 181 h 590"/>
              <a:gd name="T68" fmla="*/ 970 w 1392"/>
              <a:gd name="T69" fmla="*/ 172 h 590"/>
              <a:gd name="T70" fmla="*/ 998 w 1392"/>
              <a:gd name="T71" fmla="*/ 172 h 590"/>
              <a:gd name="T72" fmla="*/ 1026 w 1392"/>
              <a:gd name="T73" fmla="*/ 162 h 590"/>
              <a:gd name="T74" fmla="*/ 1054 w 1392"/>
              <a:gd name="T75" fmla="*/ 153 h 590"/>
              <a:gd name="T76" fmla="*/ 1082 w 1392"/>
              <a:gd name="T77" fmla="*/ 143 h 590"/>
              <a:gd name="T78" fmla="*/ 1110 w 1392"/>
              <a:gd name="T79" fmla="*/ 143 h 590"/>
              <a:gd name="T80" fmla="*/ 1139 w 1392"/>
              <a:gd name="T81" fmla="*/ 133 h 590"/>
              <a:gd name="T82" fmla="*/ 1167 w 1392"/>
              <a:gd name="T83" fmla="*/ 124 h 590"/>
              <a:gd name="T84" fmla="*/ 1195 w 1392"/>
              <a:gd name="T85" fmla="*/ 114 h 590"/>
              <a:gd name="T86" fmla="*/ 1223 w 1392"/>
              <a:gd name="T87" fmla="*/ 105 h 590"/>
              <a:gd name="T88" fmla="*/ 1251 w 1392"/>
              <a:gd name="T89" fmla="*/ 95 h 590"/>
              <a:gd name="T90" fmla="*/ 1279 w 1392"/>
              <a:gd name="T91" fmla="*/ 86 h 590"/>
              <a:gd name="T92" fmla="*/ 1307 w 1392"/>
              <a:gd name="T93" fmla="*/ 67 h 590"/>
              <a:gd name="T94" fmla="*/ 1335 w 1392"/>
              <a:gd name="T95" fmla="*/ 57 h 590"/>
              <a:gd name="T96" fmla="*/ 1363 w 1392"/>
              <a:gd name="T97" fmla="*/ 29 h 590"/>
              <a:gd name="T98" fmla="*/ 1392 w 1392"/>
              <a:gd name="T9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2" h="590">
                <a:moveTo>
                  <a:pt x="0" y="590"/>
                </a:moveTo>
                <a:lnTo>
                  <a:pt x="14" y="514"/>
                </a:lnTo>
                <a:lnTo>
                  <a:pt x="28" y="476"/>
                </a:lnTo>
                <a:lnTo>
                  <a:pt x="42" y="457"/>
                </a:lnTo>
                <a:lnTo>
                  <a:pt x="56" y="438"/>
                </a:lnTo>
                <a:lnTo>
                  <a:pt x="70" y="428"/>
                </a:lnTo>
                <a:lnTo>
                  <a:pt x="84" y="409"/>
                </a:lnTo>
                <a:lnTo>
                  <a:pt x="98" y="400"/>
                </a:lnTo>
                <a:lnTo>
                  <a:pt x="113" y="390"/>
                </a:lnTo>
                <a:lnTo>
                  <a:pt x="127" y="390"/>
                </a:lnTo>
                <a:lnTo>
                  <a:pt x="141" y="381"/>
                </a:lnTo>
                <a:lnTo>
                  <a:pt x="155" y="371"/>
                </a:lnTo>
                <a:lnTo>
                  <a:pt x="169" y="362"/>
                </a:lnTo>
                <a:lnTo>
                  <a:pt x="183" y="362"/>
                </a:lnTo>
                <a:lnTo>
                  <a:pt x="197" y="352"/>
                </a:lnTo>
                <a:lnTo>
                  <a:pt x="211" y="343"/>
                </a:lnTo>
                <a:lnTo>
                  <a:pt x="225" y="343"/>
                </a:lnTo>
                <a:lnTo>
                  <a:pt x="239" y="333"/>
                </a:lnTo>
                <a:lnTo>
                  <a:pt x="253" y="333"/>
                </a:lnTo>
                <a:lnTo>
                  <a:pt x="267" y="324"/>
                </a:lnTo>
                <a:lnTo>
                  <a:pt x="281" y="324"/>
                </a:lnTo>
                <a:lnTo>
                  <a:pt x="295" y="314"/>
                </a:lnTo>
                <a:lnTo>
                  <a:pt x="309" y="314"/>
                </a:lnTo>
                <a:lnTo>
                  <a:pt x="323" y="314"/>
                </a:lnTo>
                <a:lnTo>
                  <a:pt x="337" y="305"/>
                </a:lnTo>
                <a:lnTo>
                  <a:pt x="351" y="305"/>
                </a:lnTo>
                <a:lnTo>
                  <a:pt x="366" y="295"/>
                </a:lnTo>
                <a:lnTo>
                  <a:pt x="380" y="295"/>
                </a:lnTo>
                <a:lnTo>
                  <a:pt x="394" y="286"/>
                </a:lnTo>
                <a:lnTo>
                  <a:pt x="408" y="286"/>
                </a:lnTo>
                <a:lnTo>
                  <a:pt x="422" y="286"/>
                </a:lnTo>
                <a:lnTo>
                  <a:pt x="436" y="276"/>
                </a:lnTo>
                <a:lnTo>
                  <a:pt x="450" y="276"/>
                </a:lnTo>
                <a:lnTo>
                  <a:pt x="464" y="276"/>
                </a:lnTo>
                <a:lnTo>
                  <a:pt x="478" y="267"/>
                </a:lnTo>
                <a:lnTo>
                  <a:pt x="492" y="267"/>
                </a:lnTo>
                <a:lnTo>
                  <a:pt x="506" y="267"/>
                </a:lnTo>
                <a:lnTo>
                  <a:pt x="520" y="257"/>
                </a:lnTo>
                <a:lnTo>
                  <a:pt x="534" y="257"/>
                </a:lnTo>
                <a:lnTo>
                  <a:pt x="548" y="257"/>
                </a:lnTo>
                <a:lnTo>
                  <a:pt x="562" y="248"/>
                </a:lnTo>
                <a:lnTo>
                  <a:pt x="576" y="248"/>
                </a:lnTo>
                <a:lnTo>
                  <a:pt x="590" y="248"/>
                </a:lnTo>
                <a:lnTo>
                  <a:pt x="604" y="238"/>
                </a:lnTo>
                <a:lnTo>
                  <a:pt x="619" y="238"/>
                </a:lnTo>
                <a:lnTo>
                  <a:pt x="633" y="238"/>
                </a:lnTo>
                <a:lnTo>
                  <a:pt x="647" y="238"/>
                </a:lnTo>
                <a:lnTo>
                  <a:pt x="661" y="229"/>
                </a:lnTo>
                <a:lnTo>
                  <a:pt x="675" y="229"/>
                </a:lnTo>
                <a:lnTo>
                  <a:pt x="689" y="229"/>
                </a:lnTo>
                <a:lnTo>
                  <a:pt x="703" y="219"/>
                </a:lnTo>
                <a:lnTo>
                  <a:pt x="717" y="219"/>
                </a:lnTo>
                <a:lnTo>
                  <a:pt x="731" y="219"/>
                </a:lnTo>
                <a:lnTo>
                  <a:pt x="745" y="210"/>
                </a:lnTo>
                <a:lnTo>
                  <a:pt x="759" y="210"/>
                </a:lnTo>
                <a:lnTo>
                  <a:pt x="773" y="210"/>
                </a:lnTo>
                <a:lnTo>
                  <a:pt x="787" y="210"/>
                </a:lnTo>
                <a:lnTo>
                  <a:pt x="801" y="200"/>
                </a:lnTo>
                <a:lnTo>
                  <a:pt x="815" y="200"/>
                </a:lnTo>
                <a:lnTo>
                  <a:pt x="829" y="200"/>
                </a:lnTo>
                <a:lnTo>
                  <a:pt x="843" y="200"/>
                </a:lnTo>
                <a:lnTo>
                  <a:pt x="857" y="191"/>
                </a:lnTo>
                <a:lnTo>
                  <a:pt x="872" y="191"/>
                </a:lnTo>
                <a:lnTo>
                  <a:pt x="886" y="191"/>
                </a:lnTo>
                <a:lnTo>
                  <a:pt x="900" y="181"/>
                </a:lnTo>
                <a:lnTo>
                  <a:pt x="914" y="181"/>
                </a:lnTo>
                <a:lnTo>
                  <a:pt x="928" y="181"/>
                </a:lnTo>
                <a:lnTo>
                  <a:pt x="942" y="181"/>
                </a:lnTo>
                <a:lnTo>
                  <a:pt x="956" y="172"/>
                </a:lnTo>
                <a:lnTo>
                  <a:pt x="970" y="172"/>
                </a:lnTo>
                <a:lnTo>
                  <a:pt x="984" y="172"/>
                </a:lnTo>
                <a:lnTo>
                  <a:pt x="998" y="172"/>
                </a:lnTo>
                <a:lnTo>
                  <a:pt x="1012" y="162"/>
                </a:lnTo>
                <a:lnTo>
                  <a:pt x="1026" y="162"/>
                </a:lnTo>
                <a:lnTo>
                  <a:pt x="1040" y="162"/>
                </a:lnTo>
                <a:lnTo>
                  <a:pt x="1054" y="153"/>
                </a:lnTo>
                <a:lnTo>
                  <a:pt x="1068" y="153"/>
                </a:lnTo>
                <a:lnTo>
                  <a:pt x="1082" y="143"/>
                </a:lnTo>
                <a:lnTo>
                  <a:pt x="1096" y="143"/>
                </a:lnTo>
                <a:lnTo>
                  <a:pt x="1110" y="143"/>
                </a:lnTo>
                <a:lnTo>
                  <a:pt x="1125" y="133"/>
                </a:lnTo>
                <a:lnTo>
                  <a:pt x="1139" y="133"/>
                </a:lnTo>
                <a:lnTo>
                  <a:pt x="1153" y="133"/>
                </a:lnTo>
                <a:lnTo>
                  <a:pt x="1167" y="124"/>
                </a:lnTo>
                <a:lnTo>
                  <a:pt x="1181" y="124"/>
                </a:lnTo>
                <a:lnTo>
                  <a:pt x="1195" y="114"/>
                </a:lnTo>
                <a:lnTo>
                  <a:pt x="1209" y="114"/>
                </a:lnTo>
                <a:lnTo>
                  <a:pt x="1223" y="105"/>
                </a:lnTo>
                <a:lnTo>
                  <a:pt x="1237" y="105"/>
                </a:lnTo>
                <a:lnTo>
                  <a:pt x="1251" y="95"/>
                </a:lnTo>
                <a:lnTo>
                  <a:pt x="1265" y="95"/>
                </a:lnTo>
                <a:lnTo>
                  <a:pt x="1279" y="86"/>
                </a:lnTo>
                <a:lnTo>
                  <a:pt x="1293" y="76"/>
                </a:lnTo>
                <a:lnTo>
                  <a:pt x="1307" y="67"/>
                </a:lnTo>
                <a:lnTo>
                  <a:pt x="1321" y="57"/>
                </a:lnTo>
                <a:lnTo>
                  <a:pt x="1335" y="57"/>
                </a:lnTo>
                <a:lnTo>
                  <a:pt x="1349" y="38"/>
                </a:lnTo>
                <a:lnTo>
                  <a:pt x="1363" y="29"/>
                </a:lnTo>
                <a:lnTo>
                  <a:pt x="1377" y="19"/>
                </a:lnTo>
                <a:lnTo>
                  <a:pt x="1392" y="0"/>
                </a:lnTo>
              </a:path>
            </a:pathLst>
          </a:custGeom>
          <a:noFill/>
          <a:ln w="10">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2016125" y="1619250"/>
            <a:ext cx="5434013" cy="3810000"/>
          </a:xfrm>
          <a:custGeom>
            <a:avLst/>
            <a:gdLst>
              <a:gd name="T0" fmla="*/ 14 w 1392"/>
              <a:gd name="T1" fmla="*/ 856 h 866"/>
              <a:gd name="T2" fmla="*/ 42 w 1392"/>
              <a:gd name="T3" fmla="*/ 837 h 866"/>
              <a:gd name="T4" fmla="*/ 70 w 1392"/>
              <a:gd name="T5" fmla="*/ 809 h 866"/>
              <a:gd name="T6" fmla="*/ 98 w 1392"/>
              <a:gd name="T7" fmla="*/ 780 h 866"/>
              <a:gd name="T8" fmla="*/ 127 w 1392"/>
              <a:gd name="T9" fmla="*/ 752 h 866"/>
              <a:gd name="T10" fmla="*/ 155 w 1392"/>
              <a:gd name="T11" fmla="*/ 723 h 866"/>
              <a:gd name="T12" fmla="*/ 183 w 1392"/>
              <a:gd name="T13" fmla="*/ 695 h 866"/>
              <a:gd name="T14" fmla="*/ 211 w 1392"/>
              <a:gd name="T15" fmla="*/ 666 h 866"/>
              <a:gd name="T16" fmla="*/ 239 w 1392"/>
              <a:gd name="T17" fmla="*/ 647 h 866"/>
              <a:gd name="T18" fmla="*/ 267 w 1392"/>
              <a:gd name="T19" fmla="*/ 619 h 866"/>
              <a:gd name="T20" fmla="*/ 295 w 1392"/>
              <a:gd name="T21" fmla="*/ 600 h 866"/>
              <a:gd name="T22" fmla="*/ 323 w 1392"/>
              <a:gd name="T23" fmla="*/ 581 h 866"/>
              <a:gd name="T24" fmla="*/ 351 w 1392"/>
              <a:gd name="T25" fmla="*/ 562 h 866"/>
              <a:gd name="T26" fmla="*/ 380 w 1392"/>
              <a:gd name="T27" fmla="*/ 543 h 866"/>
              <a:gd name="T28" fmla="*/ 408 w 1392"/>
              <a:gd name="T29" fmla="*/ 533 h 866"/>
              <a:gd name="T30" fmla="*/ 436 w 1392"/>
              <a:gd name="T31" fmla="*/ 514 h 866"/>
              <a:gd name="T32" fmla="*/ 464 w 1392"/>
              <a:gd name="T33" fmla="*/ 495 h 866"/>
              <a:gd name="T34" fmla="*/ 492 w 1392"/>
              <a:gd name="T35" fmla="*/ 486 h 866"/>
              <a:gd name="T36" fmla="*/ 520 w 1392"/>
              <a:gd name="T37" fmla="*/ 466 h 866"/>
              <a:gd name="T38" fmla="*/ 548 w 1392"/>
              <a:gd name="T39" fmla="*/ 447 h 866"/>
              <a:gd name="T40" fmla="*/ 576 w 1392"/>
              <a:gd name="T41" fmla="*/ 438 h 866"/>
              <a:gd name="T42" fmla="*/ 604 w 1392"/>
              <a:gd name="T43" fmla="*/ 428 h 866"/>
              <a:gd name="T44" fmla="*/ 633 w 1392"/>
              <a:gd name="T45" fmla="*/ 409 h 866"/>
              <a:gd name="T46" fmla="*/ 661 w 1392"/>
              <a:gd name="T47" fmla="*/ 400 h 866"/>
              <a:gd name="T48" fmla="*/ 689 w 1392"/>
              <a:gd name="T49" fmla="*/ 381 h 866"/>
              <a:gd name="T50" fmla="*/ 717 w 1392"/>
              <a:gd name="T51" fmla="*/ 371 h 866"/>
              <a:gd name="T52" fmla="*/ 745 w 1392"/>
              <a:gd name="T53" fmla="*/ 352 h 866"/>
              <a:gd name="T54" fmla="*/ 773 w 1392"/>
              <a:gd name="T55" fmla="*/ 343 h 866"/>
              <a:gd name="T56" fmla="*/ 801 w 1392"/>
              <a:gd name="T57" fmla="*/ 333 h 866"/>
              <a:gd name="T58" fmla="*/ 829 w 1392"/>
              <a:gd name="T59" fmla="*/ 314 h 866"/>
              <a:gd name="T60" fmla="*/ 857 w 1392"/>
              <a:gd name="T61" fmla="*/ 305 h 866"/>
              <a:gd name="T62" fmla="*/ 886 w 1392"/>
              <a:gd name="T63" fmla="*/ 295 h 866"/>
              <a:gd name="T64" fmla="*/ 914 w 1392"/>
              <a:gd name="T65" fmla="*/ 276 h 866"/>
              <a:gd name="T66" fmla="*/ 942 w 1392"/>
              <a:gd name="T67" fmla="*/ 267 h 866"/>
              <a:gd name="T68" fmla="*/ 970 w 1392"/>
              <a:gd name="T69" fmla="*/ 257 h 866"/>
              <a:gd name="T70" fmla="*/ 998 w 1392"/>
              <a:gd name="T71" fmla="*/ 248 h 866"/>
              <a:gd name="T72" fmla="*/ 1026 w 1392"/>
              <a:gd name="T73" fmla="*/ 229 h 866"/>
              <a:gd name="T74" fmla="*/ 1054 w 1392"/>
              <a:gd name="T75" fmla="*/ 219 h 866"/>
              <a:gd name="T76" fmla="*/ 1082 w 1392"/>
              <a:gd name="T77" fmla="*/ 210 h 866"/>
              <a:gd name="T78" fmla="*/ 1110 w 1392"/>
              <a:gd name="T79" fmla="*/ 200 h 866"/>
              <a:gd name="T80" fmla="*/ 1139 w 1392"/>
              <a:gd name="T81" fmla="*/ 191 h 866"/>
              <a:gd name="T82" fmla="*/ 1167 w 1392"/>
              <a:gd name="T83" fmla="*/ 181 h 866"/>
              <a:gd name="T84" fmla="*/ 1195 w 1392"/>
              <a:gd name="T85" fmla="*/ 162 h 866"/>
              <a:gd name="T86" fmla="*/ 1223 w 1392"/>
              <a:gd name="T87" fmla="*/ 153 h 866"/>
              <a:gd name="T88" fmla="*/ 1251 w 1392"/>
              <a:gd name="T89" fmla="*/ 143 h 866"/>
              <a:gd name="T90" fmla="*/ 1279 w 1392"/>
              <a:gd name="T91" fmla="*/ 124 h 866"/>
              <a:gd name="T92" fmla="*/ 1307 w 1392"/>
              <a:gd name="T93" fmla="*/ 105 h 866"/>
              <a:gd name="T94" fmla="*/ 1335 w 1392"/>
              <a:gd name="T95" fmla="*/ 86 h 866"/>
              <a:gd name="T96" fmla="*/ 1363 w 1392"/>
              <a:gd name="T97" fmla="*/ 67 h 866"/>
              <a:gd name="T98" fmla="*/ 1392 w 1392"/>
              <a:gd name="T99"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2" h="866">
                <a:moveTo>
                  <a:pt x="0" y="866"/>
                </a:moveTo>
                <a:lnTo>
                  <a:pt x="14" y="856"/>
                </a:lnTo>
                <a:lnTo>
                  <a:pt x="28" y="847"/>
                </a:lnTo>
                <a:lnTo>
                  <a:pt x="42" y="837"/>
                </a:lnTo>
                <a:lnTo>
                  <a:pt x="56" y="818"/>
                </a:lnTo>
                <a:lnTo>
                  <a:pt x="70" y="809"/>
                </a:lnTo>
                <a:lnTo>
                  <a:pt x="84" y="790"/>
                </a:lnTo>
                <a:lnTo>
                  <a:pt x="98" y="780"/>
                </a:lnTo>
                <a:lnTo>
                  <a:pt x="113" y="761"/>
                </a:lnTo>
                <a:lnTo>
                  <a:pt x="127" y="752"/>
                </a:lnTo>
                <a:lnTo>
                  <a:pt x="141" y="733"/>
                </a:lnTo>
                <a:lnTo>
                  <a:pt x="155" y="723"/>
                </a:lnTo>
                <a:lnTo>
                  <a:pt x="169" y="704"/>
                </a:lnTo>
                <a:lnTo>
                  <a:pt x="183" y="695"/>
                </a:lnTo>
                <a:lnTo>
                  <a:pt x="197" y="685"/>
                </a:lnTo>
                <a:lnTo>
                  <a:pt x="211" y="666"/>
                </a:lnTo>
                <a:lnTo>
                  <a:pt x="225" y="657"/>
                </a:lnTo>
                <a:lnTo>
                  <a:pt x="239" y="647"/>
                </a:lnTo>
                <a:lnTo>
                  <a:pt x="253" y="638"/>
                </a:lnTo>
                <a:lnTo>
                  <a:pt x="267" y="619"/>
                </a:lnTo>
                <a:lnTo>
                  <a:pt x="281" y="609"/>
                </a:lnTo>
                <a:lnTo>
                  <a:pt x="295" y="600"/>
                </a:lnTo>
                <a:lnTo>
                  <a:pt x="309" y="590"/>
                </a:lnTo>
                <a:lnTo>
                  <a:pt x="323" y="581"/>
                </a:lnTo>
                <a:lnTo>
                  <a:pt x="337" y="571"/>
                </a:lnTo>
                <a:lnTo>
                  <a:pt x="351" y="562"/>
                </a:lnTo>
                <a:lnTo>
                  <a:pt x="366" y="552"/>
                </a:lnTo>
                <a:lnTo>
                  <a:pt x="380" y="543"/>
                </a:lnTo>
                <a:lnTo>
                  <a:pt x="394" y="533"/>
                </a:lnTo>
                <a:lnTo>
                  <a:pt x="408" y="533"/>
                </a:lnTo>
                <a:lnTo>
                  <a:pt x="422" y="524"/>
                </a:lnTo>
                <a:lnTo>
                  <a:pt x="436" y="514"/>
                </a:lnTo>
                <a:lnTo>
                  <a:pt x="450" y="505"/>
                </a:lnTo>
                <a:lnTo>
                  <a:pt x="464" y="495"/>
                </a:lnTo>
                <a:lnTo>
                  <a:pt x="478" y="495"/>
                </a:lnTo>
                <a:lnTo>
                  <a:pt x="492" y="486"/>
                </a:lnTo>
                <a:lnTo>
                  <a:pt x="506" y="476"/>
                </a:lnTo>
                <a:lnTo>
                  <a:pt x="520" y="466"/>
                </a:lnTo>
                <a:lnTo>
                  <a:pt x="534" y="457"/>
                </a:lnTo>
                <a:lnTo>
                  <a:pt x="548" y="447"/>
                </a:lnTo>
                <a:lnTo>
                  <a:pt x="562" y="447"/>
                </a:lnTo>
                <a:lnTo>
                  <a:pt x="576" y="438"/>
                </a:lnTo>
                <a:lnTo>
                  <a:pt x="590" y="428"/>
                </a:lnTo>
                <a:lnTo>
                  <a:pt x="604" y="428"/>
                </a:lnTo>
                <a:lnTo>
                  <a:pt x="619" y="419"/>
                </a:lnTo>
                <a:lnTo>
                  <a:pt x="633" y="409"/>
                </a:lnTo>
                <a:lnTo>
                  <a:pt x="647" y="400"/>
                </a:lnTo>
                <a:lnTo>
                  <a:pt x="661" y="400"/>
                </a:lnTo>
                <a:lnTo>
                  <a:pt x="675" y="390"/>
                </a:lnTo>
                <a:lnTo>
                  <a:pt x="689" y="381"/>
                </a:lnTo>
                <a:lnTo>
                  <a:pt x="703" y="371"/>
                </a:lnTo>
                <a:lnTo>
                  <a:pt x="717" y="371"/>
                </a:lnTo>
                <a:lnTo>
                  <a:pt x="731" y="362"/>
                </a:lnTo>
                <a:lnTo>
                  <a:pt x="745" y="352"/>
                </a:lnTo>
                <a:lnTo>
                  <a:pt x="759" y="352"/>
                </a:lnTo>
                <a:lnTo>
                  <a:pt x="773" y="343"/>
                </a:lnTo>
                <a:lnTo>
                  <a:pt x="787" y="333"/>
                </a:lnTo>
                <a:lnTo>
                  <a:pt x="801" y="333"/>
                </a:lnTo>
                <a:lnTo>
                  <a:pt x="815" y="324"/>
                </a:lnTo>
                <a:lnTo>
                  <a:pt x="829" y="314"/>
                </a:lnTo>
                <a:lnTo>
                  <a:pt x="843" y="314"/>
                </a:lnTo>
                <a:lnTo>
                  <a:pt x="857" y="305"/>
                </a:lnTo>
                <a:lnTo>
                  <a:pt x="872" y="295"/>
                </a:lnTo>
                <a:lnTo>
                  <a:pt x="886" y="295"/>
                </a:lnTo>
                <a:lnTo>
                  <a:pt x="900" y="286"/>
                </a:lnTo>
                <a:lnTo>
                  <a:pt x="914" y="276"/>
                </a:lnTo>
                <a:lnTo>
                  <a:pt x="928" y="276"/>
                </a:lnTo>
                <a:lnTo>
                  <a:pt x="942" y="267"/>
                </a:lnTo>
                <a:lnTo>
                  <a:pt x="956" y="267"/>
                </a:lnTo>
                <a:lnTo>
                  <a:pt x="970" y="257"/>
                </a:lnTo>
                <a:lnTo>
                  <a:pt x="984" y="248"/>
                </a:lnTo>
                <a:lnTo>
                  <a:pt x="998" y="248"/>
                </a:lnTo>
                <a:lnTo>
                  <a:pt x="1012" y="238"/>
                </a:lnTo>
                <a:lnTo>
                  <a:pt x="1026" y="229"/>
                </a:lnTo>
                <a:lnTo>
                  <a:pt x="1040" y="229"/>
                </a:lnTo>
                <a:lnTo>
                  <a:pt x="1054" y="219"/>
                </a:lnTo>
                <a:lnTo>
                  <a:pt x="1068" y="219"/>
                </a:lnTo>
                <a:lnTo>
                  <a:pt x="1082" y="210"/>
                </a:lnTo>
                <a:lnTo>
                  <a:pt x="1096" y="200"/>
                </a:lnTo>
                <a:lnTo>
                  <a:pt x="1110" y="200"/>
                </a:lnTo>
                <a:lnTo>
                  <a:pt x="1125" y="191"/>
                </a:lnTo>
                <a:lnTo>
                  <a:pt x="1139" y="191"/>
                </a:lnTo>
                <a:lnTo>
                  <a:pt x="1153" y="181"/>
                </a:lnTo>
                <a:lnTo>
                  <a:pt x="1167" y="181"/>
                </a:lnTo>
                <a:lnTo>
                  <a:pt x="1181" y="172"/>
                </a:lnTo>
                <a:lnTo>
                  <a:pt x="1195" y="162"/>
                </a:lnTo>
                <a:lnTo>
                  <a:pt x="1209" y="162"/>
                </a:lnTo>
                <a:lnTo>
                  <a:pt x="1223" y="153"/>
                </a:lnTo>
                <a:lnTo>
                  <a:pt x="1237" y="143"/>
                </a:lnTo>
                <a:lnTo>
                  <a:pt x="1251" y="143"/>
                </a:lnTo>
                <a:lnTo>
                  <a:pt x="1265" y="134"/>
                </a:lnTo>
                <a:lnTo>
                  <a:pt x="1279" y="124"/>
                </a:lnTo>
                <a:lnTo>
                  <a:pt x="1293" y="115"/>
                </a:lnTo>
                <a:lnTo>
                  <a:pt x="1307" y="105"/>
                </a:lnTo>
                <a:lnTo>
                  <a:pt x="1321" y="105"/>
                </a:lnTo>
                <a:lnTo>
                  <a:pt x="1335" y="86"/>
                </a:lnTo>
                <a:lnTo>
                  <a:pt x="1349" y="77"/>
                </a:lnTo>
                <a:lnTo>
                  <a:pt x="1363" y="67"/>
                </a:lnTo>
                <a:lnTo>
                  <a:pt x="1377" y="48"/>
                </a:lnTo>
                <a:lnTo>
                  <a:pt x="1392" y="0"/>
                </a:lnTo>
              </a:path>
            </a:pathLst>
          </a:custGeom>
          <a:noFill/>
          <a:ln w="10">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2070100" y="1304926"/>
            <a:ext cx="5434013" cy="4144962"/>
          </a:xfrm>
          <a:custGeom>
            <a:avLst/>
            <a:gdLst>
              <a:gd name="T0" fmla="*/ 14 w 1392"/>
              <a:gd name="T1" fmla="*/ 923 h 942"/>
              <a:gd name="T2" fmla="*/ 42 w 1392"/>
              <a:gd name="T3" fmla="*/ 866 h 942"/>
              <a:gd name="T4" fmla="*/ 70 w 1392"/>
              <a:gd name="T5" fmla="*/ 790 h 942"/>
              <a:gd name="T6" fmla="*/ 98 w 1392"/>
              <a:gd name="T7" fmla="*/ 723 h 942"/>
              <a:gd name="T8" fmla="*/ 127 w 1392"/>
              <a:gd name="T9" fmla="*/ 666 h 942"/>
              <a:gd name="T10" fmla="*/ 155 w 1392"/>
              <a:gd name="T11" fmla="*/ 638 h 942"/>
              <a:gd name="T12" fmla="*/ 183 w 1392"/>
              <a:gd name="T13" fmla="*/ 600 h 942"/>
              <a:gd name="T14" fmla="*/ 211 w 1392"/>
              <a:gd name="T15" fmla="*/ 571 h 942"/>
              <a:gd name="T16" fmla="*/ 239 w 1392"/>
              <a:gd name="T17" fmla="*/ 552 h 942"/>
              <a:gd name="T18" fmla="*/ 267 w 1392"/>
              <a:gd name="T19" fmla="*/ 533 h 942"/>
              <a:gd name="T20" fmla="*/ 295 w 1392"/>
              <a:gd name="T21" fmla="*/ 514 h 942"/>
              <a:gd name="T22" fmla="*/ 323 w 1392"/>
              <a:gd name="T23" fmla="*/ 495 h 942"/>
              <a:gd name="T24" fmla="*/ 351 w 1392"/>
              <a:gd name="T25" fmla="*/ 476 h 942"/>
              <a:gd name="T26" fmla="*/ 380 w 1392"/>
              <a:gd name="T27" fmla="*/ 457 h 942"/>
              <a:gd name="T28" fmla="*/ 408 w 1392"/>
              <a:gd name="T29" fmla="*/ 457 h 942"/>
              <a:gd name="T30" fmla="*/ 436 w 1392"/>
              <a:gd name="T31" fmla="*/ 438 h 942"/>
              <a:gd name="T32" fmla="*/ 464 w 1392"/>
              <a:gd name="T33" fmla="*/ 428 h 942"/>
              <a:gd name="T34" fmla="*/ 492 w 1392"/>
              <a:gd name="T35" fmla="*/ 409 h 942"/>
              <a:gd name="T36" fmla="*/ 520 w 1392"/>
              <a:gd name="T37" fmla="*/ 400 h 942"/>
              <a:gd name="T38" fmla="*/ 548 w 1392"/>
              <a:gd name="T39" fmla="*/ 390 h 942"/>
              <a:gd name="T40" fmla="*/ 576 w 1392"/>
              <a:gd name="T41" fmla="*/ 381 h 942"/>
              <a:gd name="T42" fmla="*/ 604 w 1392"/>
              <a:gd name="T43" fmla="*/ 371 h 942"/>
              <a:gd name="T44" fmla="*/ 633 w 1392"/>
              <a:gd name="T45" fmla="*/ 362 h 942"/>
              <a:gd name="T46" fmla="*/ 661 w 1392"/>
              <a:gd name="T47" fmla="*/ 352 h 942"/>
              <a:gd name="T48" fmla="*/ 689 w 1392"/>
              <a:gd name="T49" fmla="*/ 343 h 942"/>
              <a:gd name="T50" fmla="*/ 717 w 1392"/>
              <a:gd name="T51" fmla="*/ 324 h 942"/>
              <a:gd name="T52" fmla="*/ 745 w 1392"/>
              <a:gd name="T53" fmla="*/ 314 h 942"/>
              <a:gd name="T54" fmla="*/ 773 w 1392"/>
              <a:gd name="T55" fmla="*/ 314 h 942"/>
              <a:gd name="T56" fmla="*/ 801 w 1392"/>
              <a:gd name="T57" fmla="*/ 305 h 942"/>
              <a:gd name="T58" fmla="*/ 829 w 1392"/>
              <a:gd name="T59" fmla="*/ 295 h 942"/>
              <a:gd name="T60" fmla="*/ 857 w 1392"/>
              <a:gd name="T61" fmla="*/ 286 h 942"/>
              <a:gd name="T62" fmla="*/ 886 w 1392"/>
              <a:gd name="T63" fmla="*/ 276 h 942"/>
              <a:gd name="T64" fmla="*/ 914 w 1392"/>
              <a:gd name="T65" fmla="*/ 267 h 942"/>
              <a:gd name="T66" fmla="*/ 942 w 1392"/>
              <a:gd name="T67" fmla="*/ 257 h 942"/>
              <a:gd name="T68" fmla="*/ 970 w 1392"/>
              <a:gd name="T69" fmla="*/ 248 h 942"/>
              <a:gd name="T70" fmla="*/ 998 w 1392"/>
              <a:gd name="T71" fmla="*/ 238 h 942"/>
              <a:gd name="T72" fmla="*/ 1026 w 1392"/>
              <a:gd name="T73" fmla="*/ 229 h 942"/>
              <a:gd name="T74" fmla="*/ 1054 w 1392"/>
              <a:gd name="T75" fmla="*/ 219 h 942"/>
              <a:gd name="T76" fmla="*/ 1082 w 1392"/>
              <a:gd name="T77" fmla="*/ 210 h 942"/>
              <a:gd name="T78" fmla="*/ 1110 w 1392"/>
              <a:gd name="T79" fmla="*/ 200 h 942"/>
              <a:gd name="T80" fmla="*/ 1139 w 1392"/>
              <a:gd name="T81" fmla="*/ 191 h 942"/>
              <a:gd name="T82" fmla="*/ 1167 w 1392"/>
              <a:gd name="T83" fmla="*/ 181 h 942"/>
              <a:gd name="T84" fmla="*/ 1195 w 1392"/>
              <a:gd name="T85" fmla="*/ 162 h 942"/>
              <a:gd name="T86" fmla="*/ 1223 w 1392"/>
              <a:gd name="T87" fmla="*/ 153 h 942"/>
              <a:gd name="T88" fmla="*/ 1251 w 1392"/>
              <a:gd name="T89" fmla="*/ 133 h 942"/>
              <a:gd name="T90" fmla="*/ 1279 w 1392"/>
              <a:gd name="T91" fmla="*/ 124 h 942"/>
              <a:gd name="T92" fmla="*/ 1307 w 1392"/>
              <a:gd name="T93" fmla="*/ 105 h 942"/>
              <a:gd name="T94" fmla="*/ 1335 w 1392"/>
              <a:gd name="T95" fmla="*/ 76 h 942"/>
              <a:gd name="T96" fmla="*/ 1363 w 1392"/>
              <a:gd name="T97" fmla="*/ 38 h 942"/>
              <a:gd name="T98" fmla="*/ 1392 w 1392"/>
              <a:gd name="T99"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2" h="942">
                <a:moveTo>
                  <a:pt x="0" y="942"/>
                </a:moveTo>
                <a:lnTo>
                  <a:pt x="14" y="923"/>
                </a:lnTo>
                <a:lnTo>
                  <a:pt x="28" y="894"/>
                </a:lnTo>
                <a:lnTo>
                  <a:pt x="42" y="866"/>
                </a:lnTo>
                <a:lnTo>
                  <a:pt x="56" y="818"/>
                </a:lnTo>
                <a:lnTo>
                  <a:pt x="70" y="790"/>
                </a:lnTo>
                <a:lnTo>
                  <a:pt x="84" y="752"/>
                </a:lnTo>
                <a:lnTo>
                  <a:pt x="98" y="723"/>
                </a:lnTo>
                <a:lnTo>
                  <a:pt x="113" y="695"/>
                </a:lnTo>
                <a:lnTo>
                  <a:pt x="127" y="666"/>
                </a:lnTo>
                <a:lnTo>
                  <a:pt x="141" y="657"/>
                </a:lnTo>
                <a:lnTo>
                  <a:pt x="155" y="638"/>
                </a:lnTo>
                <a:lnTo>
                  <a:pt x="169" y="619"/>
                </a:lnTo>
                <a:lnTo>
                  <a:pt x="183" y="600"/>
                </a:lnTo>
                <a:lnTo>
                  <a:pt x="197" y="590"/>
                </a:lnTo>
                <a:lnTo>
                  <a:pt x="211" y="571"/>
                </a:lnTo>
                <a:lnTo>
                  <a:pt x="225" y="562"/>
                </a:lnTo>
                <a:lnTo>
                  <a:pt x="239" y="552"/>
                </a:lnTo>
                <a:lnTo>
                  <a:pt x="253" y="542"/>
                </a:lnTo>
                <a:lnTo>
                  <a:pt x="267" y="533"/>
                </a:lnTo>
                <a:lnTo>
                  <a:pt x="281" y="523"/>
                </a:lnTo>
                <a:lnTo>
                  <a:pt x="295" y="514"/>
                </a:lnTo>
                <a:lnTo>
                  <a:pt x="309" y="504"/>
                </a:lnTo>
                <a:lnTo>
                  <a:pt x="323" y="495"/>
                </a:lnTo>
                <a:lnTo>
                  <a:pt x="337" y="485"/>
                </a:lnTo>
                <a:lnTo>
                  <a:pt x="351" y="476"/>
                </a:lnTo>
                <a:lnTo>
                  <a:pt x="366" y="466"/>
                </a:lnTo>
                <a:lnTo>
                  <a:pt x="380" y="457"/>
                </a:lnTo>
                <a:lnTo>
                  <a:pt x="394" y="457"/>
                </a:lnTo>
                <a:lnTo>
                  <a:pt x="408" y="457"/>
                </a:lnTo>
                <a:lnTo>
                  <a:pt x="422" y="447"/>
                </a:lnTo>
                <a:lnTo>
                  <a:pt x="436" y="438"/>
                </a:lnTo>
                <a:lnTo>
                  <a:pt x="450" y="428"/>
                </a:lnTo>
                <a:lnTo>
                  <a:pt x="464" y="428"/>
                </a:lnTo>
                <a:lnTo>
                  <a:pt x="478" y="419"/>
                </a:lnTo>
                <a:lnTo>
                  <a:pt x="492" y="409"/>
                </a:lnTo>
                <a:lnTo>
                  <a:pt x="506" y="409"/>
                </a:lnTo>
                <a:lnTo>
                  <a:pt x="520" y="400"/>
                </a:lnTo>
                <a:lnTo>
                  <a:pt x="534" y="390"/>
                </a:lnTo>
                <a:lnTo>
                  <a:pt x="548" y="390"/>
                </a:lnTo>
                <a:lnTo>
                  <a:pt x="562" y="390"/>
                </a:lnTo>
                <a:lnTo>
                  <a:pt x="576" y="381"/>
                </a:lnTo>
                <a:lnTo>
                  <a:pt x="590" y="371"/>
                </a:lnTo>
                <a:lnTo>
                  <a:pt x="604" y="371"/>
                </a:lnTo>
                <a:lnTo>
                  <a:pt x="619" y="362"/>
                </a:lnTo>
                <a:lnTo>
                  <a:pt x="633" y="362"/>
                </a:lnTo>
                <a:lnTo>
                  <a:pt x="647" y="352"/>
                </a:lnTo>
                <a:lnTo>
                  <a:pt x="661" y="352"/>
                </a:lnTo>
                <a:lnTo>
                  <a:pt x="675" y="343"/>
                </a:lnTo>
                <a:lnTo>
                  <a:pt x="689" y="343"/>
                </a:lnTo>
                <a:lnTo>
                  <a:pt x="703" y="333"/>
                </a:lnTo>
                <a:lnTo>
                  <a:pt x="717" y="324"/>
                </a:lnTo>
                <a:lnTo>
                  <a:pt x="731" y="324"/>
                </a:lnTo>
                <a:lnTo>
                  <a:pt x="745" y="314"/>
                </a:lnTo>
                <a:lnTo>
                  <a:pt x="759" y="314"/>
                </a:lnTo>
                <a:lnTo>
                  <a:pt x="773" y="314"/>
                </a:lnTo>
                <a:lnTo>
                  <a:pt x="787" y="305"/>
                </a:lnTo>
                <a:lnTo>
                  <a:pt x="801" y="305"/>
                </a:lnTo>
                <a:lnTo>
                  <a:pt x="815" y="305"/>
                </a:lnTo>
                <a:lnTo>
                  <a:pt x="829" y="295"/>
                </a:lnTo>
                <a:lnTo>
                  <a:pt x="843" y="286"/>
                </a:lnTo>
                <a:lnTo>
                  <a:pt x="857" y="286"/>
                </a:lnTo>
                <a:lnTo>
                  <a:pt x="872" y="286"/>
                </a:lnTo>
                <a:lnTo>
                  <a:pt x="886" y="276"/>
                </a:lnTo>
                <a:lnTo>
                  <a:pt x="900" y="267"/>
                </a:lnTo>
                <a:lnTo>
                  <a:pt x="914" y="267"/>
                </a:lnTo>
                <a:lnTo>
                  <a:pt x="928" y="267"/>
                </a:lnTo>
                <a:lnTo>
                  <a:pt x="942" y="257"/>
                </a:lnTo>
                <a:lnTo>
                  <a:pt x="956" y="257"/>
                </a:lnTo>
                <a:lnTo>
                  <a:pt x="970" y="248"/>
                </a:lnTo>
                <a:lnTo>
                  <a:pt x="984" y="248"/>
                </a:lnTo>
                <a:lnTo>
                  <a:pt x="998" y="238"/>
                </a:lnTo>
                <a:lnTo>
                  <a:pt x="1012" y="238"/>
                </a:lnTo>
                <a:lnTo>
                  <a:pt x="1026" y="229"/>
                </a:lnTo>
                <a:lnTo>
                  <a:pt x="1040" y="229"/>
                </a:lnTo>
                <a:lnTo>
                  <a:pt x="1054" y="219"/>
                </a:lnTo>
                <a:lnTo>
                  <a:pt x="1068" y="210"/>
                </a:lnTo>
                <a:lnTo>
                  <a:pt x="1082" y="210"/>
                </a:lnTo>
                <a:lnTo>
                  <a:pt x="1096" y="200"/>
                </a:lnTo>
                <a:lnTo>
                  <a:pt x="1110" y="200"/>
                </a:lnTo>
                <a:lnTo>
                  <a:pt x="1125" y="191"/>
                </a:lnTo>
                <a:lnTo>
                  <a:pt x="1139" y="191"/>
                </a:lnTo>
                <a:lnTo>
                  <a:pt x="1153" y="181"/>
                </a:lnTo>
                <a:lnTo>
                  <a:pt x="1167" y="181"/>
                </a:lnTo>
                <a:lnTo>
                  <a:pt x="1181" y="172"/>
                </a:lnTo>
                <a:lnTo>
                  <a:pt x="1195" y="162"/>
                </a:lnTo>
                <a:lnTo>
                  <a:pt x="1209" y="162"/>
                </a:lnTo>
                <a:lnTo>
                  <a:pt x="1223" y="153"/>
                </a:lnTo>
                <a:lnTo>
                  <a:pt x="1237" y="143"/>
                </a:lnTo>
                <a:lnTo>
                  <a:pt x="1251" y="133"/>
                </a:lnTo>
                <a:lnTo>
                  <a:pt x="1265" y="133"/>
                </a:lnTo>
                <a:lnTo>
                  <a:pt x="1279" y="124"/>
                </a:lnTo>
                <a:lnTo>
                  <a:pt x="1293" y="114"/>
                </a:lnTo>
                <a:lnTo>
                  <a:pt x="1307" y="105"/>
                </a:lnTo>
                <a:lnTo>
                  <a:pt x="1321" y="95"/>
                </a:lnTo>
                <a:lnTo>
                  <a:pt x="1335" y="76"/>
                </a:lnTo>
                <a:lnTo>
                  <a:pt x="1349" y="57"/>
                </a:lnTo>
                <a:lnTo>
                  <a:pt x="1363" y="38"/>
                </a:lnTo>
                <a:lnTo>
                  <a:pt x="1377" y="29"/>
                </a:lnTo>
                <a:lnTo>
                  <a:pt x="1392" y="0"/>
                </a:lnTo>
              </a:path>
            </a:pathLst>
          </a:custGeom>
          <a:noFill/>
          <a:ln w="10">
            <a:solidFill>
              <a:srgbClr val="5575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2016125" y="2125663"/>
            <a:ext cx="5434013" cy="3219450"/>
          </a:xfrm>
          <a:custGeom>
            <a:avLst/>
            <a:gdLst>
              <a:gd name="T0" fmla="*/ 14 w 1392"/>
              <a:gd name="T1" fmla="*/ 722 h 732"/>
              <a:gd name="T2" fmla="*/ 42 w 1392"/>
              <a:gd name="T3" fmla="*/ 713 h 732"/>
              <a:gd name="T4" fmla="*/ 70 w 1392"/>
              <a:gd name="T5" fmla="*/ 703 h 732"/>
              <a:gd name="T6" fmla="*/ 98 w 1392"/>
              <a:gd name="T7" fmla="*/ 694 h 732"/>
              <a:gd name="T8" fmla="*/ 127 w 1392"/>
              <a:gd name="T9" fmla="*/ 684 h 732"/>
              <a:gd name="T10" fmla="*/ 155 w 1392"/>
              <a:gd name="T11" fmla="*/ 675 h 732"/>
              <a:gd name="T12" fmla="*/ 183 w 1392"/>
              <a:gd name="T13" fmla="*/ 665 h 732"/>
              <a:gd name="T14" fmla="*/ 211 w 1392"/>
              <a:gd name="T15" fmla="*/ 656 h 732"/>
              <a:gd name="T16" fmla="*/ 239 w 1392"/>
              <a:gd name="T17" fmla="*/ 646 h 732"/>
              <a:gd name="T18" fmla="*/ 267 w 1392"/>
              <a:gd name="T19" fmla="*/ 637 h 732"/>
              <a:gd name="T20" fmla="*/ 295 w 1392"/>
              <a:gd name="T21" fmla="*/ 627 h 732"/>
              <a:gd name="T22" fmla="*/ 323 w 1392"/>
              <a:gd name="T23" fmla="*/ 627 h 732"/>
              <a:gd name="T24" fmla="*/ 351 w 1392"/>
              <a:gd name="T25" fmla="*/ 618 h 732"/>
              <a:gd name="T26" fmla="*/ 380 w 1392"/>
              <a:gd name="T27" fmla="*/ 608 h 732"/>
              <a:gd name="T28" fmla="*/ 408 w 1392"/>
              <a:gd name="T29" fmla="*/ 599 h 732"/>
              <a:gd name="T30" fmla="*/ 436 w 1392"/>
              <a:gd name="T31" fmla="*/ 599 h 732"/>
              <a:gd name="T32" fmla="*/ 464 w 1392"/>
              <a:gd name="T33" fmla="*/ 589 h 732"/>
              <a:gd name="T34" fmla="*/ 492 w 1392"/>
              <a:gd name="T35" fmla="*/ 580 h 732"/>
              <a:gd name="T36" fmla="*/ 520 w 1392"/>
              <a:gd name="T37" fmla="*/ 570 h 732"/>
              <a:gd name="T38" fmla="*/ 548 w 1392"/>
              <a:gd name="T39" fmla="*/ 561 h 732"/>
              <a:gd name="T40" fmla="*/ 576 w 1392"/>
              <a:gd name="T41" fmla="*/ 551 h 732"/>
              <a:gd name="T42" fmla="*/ 604 w 1392"/>
              <a:gd name="T43" fmla="*/ 542 h 732"/>
              <a:gd name="T44" fmla="*/ 633 w 1392"/>
              <a:gd name="T45" fmla="*/ 532 h 732"/>
              <a:gd name="T46" fmla="*/ 661 w 1392"/>
              <a:gd name="T47" fmla="*/ 532 h 732"/>
              <a:gd name="T48" fmla="*/ 689 w 1392"/>
              <a:gd name="T49" fmla="*/ 523 h 732"/>
              <a:gd name="T50" fmla="*/ 717 w 1392"/>
              <a:gd name="T51" fmla="*/ 513 h 732"/>
              <a:gd name="T52" fmla="*/ 745 w 1392"/>
              <a:gd name="T53" fmla="*/ 504 h 732"/>
              <a:gd name="T54" fmla="*/ 773 w 1392"/>
              <a:gd name="T55" fmla="*/ 494 h 732"/>
              <a:gd name="T56" fmla="*/ 801 w 1392"/>
              <a:gd name="T57" fmla="*/ 485 h 732"/>
              <a:gd name="T58" fmla="*/ 829 w 1392"/>
              <a:gd name="T59" fmla="*/ 475 h 732"/>
              <a:gd name="T60" fmla="*/ 857 w 1392"/>
              <a:gd name="T61" fmla="*/ 466 h 732"/>
              <a:gd name="T62" fmla="*/ 886 w 1392"/>
              <a:gd name="T63" fmla="*/ 456 h 732"/>
              <a:gd name="T64" fmla="*/ 914 w 1392"/>
              <a:gd name="T65" fmla="*/ 447 h 732"/>
              <a:gd name="T66" fmla="*/ 942 w 1392"/>
              <a:gd name="T67" fmla="*/ 437 h 732"/>
              <a:gd name="T68" fmla="*/ 970 w 1392"/>
              <a:gd name="T69" fmla="*/ 428 h 732"/>
              <a:gd name="T70" fmla="*/ 998 w 1392"/>
              <a:gd name="T71" fmla="*/ 409 h 732"/>
              <a:gd name="T72" fmla="*/ 1026 w 1392"/>
              <a:gd name="T73" fmla="*/ 399 h 732"/>
              <a:gd name="T74" fmla="*/ 1054 w 1392"/>
              <a:gd name="T75" fmla="*/ 390 h 732"/>
              <a:gd name="T76" fmla="*/ 1082 w 1392"/>
              <a:gd name="T77" fmla="*/ 371 h 732"/>
              <a:gd name="T78" fmla="*/ 1110 w 1392"/>
              <a:gd name="T79" fmla="*/ 361 h 732"/>
              <a:gd name="T80" fmla="*/ 1139 w 1392"/>
              <a:gd name="T81" fmla="*/ 351 h 732"/>
              <a:gd name="T82" fmla="*/ 1167 w 1392"/>
              <a:gd name="T83" fmla="*/ 332 h 732"/>
              <a:gd name="T84" fmla="*/ 1195 w 1392"/>
              <a:gd name="T85" fmla="*/ 313 h 732"/>
              <a:gd name="T86" fmla="*/ 1223 w 1392"/>
              <a:gd name="T87" fmla="*/ 294 h 732"/>
              <a:gd name="T88" fmla="*/ 1251 w 1392"/>
              <a:gd name="T89" fmla="*/ 275 h 732"/>
              <a:gd name="T90" fmla="*/ 1279 w 1392"/>
              <a:gd name="T91" fmla="*/ 247 h 732"/>
              <a:gd name="T92" fmla="*/ 1307 w 1392"/>
              <a:gd name="T93" fmla="*/ 228 h 732"/>
              <a:gd name="T94" fmla="*/ 1335 w 1392"/>
              <a:gd name="T95" fmla="*/ 190 h 732"/>
              <a:gd name="T96" fmla="*/ 1363 w 1392"/>
              <a:gd name="T97" fmla="*/ 142 h 732"/>
              <a:gd name="T98" fmla="*/ 1392 w 1392"/>
              <a:gd name="T99"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2" h="732">
                <a:moveTo>
                  <a:pt x="0" y="732"/>
                </a:moveTo>
                <a:lnTo>
                  <a:pt x="14" y="722"/>
                </a:lnTo>
                <a:lnTo>
                  <a:pt x="28" y="713"/>
                </a:lnTo>
                <a:lnTo>
                  <a:pt x="42" y="713"/>
                </a:lnTo>
                <a:lnTo>
                  <a:pt x="56" y="703"/>
                </a:lnTo>
                <a:lnTo>
                  <a:pt x="70" y="703"/>
                </a:lnTo>
                <a:lnTo>
                  <a:pt x="84" y="694"/>
                </a:lnTo>
                <a:lnTo>
                  <a:pt x="98" y="694"/>
                </a:lnTo>
                <a:lnTo>
                  <a:pt x="113" y="684"/>
                </a:lnTo>
                <a:lnTo>
                  <a:pt x="127" y="684"/>
                </a:lnTo>
                <a:lnTo>
                  <a:pt x="141" y="675"/>
                </a:lnTo>
                <a:lnTo>
                  <a:pt x="155" y="675"/>
                </a:lnTo>
                <a:lnTo>
                  <a:pt x="169" y="665"/>
                </a:lnTo>
                <a:lnTo>
                  <a:pt x="183" y="665"/>
                </a:lnTo>
                <a:lnTo>
                  <a:pt x="197" y="656"/>
                </a:lnTo>
                <a:lnTo>
                  <a:pt x="211" y="656"/>
                </a:lnTo>
                <a:lnTo>
                  <a:pt x="225" y="656"/>
                </a:lnTo>
                <a:lnTo>
                  <a:pt x="239" y="646"/>
                </a:lnTo>
                <a:lnTo>
                  <a:pt x="253" y="646"/>
                </a:lnTo>
                <a:lnTo>
                  <a:pt x="267" y="637"/>
                </a:lnTo>
                <a:lnTo>
                  <a:pt x="281" y="637"/>
                </a:lnTo>
                <a:lnTo>
                  <a:pt x="295" y="627"/>
                </a:lnTo>
                <a:lnTo>
                  <a:pt x="309" y="627"/>
                </a:lnTo>
                <a:lnTo>
                  <a:pt x="323" y="627"/>
                </a:lnTo>
                <a:lnTo>
                  <a:pt x="337" y="618"/>
                </a:lnTo>
                <a:lnTo>
                  <a:pt x="351" y="618"/>
                </a:lnTo>
                <a:lnTo>
                  <a:pt x="366" y="608"/>
                </a:lnTo>
                <a:lnTo>
                  <a:pt x="380" y="608"/>
                </a:lnTo>
                <a:lnTo>
                  <a:pt x="394" y="608"/>
                </a:lnTo>
                <a:lnTo>
                  <a:pt x="408" y="599"/>
                </a:lnTo>
                <a:lnTo>
                  <a:pt x="422" y="599"/>
                </a:lnTo>
                <a:lnTo>
                  <a:pt x="436" y="599"/>
                </a:lnTo>
                <a:lnTo>
                  <a:pt x="450" y="589"/>
                </a:lnTo>
                <a:lnTo>
                  <a:pt x="464" y="589"/>
                </a:lnTo>
                <a:lnTo>
                  <a:pt x="478" y="580"/>
                </a:lnTo>
                <a:lnTo>
                  <a:pt x="492" y="580"/>
                </a:lnTo>
                <a:lnTo>
                  <a:pt x="506" y="570"/>
                </a:lnTo>
                <a:lnTo>
                  <a:pt x="520" y="570"/>
                </a:lnTo>
                <a:lnTo>
                  <a:pt x="534" y="561"/>
                </a:lnTo>
                <a:lnTo>
                  <a:pt x="548" y="561"/>
                </a:lnTo>
                <a:lnTo>
                  <a:pt x="562" y="561"/>
                </a:lnTo>
                <a:lnTo>
                  <a:pt x="576" y="551"/>
                </a:lnTo>
                <a:lnTo>
                  <a:pt x="590" y="551"/>
                </a:lnTo>
                <a:lnTo>
                  <a:pt x="604" y="542"/>
                </a:lnTo>
                <a:lnTo>
                  <a:pt x="619" y="542"/>
                </a:lnTo>
                <a:lnTo>
                  <a:pt x="633" y="532"/>
                </a:lnTo>
                <a:lnTo>
                  <a:pt x="647" y="532"/>
                </a:lnTo>
                <a:lnTo>
                  <a:pt x="661" y="532"/>
                </a:lnTo>
                <a:lnTo>
                  <a:pt x="675" y="523"/>
                </a:lnTo>
                <a:lnTo>
                  <a:pt x="689" y="523"/>
                </a:lnTo>
                <a:lnTo>
                  <a:pt x="703" y="513"/>
                </a:lnTo>
                <a:lnTo>
                  <a:pt x="717" y="513"/>
                </a:lnTo>
                <a:lnTo>
                  <a:pt x="731" y="513"/>
                </a:lnTo>
                <a:lnTo>
                  <a:pt x="745" y="504"/>
                </a:lnTo>
                <a:lnTo>
                  <a:pt x="759" y="504"/>
                </a:lnTo>
                <a:lnTo>
                  <a:pt x="773" y="494"/>
                </a:lnTo>
                <a:lnTo>
                  <a:pt x="787" y="494"/>
                </a:lnTo>
                <a:lnTo>
                  <a:pt x="801" y="485"/>
                </a:lnTo>
                <a:lnTo>
                  <a:pt x="815" y="485"/>
                </a:lnTo>
                <a:lnTo>
                  <a:pt x="829" y="475"/>
                </a:lnTo>
                <a:lnTo>
                  <a:pt x="843" y="475"/>
                </a:lnTo>
                <a:lnTo>
                  <a:pt x="857" y="466"/>
                </a:lnTo>
                <a:lnTo>
                  <a:pt x="872" y="466"/>
                </a:lnTo>
                <a:lnTo>
                  <a:pt x="886" y="456"/>
                </a:lnTo>
                <a:lnTo>
                  <a:pt x="900" y="456"/>
                </a:lnTo>
                <a:lnTo>
                  <a:pt x="914" y="447"/>
                </a:lnTo>
                <a:lnTo>
                  <a:pt x="928" y="437"/>
                </a:lnTo>
                <a:lnTo>
                  <a:pt x="942" y="437"/>
                </a:lnTo>
                <a:lnTo>
                  <a:pt x="956" y="428"/>
                </a:lnTo>
                <a:lnTo>
                  <a:pt x="970" y="428"/>
                </a:lnTo>
                <a:lnTo>
                  <a:pt x="984" y="418"/>
                </a:lnTo>
                <a:lnTo>
                  <a:pt x="998" y="409"/>
                </a:lnTo>
                <a:lnTo>
                  <a:pt x="1012" y="409"/>
                </a:lnTo>
                <a:lnTo>
                  <a:pt x="1026" y="399"/>
                </a:lnTo>
                <a:lnTo>
                  <a:pt x="1040" y="390"/>
                </a:lnTo>
                <a:lnTo>
                  <a:pt x="1054" y="390"/>
                </a:lnTo>
                <a:lnTo>
                  <a:pt x="1068" y="380"/>
                </a:lnTo>
                <a:lnTo>
                  <a:pt x="1082" y="371"/>
                </a:lnTo>
                <a:lnTo>
                  <a:pt x="1096" y="371"/>
                </a:lnTo>
                <a:lnTo>
                  <a:pt x="1110" y="361"/>
                </a:lnTo>
                <a:lnTo>
                  <a:pt x="1125" y="351"/>
                </a:lnTo>
                <a:lnTo>
                  <a:pt x="1139" y="351"/>
                </a:lnTo>
                <a:lnTo>
                  <a:pt x="1153" y="342"/>
                </a:lnTo>
                <a:lnTo>
                  <a:pt x="1167" y="332"/>
                </a:lnTo>
                <a:lnTo>
                  <a:pt x="1181" y="323"/>
                </a:lnTo>
                <a:lnTo>
                  <a:pt x="1195" y="313"/>
                </a:lnTo>
                <a:lnTo>
                  <a:pt x="1209" y="304"/>
                </a:lnTo>
                <a:lnTo>
                  <a:pt x="1223" y="294"/>
                </a:lnTo>
                <a:lnTo>
                  <a:pt x="1237" y="285"/>
                </a:lnTo>
                <a:lnTo>
                  <a:pt x="1251" y="275"/>
                </a:lnTo>
                <a:lnTo>
                  <a:pt x="1265" y="266"/>
                </a:lnTo>
                <a:lnTo>
                  <a:pt x="1279" y="247"/>
                </a:lnTo>
                <a:lnTo>
                  <a:pt x="1293" y="237"/>
                </a:lnTo>
                <a:lnTo>
                  <a:pt x="1307" y="228"/>
                </a:lnTo>
                <a:lnTo>
                  <a:pt x="1321" y="209"/>
                </a:lnTo>
                <a:lnTo>
                  <a:pt x="1335" y="190"/>
                </a:lnTo>
                <a:lnTo>
                  <a:pt x="1349" y="171"/>
                </a:lnTo>
                <a:lnTo>
                  <a:pt x="1363" y="142"/>
                </a:lnTo>
                <a:lnTo>
                  <a:pt x="1377" y="104"/>
                </a:lnTo>
                <a:lnTo>
                  <a:pt x="1392" y="0"/>
                </a:lnTo>
              </a:path>
            </a:pathLst>
          </a:custGeom>
          <a:noFill/>
          <a:ln w="10">
            <a:solidFill>
              <a:srgbClr val="E37E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2070100" y="1284288"/>
            <a:ext cx="5380038" cy="1966912"/>
          </a:xfrm>
          <a:custGeom>
            <a:avLst/>
            <a:gdLst>
              <a:gd name="T0" fmla="*/ 14 w 1378"/>
              <a:gd name="T1" fmla="*/ 362 h 447"/>
              <a:gd name="T2" fmla="*/ 42 w 1378"/>
              <a:gd name="T3" fmla="*/ 286 h 447"/>
              <a:gd name="T4" fmla="*/ 70 w 1378"/>
              <a:gd name="T5" fmla="*/ 248 h 447"/>
              <a:gd name="T6" fmla="*/ 99 w 1378"/>
              <a:gd name="T7" fmla="*/ 219 h 447"/>
              <a:gd name="T8" fmla="*/ 127 w 1378"/>
              <a:gd name="T9" fmla="*/ 200 h 447"/>
              <a:gd name="T10" fmla="*/ 155 w 1378"/>
              <a:gd name="T11" fmla="*/ 181 h 447"/>
              <a:gd name="T12" fmla="*/ 183 w 1378"/>
              <a:gd name="T13" fmla="*/ 172 h 447"/>
              <a:gd name="T14" fmla="*/ 211 w 1378"/>
              <a:gd name="T15" fmla="*/ 153 h 447"/>
              <a:gd name="T16" fmla="*/ 239 w 1378"/>
              <a:gd name="T17" fmla="*/ 153 h 447"/>
              <a:gd name="T18" fmla="*/ 267 w 1378"/>
              <a:gd name="T19" fmla="*/ 143 h 447"/>
              <a:gd name="T20" fmla="*/ 295 w 1378"/>
              <a:gd name="T21" fmla="*/ 133 h 447"/>
              <a:gd name="T22" fmla="*/ 323 w 1378"/>
              <a:gd name="T23" fmla="*/ 124 h 447"/>
              <a:gd name="T24" fmla="*/ 352 w 1378"/>
              <a:gd name="T25" fmla="*/ 114 h 447"/>
              <a:gd name="T26" fmla="*/ 380 w 1378"/>
              <a:gd name="T27" fmla="*/ 114 h 447"/>
              <a:gd name="T28" fmla="*/ 408 w 1378"/>
              <a:gd name="T29" fmla="*/ 105 h 447"/>
              <a:gd name="T30" fmla="*/ 436 w 1378"/>
              <a:gd name="T31" fmla="*/ 105 h 447"/>
              <a:gd name="T32" fmla="*/ 464 w 1378"/>
              <a:gd name="T33" fmla="*/ 95 h 447"/>
              <a:gd name="T34" fmla="*/ 492 w 1378"/>
              <a:gd name="T35" fmla="*/ 86 h 447"/>
              <a:gd name="T36" fmla="*/ 520 w 1378"/>
              <a:gd name="T37" fmla="*/ 86 h 447"/>
              <a:gd name="T38" fmla="*/ 548 w 1378"/>
              <a:gd name="T39" fmla="*/ 76 h 447"/>
              <a:gd name="T40" fmla="*/ 576 w 1378"/>
              <a:gd name="T41" fmla="*/ 76 h 447"/>
              <a:gd name="T42" fmla="*/ 605 w 1378"/>
              <a:gd name="T43" fmla="*/ 67 h 447"/>
              <a:gd name="T44" fmla="*/ 633 w 1378"/>
              <a:gd name="T45" fmla="*/ 67 h 447"/>
              <a:gd name="T46" fmla="*/ 661 w 1378"/>
              <a:gd name="T47" fmla="*/ 57 h 447"/>
              <a:gd name="T48" fmla="*/ 689 w 1378"/>
              <a:gd name="T49" fmla="*/ 57 h 447"/>
              <a:gd name="T50" fmla="*/ 717 w 1378"/>
              <a:gd name="T51" fmla="*/ 57 h 447"/>
              <a:gd name="T52" fmla="*/ 745 w 1378"/>
              <a:gd name="T53" fmla="*/ 48 h 447"/>
              <a:gd name="T54" fmla="*/ 773 w 1378"/>
              <a:gd name="T55" fmla="*/ 48 h 447"/>
              <a:gd name="T56" fmla="*/ 801 w 1378"/>
              <a:gd name="T57" fmla="*/ 48 h 447"/>
              <a:gd name="T58" fmla="*/ 829 w 1378"/>
              <a:gd name="T59" fmla="*/ 38 h 447"/>
              <a:gd name="T60" fmla="*/ 858 w 1378"/>
              <a:gd name="T61" fmla="*/ 38 h 447"/>
              <a:gd name="T62" fmla="*/ 886 w 1378"/>
              <a:gd name="T63" fmla="*/ 38 h 447"/>
              <a:gd name="T64" fmla="*/ 914 w 1378"/>
              <a:gd name="T65" fmla="*/ 29 h 447"/>
              <a:gd name="T66" fmla="*/ 942 w 1378"/>
              <a:gd name="T67" fmla="*/ 29 h 447"/>
              <a:gd name="T68" fmla="*/ 970 w 1378"/>
              <a:gd name="T69" fmla="*/ 29 h 447"/>
              <a:gd name="T70" fmla="*/ 998 w 1378"/>
              <a:gd name="T71" fmla="*/ 19 h 447"/>
              <a:gd name="T72" fmla="*/ 1026 w 1378"/>
              <a:gd name="T73" fmla="*/ 19 h 447"/>
              <a:gd name="T74" fmla="*/ 1054 w 1378"/>
              <a:gd name="T75" fmla="*/ 19 h 447"/>
              <a:gd name="T76" fmla="*/ 1082 w 1378"/>
              <a:gd name="T77" fmla="*/ 19 h 447"/>
              <a:gd name="T78" fmla="*/ 1111 w 1378"/>
              <a:gd name="T79" fmla="*/ 10 h 447"/>
              <a:gd name="T80" fmla="*/ 1139 w 1378"/>
              <a:gd name="T81" fmla="*/ 10 h 447"/>
              <a:gd name="T82" fmla="*/ 1167 w 1378"/>
              <a:gd name="T83" fmla="*/ 10 h 447"/>
              <a:gd name="T84" fmla="*/ 1195 w 1378"/>
              <a:gd name="T85" fmla="*/ 10 h 447"/>
              <a:gd name="T86" fmla="*/ 1223 w 1378"/>
              <a:gd name="T87" fmla="*/ 10 h 447"/>
              <a:gd name="T88" fmla="*/ 1251 w 1378"/>
              <a:gd name="T89" fmla="*/ 0 h 447"/>
              <a:gd name="T90" fmla="*/ 1279 w 1378"/>
              <a:gd name="T91" fmla="*/ 0 h 447"/>
              <a:gd name="T92" fmla="*/ 1307 w 1378"/>
              <a:gd name="T93" fmla="*/ 0 h 447"/>
              <a:gd name="T94" fmla="*/ 1335 w 1378"/>
              <a:gd name="T95" fmla="*/ 0 h 447"/>
              <a:gd name="T96" fmla="*/ 1363 w 1378"/>
              <a:gd name="T9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8" h="447">
                <a:moveTo>
                  <a:pt x="0" y="447"/>
                </a:moveTo>
                <a:lnTo>
                  <a:pt x="14" y="362"/>
                </a:lnTo>
                <a:lnTo>
                  <a:pt x="28" y="314"/>
                </a:lnTo>
                <a:lnTo>
                  <a:pt x="42" y="286"/>
                </a:lnTo>
                <a:lnTo>
                  <a:pt x="56" y="257"/>
                </a:lnTo>
                <a:lnTo>
                  <a:pt x="70" y="248"/>
                </a:lnTo>
                <a:lnTo>
                  <a:pt x="84" y="229"/>
                </a:lnTo>
                <a:lnTo>
                  <a:pt x="99" y="219"/>
                </a:lnTo>
                <a:lnTo>
                  <a:pt x="113" y="200"/>
                </a:lnTo>
                <a:lnTo>
                  <a:pt x="127" y="200"/>
                </a:lnTo>
                <a:lnTo>
                  <a:pt x="141" y="191"/>
                </a:lnTo>
                <a:lnTo>
                  <a:pt x="155" y="181"/>
                </a:lnTo>
                <a:lnTo>
                  <a:pt x="169" y="172"/>
                </a:lnTo>
                <a:lnTo>
                  <a:pt x="183" y="172"/>
                </a:lnTo>
                <a:lnTo>
                  <a:pt x="197" y="162"/>
                </a:lnTo>
                <a:lnTo>
                  <a:pt x="211" y="153"/>
                </a:lnTo>
                <a:lnTo>
                  <a:pt x="225" y="153"/>
                </a:lnTo>
                <a:lnTo>
                  <a:pt x="239" y="153"/>
                </a:lnTo>
                <a:lnTo>
                  <a:pt x="253" y="143"/>
                </a:lnTo>
                <a:lnTo>
                  <a:pt x="267" y="143"/>
                </a:lnTo>
                <a:lnTo>
                  <a:pt x="281" y="133"/>
                </a:lnTo>
                <a:lnTo>
                  <a:pt x="295" y="133"/>
                </a:lnTo>
                <a:lnTo>
                  <a:pt x="309" y="133"/>
                </a:lnTo>
                <a:lnTo>
                  <a:pt x="323" y="124"/>
                </a:lnTo>
                <a:lnTo>
                  <a:pt x="337" y="124"/>
                </a:lnTo>
                <a:lnTo>
                  <a:pt x="352" y="114"/>
                </a:lnTo>
                <a:lnTo>
                  <a:pt x="366" y="114"/>
                </a:lnTo>
                <a:lnTo>
                  <a:pt x="380" y="114"/>
                </a:lnTo>
                <a:lnTo>
                  <a:pt x="394" y="105"/>
                </a:lnTo>
                <a:lnTo>
                  <a:pt x="408" y="105"/>
                </a:lnTo>
                <a:lnTo>
                  <a:pt x="422" y="105"/>
                </a:lnTo>
                <a:lnTo>
                  <a:pt x="436" y="105"/>
                </a:lnTo>
                <a:lnTo>
                  <a:pt x="450" y="95"/>
                </a:lnTo>
                <a:lnTo>
                  <a:pt x="464" y="95"/>
                </a:lnTo>
                <a:lnTo>
                  <a:pt x="478" y="95"/>
                </a:lnTo>
                <a:lnTo>
                  <a:pt x="492" y="86"/>
                </a:lnTo>
                <a:lnTo>
                  <a:pt x="506" y="86"/>
                </a:lnTo>
                <a:lnTo>
                  <a:pt x="520" y="86"/>
                </a:lnTo>
                <a:lnTo>
                  <a:pt x="534" y="86"/>
                </a:lnTo>
                <a:lnTo>
                  <a:pt x="548" y="76"/>
                </a:lnTo>
                <a:lnTo>
                  <a:pt x="562" y="76"/>
                </a:lnTo>
                <a:lnTo>
                  <a:pt x="576" y="76"/>
                </a:lnTo>
                <a:lnTo>
                  <a:pt x="590" y="76"/>
                </a:lnTo>
                <a:lnTo>
                  <a:pt x="605" y="67"/>
                </a:lnTo>
                <a:lnTo>
                  <a:pt x="619" y="67"/>
                </a:lnTo>
                <a:lnTo>
                  <a:pt x="633" y="67"/>
                </a:lnTo>
                <a:lnTo>
                  <a:pt x="647" y="67"/>
                </a:lnTo>
                <a:lnTo>
                  <a:pt x="661" y="57"/>
                </a:lnTo>
                <a:lnTo>
                  <a:pt x="675" y="57"/>
                </a:lnTo>
                <a:lnTo>
                  <a:pt x="689" y="57"/>
                </a:lnTo>
                <a:lnTo>
                  <a:pt x="703" y="57"/>
                </a:lnTo>
                <a:lnTo>
                  <a:pt x="717" y="57"/>
                </a:lnTo>
                <a:lnTo>
                  <a:pt x="731" y="48"/>
                </a:lnTo>
                <a:lnTo>
                  <a:pt x="745" y="48"/>
                </a:lnTo>
                <a:lnTo>
                  <a:pt x="759" y="48"/>
                </a:lnTo>
                <a:lnTo>
                  <a:pt x="773" y="48"/>
                </a:lnTo>
                <a:lnTo>
                  <a:pt x="787" y="48"/>
                </a:lnTo>
                <a:lnTo>
                  <a:pt x="801" y="48"/>
                </a:lnTo>
                <a:lnTo>
                  <a:pt x="815" y="38"/>
                </a:lnTo>
                <a:lnTo>
                  <a:pt x="829" y="38"/>
                </a:lnTo>
                <a:lnTo>
                  <a:pt x="843" y="38"/>
                </a:lnTo>
                <a:lnTo>
                  <a:pt x="858" y="38"/>
                </a:lnTo>
                <a:lnTo>
                  <a:pt x="872" y="38"/>
                </a:lnTo>
                <a:lnTo>
                  <a:pt x="886" y="38"/>
                </a:lnTo>
                <a:lnTo>
                  <a:pt x="900" y="29"/>
                </a:lnTo>
                <a:lnTo>
                  <a:pt x="914" y="29"/>
                </a:lnTo>
                <a:lnTo>
                  <a:pt x="928" y="29"/>
                </a:lnTo>
                <a:lnTo>
                  <a:pt x="942" y="29"/>
                </a:lnTo>
                <a:lnTo>
                  <a:pt x="956" y="29"/>
                </a:lnTo>
                <a:lnTo>
                  <a:pt x="970" y="29"/>
                </a:lnTo>
                <a:lnTo>
                  <a:pt x="984" y="29"/>
                </a:lnTo>
                <a:lnTo>
                  <a:pt x="998" y="19"/>
                </a:lnTo>
                <a:lnTo>
                  <a:pt x="1012" y="19"/>
                </a:lnTo>
                <a:lnTo>
                  <a:pt x="1026" y="19"/>
                </a:lnTo>
                <a:lnTo>
                  <a:pt x="1040" y="19"/>
                </a:lnTo>
                <a:lnTo>
                  <a:pt x="1054" y="19"/>
                </a:lnTo>
                <a:lnTo>
                  <a:pt x="1068" y="19"/>
                </a:lnTo>
                <a:lnTo>
                  <a:pt x="1082" y="19"/>
                </a:lnTo>
                <a:lnTo>
                  <a:pt x="1096" y="10"/>
                </a:lnTo>
                <a:lnTo>
                  <a:pt x="1111" y="10"/>
                </a:lnTo>
                <a:lnTo>
                  <a:pt x="1125" y="10"/>
                </a:lnTo>
                <a:lnTo>
                  <a:pt x="1139" y="10"/>
                </a:lnTo>
                <a:lnTo>
                  <a:pt x="1153" y="10"/>
                </a:lnTo>
                <a:lnTo>
                  <a:pt x="1167" y="10"/>
                </a:lnTo>
                <a:lnTo>
                  <a:pt x="1181" y="10"/>
                </a:lnTo>
                <a:lnTo>
                  <a:pt x="1195" y="10"/>
                </a:lnTo>
                <a:lnTo>
                  <a:pt x="1209" y="10"/>
                </a:lnTo>
                <a:lnTo>
                  <a:pt x="1223" y="10"/>
                </a:lnTo>
                <a:lnTo>
                  <a:pt x="1237" y="0"/>
                </a:lnTo>
                <a:lnTo>
                  <a:pt x="1251" y="0"/>
                </a:lnTo>
                <a:lnTo>
                  <a:pt x="1265" y="0"/>
                </a:lnTo>
                <a:lnTo>
                  <a:pt x="1279" y="0"/>
                </a:lnTo>
                <a:lnTo>
                  <a:pt x="1293" y="0"/>
                </a:lnTo>
                <a:lnTo>
                  <a:pt x="1307" y="0"/>
                </a:lnTo>
                <a:lnTo>
                  <a:pt x="1321" y="0"/>
                </a:lnTo>
                <a:lnTo>
                  <a:pt x="1335" y="0"/>
                </a:lnTo>
                <a:lnTo>
                  <a:pt x="1349" y="0"/>
                </a:lnTo>
                <a:lnTo>
                  <a:pt x="1363" y="0"/>
                </a:lnTo>
                <a:lnTo>
                  <a:pt x="1378" y="0"/>
                </a:lnTo>
              </a:path>
            </a:pathLst>
          </a:custGeom>
          <a:noFill/>
          <a:ln w="10">
            <a:solidFill>
              <a:srgbClr val="6E8E8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65"/>
          <p:cNvSpPr>
            <a:spLocks noChangeArrowheads="1"/>
          </p:cNvSpPr>
          <p:nvPr/>
        </p:nvSpPr>
        <p:spPr bwMode="auto">
          <a:xfrm>
            <a:off x="2849563" y="1609725"/>
            <a:ext cx="4159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USA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66"/>
          <p:cNvSpPr>
            <a:spLocks noChangeArrowheads="1"/>
          </p:cNvSpPr>
          <p:nvPr/>
        </p:nvSpPr>
        <p:spPr bwMode="auto">
          <a:xfrm>
            <a:off x="3113088" y="4791075"/>
            <a:ext cx="4349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India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Rectangle 67"/>
          <p:cNvSpPr>
            <a:spLocks noChangeArrowheads="1"/>
          </p:cNvSpPr>
          <p:nvPr/>
        </p:nvSpPr>
        <p:spPr bwMode="auto">
          <a:xfrm>
            <a:off x="6102350" y="1989138"/>
            <a:ext cx="4921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Brazil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68"/>
          <p:cNvSpPr>
            <a:spLocks noChangeArrowheads="1"/>
          </p:cNvSpPr>
          <p:nvPr/>
        </p:nvSpPr>
        <p:spPr bwMode="auto">
          <a:xfrm>
            <a:off x="3189288" y="4122738"/>
            <a:ext cx="5111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China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69"/>
          <p:cNvSpPr>
            <a:spLocks noChangeArrowheads="1"/>
          </p:cNvSpPr>
          <p:nvPr/>
        </p:nvSpPr>
        <p:spPr bwMode="auto">
          <a:xfrm>
            <a:off x="1887538" y="3616325"/>
            <a:ext cx="5842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Russia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 name="Line 70"/>
          <p:cNvSpPr>
            <a:spLocks noChangeShapeType="1"/>
          </p:cNvSpPr>
          <p:nvPr/>
        </p:nvSpPr>
        <p:spPr bwMode="auto">
          <a:xfrm flipV="1">
            <a:off x="1914525" y="1169988"/>
            <a:ext cx="0" cy="4373562"/>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71"/>
          <p:cNvSpPr>
            <a:spLocks noChangeShapeType="1"/>
          </p:cNvSpPr>
          <p:nvPr/>
        </p:nvSpPr>
        <p:spPr bwMode="auto">
          <a:xfrm flipH="1">
            <a:off x="1847850" y="5429250"/>
            <a:ext cx="66675"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72"/>
          <p:cNvSpPr>
            <a:spLocks noChangeArrowheads="1"/>
          </p:cNvSpPr>
          <p:nvPr/>
        </p:nvSpPr>
        <p:spPr bwMode="auto">
          <a:xfrm rot="16200000">
            <a:off x="1643063" y="5300663"/>
            <a:ext cx="1682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Line 73"/>
          <p:cNvSpPr>
            <a:spLocks noChangeShapeType="1"/>
          </p:cNvSpPr>
          <p:nvPr/>
        </p:nvSpPr>
        <p:spPr bwMode="auto">
          <a:xfrm flipH="1">
            <a:off x="1847850" y="5051425"/>
            <a:ext cx="66675"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74"/>
          <p:cNvSpPr>
            <a:spLocks noChangeArrowheads="1"/>
          </p:cNvSpPr>
          <p:nvPr/>
        </p:nvSpPr>
        <p:spPr bwMode="auto">
          <a:xfrm rot="16200000">
            <a:off x="1597025" y="4922838"/>
            <a:ext cx="26035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Line 75"/>
          <p:cNvSpPr>
            <a:spLocks noChangeShapeType="1"/>
          </p:cNvSpPr>
          <p:nvPr/>
        </p:nvSpPr>
        <p:spPr bwMode="auto">
          <a:xfrm flipH="1">
            <a:off x="1847850" y="4632325"/>
            <a:ext cx="66675"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76"/>
          <p:cNvSpPr>
            <a:spLocks noChangeArrowheads="1"/>
          </p:cNvSpPr>
          <p:nvPr/>
        </p:nvSpPr>
        <p:spPr bwMode="auto">
          <a:xfrm rot="16200000">
            <a:off x="1597025" y="4503738"/>
            <a:ext cx="26035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Line 77"/>
          <p:cNvSpPr>
            <a:spLocks noChangeShapeType="1"/>
          </p:cNvSpPr>
          <p:nvPr/>
        </p:nvSpPr>
        <p:spPr bwMode="auto">
          <a:xfrm flipH="1">
            <a:off x="1847850" y="4214813"/>
            <a:ext cx="66675"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78"/>
          <p:cNvSpPr>
            <a:spLocks noChangeArrowheads="1"/>
          </p:cNvSpPr>
          <p:nvPr/>
        </p:nvSpPr>
        <p:spPr bwMode="auto">
          <a:xfrm rot="16200000">
            <a:off x="1597025" y="4086225"/>
            <a:ext cx="26035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Line 79"/>
          <p:cNvSpPr>
            <a:spLocks noChangeShapeType="1"/>
          </p:cNvSpPr>
          <p:nvPr/>
        </p:nvSpPr>
        <p:spPr bwMode="auto">
          <a:xfrm flipH="1">
            <a:off x="1847850" y="3797300"/>
            <a:ext cx="66675"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80"/>
          <p:cNvSpPr>
            <a:spLocks noChangeArrowheads="1"/>
          </p:cNvSpPr>
          <p:nvPr/>
        </p:nvSpPr>
        <p:spPr bwMode="auto">
          <a:xfrm rot="16200000">
            <a:off x="1597025" y="3668713"/>
            <a:ext cx="26035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Line 81"/>
          <p:cNvSpPr>
            <a:spLocks noChangeShapeType="1"/>
          </p:cNvSpPr>
          <p:nvPr/>
        </p:nvSpPr>
        <p:spPr bwMode="auto">
          <a:xfrm flipH="1">
            <a:off x="1847850" y="3378200"/>
            <a:ext cx="66675"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82"/>
          <p:cNvSpPr>
            <a:spLocks noChangeArrowheads="1"/>
          </p:cNvSpPr>
          <p:nvPr/>
        </p:nvSpPr>
        <p:spPr bwMode="auto">
          <a:xfrm rot="16200000">
            <a:off x="1597025" y="3249613"/>
            <a:ext cx="26035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Line 83"/>
          <p:cNvSpPr>
            <a:spLocks noChangeShapeType="1"/>
          </p:cNvSpPr>
          <p:nvPr/>
        </p:nvSpPr>
        <p:spPr bwMode="auto">
          <a:xfrm flipH="1">
            <a:off x="1847850" y="2960688"/>
            <a:ext cx="66675"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84"/>
          <p:cNvSpPr>
            <a:spLocks noChangeArrowheads="1"/>
          </p:cNvSpPr>
          <p:nvPr/>
        </p:nvSpPr>
        <p:spPr bwMode="auto">
          <a:xfrm rot="16200000">
            <a:off x="1598613" y="2832100"/>
            <a:ext cx="26035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Line 85"/>
          <p:cNvSpPr>
            <a:spLocks noChangeShapeType="1"/>
          </p:cNvSpPr>
          <p:nvPr/>
        </p:nvSpPr>
        <p:spPr bwMode="auto">
          <a:xfrm flipH="1">
            <a:off x="1847850" y="2543175"/>
            <a:ext cx="66675"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86"/>
          <p:cNvSpPr>
            <a:spLocks noChangeArrowheads="1"/>
          </p:cNvSpPr>
          <p:nvPr/>
        </p:nvSpPr>
        <p:spPr bwMode="auto">
          <a:xfrm rot="16200000">
            <a:off x="1598613" y="2413000"/>
            <a:ext cx="26035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Line 87"/>
          <p:cNvSpPr>
            <a:spLocks noChangeShapeType="1"/>
          </p:cNvSpPr>
          <p:nvPr/>
        </p:nvSpPr>
        <p:spPr bwMode="auto">
          <a:xfrm flipH="1">
            <a:off x="1847850" y="2125663"/>
            <a:ext cx="66675"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88"/>
          <p:cNvSpPr>
            <a:spLocks noChangeArrowheads="1"/>
          </p:cNvSpPr>
          <p:nvPr/>
        </p:nvSpPr>
        <p:spPr bwMode="auto">
          <a:xfrm rot="16200000">
            <a:off x="1598613" y="1995488"/>
            <a:ext cx="26035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Line 89"/>
          <p:cNvSpPr>
            <a:spLocks noChangeShapeType="1"/>
          </p:cNvSpPr>
          <p:nvPr/>
        </p:nvSpPr>
        <p:spPr bwMode="auto">
          <a:xfrm flipH="1">
            <a:off x="1847850" y="1701800"/>
            <a:ext cx="66675"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0"/>
          <p:cNvSpPr>
            <a:spLocks noChangeArrowheads="1"/>
          </p:cNvSpPr>
          <p:nvPr/>
        </p:nvSpPr>
        <p:spPr bwMode="auto">
          <a:xfrm rot="16200000">
            <a:off x="1598613" y="1571625"/>
            <a:ext cx="26035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90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91"/>
          <p:cNvSpPr>
            <a:spLocks noChangeShapeType="1"/>
          </p:cNvSpPr>
          <p:nvPr/>
        </p:nvSpPr>
        <p:spPr bwMode="auto">
          <a:xfrm flipH="1">
            <a:off x="1847850" y="1284288"/>
            <a:ext cx="66675"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92"/>
          <p:cNvSpPr>
            <a:spLocks noChangeArrowheads="1"/>
          </p:cNvSpPr>
          <p:nvPr/>
        </p:nvSpPr>
        <p:spPr bwMode="auto">
          <a:xfrm rot="16200000">
            <a:off x="1550988" y="1155700"/>
            <a:ext cx="3556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93"/>
          <p:cNvSpPr>
            <a:spLocks noChangeArrowheads="1"/>
          </p:cNvSpPr>
          <p:nvPr/>
        </p:nvSpPr>
        <p:spPr bwMode="auto">
          <a:xfrm rot="16200000">
            <a:off x="109538" y="3228975"/>
            <a:ext cx="287655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percentile of world income distribution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Line 94"/>
          <p:cNvSpPr>
            <a:spLocks noChangeShapeType="1"/>
          </p:cNvSpPr>
          <p:nvPr/>
        </p:nvSpPr>
        <p:spPr bwMode="auto">
          <a:xfrm>
            <a:off x="1914525" y="5543550"/>
            <a:ext cx="5637213"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95"/>
          <p:cNvSpPr>
            <a:spLocks noChangeShapeType="1"/>
          </p:cNvSpPr>
          <p:nvPr/>
        </p:nvSpPr>
        <p:spPr bwMode="auto">
          <a:xfrm>
            <a:off x="2016125" y="5543550"/>
            <a:ext cx="0" cy="74612"/>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6"/>
          <p:cNvSpPr>
            <a:spLocks noChangeArrowheads="1"/>
          </p:cNvSpPr>
          <p:nvPr/>
        </p:nvSpPr>
        <p:spPr bwMode="auto">
          <a:xfrm>
            <a:off x="1931988" y="5653088"/>
            <a:ext cx="1682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9" name="Line 97"/>
          <p:cNvSpPr>
            <a:spLocks noChangeShapeType="1"/>
          </p:cNvSpPr>
          <p:nvPr/>
        </p:nvSpPr>
        <p:spPr bwMode="auto">
          <a:xfrm>
            <a:off x="3057525" y="5543550"/>
            <a:ext cx="0" cy="74612"/>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8"/>
          <p:cNvSpPr>
            <a:spLocks noChangeArrowheads="1"/>
          </p:cNvSpPr>
          <p:nvPr/>
        </p:nvSpPr>
        <p:spPr bwMode="auto">
          <a:xfrm>
            <a:off x="2927350" y="5653088"/>
            <a:ext cx="2603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 name="Line 99"/>
          <p:cNvSpPr>
            <a:spLocks noChangeShapeType="1"/>
          </p:cNvSpPr>
          <p:nvPr/>
        </p:nvSpPr>
        <p:spPr bwMode="auto">
          <a:xfrm>
            <a:off x="4154488" y="5543550"/>
            <a:ext cx="0" cy="74612"/>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00"/>
          <p:cNvSpPr>
            <a:spLocks noChangeArrowheads="1"/>
          </p:cNvSpPr>
          <p:nvPr/>
        </p:nvSpPr>
        <p:spPr bwMode="auto">
          <a:xfrm>
            <a:off x="4024313" y="5653088"/>
            <a:ext cx="2603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Line 101"/>
          <p:cNvSpPr>
            <a:spLocks noChangeShapeType="1"/>
          </p:cNvSpPr>
          <p:nvPr/>
        </p:nvSpPr>
        <p:spPr bwMode="auto">
          <a:xfrm>
            <a:off x="5251450" y="5543550"/>
            <a:ext cx="0" cy="74612"/>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2"/>
          <p:cNvSpPr>
            <a:spLocks noChangeArrowheads="1"/>
          </p:cNvSpPr>
          <p:nvPr/>
        </p:nvSpPr>
        <p:spPr bwMode="auto">
          <a:xfrm>
            <a:off x="5121275" y="5653088"/>
            <a:ext cx="2603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Line 103"/>
          <p:cNvSpPr>
            <a:spLocks noChangeShapeType="1"/>
          </p:cNvSpPr>
          <p:nvPr/>
        </p:nvSpPr>
        <p:spPr bwMode="auto">
          <a:xfrm>
            <a:off x="6348413" y="5543550"/>
            <a:ext cx="0" cy="74612"/>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4"/>
          <p:cNvSpPr>
            <a:spLocks noChangeArrowheads="1"/>
          </p:cNvSpPr>
          <p:nvPr/>
        </p:nvSpPr>
        <p:spPr bwMode="auto">
          <a:xfrm>
            <a:off x="6218238" y="5653088"/>
            <a:ext cx="2603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Line 105"/>
          <p:cNvSpPr>
            <a:spLocks noChangeShapeType="1"/>
          </p:cNvSpPr>
          <p:nvPr/>
        </p:nvSpPr>
        <p:spPr bwMode="auto">
          <a:xfrm>
            <a:off x="7450138" y="5543550"/>
            <a:ext cx="0" cy="74612"/>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6"/>
          <p:cNvSpPr>
            <a:spLocks noChangeArrowheads="1"/>
          </p:cNvSpPr>
          <p:nvPr/>
        </p:nvSpPr>
        <p:spPr bwMode="auto">
          <a:xfrm>
            <a:off x="7272338" y="5653088"/>
            <a:ext cx="3556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7"/>
          <p:cNvSpPr>
            <a:spLocks noChangeArrowheads="1"/>
          </p:cNvSpPr>
          <p:nvPr/>
        </p:nvSpPr>
        <p:spPr bwMode="auto">
          <a:xfrm>
            <a:off x="4033838" y="5834063"/>
            <a:ext cx="13970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cs typeface="Arial" pitchFamily="34" charset="0"/>
              </a:rPr>
              <a:t>country percentile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Footer Placeholder 109"/>
          <p:cNvSpPr>
            <a:spLocks noGrp="1"/>
          </p:cNvSpPr>
          <p:nvPr>
            <p:ph type="ftr" sz="quarter" idx="11"/>
          </p:nvPr>
        </p:nvSpPr>
        <p:spPr>
          <a:xfrm>
            <a:off x="3505200" y="5105400"/>
            <a:ext cx="2895600" cy="365125"/>
          </a:xfrm>
        </p:spPr>
        <p:txBody>
          <a:bodyPr/>
          <a:lstStyle/>
          <a:p>
            <a:r>
              <a:rPr lang="en-US" dirty="0" err="1" smtClean="0"/>
              <a:t>Branko</a:t>
            </a:r>
            <a:r>
              <a:rPr lang="en-US" dirty="0" smtClean="0"/>
              <a:t> Milanovic</a:t>
            </a:r>
            <a:endParaRPr lang="en-US" dirty="0"/>
          </a:p>
        </p:txBody>
      </p:sp>
    </p:spTree>
    <p:extLst>
      <p:ext uri="{BB962C8B-B14F-4D97-AF65-F5344CB8AC3E}">
        <p14:creationId xmlns:p14="http://schemas.microsoft.com/office/powerpoint/2010/main" val="10282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0-#ppt_w/2"/>
                                          </p:val>
                                        </p:tav>
                                        <p:tav tm="100000">
                                          <p:val>
                                            <p:strVal val="#ppt_x"/>
                                          </p:val>
                                        </p:tav>
                                      </p:tavLst>
                                    </p:anim>
                                    <p:anim calcmode="lin" valueType="num">
                                      <p:cBhvr additive="base">
                                        <p:cTn id="14"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0-#ppt_w/2"/>
                                          </p:val>
                                        </p:tav>
                                        <p:tav tm="100000">
                                          <p:val>
                                            <p:strVal val="#ppt_x"/>
                                          </p:val>
                                        </p:tav>
                                      </p:tavLst>
                                    </p:anim>
                                    <p:anim calcmode="lin" valueType="num">
                                      <p:cBhvr additive="base">
                                        <p:cTn id="26"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0-#ppt_w/2"/>
                                          </p:val>
                                        </p:tav>
                                        <p:tav tm="100000">
                                          <p:val>
                                            <p:strVal val="#ppt_x"/>
                                          </p:val>
                                        </p:tav>
                                      </p:tavLst>
                                    </p:anim>
                                    <p:anim calcmode="lin" valueType="num">
                                      <p:cBhvr additive="base">
                                        <p:cTn id="32"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0">
                                            <p:txEl>
                                              <p:pRg st="0" end="0"/>
                                            </p:txEl>
                                          </p:spTgt>
                                        </p:tgtEl>
                                        <p:attrNameLst>
                                          <p:attrName>style.visibility</p:attrName>
                                        </p:attrNameLst>
                                      </p:cBhvr>
                                      <p:to>
                                        <p:strVal val="visible"/>
                                      </p:to>
                                    </p:set>
                                    <p:anim calcmode="lin" valueType="num">
                                      <p:cBhvr additive="base">
                                        <p:cTn id="37" dur="500" fill="hold"/>
                                        <p:tgtEl>
                                          <p:spTgt spid="70">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0-#ppt_w/2"/>
                                          </p:val>
                                        </p:tav>
                                        <p:tav tm="100000">
                                          <p:val>
                                            <p:strVal val="#ppt_x"/>
                                          </p:val>
                                        </p:tav>
                                      </p:tavLst>
                                    </p:anim>
                                    <p:anim calcmode="lin" valueType="num">
                                      <p:cBhvr additive="base">
                                        <p:cTn id="50"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0-#ppt_w/2"/>
                                          </p:val>
                                        </p:tav>
                                        <p:tav tm="100000">
                                          <p:val>
                                            <p:strVal val="#ppt_x"/>
                                          </p:val>
                                        </p:tav>
                                      </p:tavLst>
                                    </p:anim>
                                    <p:anim calcmode="lin" valueType="num">
                                      <p:cBhvr additive="base">
                                        <p:cTn id="56"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0-#ppt_w/2"/>
                                          </p:val>
                                        </p:tav>
                                        <p:tav tm="100000">
                                          <p:val>
                                            <p:strVal val="#ppt_x"/>
                                          </p:val>
                                        </p:tav>
                                      </p:tavLst>
                                    </p:anim>
                                    <p:anim calcmode="lin" valueType="num">
                                      <p:cBhvr additive="base">
                                        <p:cTn id="62"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0-#ppt_w/2"/>
                                          </p:val>
                                        </p:tav>
                                        <p:tav tm="100000">
                                          <p:val>
                                            <p:strVal val="#ppt_x"/>
                                          </p:val>
                                        </p:tav>
                                      </p:tavLst>
                                    </p:anim>
                                    <p:anim calcmode="lin" valueType="num">
                                      <p:cBhvr additive="base">
                                        <p:cTn id="68"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2" grpId="0" animBg="1"/>
      <p:bldP spid="63" grpId="0" animBg="1"/>
      <p:bldP spid="64" grpId="0" animBg="1"/>
      <p:bldP spid="65" grpId="0" animBg="1"/>
      <p:bldP spid="66" grpId="0" animBg="1"/>
      <p:bldP spid="67" grpId="0"/>
      <p:bldP spid="68" grpId="0"/>
      <p:bldP spid="69"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noAutofit/>
          </a:bodyPr>
          <a:lstStyle/>
          <a:p>
            <a:r>
              <a:rPr lang="en-US" sz="2800" dirty="0">
                <a:latin typeface="Calibri" pitchFamily="34" charset="0"/>
              </a:rPr>
              <a:t>Different countries and income classes in global income distribution in </a:t>
            </a:r>
            <a:r>
              <a:rPr lang="en-US" sz="2800" dirty="0" smtClean="0">
                <a:latin typeface="Calibri" pitchFamily="34" charset="0"/>
              </a:rPr>
              <a:t>2011 </a:t>
            </a:r>
            <a:endParaRPr lang="en-US" sz="2800" dirty="0"/>
          </a:p>
        </p:txBody>
      </p:sp>
      <p:sp>
        <p:nvSpPr>
          <p:cNvPr id="3" name="Footer Placeholder 2"/>
          <p:cNvSpPr>
            <a:spLocks noGrp="1"/>
          </p:cNvSpPr>
          <p:nvPr>
            <p:ph type="ftr" sz="quarter" idx="11"/>
          </p:nvPr>
        </p:nvSpPr>
        <p:spPr/>
        <p:txBody>
          <a:bodyPr/>
          <a:lstStyle/>
          <a:p>
            <a:r>
              <a:rPr lang="en-US" smtClean="0"/>
              <a:t>Branko Milanovic</a:t>
            </a:r>
            <a:endParaRPr lang="en-US"/>
          </a:p>
        </p:txBody>
      </p:sp>
      <p:sp>
        <p:nvSpPr>
          <p:cNvPr id="5" name="TextBox 4"/>
          <p:cNvSpPr txBox="1"/>
          <p:nvPr/>
        </p:nvSpPr>
        <p:spPr>
          <a:xfrm>
            <a:off x="3009900" y="6058105"/>
            <a:ext cx="3200400" cy="369332"/>
          </a:xfrm>
          <a:prstGeom prst="rect">
            <a:avLst/>
          </a:prstGeom>
          <a:noFill/>
        </p:spPr>
        <p:txBody>
          <a:bodyPr wrap="square" rtlCol="0">
            <a:spAutoFit/>
          </a:bodyPr>
          <a:lstStyle/>
          <a:p>
            <a:r>
              <a:rPr lang="en-US" dirty="0" smtClean="0"/>
              <a:t>India with 2011 income data</a:t>
            </a:r>
            <a:endParaRPr lang="en-US" dirty="0"/>
          </a:p>
        </p:txBody>
      </p:sp>
      <p:sp>
        <p:nvSpPr>
          <p:cNvPr id="6" name="TextBox 5"/>
          <p:cNvSpPr txBox="1"/>
          <p:nvPr/>
        </p:nvSpPr>
        <p:spPr>
          <a:xfrm>
            <a:off x="304800" y="6521417"/>
            <a:ext cx="7758577" cy="430887"/>
          </a:xfrm>
          <a:prstGeom prst="rect">
            <a:avLst/>
          </a:prstGeom>
          <a:noFill/>
        </p:spPr>
        <p:txBody>
          <a:bodyPr wrap="square" rtlCol="0">
            <a:spAutoFit/>
          </a:bodyPr>
          <a:lstStyle/>
          <a:p>
            <a:r>
              <a:rPr lang="en-US" sz="1100" dirty="0" smtClean="0"/>
              <a:t>Final11.dta using michele_graph.do but with </a:t>
            </a:r>
            <a:r>
              <a:rPr lang="en-US" sz="1100" dirty="0" err="1" smtClean="0"/>
              <a:t>india</a:t>
            </a:r>
            <a:r>
              <a:rPr lang="en-US" sz="1100" dirty="0" smtClean="0"/>
              <a:t> consumption replaced by </a:t>
            </a:r>
            <a:r>
              <a:rPr lang="en-US" sz="1100" dirty="0" err="1" smtClean="0"/>
              <a:t>india</a:t>
            </a:r>
            <a:r>
              <a:rPr lang="en-US" sz="1100" dirty="0" smtClean="0"/>
              <a:t> income</a:t>
            </a:r>
            <a:endParaRPr lang="en-US" sz="1100" dirty="0"/>
          </a:p>
          <a:p>
            <a:endParaRPr lang="en-US" sz="1100" dirty="0"/>
          </a:p>
        </p:txBody>
      </p:sp>
      <p:pic>
        <p:nvPicPr>
          <p:cNvPr id="8" name="Picture 7"/>
          <p:cNvPicPr>
            <a:picLocks noChangeAspect="1"/>
          </p:cNvPicPr>
          <p:nvPr/>
        </p:nvPicPr>
        <p:blipFill>
          <a:blip r:embed="rId2"/>
          <a:stretch>
            <a:fillRect/>
          </a:stretch>
        </p:blipFill>
        <p:spPr>
          <a:xfrm>
            <a:off x="1600200" y="1270508"/>
            <a:ext cx="5867400" cy="4768446"/>
          </a:xfrm>
          <a:prstGeom prst="rect">
            <a:avLst/>
          </a:prstGeom>
        </p:spPr>
      </p:pic>
    </p:spTree>
    <p:extLst>
      <p:ext uri="{BB962C8B-B14F-4D97-AF65-F5344CB8AC3E}">
        <p14:creationId xmlns:p14="http://schemas.microsoft.com/office/powerpoint/2010/main" val="2096961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Global and rich countries’ income distributions </a:t>
            </a:r>
            <a:br>
              <a:rPr lang="en-US" sz="3200" dirty="0" smtClean="0"/>
            </a:br>
            <a:r>
              <a:rPr lang="en-US" sz="3200" dirty="0" smtClean="0"/>
              <a:t>in 2011</a:t>
            </a:r>
            <a:endParaRPr lang="en-US" sz="3200" dirty="0"/>
          </a:p>
        </p:txBody>
      </p:sp>
      <p:sp>
        <p:nvSpPr>
          <p:cNvPr id="5" name="TextBox 4"/>
          <p:cNvSpPr txBox="1"/>
          <p:nvPr/>
        </p:nvSpPr>
        <p:spPr>
          <a:xfrm>
            <a:off x="14177" y="6211669"/>
            <a:ext cx="8153400" cy="507831"/>
          </a:xfrm>
          <a:prstGeom prst="rect">
            <a:avLst/>
          </a:prstGeom>
          <a:noFill/>
        </p:spPr>
        <p:txBody>
          <a:bodyPr wrap="square" rtlCol="0">
            <a:spAutoFit/>
          </a:bodyPr>
          <a:lstStyle/>
          <a:p>
            <a:r>
              <a:rPr lang="en-US" sz="900" b="1" dirty="0" err="1"/>
              <a:t>twoway</a:t>
            </a:r>
            <a:r>
              <a:rPr lang="en-US" sz="900" b="1" dirty="0"/>
              <a:t> (</a:t>
            </a:r>
            <a:r>
              <a:rPr lang="en-US" sz="900" b="1" dirty="0" err="1"/>
              <a:t>kdensity</a:t>
            </a:r>
            <a:r>
              <a:rPr lang="en-US" sz="900" b="1" dirty="0"/>
              <a:t> </a:t>
            </a:r>
            <a:r>
              <a:rPr lang="en-US" sz="900" b="1" dirty="0" err="1"/>
              <a:t>loginc</a:t>
            </a:r>
            <a:r>
              <a:rPr lang="en-US" sz="900" b="1" dirty="0"/>
              <a:t> [w=popu1] if </a:t>
            </a:r>
            <a:r>
              <a:rPr lang="en-US" sz="900" b="1" dirty="0" err="1"/>
              <a:t>mysample</a:t>
            </a:r>
            <a:r>
              <a:rPr lang="en-US" sz="900" b="1" dirty="0"/>
              <a:t>==1 &amp; </a:t>
            </a:r>
            <a:r>
              <a:rPr lang="en-US" sz="900" b="1" dirty="0" err="1"/>
              <a:t>loginc</a:t>
            </a:r>
            <a:r>
              <a:rPr lang="en-US" sz="900" b="1" dirty="0"/>
              <a:t>&gt;2, </a:t>
            </a:r>
            <a:r>
              <a:rPr lang="en-US" sz="900" b="1" dirty="0" err="1"/>
              <a:t>bwidth</a:t>
            </a:r>
            <a:r>
              <a:rPr lang="en-US" sz="900" b="1" dirty="0"/>
              <a:t>(0.2)) (</a:t>
            </a:r>
            <a:r>
              <a:rPr lang="en-US" sz="900" b="1" dirty="0" err="1"/>
              <a:t>kdensity</a:t>
            </a:r>
            <a:r>
              <a:rPr lang="en-US" sz="900" b="1" dirty="0"/>
              <a:t> </a:t>
            </a:r>
            <a:r>
              <a:rPr lang="en-US" sz="900" b="1" dirty="0" err="1"/>
              <a:t>loginc</a:t>
            </a:r>
            <a:r>
              <a:rPr lang="en-US" sz="900" b="1" dirty="0"/>
              <a:t> [w=popu1] if </a:t>
            </a:r>
            <a:r>
              <a:rPr lang="en-US" sz="900" b="1" dirty="0" err="1"/>
              <a:t>mysample</a:t>
            </a:r>
            <a:r>
              <a:rPr lang="en-US" sz="900" b="1" dirty="0"/>
              <a:t>==1 &amp; region==5 &amp; </a:t>
            </a:r>
            <a:r>
              <a:rPr lang="en-US" sz="900" b="1" dirty="0" err="1"/>
              <a:t>loginc</a:t>
            </a:r>
            <a:r>
              <a:rPr lang="en-US" sz="900" b="1" dirty="0"/>
              <a:t>&gt;2),  legend(off) text(0.76 3.2 "World") text(0.75 4.85  "Rich countries") </a:t>
            </a:r>
            <a:r>
              <a:rPr lang="en-US" sz="900" b="1" dirty="0" err="1"/>
              <a:t>xtitle</a:t>
            </a:r>
            <a:r>
              <a:rPr lang="en-US" sz="900" b="1" dirty="0"/>
              <a:t>("Disposable per capita income in 2011") </a:t>
            </a:r>
            <a:r>
              <a:rPr lang="en-US" sz="900" b="1" dirty="0" err="1"/>
              <a:t>ytitle</a:t>
            </a:r>
            <a:r>
              <a:rPr lang="en-US" sz="900" b="1" dirty="0"/>
              <a:t>(" ") </a:t>
            </a:r>
            <a:r>
              <a:rPr lang="en-US" sz="900" b="1" dirty="0" err="1"/>
              <a:t>xlabel</a:t>
            </a:r>
            <a:r>
              <a:rPr lang="en-US" sz="900" b="1" dirty="0"/>
              <a:t>(2.477"300" 3"1000"   3.477"3000"   4"10000" 4.699"50000", </a:t>
            </a:r>
            <a:r>
              <a:rPr lang="en-US" sz="900" b="1" dirty="0" err="1"/>
              <a:t>labsize</a:t>
            </a:r>
            <a:r>
              <a:rPr lang="en-US" sz="900" b="1" dirty="0"/>
              <a:t>(small) angle(90</a:t>
            </a:r>
            <a:r>
              <a:rPr lang="en-US" sz="900" b="1" dirty="0" smtClean="0"/>
              <a:t>))   Using </a:t>
            </a:r>
            <a:r>
              <a:rPr lang="en-US" sz="900" b="1" dirty="0"/>
              <a:t>final11_india_inc.dta</a:t>
            </a:r>
            <a:endParaRPr lang="en-US" sz="900" dirty="0"/>
          </a:p>
        </p:txBody>
      </p:sp>
      <p:pic>
        <p:nvPicPr>
          <p:cNvPr id="7" name="Picture 6"/>
          <p:cNvPicPr>
            <a:picLocks noChangeAspect="1"/>
          </p:cNvPicPr>
          <p:nvPr/>
        </p:nvPicPr>
        <p:blipFill>
          <a:blip r:embed="rId2"/>
          <a:stretch>
            <a:fillRect/>
          </a:stretch>
        </p:blipFill>
        <p:spPr>
          <a:xfrm>
            <a:off x="2013438" y="1417638"/>
            <a:ext cx="5284676" cy="4525962"/>
          </a:xfrm>
          <a:prstGeom prst="rect">
            <a:avLst/>
          </a:prstGeom>
        </p:spPr>
      </p:pic>
    </p:spTree>
    <p:extLst>
      <p:ext uri="{BB962C8B-B14F-4D97-AF65-F5344CB8AC3E}">
        <p14:creationId xmlns:p14="http://schemas.microsoft.com/office/powerpoint/2010/main" val="2312789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2332" y="838200"/>
            <a:ext cx="7183446" cy="5257799"/>
          </a:xfrm>
          <a:prstGeom prst="rect">
            <a:avLst/>
          </a:prstGeom>
        </p:spPr>
      </p:pic>
    </p:spTree>
    <p:extLst>
      <p:ext uri="{BB962C8B-B14F-4D97-AF65-F5344CB8AC3E}">
        <p14:creationId xmlns:p14="http://schemas.microsoft.com/office/powerpoint/2010/main" val="3447865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382000" cy="2819400"/>
          </a:xfrm>
        </p:spPr>
        <p:txBody>
          <a:bodyPr>
            <a:normAutofit/>
          </a:bodyPr>
          <a:lstStyle/>
          <a:p>
            <a:r>
              <a:rPr lang="en-US" dirty="0"/>
              <a:t>2</a:t>
            </a:r>
            <a:r>
              <a:rPr lang="en-US" dirty="0" smtClean="0"/>
              <a:t>. Technical issues in the measurement of global inequality</a:t>
            </a:r>
            <a:endParaRPr lang="en-US" dirty="0"/>
          </a:p>
        </p:txBody>
      </p:sp>
      <p:sp>
        <p:nvSpPr>
          <p:cNvPr id="3" name="Footer Placeholder 2"/>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3814357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rgbClr val="B3FFFF"/>
          </a:solidFill>
        </p:spPr>
        <p:txBody>
          <a:bodyPr>
            <a:normAutofit fontScale="90000"/>
          </a:bodyPr>
          <a:lstStyle/>
          <a:p>
            <a:r>
              <a:rPr lang="en-US" dirty="0"/>
              <a:t>Three important </a:t>
            </a:r>
            <a:r>
              <a:rPr lang="en-US" dirty="0" smtClean="0"/>
              <a:t>technical issues </a:t>
            </a:r>
            <a:r>
              <a:rPr lang="en-US" dirty="0"/>
              <a:t>in the measurement of global </a:t>
            </a:r>
            <a:r>
              <a:rPr lang="en-US" dirty="0" smtClean="0"/>
              <a:t>inequality</a:t>
            </a:r>
            <a:endParaRPr lang="en-US" dirty="0"/>
          </a:p>
        </p:txBody>
      </p:sp>
      <p:sp>
        <p:nvSpPr>
          <p:cNvPr id="3" name="Content Placeholder 2"/>
          <p:cNvSpPr>
            <a:spLocks noGrp="1"/>
          </p:cNvSpPr>
          <p:nvPr>
            <p:ph idx="1"/>
          </p:nvPr>
        </p:nvSpPr>
        <p:spPr>
          <a:xfrm>
            <a:off x="304800" y="1905000"/>
            <a:ext cx="8229600" cy="4525963"/>
          </a:xfrm>
        </p:spPr>
        <p:txBody>
          <a:bodyPr/>
          <a:lstStyle/>
          <a:p>
            <a:r>
              <a:rPr lang="en-US" dirty="0" smtClean="0"/>
              <a:t>The ever-changing PPPs in particular for populous countries like China and India</a:t>
            </a:r>
          </a:p>
          <a:p>
            <a:r>
              <a:rPr lang="en-US" dirty="0" smtClean="0"/>
              <a:t>The increasing discrepancy between GDP per capita and HS means, or more importantly consumption per capita and HS means</a:t>
            </a:r>
          </a:p>
          <a:p>
            <a:r>
              <a:rPr lang="en-US" dirty="0" smtClean="0"/>
              <a:t>Inadequate coverage of top 1% (related also to the </a:t>
            </a:r>
            <a:r>
              <a:rPr lang="en-US" smtClean="0"/>
              <a:t>previous point) </a:t>
            </a:r>
            <a:endParaRPr lang="en-US" dirty="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707788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r>
              <a:rPr lang="en-US" dirty="0" smtClean="0"/>
              <a:t>The issue of PPPs</a:t>
            </a:r>
            <a:endParaRPr lang="en-US" dirty="0"/>
          </a:p>
        </p:txBody>
      </p:sp>
      <p:sp>
        <p:nvSpPr>
          <p:cNvPr id="3" name="Footer Placeholder 2"/>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2741592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effect of the new PPPs on </a:t>
            </a:r>
            <a:r>
              <a:rPr lang="en-US" sz="3200" dirty="0"/>
              <a:t/>
            </a:r>
            <a:br>
              <a:rPr lang="en-US" sz="3200" dirty="0"/>
            </a:br>
            <a:r>
              <a:rPr lang="en-US" sz="3200" dirty="0" smtClean="0"/>
              <a:t>countries’ GDP per capita</a:t>
            </a:r>
            <a:endParaRPr lang="en-US" sz="3200" dirty="0"/>
          </a:p>
        </p:txBody>
      </p:sp>
      <p:sp>
        <p:nvSpPr>
          <p:cNvPr id="3" name="Footer Placeholder 2"/>
          <p:cNvSpPr>
            <a:spLocks noGrp="1"/>
          </p:cNvSpPr>
          <p:nvPr>
            <p:ph type="ftr" sz="quarter" idx="11"/>
          </p:nvPr>
        </p:nvSpPr>
        <p:spPr/>
        <p:txBody>
          <a:bodyPr/>
          <a:lstStyle/>
          <a:p>
            <a:r>
              <a:rPr lang="en-US" smtClean="0"/>
              <a:t>Branko Milanovic</a:t>
            </a:r>
            <a:endParaRPr lang="en-US"/>
          </a:p>
        </p:txBody>
      </p:sp>
      <p:pic>
        <p:nvPicPr>
          <p:cNvPr id="4" name="Picture 3"/>
          <p:cNvPicPr>
            <a:picLocks noChangeAspect="1"/>
          </p:cNvPicPr>
          <p:nvPr/>
        </p:nvPicPr>
        <p:blipFill>
          <a:blip r:embed="rId2"/>
          <a:stretch>
            <a:fillRect/>
          </a:stretch>
        </p:blipFill>
        <p:spPr>
          <a:xfrm>
            <a:off x="1449170" y="1556106"/>
            <a:ext cx="6305894" cy="4616094"/>
          </a:xfrm>
          <a:prstGeom prst="rect">
            <a:avLst/>
          </a:prstGeom>
        </p:spPr>
      </p:pic>
      <p:sp>
        <p:nvSpPr>
          <p:cNvPr id="5" name="TextBox 4"/>
          <p:cNvSpPr txBox="1"/>
          <p:nvPr/>
        </p:nvSpPr>
        <p:spPr>
          <a:xfrm>
            <a:off x="304800" y="6356350"/>
            <a:ext cx="6248400" cy="646331"/>
          </a:xfrm>
          <a:prstGeom prst="rect">
            <a:avLst/>
          </a:prstGeom>
          <a:noFill/>
        </p:spPr>
        <p:txBody>
          <a:bodyPr wrap="square" rtlCol="0">
            <a:spAutoFit/>
          </a:bodyPr>
          <a:lstStyle/>
          <a:p>
            <a:r>
              <a:rPr lang="en-US" dirty="0"/>
              <a:t> </a:t>
            </a:r>
            <a:r>
              <a:rPr lang="en-US" sz="1100" dirty="0"/>
              <a:t>C:\</a:t>
            </a:r>
            <a:r>
              <a:rPr lang="en-US" sz="1100" dirty="0" smtClean="0"/>
              <a:t>Branko\worldyd\ppp\2011_icp\define</a:t>
            </a:r>
          </a:p>
          <a:p>
            <a:endParaRPr lang="en-US" dirty="0"/>
          </a:p>
        </p:txBody>
      </p:sp>
    </p:spTree>
    <p:extLst>
      <p:ext uri="{BB962C8B-B14F-4D97-AF65-F5344CB8AC3E}">
        <p14:creationId xmlns:p14="http://schemas.microsoft.com/office/powerpoint/2010/main" val="3956690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868362"/>
          </a:xfrm>
        </p:spPr>
        <p:txBody>
          <a:bodyPr/>
          <a:lstStyle/>
          <a:p>
            <a:r>
              <a:rPr lang="en-US" dirty="0" smtClean="0"/>
              <a:t>The effect of new PPPs</a:t>
            </a:r>
            <a:endParaRPr lang="en-US" dirty="0"/>
          </a:p>
        </p:txBody>
      </p:sp>
      <p:graphicFrame>
        <p:nvGraphicFramePr>
          <p:cNvPr id="5" name="Content Placeholder 4"/>
          <p:cNvGraphicFramePr>
            <a:graphicFrameLocks noGrp="1"/>
          </p:cNvGraphicFramePr>
          <p:nvPr>
            <p:ph idx="1"/>
            <p:extLst/>
          </p:nvPr>
        </p:nvGraphicFramePr>
        <p:xfrm>
          <a:off x="473034" y="893102"/>
          <a:ext cx="8153400" cy="569650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813707">
                <a:tc>
                  <a:txBody>
                    <a:bodyPr/>
                    <a:lstStyle/>
                    <a:p>
                      <a:r>
                        <a:rPr lang="en-US" sz="2200" dirty="0" smtClean="0"/>
                        <a:t>Country</a:t>
                      </a:r>
                      <a:endParaRPr lang="en-US" sz="2200" dirty="0"/>
                    </a:p>
                  </a:txBody>
                  <a:tcPr/>
                </a:tc>
                <a:tc>
                  <a:txBody>
                    <a:bodyPr/>
                    <a:lstStyle/>
                    <a:p>
                      <a:r>
                        <a:rPr lang="en-US" sz="2200" dirty="0" smtClean="0"/>
                        <a:t>GDP per capita</a:t>
                      </a:r>
                      <a:r>
                        <a:rPr lang="en-US" sz="2200" baseline="0" dirty="0" smtClean="0"/>
                        <a:t> increase (in %)</a:t>
                      </a:r>
                      <a:endParaRPr lang="en-US" sz="2200" dirty="0"/>
                    </a:p>
                  </a:txBody>
                  <a:tcPr/>
                </a:tc>
                <a:tc>
                  <a:txBody>
                    <a:bodyPr/>
                    <a:lstStyle/>
                    <a:p>
                      <a:r>
                        <a:rPr lang="en-US" sz="2200" dirty="0" smtClean="0"/>
                        <a:t> GDP per capita increase</a:t>
                      </a:r>
                      <a:r>
                        <a:rPr lang="en-US" sz="2200" baseline="0" dirty="0" smtClean="0"/>
                        <a:t> population-weighted (in %)</a:t>
                      </a:r>
                      <a:endParaRPr lang="en-US" sz="2200" dirty="0"/>
                    </a:p>
                  </a:txBody>
                  <a:tcPr/>
                </a:tc>
                <a:extLst>
                  <a:ext uri="{0D108BD9-81ED-4DB2-BD59-A6C34878D82A}">
                    <a16:rowId xmlns:a16="http://schemas.microsoft.com/office/drawing/2014/main" val="10000"/>
                  </a:ext>
                </a:extLst>
              </a:tr>
              <a:tr h="459922">
                <a:tc>
                  <a:txBody>
                    <a:bodyPr/>
                    <a:lstStyle/>
                    <a:p>
                      <a:r>
                        <a:rPr lang="en-US" sz="2200" dirty="0" smtClean="0"/>
                        <a:t>Indonesia</a:t>
                      </a:r>
                      <a:endParaRPr lang="en-US" sz="2200" dirty="0"/>
                    </a:p>
                  </a:txBody>
                  <a:tcPr/>
                </a:tc>
                <a:tc>
                  <a:txBody>
                    <a:bodyPr/>
                    <a:lstStyle/>
                    <a:p>
                      <a:pPr algn="ctr"/>
                      <a:r>
                        <a:rPr lang="en-US" sz="2200" dirty="0" smtClean="0"/>
                        <a:t>90</a:t>
                      </a:r>
                      <a:endParaRPr lang="en-US" sz="2200" dirty="0"/>
                    </a:p>
                  </a:txBody>
                  <a:tcPr/>
                </a:tc>
                <a:tc>
                  <a:txBody>
                    <a:bodyPr/>
                    <a:lstStyle/>
                    <a:p>
                      <a:pPr algn="ctr"/>
                      <a:r>
                        <a:rPr lang="en-US" sz="2200" dirty="0" smtClean="0"/>
                        <a:t>---</a:t>
                      </a:r>
                      <a:endParaRPr lang="en-US" sz="2200" dirty="0"/>
                    </a:p>
                  </a:txBody>
                  <a:tcPr/>
                </a:tc>
                <a:extLst>
                  <a:ext uri="{0D108BD9-81ED-4DB2-BD59-A6C34878D82A}">
                    <a16:rowId xmlns:a16="http://schemas.microsoft.com/office/drawing/2014/main" val="10001"/>
                  </a:ext>
                </a:extLst>
              </a:tr>
              <a:tr h="459922">
                <a:tc>
                  <a:txBody>
                    <a:bodyPr/>
                    <a:lstStyle/>
                    <a:p>
                      <a:r>
                        <a:rPr lang="en-US" sz="2200" dirty="0" smtClean="0"/>
                        <a:t>Pakistan</a:t>
                      </a:r>
                      <a:endParaRPr lang="en-US" sz="2200" dirty="0"/>
                    </a:p>
                  </a:txBody>
                  <a:tcPr/>
                </a:tc>
                <a:tc>
                  <a:txBody>
                    <a:bodyPr/>
                    <a:lstStyle/>
                    <a:p>
                      <a:pPr algn="ctr"/>
                      <a:r>
                        <a:rPr lang="en-US" sz="2200" dirty="0" smtClean="0"/>
                        <a:t>66</a:t>
                      </a:r>
                      <a:endParaRPr lang="en-US" sz="2200" dirty="0"/>
                    </a:p>
                  </a:txBody>
                  <a:tcPr/>
                </a:tc>
                <a:tc>
                  <a:txBody>
                    <a:bodyPr/>
                    <a:lstStyle/>
                    <a:p>
                      <a:pPr algn="ctr"/>
                      <a:r>
                        <a:rPr lang="en-US" sz="2200" dirty="0" smtClean="0"/>
                        <a:t>---</a:t>
                      </a:r>
                      <a:endParaRPr lang="en-US" sz="2200" dirty="0"/>
                    </a:p>
                  </a:txBody>
                  <a:tcPr/>
                </a:tc>
                <a:extLst>
                  <a:ext uri="{0D108BD9-81ED-4DB2-BD59-A6C34878D82A}">
                    <a16:rowId xmlns:a16="http://schemas.microsoft.com/office/drawing/2014/main" val="10002"/>
                  </a:ext>
                </a:extLst>
              </a:tr>
              <a:tr h="459922">
                <a:tc>
                  <a:txBody>
                    <a:bodyPr/>
                    <a:lstStyle/>
                    <a:p>
                      <a:r>
                        <a:rPr lang="en-US" sz="2200" dirty="0" smtClean="0"/>
                        <a:t>Russia</a:t>
                      </a:r>
                      <a:endParaRPr lang="en-US" sz="2200" dirty="0"/>
                    </a:p>
                  </a:txBody>
                  <a:tcPr/>
                </a:tc>
                <a:tc>
                  <a:txBody>
                    <a:bodyPr/>
                    <a:lstStyle/>
                    <a:p>
                      <a:pPr algn="ctr"/>
                      <a:r>
                        <a:rPr lang="en-US" sz="2200" dirty="0" smtClean="0"/>
                        <a:t>35</a:t>
                      </a:r>
                      <a:endParaRPr lang="en-US" sz="2200" dirty="0"/>
                    </a:p>
                  </a:txBody>
                  <a:tcPr/>
                </a:tc>
                <a:tc>
                  <a:txBody>
                    <a:bodyPr/>
                    <a:lstStyle/>
                    <a:p>
                      <a:pPr algn="ctr"/>
                      <a:r>
                        <a:rPr lang="en-US" sz="2200" dirty="0" smtClean="0"/>
                        <a:t>---</a:t>
                      </a:r>
                      <a:endParaRPr lang="en-US" sz="2200" dirty="0"/>
                    </a:p>
                  </a:txBody>
                  <a:tcPr/>
                </a:tc>
                <a:extLst>
                  <a:ext uri="{0D108BD9-81ED-4DB2-BD59-A6C34878D82A}">
                    <a16:rowId xmlns:a16="http://schemas.microsoft.com/office/drawing/2014/main" val="10003"/>
                  </a:ext>
                </a:extLst>
              </a:tr>
              <a:tr h="459922">
                <a:tc>
                  <a:txBody>
                    <a:bodyPr/>
                    <a:lstStyle/>
                    <a:p>
                      <a:r>
                        <a:rPr lang="en-US" sz="2200" dirty="0" smtClean="0"/>
                        <a:t>India</a:t>
                      </a:r>
                      <a:endParaRPr lang="en-US" sz="2200" dirty="0"/>
                    </a:p>
                  </a:txBody>
                  <a:tcPr/>
                </a:tc>
                <a:tc>
                  <a:txBody>
                    <a:bodyPr/>
                    <a:lstStyle/>
                    <a:p>
                      <a:pPr algn="ctr"/>
                      <a:r>
                        <a:rPr lang="en-US" sz="2200" dirty="0" smtClean="0"/>
                        <a:t>26</a:t>
                      </a:r>
                      <a:endParaRPr lang="en-US" sz="2200" dirty="0"/>
                    </a:p>
                  </a:txBody>
                  <a:tcPr/>
                </a:tc>
                <a:tc>
                  <a:txBody>
                    <a:bodyPr/>
                    <a:lstStyle/>
                    <a:p>
                      <a:pPr algn="ctr"/>
                      <a:r>
                        <a:rPr lang="en-US" sz="2200" dirty="0" smtClean="0"/>
                        <a:t>---</a:t>
                      </a:r>
                      <a:endParaRPr lang="en-US" sz="2200" dirty="0"/>
                    </a:p>
                  </a:txBody>
                  <a:tcPr/>
                </a:tc>
                <a:extLst>
                  <a:ext uri="{0D108BD9-81ED-4DB2-BD59-A6C34878D82A}">
                    <a16:rowId xmlns:a16="http://schemas.microsoft.com/office/drawing/2014/main" val="10004"/>
                  </a:ext>
                </a:extLst>
              </a:tr>
              <a:tr h="459922">
                <a:tc>
                  <a:txBody>
                    <a:bodyPr/>
                    <a:lstStyle/>
                    <a:p>
                      <a:r>
                        <a:rPr lang="en-US" sz="2200" dirty="0" smtClean="0"/>
                        <a:t>China</a:t>
                      </a:r>
                      <a:endParaRPr lang="en-US" sz="2200" dirty="0"/>
                    </a:p>
                  </a:txBody>
                  <a:tcPr/>
                </a:tc>
                <a:tc>
                  <a:txBody>
                    <a:bodyPr/>
                    <a:lstStyle/>
                    <a:p>
                      <a:pPr algn="ctr"/>
                      <a:r>
                        <a:rPr lang="en-US" sz="2200" dirty="0" smtClean="0"/>
                        <a:t>17</a:t>
                      </a:r>
                      <a:endParaRPr lang="en-US" sz="2200" dirty="0"/>
                    </a:p>
                  </a:txBody>
                  <a:tcPr/>
                </a:tc>
                <a:tc>
                  <a:txBody>
                    <a:bodyPr/>
                    <a:lstStyle/>
                    <a:p>
                      <a:pPr algn="ctr"/>
                      <a:r>
                        <a:rPr lang="en-US" sz="2200" dirty="0" smtClean="0"/>
                        <a:t>---</a:t>
                      </a:r>
                      <a:endParaRPr lang="en-US" sz="2200" dirty="0"/>
                    </a:p>
                  </a:txBody>
                  <a:tcPr/>
                </a:tc>
                <a:extLst>
                  <a:ext uri="{0D108BD9-81ED-4DB2-BD59-A6C34878D82A}">
                    <a16:rowId xmlns:a16="http://schemas.microsoft.com/office/drawing/2014/main" val="10005"/>
                  </a:ext>
                </a:extLst>
              </a:tr>
              <a:tr h="459922">
                <a:tc>
                  <a:txBody>
                    <a:bodyPr/>
                    <a:lstStyle/>
                    <a:p>
                      <a:r>
                        <a:rPr lang="en-US" sz="2200" dirty="0" smtClean="0"/>
                        <a:t>Africa</a:t>
                      </a:r>
                      <a:endParaRPr lang="en-US" sz="2200" dirty="0"/>
                    </a:p>
                  </a:txBody>
                  <a:tcPr/>
                </a:tc>
                <a:tc>
                  <a:txBody>
                    <a:bodyPr/>
                    <a:lstStyle/>
                    <a:p>
                      <a:pPr algn="ctr"/>
                      <a:r>
                        <a:rPr lang="en-US" sz="2200" dirty="0" smtClean="0"/>
                        <a:t>23</a:t>
                      </a:r>
                      <a:endParaRPr lang="en-US" sz="2200" dirty="0"/>
                    </a:p>
                  </a:txBody>
                  <a:tcPr/>
                </a:tc>
                <a:tc>
                  <a:txBody>
                    <a:bodyPr/>
                    <a:lstStyle/>
                    <a:p>
                      <a:pPr algn="ctr"/>
                      <a:r>
                        <a:rPr lang="en-US" sz="2200" dirty="0" smtClean="0"/>
                        <a:t>32</a:t>
                      </a:r>
                      <a:endParaRPr lang="en-US" sz="2200" dirty="0"/>
                    </a:p>
                  </a:txBody>
                  <a:tcPr/>
                </a:tc>
                <a:extLst>
                  <a:ext uri="{0D108BD9-81ED-4DB2-BD59-A6C34878D82A}">
                    <a16:rowId xmlns:a16="http://schemas.microsoft.com/office/drawing/2014/main" val="10006"/>
                  </a:ext>
                </a:extLst>
              </a:tr>
              <a:tr h="459922">
                <a:tc>
                  <a:txBody>
                    <a:bodyPr/>
                    <a:lstStyle/>
                    <a:p>
                      <a:r>
                        <a:rPr lang="en-US" sz="2200" dirty="0" smtClean="0"/>
                        <a:t>Asia</a:t>
                      </a:r>
                      <a:endParaRPr lang="en-US" sz="2200" dirty="0"/>
                    </a:p>
                  </a:txBody>
                  <a:tcPr/>
                </a:tc>
                <a:tc>
                  <a:txBody>
                    <a:bodyPr/>
                    <a:lstStyle/>
                    <a:p>
                      <a:pPr algn="ctr"/>
                      <a:r>
                        <a:rPr lang="en-US" sz="2200" dirty="0" smtClean="0"/>
                        <a:t>48</a:t>
                      </a:r>
                      <a:endParaRPr lang="en-US" sz="2200" dirty="0"/>
                    </a:p>
                  </a:txBody>
                  <a:tcPr/>
                </a:tc>
                <a:tc>
                  <a:txBody>
                    <a:bodyPr/>
                    <a:lstStyle/>
                    <a:p>
                      <a:pPr algn="ctr"/>
                      <a:r>
                        <a:rPr lang="en-US" sz="2200" dirty="0" smtClean="0"/>
                        <a:t>33</a:t>
                      </a:r>
                      <a:endParaRPr lang="en-US" sz="2200" dirty="0"/>
                    </a:p>
                  </a:txBody>
                  <a:tcPr/>
                </a:tc>
                <a:extLst>
                  <a:ext uri="{0D108BD9-81ED-4DB2-BD59-A6C34878D82A}">
                    <a16:rowId xmlns:a16="http://schemas.microsoft.com/office/drawing/2014/main" val="10007"/>
                  </a:ext>
                </a:extLst>
              </a:tr>
              <a:tr h="459922">
                <a:tc>
                  <a:txBody>
                    <a:bodyPr/>
                    <a:lstStyle/>
                    <a:p>
                      <a:r>
                        <a:rPr lang="en-US" sz="2200" dirty="0" smtClean="0"/>
                        <a:t>Latin</a:t>
                      </a:r>
                      <a:r>
                        <a:rPr lang="en-US" sz="2200" baseline="0" dirty="0" smtClean="0"/>
                        <a:t> America</a:t>
                      </a:r>
                      <a:endParaRPr lang="en-US" sz="2200" dirty="0"/>
                    </a:p>
                  </a:txBody>
                  <a:tcPr/>
                </a:tc>
                <a:tc>
                  <a:txBody>
                    <a:bodyPr/>
                    <a:lstStyle/>
                    <a:p>
                      <a:pPr algn="ctr"/>
                      <a:r>
                        <a:rPr lang="en-US" sz="2200" dirty="0" smtClean="0"/>
                        <a:t>13</a:t>
                      </a:r>
                      <a:endParaRPr lang="en-US" sz="2200" dirty="0"/>
                    </a:p>
                  </a:txBody>
                  <a:tcPr/>
                </a:tc>
                <a:tc>
                  <a:txBody>
                    <a:bodyPr/>
                    <a:lstStyle/>
                    <a:p>
                      <a:pPr algn="ctr"/>
                      <a:r>
                        <a:rPr lang="en-US" sz="2200" dirty="0" smtClean="0"/>
                        <a:t>17</a:t>
                      </a:r>
                      <a:endParaRPr lang="en-US" sz="2200" dirty="0"/>
                    </a:p>
                  </a:txBody>
                  <a:tcPr/>
                </a:tc>
                <a:extLst>
                  <a:ext uri="{0D108BD9-81ED-4DB2-BD59-A6C34878D82A}">
                    <a16:rowId xmlns:a16="http://schemas.microsoft.com/office/drawing/2014/main" val="10008"/>
                  </a:ext>
                </a:extLst>
              </a:tr>
              <a:tr h="459922">
                <a:tc>
                  <a:txBody>
                    <a:bodyPr/>
                    <a:lstStyle/>
                    <a:p>
                      <a:r>
                        <a:rPr lang="en-US" sz="2200" dirty="0" smtClean="0"/>
                        <a:t>Eastern</a:t>
                      </a:r>
                      <a:r>
                        <a:rPr lang="en-US" sz="2200" baseline="0" dirty="0" smtClean="0"/>
                        <a:t> Europe</a:t>
                      </a:r>
                      <a:endParaRPr lang="en-US" sz="2200" dirty="0"/>
                    </a:p>
                  </a:txBody>
                  <a:tcPr/>
                </a:tc>
                <a:tc>
                  <a:txBody>
                    <a:bodyPr/>
                    <a:lstStyle/>
                    <a:p>
                      <a:pPr algn="ctr"/>
                      <a:r>
                        <a:rPr lang="en-US" sz="2200" dirty="0" smtClean="0"/>
                        <a:t>16</a:t>
                      </a:r>
                      <a:endParaRPr lang="en-US" sz="2200" dirty="0"/>
                    </a:p>
                  </a:txBody>
                  <a:tcPr/>
                </a:tc>
                <a:tc>
                  <a:txBody>
                    <a:bodyPr/>
                    <a:lstStyle/>
                    <a:p>
                      <a:pPr algn="ctr"/>
                      <a:r>
                        <a:rPr lang="en-US" sz="2200" dirty="0" smtClean="0"/>
                        <a:t>24</a:t>
                      </a:r>
                      <a:endParaRPr lang="en-US" sz="2200" dirty="0"/>
                    </a:p>
                  </a:txBody>
                  <a:tcPr/>
                </a:tc>
                <a:extLst>
                  <a:ext uri="{0D108BD9-81ED-4DB2-BD59-A6C34878D82A}">
                    <a16:rowId xmlns:a16="http://schemas.microsoft.com/office/drawing/2014/main" val="10009"/>
                  </a:ext>
                </a:extLst>
              </a:tr>
              <a:tr h="459922">
                <a:tc>
                  <a:txBody>
                    <a:bodyPr/>
                    <a:lstStyle/>
                    <a:p>
                      <a:r>
                        <a:rPr lang="en-US" sz="2200" dirty="0" smtClean="0"/>
                        <a:t>WENAO</a:t>
                      </a:r>
                      <a:endParaRPr lang="en-US" sz="2200" dirty="0"/>
                    </a:p>
                  </a:txBody>
                  <a:tcPr/>
                </a:tc>
                <a:tc>
                  <a:txBody>
                    <a:bodyPr/>
                    <a:lstStyle/>
                    <a:p>
                      <a:pPr algn="ctr"/>
                      <a:r>
                        <a:rPr lang="en-US" sz="2200" dirty="0" smtClean="0"/>
                        <a:t>3</a:t>
                      </a:r>
                      <a:endParaRPr lang="en-US" sz="2200" dirty="0"/>
                    </a:p>
                  </a:txBody>
                  <a:tcPr/>
                </a:tc>
                <a:tc>
                  <a:txBody>
                    <a:bodyPr/>
                    <a:lstStyle/>
                    <a:p>
                      <a:pPr algn="ctr"/>
                      <a:r>
                        <a:rPr lang="en-US" sz="2200" dirty="0" smtClean="0"/>
                        <a:t>2</a:t>
                      </a:r>
                      <a:endParaRPr lang="en-US" sz="22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78062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Autofit/>
          </a:bodyPr>
          <a:lstStyle/>
          <a:p>
            <a:r>
              <a:rPr lang="en-US" sz="3200" dirty="0" smtClean="0"/>
              <a:t>Use of 2011 PPPs reduces global inequality by about 3 Gini points but leaves the trends the same</a:t>
            </a:r>
            <a:endParaRPr lang="en-US" sz="3200" dirty="0"/>
          </a:p>
        </p:txBody>
      </p:sp>
      <p:sp>
        <p:nvSpPr>
          <p:cNvPr id="3" name="Footer Placeholder 2"/>
          <p:cNvSpPr>
            <a:spLocks noGrp="1"/>
          </p:cNvSpPr>
          <p:nvPr>
            <p:ph type="ftr" sz="quarter" idx="11"/>
          </p:nvPr>
        </p:nvSpPr>
        <p:spPr/>
        <p:txBody>
          <a:bodyPr/>
          <a:lstStyle/>
          <a:p>
            <a:r>
              <a:rPr lang="en-US" smtClean="0"/>
              <a:t>Branko Milanovic</a:t>
            </a:r>
            <a:endParaRPr lang="en-US"/>
          </a:p>
        </p:txBody>
      </p:sp>
      <p:graphicFrame>
        <p:nvGraphicFramePr>
          <p:cNvPr id="4" name="Chart 3"/>
          <p:cNvGraphicFramePr>
            <a:graphicFrameLocks noGrp="1"/>
          </p:cNvGraphicFramePr>
          <p:nvPr/>
        </p:nvGraphicFramePr>
        <p:xfrm>
          <a:off x="685800" y="1524000"/>
          <a:ext cx="7673236" cy="484131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6553200"/>
            <a:ext cx="2743200" cy="230832"/>
          </a:xfrm>
          <a:prstGeom prst="rect">
            <a:avLst/>
          </a:prstGeom>
          <a:noFill/>
        </p:spPr>
        <p:txBody>
          <a:bodyPr wrap="square" rtlCol="0">
            <a:spAutoFit/>
          </a:bodyPr>
          <a:lstStyle/>
          <a:p>
            <a:r>
              <a:rPr lang="en-US" sz="900" dirty="0" smtClean="0"/>
              <a:t>Using summary_data.xls</a:t>
            </a:r>
            <a:endParaRPr lang="en-US" sz="900" dirty="0"/>
          </a:p>
        </p:txBody>
      </p:sp>
    </p:spTree>
    <p:extLst>
      <p:ext uri="{BB962C8B-B14F-4D97-AF65-F5344CB8AC3E}">
        <p14:creationId xmlns:p14="http://schemas.microsoft.com/office/powerpoint/2010/main" val="1392621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structure of the talk</a:t>
            </a:r>
            <a:endParaRPr lang="en-US" dirty="0"/>
          </a:p>
        </p:txBody>
      </p:sp>
      <p:sp>
        <p:nvSpPr>
          <p:cNvPr id="3" name="Content Placeholder 2"/>
          <p:cNvSpPr>
            <a:spLocks noGrp="1"/>
          </p:cNvSpPr>
          <p:nvPr>
            <p:ph idx="1"/>
          </p:nvPr>
        </p:nvSpPr>
        <p:spPr/>
        <p:txBody>
          <a:bodyPr>
            <a:normAutofit/>
          </a:bodyPr>
          <a:lstStyle/>
          <a:p>
            <a:r>
              <a:rPr lang="en-US" dirty="0" smtClean="0"/>
              <a:t>Global inequality: in the past and now</a:t>
            </a:r>
          </a:p>
          <a:p>
            <a:r>
              <a:rPr lang="en-US" dirty="0" smtClean="0"/>
              <a:t>Technical problems of measurement</a:t>
            </a:r>
          </a:p>
          <a:p>
            <a:r>
              <a:rPr lang="en-US" dirty="0" smtClean="0"/>
              <a:t>How the world has changed between 1988 and 2013</a:t>
            </a:r>
          </a:p>
          <a:p>
            <a:r>
              <a:rPr lang="en-US" dirty="0" smtClean="0"/>
              <a:t>Political implications of the changes</a:t>
            </a:r>
          </a:p>
          <a:p>
            <a:r>
              <a:rPr lang="en-US" dirty="0" smtClean="0"/>
              <a:t>Kuznets waves?</a:t>
            </a:r>
          </a:p>
          <a:p>
            <a:r>
              <a:rPr lang="en-US" dirty="0" smtClean="0"/>
              <a:t>Issues of justice, politics and migration</a:t>
            </a:r>
            <a:endParaRPr lang="en-US" dirty="0"/>
          </a:p>
        </p:txBody>
      </p:sp>
      <p:sp>
        <p:nvSpPr>
          <p:cNvPr id="4" name="Footer Placeholder 3"/>
          <p:cNvSpPr>
            <a:spLocks noGrp="1"/>
          </p:cNvSpPr>
          <p:nvPr>
            <p:ph type="ftr" sz="quarter" idx="11"/>
          </p:nvPr>
        </p:nvSpPr>
        <p:spPr>
          <a:xfrm>
            <a:off x="3124200" y="6126163"/>
            <a:ext cx="2895600" cy="365125"/>
          </a:xfrm>
        </p:spPr>
        <p:txBody>
          <a:bodyPr/>
          <a:lstStyle/>
          <a:p>
            <a:r>
              <a:rPr lang="en-US" smtClean="0"/>
              <a:t>Branko Milanovic</a:t>
            </a:r>
            <a:endParaRPr lang="en-US"/>
          </a:p>
        </p:txBody>
      </p:sp>
    </p:spTree>
    <p:extLst>
      <p:ext uri="{BB962C8B-B14F-4D97-AF65-F5344CB8AC3E}">
        <p14:creationId xmlns:p14="http://schemas.microsoft.com/office/powerpoint/2010/main" val="2615313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US" dirty="0" smtClean="0"/>
              <a:t>The gap between national accounts and household surveys </a:t>
            </a:r>
            <a:endParaRPr lang="en-US" dirty="0"/>
          </a:p>
        </p:txBody>
      </p:sp>
      <p:sp>
        <p:nvSpPr>
          <p:cNvPr id="3" name="Footer Placeholder 2"/>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2890517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p:spPr>
        <p:txBody>
          <a:bodyPr>
            <a:normAutofit/>
          </a:bodyPr>
          <a:lstStyle/>
          <a:p>
            <a:pPr>
              <a:defRPr sz="1400" b="0" i="0" u="none" strike="noStrike" kern="1200" spc="0" baseline="0">
                <a:solidFill>
                  <a:prstClr val="black">
                    <a:lumMod val="65000"/>
                    <a:lumOff val="35000"/>
                  </a:prstClr>
                </a:solidFill>
                <a:latin typeface="+mn-lt"/>
                <a:ea typeface="+mn-ea"/>
                <a:cs typeface="+mn-cs"/>
              </a:defRPr>
            </a:pPr>
            <a:r>
              <a:rPr lang="en-US" sz="3200" dirty="0">
                <a:solidFill>
                  <a:prstClr val="black">
                    <a:lumMod val="65000"/>
                    <a:lumOff val="35000"/>
                  </a:prstClr>
                </a:solidFill>
              </a:rPr>
              <a:t>Global Gini with different definitions of income</a:t>
            </a:r>
          </a:p>
        </p:txBody>
      </p:sp>
      <p:sp>
        <p:nvSpPr>
          <p:cNvPr id="4" name="Footer Placeholder 3"/>
          <p:cNvSpPr>
            <a:spLocks noGrp="1"/>
          </p:cNvSpPr>
          <p:nvPr>
            <p:ph type="ftr" sz="quarter" idx="11"/>
          </p:nvPr>
        </p:nvSpPr>
        <p:spPr>
          <a:xfrm>
            <a:off x="6248400" y="6520171"/>
            <a:ext cx="2895600" cy="365125"/>
          </a:xfrm>
        </p:spPr>
        <p:txBody>
          <a:bodyPr/>
          <a:lstStyle/>
          <a:p>
            <a:r>
              <a:rPr lang="en-US" dirty="0" smtClean="0"/>
              <a:t>Branko Milanovic</a:t>
            </a:r>
            <a:endParaRPr lang="en-US" dirty="0"/>
          </a:p>
        </p:txBody>
      </p:sp>
      <p:graphicFrame>
        <p:nvGraphicFramePr>
          <p:cNvPr id="5" name="Content Placeholder 4"/>
          <p:cNvGraphicFramePr>
            <a:graphicFrameLocks noGrp="1"/>
          </p:cNvGraphicFramePr>
          <p:nvPr>
            <p:ph idx="1"/>
            <p:extLst/>
          </p:nvPr>
        </p:nvGraphicFramePr>
        <p:xfrm>
          <a:off x="533400" y="914400"/>
          <a:ext cx="83058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4800" y="6553200"/>
            <a:ext cx="2057400" cy="246221"/>
          </a:xfrm>
          <a:prstGeom prst="rect">
            <a:avLst/>
          </a:prstGeom>
          <a:noFill/>
        </p:spPr>
        <p:txBody>
          <a:bodyPr wrap="square" rtlCol="0">
            <a:spAutoFit/>
          </a:bodyPr>
          <a:lstStyle/>
          <a:p>
            <a:r>
              <a:rPr lang="en-US" sz="1000" dirty="0" smtClean="0"/>
              <a:t>Summary_data.xls</a:t>
            </a:r>
            <a:endParaRPr lang="en-US" sz="1000" dirty="0"/>
          </a:p>
        </p:txBody>
      </p:sp>
      <p:cxnSp>
        <p:nvCxnSpPr>
          <p:cNvPr id="7" name="Straight Connector 6"/>
          <p:cNvCxnSpPr/>
          <p:nvPr/>
        </p:nvCxnSpPr>
        <p:spPr>
          <a:xfrm>
            <a:off x="4038600" y="2514600"/>
            <a:ext cx="0" cy="533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38600" y="2133600"/>
            <a:ext cx="0" cy="381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0400" y="2133600"/>
            <a:ext cx="1219200" cy="369332"/>
          </a:xfrm>
          <a:prstGeom prst="rect">
            <a:avLst/>
          </a:prstGeom>
          <a:noFill/>
        </p:spPr>
        <p:txBody>
          <a:bodyPr wrap="square" rtlCol="0">
            <a:spAutoFit/>
          </a:bodyPr>
          <a:lstStyle/>
          <a:p>
            <a:r>
              <a:rPr lang="en-US" dirty="0" smtClean="0"/>
              <a:t>Step 2</a:t>
            </a:r>
            <a:endParaRPr lang="en-US" dirty="0"/>
          </a:p>
        </p:txBody>
      </p:sp>
      <p:sp>
        <p:nvSpPr>
          <p:cNvPr id="11" name="TextBox 10"/>
          <p:cNvSpPr txBox="1"/>
          <p:nvPr/>
        </p:nvSpPr>
        <p:spPr>
          <a:xfrm>
            <a:off x="3276600" y="2514600"/>
            <a:ext cx="838200" cy="369332"/>
          </a:xfrm>
          <a:prstGeom prst="rect">
            <a:avLst/>
          </a:prstGeom>
          <a:noFill/>
        </p:spPr>
        <p:txBody>
          <a:bodyPr wrap="square" rtlCol="0">
            <a:spAutoFit/>
          </a:bodyPr>
          <a:lstStyle/>
          <a:p>
            <a:r>
              <a:rPr lang="en-US" dirty="0" smtClean="0"/>
              <a:t>Step 1</a:t>
            </a:r>
            <a:endParaRPr lang="en-US" dirty="0"/>
          </a:p>
        </p:txBody>
      </p:sp>
    </p:spTree>
    <p:extLst>
      <p:ext uri="{BB962C8B-B14F-4D97-AF65-F5344CB8AC3E}">
        <p14:creationId xmlns:p14="http://schemas.microsoft.com/office/powerpoint/2010/main" val="2848905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900" dirty="0" smtClean="0"/>
              <a:t>Step 1 driven by low consumption shares in China and India </a:t>
            </a:r>
            <a:br>
              <a:rPr lang="en-US" sz="2900" dirty="0" smtClean="0"/>
            </a:br>
            <a:r>
              <a:rPr lang="en-US" sz="1800" dirty="0" smtClean="0"/>
              <a:t>(although on an unweighted base C/GDP decreases with GDP)</a:t>
            </a:r>
            <a:endParaRPr lang="en-US" sz="1800" dirty="0"/>
          </a:p>
        </p:txBody>
      </p:sp>
      <p:sp>
        <p:nvSpPr>
          <p:cNvPr id="3" name="Footer Placeholder 2"/>
          <p:cNvSpPr>
            <a:spLocks noGrp="1"/>
          </p:cNvSpPr>
          <p:nvPr>
            <p:ph type="ftr" sz="quarter" idx="11"/>
          </p:nvPr>
        </p:nvSpPr>
        <p:spPr/>
        <p:txBody>
          <a:bodyPr/>
          <a:lstStyle/>
          <a:p>
            <a:r>
              <a:rPr lang="en-US" smtClean="0"/>
              <a:t>Branko Milanovic</a:t>
            </a:r>
            <a:endParaRPr lang="en-US"/>
          </a:p>
        </p:txBody>
      </p:sp>
      <p:sp>
        <p:nvSpPr>
          <p:cNvPr id="4" name="TextBox 3"/>
          <p:cNvSpPr txBox="1"/>
          <p:nvPr/>
        </p:nvSpPr>
        <p:spPr>
          <a:xfrm>
            <a:off x="277238" y="6172200"/>
            <a:ext cx="7418962" cy="507831"/>
          </a:xfrm>
          <a:prstGeom prst="rect">
            <a:avLst/>
          </a:prstGeom>
          <a:noFill/>
        </p:spPr>
        <p:txBody>
          <a:bodyPr wrap="square" rtlCol="0">
            <a:spAutoFit/>
          </a:bodyPr>
          <a:lstStyle/>
          <a:p>
            <a:r>
              <a:rPr lang="en-US" sz="900" b="1" dirty="0" err="1"/>
              <a:t>twoway</a:t>
            </a:r>
            <a:r>
              <a:rPr lang="en-US" sz="900" b="1" dirty="0"/>
              <a:t> scatter </a:t>
            </a:r>
            <a:r>
              <a:rPr lang="en-US" sz="900" b="1" dirty="0" err="1"/>
              <a:t>cons_gdp</a:t>
            </a:r>
            <a:r>
              <a:rPr lang="en-US" sz="900" b="1" dirty="0"/>
              <a:t> </a:t>
            </a:r>
            <a:r>
              <a:rPr lang="en-US" sz="900" b="1" dirty="0" err="1"/>
              <a:t>gdpppp</a:t>
            </a:r>
            <a:r>
              <a:rPr lang="en-US" sz="900" b="1" dirty="0"/>
              <a:t> if group==1 &amp; </a:t>
            </a:r>
            <a:r>
              <a:rPr lang="en-US" sz="900" b="1" dirty="0" err="1"/>
              <a:t>cons_gdp</a:t>
            </a:r>
            <a:r>
              <a:rPr lang="en-US" sz="900" b="1" dirty="0"/>
              <a:t>&lt;1.4 [w=</a:t>
            </a:r>
            <a:r>
              <a:rPr lang="en-US" sz="900" b="1" dirty="0" err="1"/>
              <a:t>totpop</a:t>
            </a:r>
            <a:r>
              <a:rPr lang="en-US" sz="900" b="1" dirty="0"/>
              <a:t>], </a:t>
            </a:r>
            <a:r>
              <a:rPr lang="en-US" sz="900" b="1" dirty="0" err="1"/>
              <a:t>xscale</a:t>
            </a:r>
            <a:r>
              <a:rPr lang="en-US" sz="900" b="1" dirty="0"/>
              <a:t>(log) </a:t>
            </a:r>
            <a:r>
              <a:rPr lang="en-US" sz="900" b="1" dirty="0" err="1"/>
              <a:t>xtitle</a:t>
            </a:r>
            <a:r>
              <a:rPr lang="en-US" sz="900" b="1" dirty="0"/>
              <a:t>(GDP per capita in </a:t>
            </a:r>
            <a:r>
              <a:rPr lang="en-US" sz="900" b="1" dirty="0" err="1"/>
              <a:t>ppp</a:t>
            </a:r>
            <a:r>
              <a:rPr lang="en-US" sz="900" b="1" dirty="0"/>
              <a:t>) </a:t>
            </a:r>
            <a:r>
              <a:rPr lang="en-US" sz="900" b="1" dirty="0" err="1"/>
              <a:t>xlabel</a:t>
            </a:r>
            <a:r>
              <a:rPr lang="en-US" sz="900" b="1" dirty="0"/>
              <a:t>(1000 10000 50000) </a:t>
            </a:r>
            <a:r>
              <a:rPr lang="en-US" sz="900" b="1" dirty="0" err="1"/>
              <a:t>ytitle</a:t>
            </a:r>
            <a:r>
              <a:rPr lang="en-US" sz="900" b="1" dirty="0"/>
              <a:t>(share of consumption in GDP) </a:t>
            </a:r>
            <a:r>
              <a:rPr lang="en-US" sz="900" b="1" dirty="0" smtClean="0"/>
              <a:t>title(C/GDP </a:t>
            </a:r>
            <a:r>
              <a:rPr lang="en-US" sz="900" b="1" dirty="0"/>
              <a:t>from national accounts in year 2008</a:t>
            </a:r>
            <a:r>
              <a:rPr lang="en-US" sz="900" b="1" dirty="0" smtClean="0"/>
              <a:t>) </a:t>
            </a:r>
          </a:p>
          <a:p>
            <a:r>
              <a:rPr lang="en-US" sz="900" b="1" dirty="0" smtClean="0"/>
              <a:t>using final08,dta</a:t>
            </a:r>
            <a:endParaRPr lang="en-US" sz="9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141" y="1371600"/>
            <a:ext cx="6368761"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86200" y="4953000"/>
            <a:ext cx="1295400" cy="369332"/>
          </a:xfrm>
          <a:prstGeom prst="rect">
            <a:avLst/>
          </a:prstGeom>
          <a:noFill/>
        </p:spPr>
        <p:txBody>
          <a:bodyPr wrap="square" rtlCol="0">
            <a:spAutoFit/>
          </a:bodyPr>
          <a:lstStyle/>
          <a:p>
            <a:r>
              <a:rPr lang="en-US" dirty="0" smtClean="0"/>
              <a:t>China</a:t>
            </a:r>
            <a:endParaRPr lang="en-US" dirty="0"/>
          </a:p>
        </p:txBody>
      </p:sp>
      <p:sp>
        <p:nvSpPr>
          <p:cNvPr id="9" name="TextBox 8"/>
          <p:cNvSpPr txBox="1"/>
          <p:nvPr/>
        </p:nvSpPr>
        <p:spPr>
          <a:xfrm>
            <a:off x="2743200" y="3891064"/>
            <a:ext cx="838200" cy="369332"/>
          </a:xfrm>
          <a:prstGeom prst="rect">
            <a:avLst/>
          </a:prstGeom>
          <a:noFill/>
        </p:spPr>
        <p:txBody>
          <a:bodyPr wrap="square" rtlCol="0">
            <a:spAutoFit/>
          </a:bodyPr>
          <a:lstStyle/>
          <a:p>
            <a:r>
              <a:rPr lang="en-US" dirty="0" smtClean="0"/>
              <a:t>India</a:t>
            </a:r>
            <a:endParaRPr lang="en-US" dirty="0"/>
          </a:p>
        </p:txBody>
      </p:sp>
      <p:sp>
        <p:nvSpPr>
          <p:cNvPr id="10" name="TextBox 9"/>
          <p:cNvSpPr txBox="1"/>
          <p:nvPr/>
        </p:nvSpPr>
        <p:spPr>
          <a:xfrm>
            <a:off x="6553200" y="3048000"/>
            <a:ext cx="762000" cy="369332"/>
          </a:xfrm>
          <a:prstGeom prst="rect">
            <a:avLst/>
          </a:prstGeom>
          <a:noFill/>
        </p:spPr>
        <p:txBody>
          <a:bodyPr wrap="square" rtlCol="0">
            <a:spAutoFit/>
          </a:bodyPr>
          <a:lstStyle/>
          <a:p>
            <a:r>
              <a:rPr lang="en-US" dirty="0" smtClean="0"/>
              <a:t>USA</a:t>
            </a:r>
            <a:endParaRPr lang="en-US" dirty="0"/>
          </a:p>
        </p:txBody>
      </p:sp>
    </p:spTree>
    <p:extLst>
      <p:ext uri="{BB962C8B-B14F-4D97-AF65-F5344CB8AC3E}">
        <p14:creationId xmlns:p14="http://schemas.microsoft.com/office/powerpoint/2010/main" val="2145197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Step 2. No clear (weighted) relationship between survey capture and NA consumption</a:t>
            </a:r>
            <a:endParaRPr lang="en-US" sz="2800" dirty="0"/>
          </a:p>
        </p:txBody>
      </p:sp>
      <p:sp>
        <p:nvSpPr>
          <p:cNvPr id="3" name="Footer Placeholder 2"/>
          <p:cNvSpPr>
            <a:spLocks noGrp="1"/>
          </p:cNvSpPr>
          <p:nvPr>
            <p:ph type="ftr" sz="quarter" idx="11"/>
          </p:nvPr>
        </p:nvSpPr>
        <p:spPr/>
        <p:txBody>
          <a:bodyPr/>
          <a:lstStyle/>
          <a:p>
            <a:r>
              <a:rPr lang="en-US" smtClean="0"/>
              <a:t>Branko Milanovic</a:t>
            </a:r>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986" y="1447801"/>
            <a:ext cx="5956413" cy="445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6019800"/>
            <a:ext cx="6477000" cy="553998"/>
          </a:xfrm>
          <a:prstGeom prst="rect">
            <a:avLst/>
          </a:prstGeom>
          <a:noFill/>
        </p:spPr>
        <p:txBody>
          <a:bodyPr wrap="square" rtlCol="0">
            <a:spAutoFit/>
          </a:bodyPr>
          <a:lstStyle/>
          <a:p>
            <a:r>
              <a:rPr lang="en-US" sz="1000" b="1" dirty="0" err="1"/>
              <a:t>twoway</a:t>
            </a:r>
            <a:r>
              <a:rPr lang="en-US" sz="1000" b="1" dirty="0"/>
              <a:t> scatter scale2 </a:t>
            </a:r>
            <a:r>
              <a:rPr lang="en-US" sz="1000" b="1" dirty="0" err="1"/>
              <a:t>gdpppp</a:t>
            </a:r>
            <a:r>
              <a:rPr lang="en-US" sz="1000" b="1" dirty="0"/>
              <a:t> if group==1 &amp; scale2&lt;1.5  [w=</a:t>
            </a:r>
            <a:r>
              <a:rPr lang="en-US" sz="1000" b="1" dirty="0" err="1"/>
              <a:t>totpop</a:t>
            </a:r>
            <a:r>
              <a:rPr lang="en-US" sz="1000" b="1" dirty="0"/>
              <a:t>], </a:t>
            </a:r>
            <a:r>
              <a:rPr lang="en-US" sz="1000" b="1" dirty="0" err="1"/>
              <a:t>xscale</a:t>
            </a:r>
            <a:r>
              <a:rPr lang="en-US" sz="1000" b="1" dirty="0"/>
              <a:t>(log) </a:t>
            </a:r>
            <a:r>
              <a:rPr lang="en-US" sz="1000" b="1" dirty="0" err="1"/>
              <a:t>xtitle</a:t>
            </a:r>
            <a:r>
              <a:rPr lang="en-US" sz="1000" b="1" dirty="0"/>
              <a:t>(GDP per capita in </a:t>
            </a:r>
            <a:r>
              <a:rPr lang="en-US" sz="1000" b="1" dirty="0" err="1"/>
              <a:t>ppp</a:t>
            </a:r>
            <a:r>
              <a:rPr lang="en-US" sz="1000" b="1" dirty="0"/>
              <a:t>) </a:t>
            </a:r>
            <a:r>
              <a:rPr lang="en-US" sz="1000" b="1" dirty="0" err="1"/>
              <a:t>xlabel</a:t>
            </a:r>
            <a:r>
              <a:rPr lang="en-US" sz="1000" b="1" dirty="0"/>
              <a:t>(1000 10000 50000) </a:t>
            </a:r>
            <a:r>
              <a:rPr lang="en-US" sz="1000" b="1" dirty="0" err="1"/>
              <a:t>ytitle</a:t>
            </a:r>
            <a:r>
              <a:rPr lang="en-US" sz="1000" b="1" dirty="0"/>
              <a:t>(survey mean over NA consumption) title(survey mean/consumption from national account in year 2008)</a:t>
            </a:r>
            <a:endParaRPr lang="en-US" sz="1000" dirty="0"/>
          </a:p>
        </p:txBody>
      </p:sp>
      <p:sp>
        <p:nvSpPr>
          <p:cNvPr id="5" name="TextBox 4"/>
          <p:cNvSpPr txBox="1"/>
          <p:nvPr/>
        </p:nvSpPr>
        <p:spPr>
          <a:xfrm>
            <a:off x="3429000" y="4343400"/>
            <a:ext cx="984192" cy="381000"/>
          </a:xfrm>
          <a:prstGeom prst="rect">
            <a:avLst/>
          </a:prstGeom>
          <a:noFill/>
        </p:spPr>
        <p:txBody>
          <a:bodyPr wrap="square" rtlCol="0">
            <a:spAutoFit/>
          </a:bodyPr>
          <a:lstStyle/>
          <a:p>
            <a:r>
              <a:rPr lang="en-US" dirty="0" smtClean="0"/>
              <a:t>India</a:t>
            </a:r>
            <a:endParaRPr lang="en-US" dirty="0"/>
          </a:p>
        </p:txBody>
      </p:sp>
      <p:sp>
        <p:nvSpPr>
          <p:cNvPr id="6" name="TextBox 5"/>
          <p:cNvSpPr txBox="1"/>
          <p:nvPr/>
        </p:nvSpPr>
        <p:spPr>
          <a:xfrm>
            <a:off x="4953000" y="1977957"/>
            <a:ext cx="1066800" cy="369332"/>
          </a:xfrm>
          <a:prstGeom prst="rect">
            <a:avLst/>
          </a:prstGeom>
          <a:noFill/>
        </p:spPr>
        <p:txBody>
          <a:bodyPr wrap="square" rtlCol="0">
            <a:spAutoFit/>
          </a:bodyPr>
          <a:lstStyle/>
          <a:p>
            <a:r>
              <a:rPr lang="en-US" dirty="0" smtClean="0"/>
              <a:t>China</a:t>
            </a:r>
            <a:endParaRPr lang="en-US" dirty="0"/>
          </a:p>
        </p:txBody>
      </p:sp>
      <p:sp>
        <p:nvSpPr>
          <p:cNvPr id="7" name="TextBox 6"/>
          <p:cNvSpPr txBox="1"/>
          <p:nvPr/>
        </p:nvSpPr>
        <p:spPr>
          <a:xfrm>
            <a:off x="6400800" y="3563566"/>
            <a:ext cx="609600" cy="369332"/>
          </a:xfrm>
          <a:prstGeom prst="rect">
            <a:avLst/>
          </a:prstGeom>
          <a:noFill/>
        </p:spPr>
        <p:txBody>
          <a:bodyPr wrap="square" rtlCol="0">
            <a:spAutoFit/>
          </a:bodyPr>
          <a:lstStyle/>
          <a:p>
            <a:r>
              <a:rPr lang="en-US" dirty="0" smtClean="0"/>
              <a:t>USA</a:t>
            </a:r>
            <a:endParaRPr lang="en-US" dirty="0"/>
          </a:p>
        </p:txBody>
      </p:sp>
      <p:cxnSp>
        <p:nvCxnSpPr>
          <p:cNvPr id="9" name="Straight Connector 8"/>
          <p:cNvCxnSpPr/>
          <p:nvPr/>
        </p:nvCxnSpPr>
        <p:spPr>
          <a:xfrm>
            <a:off x="1981200" y="2743200"/>
            <a:ext cx="52578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39283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rmAutofit/>
          </a:bodyPr>
          <a:lstStyle/>
          <a:p>
            <a:r>
              <a:rPr lang="en-US" dirty="0" smtClean="0"/>
              <a:t>The issue of top underestimation</a:t>
            </a:r>
            <a:endParaRPr lang="en-US" dirty="0"/>
          </a:p>
        </p:txBody>
      </p:sp>
      <p:sp>
        <p:nvSpPr>
          <p:cNvPr id="3" name="Footer Placeholder 2"/>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3590395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7FFFF"/>
          </a:solidFill>
        </p:spPr>
        <p:txBody>
          <a:bodyPr>
            <a:normAutofit fontScale="90000"/>
          </a:bodyPr>
          <a:lstStyle/>
          <a:p>
            <a:r>
              <a:rPr lang="en-US" dirty="0" smtClean="0"/>
              <a:t>Rising NAC/HS gap and top underestimation</a:t>
            </a:r>
            <a:endParaRPr lang="en-US" dirty="0"/>
          </a:p>
        </p:txBody>
      </p:sp>
      <p:sp>
        <p:nvSpPr>
          <p:cNvPr id="3" name="Content Placeholder 2"/>
          <p:cNvSpPr>
            <a:spLocks noGrp="1"/>
          </p:cNvSpPr>
          <p:nvPr>
            <p:ph idx="1"/>
          </p:nvPr>
        </p:nvSpPr>
        <p:spPr/>
        <p:txBody>
          <a:bodyPr/>
          <a:lstStyle/>
          <a:p>
            <a:r>
              <a:rPr lang="en-US" dirty="0" smtClean="0"/>
              <a:t>If these two problems are really just one &amp; the same problem.</a:t>
            </a:r>
          </a:p>
          <a:p>
            <a:r>
              <a:rPr lang="en-US" dirty="0" smtClean="0"/>
              <a:t>Assign the entire positive (NA consumption – HS mean) gap to national top deciles</a:t>
            </a:r>
          </a:p>
          <a:p>
            <a:r>
              <a:rPr lang="en-US" dirty="0" smtClean="0"/>
              <a:t>Use Pareto interpolation to “elongate” the distribution</a:t>
            </a:r>
          </a:p>
          <a:p>
            <a:r>
              <a:rPr lang="en-US" dirty="0" smtClean="0"/>
              <a:t>No </a:t>
            </a:r>
            <a:r>
              <a:rPr lang="en-US" i="1" dirty="0" smtClean="0"/>
              <a:t>a priori </a:t>
            </a:r>
            <a:r>
              <a:rPr lang="en-US" dirty="0" smtClean="0"/>
              <a:t>guarantee that global Gini will increase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2904467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Branko Milanovic</a:t>
            </a:r>
            <a:endParaRPr lang="en-US"/>
          </a:p>
        </p:txBody>
      </p:sp>
      <p:graphicFrame>
        <p:nvGraphicFramePr>
          <p:cNvPr id="4" name="Chart 3"/>
          <p:cNvGraphicFramePr>
            <a:graphicFrameLocks noGrp="1"/>
          </p:cNvGraphicFramePr>
          <p:nvPr>
            <p:extLst>
              <p:ext uri="{D42A27DB-BD31-4B8C-83A1-F6EECF244321}">
                <p14:modId xmlns:p14="http://schemas.microsoft.com/office/powerpoint/2010/main" val="541459385"/>
              </p:ext>
            </p:extLst>
          </p:nvPr>
        </p:nvGraphicFramePr>
        <p:xfrm>
          <a:off x="952500" y="533400"/>
          <a:ext cx="7239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1000" y="6352143"/>
            <a:ext cx="2362200" cy="246221"/>
          </a:xfrm>
          <a:prstGeom prst="rect">
            <a:avLst/>
          </a:prstGeom>
          <a:noFill/>
        </p:spPr>
        <p:txBody>
          <a:bodyPr wrap="square" rtlCol="0">
            <a:spAutoFit/>
          </a:bodyPr>
          <a:lstStyle/>
          <a:p>
            <a:r>
              <a:rPr lang="en-US" sz="1000" dirty="0"/>
              <a:t>u</a:t>
            </a:r>
            <a:r>
              <a:rPr lang="en-US" sz="1000" dirty="0" smtClean="0"/>
              <a:t>sa07_13.xls</a:t>
            </a:r>
            <a:endParaRPr lang="en-US" sz="1000" dirty="0"/>
          </a:p>
        </p:txBody>
      </p:sp>
    </p:spTree>
    <p:extLst>
      <p:ext uri="{BB962C8B-B14F-4D97-AF65-F5344CB8AC3E}">
        <p14:creationId xmlns:p14="http://schemas.microsoft.com/office/powerpoint/2010/main" val="1672964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But the rising gap between fiscal and HS income is not universal</a:t>
            </a:r>
            <a:endParaRPr lang="en-US" sz="3600" dirty="0"/>
          </a:p>
        </p:txBody>
      </p:sp>
      <p:sp>
        <p:nvSpPr>
          <p:cNvPr id="3" name="Footer Placeholder 2"/>
          <p:cNvSpPr>
            <a:spLocks noGrp="1"/>
          </p:cNvSpPr>
          <p:nvPr>
            <p:ph type="ftr" sz="quarter" idx="11"/>
          </p:nvPr>
        </p:nvSpPr>
        <p:spPr/>
        <p:txBody>
          <a:bodyPr/>
          <a:lstStyle/>
          <a:p>
            <a:r>
              <a:rPr lang="en-US" smtClean="0"/>
              <a:t>Branko Milanovic</a:t>
            </a:r>
            <a:endParaRPr lang="en-US"/>
          </a:p>
        </p:txBody>
      </p:sp>
      <p:graphicFrame>
        <p:nvGraphicFramePr>
          <p:cNvPr id="4" name="Chart 3"/>
          <p:cNvGraphicFramePr>
            <a:graphicFrameLocks noGrp="1"/>
          </p:cNvGraphicFramePr>
          <p:nvPr>
            <p:extLst>
              <p:ext uri="{D42A27DB-BD31-4B8C-83A1-F6EECF244321}">
                <p14:modId xmlns:p14="http://schemas.microsoft.com/office/powerpoint/2010/main" val="1472709893"/>
              </p:ext>
            </p:extLst>
          </p:nvPr>
        </p:nvGraphicFramePr>
        <p:xfrm>
          <a:off x="533400" y="1385862"/>
          <a:ext cx="7696200" cy="5153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5227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3FFFF"/>
          </a:solidFill>
        </p:spPr>
        <p:txBody>
          <a:bodyPr>
            <a:normAutofit/>
          </a:bodyPr>
          <a:lstStyle/>
          <a:p>
            <a:r>
              <a:rPr lang="en-US" sz="3200" dirty="0" smtClean="0"/>
              <a:t>With full adjustment (allocation to the top 10% + Pareto) Gini decline </a:t>
            </a:r>
            <a:r>
              <a:rPr lang="en-US" sz="3200" b="1" dirty="0" smtClean="0"/>
              <a:t>almost vanishes</a:t>
            </a:r>
            <a:endParaRPr lang="en-US" sz="3200" b="1" dirty="0"/>
          </a:p>
        </p:txBody>
      </p:sp>
      <p:sp>
        <p:nvSpPr>
          <p:cNvPr id="4" name="Footer Placeholder 3"/>
          <p:cNvSpPr>
            <a:spLocks noGrp="1"/>
          </p:cNvSpPr>
          <p:nvPr>
            <p:ph type="ftr" sz="quarter" idx="11"/>
          </p:nvPr>
        </p:nvSpPr>
        <p:spPr/>
        <p:txBody>
          <a:bodyPr/>
          <a:lstStyle/>
          <a:p>
            <a:r>
              <a:rPr lang="en-US" smtClean="0"/>
              <a:t>Branko Milanovic</a:t>
            </a:r>
            <a:endParaRPr lang="en-US"/>
          </a:p>
        </p:txBody>
      </p:sp>
      <p:sp>
        <p:nvSpPr>
          <p:cNvPr id="22" name="TextBox 21"/>
          <p:cNvSpPr txBox="1"/>
          <p:nvPr/>
        </p:nvSpPr>
        <p:spPr>
          <a:xfrm>
            <a:off x="3429000" y="3332996"/>
            <a:ext cx="2286000" cy="369332"/>
          </a:xfrm>
          <a:prstGeom prst="rect">
            <a:avLst/>
          </a:prstGeom>
          <a:noFill/>
        </p:spPr>
        <p:txBody>
          <a:bodyPr wrap="square" rtlCol="0">
            <a:spAutoFit/>
          </a:bodyPr>
          <a:lstStyle/>
          <a:p>
            <a:r>
              <a:rPr lang="en-US" dirty="0" smtClean="0"/>
              <a:t>Survey data only</a:t>
            </a:r>
            <a:endParaRPr lang="en-US" dirty="0"/>
          </a:p>
        </p:txBody>
      </p:sp>
      <p:graphicFrame>
        <p:nvGraphicFramePr>
          <p:cNvPr id="24" name="Content Placeholder 2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p:cNvSpPr txBox="1"/>
          <p:nvPr/>
        </p:nvSpPr>
        <p:spPr>
          <a:xfrm>
            <a:off x="1981200" y="1905000"/>
            <a:ext cx="2743200" cy="646331"/>
          </a:xfrm>
          <a:prstGeom prst="rect">
            <a:avLst/>
          </a:prstGeom>
          <a:noFill/>
        </p:spPr>
        <p:txBody>
          <a:bodyPr wrap="square" rtlCol="0">
            <a:spAutoFit/>
          </a:bodyPr>
          <a:lstStyle/>
          <a:p>
            <a:r>
              <a:rPr lang="en-US" dirty="0" smtClean="0"/>
              <a:t>Top-heavy allocation of the gap  + Pareto adjustment</a:t>
            </a:r>
            <a:endParaRPr lang="en-US" dirty="0"/>
          </a:p>
        </p:txBody>
      </p:sp>
      <p:sp>
        <p:nvSpPr>
          <p:cNvPr id="3" name="TextBox 2"/>
          <p:cNvSpPr txBox="1"/>
          <p:nvPr/>
        </p:nvSpPr>
        <p:spPr>
          <a:xfrm>
            <a:off x="304800" y="6566553"/>
            <a:ext cx="2667000" cy="253916"/>
          </a:xfrm>
          <a:prstGeom prst="rect">
            <a:avLst/>
          </a:prstGeom>
          <a:noFill/>
        </p:spPr>
        <p:txBody>
          <a:bodyPr wrap="square" rtlCol="0">
            <a:spAutoFit/>
          </a:bodyPr>
          <a:lstStyle/>
          <a:p>
            <a:r>
              <a:rPr lang="en-US" sz="1050" dirty="0" smtClean="0"/>
              <a:t>Summary_data.xls</a:t>
            </a:r>
            <a:endParaRPr lang="en-US" sz="1050" dirty="0"/>
          </a:p>
        </p:txBody>
      </p:sp>
    </p:spTree>
    <p:extLst>
      <p:ext uri="{BB962C8B-B14F-4D97-AF65-F5344CB8AC3E}">
        <p14:creationId xmlns:p14="http://schemas.microsoft.com/office/powerpoint/2010/main" val="613821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438400"/>
          </a:xfrm>
        </p:spPr>
        <p:txBody>
          <a:bodyPr>
            <a:normAutofit fontScale="90000"/>
          </a:bodyPr>
          <a:lstStyle/>
          <a:p>
            <a:r>
              <a:rPr lang="en-US" dirty="0"/>
              <a:t>3</a:t>
            </a:r>
            <a:r>
              <a:rPr lang="en-US" dirty="0" smtClean="0"/>
              <a:t>. How has the world changed </a:t>
            </a:r>
            <a:br>
              <a:rPr lang="en-US" dirty="0" smtClean="0"/>
            </a:br>
            <a:r>
              <a:rPr lang="en-US" dirty="0" smtClean="0"/>
              <a:t>between the fall of the Berlin Wall and the Great Recession</a:t>
            </a:r>
            <a:br>
              <a:rPr lang="en-US" dirty="0" smtClean="0"/>
            </a:br>
            <a:r>
              <a:rPr lang="en-US" sz="3100" dirty="0" smtClean="0"/>
              <a:t>[based on joint work with Christoph Lakner]</a:t>
            </a:r>
            <a:endParaRPr lang="en-US" sz="3100" dirty="0"/>
          </a:p>
        </p:txBody>
      </p:sp>
      <p:sp>
        <p:nvSpPr>
          <p:cNvPr id="3" name="Footer Placeholder 2"/>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2553605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382000" cy="2819400"/>
          </a:xfrm>
        </p:spPr>
        <p:txBody>
          <a:bodyPr>
            <a:normAutofit/>
          </a:bodyPr>
          <a:lstStyle/>
          <a:p>
            <a:r>
              <a:rPr lang="en-US" dirty="0" smtClean="0"/>
              <a:t>1. Global inequality</a:t>
            </a:r>
            <a:endParaRPr lang="en-US" dirty="0"/>
          </a:p>
        </p:txBody>
      </p:sp>
      <p:sp>
        <p:nvSpPr>
          <p:cNvPr id="3" name="Footer Placeholder 2"/>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2934285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solidFill>
            <a:srgbClr val="A6EAF8"/>
          </a:solidFill>
        </p:spPr>
        <p:txBody>
          <a:bodyPr/>
          <a:lstStyle/>
          <a:p>
            <a:pPr eaLnBrk="1" hangingPunct="1"/>
            <a:r>
              <a:rPr lang="en-US" dirty="0" smtClean="0">
                <a:latin typeface="Calibri" pitchFamily="34" charset="0"/>
              </a:rPr>
              <a:t>Number of surveys</a:t>
            </a:r>
            <a:endParaRPr lang="en-GB" dirty="0" smtClean="0">
              <a:latin typeface="Calibri" pitchFamily="34" charset="0"/>
            </a:endParaRPr>
          </a:p>
        </p:txBody>
      </p:sp>
      <p:graphicFrame>
        <p:nvGraphicFramePr>
          <p:cNvPr id="49216" name="Group 64"/>
          <p:cNvGraphicFramePr>
            <a:graphicFrameLocks noGrp="1"/>
          </p:cNvGraphicFramePr>
          <p:nvPr>
            <p:extLst>
              <p:ext uri="{D42A27DB-BD31-4B8C-83A1-F6EECF244321}">
                <p14:modId xmlns:p14="http://schemas.microsoft.com/office/powerpoint/2010/main" val="3538868540"/>
              </p:ext>
            </p:extLst>
          </p:nvPr>
        </p:nvGraphicFramePr>
        <p:xfrm>
          <a:off x="457200" y="1600200"/>
          <a:ext cx="8458197" cy="4525965"/>
        </p:xfrm>
        <a:graphic>
          <a:graphicData uri="http://schemas.openxmlformats.org/drawingml/2006/table">
            <a:tbl>
              <a:tblPr/>
              <a:tblGrid>
                <a:gridCol w="1359749">
                  <a:extLst>
                    <a:ext uri="{9D8B030D-6E8A-4147-A177-3AD203B41FA5}">
                      <a16:colId xmlns:a16="http://schemas.microsoft.com/office/drawing/2014/main" val="20000"/>
                    </a:ext>
                  </a:extLst>
                </a:gridCol>
                <a:gridCol w="1106714">
                  <a:extLst>
                    <a:ext uri="{9D8B030D-6E8A-4147-A177-3AD203B41FA5}">
                      <a16:colId xmlns:a16="http://schemas.microsoft.com/office/drawing/2014/main" val="20001"/>
                    </a:ext>
                  </a:extLst>
                </a:gridCol>
                <a:gridCol w="1107943">
                  <a:extLst>
                    <a:ext uri="{9D8B030D-6E8A-4147-A177-3AD203B41FA5}">
                      <a16:colId xmlns:a16="http://schemas.microsoft.com/office/drawing/2014/main" val="20002"/>
                    </a:ext>
                  </a:extLst>
                </a:gridCol>
                <a:gridCol w="1057582">
                  <a:extLst>
                    <a:ext uri="{9D8B030D-6E8A-4147-A177-3AD203B41FA5}">
                      <a16:colId xmlns:a16="http://schemas.microsoft.com/office/drawing/2014/main" val="20003"/>
                    </a:ext>
                  </a:extLst>
                </a:gridCol>
                <a:gridCol w="955632">
                  <a:extLst>
                    <a:ext uri="{9D8B030D-6E8A-4147-A177-3AD203B41FA5}">
                      <a16:colId xmlns:a16="http://schemas.microsoft.com/office/drawing/2014/main" val="20004"/>
                    </a:ext>
                  </a:extLst>
                </a:gridCol>
                <a:gridCol w="956859">
                  <a:extLst>
                    <a:ext uri="{9D8B030D-6E8A-4147-A177-3AD203B41FA5}">
                      <a16:colId xmlns:a16="http://schemas.microsoft.com/office/drawing/2014/main" val="20005"/>
                    </a:ext>
                  </a:extLst>
                </a:gridCol>
                <a:gridCol w="956859">
                  <a:extLst>
                    <a:ext uri="{9D8B030D-6E8A-4147-A177-3AD203B41FA5}">
                      <a16:colId xmlns:a16="http://schemas.microsoft.com/office/drawing/2014/main" val="20006"/>
                    </a:ext>
                  </a:extLst>
                </a:gridCol>
                <a:gridCol w="956859">
                  <a:extLst>
                    <a:ext uri="{9D8B030D-6E8A-4147-A177-3AD203B41FA5}">
                      <a16:colId xmlns:a16="http://schemas.microsoft.com/office/drawing/2014/main" val="20007"/>
                    </a:ext>
                  </a:extLst>
                </a:gridCol>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cs typeface="Arial" charset="0"/>
                        </a:rPr>
                        <a:t>1988</a:t>
                      </a:r>
                      <a:endParaRPr kumimoji="0" lang="en-GB" sz="22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cs typeface="Arial" charset="0"/>
                        </a:rPr>
                        <a:t>1993</a:t>
                      </a:r>
                      <a:endParaRPr kumimoji="0" lang="en-GB" sz="22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cs typeface="Arial" charset="0"/>
                        </a:rPr>
                        <a:t>1998</a:t>
                      </a:r>
                      <a:endParaRPr kumimoji="0" lang="en-GB" sz="22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cs typeface="Arial" charset="0"/>
                        </a:rPr>
                        <a:t>Africa</a:t>
                      </a:r>
                      <a:endParaRPr kumimoji="0" lang="en-GB" sz="22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14</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30</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24</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cs typeface="Arial" charset="0"/>
                        </a:rPr>
                        <a:t>Asia</a:t>
                      </a:r>
                      <a:endParaRPr kumimoji="0" lang="en-GB" sz="22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19</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26</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28</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Calibri" pitchFamily="34" charset="0"/>
                          <a:cs typeface="Arial" charset="0"/>
                        </a:rPr>
                        <a:t>E.Europe</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27</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22</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27</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cs typeface="Arial" charset="0"/>
                        </a:rPr>
                        <a:t>LAC</a:t>
                      </a:r>
                      <a:endParaRPr kumimoji="0" lang="en-GB" sz="22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19</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20</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22</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cs typeface="Arial" charset="0"/>
                        </a:rPr>
                        <a:t>WENAO</a:t>
                      </a:r>
                      <a:endParaRPr kumimoji="0" lang="en-GB" sz="22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23</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23</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21</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cs typeface="Arial" charset="0"/>
                        </a:rPr>
                        <a:t>World</a:t>
                      </a:r>
                      <a:endParaRPr kumimoji="0" lang="en-GB" sz="22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102</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121</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cs typeface="Arial" charset="0"/>
                        </a:rPr>
                        <a:t>122</a:t>
                      </a:r>
                      <a:endParaRPr kumimoji="0" lang="en-GB" sz="22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118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cs typeface="Arial" charset="0"/>
                        </a:rPr>
                        <a:t>115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p:txBody>
          <a:bodyPr/>
          <a:lstStyle/>
          <a:p>
            <a:pPr>
              <a:defRPr/>
            </a:pPr>
            <a:r>
              <a:rPr lang="en-US" smtClean="0"/>
              <a:t>Branko Milanovic</a:t>
            </a:r>
            <a:endParaRPr lang="en-US"/>
          </a:p>
        </p:txBody>
      </p:sp>
    </p:spTree>
    <p:extLst>
      <p:ext uri="{BB962C8B-B14F-4D97-AF65-F5344CB8AC3E}">
        <p14:creationId xmlns:p14="http://schemas.microsoft.com/office/powerpoint/2010/main" val="226096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solidFill>
            <a:srgbClr val="A6EAF8"/>
          </a:solidFill>
        </p:spPr>
        <p:txBody>
          <a:bodyPr/>
          <a:lstStyle/>
          <a:p>
            <a:pPr eaLnBrk="1" hangingPunct="1"/>
            <a:r>
              <a:rPr lang="en-US" smtClean="0">
                <a:latin typeface="Calibri" pitchFamily="34" charset="0"/>
              </a:rPr>
              <a:t>Population coverage</a:t>
            </a:r>
            <a:endParaRPr lang="en-GB" smtClean="0">
              <a:latin typeface="Calibri" pitchFamily="34" charset="0"/>
            </a:endParaRPr>
          </a:p>
        </p:txBody>
      </p:sp>
      <p:graphicFrame>
        <p:nvGraphicFramePr>
          <p:cNvPr id="272387" name="Group 3"/>
          <p:cNvGraphicFramePr>
            <a:graphicFrameLocks noGrp="1"/>
          </p:cNvGraphicFramePr>
          <p:nvPr>
            <p:extLst/>
          </p:nvPr>
        </p:nvGraphicFramePr>
        <p:xfrm>
          <a:off x="381001" y="1676400"/>
          <a:ext cx="8001000" cy="4525965"/>
        </p:xfrm>
        <a:graphic>
          <a:graphicData uri="http://schemas.openxmlformats.org/drawingml/2006/table">
            <a:tbl>
              <a:tblPr/>
              <a:tblGrid>
                <a:gridCol w="1756499">
                  <a:extLst>
                    <a:ext uri="{9D8B030D-6E8A-4147-A177-3AD203B41FA5}">
                      <a16:colId xmlns:a16="http://schemas.microsoft.com/office/drawing/2014/main" val="20000"/>
                    </a:ext>
                  </a:extLst>
                </a:gridCol>
                <a:gridCol w="843938">
                  <a:extLst>
                    <a:ext uri="{9D8B030D-6E8A-4147-A177-3AD203B41FA5}">
                      <a16:colId xmlns:a16="http://schemas.microsoft.com/office/drawing/2014/main" val="20001"/>
                    </a:ext>
                  </a:extLst>
                </a:gridCol>
                <a:gridCol w="886186">
                  <a:extLst>
                    <a:ext uri="{9D8B030D-6E8A-4147-A177-3AD203B41FA5}">
                      <a16:colId xmlns:a16="http://schemas.microsoft.com/office/drawing/2014/main" val="20002"/>
                    </a:ext>
                  </a:extLst>
                </a:gridCol>
                <a:gridCol w="801688">
                  <a:extLst>
                    <a:ext uri="{9D8B030D-6E8A-4147-A177-3AD203B41FA5}">
                      <a16:colId xmlns:a16="http://schemas.microsoft.com/office/drawing/2014/main" val="20003"/>
                    </a:ext>
                  </a:extLst>
                </a:gridCol>
                <a:gridCol w="927381">
                  <a:extLst>
                    <a:ext uri="{9D8B030D-6E8A-4147-A177-3AD203B41FA5}">
                      <a16:colId xmlns:a16="http://schemas.microsoft.com/office/drawing/2014/main" val="20004"/>
                    </a:ext>
                  </a:extLst>
                </a:gridCol>
                <a:gridCol w="928436">
                  <a:extLst>
                    <a:ext uri="{9D8B030D-6E8A-4147-A177-3AD203B41FA5}">
                      <a16:colId xmlns:a16="http://schemas.microsoft.com/office/drawing/2014/main" val="20005"/>
                    </a:ext>
                  </a:extLst>
                </a:gridCol>
                <a:gridCol w="928436">
                  <a:extLst>
                    <a:ext uri="{9D8B030D-6E8A-4147-A177-3AD203B41FA5}">
                      <a16:colId xmlns:a16="http://schemas.microsoft.com/office/drawing/2014/main" val="20006"/>
                    </a:ext>
                  </a:extLst>
                </a:gridCol>
                <a:gridCol w="928436">
                  <a:extLst>
                    <a:ext uri="{9D8B030D-6E8A-4147-A177-3AD203B41FA5}">
                      <a16:colId xmlns:a16="http://schemas.microsoft.com/office/drawing/2014/main" val="20007"/>
                    </a:ext>
                  </a:extLst>
                </a:gridCol>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1988</a:t>
                      </a:r>
                      <a:endParaRPr kumimoji="0" lang="en-GB"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1993</a:t>
                      </a:r>
                      <a:endParaRPr kumimoji="0" lang="en-GB"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1998</a:t>
                      </a:r>
                      <a:endParaRPr kumimoji="0" lang="en-GB"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Africa</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48</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76</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67</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Asia</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93</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95</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94</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E.Europe</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99</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95</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100</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LAC</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87</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92</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93</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WENAO</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92</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95</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97</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World</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87</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92</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92</a:t>
                      </a:r>
                      <a:endParaRPr kumimoji="0" lang="en-GB"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6"/>
                  </a:ext>
                </a:extLst>
              </a:tr>
            </a:tbl>
          </a:graphicData>
        </a:graphic>
      </p:graphicFrame>
      <p:sp>
        <p:nvSpPr>
          <p:cNvPr id="47164" name="Text Box 53"/>
          <p:cNvSpPr txBox="1">
            <a:spLocks noChangeArrowheads="1"/>
          </p:cNvSpPr>
          <p:nvPr/>
        </p:nvSpPr>
        <p:spPr bwMode="auto">
          <a:xfrm>
            <a:off x="0" y="6442839"/>
            <a:ext cx="6248400" cy="366713"/>
          </a:xfrm>
          <a:prstGeom prst="rect">
            <a:avLst/>
          </a:prstGeom>
          <a:noFill/>
          <a:ln w="9525">
            <a:noFill/>
            <a:miter lim="800000"/>
            <a:headEnd/>
            <a:tailEnd/>
          </a:ln>
        </p:spPr>
        <p:txBody>
          <a:bodyPr>
            <a:spAutoFit/>
          </a:bodyPr>
          <a:lstStyle/>
          <a:p>
            <a:pPr algn="r">
              <a:spcBef>
                <a:spcPct val="50000"/>
              </a:spcBef>
            </a:pPr>
            <a:r>
              <a:rPr lang="en-US" dirty="0">
                <a:latin typeface="Calibri" pitchFamily="34" charset="0"/>
              </a:rPr>
              <a:t>Non-triviality of the omitted countries </a:t>
            </a:r>
            <a:endParaRPr lang="en-GB" dirty="0">
              <a:latin typeface="Calibri" pitchFamily="34" charset="0"/>
            </a:endParaRPr>
          </a:p>
        </p:txBody>
      </p:sp>
    </p:spTree>
    <p:extLst>
      <p:ext uri="{BB962C8B-B14F-4D97-AF65-F5344CB8AC3E}">
        <p14:creationId xmlns:p14="http://schemas.microsoft.com/office/powerpoint/2010/main" val="3532012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solidFill>
            <a:srgbClr val="A6EAF8"/>
          </a:solidFill>
        </p:spPr>
        <p:txBody>
          <a:bodyPr/>
          <a:lstStyle/>
          <a:p>
            <a:pPr eaLnBrk="1" hangingPunct="1"/>
            <a:r>
              <a:rPr lang="en-US" smtClean="0">
                <a:latin typeface="Calibri" pitchFamily="34" charset="0"/>
              </a:rPr>
              <a:t>GDI (US dollar) coverage</a:t>
            </a:r>
            <a:endParaRPr lang="en-GB" smtClean="0">
              <a:latin typeface="Calibri" pitchFamily="34" charset="0"/>
            </a:endParaRPr>
          </a:p>
        </p:txBody>
      </p:sp>
      <p:graphicFrame>
        <p:nvGraphicFramePr>
          <p:cNvPr id="273411" name="Group 3"/>
          <p:cNvGraphicFramePr>
            <a:graphicFrameLocks noGrp="1"/>
          </p:cNvGraphicFramePr>
          <p:nvPr>
            <p:extLst>
              <p:ext uri="{D42A27DB-BD31-4B8C-83A1-F6EECF244321}">
                <p14:modId xmlns:p14="http://schemas.microsoft.com/office/powerpoint/2010/main" val="1281920431"/>
              </p:ext>
            </p:extLst>
          </p:nvPr>
        </p:nvGraphicFramePr>
        <p:xfrm>
          <a:off x="457200" y="1600200"/>
          <a:ext cx="8229601" cy="4525965"/>
        </p:xfrm>
        <a:graphic>
          <a:graphicData uri="http://schemas.openxmlformats.org/drawingml/2006/table">
            <a:tbl>
              <a:tblPr/>
              <a:tblGrid>
                <a:gridCol w="1415226">
                  <a:extLst>
                    <a:ext uri="{9D8B030D-6E8A-4147-A177-3AD203B41FA5}">
                      <a16:colId xmlns:a16="http://schemas.microsoft.com/office/drawing/2014/main" val="20000"/>
                    </a:ext>
                  </a:extLst>
                </a:gridCol>
                <a:gridCol w="1048267">
                  <a:extLst>
                    <a:ext uri="{9D8B030D-6E8A-4147-A177-3AD203B41FA5}">
                      <a16:colId xmlns:a16="http://schemas.microsoft.com/office/drawing/2014/main" val="20001"/>
                    </a:ext>
                  </a:extLst>
                </a:gridCol>
                <a:gridCol w="944338">
                  <a:extLst>
                    <a:ext uri="{9D8B030D-6E8A-4147-A177-3AD203B41FA5}">
                      <a16:colId xmlns:a16="http://schemas.microsoft.com/office/drawing/2014/main" val="20002"/>
                    </a:ext>
                  </a:extLst>
                </a:gridCol>
                <a:gridCol w="1048267">
                  <a:extLst>
                    <a:ext uri="{9D8B030D-6E8A-4147-A177-3AD203B41FA5}">
                      <a16:colId xmlns:a16="http://schemas.microsoft.com/office/drawing/2014/main" val="20003"/>
                    </a:ext>
                  </a:extLst>
                </a:gridCol>
                <a:gridCol w="944338">
                  <a:extLst>
                    <a:ext uri="{9D8B030D-6E8A-4147-A177-3AD203B41FA5}">
                      <a16:colId xmlns:a16="http://schemas.microsoft.com/office/drawing/2014/main" val="20004"/>
                    </a:ext>
                  </a:extLst>
                </a:gridCol>
                <a:gridCol w="943055">
                  <a:extLst>
                    <a:ext uri="{9D8B030D-6E8A-4147-A177-3AD203B41FA5}">
                      <a16:colId xmlns:a16="http://schemas.microsoft.com/office/drawing/2014/main" val="20005"/>
                    </a:ext>
                  </a:extLst>
                </a:gridCol>
                <a:gridCol w="943055">
                  <a:extLst>
                    <a:ext uri="{9D8B030D-6E8A-4147-A177-3AD203B41FA5}">
                      <a16:colId xmlns:a16="http://schemas.microsoft.com/office/drawing/2014/main" val="20006"/>
                    </a:ext>
                  </a:extLst>
                </a:gridCol>
                <a:gridCol w="943055">
                  <a:extLst>
                    <a:ext uri="{9D8B030D-6E8A-4147-A177-3AD203B41FA5}">
                      <a16:colId xmlns:a16="http://schemas.microsoft.com/office/drawing/2014/main" val="20007"/>
                    </a:ext>
                  </a:extLst>
                </a:gridCol>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1988</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1993</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1998</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Africa</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49</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85</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71</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71</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Asia</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94</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93</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96</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95</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E. Europe</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99</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96</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100</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LAC</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90</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93</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95</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95</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WENAO</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99</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96</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96</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rPr>
                        <a:t>100</a:t>
                      </a: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World</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96</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95</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96</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Calibri" pitchFamily="34" charset="0"/>
                        </a:rPr>
                        <a:t>98</a:t>
                      </a: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p:txBody>
          <a:bodyPr/>
          <a:lstStyle/>
          <a:p>
            <a:pPr>
              <a:defRPr/>
            </a:pPr>
            <a:r>
              <a:rPr lang="en-US" smtClean="0"/>
              <a:t>Branko Milanovic</a:t>
            </a:r>
            <a:endParaRPr lang="en-US"/>
          </a:p>
        </p:txBody>
      </p:sp>
    </p:spTree>
    <p:extLst>
      <p:ext uri="{BB962C8B-B14F-4D97-AF65-F5344CB8AC3E}">
        <p14:creationId xmlns:p14="http://schemas.microsoft.com/office/powerpoint/2010/main" val="2551310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3073" y="457200"/>
            <a:ext cx="7157433" cy="4872239"/>
          </a:xfrm>
          <a:prstGeom prst="rect">
            <a:avLst/>
          </a:prstGeom>
        </p:spPr>
      </p:pic>
      <p:sp>
        <p:nvSpPr>
          <p:cNvPr id="4" name="TextBox 3"/>
          <p:cNvSpPr txBox="1"/>
          <p:nvPr/>
        </p:nvSpPr>
        <p:spPr>
          <a:xfrm>
            <a:off x="538278" y="6316415"/>
            <a:ext cx="6944933" cy="438582"/>
          </a:xfrm>
          <a:prstGeom prst="rect">
            <a:avLst/>
          </a:prstGeom>
          <a:noFill/>
        </p:spPr>
        <p:txBody>
          <a:bodyPr wrap="square" rtlCol="0">
            <a:spAutoFit/>
          </a:bodyPr>
          <a:lstStyle/>
          <a:p>
            <a:r>
              <a:rPr lang="en-US" sz="750" b="1" dirty="0" err="1"/>
              <a:t>twoway</a:t>
            </a:r>
            <a:r>
              <a:rPr lang="en-US" sz="750" b="1" dirty="0"/>
              <a:t> (</a:t>
            </a:r>
            <a:r>
              <a:rPr lang="en-US" sz="750" b="1" dirty="0" err="1"/>
              <a:t>kdensity</a:t>
            </a:r>
            <a:r>
              <a:rPr lang="en-US" sz="750" b="1" dirty="0"/>
              <a:t> loginc_11_11 [w=</a:t>
            </a:r>
            <a:r>
              <a:rPr lang="en-US" sz="750" b="1" dirty="0" err="1"/>
              <a:t>popu</a:t>
            </a:r>
            <a:r>
              <a:rPr lang="en-US" sz="750" b="1" dirty="0"/>
              <a:t>] if loginc_11_11&gt;2 &amp; </a:t>
            </a:r>
            <a:r>
              <a:rPr lang="en-US" sz="750" b="1" dirty="0" err="1"/>
              <a:t>bin_year</a:t>
            </a:r>
            <a:r>
              <a:rPr lang="en-US" sz="750" b="1" dirty="0"/>
              <a:t>==2011, </a:t>
            </a:r>
            <a:r>
              <a:rPr lang="en-US" sz="750" b="1" dirty="0" err="1"/>
              <a:t>bwidth</a:t>
            </a:r>
            <a:r>
              <a:rPr lang="en-US" sz="750" b="1" dirty="0"/>
              <a:t>(0.2)) , legend(off) title(Global income distribution in 2011 with 2011 PPPs) </a:t>
            </a:r>
            <a:r>
              <a:rPr lang="en-US" sz="750" b="1" dirty="0" err="1"/>
              <a:t>xtitle</a:t>
            </a:r>
            <a:r>
              <a:rPr lang="en-US" sz="750" b="1" dirty="0"/>
              <a:t>(log of annual PPP real income) </a:t>
            </a:r>
            <a:r>
              <a:rPr lang="en-US" sz="750" b="1" dirty="0" err="1"/>
              <a:t>ytitle</a:t>
            </a:r>
            <a:r>
              <a:rPr lang="en-US" sz="750" b="1" dirty="0"/>
              <a:t>(density) </a:t>
            </a:r>
            <a:r>
              <a:rPr lang="en-US" sz="750" b="1" dirty="0" err="1"/>
              <a:t>xlabel</a:t>
            </a:r>
            <a:r>
              <a:rPr lang="en-US" sz="750" b="1" dirty="0"/>
              <a:t>(2.8"600" 3.3"2100"  3.74"5500"   4.2"14600", </a:t>
            </a:r>
            <a:r>
              <a:rPr lang="en-US" sz="750" b="1" dirty="0" err="1"/>
              <a:t>labsize</a:t>
            </a:r>
            <a:r>
              <a:rPr lang="en-US" sz="750" b="1" dirty="0"/>
              <a:t>(small) angle(90))</a:t>
            </a:r>
          </a:p>
          <a:p>
            <a:r>
              <a:rPr lang="en-US" sz="750" b="1" dirty="0"/>
              <a:t>Using combine88_11.dta</a:t>
            </a:r>
            <a:endParaRPr lang="en-US" sz="750" dirty="0"/>
          </a:p>
        </p:txBody>
      </p:sp>
      <p:cxnSp>
        <p:nvCxnSpPr>
          <p:cNvPr id="8" name="Straight Connector 7"/>
          <p:cNvCxnSpPr/>
          <p:nvPr/>
        </p:nvCxnSpPr>
        <p:spPr>
          <a:xfrm flipV="1">
            <a:off x="3060520" y="1891103"/>
            <a:ext cx="19319" cy="231819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682998" y="3414873"/>
            <a:ext cx="9659" cy="89830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10745" y="1816283"/>
            <a:ext cx="0" cy="246308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856846" y="2775316"/>
            <a:ext cx="9659" cy="152614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19895" y="4059259"/>
            <a:ext cx="509451" cy="300082"/>
          </a:xfrm>
          <a:prstGeom prst="rect">
            <a:avLst/>
          </a:prstGeom>
          <a:noFill/>
        </p:spPr>
        <p:txBody>
          <a:bodyPr wrap="square" rtlCol="0">
            <a:spAutoFit/>
          </a:bodyPr>
          <a:lstStyle/>
          <a:p>
            <a:r>
              <a:rPr lang="en-US" sz="1350" dirty="0"/>
              <a:t>10%</a:t>
            </a:r>
          </a:p>
        </p:txBody>
      </p:sp>
      <p:sp>
        <p:nvSpPr>
          <p:cNvPr id="18" name="TextBox 17"/>
          <p:cNvSpPr txBox="1"/>
          <p:nvPr/>
        </p:nvSpPr>
        <p:spPr>
          <a:xfrm>
            <a:off x="4311572" y="4059259"/>
            <a:ext cx="500965" cy="300082"/>
          </a:xfrm>
          <a:prstGeom prst="rect">
            <a:avLst/>
          </a:prstGeom>
          <a:noFill/>
        </p:spPr>
        <p:txBody>
          <a:bodyPr wrap="square" rtlCol="0">
            <a:spAutoFit/>
          </a:bodyPr>
          <a:lstStyle/>
          <a:p>
            <a:r>
              <a:rPr lang="en-US" sz="1350" dirty="0"/>
              <a:t>73%</a:t>
            </a:r>
          </a:p>
        </p:txBody>
      </p:sp>
      <p:sp>
        <p:nvSpPr>
          <p:cNvPr id="19" name="TextBox 18"/>
          <p:cNvSpPr txBox="1"/>
          <p:nvPr/>
        </p:nvSpPr>
        <p:spPr>
          <a:xfrm>
            <a:off x="5076550" y="3955384"/>
            <a:ext cx="552480" cy="300082"/>
          </a:xfrm>
          <a:prstGeom prst="rect">
            <a:avLst/>
          </a:prstGeom>
          <a:noFill/>
        </p:spPr>
        <p:txBody>
          <a:bodyPr wrap="square" rtlCol="0">
            <a:spAutoFit/>
          </a:bodyPr>
          <a:lstStyle/>
          <a:p>
            <a:r>
              <a:rPr lang="en-US" sz="1350" dirty="0"/>
              <a:t>91%</a:t>
            </a:r>
          </a:p>
        </p:txBody>
      </p:sp>
      <p:sp>
        <p:nvSpPr>
          <p:cNvPr id="20" name="TextBox 19"/>
          <p:cNvSpPr txBox="1"/>
          <p:nvPr/>
        </p:nvSpPr>
        <p:spPr>
          <a:xfrm>
            <a:off x="3324355" y="3979286"/>
            <a:ext cx="498826" cy="300082"/>
          </a:xfrm>
          <a:prstGeom prst="rect">
            <a:avLst/>
          </a:prstGeom>
          <a:noFill/>
        </p:spPr>
        <p:txBody>
          <a:bodyPr wrap="square" rtlCol="0">
            <a:spAutoFit/>
          </a:bodyPr>
          <a:lstStyle/>
          <a:p>
            <a:r>
              <a:rPr lang="en-US" sz="1350" dirty="0"/>
              <a:t>50%</a:t>
            </a:r>
          </a:p>
        </p:txBody>
      </p:sp>
      <p:sp>
        <p:nvSpPr>
          <p:cNvPr id="21" name="TextBox 20"/>
          <p:cNvSpPr txBox="1"/>
          <p:nvPr/>
        </p:nvSpPr>
        <p:spPr>
          <a:xfrm>
            <a:off x="5757511" y="2958841"/>
            <a:ext cx="1439215" cy="507831"/>
          </a:xfrm>
          <a:prstGeom prst="rect">
            <a:avLst/>
          </a:prstGeom>
          <a:noFill/>
        </p:spPr>
        <p:txBody>
          <a:bodyPr wrap="square" rtlCol="0">
            <a:spAutoFit/>
          </a:bodyPr>
          <a:lstStyle/>
          <a:p>
            <a:r>
              <a:rPr lang="en-US" sz="1350" dirty="0"/>
              <a:t>Median of WENAO</a:t>
            </a:r>
          </a:p>
        </p:txBody>
      </p:sp>
      <p:sp>
        <p:nvSpPr>
          <p:cNvPr id="22" name="TextBox 21"/>
          <p:cNvSpPr txBox="1"/>
          <p:nvPr/>
        </p:nvSpPr>
        <p:spPr>
          <a:xfrm>
            <a:off x="4839236" y="2241286"/>
            <a:ext cx="907961" cy="507831"/>
          </a:xfrm>
          <a:prstGeom prst="rect">
            <a:avLst/>
          </a:prstGeom>
          <a:noFill/>
        </p:spPr>
        <p:txBody>
          <a:bodyPr wrap="square" rtlCol="0">
            <a:spAutoFit/>
          </a:bodyPr>
          <a:lstStyle/>
          <a:p>
            <a:r>
              <a:rPr lang="en-US" sz="1350" dirty="0"/>
              <a:t>Global mean</a:t>
            </a:r>
          </a:p>
        </p:txBody>
      </p:sp>
      <p:sp>
        <p:nvSpPr>
          <p:cNvPr id="23" name="TextBox 22"/>
          <p:cNvSpPr txBox="1"/>
          <p:nvPr/>
        </p:nvSpPr>
        <p:spPr>
          <a:xfrm>
            <a:off x="4025818" y="1364654"/>
            <a:ext cx="883812" cy="507831"/>
          </a:xfrm>
          <a:prstGeom prst="rect">
            <a:avLst/>
          </a:prstGeom>
          <a:noFill/>
        </p:spPr>
        <p:txBody>
          <a:bodyPr wrap="square" rtlCol="0">
            <a:spAutoFit/>
          </a:bodyPr>
          <a:lstStyle/>
          <a:p>
            <a:r>
              <a:rPr lang="en-US" sz="1350" dirty="0"/>
              <a:t>Global median</a:t>
            </a:r>
          </a:p>
        </p:txBody>
      </p:sp>
      <p:sp>
        <p:nvSpPr>
          <p:cNvPr id="24" name="TextBox 23"/>
          <p:cNvSpPr txBox="1"/>
          <p:nvPr/>
        </p:nvSpPr>
        <p:spPr>
          <a:xfrm>
            <a:off x="2135641" y="1911703"/>
            <a:ext cx="862286" cy="507831"/>
          </a:xfrm>
          <a:prstGeom prst="rect">
            <a:avLst/>
          </a:prstGeom>
          <a:noFill/>
        </p:spPr>
        <p:txBody>
          <a:bodyPr wrap="square" rtlCol="0">
            <a:spAutoFit/>
          </a:bodyPr>
          <a:lstStyle/>
          <a:p>
            <a:r>
              <a:rPr lang="en-US" sz="1350" dirty="0"/>
              <a:t>Absolute poverty</a:t>
            </a:r>
          </a:p>
        </p:txBody>
      </p:sp>
    </p:spTree>
    <p:extLst>
      <p:ext uri="{BB962C8B-B14F-4D97-AF65-F5344CB8AC3E}">
        <p14:creationId xmlns:p14="http://schemas.microsoft.com/office/powerpoint/2010/main" val="42641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0-#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2800" dirty="0" smtClean="0"/>
              <a:t>Real income growth at various percentiles of global income distribution, 1988-2008 (in 2005 PPPs) </a:t>
            </a:r>
            <a:endParaRPr lang="en-US" sz="2800" dirty="0"/>
          </a:p>
        </p:txBody>
      </p:sp>
      <p:sp>
        <p:nvSpPr>
          <p:cNvPr id="5" name="TextBox 4"/>
          <p:cNvSpPr txBox="1"/>
          <p:nvPr/>
        </p:nvSpPr>
        <p:spPr>
          <a:xfrm>
            <a:off x="457200" y="6477000"/>
            <a:ext cx="3962400" cy="253916"/>
          </a:xfrm>
          <a:prstGeom prst="rect">
            <a:avLst/>
          </a:prstGeom>
          <a:noFill/>
        </p:spPr>
        <p:txBody>
          <a:bodyPr wrap="square" rtlCol="0">
            <a:spAutoFit/>
          </a:bodyPr>
          <a:lstStyle/>
          <a:p>
            <a:r>
              <a:rPr lang="en-US" sz="1050" dirty="0" smtClean="0"/>
              <a:t>From </a:t>
            </a:r>
            <a:r>
              <a:rPr lang="en-US" sz="1050" dirty="0" err="1" smtClean="0"/>
              <a:t>twenty_years</a:t>
            </a:r>
            <a:r>
              <a:rPr lang="en-US" sz="1050" dirty="0" smtClean="0"/>
              <a:t>\final\</a:t>
            </a:r>
            <a:r>
              <a:rPr lang="en-US" sz="1050" dirty="0" err="1" smtClean="0"/>
              <a:t>summary_data</a:t>
            </a:r>
            <a:endParaRPr lang="en-US" sz="1050" dirty="0"/>
          </a:p>
        </p:txBody>
      </p:sp>
      <p:sp>
        <p:nvSpPr>
          <p:cNvPr id="3" name="TextBox 2"/>
          <p:cNvSpPr txBox="1"/>
          <p:nvPr/>
        </p:nvSpPr>
        <p:spPr>
          <a:xfrm>
            <a:off x="6743700" y="4689475"/>
            <a:ext cx="2628900" cy="707886"/>
          </a:xfrm>
          <a:prstGeom prst="rect">
            <a:avLst/>
          </a:prstGeom>
          <a:noFill/>
        </p:spPr>
        <p:txBody>
          <a:bodyPr wrap="square" rtlCol="0">
            <a:spAutoFit/>
          </a:bodyPr>
          <a:lstStyle/>
          <a:p>
            <a:r>
              <a:rPr lang="en-US" sz="4000" dirty="0" smtClean="0"/>
              <a:t>X</a:t>
            </a:r>
            <a:r>
              <a:rPr lang="en-US" sz="1600" dirty="0" smtClean="0"/>
              <a:t>“US lower middle class”</a:t>
            </a:r>
            <a:endParaRPr lang="en-US" sz="1600" dirty="0"/>
          </a:p>
        </p:txBody>
      </p:sp>
      <p:sp>
        <p:nvSpPr>
          <p:cNvPr id="6" name="TextBox 5"/>
          <p:cNvSpPr txBox="1"/>
          <p:nvPr/>
        </p:nvSpPr>
        <p:spPr>
          <a:xfrm>
            <a:off x="5105400" y="1143000"/>
            <a:ext cx="3276600" cy="707886"/>
          </a:xfrm>
          <a:prstGeom prst="rect">
            <a:avLst/>
          </a:prstGeom>
          <a:noFill/>
        </p:spPr>
        <p:txBody>
          <a:bodyPr wrap="square" rtlCol="0">
            <a:spAutoFit/>
          </a:bodyPr>
          <a:lstStyle/>
          <a:p>
            <a:r>
              <a:rPr lang="en-US" sz="4000" dirty="0" smtClean="0"/>
              <a:t>X </a:t>
            </a:r>
            <a:r>
              <a:rPr lang="en-US" sz="2000" dirty="0" smtClean="0"/>
              <a:t>“China’s middle class”</a:t>
            </a:r>
            <a:endParaRPr lang="en-US" sz="2000" dirty="0"/>
          </a:p>
        </p:txBody>
      </p:sp>
      <p:sp>
        <p:nvSpPr>
          <p:cNvPr id="7" name="Footer Placeholder 6"/>
          <p:cNvSpPr>
            <a:spLocks noGrp="1"/>
          </p:cNvSpPr>
          <p:nvPr>
            <p:ph type="ftr" sz="quarter" idx="11"/>
          </p:nvPr>
        </p:nvSpPr>
        <p:spPr>
          <a:xfrm>
            <a:off x="3124200" y="4678293"/>
            <a:ext cx="2895600" cy="365125"/>
          </a:xfrm>
        </p:spPr>
        <p:txBody>
          <a:bodyPr/>
          <a:lstStyle/>
          <a:p>
            <a:r>
              <a:rPr lang="en-US" dirty="0" smtClean="0"/>
              <a:t>Branko Milanovic</a:t>
            </a:r>
            <a:endParaRPr lang="en-US" dirty="0"/>
          </a:p>
        </p:txBody>
      </p:sp>
      <p:cxnSp>
        <p:nvCxnSpPr>
          <p:cNvPr id="9" name="Straight Connector 8"/>
          <p:cNvCxnSpPr/>
          <p:nvPr/>
        </p:nvCxnSpPr>
        <p:spPr>
          <a:xfrm flipV="1">
            <a:off x="3962400" y="1295400"/>
            <a:ext cx="0" cy="4343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0400" y="1295400"/>
            <a:ext cx="762000" cy="338554"/>
          </a:xfrm>
          <a:prstGeom prst="rect">
            <a:avLst/>
          </a:prstGeom>
          <a:noFill/>
        </p:spPr>
        <p:txBody>
          <a:bodyPr wrap="square" rtlCol="0">
            <a:spAutoFit/>
          </a:bodyPr>
          <a:lstStyle/>
          <a:p>
            <a:r>
              <a:rPr lang="en-US" sz="1600" dirty="0" smtClean="0"/>
              <a:t>$PPP2</a:t>
            </a:r>
            <a:endParaRPr lang="en-US" sz="1600" dirty="0"/>
          </a:p>
        </p:txBody>
      </p:sp>
      <p:sp>
        <p:nvSpPr>
          <p:cNvPr id="13" name="TextBox 12"/>
          <p:cNvSpPr txBox="1"/>
          <p:nvPr/>
        </p:nvSpPr>
        <p:spPr>
          <a:xfrm>
            <a:off x="5324776" y="2441608"/>
            <a:ext cx="923624" cy="338554"/>
          </a:xfrm>
          <a:prstGeom prst="rect">
            <a:avLst/>
          </a:prstGeom>
          <a:noFill/>
        </p:spPr>
        <p:txBody>
          <a:bodyPr wrap="square" rtlCol="0">
            <a:spAutoFit/>
          </a:bodyPr>
          <a:lstStyle/>
          <a:p>
            <a:r>
              <a:rPr lang="en-US" sz="1600" dirty="0" smtClean="0"/>
              <a:t>$PPP4.5</a:t>
            </a:r>
            <a:endParaRPr lang="en-US" sz="1600" dirty="0"/>
          </a:p>
        </p:txBody>
      </p:sp>
      <p:sp>
        <p:nvSpPr>
          <p:cNvPr id="16" name="TextBox 15"/>
          <p:cNvSpPr txBox="1"/>
          <p:nvPr/>
        </p:nvSpPr>
        <p:spPr>
          <a:xfrm>
            <a:off x="6858000" y="2441608"/>
            <a:ext cx="1219200" cy="338554"/>
          </a:xfrm>
          <a:prstGeom prst="rect">
            <a:avLst/>
          </a:prstGeom>
          <a:noFill/>
        </p:spPr>
        <p:txBody>
          <a:bodyPr wrap="square" rtlCol="0">
            <a:spAutoFit/>
          </a:bodyPr>
          <a:lstStyle/>
          <a:p>
            <a:r>
              <a:rPr lang="en-US" sz="1600" dirty="0" smtClean="0"/>
              <a:t>$PPP12</a:t>
            </a:r>
            <a:endParaRPr lang="en-US" sz="1600" dirty="0"/>
          </a:p>
        </p:txBody>
      </p:sp>
      <p:cxnSp>
        <p:nvCxnSpPr>
          <p:cNvPr id="18" name="Straight Connector 17"/>
          <p:cNvCxnSpPr/>
          <p:nvPr/>
        </p:nvCxnSpPr>
        <p:spPr>
          <a:xfrm flipV="1">
            <a:off x="6858000" y="1295400"/>
            <a:ext cx="0" cy="434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410200" y="1295400"/>
            <a:ext cx="0" cy="434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29600" y="1295400"/>
            <a:ext cx="0" cy="43434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34350" y="1760459"/>
            <a:ext cx="1009650" cy="338554"/>
          </a:xfrm>
          <a:prstGeom prst="rect">
            <a:avLst/>
          </a:prstGeom>
          <a:noFill/>
        </p:spPr>
        <p:txBody>
          <a:bodyPr wrap="square" rtlCol="0">
            <a:spAutoFit/>
          </a:bodyPr>
          <a:lstStyle/>
          <a:p>
            <a:r>
              <a:rPr lang="en-US" sz="1600" dirty="0" smtClean="0"/>
              <a:t>$PPP 180</a:t>
            </a:r>
            <a:endParaRPr lang="en-US" sz="1600" dirty="0"/>
          </a:p>
        </p:txBody>
      </p:sp>
      <p:sp>
        <p:nvSpPr>
          <p:cNvPr id="8" name="TextBox 7"/>
          <p:cNvSpPr txBox="1"/>
          <p:nvPr/>
        </p:nvSpPr>
        <p:spPr>
          <a:xfrm>
            <a:off x="6248400" y="6418191"/>
            <a:ext cx="2895600" cy="307777"/>
          </a:xfrm>
          <a:prstGeom prst="rect">
            <a:avLst/>
          </a:prstGeom>
          <a:noFill/>
        </p:spPr>
        <p:txBody>
          <a:bodyPr wrap="square" rtlCol="0">
            <a:spAutoFit/>
          </a:bodyPr>
          <a:lstStyle/>
          <a:p>
            <a:r>
              <a:rPr lang="en-US" sz="1400" dirty="0" smtClean="0"/>
              <a:t>Estimated at mean-over-mean</a:t>
            </a:r>
            <a:endParaRPr lang="en-US" sz="1400" dirty="0"/>
          </a:p>
        </p:txBody>
      </p:sp>
      <p:graphicFrame>
        <p:nvGraphicFramePr>
          <p:cNvPr id="17" name="Chart 16"/>
          <p:cNvGraphicFramePr>
            <a:graphicFrameLocks noGrp="1"/>
          </p:cNvGraphicFramePr>
          <p:nvPr>
            <p:extLst/>
          </p:nvPr>
        </p:nvGraphicFramePr>
        <p:xfrm>
          <a:off x="390207" y="1143000"/>
          <a:ext cx="7989518" cy="5430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4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1+#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3" grpId="0"/>
      <p:bldP spid="16"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53200" y="6536830"/>
            <a:ext cx="2895600" cy="365125"/>
          </a:xfrm>
        </p:spPr>
        <p:txBody>
          <a:bodyPr/>
          <a:lstStyle/>
          <a:p>
            <a:r>
              <a:rPr lang="en-US" dirty="0" err="1" smtClean="0"/>
              <a:t>Branko</a:t>
            </a:r>
            <a:r>
              <a:rPr lang="en-US" dirty="0" smtClean="0"/>
              <a:t> </a:t>
            </a:r>
            <a:r>
              <a:rPr lang="en-US" dirty="0" err="1" smtClean="0"/>
              <a:t>Milanovic</a:t>
            </a:r>
            <a:endParaRPr lang="en-US" dirty="0"/>
          </a:p>
        </p:txBody>
      </p:sp>
      <p:sp>
        <p:nvSpPr>
          <p:cNvPr id="3" name="TextBox 2"/>
          <p:cNvSpPr txBox="1"/>
          <p:nvPr/>
        </p:nvSpPr>
        <p:spPr>
          <a:xfrm>
            <a:off x="410678" y="6503949"/>
            <a:ext cx="2819400" cy="215444"/>
          </a:xfrm>
          <a:prstGeom prst="rect">
            <a:avLst/>
          </a:prstGeom>
          <a:noFill/>
        </p:spPr>
        <p:txBody>
          <a:bodyPr wrap="square" rtlCol="0">
            <a:spAutoFit/>
          </a:bodyPr>
          <a:lstStyle/>
          <a:p>
            <a:r>
              <a:rPr lang="en-US" sz="800" dirty="0" smtClean="0"/>
              <a:t>From </a:t>
            </a:r>
            <a:r>
              <a:rPr lang="fr-FR" sz="800" dirty="0" err="1"/>
              <a:t>analysis</a:t>
            </a:r>
            <a:r>
              <a:rPr lang="fr-FR" sz="800" dirty="0"/>
              <a:t> horizontal </a:t>
            </a:r>
            <a:r>
              <a:rPr lang="fr-FR" sz="800" dirty="0" err="1"/>
              <a:t>quasinonanon</a:t>
            </a:r>
            <a:r>
              <a:rPr lang="fr-FR" sz="800" dirty="0"/>
              <a:t> </a:t>
            </a:r>
            <a:r>
              <a:rPr lang="fr-FR" sz="800" dirty="0" err="1"/>
              <a:t>gic</a:t>
            </a:r>
            <a:r>
              <a:rPr lang="fr-FR" sz="800" dirty="0"/>
              <a:t> pop 2</a:t>
            </a:r>
            <a:r>
              <a:rPr lang="fr-FR" sz="800" dirty="0" smtClean="0"/>
              <a:t>do</a:t>
            </a:r>
            <a:endParaRPr lang="en-US" sz="800" dirty="0"/>
          </a:p>
        </p:txBody>
      </p:sp>
      <p:sp>
        <p:nvSpPr>
          <p:cNvPr id="4" name="TextBox 3"/>
          <p:cNvSpPr txBox="1"/>
          <p:nvPr/>
        </p:nvSpPr>
        <p:spPr>
          <a:xfrm>
            <a:off x="762000" y="152400"/>
            <a:ext cx="7620000" cy="707886"/>
          </a:xfrm>
          <a:prstGeom prst="rect">
            <a:avLst/>
          </a:prstGeom>
          <a:noFill/>
        </p:spPr>
        <p:txBody>
          <a:bodyPr wrap="square" rtlCol="0">
            <a:spAutoFit/>
          </a:bodyPr>
          <a:lstStyle/>
          <a:p>
            <a:pPr algn="ctr"/>
            <a:r>
              <a:rPr lang="en-US" sz="2000" dirty="0" smtClean="0"/>
              <a:t>Parts of the distribution that gained the most are dominantly from Asia, parts that stagnated are mostly from mature economies</a:t>
            </a:r>
            <a:endParaRPr lang="en-US" sz="2000" dirty="0"/>
          </a:p>
        </p:txBody>
      </p:sp>
      <p:sp>
        <p:nvSpPr>
          <p:cNvPr id="6" name="AutoShape 4"/>
          <p:cNvSpPr>
            <a:spLocks noChangeAspect="1" noChangeArrowheads="1" noTextEdit="1"/>
          </p:cNvSpPr>
          <p:nvPr/>
        </p:nvSpPr>
        <p:spPr bwMode="auto">
          <a:xfrm>
            <a:off x="644525" y="801688"/>
            <a:ext cx="7854950"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6"/>
          <p:cNvSpPr>
            <a:spLocks noChangeArrowheads="1"/>
          </p:cNvSpPr>
          <p:nvPr/>
        </p:nvSpPr>
        <p:spPr bwMode="auto">
          <a:xfrm>
            <a:off x="709613" y="863600"/>
            <a:ext cx="7731125" cy="5626100"/>
          </a:xfrm>
          <a:prstGeom prst="rect">
            <a:avLst/>
          </a:prstGeom>
          <a:solidFill>
            <a:srgbClr val="EAF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a:spLocks noChangeArrowheads="1"/>
          </p:cNvSpPr>
          <p:nvPr/>
        </p:nvSpPr>
        <p:spPr bwMode="auto">
          <a:xfrm>
            <a:off x="714375" y="871538"/>
            <a:ext cx="7712075" cy="5613400"/>
          </a:xfrm>
          <a:prstGeom prst="rect">
            <a:avLst/>
          </a:prstGeom>
          <a:solidFill>
            <a:srgbClr val="EAF2F3"/>
          </a:solidFill>
          <a:ln w="9525">
            <a:solidFill>
              <a:srgbClr val="EAF2F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8"/>
          <p:cNvSpPr>
            <a:spLocks noChangeArrowheads="1"/>
          </p:cNvSpPr>
          <p:nvPr/>
        </p:nvSpPr>
        <p:spPr bwMode="auto">
          <a:xfrm>
            <a:off x="1454150" y="1611313"/>
            <a:ext cx="6154738" cy="3389312"/>
          </a:xfrm>
          <a:prstGeom prst="rect">
            <a:avLst/>
          </a:prstGeom>
          <a:solidFill>
            <a:srgbClr val="FFFFFF"/>
          </a:solidFill>
          <a:ln w="952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Line 9"/>
          <p:cNvSpPr>
            <a:spLocks noChangeShapeType="1"/>
          </p:cNvSpPr>
          <p:nvPr/>
        </p:nvSpPr>
        <p:spPr bwMode="auto">
          <a:xfrm>
            <a:off x="1454150" y="4565650"/>
            <a:ext cx="6157913"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0"/>
          <p:cNvSpPr>
            <a:spLocks noChangeShapeType="1"/>
          </p:cNvSpPr>
          <p:nvPr/>
        </p:nvSpPr>
        <p:spPr bwMode="auto">
          <a:xfrm>
            <a:off x="1454150" y="4252913"/>
            <a:ext cx="6157913"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1"/>
          <p:cNvSpPr>
            <a:spLocks noChangeShapeType="1"/>
          </p:cNvSpPr>
          <p:nvPr/>
        </p:nvSpPr>
        <p:spPr bwMode="auto">
          <a:xfrm>
            <a:off x="1454150" y="3933825"/>
            <a:ext cx="6157913"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2"/>
          <p:cNvSpPr>
            <a:spLocks noChangeShapeType="1"/>
          </p:cNvSpPr>
          <p:nvPr/>
        </p:nvSpPr>
        <p:spPr bwMode="auto">
          <a:xfrm>
            <a:off x="1454150" y="3621088"/>
            <a:ext cx="6157913"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
          <p:cNvSpPr>
            <a:spLocks noChangeShapeType="1"/>
          </p:cNvSpPr>
          <p:nvPr/>
        </p:nvSpPr>
        <p:spPr bwMode="auto">
          <a:xfrm>
            <a:off x="1454150" y="3306763"/>
            <a:ext cx="6157913"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4"/>
          <p:cNvSpPr>
            <a:spLocks noChangeShapeType="1"/>
          </p:cNvSpPr>
          <p:nvPr/>
        </p:nvSpPr>
        <p:spPr bwMode="auto">
          <a:xfrm>
            <a:off x="1454150" y="2992438"/>
            <a:ext cx="6157913"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5"/>
          <p:cNvSpPr>
            <a:spLocks noChangeShapeType="1"/>
          </p:cNvSpPr>
          <p:nvPr/>
        </p:nvSpPr>
        <p:spPr bwMode="auto">
          <a:xfrm>
            <a:off x="1454150" y="2679700"/>
            <a:ext cx="6157913"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6"/>
          <p:cNvSpPr>
            <a:spLocks noChangeShapeType="1"/>
          </p:cNvSpPr>
          <p:nvPr/>
        </p:nvSpPr>
        <p:spPr bwMode="auto">
          <a:xfrm>
            <a:off x="1454150" y="2365375"/>
            <a:ext cx="6157913"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7"/>
          <p:cNvSpPr>
            <a:spLocks noChangeShapeType="1"/>
          </p:cNvSpPr>
          <p:nvPr/>
        </p:nvSpPr>
        <p:spPr bwMode="auto">
          <a:xfrm>
            <a:off x="1454150" y="2052638"/>
            <a:ext cx="6157913"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Rectangle 18"/>
          <p:cNvSpPr>
            <a:spLocks noChangeArrowheads="1"/>
          </p:cNvSpPr>
          <p:nvPr/>
        </p:nvSpPr>
        <p:spPr bwMode="auto">
          <a:xfrm>
            <a:off x="3729038" y="2052638"/>
            <a:ext cx="111125" cy="2827337"/>
          </a:xfrm>
          <a:prstGeom prst="rect">
            <a:avLst/>
          </a:prstGeom>
          <a:solidFill>
            <a:srgbClr val="486C8C"/>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Rectangle 19"/>
          <p:cNvSpPr>
            <a:spLocks noChangeArrowheads="1"/>
          </p:cNvSpPr>
          <p:nvPr/>
        </p:nvSpPr>
        <p:spPr bwMode="auto">
          <a:xfrm>
            <a:off x="4022725" y="2024063"/>
            <a:ext cx="122238" cy="2855912"/>
          </a:xfrm>
          <a:prstGeom prst="rect">
            <a:avLst/>
          </a:prstGeom>
          <a:solidFill>
            <a:srgbClr val="486C8C"/>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Rectangle 20"/>
          <p:cNvSpPr>
            <a:spLocks noChangeArrowheads="1"/>
          </p:cNvSpPr>
          <p:nvPr/>
        </p:nvSpPr>
        <p:spPr bwMode="auto">
          <a:xfrm>
            <a:off x="4322763" y="2247900"/>
            <a:ext cx="117475" cy="2632075"/>
          </a:xfrm>
          <a:prstGeom prst="rect">
            <a:avLst/>
          </a:prstGeom>
          <a:solidFill>
            <a:srgbClr val="486C8C"/>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21"/>
          <p:cNvSpPr>
            <a:spLocks noChangeArrowheads="1"/>
          </p:cNvSpPr>
          <p:nvPr/>
        </p:nvSpPr>
        <p:spPr bwMode="auto">
          <a:xfrm>
            <a:off x="4622800" y="2422525"/>
            <a:ext cx="112713" cy="2457450"/>
          </a:xfrm>
          <a:prstGeom prst="rect">
            <a:avLst/>
          </a:prstGeom>
          <a:solidFill>
            <a:srgbClr val="486C8C"/>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22"/>
          <p:cNvSpPr>
            <a:spLocks noChangeArrowheads="1"/>
          </p:cNvSpPr>
          <p:nvPr/>
        </p:nvSpPr>
        <p:spPr bwMode="auto">
          <a:xfrm>
            <a:off x="6475413" y="2271713"/>
            <a:ext cx="117475" cy="2608262"/>
          </a:xfrm>
          <a:prstGeom prst="rect">
            <a:avLst/>
          </a:prstGeom>
          <a:solidFill>
            <a:srgbClr val="A65D62"/>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23"/>
          <p:cNvSpPr>
            <a:spLocks noChangeArrowheads="1"/>
          </p:cNvSpPr>
          <p:nvPr/>
        </p:nvSpPr>
        <p:spPr bwMode="auto">
          <a:xfrm>
            <a:off x="6770688" y="2043113"/>
            <a:ext cx="117475" cy="2836862"/>
          </a:xfrm>
          <a:prstGeom prst="rect">
            <a:avLst/>
          </a:prstGeom>
          <a:solidFill>
            <a:srgbClr val="A65D62"/>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24"/>
          <p:cNvSpPr>
            <a:spLocks noChangeArrowheads="1"/>
          </p:cNvSpPr>
          <p:nvPr/>
        </p:nvSpPr>
        <p:spPr bwMode="auto">
          <a:xfrm>
            <a:off x="7070725" y="2065338"/>
            <a:ext cx="111125" cy="2814637"/>
          </a:xfrm>
          <a:prstGeom prst="rect">
            <a:avLst/>
          </a:prstGeom>
          <a:solidFill>
            <a:srgbClr val="A65D62"/>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1576388" y="1738313"/>
            <a:ext cx="5910263" cy="3014662"/>
          </a:xfrm>
          <a:custGeom>
            <a:avLst/>
            <a:gdLst>
              <a:gd name="T0" fmla="*/ 13 w 1263"/>
              <a:gd name="T1" fmla="*/ 211 h 644"/>
              <a:gd name="T2" fmla="*/ 38 w 1263"/>
              <a:gd name="T3" fmla="*/ 225 h 644"/>
              <a:gd name="T4" fmla="*/ 64 w 1263"/>
              <a:gd name="T5" fmla="*/ 235 h 644"/>
              <a:gd name="T6" fmla="*/ 89 w 1263"/>
              <a:gd name="T7" fmla="*/ 236 h 644"/>
              <a:gd name="T8" fmla="*/ 115 w 1263"/>
              <a:gd name="T9" fmla="*/ 225 h 644"/>
              <a:gd name="T10" fmla="*/ 140 w 1263"/>
              <a:gd name="T11" fmla="*/ 216 h 644"/>
              <a:gd name="T12" fmla="*/ 166 w 1263"/>
              <a:gd name="T13" fmla="*/ 215 h 644"/>
              <a:gd name="T14" fmla="*/ 191 w 1263"/>
              <a:gd name="T15" fmla="*/ 208 h 644"/>
              <a:gd name="T16" fmla="*/ 217 w 1263"/>
              <a:gd name="T17" fmla="*/ 203 h 644"/>
              <a:gd name="T18" fmla="*/ 242 w 1263"/>
              <a:gd name="T19" fmla="*/ 198 h 644"/>
              <a:gd name="T20" fmla="*/ 268 w 1263"/>
              <a:gd name="T21" fmla="*/ 192 h 644"/>
              <a:gd name="T22" fmla="*/ 294 w 1263"/>
              <a:gd name="T23" fmla="*/ 181 h 644"/>
              <a:gd name="T24" fmla="*/ 319 w 1263"/>
              <a:gd name="T25" fmla="*/ 166 h 644"/>
              <a:gd name="T26" fmla="*/ 345 w 1263"/>
              <a:gd name="T27" fmla="*/ 145 h 644"/>
              <a:gd name="T28" fmla="*/ 370 w 1263"/>
              <a:gd name="T29" fmla="*/ 122 h 644"/>
              <a:gd name="T30" fmla="*/ 396 w 1263"/>
              <a:gd name="T31" fmla="*/ 98 h 644"/>
              <a:gd name="T32" fmla="*/ 421 w 1263"/>
              <a:gd name="T33" fmla="*/ 75 h 644"/>
              <a:gd name="T34" fmla="*/ 447 w 1263"/>
              <a:gd name="T35" fmla="*/ 53 h 644"/>
              <a:gd name="T36" fmla="*/ 472 w 1263"/>
              <a:gd name="T37" fmla="*/ 34 h 644"/>
              <a:gd name="T38" fmla="*/ 498 w 1263"/>
              <a:gd name="T39" fmla="*/ 19 h 644"/>
              <a:gd name="T40" fmla="*/ 523 w 1263"/>
              <a:gd name="T41" fmla="*/ 8 h 644"/>
              <a:gd name="T42" fmla="*/ 549 w 1263"/>
              <a:gd name="T43" fmla="*/ 1 h 644"/>
              <a:gd name="T44" fmla="*/ 574 w 1263"/>
              <a:gd name="T45" fmla="*/ 0 h 644"/>
              <a:gd name="T46" fmla="*/ 600 w 1263"/>
              <a:gd name="T47" fmla="*/ 2 h 644"/>
              <a:gd name="T48" fmla="*/ 625 w 1263"/>
              <a:gd name="T49" fmla="*/ 7 h 644"/>
              <a:gd name="T50" fmla="*/ 651 w 1263"/>
              <a:gd name="T51" fmla="*/ 14 h 644"/>
              <a:gd name="T52" fmla="*/ 676 w 1263"/>
              <a:gd name="T53" fmla="*/ 25 h 644"/>
              <a:gd name="T54" fmla="*/ 702 w 1263"/>
              <a:gd name="T55" fmla="*/ 38 h 644"/>
              <a:gd name="T56" fmla="*/ 727 w 1263"/>
              <a:gd name="T57" fmla="*/ 55 h 644"/>
              <a:gd name="T58" fmla="*/ 753 w 1263"/>
              <a:gd name="T59" fmla="*/ 76 h 644"/>
              <a:gd name="T60" fmla="*/ 778 w 1263"/>
              <a:gd name="T61" fmla="*/ 102 h 644"/>
              <a:gd name="T62" fmla="*/ 804 w 1263"/>
              <a:gd name="T63" fmla="*/ 131 h 644"/>
              <a:gd name="T64" fmla="*/ 829 w 1263"/>
              <a:gd name="T65" fmla="*/ 165 h 644"/>
              <a:gd name="T66" fmla="*/ 855 w 1263"/>
              <a:gd name="T67" fmla="*/ 203 h 644"/>
              <a:gd name="T68" fmla="*/ 880 w 1263"/>
              <a:gd name="T69" fmla="*/ 246 h 644"/>
              <a:gd name="T70" fmla="*/ 906 w 1263"/>
              <a:gd name="T71" fmla="*/ 292 h 644"/>
              <a:gd name="T72" fmla="*/ 931 w 1263"/>
              <a:gd name="T73" fmla="*/ 340 h 644"/>
              <a:gd name="T74" fmla="*/ 957 w 1263"/>
              <a:gd name="T75" fmla="*/ 390 h 644"/>
              <a:gd name="T76" fmla="*/ 983 w 1263"/>
              <a:gd name="T77" fmla="*/ 440 h 644"/>
              <a:gd name="T78" fmla="*/ 1008 w 1263"/>
              <a:gd name="T79" fmla="*/ 490 h 644"/>
              <a:gd name="T80" fmla="*/ 1034 w 1263"/>
              <a:gd name="T81" fmla="*/ 539 h 644"/>
              <a:gd name="T82" fmla="*/ 1059 w 1263"/>
              <a:gd name="T83" fmla="*/ 580 h 644"/>
              <a:gd name="T84" fmla="*/ 1085 w 1263"/>
              <a:gd name="T85" fmla="*/ 615 h 644"/>
              <a:gd name="T86" fmla="*/ 1110 w 1263"/>
              <a:gd name="T87" fmla="*/ 638 h 644"/>
              <a:gd name="T88" fmla="*/ 1136 w 1263"/>
              <a:gd name="T89" fmla="*/ 644 h 644"/>
              <a:gd name="T90" fmla="*/ 1161 w 1263"/>
              <a:gd name="T91" fmla="*/ 637 h 644"/>
              <a:gd name="T92" fmla="*/ 1187 w 1263"/>
              <a:gd name="T93" fmla="*/ 604 h 644"/>
              <a:gd name="T94" fmla="*/ 1212 w 1263"/>
              <a:gd name="T95" fmla="*/ 546 h 644"/>
              <a:gd name="T96" fmla="*/ 1238 w 1263"/>
              <a:gd name="T97" fmla="*/ 459 h 644"/>
              <a:gd name="T98" fmla="*/ 1263 w 1263"/>
              <a:gd name="T99" fmla="*/ 33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3" h="644">
                <a:moveTo>
                  <a:pt x="0" y="211"/>
                </a:moveTo>
                <a:lnTo>
                  <a:pt x="13" y="211"/>
                </a:lnTo>
                <a:lnTo>
                  <a:pt x="26" y="217"/>
                </a:lnTo>
                <a:lnTo>
                  <a:pt x="38" y="225"/>
                </a:lnTo>
                <a:lnTo>
                  <a:pt x="51" y="231"/>
                </a:lnTo>
                <a:lnTo>
                  <a:pt x="64" y="235"/>
                </a:lnTo>
                <a:lnTo>
                  <a:pt x="77" y="237"/>
                </a:lnTo>
                <a:lnTo>
                  <a:pt x="89" y="236"/>
                </a:lnTo>
                <a:lnTo>
                  <a:pt x="102" y="232"/>
                </a:lnTo>
                <a:lnTo>
                  <a:pt x="115" y="225"/>
                </a:lnTo>
                <a:lnTo>
                  <a:pt x="128" y="220"/>
                </a:lnTo>
                <a:lnTo>
                  <a:pt x="140" y="216"/>
                </a:lnTo>
                <a:lnTo>
                  <a:pt x="153" y="215"/>
                </a:lnTo>
                <a:lnTo>
                  <a:pt x="166" y="215"/>
                </a:lnTo>
                <a:lnTo>
                  <a:pt x="179" y="212"/>
                </a:lnTo>
                <a:lnTo>
                  <a:pt x="191" y="208"/>
                </a:lnTo>
                <a:lnTo>
                  <a:pt x="204" y="205"/>
                </a:lnTo>
                <a:lnTo>
                  <a:pt x="217" y="203"/>
                </a:lnTo>
                <a:lnTo>
                  <a:pt x="230" y="201"/>
                </a:lnTo>
                <a:lnTo>
                  <a:pt x="242" y="198"/>
                </a:lnTo>
                <a:lnTo>
                  <a:pt x="255" y="195"/>
                </a:lnTo>
                <a:lnTo>
                  <a:pt x="268" y="192"/>
                </a:lnTo>
                <a:lnTo>
                  <a:pt x="281" y="187"/>
                </a:lnTo>
                <a:lnTo>
                  <a:pt x="294" y="181"/>
                </a:lnTo>
                <a:lnTo>
                  <a:pt x="306" y="174"/>
                </a:lnTo>
                <a:lnTo>
                  <a:pt x="319" y="166"/>
                </a:lnTo>
                <a:lnTo>
                  <a:pt x="332" y="156"/>
                </a:lnTo>
                <a:lnTo>
                  <a:pt x="345" y="145"/>
                </a:lnTo>
                <a:lnTo>
                  <a:pt x="357" y="133"/>
                </a:lnTo>
                <a:lnTo>
                  <a:pt x="370" y="122"/>
                </a:lnTo>
                <a:lnTo>
                  <a:pt x="383" y="110"/>
                </a:lnTo>
                <a:lnTo>
                  <a:pt x="396" y="98"/>
                </a:lnTo>
                <a:lnTo>
                  <a:pt x="408" y="86"/>
                </a:lnTo>
                <a:lnTo>
                  <a:pt x="421" y="75"/>
                </a:lnTo>
                <a:lnTo>
                  <a:pt x="434" y="63"/>
                </a:lnTo>
                <a:lnTo>
                  <a:pt x="447" y="53"/>
                </a:lnTo>
                <a:lnTo>
                  <a:pt x="459" y="43"/>
                </a:lnTo>
                <a:lnTo>
                  <a:pt x="472" y="34"/>
                </a:lnTo>
                <a:lnTo>
                  <a:pt x="485" y="26"/>
                </a:lnTo>
                <a:lnTo>
                  <a:pt x="498" y="19"/>
                </a:lnTo>
                <a:lnTo>
                  <a:pt x="510" y="13"/>
                </a:lnTo>
                <a:lnTo>
                  <a:pt x="523" y="8"/>
                </a:lnTo>
                <a:lnTo>
                  <a:pt x="536" y="4"/>
                </a:lnTo>
                <a:lnTo>
                  <a:pt x="549" y="1"/>
                </a:lnTo>
                <a:lnTo>
                  <a:pt x="561" y="0"/>
                </a:lnTo>
                <a:lnTo>
                  <a:pt x="574" y="0"/>
                </a:lnTo>
                <a:lnTo>
                  <a:pt x="587" y="0"/>
                </a:lnTo>
                <a:lnTo>
                  <a:pt x="600" y="2"/>
                </a:lnTo>
                <a:lnTo>
                  <a:pt x="613" y="4"/>
                </a:lnTo>
                <a:lnTo>
                  <a:pt x="625" y="7"/>
                </a:lnTo>
                <a:lnTo>
                  <a:pt x="638" y="10"/>
                </a:lnTo>
                <a:lnTo>
                  <a:pt x="651" y="14"/>
                </a:lnTo>
                <a:lnTo>
                  <a:pt x="664" y="19"/>
                </a:lnTo>
                <a:lnTo>
                  <a:pt x="676" y="25"/>
                </a:lnTo>
                <a:lnTo>
                  <a:pt x="689" y="31"/>
                </a:lnTo>
                <a:lnTo>
                  <a:pt x="702" y="38"/>
                </a:lnTo>
                <a:lnTo>
                  <a:pt x="715" y="46"/>
                </a:lnTo>
                <a:lnTo>
                  <a:pt x="727" y="55"/>
                </a:lnTo>
                <a:lnTo>
                  <a:pt x="740" y="65"/>
                </a:lnTo>
                <a:lnTo>
                  <a:pt x="753" y="76"/>
                </a:lnTo>
                <a:lnTo>
                  <a:pt x="766" y="88"/>
                </a:lnTo>
                <a:lnTo>
                  <a:pt x="778" y="102"/>
                </a:lnTo>
                <a:lnTo>
                  <a:pt x="791" y="116"/>
                </a:lnTo>
                <a:lnTo>
                  <a:pt x="804" y="131"/>
                </a:lnTo>
                <a:lnTo>
                  <a:pt x="817" y="148"/>
                </a:lnTo>
                <a:lnTo>
                  <a:pt x="829" y="165"/>
                </a:lnTo>
                <a:lnTo>
                  <a:pt x="842" y="184"/>
                </a:lnTo>
                <a:lnTo>
                  <a:pt x="855" y="203"/>
                </a:lnTo>
                <a:lnTo>
                  <a:pt x="868" y="224"/>
                </a:lnTo>
                <a:lnTo>
                  <a:pt x="880" y="246"/>
                </a:lnTo>
                <a:lnTo>
                  <a:pt x="893" y="268"/>
                </a:lnTo>
                <a:lnTo>
                  <a:pt x="906" y="292"/>
                </a:lnTo>
                <a:lnTo>
                  <a:pt x="919" y="315"/>
                </a:lnTo>
                <a:lnTo>
                  <a:pt x="931" y="340"/>
                </a:lnTo>
                <a:lnTo>
                  <a:pt x="944" y="366"/>
                </a:lnTo>
                <a:lnTo>
                  <a:pt x="957" y="390"/>
                </a:lnTo>
                <a:lnTo>
                  <a:pt x="970" y="415"/>
                </a:lnTo>
                <a:lnTo>
                  <a:pt x="983" y="440"/>
                </a:lnTo>
                <a:lnTo>
                  <a:pt x="995" y="465"/>
                </a:lnTo>
                <a:lnTo>
                  <a:pt x="1008" y="490"/>
                </a:lnTo>
                <a:lnTo>
                  <a:pt x="1021" y="516"/>
                </a:lnTo>
                <a:lnTo>
                  <a:pt x="1034" y="539"/>
                </a:lnTo>
                <a:lnTo>
                  <a:pt x="1046" y="560"/>
                </a:lnTo>
                <a:lnTo>
                  <a:pt x="1059" y="580"/>
                </a:lnTo>
                <a:lnTo>
                  <a:pt x="1072" y="598"/>
                </a:lnTo>
                <a:lnTo>
                  <a:pt x="1085" y="615"/>
                </a:lnTo>
                <a:lnTo>
                  <a:pt x="1097" y="630"/>
                </a:lnTo>
                <a:lnTo>
                  <a:pt x="1110" y="638"/>
                </a:lnTo>
                <a:lnTo>
                  <a:pt x="1123" y="642"/>
                </a:lnTo>
                <a:lnTo>
                  <a:pt x="1136" y="644"/>
                </a:lnTo>
                <a:lnTo>
                  <a:pt x="1148" y="642"/>
                </a:lnTo>
                <a:lnTo>
                  <a:pt x="1161" y="637"/>
                </a:lnTo>
                <a:lnTo>
                  <a:pt x="1174" y="625"/>
                </a:lnTo>
                <a:lnTo>
                  <a:pt x="1187" y="604"/>
                </a:lnTo>
                <a:lnTo>
                  <a:pt x="1199" y="578"/>
                </a:lnTo>
                <a:lnTo>
                  <a:pt x="1212" y="546"/>
                </a:lnTo>
                <a:lnTo>
                  <a:pt x="1225" y="508"/>
                </a:lnTo>
                <a:lnTo>
                  <a:pt x="1238" y="459"/>
                </a:lnTo>
                <a:lnTo>
                  <a:pt x="1250" y="401"/>
                </a:lnTo>
                <a:lnTo>
                  <a:pt x="1263" y="332"/>
                </a:lnTo>
              </a:path>
            </a:pathLst>
          </a:custGeom>
          <a:noFill/>
          <a:ln w="23813">
            <a:solidFill>
              <a:srgbClr val="5575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6"/>
          <p:cNvSpPr>
            <a:spLocks noChangeShapeType="1"/>
          </p:cNvSpPr>
          <p:nvPr/>
        </p:nvSpPr>
        <p:spPr bwMode="auto">
          <a:xfrm flipV="1">
            <a:off x="1454150" y="1611313"/>
            <a:ext cx="0" cy="338931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7"/>
          <p:cNvSpPr>
            <a:spLocks noChangeShapeType="1"/>
          </p:cNvSpPr>
          <p:nvPr/>
        </p:nvSpPr>
        <p:spPr bwMode="auto">
          <a:xfrm flipH="1">
            <a:off x="1374775" y="4879975"/>
            <a:ext cx="793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Rectangle 28"/>
          <p:cNvSpPr>
            <a:spLocks noChangeArrowheads="1"/>
          </p:cNvSpPr>
          <p:nvPr/>
        </p:nvSpPr>
        <p:spPr bwMode="auto">
          <a:xfrm>
            <a:off x="1168400" y="4795838"/>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Line 29"/>
          <p:cNvSpPr>
            <a:spLocks noChangeShapeType="1"/>
          </p:cNvSpPr>
          <p:nvPr/>
        </p:nvSpPr>
        <p:spPr bwMode="auto">
          <a:xfrm flipH="1">
            <a:off x="1374775" y="4440238"/>
            <a:ext cx="793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30"/>
          <p:cNvSpPr>
            <a:spLocks noChangeArrowheads="1"/>
          </p:cNvSpPr>
          <p:nvPr/>
        </p:nvSpPr>
        <p:spPr bwMode="auto">
          <a:xfrm>
            <a:off x="1168400" y="4356100"/>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4" name="Line 31"/>
          <p:cNvSpPr>
            <a:spLocks noChangeShapeType="1"/>
          </p:cNvSpPr>
          <p:nvPr/>
        </p:nvSpPr>
        <p:spPr bwMode="auto">
          <a:xfrm flipH="1">
            <a:off x="1374775" y="3998913"/>
            <a:ext cx="793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5" name="Rectangle 32"/>
          <p:cNvSpPr>
            <a:spLocks noChangeArrowheads="1"/>
          </p:cNvSpPr>
          <p:nvPr/>
        </p:nvSpPr>
        <p:spPr bwMode="auto">
          <a:xfrm>
            <a:off x="1168400" y="3914775"/>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Line 33"/>
          <p:cNvSpPr>
            <a:spLocks noChangeShapeType="1"/>
          </p:cNvSpPr>
          <p:nvPr/>
        </p:nvSpPr>
        <p:spPr bwMode="auto">
          <a:xfrm flipH="1">
            <a:off x="1374775" y="3563938"/>
            <a:ext cx="793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8" name="Rectangle 34"/>
          <p:cNvSpPr>
            <a:spLocks noChangeArrowheads="1"/>
          </p:cNvSpPr>
          <p:nvPr/>
        </p:nvSpPr>
        <p:spPr bwMode="auto">
          <a:xfrm>
            <a:off x="1168400" y="3475038"/>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Line 35"/>
          <p:cNvSpPr>
            <a:spLocks noChangeShapeType="1"/>
          </p:cNvSpPr>
          <p:nvPr/>
        </p:nvSpPr>
        <p:spPr bwMode="auto">
          <a:xfrm flipH="1">
            <a:off x="1374775" y="3124200"/>
            <a:ext cx="793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0" name="Rectangle 36"/>
          <p:cNvSpPr>
            <a:spLocks noChangeArrowheads="1"/>
          </p:cNvSpPr>
          <p:nvPr/>
        </p:nvSpPr>
        <p:spPr bwMode="auto">
          <a:xfrm>
            <a:off x="1168400" y="3040063"/>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Line 37"/>
          <p:cNvSpPr>
            <a:spLocks noChangeShapeType="1"/>
          </p:cNvSpPr>
          <p:nvPr/>
        </p:nvSpPr>
        <p:spPr bwMode="auto">
          <a:xfrm flipH="1">
            <a:off x="1374775" y="2684463"/>
            <a:ext cx="793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2" name="Rectangle 38"/>
          <p:cNvSpPr>
            <a:spLocks noChangeArrowheads="1"/>
          </p:cNvSpPr>
          <p:nvPr/>
        </p:nvSpPr>
        <p:spPr bwMode="auto">
          <a:xfrm>
            <a:off x="1168400" y="2600325"/>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70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Line 39"/>
          <p:cNvSpPr>
            <a:spLocks noChangeShapeType="1"/>
          </p:cNvSpPr>
          <p:nvPr/>
        </p:nvSpPr>
        <p:spPr bwMode="auto">
          <a:xfrm flipH="1">
            <a:off x="1374775" y="2243138"/>
            <a:ext cx="793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4" name="Rectangle 40"/>
          <p:cNvSpPr>
            <a:spLocks noChangeArrowheads="1"/>
          </p:cNvSpPr>
          <p:nvPr/>
        </p:nvSpPr>
        <p:spPr bwMode="auto">
          <a:xfrm>
            <a:off x="1168400" y="2159000"/>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Line 41"/>
          <p:cNvSpPr>
            <a:spLocks noChangeShapeType="1"/>
          </p:cNvSpPr>
          <p:nvPr/>
        </p:nvSpPr>
        <p:spPr bwMode="auto">
          <a:xfrm flipH="1">
            <a:off x="1374775" y="1803400"/>
            <a:ext cx="793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Rectangle 42"/>
          <p:cNvSpPr>
            <a:spLocks noChangeArrowheads="1"/>
          </p:cNvSpPr>
          <p:nvPr/>
        </p:nvSpPr>
        <p:spPr bwMode="auto">
          <a:xfrm>
            <a:off x="1168400" y="1719263"/>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90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43"/>
          <p:cNvSpPr>
            <a:spLocks noChangeArrowheads="1"/>
          </p:cNvSpPr>
          <p:nvPr/>
        </p:nvSpPr>
        <p:spPr bwMode="auto">
          <a:xfrm rot="16200000">
            <a:off x="-217487" y="3087688"/>
            <a:ext cx="253206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Cumulative growth rate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Line 44"/>
          <p:cNvSpPr>
            <a:spLocks noChangeShapeType="1"/>
          </p:cNvSpPr>
          <p:nvPr/>
        </p:nvSpPr>
        <p:spPr bwMode="auto">
          <a:xfrm flipV="1">
            <a:off x="7612063" y="1611313"/>
            <a:ext cx="0" cy="338931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Line 45"/>
          <p:cNvSpPr>
            <a:spLocks noChangeShapeType="1"/>
          </p:cNvSpPr>
          <p:nvPr/>
        </p:nvSpPr>
        <p:spPr bwMode="auto">
          <a:xfrm>
            <a:off x="7612063" y="4879975"/>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0" name="Rectangle 46"/>
          <p:cNvSpPr>
            <a:spLocks noChangeArrowheads="1"/>
          </p:cNvSpPr>
          <p:nvPr/>
        </p:nvSpPr>
        <p:spPr bwMode="auto">
          <a:xfrm>
            <a:off x="7729538" y="4795838"/>
            <a:ext cx="1587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Line 47"/>
          <p:cNvSpPr>
            <a:spLocks noChangeShapeType="1"/>
          </p:cNvSpPr>
          <p:nvPr/>
        </p:nvSpPr>
        <p:spPr bwMode="auto">
          <a:xfrm>
            <a:off x="7612063" y="4565650"/>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2" name="Rectangle 48"/>
          <p:cNvSpPr>
            <a:spLocks noChangeArrowheads="1"/>
          </p:cNvSpPr>
          <p:nvPr/>
        </p:nvSpPr>
        <p:spPr bwMode="auto">
          <a:xfrm>
            <a:off x="7729538" y="4481513"/>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Line 49"/>
          <p:cNvSpPr>
            <a:spLocks noChangeShapeType="1"/>
          </p:cNvSpPr>
          <p:nvPr/>
        </p:nvSpPr>
        <p:spPr bwMode="auto">
          <a:xfrm>
            <a:off x="7612063" y="4252913"/>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4" name="Rectangle 50"/>
          <p:cNvSpPr>
            <a:spLocks noChangeArrowheads="1"/>
          </p:cNvSpPr>
          <p:nvPr/>
        </p:nvSpPr>
        <p:spPr bwMode="auto">
          <a:xfrm>
            <a:off x="7729538" y="4168775"/>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Line 51"/>
          <p:cNvSpPr>
            <a:spLocks noChangeShapeType="1"/>
          </p:cNvSpPr>
          <p:nvPr/>
        </p:nvSpPr>
        <p:spPr bwMode="auto">
          <a:xfrm>
            <a:off x="7612063" y="3933825"/>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6" name="Rectangle 52"/>
          <p:cNvSpPr>
            <a:spLocks noChangeArrowheads="1"/>
          </p:cNvSpPr>
          <p:nvPr/>
        </p:nvSpPr>
        <p:spPr bwMode="auto">
          <a:xfrm>
            <a:off x="7729538" y="3849688"/>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Line 53"/>
          <p:cNvSpPr>
            <a:spLocks noChangeShapeType="1"/>
          </p:cNvSpPr>
          <p:nvPr/>
        </p:nvSpPr>
        <p:spPr bwMode="auto">
          <a:xfrm>
            <a:off x="7612063" y="3621088"/>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8" name="Rectangle 54"/>
          <p:cNvSpPr>
            <a:spLocks noChangeArrowheads="1"/>
          </p:cNvSpPr>
          <p:nvPr/>
        </p:nvSpPr>
        <p:spPr bwMode="auto">
          <a:xfrm>
            <a:off x="7729538" y="3535363"/>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9" name="Line 55"/>
          <p:cNvSpPr>
            <a:spLocks noChangeShapeType="1"/>
          </p:cNvSpPr>
          <p:nvPr/>
        </p:nvSpPr>
        <p:spPr bwMode="auto">
          <a:xfrm>
            <a:off x="7612063" y="3306763"/>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0" name="Rectangle 56"/>
          <p:cNvSpPr>
            <a:spLocks noChangeArrowheads="1"/>
          </p:cNvSpPr>
          <p:nvPr/>
        </p:nvSpPr>
        <p:spPr bwMode="auto">
          <a:xfrm>
            <a:off x="7729538" y="3222625"/>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Line 57"/>
          <p:cNvSpPr>
            <a:spLocks noChangeShapeType="1"/>
          </p:cNvSpPr>
          <p:nvPr/>
        </p:nvSpPr>
        <p:spPr bwMode="auto">
          <a:xfrm>
            <a:off x="7612063" y="2992438"/>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2" name="Rectangle 58"/>
          <p:cNvSpPr>
            <a:spLocks noChangeArrowheads="1"/>
          </p:cNvSpPr>
          <p:nvPr/>
        </p:nvSpPr>
        <p:spPr bwMode="auto">
          <a:xfrm>
            <a:off x="7729538" y="2908300"/>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Line 59"/>
          <p:cNvSpPr>
            <a:spLocks noChangeShapeType="1"/>
          </p:cNvSpPr>
          <p:nvPr/>
        </p:nvSpPr>
        <p:spPr bwMode="auto">
          <a:xfrm>
            <a:off x="7612063" y="2679700"/>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4" name="Rectangle 60"/>
          <p:cNvSpPr>
            <a:spLocks noChangeArrowheads="1"/>
          </p:cNvSpPr>
          <p:nvPr/>
        </p:nvSpPr>
        <p:spPr bwMode="auto">
          <a:xfrm>
            <a:off x="7729538" y="2595563"/>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70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Line 61"/>
          <p:cNvSpPr>
            <a:spLocks noChangeShapeType="1"/>
          </p:cNvSpPr>
          <p:nvPr/>
        </p:nvSpPr>
        <p:spPr bwMode="auto">
          <a:xfrm>
            <a:off x="7612063" y="2365375"/>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 name="Rectangle 62"/>
          <p:cNvSpPr>
            <a:spLocks noChangeArrowheads="1"/>
          </p:cNvSpPr>
          <p:nvPr/>
        </p:nvSpPr>
        <p:spPr bwMode="auto">
          <a:xfrm>
            <a:off x="7729538" y="2281238"/>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 name="Line 63"/>
          <p:cNvSpPr>
            <a:spLocks noChangeShapeType="1"/>
          </p:cNvSpPr>
          <p:nvPr/>
        </p:nvSpPr>
        <p:spPr bwMode="auto">
          <a:xfrm>
            <a:off x="7612063" y="2052638"/>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 name="Rectangle 64"/>
          <p:cNvSpPr>
            <a:spLocks noChangeArrowheads="1"/>
          </p:cNvSpPr>
          <p:nvPr/>
        </p:nvSpPr>
        <p:spPr bwMode="auto">
          <a:xfrm>
            <a:off x="7729538" y="1966913"/>
            <a:ext cx="2524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90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 name="Line 65"/>
          <p:cNvSpPr>
            <a:spLocks noChangeShapeType="1"/>
          </p:cNvSpPr>
          <p:nvPr/>
        </p:nvSpPr>
        <p:spPr bwMode="auto">
          <a:xfrm>
            <a:off x="7612063" y="1738313"/>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 name="Rectangle 66"/>
          <p:cNvSpPr>
            <a:spLocks noChangeArrowheads="1"/>
          </p:cNvSpPr>
          <p:nvPr/>
        </p:nvSpPr>
        <p:spPr bwMode="auto">
          <a:xfrm>
            <a:off x="7729538" y="1654175"/>
            <a:ext cx="3413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7"/>
          <p:cNvSpPr>
            <a:spLocks noChangeArrowheads="1"/>
          </p:cNvSpPr>
          <p:nvPr/>
        </p:nvSpPr>
        <p:spPr bwMode="auto">
          <a:xfrm rot="16200000">
            <a:off x="6324600" y="3060700"/>
            <a:ext cx="367823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Share of region in ventile population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Line 68"/>
          <p:cNvSpPr>
            <a:spLocks noChangeShapeType="1"/>
          </p:cNvSpPr>
          <p:nvPr/>
        </p:nvSpPr>
        <p:spPr bwMode="auto">
          <a:xfrm>
            <a:off x="1454150" y="5000625"/>
            <a:ext cx="61579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0" name="Line 69"/>
          <p:cNvSpPr>
            <a:spLocks noChangeShapeType="1"/>
          </p:cNvSpPr>
          <p:nvPr/>
        </p:nvSpPr>
        <p:spPr bwMode="auto">
          <a:xfrm>
            <a:off x="1576388" y="5000625"/>
            <a:ext cx="0" cy="8096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1" name="Rectangle 70"/>
          <p:cNvSpPr>
            <a:spLocks noChangeArrowheads="1"/>
          </p:cNvSpPr>
          <p:nvPr/>
        </p:nvSpPr>
        <p:spPr bwMode="auto">
          <a:xfrm>
            <a:off x="1533525" y="5118100"/>
            <a:ext cx="1587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2" name="Line 71"/>
          <p:cNvSpPr>
            <a:spLocks noChangeShapeType="1"/>
          </p:cNvSpPr>
          <p:nvPr/>
        </p:nvSpPr>
        <p:spPr bwMode="auto">
          <a:xfrm>
            <a:off x="2759075" y="5000625"/>
            <a:ext cx="0" cy="8096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3" name="Rectangle 72"/>
          <p:cNvSpPr>
            <a:spLocks noChangeArrowheads="1"/>
          </p:cNvSpPr>
          <p:nvPr/>
        </p:nvSpPr>
        <p:spPr bwMode="auto">
          <a:xfrm>
            <a:off x="2698750" y="5118100"/>
            <a:ext cx="206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4" name="Line 73"/>
          <p:cNvSpPr>
            <a:spLocks noChangeShapeType="1"/>
          </p:cNvSpPr>
          <p:nvPr/>
        </p:nvSpPr>
        <p:spPr bwMode="auto">
          <a:xfrm>
            <a:off x="3938588" y="5000625"/>
            <a:ext cx="0" cy="8096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5" name="Rectangle 74"/>
          <p:cNvSpPr>
            <a:spLocks noChangeArrowheads="1"/>
          </p:cNvSpPr>
          <p:nvPr/>
        </p:nvSpPr>
        <p:spPr bwMode="auto">
          <a:xfrm>
            <a:off x="3878263" y="5118100"/>
            <a:ext cx="206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6" name="Line 75"/>
          <p:cNvSpPr>
            <a:spLocks noChangeShapeType="1"/>
          </p:cNvSpPr>
          <p:nvPr/>
        </p:nvSpPr>
        <p:spPr bwMode="auto">
          <a:xfrm>
            <a:off x="5122863" y="5000625"/>
            <a:ext cx="0" cy="8096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7" name="Rectangle 76"/>
          <p:cNvSpPr>
            <a:spLocks noChangeArrowheads="1"/>
          </p:cNvSpPr>
          <p:nvPr/>
        </p:nvSpPr>
        <p:spPr bwMode="auto">
          <a:xfrm>
            <a:off x="5062538" y="5118100"/>
            <a:ext cx="206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8" name="Line 77"/>
          <p:cNvSpPr>
            <a:spLocks noChangeShapeType="1"/>
          </p:cNvSpPr>
          <p:nvPr/>
        </p:nvSpPr>
        <p:spPr bwMode="auto">
          <a:xfrm>
            <a:off x="6307138" y="5000625"/>
            <a:ext cx="0" cy="8096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9" name="Rectangle 78"/>
          <p:cNvSpPr>
            <a:spLocks noChangeArrowheads="1"/>
          </p:cNvSpPr>
          <p:nvPr/>
        </p:nvSpPr>
        <p:spPr bwMode="auto">
          <a:xfrm>
            <a:off x="6246813" y="5118100"/>
            <a:ext cx="206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0" name="Line 79"/>
          <p:cNvSpPr>
            <a:spLocks noChangeShapeType="1"/>
          </p:cNvSpPr>
          <p:nvPr/>
        </p:nvSpPr>
        <p:spPr bwMode="auto">
          <a:xfrm>
            <a:off x="7486650" y="5000625"/>
            <a:ext cx="0" cy="8096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1" name="Rectangle 80"/>
          <p:cNvSpPr>
            <a:spLocks noChangeArrowheads="1"/>
          </p:cNvSpPr>
          <p:nvPr/>
        </p:nvSpPr>
        <p:spPr bwMode="auto">
          <a:xfrm>
            <a:off x="7443788" y="5118100"/>
            <a:ext cx="1587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2" name="Rectangle 81"/>
          <p:cNvSpPr>
            <a:spLocks noChangeArrowheads="1"/>
          </p:cNvSpPr>
          <p:nvPr/>
        </p:nvSpPr>
        <p:spPr bwMode="auto">
          <a:xfrm>
            <a:off x="2732088" y="5276850"/>
            <a:ext cx="40068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Normalised rank in the 1988 global income distribution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3" name="Rectangle 82"/>
          <p:cNvSpPr>
            <a:spLocks noChangeArrowheads="1"/>
          </p:cNvSpPr>
          <p:nvPr/>
        </p:nvSpPr>
        <p:spPr bwMode="auto">
          <a:xfrm>
            <a:off x="1941513" y="5557838"/>
            <a:ext cx="5175250" cy="361950"/>
          </a:xfrm>
          <a:prstGeom prst="rect">
            <a:avLst/>
          </a:prstGeom>
          <a:solidFill>
            <a:srgbClr val="FFFFFF"/>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4" name="Rectangle 83"/>
          <p:cNvSpPr>
            <a:spLocks noChangeArrowheads="1"/>
          </p:cNvSpPr>
          <p:nvPr/>
        </p:nvSpPr>
        <p:spPr bwMode="auto">
          <a:xfrm>
            <a:off x="2025650" y="5643563"/>
            <a:ext cx="730250" cy="190500"/>
          </a:xfrm>
          <a:prstGeom prst="rect">
            <a:avLst/>
          </a:prstGeom>
          <a:solidFill>
            <a:srgbClr val="486C8C"/>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5" name="Rectangle 84"/>
          <p:cNvSpPr>
            <a:spLocks noChangeArrowheads="1"/>
          </p:cNvSpPr>
          <p:nvPr/>
        </p:nvSpPr>
        <p:spPr bwMode="auto">
          <a:xfrm>
            <a:off x="3452813" y="5643563"/>
            <a:ext cx="730250" cy="190500"/>
          </a:xfrm>
          <a:prstGeom prst="rect">
            <a:avLst/>
          </a:prstGeom>
          <a:solidFill>
            <a:srgbClr val="A65D62"/>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6" name="Line 85"/>
          <p:cNvSpPr>
            <a:spLocks noChangeShapeType="1"/>
          </p:cNvSpPr>
          <p:nvPr/>
        </p:nvSpPr>
        <p:spPr bwMode="auto">
          <a:xfrm>
            <a:off x="5903913" y="5737225"/>
            <a:ext cx="730250" cy="0"/>
          </a:xfrm>
          <a:prstGeom prst="line">
            <a:avLst/>
          </a:prstGeom>
          <a:noFill/>
          <a:ln w="23813">
            <a:solidFill>
              <a:srgbClr val="5575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7" name="Rectangle 86"/>
          <p:cNvSpPr>
            <a:spLocks noChangeArrowheads="1"/>
          </p:cNvSpPr>
          <p:nvPr/>
        </p:nvSpPr>
        <p:spPr bwMode="auto">
          <a:xfrm>
            <a:off x="2871788" y="5651500"/>
            <a:ext cx="38893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Asia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8" name="Rectangle 87"/>
          <p:cNvSpPr>
            <a:spLocks noChangeArrowheads="1"/>
          </p:cNvSpPr>
          <p:nvPr/>
        </p:nvSpPr>
        <p:spPr bwMode="auto">
          <a:xfrm>
            <a:off x="4298950" y="5651500"/>
            <a:ext cx="141446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Mature economies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9" name="Rectangle 88"/>
          <p:cNvSpPr>
            <a:spLocks noChangeArrowheads="1"/>
          </p:cNvSpPr>
          <p:nvPr/>
        </p:nvSpPr>
        <p:spPr bwMode="auto">
          <a:xfrm>
            <a:off x="6751638" y="5651500"/>
            <a:ext cx="36036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cs typeface="Arial" pitchFamily="34" charset="0"/>
              </a:rPr>
              <a:t>GIC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0" name="Rectangle 89"/>
          <p:cNvSpPr>
            <a:spLocks noChangeArrowheads="1"/>
          </p:cNvSpPr>
          <p:nvPr/>
        </p:nvSpPr>
        <p:spPr bwMode="auto">
          <a:xfrm>
            <a:off x="1487488" y="6007100"/>
            <a:ext cx="70945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Solid line shows predicted value from kernel-weighted local polynomial regression (bw=0.05, epanechnikov, cube polynomial).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1" name="Rectangle 90"/>
          <p:cNvSpPr>
            <a:spLocks noChangeArrowheads="1"/>
          </p:cNvSpPr>
          <p:nvPr/>
        </p:nvSpPr>
        <p:spPr bwMode="auto">
          <a:xfrm>
            <a:off x="1487488" y="6124575"/>
            <a:ext cx="32670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Only countries observed in 1988 &amp; 2008 (N=63) included.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2" name="Rectangle 91"/>
          <p:cNvSpPr>
            <a:spLocks noChangeArrowheads="1"/>
          </p:cNvSpPr>
          <p:nvPr/>
        </p:nvSpPr>
        <p:spPr bwMode="auto">
          <a:xfrm>
            <a:off x="1670050" y="1357313"/>
            <a:ext cx="59912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population-weighted, including population distribution in base-year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3" name="Rectangle 92"/>
          <p:cNvSpPr>
            <a:spLocks noChangeArrowheads="1"/>
          </p:cNvSpPr>
          <p:nvPr/>
        </p:nvSpPr>
        <p:spPr bwMode="auto">
          <a:xfrm>
            <a:off x="1674813" y="1073150"/>
            <a:ext cx="57896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1E2D53"/>
                </a:solidFill>
                <a:effectLst/>
                <a:latin typeface="Arial" pitchFamily="34" charset="0"/>
                <a:cs typeface="Arial" pitchFamily="34" charset="0"/>
              </a:rPr>
              <a:t>Quasi-non-anonymous growth incidence curve (1988-2008)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88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90600"/>
          </a:xfrm>
        </p:spPr>
        <p:txBody>
          <a:bodyPr>
            <a:normAutofit fontScale="90000"/>
          </a:bodyPr>
          <a:lstStyle/>
          <a:p>
            <a:r>
              <a:rPr lang="en-US" sz="2400" dirty="0" smtClean="0"/>
              <a:t>Quasi non-anonymous growth between 1988 and 2008: real absolute per capita gains at different fractiles of the </a:t>
            </a:r>
            <a:r>
              <a:rPr lang="en-US" sz="2400" b="1" dirty="0" smtClean="0"/>
              <a:t>1988</a:t>
            </a:r>
            <a:r>
              <a:rPr lang="en-US" sz="2400" dirty="0" smtClean="0"/>
              <a:t> distribution</a:t>
            </a:r>
            <a:endParaRPr lang="en-US" sz="2400" dirty="0"/>
          </a:p>
        </p:txBody>
      </p:sp>
      <p:graphicFrame>
        <p:nvGraphicFramePr>
          <p:cNvPr id="4" name="Chart 3"/>
          <p:cNvGraphicFramePr>
            <a:graphicFrameLocks noGrp="1"/>
          </p:cNvGraphicFramePr>
          <p:nvPr/>
        </p:nvGraphicFramePr>
        <p:xfrm>
          <a:off x="381000" y="1143000"/>
          <a:ext cx="8368947" cy="5349522"/>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3069328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Branko Milanovic</a:t>
            </a:r>
            <a:endParaRPr lang="en-US"/>
          </a:p>
        </p:txBody>
      </p:sp>
      <p:graphicFrame>
        <p:nvGraphicFramePr>
          <p:cNvPr id="3" name="Chart 2"/>
          <p:cNvGraphicFramePr>
            <a:graphicFrameLocks noGrp="1"/>
          </p:cNvGraphicFramePr>
          <p:nvPr>
            <p:extLst/>
          </p:nvPr>
        </p:nvGraphicFramePr>
        <p:xfrm>
          <a:off x="240082" y="284445"/>
          <a:ext cx="8663836" cy="62891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4993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Global income distributions in </a:t>
            </a:r>
            <a:br>
              <a:rPr lang="en-US" sz="3600" dirty="0" smtClean="0"/>
            </a:br>
            <a:r>
              <a:rPr lang="en-US" sz="3600" dirty="0" smtClean="0"/>
              <a:t>1988 and 2011</a:t>
            </a:r>
            <a:endParaRPr lang="en-US" sz="3600" dirty="0"/>
          </a:p>
        </p:txBody>
      </p:sp>
      <p:sp>
        <p:nvSpPr>
          <p:cNvPr id="6" name="AutoShape 3"/>
          <p:cNvSpPr>
            <a:spLocks noChangeAspect="1" noChangeArrowheads="1" noTextEdit="1"/>
          </p:cNvSpPr>
          <p:nvPr/>
        </p:nvSpPr>
        <p:spPr bwMode="auto">
          <a:xfrm>
            <a:off x="1828800" y="1524000"/>
            <a:ext cx="603091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12"/>
          <p:cNvSpPr>
            <a:spLocks noChangeShapeType="1"/>
          </p:cNvSpPr>
          <p:nvPr/>
        </p:nvSpPr>
        <p:spPr bwMode="auto">
          <a:xfrm>
            <a:off x="4013200" y="3078955"/>
            <a:ext cx="5187950" cy="0"/>
          </a:xfrm>
          <a:prstGeom prst="line">
            <a:avLst/>
          </a:prstGeom>
          <a:noFill/>
          <a:ln w="14288">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3"/>
          <p:cNvSpPr>
            <a:spLocks noGrp="1"/>
          </p:cNvSpPr>
          <p:nvPr>
            <p:ph type="ftr" sz="quarter" idx="11"/>
          </p:nvPr>
        </p:nvSpPr>
        <p:spPr/>
        <p:txBody>
          <a:bodyPr/>
          <a:lstStyle/>
          <a:p>
            <a:r>
              <a:rPr lang="en-US" smtClean="0"/>
              <a:t>Branko Milanovic</a:t>
            </a:r>
            <a:endParaRPr lang="en-US"/>
          </a:p>
        </p:txBody>
      </p:sp>
      <p:sp>
        <p:nvSpPr>
          <p:cNvPr id="13" name="TextBox 12"/>
          <p:cNvSpPr txBox="1"/>
          <p:nvPr/>
        </p:nvSpPr>
        <p:spPr>
          <a:xfrm>
            <a:off x="304800" y="6193472"/>
            <a:ext cx="7968343" cy="646331"/>
          </a:xfrm>
          <a:prstGeom prst="rect">
            <a:avLst/>
          </a:prstGeom>
          <a:noFill/>
        </p:spPr>
        <p:txBody>
          <a:bodyPr wrap="square" rtlCol="0">
            <a:spAutoFit/>
          </a:bodyPr>
          <a:lstStyle/>
          <a:p>
            <a:r>
              <a:rPr lang="en-US" sz="900" b="1" dirty="0" err="1"/>
              <a:t>twoway</a:t>
            </a:r>
            <a:r>
              <a:rPr lang="en-US" sz="900" b="1" dirty="0"/>
              <a:t> (</a:t>
            </a:r>
            <a:r>
              <a:rPr lang="en-US" sz="900" b="1" dirty="0" err="1"/>
              <a:t>kdensity</a:t>
            </a:r>
            <a:r>
              <a:rPr lang="en-US" sz="900" b="1" dirty="0"/>
              <a:t> loginc_11_11 [w=</a:t>
            </a:r>
            <a:r>
              <a:rPr lang="en-US" sz="900" b="1" dirty="0" err="1"/>
              <a:t>popu</a:t>
            </a:r>
            <a:r>
              <a:rPr lang="en-US" sz="900" b="1" dirty="0"/>
              <a:t>] if loginc_11_11&gt;2 &amp; </a:t>
            </a:r>
            <a:r>
              <a:rPr lang="en-US" sz="900" b="1" dirty="0" err="1" smtClean="0"/>
              <a:t>bin_year</a:t>
            </a:r>
            <a:r>
              <a:rPr lang="en-US" sz="900" b="1" dirty="0"/>
              <a:t>==1988, </a:t>
            </a:r>
            <a:r>
              <a:rPr lang="en-US" sz="900" b="1" dirty="0" err="1"/>
              <a:t>bwidth</a:t>
            </a:r>
            <a:r>
              <a:rPr lang="en-US" sz="900" b="1" dirty="0"/>
              <a:t>(0.14) title("Figure 3. Global income </a:t>
            </a:r>
            <a:r>
              <a:rPr lang="en-US" sz="900" b="1" dirty="0" smtClean="0"/>
              <a:t>distribution </a:t>
            </a:r>
            <a:r>
              <a:rPr lang="en-US" sz="900" b="1" dirty="0"/>
              <a:t>in 1988 and 2011")) (</a:t>
            </a:r>
            <a:r>
              <a:rPr lang="en-US" sz="900" b="1" dirty="0" err="1"/>
              <a:t>kdensity</a:t>
            </a:r>
            <a:r>
              <a:rPr lang="en-US" sz="900" b="1" dirty="0"/>
              <a:t> loginc_11_11 [w=</a:t>
            </a:r>
            <a:r>
              <a:rPr lang="en-US" sz="900" b="1" dirty="0" err="1"/>
              <a:t>popu</a:t>
            </a:r>
            <a:r>
              <a:rPr lang="en-US" sz="900" b="1" dirty="0"/>
              <a:t>] if loginc_11_11&gt;2 &amp; </a:t>
            </a:r>
            <a:r>
              <a:rPr lang="en-US" sz="900" b="1" dirty="0" err="1" smtClean="0"/>
              <a:t>bin_year</a:t>
            </a:r>
            <a:r>
              <a:rPr lang="en-US" sz="900" b="1" dirty="0"/>
              <a:t>==2011, </a:t>
            </a:r>
            <a:r>
              <a:rPr lang="en-US" sz="900" b="1" dirty="0" err="1"/>
              <a:t>bwidth</a:t>
            </a:r>
            <a:r>
              <a:rPr lang="en-US" sz="900" b="1" dirty="0"/>
              <a:t>(0.2)) , legend(off) </a:t>
            </a:r>
            <a:r>
              <a:rPr lang="en-US" sz="900" b="1" dirty="0" err="1"/>
              <a:t>xtitle</a:t>
            </a:r>
            <a:r>
              <a:rPr lang="en-US" sz="900" b="1" dirty="0"/>
              <a:t>(log of annual PPP real income) </a:t>
            </a:r>
            <a:r>
              <a:rPr lang="en-US" sz="900" b="1" dirty="0" err="1"/>
              <a:t>ytitle</a:t>
            </a:r>
            <a:r>
              <a:rPr lang="en-US" sz="900" b="1" dirty="0"/>
              <a:t>(density) text(0.78 2.5 "1988") text(0.65 3.5 "2011") </a:t>
            </a:r>
            <a:r>
              <a:rPr lang="en-US" sz="900" b="1" dirty="0" err="1"/>
              <a:t>xlabel</a:t>
            </a:r>
            <a:r>
              <a:rPr lang="en-US" sz="900" b="1" dirty="0"/>
              <a:t>(2.477"300" 3"1000"   3.477"3000"   4"10000" 4.699"50000", </a:t>
            </a:r>
            <a:r>
              <a:rPr lang="en-US" sz="900" b="1" dirty="0" err="1"/>
              <a:t>labsize</a:t>
            </a:r>
            <a:r>
              <a:rPr lang="en-US" sz="900" b="1" dirty="0"/>
              <a:t>(small) angle(90</a:t>
            </a:r>
            <a:r>
              <a:rPr lang="en-US" sz="900" b="1" dirty="0" smtClean="0"/>
              <a:t>))</a:t>
            </a:r>
          </a:p>
          <a:p>
            <a:r>
              <a:rPr lang="en-US" sz="900" b="1" dirty="0"/>
              <a:t>Using Branko\</a:t>
            </a:r>
            <a:r>
              <a:rPr lang="en-US" sz="900" b="1" dirty="0" err="1"/>
              <a:t>Income_inequality</a:t>
            </a:r>
            <a:r>
              <a:rPr lang="en-US" sz="900" b="1" dirty="0"/>
              <a:t>\final11\combine88_08_11_new.dta</a:t>
            </a:r>
            <a:endParaRPr lang="en-US" sz="900" dirty="0"/>
          </a:p>
        </p:txBody>
      </p:sp>
      <p:pic>
        <p:nvPicPr>
          <p:cNvPr id="5" name="Picture 4"/>
          <p:cNvPicPr>
            <a:picLocks noChangeAspect="1"/>
          </p:cNvPicPr>
          <p:nvPr/>
        </p:nvPicPr>
        <p:blipFill>
          <a:blip r:embed="rId2"/>
          <a:stretch>
            <a:fillRect/>
          </a:stretch>
        </p:blipFill>
        <p:spPr>
          <a:xfrm>
            <a:off x="929002" y="1556304"/>
            <a:ext cx="6995798" cy="4539696"/>
          </a:xfrm>
          <a:prstGeom prst="rect">
            <a:avLst/>
          </a:prstGeom>
        </p:spPr>
      </p:pic>
      <p:sp>
        <p:nvSpPr>
          <p:cNvPr id="7" name="TextBox 6"/>
          <p:cNvSpPr txBox="1"/>
          <p:nvPr/>
        </p:nvSpPr>
        <p:spPr>
          <a:xfrm>
            <a:off x="4724400" y="2209800"/>
            <a:ext cx="2895600" cy="923330"/>
          </a:xfrm>
          <a:prstGeom prst="rect">
            <a:avLst/>
          </a:prstGeom>
          <a:noFill/>
        </p:spPr>
        <p:txBody>
          <a:bodyPr wrap="square" rtlCol="0">
            <a:spAutoFit/>
          </a:bodyPr>
          <a:lstStyle/>
          <a:p>
            <a:r>
              <a:rPr lang="en-US" dirty="0"/>
              <a:t>Emerging global “middle class” between $3 and $16</a:t>
            </a:r>
          </a:p>
          <a:p>
            <a:endParaRPr lang="en-US" dirty="0"/>
          </a:p>
        </p:txBody>
      </p:sp>
      <p:sp>
        <p:nvSpPr>
          <p:cNvPr id="8" name="Down Arrow 7"/>
          <p:cNvSpPr/>
          <p:nvPr/>
        </p:nvSpPr>
        <p:spPr>
          <a:xfrm>
            <a:off x="5029200" y="2971800"/>
            <a:ext cx="45719" cy="533400"/>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912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t time 2011 PPP 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609600" y="609600"/>
            <a:ext cx="8087648" cy="5715000"/>
          </a:xfrm>
          <a:prstGeom prst="rect">
            <a:avLst/>
          </a:prstGeom>
          <a:noFill/>
          <a:ln>
            <a:noFill/>
          </a:ln>
        </p:spPr>
      </p:pic>
      <p:sp>
        <p:nvSpPr>
          <p:cNvPr id="4" name="TextBox 3"/>
          <p:cNvSpPr txBox="1"/>
          <p:nvPr/>
        </p:nvSpPr>
        <p:spPr>
          <a:xfrm>
            <a:off x="457200" y="6477000"/>
            <a:ext cx="3352800" cy="307777"/>
          </a:xfrm>
          <a:prstGeom prst="rect">
            <a:avLst/>
          </a:prstGeom>
          <a:noFill/>
        </p:spPr>
        <p:txBody>
          <a:bodyPr wrap="square" rtlCol="0">
            <a:spAutoFit/>
          </a:bodyPr>
          <a:lstStyle/>
          <a:p>
            <a:r>
              <a:rPr lang="en-US" sz="1400" dirty="0" smtClean="0"/>
              <a:t>From Christoph </a:t>
            </a:r>
            <a:r>
              <a:rPr lang="en-US" sz="1400" dirty="0" err="1" smtClean="0"/>
              <a:t>Lakner</a:t>
            </a:r>
            <a:endParaRPr lang="en-US" sz="1400" dirty="0"/>
          </a:p>
        </p:txBody>
      </p:sp>
    </p:spTree>
    <p:extLst>
      <p:ext uri="{BB962C8B-B14F-4D97-AF65-F5344CB8AC3E}">
        <p14:creationId xmlns:p14="http://schemas.microsoft.com/office/powerpoint/2010/main" val="272714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Branko Milanovic</a:t>
            </a:r>
            <a:endParaRPr lang="en-US"/>
          </a:p>
        </p:txBody>
      </p:sp>
      <p:sp>
        <p:nvSpPr>
          <p:cNvPr id="4" name="TextBox 3"/>
          <p:cNvSpPr txBox="1"/>
          <p:nvPr/>
        </p:nvSpPr>
        <p:spPr>
          <a:xfrm>
            <a:off x="381000" y="6553200"/>
            <a:ext cx="2209800" cy="230832"/>
          </a:xfrm>
          <a:prstGeom prst="rect">
            <a:avLst/>
          </a:prstGeom>
          <a:noFill/>
        </p:spPr>
        <p:txBody>
          <a:bodyPr wrap="square" rtlCol="0">
            <a:spAutoFit/>
          </a:bodyPr>
          <a:lstStyle/>
          <a:p>
            <a:r>
              <a:rPr lang="en-US" sz="900" dirty="0" smtClean="0"/>
              <a:t>History…/the past.xls</a:t>
            </a:r>
            <a:endParaRPr lang="en-US" sz="900" dirty="0"/>
          </a:p>
        </p:txBody>
      </p:sp>
      <p:graphicFrame>
        <p:nvGraphicFramePr>
          <p:cNvPr id="5" name="Chart 4"/>
          <p:cNvGraphicFramePr>
            <a:graphicFrameLocks noGrp="1"/>
          </p:cNvGraphicFramePr>
          <p:nvPr>
            <p:extLst>
              <p:ext uri="{D42A27DB-BD31-4B8C-83A1-F6EECF244321}">
                <p14:modId xmlns:p14="http://schemas.microsoft.com/office/powerpoint/2010/main" val="157767606"/>
              </p:ext>
            </p:extLst>
          </p:nvPr>
        </p:nvGraphicFramePr>
        <p:xfrm>
          <a:off x="285750" y="518583"/>
          <a:ext cx="8572500" cy="58208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9653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438400"/>
          </a:xfrm>
        </p:spPr>
        <p:txBody>
          <a:bodyPr>
            <a:normAutofit/>
          </a:bodyPr>
          <a:lstStyle/>
          <a:p>
            <a:r>
              <a:rPr lang="en-US" dirty="0"/>
              <a:t>4</a:t>
            </a:r>
            <a:r>
              <a:rPr lang="en-US" dirty="0" smtClean="0"/>
              <a:t>. Political implications</a:t>
            </a:r>
            <a:endParaRPr lang="en-US" sz="3600" dirty="0"/>
          </a:p>
        </p:txBody>
      </p:sp>
      <p:sp>
        <p:nvSpPr>
          <p:cNvPr id="3" name="Footer Placeholder 2"/>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3782172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a:solidFill>
            <a:schemeClr val="accent1">
              <a:lumMod val="20000"/>
              <a:lumOff val="80000"/>
            </a:schemeClr>
          </a:solidFill>
        </p:spPr>
        <p:txBody>
          <a:bodyPr>
            <a:normAutofit fontScale="90000"/>
          </a:bodyPr>
          <a:lstStyle/>
          <a:p>
            <a:r>
              <a:rPr lang="en-US" dirty="0" smtClean="0"/>
              <a:t>The contradiction of inequality changes during Globalization II</a:t>
            </a:r>
            <a:endParaRPr lang="en-US" dirty="0"/>
          </a:p>
        </p:txBody>
      </p:sp>
      <p:sp>
        <p:nvSpPr>
          <p:cNvPr id="3" name="Content Placeholder 2"/>
          <p:cNvSpPr>
            <a:spLocks noGrp="1"/>
          </p:cNvSpPr>
          <p:nvPr>
            <p:ph idx="1"/>
          </p:nvPr>
        </p:nvSpPr>
        <p:spPr>
          <a:xfrm>
            <a:off x="533400" y="1447800"/>
            <a:ext cx="8229600" cy="5029200"/>
          </a:xfrm>
        </p:spPr>
        <p:txBody>
          <a:bodyPr>
            <a:noAutofit/>
          </a:bodyPr>
          <a:lstStyle/>
          <a:p>
            <a:r>
              <a:rPr lang="en-US" sz="3000" dirty="0" smtClean="0"/>
              <a:t>Most countries displayed an upward sloping GIC (US, China, India urban, Indonesia…)</a:t>
            </a:r>
          </a:p>
          <a:p>
            <a:r>
              <a:rPr lang="en-US" sz="3000" dirty="0" smtClean="0"/>
              <a:t>Perception that the rich are doing better than anybody else (true)</a:t>
            </a:r>
          </a:p>
          <a:p>
            <a:r>
              <a:rPr lang="en-US" sz="3000" dirty="0" smtClean="0"/>
              <a:t>But growth rates of countries are uneven; those that grew the fastest were in the lower middle of global income distribution, and they were also most populous</a:t>
            </a:r>
          </a:p>
          <a:p>
            <a:r>
              <a:rPr lang="en-US" sz="3000" dirty="0" smtClean="0"/>
              <a:t>This led to the “elephant-shaped” global GIC and decreasing global inequality</a:t>
            </a:r>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38020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tx2">
              <a:lumMod val="20000"/>
              <a:lumOff val="80000"/>
            </a:schemeClr>
          </a:solidFill>
        </p:spPr>
        <p:txBody>
          <a:bodyPr/>
          <a:lstStyle/>
          <a:p>
            <a:r>
              <a:rPr lang="en-US" dirty="0" smtClean="0"/>
              <a:t>The issues</a:t>
            </a:r>
            <a:endParaRPr lang="en-US" dirty="0"/>
          </a:p>
        </p:txBody>
      </p:sp>
      <p:sp>
        <p:nvSpPr>
          <p:cNvPr id="3" name="Content Placeholder 2"/>
          <p:cNvSpPr>
            <a:spLocks noGrp="1"/>
          </p:cNvSpPr>
          <p:nvPr>
            <p:ph idx="1"/>
          </p:nvPr>
        </p:nvSpPr>
        <p:spPr>
          <a:xfrm>
            <a:off x="457200" y="1143000"/>
            <a:ext cx="8229600" cy="5410200"/>
          </a:xfrm>
        </p:spPr>
        <p:txBody>
          <a:bodyPr>
            <a:noAutofit/>
          </a:bodyPr>
          <a:lstStyle/>
          <a:p>
            <a:r>
              <a:rPr lang="en-US" sz="2500" dirty="0" smtClean="0"/>
              <a:t>Are growth (1) along the entire Chinese income distribution and (2) stagnation around the median in the rich world as well as stagnation across most of income distribution in E. Europe and LAC, related?</a:t>
            </a:r>
          </a:p>
          <a:p>
            <a:r>
              <a:rPr lang="en-US" sz="2500" dirty="0" smtClean="0"/>
              <a:t>In other words, is the hump in middle related to the dip around the 70-80</a:t>
            </a:r>
            <a:r>
              <a:rPr lang="en-US" sz="2500" baseline="30000" dirty="0" smtClean="0"/>
              <a:t>th</a:t>
            </a:r>
            <a:r>
              <a:rPr lang="en-US" sz="2500" dirty="0" smtClean="0"/>
              <a:t> percentile?</a:t>
            </a:r>
          </a:p>
          <a:p>
            <a:r>
              <a:rPr lang="en-US" sz="2500" dirty="0" smtClean="0"/>
              <a:t>Marching of China and India through the ranks reduces global inequality and the importance of the between-country component in global inequality </a:t>
            </a:r>
          </a:p>
          <a:p>
            <a:r>
              <a:rPr lang="en-US" sz="2500" dirty="0" smtClean="0"/>
              <a:t>But it might “cause” increases in within-national inequalities (thus offsetting global inequality decline)</a:t>
            </a:r>
          </a:p>
          <a:p>
            <a:r>
              <a:rPr lang="en-US" sz="2500" dirty="0" smtClean="0"/>
              <a:t>Can democracy survive if rich countries’ middle classes are hollowed out?</a:t>
            </a:r>
          </a:p>
          <a:p>
            <a:endParaRPr lang="en-US" sz="2500" dirty="0" smtClean="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244662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Back to Mandeville…</a:t>
            </a:r>
            <a:endParaRPr lang="en-US" dirty="0"/>
          </a:p>
        </p:txBody>
      </p:sp>
      <p:sp>
        <p:nvSpPr>
          <p:cNvPr id="3" name="Content Placeholder 2"/>
          <p:cNvSpPr>
            <a:spLocks noGrp="1"/>
          </p:cNvSpPr>
          <p:nvPr>
            <p:ph idx="1"/>
          </p:nvPr>
        </p:nvSpPr>
        <p:spPr/>
        <p:txBody>
          <a:bodyPr>
            <a:normAutofit/>
          </a:bodyPr>
          <a:lstStyle/>
          <a:p>
            <a:r>
              <a:rPr lang="en-US" sz="4400" dirty="0" smtClean="0"/>
              <a:t>Can something that is bad nationally (increased inequality) be good globally (decreased inequality) ?</a:t>
            </a:r>
          </a:p>
          <a:p>
            <a:r>
              <a:rPr lang="en-US" sz="4400" dirty="0" smtClean="0"/>
              <a:t>Can national vices produce global virtue?</a:t>
            </a:r>
            <a:endParaRPr lang="en-US" sz="4400" dirty="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3119349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20000"/>
              <a:lumOff val="80000"/>
            </a:schemeClr>
          </a:solidFill>
        </p:spPr>
        <p:txBody>
          <a:bodyPr/>
          <a:lstStyle/>
          <a:p>
            <a:r>
              <a:rPr lang="en-US" dirty="0" smtClean="0"/>
              <a:t>Political implications</a:t>
            </a:r>
            <a:endParaRPr lang="en-US" dirty="0"/>
          </a:p>
        </p:txBody>
      </p:sp>
      <p:sp>
        <p:nvSpPr>
          <p:cNvPr id="3" name="Content Placeholder 2"/>
          <p:cNvSpPr>
            <a:spLocks noGrp="1"/>
          </p:cNvSpPr>
          <p:nvPr>
            <p:ph idx="1"/>
          </p:nvPr>
        </p:nvSpPr>
        <p:spPr>
          <a:xfrm>
            <a:off x="457200" y="1447800"/>
            <a:ext cx="8229600" cy="4876800"/>
          </a:xfrm>
        </p:spPr>
        <p:txBody>
          <a:bodyPr>
            <a:normAutofit lnSpcReduction="10000"/>
          </a:bodyPr>
          <a:lstStyle/>
          <a:p>
            <a:r>
              <a:rPr lang="en-US" dirty="0"/>
              <a:t>Possible crowding out of national middle </a:t>
            </a:r>
            <a:r>
              <a:rPr lang="en-US" dirty="0" smtClean="0"/>
              <a:t>classes</a:t>
            </a:r>
            <a:r>
              <a:rPr lang="en-US" dirty="0"/>
              <a:t>, and </a:t>
            </a:r>
            <a:r>
              <a:rPr lang="en-US" dirty="0" smtClean="0"/>
              <a:t>the creation </a:t>
            </a:r>
            <a:r>
              <a:rPr lang="en-US" dirty="0"/>
              <a:t>of a global one</a:t>
            </a:r>
          </a:p>
          <a:p>
            <a:r>
              <a:rPr lang="en-US" dirty="0" smtClean="0"/>
              <a:t>But the middle class is presumably a force for stability when there is a political community. There is no political community at the global level. What does </a:t>
            </a:r>
            <a:r>
              <a:rPr lang="en-US" i="1" dirty="0" smtClean="0"/>
              <a:t>global</a:t>
            </a:r>
            <a:r>
              <a:rPr lang="en-US" dirty="0" smtClean="0"/>
              <a:t> middle class mean?</a:t>
            </a:r>
          </a:p>
          <a:p>
            <a:r>
              <a:rPr lang="en-US" dirty="0"/>
              <a:t>Would global middle class create a global polity?</a:t>
            </a:r>
          </a:p>
          <a:p>
            <a:r>
              <a:rPr lang="en-US" dirty="0" smtClean="0"/>
              <a:t>Or, global plutocracy: in the longer-term, reversal to the pre World War I situation</a:t>
            </a:r>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22869791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905000"/>
          </a:xfrm>
          <a:solidFill>
            <a:schemeClr val="tx2">
              <a:lumMod val="20000"/>
              <a:lumOff val="80000"/>
            </a:schemeClr>
          </a:solidFill>
        </p:spPr>
        <p:txBody>
          <a:bodyPr>
            <a:normAutofit/>
          </a:bodyPr>
          <a:lstStyle/>
          <a:p>
            <a:r>
              <a:rPr lang="en-US" sz="3600" dirty="0" smtClean="0"/>
              <a:t>Are we at the end of capitalism’s long “el periodo especial” or going upward the second modern era Kuznets curve?</a:t>
            </a:r>
            <a:endParaRPr lang="en-US" sz="3600" dirty="0"/>
          </a:p>
        </p:txBody>
      </p:sp>
      <p:sp>
        <p:nvSpPr>
          <p:cNvPr id="3" name="Content Placeholder 2"/>
          <p:cNvSpPr>
            <a:spLocks noGrp="1"/>
          </p:cNvSpPr>
          <p:nvPr>
            <p:ph idx="1"/>
          </p:nvPr>
        </p:nvSpPr>
        <p:spPr>
          <a:xfrm>
            <a:off x="228600" y="1981200"/>
            <a:ext cx="8686800" cy="5410200"/>
          </a:xfrm>
        </p:spPr>
        <p:txBody>
          <a:bodyPr>
            <a:noAutofit/>
          </a:bodyPr>
          <a:lstStyle/>
          <a:p>
            <a:r>
              <a:rPr lang="en-US" sz="2800" dirty="0" smtClean="0"/>
              <a:t>Three challengers to global capitalism were beaten off in the 20</a:t>
            </a:r>
            <a:r>
              <a:rPr lang="en-US" sz="2800" baseline="30000" dirty="0" smtClean="0"/>
              <a:t>th</a:t>
            </a:r>
            <a:r>
              <a:rPr lang="en-US" sz="2800" dirty="0" smtClean="0"/>
              <a:t> century: depression (by reinventing </a:t>
            </a:r>
            <a:r>
              <a:rPr lang="en-US" sz="2800" dirty="0" err="1" smtClean="0"/>
              <a:t>gov’t</a:t>
            </a:r>
            <a:r>
              <a:rPr lang="en-US" sz="2800" dirty="0" smtClean="0"/>
              <a:t>), war (by marshalling resources), Communism (through Welfare State)</a:t>
            </a:r>
          </a:p>
          <a:p>
            <a:r>
              <a:rPr lang="en-US" sz="2800" dirty="0" smtClean="0"/>
              <a:t>Neither of these threats is any longer present; so is this the reason capitalism is becoming more unequal?</a:t>
            </a:r>
          </a:p>
          <a:p>
            <a:r>
              <a:rPr lang="en-US" sz="2800" dirty="0" smtClean="0"/>
              <a:t>Or is the period after 1980, the second modern era Kuznets curve driven by the technological revolution and globalization?</a:t>
            </a:r>
          </a:p>
          <a:p>
            <a:endParaRPr lang="en-US" dirty="0" smtClean="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248907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467600" cy="3810001"/>
          </a:xfrm>
        </p:spPr>
        <p:txBody>
          <a:bodyPr>
            <a:normAutofit/>
          </a:bodyPr>
          <a:lstStyle/>
          <a:p>
            <a:r>
              <a:rPr lang="en-US" dirty="0" smtClean="0"/>
              <a:t>Focus on point B of the “elephant graph” </a:t>
            </a:r>
            <a:br>
              <a:rPr lang="en-US" dirty="0" smtClean="0"/>
            </a:br>
            <a:r>
              <a:rPr lang="en-US" dirty="0" smtClean="0"/>
              <a:t>(income stagnation and erosion of the middle class in advanced economies)</a:t>
            </a:r>
            <a:endParaRPr lang="en-US" dirty="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810063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261" y="685800"/>
            <a:ext cx="7111539" cy="5334000"/>
          </a:xfrm>
          <a:prstGeom prst="rect">
            <a:avLst/>
          </a:prstGeom>
        </p:spPr>
      </p:pic>
      <p:sp>
        <p:nvSpPr>
          <p:cNvPr id="3" name="TextBox 2"/>
          <p:cNvSpPr txBox="1"/>
          <p:nvPr/>
        </p:nvSpPr>
        <p:spPr>
          <a:xfrm>
            <a:off x="228600" y="6473802"/>
            <a:ext cx="5608865" cy="300082"/>
          </a:xfrm>
          <a:prstGeom prst="rect">
            <a:avLst/>
          </a:prstGeom>
          <a:noFill/>
        </p:spPr>
        <p:txBody>
          <a:bodyPr wrap="square" rtlCol="0">
            <a:spAutoFit/>
          </a:bodyPr>
          <a:lstStyle/>
          <a:p>
            <a:r>
              <a:rPr lang="en-US" sz="1350" dirty="0"/>
              <a:t>c</a:t>
            </a:r>
            <a:r>
              <a:rPr lang="en-US" sz="825" dirty="0"/>
              <a:t>:\branko\voter\dofils\define_variables using data_voter_checked.dta</a:t>
            </a:r>
          </a:p>
        </p:txBody>
      </p:sp>
    </p:spTree>
    <p:extLst>
      <p:ext uri="{BB962C8B-B14F-4D97-AF65-F5344CB8AC3E}">
        <p14:creationId xmlns:p14="http://schemas.microsoft.com/office/powerpoint/2010/main" val="4282361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9059" y="6019800"/>
            <a:ext cx="8534400" cy="584775"/>
          </a:xfrm>
          <a:prstGeom prst="rect">
            <a:avLst/>
          </a:prstGeom>
          <a:noFill/>
        </p:spPr>
        <p:txBody>
          <a:bodyPr wrap="square" rtlCol="0">
            <a:spAutoFit/>
          </a:bodyPr>
          <a:lstStyle/>
          <a:p>
            <a:r>
              <a:rPr lang="en-US" sz="1600" dirty="0" smtClean="0"/>
              <a:t>The middle class defined as population with income between +/-25% of national median income (all in per capita basis; disposable income; LIS data)</a:t>
            </a:r>
            <a:endParaRPr lang="en-US" sz="1600" dirty="0"/>
          </a:p>
        </p:txBody>
      </p:sp>
      <p:graphicFrame>
        <p:nvGraphicFramePr>
          <p:cNvPr id="4" name="Chart 3"/>
          <p:cNvGraphicFramePr>
            <a:graphicFrameLocks noGrp="1"/>
          </p:cNvGraphicFramePr>
          <p:nvPr>
            <p:extLst>
              <p:ext uri="{D42A27DB-BD31-4B8C-83A1-F6EECF244321}">
                <p14:modId xmlns:p14="http://schemas.microsoft.com/office/powerpoint/2010/main" val="2108109368"/>
              </p:ext>
            </p:extLst>
          </p:nvPr>
        </p:nvGraphicFramePr>
        <p:xfrm>
          <a:off x="685800" y="304800"/>
          <a:ext cx="7760918"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603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058740562"/>
              </p:ext>
            </p:extLst>
          </p:nvPr>
        </p:nvGraphicFramePr>
        <p:xfrm>
          <a:off x="914400" y="381000"/>
          <a:ext cx="78486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918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715962"/>
          </a:xfrm>
        </p:spPr>
        <p:txBody>
          <a:bodyPr>
            <a:normAutofit fontScale="90000"/>
          </a:bodyPr>
          <a:lstStyle/>
          <a:p>
            <a:r>
              <a:rPr lang="en-US" sz="2800" dirty="0" smtClean="0"/>
              <a:t>La longue </a:t>
            </a:r>
            <a:r>
              <a:rPr lang="en-US" sz="2800" dirty="0" err="1" smtClean="0"/>
              <a:t>durée</a:t>
            </a:r>
            <a:r>
              <a:rPr lang="en-US" sz="2800" dirty="0" smtClean="0"/>
              <a:t>: From Karl Marx to Frantz Fanon and back to Marx?</a:t>
            </a:r>
            <a:endParaRPr lang="en-US" sz="2800" dirty="0"/>
          </a:p>
        </p:txBody>
      </p:sp>
      <p:sp>
        <p:nvSpPr>
          <p:cNvPr id="4" name="Footer Placeholder 3"/>
          <p:cNvSpPr>
            <a:spLocks noGrp="1"/>
          </p:cNvSpPr>
          <p:nvPr>
            <p:ph type="ftr" sz="quarter" idx="11"/>
          </p:nvPr>
        </p:nvSpPr>
        <p:spPr/>
        <p:txBody>
          <a:bodyPr/>
          <a:lstStyle/>
          <a:p>
            <a:r>
              <a:rPr lang="en-US" smtClean="0"/>
              <a:t>Branko Milanovic</a:t>
            </a:r>
            <a:endParaRPr lang="en-US"/>
          </a:p>
        </p:txBody>
      </p:sp>
      <p:graphicFrame>
        <p:nvGraphicFramePr>
          <p:cNvPr id="5" name="Content Placeholder 4"/>
          <p:cNvGraphicFramePr>
            <a:graphicFrameLocks noGrp="1"/>
          </p:cNvGraphicFramePr>
          <p:nvPr>
            <p:ph idx="1"/>
          </p:nvPr>
        </p:nvGraphicFramePr>
        <p:xfrm>
          <a:off x="457200" y="1143000"/>
          <a:ext cx="8229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04800" y="6477000"/>
            <a:ext cx="1447800" cy="246221"/>
          </a:xfrm>
          <a:prstGeom prst="rect">
            <a:avLst/>
          </a:prstGeom>
          <a:noFill/>
        </p:spPr>
        <p:txBody>
          <a:bodyPr wrap="square" rtlCol="0">
            <a:spAutoFit/>
          </a:bodyPr>
          <a:lstStyle/>
          <a:p>
            <a:r>
              <a:rPr lang="en-US" sz="1000" dirty="0" smtClean="0"/>
              <a:t>History../the_past.xls</a:t>
            </a:r>
            <a:endParaRPr lang="en-US" sz="1000" dirty="0"/>
          </a:p>
        </p:txBody>
      </p:sp>
    </p:spTree>
    <p:extLst>
      <p:ext uri="{BB962C8B-B14F-4D97-AF65-F5344CB8AC3E}">
        <p14:creationId xmlns:p14="http://schemas.microsoft.com/office/powerpoint/2010/main" val="21759107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382000" cy="2819400"/>
          </a:xfrm>
        </p:spPr>
        <p:txBody>
          <a:bodyPr>
            <a:normAutofit/>
          </a:bodyPr>
          <a:lstStyle/>
          <a:p>
            <a:r>
              <a:rPr lang="en-US" dirty="0"/>
              <a:t>5</a:t>
            </a:r>
            <a:r>
              <a:rPr lang="en-US" dirty="0" smtClean="0"/>
              <a:t>. How </a:t>
            </a:r>
            <a:r>
              <a:rPr lang="en-US" dirty="0"/>
              <a:t>to think of within-national inequalities: </a:t>
            </a:r>
            <a:r>
              <a:rPr lang="en-US" dirty="0" smtClean="0"/>
              <a:t/>
            </a:r>
            <a:br>
              <a:rPr lang="en-US" dirty="0" smtClean="0"/>
            </a:br>
            <a:r>
              <a:rPr lang="en-US" dirty="0" smtClean="0"/>
              <a:t>Introducing </a:t>
            </a:r>
            <a:r>
              <a:rPr lang="en-US" dirty="0"/>
              <a:t>the Kuznets waves</a:t>
            </a:r>
            <a:br>
              <a:rPr lang="en-US" dirty="0"/>
            </a:br>
            <a:endParaRPr lang="en-US" dirty="0"/>
          </a:p>
        </p:txBody>
      </p:sp>
      <p:sp>
        <p:nvSpPr>
          <p:cNvPr id="3" name="Footer Placeholder 2"/>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947697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28" y="228600"/>
            <a:ext cx="7884968" cy="765248"/>
          </a:xfrm>
        </p:spPr>
        <p:txBody>
          <a:bodyPr/>
          <a:lstStyle/>
          <a:p>
            <a:r>
              <a:rPr lang="en-US" dirty="0" smtClean="0"/>
              <a:t>Kuznets waves defined</a:t>
            </a:r>
            <a:endParaRPr lang="en-US" dirty="0"/>
          </a:p>
        </p:txBody>
      </p:sp>
      <p:sp>
        <p:nvSpPr>
          <p:cNvPr id="3" name="Content Placeholder 2"/>
          <p:cNvSpPr>
            <a:spLocks noGrp="1"/>
          </p:cNvSpPr>
          <p:nvPr>
            <p:ph idx="1"/>
          </p:nvPr>
        </p:nvSpPr>
        <p:spPr>
          <a:xfrm>
            <a:off x="533400" y="1143000"/>
            <a:ext cx="8001000" cy="5181600"/>
          </a:xfrm>
        </p:spPr>
        <p:txBody>
          <a:bodyPr>
            <a:noAutofit/>
          </a:bodyPr>
          <a:lstStyle/>
          <a:p>
            <a:r>
              <a:rPr lang="en-US" sz="2300" dirty="0"/>
              <a:t>Kuznets  saw just one curve. We now know there may be many more</a:t>
            </a:r>
            <a:r>
              <a:rPr lang="en-US" sz="2300" dirty="0" smtClean="0"/>
              <a:t>.</a:t>
            </a:r>
            <a:endParaRPr lang="en-US" sz="2300" b="1" dirty="0" smtClean="0"/>
          </a:p>
          <a:p>
            <a:r>
              <a:rPr lang="en-US" sz="2300" dirty="0" smtClean="0"/>
              <a:t>Distinguish the waves in pre-industrial and modern societies (those with sustained increase in mean income)</a:t>
            </a:r>
          </a:p>
          <a:p>
            <a:r>
              <a:rPr lang="en-US" sz="2300" dirty="0" smtClean="0"/>
              <a:t>Kuznets waves in pre-industrial societies are visible when plotted against time only (because mean income is stagnant)</a:t>
            </a:r>
          </a:p>
          <a:p>
            <a:r>
              <a:rPr lang="en-US" sz="2300" dirty="0"/>
              <a:t>Kuznets cycles in industrial societies are visible when plotted against income per capita=&gt; proxy for </a:t>
            </a:r>
            <a:r>
              <a:rPr lang="en-US" sz="2300" dirty="0" smtClean="0"/>
              <a:t>structural changes </a:t>
            </a:r>
          </a:p>
          <a:p>
            <a:r>
              <a:rPr lang="en-US" sz="2300" dirty="0" smtClean="0"/>
              <a:t>Inequality waves are too complex for formal modelling =&gt; need to use inductive reasoning and analytic narrative</a:t>
            </a:r>
          </a:p>
          <a:p>
            <a:r>
              <a:rPr lang="en-US" sz="2300" dirty="0" smtClean="0"/>
              <a:t>The waves in modern era reflect economic </a:t>
            </a:r>
            <a:r>
              <a:rPr lang="en-US" sz="2300" dirty="0"/>
              <a:t>forces of technological innovation and structural transformation. But also wars and policy changes</a:t>
            </a:r>
            <a:r>
              <a:rPr lang="en-US" sz="2300" dirty="0" smtClean="0"/>
              <a:t>.</a:t>
            </a:r>
            <a:endParaRPr lang="en-US" sz="2300" dirty="0"/>
          </a:p>
        </p:txBody>
      </p:sp>
      <p:sp>
        <p:nvSpPr>
          <p:cNvPr id="4" name="Slide Number Placeholder 3"/>
          <p:cNvSpPr>
            <a:spLocks noGrp="1"/>
          </p:cNvSpPr>
          <p:nvPr>
            <p:ph type="sldNum" sz="quarter" idx="12"/>
          </p:nvPr>
        </p:nvSpPr>
        <p:spPr/>
        <p:txBody>
          <a:bodyPr/>
          <a:lstStyle/>
          <a:p>
            <a:fld id="{0AE2E895-D8EF-4566-8E65-BB58AE2C854C}" type="slidenum">
              <a:rPr lang="en-US" smtClean="0"/>
              <a:t>51</a:t>
            </a:fld>
            <a:endParaRPr lang="en-US" dirty="0"/>
          </a:p>
        </p:txBody>
      </p:sp>
    </p:spTree>
    <p:extLst>
      <p:ext uri="{BB962C8B-B14F-4D97-AF65-F5344CB8AC3E}">
        <p14:creationId xmlns:p14="http://schemas.microsoft.com/office/powerpoint/2010/main" val="25657459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371600"/>
          </a:xfrm>
        </p:spPr>
        <p:txBody>
          <a:bodyPr>
            <a:normAutofit fontScale="90000"/>
          </a:bodyPr>
          <a:lstStyle/>
          <a:p>
            <a:pPr algn="ctr"/>
            <a:r>
              <a:rPr lang="en-US" sz="2000" dirty="0" smtClean="0"/>
              <a:t/>
            </a:r>
            <a:br>
              <a:rPr lang="en-US" sz="2000" dirty="0" smtClean="0"/>
            </a:br>
            <a:r>
              <a:rPr lang="en-US" sz="2000" dirty="0" smtClean="0"/>
              <a:t/>
            </a:r>
            <a:br>
              <a:rPr lang="en-US" sz="2000" dirty="0" smtClean="0"/>
            </a:br>
            <a:r>
              <a:rPr lang="en-US" sz="3600" dirty="0" smtClean="0"/>
              <a:t>Malign </a:t>
            </a:r>
            <a:r>
              <a:rPr lang="en-US" sz="3600" dirty="0"/>
              <a:t>and benign forces reducing </a:t>
            </a:r>
            <a:r>
              <a:rPr lang="en-US" sz="3600" dirty="0" smtClean="0"/>
              <a:t>inequality (downward </a:t>
            </a:r>
            <a:r>
              <a:rPr lang="en-US" sz="3600" dirty="0"/>
              <a:t>portion of the Kuznets wave)</a:t>
            </a:r>
            <a:br>
              <a:rPr lang="en-US" sz="3600" dirty="0"/>
            </a:br>
            <a:endParaRPr lang="en-US" sz="3600" dirty="0"/>
          </a:p>
        </p:txBody>
      </p:sp>
      <p:graphicFrame>
        <p:nvGraphicFramePr>
          <p:cNvPr id="5" name="Content Placeholder 4"/>
          <p:cNvGraphicFramePr>
            <a:graphicFrameLocks noGrp="1"/>
          </p:cNvGraphicFramePr>
          <p:nvPr>
            <p:ph idx="1"/>
            <p:extLst/>
          </p:nvPr>
        </p:nvGraphicFramePr>
        <p:xfrm>
          <a:off x="609600" y="1676400"/>
          <a:ext cx="7962247" cy="4724399"/>
        </p:xfrm>
        <a:graphic>
          <a:graphicData uri="http://schemas.openxmlformats.org/drawingml/2006/table">
            <a:tbl>
              <a:tblPr firstRow="1" bandRow="1">
                <a:tableStyleId>{5C22544A-7EE6-4342-B048-85BDC9FD1C3A}</a:tableStyleId>
              </a:tblPr>
              <a:tblGrid>
                <a:gridCol w="2396639">
                  <a:extLst>
                    <a:ext uri="{9D8B030D-6E8A-4147-A177-3AD203B41FA5}">
                      <a16:colId xmlns:a16="http://schemas.microsoft.com/office/drawing/2014/main" val="20000"/>
                    </a:ext>
                  </a:extLst>
                </a:gridCol>
                <a:gridCol w="2657637">
                  <a:extLst>
                    <a:ext uri="{9D8B030D-6E8A-4147-A177-3AD203B41FA5}">
                      <a16:colId xmlns:a16="http://schemas.microsoft.com/office/drawing/2014/main" val="20001"/>
                    </a:ext>
                  </a:extLst>
                </a:gridCol>
                <a:gridCol w="2907971">
                  <a:extLst>
                    <a:ext uri="{9D8B030D-6E8A-4147-A177-3AD203B41FA5}">
                      <a16:colId xmlns:a16="http://schemas.microsoft.com/office/drawing/2014/main" val="20002"/>
                    </a:ext>
                  </a:extLst>
                </a:gridCol>
              </a:tblGrid>
              <a:tr h="400372">
                <a:tc>
                  <a:txBody>
                    <a:bodyPr/>
                    <a:lstStyle/>
                    <a:p>
                      <a:endParaRPr lang="en-US" sz="1400" dirty="0"/>
                    </a:p>
                  </a:txBody>
                  <a:tcPr marL="68580" marR="68580" marT="34290" marB="34290"/>
                </a:tc>
                <a:tc>
                  <a:txBody>
                    <a:bodyPr/>
                    <a:lstStyle/>
                    <a:p>
                      <a:pPr algn="ctr"/>
                      <a:r>
                        <a:rPr lang="en-US" sz="1800" b="1" kern="1200" dirty="0" smtClean="0">
                          <a:solidFill>
                            <a:schemeClr val="lt1"/>
                          </a:solidFill>
                          <a:effectLst/>
                          <a:latin typeface="+mn-lt"/>
                          <a:ea typeface="+mn-ea"/>
                          <a:cs typeface="+mn-cs"/>
                        </a:rPr>
                        <a:t>Malign</a:t>
                      </a:r>
                      <a:endParaRPr lang="en-US" sz="1800" dirty="0"/>
                    </a:p>
                  </a:txBody>
                  <a:tcPr marL="68580" marR="68580" marT="34290" marB="34290"/>
                </a:tc>
                <a:tc>
                  <a:txBody>
                    <a:bodyPr/>
                    <a:lstStyle/>
                    <a:p>
                      <a:pPr algn="ctr"/>
                      <a:r>
                        <a:rPr lang="en-US" sz="1800" b="1" kern="1200" dirty="0" smtClean="0">
                          <a:solidFill>
                            <a:schemeClr val="lt1"/>
                          </a:solidFill>
                          <a:effectLst/>
                          <a:latin typeface="+mn-lt"/>
                          <a:ea typeface="+mn-ea"/>
                          <a:cs typeface="+mn-cs"/>
                        </a:rPr>
                        <a:t>Benign</a:t>
                      </a:r>
                      <a:endParaRPr lang="en-US" sz="1800" dirty="0"/>
                    </a:p>
                  </a:txBody>
                  <a:tcPr marL="68580" marR="68580" marT="34290" marB="34290"/>
                </a:tc>
                <a:extLst>
                  <a:ext uri="{0D108BD9-81ED-4DB2-BD59-A6C34878D82A}">
                    <a16:rowId xmlns:a16="http://schemas.microsoft.com/office/drawing/2014/main" val="10000"/>
                  </a:ext>
                </a:extLst>
              </a:tr>
              <a:tr h="1040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Societies with stagnant mean income</a:t>
                      </a:r>
                    </a:p>
                    <a:p>
                      <a:endParaRPr lang="en-US" sz="1800" dirty="0"/>
                    </a:p>
                  </a:txBody>
                  <a:tcPr marL="68580" marR="68580" marT="34290" marB="34290"/>
                </a:tc>
                <a:tc>
                  <a:txBody>
                    <a:bodyPr/>
                    <a:lstStyle/>
                    <a:p>
                      <a:r>
                        <a:rPr lang="en-US" sz="1800" kern="1200" dirty="0" smtClean="0">
                          <a:solidFill>
                            <a:schemeClr val="dk1"/>
                          </a:solidFill>
                          <a:effectLst/>
                          <a:latin typeface="+mn-lt"/>
                          <a:ea typeface="+mn-ea"/>
                          <a:cs typeface="+mn-cs"/>
                        </a:rPr>
                        <a:t>Idiosyncratic events: wars (though destruction), epidemics, civil conflict</a:t>
                      </a:r>
                      <a:endParaRPr 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Cultural</a:t>
                      </a:r>
                      <a:r>
                        <a:rPr lang="en-US" sz="1800" kern="1200" baseline="0" dirty="0" smtClean="0">
                          <a:solidFill>
                            <a:schemeClr val="dk1"/>
                          </a:solidFill>
                          <a:effectLst/>
                          <a:latin typeface="+mn-lt"/>
                          <a:ea typeface="+mn-ea"/>
                          <a:cs typeface="+mn-cs"/>
                        </a:rPr>
                        <a:t> and ideological (e.g. Christianity?)</a:t>
                      </a:r>
                      <a:endParaRPr lang="en-US" sz="1800" dirty="0" smtClean="0"/>
                    </a:p>
                    <a:p>
                      <a:endParaRPr lang="en-US" sz="1800" dirty="0"/>
                    </a:p>
                  </a:txBody>
                  <a:tcPr marL="68580" marR="68580" marT="34290" marB="34290"/>
                </a:tc>
                <a:extLst>
                  <a:ext uri="{0D108BD9-81ED-4DB2-BD59-A6C34878D82A}">
                    <a16:rowId xmlns:a16="http://schemas.microsoft.com/office/drawing/2014/main" val="10001"/>
                  </a:ext>
                </a:extLst>
              </a:tr>
              <a:tr h="3283057">
                <a:tc>
                  <a:txBody>
                    <a:bodyPr/>
                    <a:lstStyle/>
                    <a:p>
                      <a:r>
                        <a:rPr lang="en-US" sz="1800" kern="1200" dirty="0" smtClean="0">
                          <a:solidFill>
                            <a:schemeClr val="dk1"/>
                          </a:solidFill>
                          <a:effectLst/>
                          <a:latin typeface="+mn-lt"/>
                          <a:ea typeface="+mn-ea"/>
                          <a:cs typeface="+mn-cs"/>
                        </a:rPr>
                        <a:t>Societies with a rising mean income</a:t>
                      </a:r>
                      <a:endParaRPr lang="en-US" sz="1800" dirty="0"/>
                    </a:p>
                  </a:txBody>
                  <a:tcPr marL="68580" marR="68580" marT="34290" marB="34290"/>
                </a:tc>
                <a:tc>
                  <a:txBody>
                    <a:bodyPr/>
                    <a:lstStyle/>
                    <a:p>
                      <a:r>
                        <a:rPr lang="en-US" sz="1800" kern="1200" dirty="0" smtClean="0">
                          <a:solidFill>
                            <a:schemeClr val="dk1"/>
                          </a:solidFill>
                          <a:effectLst/>
                          <a:latin typeface="+mn-lt"/>
                          <a:ea typeface="+mn-ea"/>
                          <a:cs typeface="+mn-cs"/>
                        </a:rPr>
                        <a:t>Wars (through destruction and higher taxation: </a:t>
                      </a:r>
                      <a:r>
                        <a:rPr lang="en-US" sz="1800" i="1" kern="1200" dirty="0" smtClean="0">
                          <a:solidFill>
                            <a:schemeClr val="dk1"/>
                          </a:solidFill>
                          <a:effectLst/>
                          <a:latin typeface="+mn-lt"/>
                          <a:ea typeface="+mn-ea"/>
                          <a:cs typeface="+mn-cs"/>
                        </a:rPr>
                        <a:t>War and Welfare</a:t>
                      </a:r>
                      <a:r>
                        <a:rPr lang="en-US" sz="1800" kern="1200" dirty="0" smtClean="0">
                          <a:solidFill>
                            <a:schemeClr val="dk1"/>
                          </a:solidFill>
                          <a:effectLst/>
                          <a:latin typeface="+mn-lt"/>
                          <a:ea typeface="+mn-ea"/>
                          <a:cs typeface="+mn-cs"/>
                        </a:rPr>
                        <a:t>), civil conflict</a:t>
                      </a:r>
                      <a:endParaRPr 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•Widespread education (reflecting</a:t>
                      </a:r>
                      <a:r>
                        <a:rPr lang="en-US" sz="1800" kern="1200" baseline="0" dirty="0" smtClean="0">
                          <a:solidFill>
                            <a:schemeClr val="dk1"/>
                          </a:solidFill>
                          <a:effectLst/>
                          <a:latin typeface="+mn-lt"/>
                          <a:ea typeface="+mn-ea"/>
                          <a:cs typeface="+mn-cs"/>
                        </a:rPr>
                        <a:t> changing returns)</a:t>
                      </a:r>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•Social pressure through politics (socialism, trade unions)</a:t>
                      </a:r>
                    </a:p>
                    <a:p>
                      <a:r>
                        <a:rPr lang="en-US" sz="1800" kern="1200" dirty="0" smtClean="0">
                          <a:solidFill>
                            <a:schemeClr val="dk1"/>
                          </a:solidFill>
                          <a:effectLst/>
                          <a:latin typeface="+mn-lt"/>
                          <a:ea typeface="+mn-ea"/>
                          <a:cs typeface="+mn-cs"/>
                        </a:rPr>
                        <a:t>•Aging (demand for social protection)</a:t>
                      </a:r>
                    </a:p>
                    <a:p>
                      <a:r>
                        <a:rPr lang="en-US" sz="1800" kern="1200" dirty="0" smtClean="0">
                          <a:solidFill>
                            <a:schemeClr val="dk1"/>
                          </a:solidFill>
                          <a:effectLst/>
                          <a:latin typeface="+mn-lt"/>
                          <a:ea typeface="+mn-ea"/>
                          <a:cs typeface="+mn-cs"/>
                        </a:rPr>
                        <a:t>•Low-skill biased TC </a:t>
                      </a:r>
                    </a:p>
                    <a:p>
                      <a:r>
                        <a:rPr lang="en-US" sz="1800" kern="1200" dirty="0" smtClean="0">
                          <a:solidFill>
                            <a:schemeClr val="dk1"/>
                          </a:solidFill>
                          <a:effectLst/>
                          <a:latin typeface="+mn-lt"/>
                          <a:ea typeface="+mn-ea"/>
                          <a:cs typeface="+mn-cs"/>
                        </a:rPr>
                        <a:t>•Cultural</a:t>
                      </a:r>
                      <a:r>
                        <a:rPr lang="en-US" sz="1800" kern="1200" baseline="0" dirty="0" smtClean="0">
                          <a:solidFill>
                            <a:schemeClr val="dk1"/>
                          </a:solidFill>
                          <a:effectLst/>
                          <a:latin typeface="+mn-lt"/>
                          <a:ea typeface="+mn-ea"/>
                          <a:cs typeface="+mn-cs"/>
                        </a:rPr>
                        <a:t> and ideological (pay norms?)</a:t>
                      </a:r>
                      <a:endParaRPr lang="en-US" sz="1800" dirty="0"/>
                    </a:p>
                  </a:txBody>
                  <a:tcPr marL="68580" marR="68580" marT="34290" marB="3429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0AE2E895-D8EF-4566-8E65-BB58AE2C854C}" type="slidenum">
              <a:rPr lang="en-US" smtClean="0"/>
              <a:t>52</a:t>
            </a:fld>
            <a:endParaRPr lang="en-US" dirty="0"/>
          </a:p>
        </p:txBody>
      </p:sp>
    </p:spTree>
    <p:extLst>
      <p:ext uri="{BB962C8B-B14F-4D97-AF65-F5344CB8AC3E}">
        <p14:creationId xmlns:p14="http://schemas.microsoft.com/office/powerpoint/2010/main" val="3351427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1462360" y="6160142"/>
            <a:ext cx="57004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100" dirty="0"/>
              <a:t>From Prados de la Escosura &amp; Alvarez-Nogal, “The rise and fall of Spain 800-1850”</a:t>
            </a:r>
          </a:p>
        </p:txBody>
      </p:sp>
      <p:sp>
        <p:nvSpPr>
          <p:cNvPr id="27651" name="TextBox 1"/>
          <p:cNvSpPr txBox="1">
            <a:spLocks noChangeArrowheads="1"/>
          </p:cNvSpPr>
          <p:nvPr/>
        </p:nvSpPr>
        <p:spPr bwMode="auto">
          <a:xfrm>
            <a:off x="1905000" y="527663"/>
            <a:ext cx="5486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350" dirty="0"/>
              <a:t>Cyclical nature of the Kuznets curve: </a:t>
            </a:r>
          </a:p>
          <a:p>
            <a:pPr algn="ctr">
              <a:spcBef>
                <a:spcPct val="0"/>
              </a:spcBef>
              <a:buFontTx/>
              <a:buNone/>
            </a:pPr>
            <a:r>
              <a:rPr lang="en-US" altLang="en-US" sz="1350" dirty="0"/>
              <a:t>Land rental/wage ratio over the long-term in Spain, 1282-1842</a:t>
            </a:r>
          </a:p>
        </p:txBody>
      </p:sp>
      <p:graphicFrame>
        <p:nvGraphicFramePr>
          <p:cNvPr id="9" name="Chart 8"/>
          <p:cNvGraphicFramePr/>
          <p:nvPr>
            <p:extLst>
              <p:ext uri="{D42A27DB-BD31-4B8C-83A1-F6EECF244321}">
                <p14:modId xmlns:p14="http://schemas.microsoft.com/office/powerpoint/2010/main" val="1163738376"/>
              </p:ext>
            </p:extLst>
          </p:nvPr>
        </p:nvGraphicFramePr>
        <p:xfrm>
          <a:off x="609600" y="1295400"/>
          <a:ext cx="75438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36179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188" y="609600"/>
            <a:ext cx="5734112" cy="395806"/>
          </a:xfrm>
        </p:spPr>
        <p:txBody>
          <a:bodyPr>
            <a:normAutofit fontScale="90000"/>
          </a:bodyPr>
          <a:lstStyle/>
          <a:p>
            <a:pPr algn="ctr"/>
            <a:r>
              <a:rPr lang="en-US" dirty="0" smtClean="0"/>
              <a:t>Kuznets curve here? No. </a:t>
            </a:r>
            <a:endParaRPr lang="en-US" dirty="0"/>
          </a:p>
        </p:txBody>
      </p:sp>
      <p:sp>
        <p:nvSpPr>
          <p:cNvPr id="5" name="Slide Number Placeholder 4"/>
          <p:cNvSpPr>
            <a:spLocks noGrp="1"/>
          </p:cNvSpPr>
          <p:nvPr>
            <p:ph type="sldNum" sz="quarter" idx="12"/>
          </p:nvPr>
        </p:nvSpPr>
        <p:spPr/>
        <p:txBody>
          <a:bodyPr/>
          <a:lstStyle/>
          <a:p>
            <a:fld id="{0AE2E895-D8EF-4566-8E65-BB58AE2C854C}" type="slidenum">
              <a:rPr lang="en-US" smtClean="0"/>
              <a:t>54</a:t>
            </a:fld>
            <a:endParaRPr lang="en-US" dirty="0"/>
          </a:p>
        </p:txBody>
      </p:sp>
      <p:sp>
        <p:nvSpPr>
          <p:cNvPr id="3" name="TextBox 2"/>
          <p:cNvSpPr txBox="1"/>
          <p:nvPr/>
        </p:nvSpPr>
        <p:spPr>
          <a:xfrm>
            <a:off x="914400" y="6172468"/>
            <a:ext cx="5179868" cy="430887"/>
          </a:xfrm>
          <a:prstGeom prst="rect">
            <a:avLst/>
          </a:prstGeom>
          <a:noFill/>
        </p:spPr>
        <p:txBody>
          <a:bodyPr wrap="square" rtlCol="0">
            <a:spAutoFit/>
          </a:bodyPr>
          <a:lstStyle/>
          <a:p>
            <a:r>
              <a:rPr lang="en-US" sz="1100" dirty="0"/>
              <a:t>From </a:t>
            </a:r>
            <a:r>
              <a:rPr lang="en-US" altLang="en-US" sz="1100" dirty="0"/>
              <a:t>Prados de la Escosura &amp; Alvarez-Nogal, “The rise and fall of Spain 800-1850”</a:t>
            </a:r>
          </a:p>
          <a:p>
            <a:endParaRPr lang="en-US" sz="11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19939096"/>
              </p:ext>
            </p:extLst>
          </p:nvPr>
        </p:nvGraphicFramePr>
        <p:xfrm>
          <a:off x="762000" y="1219201"/>
          <a:ext cx="7543800" cy="4648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75416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3283478751"/>
              </p:ext>
            </p:extLst>
          </p:nvPr>
        </p:nvGraphicFramePr>
        <p:xfrm>
          <a:off x="244522" y="290015"/>
          <a:ext cx="8654955" cy="6277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72422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839015905"/>
              </p:ext>
            </p:extLst>
          </p:nvPr>
        </p:nvGraphicFramePr>
        <p:xfrm>
          <a:off x="244522" y="290015"/>
          <a:ext cx="8654955" cy="6277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36124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Branko Milanovic</a:t>
            </a:r>
            <a:endParaRPr lang="en-US"/>
          </a:p>
        </p:txBody>
      </p:sp>
      <p:graphicFrame>
        <p:nvGraphicFramePr>
          <p:cNvPr id="3" name="Chart 2"/>
          <p:cNvGraphicFramePr>
            <a:graphicFrameLocks noGrp="1"/>
          </p:cNvGraphicFramePr>
          <p:nvPr>
            <p:extLst>
              <p:ext uri="{D42A27DB-BD31-4B8C-83A1-F6EECF244321}">
                <p14:modId xmlns:p14="http://schemas.microsoft.com/office/powerpoint/2010/main" val="532663131"/>
              </p:ext>
            </p:extLst>
          </p:nvPr>
        </p:nvGraphicFramePr>
        <p:xfrm>
          <a:off x="248227" y="294409"/>
          <a:ext cx="8647545" cy="6269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31430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905750" cy="1241932"/>
          </a:xfrm>
        </p:spPr>
        <p:txBody>
          <a:bodyPr>
            <a:normAutofit/>
          </a:bodyPr>
          <a:lstStyle/>
          <a:p>
            <a:r>
              <a:rPr lang="en-US" sz="2800" dirty="0" smtClean="0"/>
              <a:t>Downswing of Kuznets first wave  and upswing of the second Kuznets wave  in advanced economies</a:t>
            </a:r>
            <a:endParaRPr lang="en-US" sz="2800" dirty="0"/>
          </a:p>
        </p:txBody>
      </p:sp>
      <p:graphicFrame>
        <p:nvGraphicFramePr>
          <p:cNvPr id="5" name="Content Placeholder 4"/>
          <p:cNvGraphicFramePr>
            <a:graphicFrameLocks noGrp="1"/>
          </p:cNvGraphicFramePr>
          <p:nvPr>
            <p:ph idx="1"/>
            <p:extLst/>
          </p:nvPr>
        </p:nvGraphicFramePr>
        <p:xfrm>
          <a:off x="520061" y="1755564"/>
          <a:ext cx="8279432" cy="4569038"/>
        </p:xfrm>
        <a:graphic>
          <a:graphicData uri="http://schemas.openxmlformats.org/drawingml/2006/table">
            <a:tbl>
              <a:tblPr firstRow="1" bandRow="1">
                <a:tableStyleId>{5C22544A-7EE6-4342-B048-85BDC9FD1C3A}</a:tableStyleId>
              </a:tblPr>
              <a:tblGrid>
                <a:gridCol w="1182776">
                  <a:extLst>
                    <a:ext uri="{9D8B030D-6E8A-4147-A177-3AD203B41FA5}">
                      <a16:colId xmlns:a16="http://schemas.microsoft.com/office/drawing/2014/main" val="20000"/>
                    </a:ext>
                  </a:extLst>
                </a:gridCol>
                <a:gridCol w="1182776">
                  <a:extLst>
                    <a:ext uri="{9D8B030D-6E8A-4147-A177-3AD203B41FA5}">
                      <a16:colId xmlns:a16="http://schemas.microsoft.com/office/drawing/2014/main" val="20001"/>
                    </a:ext>
                  </a:extLst>
                </a:gridCol>
                <a:gridCol w="1182776">
                  <a:extLst>
                    <a:ext uri="{9D8B030D-6E8A-4147-A177-3AD203B41FA5}">
                      <a16:colId xmlns:a16="http://schemas.microsoft.com/office/drawing/2014/main" val="20002"/>
                    </a:ext>
                  </a:extLst>
                </a:gridCol>
                <a:gridCol w="1182776">
                  <a:extLst>
                    <a:ext uri="{9D8B030D-6E8A-4147-A177-3AD203B41FA5}">
                      <a16:colId xmlns:a16="http://schemas.microsoft.com/office/drawing/2014/main" val="20003"/>
                    </a:ext>
                  </a:extLst>
                </a:gridCol>
                <a:gridCol w="1182776">
                  <a:extLst>
                    <a:ext uri="{9D8B030D-6E8A-4147-A177-3AD203B41FA5}">
                      <a16:colId xmlns:a16="http://schemas.microsoft.com/office/drawing/2014/main" val="20004"/>
                    </a:ext>
                  </a:extLst>
                </a:gridCol>
                <a:gridCol w="1182776">
                  <a:extLst>
                    <a:ext uri="{9D8B030D-6E8A-4147-A177-3AD203B41FA5}">
                      <a16:colId xmlns:a16="http://schemas.microsoft.com/office/drawing/2014/main" val="20005"/>
                    </a:ext>
                  </a:extLst>
                </a:gridCol>
                <a:gridCol w="1182776">
                  <a:extLst>
                    <a:ext uri="{9D8B030D-6E8A-4147-A177-3AD203B41FA5}">
                      <a16:colId xmlns:a16="http://schemas.microsoft.com/office/drawing/2014/main" val="20006"/>
                    </a:ext>
                  </a:extLst>
                </a:gridCol>
              </a:tblGrid>
              <a:tr h="1708064">
                <a:tc>
                  <a:txBody>
                    <a:bodyPr/>
                    <a:lstStyle/>
                    <a:p>
                      <a:endParaRPr lang="en-US" sz="1400" dirty="0"/>
                    </a:p>
                  </a:txBody>
                  <a:tcPr marL="68580" marR="68580" marT="34290" marB="34290"/>
                </a:tc>
                <a:tc>
                  <a:txBody>
                    <a:bodyPr/>
                    <a:lstStyle/>
                    <a:p>
                      <a:r>
                        <a:rPr lang="en-US" sz="1400" b="1" kern="1200" dirty="0" smtClean="0">
                          <a:solidFill>
                            <a:schemeClr val="lt1"/>
                          </a:solidFill>
                          <a:effectLst/>
                          <a:latin typeface="+mn-lt"/>
                          <a:ea typeface="+mn-ea"/>
                          <a:cs typeface="+mn-cs"/>
                        </a:rPr>
                        <a:t>Level of maximum inequality (peak of Wave 1)</a:t>
                      </a:r>
                    </a:p>
                    <a:p>
                      <a:r>
                        <a:rPr lang="en-US" sz="1400" b="1" kern="1200" dirty="0" smtClean="0">
                          <a:solidFill>
                            <a:schemeClr val="lt1"/>
                          </a:solidFill>
                          <a:effectLst/>
                          <a:latin typeface="+mn-lt"/>
                          <a:ea typeface="+mn-ea"/>
                          <a:cs typeface="+mn-cs"/>
                        </a:rPr>
                        <a:t>Gini points (year)</a:t>
                      </a:r>
                      <a:endParaRPr lang="en-US" sz="1400" dirty="0"/>
                    </a:p>
                  </a:txBody>
                  <a:tcPr marL="68580" marR="68580" marT="34290" marB="34290"/>
                </a:tc>
                <a:tc>
                  <a:txBody>
                    <a:bodyPr/>
                    <a:lstStyle/>
                    <a:p>
                      <a:r>
                        <a:rPr lang="en-US" sz="1400" b="1" kern="1200" dirty="0" smtClean="0">
                          <a:solidFill>
                            <a:schemeClr val="lt1"/>
                          </a:solidFill>
                          <a:effectLst/>
                          <a:latin typeface="+mn-lt"/>
                          <a:ea typeface="+mn-ea"/>
                          <a:cs typeface="+mn-cs"/>
                        </a:rPr>
                        <a:t>Level of minimum  inequality (trough of Wave 1)</a:t>
                      </a:r>
                    </a:p>
                    <a:p>
                      <a:r>
                        <a:rPr lang="en-US" sz="1400" b="1" kern="1200" dirty="0" smtClean="0">
                          <a:solidFill>
                            <a:schemeClr val="lt1"/>
                          </a:solidFill>
                          <a:effectLst/>
                          <a:latin typeface="+mn-lt"/>
                          <a:ea typeface="+mn-ea"/>
                          <a:cs typeface="+mn-cs"/>
                        </a:rPr>
                        <a:t>(year)</a:t>
                      </a:r>
                      <a:endParaRPr lang="en-US" sz="1400" dirty="0"/>
                    </a:p>
                  </a:txBody>
                  <a:tcPr marL="68580" marR="68580" marT="34290" marB="34290"/>
                </a:tc>
                <a:tc>
                  <a:txBody>
                    <a:bodyPr/>
                    <a:lstStyle/>
                    <a:p>
                      <a:r>
                        <a:rPr lang="en-US" sz="1400" b="1" kern="1200" dirty="0" smtClean="0">
                          <a:solidFill>
                            <a:schemeClr val="lt1"/>
                          </a:solidFill>
                          <a:effectLst/>
                          <a:latin typeface="+mn-lt"/>
                          <a:ea typeface="+mn-ea"/>
                          <a:cs typeface="+mn-cs"/>
                        </a:rPr>
                        <a:t>Approximate number of years of downswing of the Kuznets wave</a:t>
                      </a:r>
                      <a:endParaRPr lang="en-US" sz="1400" dirty="0"/>
                    </a:p>
                  </a:txBody>
                  <a:tcPr marL="68580" marR="68580" marT="34290" marB="34290"/>
                </a:tc>
                <a:tc>
                  <a:txBody>
                    <a:bodyPr/>
                    <a:lstStyle/>
                    <a:p>
                      <a:r>
                        <a:rPr lang="en-US" sz="1400" dirty="0" smtClean="0"/>
                        <a:t>Reduction in inequality (Gini points)</a:t>
                      </a:r>
                      <a:endParaRPr lang="en-US" sz="1400" dirty="0"/>
                    </a:p>
                  </a:txBody>
                  <a:tcPr marL="68580" marR="68580" marT="34290" marB="34290"/>
                </a:tc>
                <a:tc>
                  <a:txBody>
                    <a:bodyPr/>
                    <a:lstStyle/>
                    <a:p>
                      <a:r>
                        <a:rPr lang="en-US" sz="1400" b="1" kern="1200" dirty="0" smtClean="0">
                          <a:solidFill>
                            <a:schemeClr val="lt1"/>
                          </a:solidFill>
                          <a:effectLst/>
                          <a:latin typeface="+mn-lt"/>
                          <a:ea typeface="+mn-ea"/>
                          <a:cs typeface="+mn-cs"/>
                        </a:rPr>
                        <a:t>GDP increased (how many times) during the downswing</a:t>
                      </a:r>
                      <a:endParaRPr lang="en-US" sz="1400" dirty="0"/>
                    </a:p>
                  </a:txBody>
                  <a:tcPr marL="68580" marR="68580" marT="34290" marB="34290"/>
                </a:tc>
                <a:tc>
                  <a:txBody>
                    <a:bodyPr/>
                    <a:lstStyle/>
                    <a:p>
                      <a:r>
                        <a:rPr lang="en-US" sz="1400" b="1" kern="1200" dirty="0" smtClean="0">
                          <a:solidFill>
                            <a:schemeClr val="lt1"/>
                          </a:solidFill>
                          <a:effectLst/>
                          <a:latin typeface="+mn-lt"/>
                          <a:ea typeface="+mn-ea"/>
                          <a:cs typeface="+mn-cs"/>
                        </a:rPr>
                        <a:t>The second Kuznets wave (increase in Gini points)</a:t>
                      </a:r>
                      <a:endParaRPr lang="en-US" sz="1400" dirty="0"/>
                    </a:p>
                  </a:txBody>
                  <a:tcPr marL="68580" marR="68580" marT="34290" marB="34290"/>
                </a:tc>
                <a:extLst>
                  <a:ext uri="{0D108BD9-81ED-4DB2-BD59-A6C34878D82A}">
                    <a16:rowId xmlns:a16="http://schemas.microsoft.com/office/drawing/2014/main" val="10000"/>
                  </a:ext>
                </a:extLst>
              </a:tr>
              <a:tr h="476829">
                <a:tc>
                  <a:txBody>
                    <a:bodyPr/>
                    <a:lstStyle/>
                    <a:p>
                      <a:pPr marL="0" marR="0">
                        <a:lnSpc>
                          <a:spcPct val="15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United States</a:t>
                      </a:r>
                    </a:p>
                  </a:txBody>
                  <a:tcPr marL="51435" marR="51435" marT="0" marB="0"/>
                </a:tc>
                <a:tc>
                  <a:txBody>
                    <a:bodyPr/>
                    <a:lstStyle/>
                    <a:p>
                      <a:pPr algn="ctr"/>
                      <a:r>
                        <a:rPr lang="en-US" sz="1500" dirty="0" smtClean="0"/>
                        <a:t>51 (1933)</a:t>
                      </a:r>
                      <a:endParaRPr lang="en-US" sz="1500" dirty="0"/>
                    </a:p>
                  </a:txBody>
                  <a:tcPr marL="68580" marR="68580" marT="34290" marB="34290"/>
                </a:tc>
                <a:tc>
                  <a:txBody>
                    <a:bodyPr/>
                    <a:lstStyle/>
                    <a:p>
                      <a:pPr algn="ctr"/>
                      <a:r>
                        <a:rPr lang="en-US" sz="1500" dirty="0" smtClean="0"/>
                        <a:t>35 (1979)</a:t>
                      </a:r>
                      <a:endParaRPr lang="en-US" sz="1500" dirty="0"/>
                    </a:p>
                  </a:txBody>
                  <a:tcPr marL="68580" marR="68580" marT="34290" marB="34290"/>
                </a:tc>
                <a:tc>
                  <a:txBody>
                    <a:bodyPr/>
                    <a:lstStyle/>
                    <a:p>
                      <a:pPr algn="ctr"/>
                      <a:r>
                        <a:rPr lang="en-US" sz="1500" dirty="0" smtClean="0"/>
                        <a:t>50</a:t>
                      </a:r>
                      <a:endParaRPr lang="en-US" sz="1500" dirty="0"/>
                    </a:p>
                  </a:txBody>
                  <a:tcPr marL="68580" marR="68580" marT="34290" marB="34290"/>
                </a:tc>
                <a:tc>
                  <a:txBody>
                    <a:bodyPr/>
                    <a:lstStyle/>
                    <a:p>
                      <a:pPr algn="ctr"/>
                      <a:r>
                        <a:rPr lang="en-US" sz="1500" dirty="0" smtClean="0"/>
                        <a:t>16</a:t>
                      </a:r>
                      <a:endParaRPr lang="en-US" sz="1500" dirty="0"/>
                    </a:p>
                  </a:txBody>
                  <a:tcPr marL="68580" marR="68580" marT="34290" marB="34290"/>
                </a:tc>
                <a:tc>
                  <a:txBody>
                    <a:bodyPr/>
                    <a:lstStyle/>
                    <a:p>
                      <a:pPr algn="ctr"/>
                      <a:r>
                        <a:rPr lang="en-US" sz="1500" dirty="0" smtClean="0"/>
                        <a:t>4</a:t>
                      </a:r>
                      <a:endParaRPr lang="en-US" sz="1500" dirty="0"/>
                    </a:p>
                  </a:txBody>
                  <a:tcPr marL="68580" marR="68580" marT="34290" marB="34290"/>
                </a:tc>
                <a:tc>
                  <a:txBody>
                    <a:bodyPr/>
                    <a:lstStyle/>
                    <a:p>
                      <a:pPr marL="0" marR="0" algn="ctr">
                        <a:lnSpc>
                          <a:spcPct val="150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Strong (+8)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476829">
                <a:tc>
                  <a:txBody>
                    <a:bodyPr/>
                    <a:lstStyle/>
                    <a:p>
                      <a:pPr marL="0" marR="0">
                        <a:lnSpc>
                          <a:spcPct val="150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UK</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en-US" sz="1500" dirty="0" smtClean="0"/>
                        <a:t>57 (1867)</a:t>
                      </a:r>
                      <a:endParaRPr lang="en-US" sz="1500" dirty="0"/>
                    </a:p>
                  </a:txBody>
                  <a:tcPr marL="68580" marR="68580" marT="34290" marB="34290"/>
                </a:tc>
                <a:tc>
                  <a:txBody>
                    <a:bodyPr/>
                    <a:lstStyle/>
                    <a:p>
                      <a:pPr algn="ctr"/>
                      <a:r>
                        <a:rPr lang="en-US" sz="1500" dirty="0" smtClean="0"/>
                        <a:t>27 (1978)</a:t>
                      </a:r>
                      <a:endParaRPr lang="en-US" sz="1500" dirty="0"/>
                    </a:p>
                  </a:txBody>
                  <a:tcPr marL="68580" marR="68580" marT="34290" marB="34290"/>
                </a:tc>
                <a:tc>
                  <a:txBody>
                    <a:bodyPr/>
                    <a:lstStyle/>
                    <a:p>
                      <a:pPr algn="ctr"/>
                      <a:r>
                        <a:rPr lang="en-US" sz="1500" dirty="0" smtClean="0"/>
                        <a:t>110</a:t>
                      </a:r>
                      <a:endParaRPr lang="en-US" sz="1500" dirty="0"/>
                    </a:p>
                  </a:txBody>
                  <a:tcPr marL="68580" marR="68580" marT="34290" marB="34290"/>
                </a:tc>
                <a:tc>
                  <a:txBody>
                    <a:bodyPr/>
                    <a:lstStyle/>
                    <a:p>
                      <a:pPr algn="ctr"/>
                      <a:r>
                        <a:rPr lang="en-US" sz="1500" dirty="0" smtClean="0"/>
                        <a:t>30</a:t>
                      </a:r>
                      <a:endParaRPr lang="en-US" sz="1500" dirty="0"/>
                    </a:p>
                  </a:txBody>
                  <a:tcPr marL="68580" marR="68580" marT="34290" marB="34290"/>
                </a:tc>
                <a:tc>
                  <a:txBody>
                    <a:bodyPr/>
                    <a:lstStyle/>
                    <a:p>
                      <a:pPr algn="ctr"/>
                      <a:r>
                        <a:rPr lang="en-US" sz="1500" dirty="0" smtClean="0"/>
                        <a:t>&gt;4</a:t>
                      </a:r>
                      <a:endParaRPr lang="en-US" sz="1500" dirty="0"/>
                    </a:p>
                  </a:txBody>
                  <a:tcPr marL="68580" marR="68580" marT="34290" marB="34290"/>
                </a:tc>
                <a:tc>
                  <a:txBody>
                    <a:bodyPr/>
                    <a:lstStyle/>
                    <a:p>
                      <a:pPr marL="0" marR="0" algn="ctr">
                        <a:lnSpc>
                          <a:spcPct val="150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Strong (+11)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476829">
                <a:tc>
                  <a:txBody>
                    <a:bodyPr/>
                    <a:lstStyle/>
                    <a:p>
                      <a:pPr marL="0" marR="0">
                        <a:lnSpc>
                          <a:spcPct val="15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Spain</a:t>
                      </a:r>
                    </a:p>
                  </a:txBody>
                  <a:tcPr marL="51435" marR="51435" marT="0" marB="0"/>
                </a:tc>
                <a:tc>
                  <a:txBody>
                    <a:bodyPr/>
                    <a:lstStyle/>
                    <a:p>
                      <a:pPr algn="ctr"/>
                      <a:r>
                        <a:rPr lang="en-US" sz="1500" dirty="0" smtClean="0"/>
                        <a:t>53 (1918)</a:t>
                      </a:r>
                      <a:endParaRPr lang="en-US" sz="1500" dirty="0"/>
                    </a:p>
                  </a:txBody>
                  <a:tcPr marL="68580" marR="68580" marT="34290" marB="34290"/>
                </a:tc>
                <a:tc>
                  <a:txBody>
                    <a:bodyPr/>
                    <a:lstStyle/>
                    <a:p>
                      <a:pPr algn="ctr"/>
                      <a:r>
                        <a:rPr lang="en-US" sz="1500" dirty="0" smtClean="0"/>
                        <a:t>31 (1985)</a:t>
                      </a:r>
                      <a:endParaRPr lang="en-US" sz="1500" dirty="0"/>
                    </a:p>
                  </a:txBody>
                  <a:tcPr marL="68580" marR="68580" marT="34290" marB="34290"/>
                </a:tc>
                <a:tc>
                  <a:txBody>
                    <a:bodyPr/>
                    <a:lstStyle/>
                    <a:p>
                      <a:pPr algn="ctr"/>
                      <a:r>
                        <a:rPr lang="en-US" sz="1500" dirty="0" smtClean="0"/>
                        <a:t>70</a:t>
                      </a:r>
                      <a:endParaRPr lang="en-US" sz="1500" dirty="0"/>
                    </a:p>
                  </a:txBody>
                  <a:tcPr marL="68580" marR="68580" marT="34290" marB="34290"/>
                </a:tc>
                <a:tc>
                  <a:txBody>
                    <a:bodyPr/>
                    <a:lstStyle/>
                    <a:p>
                      <a:pPr algn="ctr"/>
                      <a:r>
                        <a:rPr lang="en-US" sz="1500" dirty="0" smtClean="0"/>
                        <a:t>22</a:t>
                      </a:r>
                      <a:endParaRPr lang="en-US" sz="1500" dirty="0"/>
                    </a:p>
                  </a:txBody>
                  <a:tcPr marL="68580" marR="68580" marT="34290" marB="34290"/>
                </a:tc>
                <a:tc>
                  <a:txBody>
                    <a:bodyPr/>
                    <a:lstStyle/>
                    <a:p>
                      <a:pPr algn="ctr"/>
                      <a:r>
                        <a:rPr lang="en-US" sz="1500" dirty="0" smtClean="0"/>
                        <a:t>&lt;5</a:t>
                      </a:r>
                      <a:endParaRPr lang="en-US" sz="1500" dirty="0"/>
                    </a:p>
                  </a:txBody>
                  <a:tcPr marL="68580" marR="68580" marT="34290" marB="34290"/>
                </a:tc>
                <a:tc>
                  <a:txBody>
                    <a:bodyPr/>
                    <a:lstStyle/>
                    <a:p>
                      <a:pPr marL="0" marR="0" algn="ctr">
                        <a:lnSpc>
                          <a:spcPct val="150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Modest (+3)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476829">
                <a:tc>
                  <a:txBody>
                    <a:bodyPr/>
                    <a:lstStyle/>
                    <a:p>
                      <a:pPr marL="0" marR="0">
                        <a:lnSpc>
                          <a:spcPct val="15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Italy</a:t>
                      </a:r>
                    </a:p>
                  </a:txBody>
                  <a:tcPr marL="51435" marR="51435" marT="0" marB="0"/>
                </a:tc>
                <a:tc>
                  <a:txBody>
                    <a:bodyPr/>
                    <a:lstStyle/>
                    <a:p>
                      <a:pPr algn="ctr"/>
                      <a:r>
                        <a:rPr lang="en-US" sz="1500" dirty="0" smtClean="0"/>
                        <a:t>51 (1851)</a:t>
                      </a:r>
                      <a:endParaRPr lang="en-US" sz="1500" dirty="0"/>
                    </a:p>
                  </a:txBody>
                  <a:tcPr marL="68580" marR="68580" marT="34290" marB="34290"/>
                </a:tc>
                <a:tc>
                  <a:txBody>
                    <a:bodyPr/>
                    <a:lstStyle/>
                    <a:p>
                      <a:pPr algn="ctr"/>
                      <a:r>
                        <a:rPr lang="en-US" sz="1500" dirty="0" smtClean="0"/>
                        <a:t>30</a:t>
                      </a:r>
                      <a:r>
                        <a:rPr lang="en-US" sz="1500" baseline="0" dirty="0" smtClean="0"/>
                        <a:t> (1983)</a:t>
                      </a:r>
                      <a:endParaRPr lang="en-US" sz="1500" dirty="0"/>
                    </a:p>
                  </a:txBody>
                  <a:tcPr marL="68580" marR="68580" marT="34290" marB="34290"/>
                </a:tc>
                <a:tc>
                  <a:txBody>
                    <a:bodyPr/>
                    <a:lstStyle/>
                    <a:p>
                      <a:pPr algn="ctr"/>
                      <a:r>
                        <a:rPr lang="en-US" sz="1500" dirty="0" smtClean="0"/>
                        <a:t>120</a:t>
                      </a:r>
                      <a:endParaRPr lang="en-US" sz="1500" dirty="0"/>
                    </a:p>
                  </a:txBody>
                  <a:tcPr marL="68580" marR="68580" marT="34290" marB="34290"/>
                </a:tc>
                <a:tc>
                  <a:txBody>
                    <a:bodyPr/>
                    <a:lstStyle/>
                    <a:p>
                      <a:pPr algn="ctr"/>
                      <a:r>
                        <a:rPr lang="en-US" sz="1500" dirty="0" smtClean="0"/>
                        <a:t>21</a:t>
                      </a:r>
                      <a:endParaRPr lang="en-US" sz="1500" dirty="0"/>
                    </a:p>
                  </a:txBody>
                  <a:tcPr marL="68580" marR="68580" marT="34290" marB="34290"/>
                </a:tc>
                <a:tc>
                  <a:txBody>
                    <a:bodyPr/>
                    <a:lstStyle/>
                    <a:p>
                      <a:pPr algn="ctr"/>
                      <a:r>
                        <a:rPr lang="en-US" sz="1500" dirty="0" smtClean="0"/>
                        <a:t>&lt;9</a:t>
                      </a:r>
                      <a:endParaRPr lang="en-US" sz="1500" dirty="0"/>
                    </a:p>
                  </a:txBody>
                  <a:tcPr marL="68580" marR="68580" marT="34290" marB="34290"/>
                </a:tc>
                <a:tc>
                  <a:txBody>
                    <a:bodyPr/>
                    <a:lstStyle/>
                    <a:p>
                      <a:pPr marL="0" marR="0" algn="ctr">
                        <a:lnSpc>
                          <a:spcPct val="150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Strong (+5)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476829">
                <a:tc>
                  <a:txBody>
                    <a:bodyPr/>
                    <a:lstStyle/>
                    <a:p>
                      <a:pPr marL="0" marR="0">
                        <a:lnSpc>
                          <a:spcPct val="15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Japan</a:t>
                      </a:r>
                    </a:p>
                  </a:txBody>
                  <a:tcPr marL="51435" marR="51435" marT="0" marB="0"/>
                </a:tc>
                <a:tc>
                  <a:txBody>
                    <a:bodyPr/>
                    <a:lstStyle/>
                    <a:p>
                      <a:pPr algn="ctr"/>
                      <a:r>
                        <a:rPr lang="en-US" sz="1500" dirty="0" smtClean="0"/>
                        <a:t>55 (1937)</a:t>
                      </a:r>
                      <a:endParaRPr lang="en-US" sz="1500" dirty="0"/>
                    </a:p>
                  </a:txBody>
                  <a:tcPr marL="68580" marR="68580" marT="34290" marB="34290"/>
                </a:tc>
                <a:tc>
                  <a:txBody>
                    <a:bodyPr/>
                    <a:lstStyle/>
                    <a:p>
                      <a:pPr algn="ctr"/>
                      <a:r>
                        <a:rPr lang="en-US" sz="1500" dirty="0" smtClean="0"/>
                        <a:t>31 (1981)</a:t>
                      </a:r>
                      <a:endParaRPr lang="en-US" sz="1500" dirty="0"/>
                    </a:p>
                  </a:txBody>
                  <a:tcPr marL="68580" marR="68580" marT="34290" marB="34290"/>
                </a:tc>
                <a:tc>
                  <a:txBody>
                    <a:bodyPr/>
                    <a:lstStyle/>
                    <a:p>
                      <a:pPr algn="ctr"/>
                      <a:r>
                        <a:rPr lang="en-US" sz="1500" dirty="0" smtClean="0"/>
                        <a:t>45</a:t>
                      </a:r>
                      <a:endParaRPr lang="en-US" sz="1500" dirty="0"/>
                    </a:p>
                  </a:txBody>
                  <a:tcPr marL="68580" marR="68580" marT="34290" marB="34290"/>
                </a:tc>
                <a:tc>
                  <a:txBody>
                    <a:bodyPr/>
                    <a:lstStyle/>
                    <a:p>
                      <a:pPr algn="ctr"/>
                      <a:r>
                        <a:rPr lang="en-US" sz="1500" dirty="0" smtClean="0"/>
                        <a:t>24</a:t>
                      </a:r>
                      <a:endParaRPr lang="en-US" sz="1500" dirty="0"/>
                    </a:p>
                  </a:txBody>
                  <a:tcPr marL="68580" marR="68580" marT="34290" marB="34290"/>
                </a:tc>
                <a:tc>
                  <a:txBody>
                    <a:bodyPr/>
                    <a:lstStyle/>
                    <a:p>
                      <a:pPr algn="ctr"/>
                      <a:r>
                        <a:rPr lang="en-US" sz="1500" dirty="0" smtClean="0"/>
                        <a:t>6</a:t>
                      </a:r>
                      <a:endParaRPr lang="en-US" sz="1500" dirty="0"/>
                    </a:p>
                  </a:txBody>
                  <a:tcPr marL="68580" marR="68580" marT="34290" marB="34290"/>
                </a:tc>
                <a:tc>
                  <a:txBody>
                    <a:bodyPr/>
                    <a:lstStyle/>
                    <a:p>
                      <a:pPr marL="0" marR="0" algn="ctr">
                        <a:lnSpc>
                          <a:spcPct val="150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Modest (+1)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476829">
                <a:tc>
                  <a:txBody>
                    <a:bodyPr/>
                    <a:lstStyle/>
                    <a:p>
                      <a:pPr marL="0" marR="0">
                        <a:lnSpc>
                          <a:spcPct val="150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Netherlands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r>
                        <a:rPr lang="en-US" sz="1500" dirty="0" smtClean="0"/>
                        <a:t>61  (1732)</a:t>
                      </a:r>
                      <a:endParaRPr lang="en-US" sz="1500" dirty="0"/>
                    </a:p>
                  </a:txBody>
                  <a:tcPr marL="68580" marR="68580" marT="34290" marB="34290"/>
                </a:tc>
                <a:tc>
                  <a:txBody>
                    <a:bodyPr/>
                    <a:lstStyle/>
                    <a:p>
                      <a:pPr algn="ctr"/>
                      <a:r>
                        <a:rPr lang="en-US" sz="1500" dirty="0" smtClean="0"/>
                        <a:t>28 (1982)</a:t>
                      </a:r>
                      <a:endParaRPr lang="en-US" sz="1500" dirty="0"/>
                    </a:p>
                  </a:txBody>
                  <a:tcPr marL="68580" marR="68580" marT="34290" marB="34290"/>
                </a:tc>
                <a:tc>
                  <a:txBody>
                    <a:bodyPr/>
                    <a:lstStyle/>
                    <a:p>
                      <a:pPr algn="ctr"/>
                      <a:r>
                        <a:rPr lang="en-US" sz="1500" dirty="0" smtClean="0"/>
                        <a:t>250</a:t>
                      </a:r>
                      <a:endParaRPr lang="en-US" sz="1500" dirty="0"/>
                    </a:p>
                  </a:txBody>
                  <a:tcPr marL="68580" marR="68580" marT="34290" marB="34290"/>
                </a:tc>
                <a:tc>
                  <a:txBody>
                    <a:bodyPr/>
                    <a:lstStyle/>
                    <a:p>
                      <a:pPr algn="ctr"/>
                      <a:r>
                        <a:rPr lang="en-US" sz="1500" dirty="0" smtClean="0"/>
                        <a:t>33</a:t>
                      </a:r>
                      <a:endParaRPr lang="en-US" sz="1500" dirty="0"/>
                    </a:p>
                  </a:txBody>
                  <a:tcPr marL="68580" marR="68580" marT="34290" marB="34290"/>
                </a:tc>
                <a:tc>
                  <a:txBody>
                    <a:bodyPr/>
                    <a:lstStyle/>
                    <a:p>
                      <a:pPr algn="ctr"/>
                      <a:r>
                        <a:rPr lang="en-US" sz="1500" dirty="0" smtClean="0"/>
                        <a:t>7</a:t>
                      </a:r>
                      <a:endParaRPr lang="en-US" sz="1500" dirty="0"/>
                    </a:p>
                  </a:txBody>
                  <a:tcPr marL="68580" marR="68580" marT="34290" marB="34290"/>
                </a:tc>
                <a:tc>
                  <a:txBody>
                    <a:bodyPr/>
                    <a:lstStyle/>
                    <a:p>
                      <a:pPr marL="0" marR="0" algn="ctr">
                        <a:lnSpc>
                          <a:spcPct val="150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Modest(+2)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0AE2E895-D8EF-4566-8E65-BB58AE2C854C}" type="slidenum">
              <a:rPr lang="en-US" smtClean="0"/>
              <a:t>58</a:t>
            </a:fld>
            <a:endParaRPr lang="en-US" dirty="0"/>
          </a:p>
        </p:txBody>
      </p:sp>
      <p:sp>
        <p:nvSpPr>
          <p:cNvPr id="3" name="TextBox 2"/>
          <p:cNvSpPr txBox="1"/>
          <p:nvPr/>
        </p:nvSpPr>
        <p:spPr>
          <a:xfrm>
            <a:off x="304800" y="6553200"/>
            <a:ext cx="1981200" cy="230832"/>
          </a:xfrm>
          <a:prstGeom prst="rect">
            <a:avLst/>
          </a:prstGeom>
          <a:noFill/>
        </p:spPr>
        <p:txBody>
          <a:bodyPr wrap="square" rtlCol="0">
            <a:spAutoFit/>
          </a:bodyPr>
          <a:lstStyle/>
          <a:p>
            <a:r>
              <a:rPr lang="en-US" sz="900" dirty="0" smtClean="0"/>
              <a:t>Table2_data.xls</a:t>
            </a:r>
            <a:endParaRPr lang="en-US" sz="900" dirty="0"/>
          </a:p>
        </p:txBody>
      </p:sp>
    </p:spTree>
    <p:extLst>
      <p:ext uri="{BB962C8B-B14F-4D97-AF65-F5344CB8AC3E}">
        <p14:creationId xmlns:p14="http://schemas.microsoft.com/office/powerpoint/2010/main" val="3471761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Branko Milanovic</a:t>
            </a:r>
            <a:endParaRPr lang="en-US"/>
          </a:p>
        </p:txBody>
      </p:sp>
      <p:graphicFrame>
        <p:nvGraphicFramePr>
          <p:cNvPr id="3" name="Chart 2"/>
          <p:cNvGraphicFramePr>
            <a:graphicFrameLocks noGrp="1"/>
          </p:cNvGraphicFramePr>
          <p:nvPr>
            <p:extLst/>
          </p:nvPr>
        </p:nvGraphicFramePr>
        <p:xfrm>
          <a:off x="235992" y="280063"/>
          <a:ext cx="8672015" cy="6297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5774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077200" cy="5899150"/>
          </a:xfrm>
        </p:spPr>
        <p:txBody>
          <a:bodyPr>
            <a:noAutofit/>
          </a:bodyPr>
          <a:lstStyle/>
          <a:p>
            <a:r>
              <a:rPr lang="en-US" dirty="0"/>
              <a:t>In the </a:t>
            </a:r>
            <a:r>
              <a:rPr lang="en-US" i="1" dirty="0"/>
              <a:t>long-run</a:t>
            </a:r>
            <a:r>
              <a:rPr lang="en-US" dirty="0"/>
              <a:t> inequality is determined by the spread of the technological revolutions: the West in the 19</a:t>
            </a:r>
            <a:r>
              <a:rPr lang="en-US" baseline="30000" dirty="0"/>
              <a:t>th</a:t>
            </a:r>
            <a:r>
              <a:rPr lang="en-US" dirty="0"/>
              <a:t> century, Asia today</a:t>
            </a:r>
          </a:p>
          <a:p>
            <a:r>
              <a:rPr lang="en-US" dirty="0"/>
              <a:t>In the </a:t>
            </a:r>
            <a:r>
              <a:rPr lang="en-US" i="1" dirty="0" smtClean="0"/>
              <a:t>medium-run</a:t>
            </a:r>
            <a:r>
              <a:rPr lang="en-US" dirty="0" smtClean="0"/>
              <a:t> </a:t>
            </a:r>
            <a:r>
              <a:rPr lang="en-US" dirty="0"/>
              <a:t>global inequality is </a:t>
            </a:r>
            <a:r>
              <a:rPr lang="en-US" dirty="0" smtClean="0"/>
              <a:t>determined by:</a:t>
            </a:r>
          </a:p>
          <a:p>
            <a:r>
              <a:rPr lang="en-US" dirty="0" smtClean="0"/>
              <a:t>What happens to within-country income distributions?</a:t>
            </a:r>
          </a:p>
          <a:p>
            <a:r>
              <a:rPr lang="en-US" dirty="0" smtClean="0"/>
              <a:t>Is there a catching up of poor countries? </a:t>
            </a:r>
          </a:p>
          <a:p>
            <a:r>
              <a:rPr lang="en-US" dirty="0" smtClean="0"/>
              <a:t>Are mean incomes of populous &amp; large countries (China, India) growing faster or slower that the rich world?</a:t>
            </a:r>
            <a:endParaRPr lang="en-US" dirty="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54410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are now China and the US?</a:t>
            </a:r>
            <a:endParaRPr lang="en-US" dirty="0"/>
          </a:p>
        </p:txBody>
      </p:sp>
      <p:cxnSp>
        <p:nvCxnSpPr>
          <p:cNvPr id="7" name="Straight Connector 6"/>
          <p:cNvCxnSpPr/>
          <p:nvPr/>
        </p:nvCxnSpPr>
        <p:spPr>
          <a:xfrm flipV="1">
            <a:off x="1734670" y="2672594"/>
            <a:ext cx="20171" cy="2430556"/>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359959" y="3539929"/>
            <a:ext cx="2289362" cy="1204046"/>
          </a:xfrm>
          <a:custGeom>
            <a:avLst/>
            <a:gdLst>
              <a:gd name="connsiteX0" fmla="*/ 0 w 3052482"/>
              <a:gd name="connsiteY0" fmla="*/ 1600213 h 1605394"/>
              <a:gd name="connsiteX1" fmla="*/ 645459 w 3052482"/>
              <a:gd name="connsiteY1" fmla="*/ 1358166 h 1605394"/>
              <a:gd name="connsiteX2" fmla="*/ 1653988 w 3052482"/>
              <a:gd name="connsiteY2" fmla="*/ 13 h 1605394"/>
              <a:gd name="connsiteX3" fmla="*/ 3052482 w 3052482"/>
              <a:gd name="connsiteY3" fmla="*/ 1385060 h 1605394"/>
            </a:gdLst>
            <a:ahLst/>
            <a:cxnLst>
              <a:cxn ang="0">
                <a:pos x="connsiteX0" y="connsiteY0"/>
              </a:cxn>
              <a:cxn ang="0">
                <a:pos x="connsiteX1" y="connsiteY1"/>
              </a:cxn>
              <a:cxn ang="0">
                <a:pos x="connsiteX2" y="connsiteY2"/>
              </a:cxn>
              <a:cxn ang="0">
                <a:pos x="connsiteX3" y="connsiteY3"/>
              </a:cxn>
            </a:cxnLst>
            <a:rect l="l" t="t" r="r" b="b"/>
            <a:pathLst>
              <a:path w="3052482" h="1605394">
                <a:moveTo>
                  <a:pt x="0" y="1600213"/>
                </a:moveTo>
                <a:cubicBezTo>
                  <a:pt x="184897" y="1612539"/>
                  <a:pt x="369794" y="1624866"/>
                  <a:pt x="645459" y="1358166"/>
                </a:cubicBezTo>
                <a:cubicBezTo>
                  <a:pt x="921124" y="1091466"/>
                  <a:pt x="1252818" y="-4469"/>
                  <a:pt x="1653988" y="13"/>
                </a:cubicBezTo>
                <a:cubicBezTo>
                  <a:pt x="2055158" y="4495"/>
                  <a:pt x="2553820" y="694777"/>
                  <a:pt x="3052482" y="13850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a:off x="5022477" y="3124088"/>
            <a:ext cx="3630706" cy="1535318"/>
          </a:xfrm>
          <a:custGeom>
            <a:avLst/>
            <a:gdLst>
              <a:gd name="connsiteX0" fmla="*/ 0 w 4840941"/>
              <a:gd name="connsiteY0" fmla="*/ 1979856 h 2047091"/>
              <a:gd name="connsiteX1" fmla="*/ 1721224 w 4840941"/>
              <a:gd name="connsiteY1" fmla="*/ 1589891 h 2047091"/>
              <a:gd name="connsiteX2" fmla="*/ 3227294 w 4840941"/>
              <a:gd name="connsiteY2" fmla="*/ 3138 h 2047091"/>
              <a:gd name="connsiteX3" fmla="*/ 4840941 w 4840941"/>
              <a:gd name="connsiteY3" fmla="*/ 2047091 h 2047091"/>
            </a:gdLst>
            <a:ahLst/>
            <a:cxnLst>
              <a:cxn ang="0">
                <a:pos x="connsiteX0" y="connsiteY0"/>
              </a:cxn>
              <a:cxn ang="0">
                <a:pos x="connsiteX1" y="connsiteY1"/>
              </a:cxn>
              <a:cxn ang="0">
                <a:pos x="connsiteX2" y="connsiteY2"/>
              </a:cxn>
              <a:cxn ang="0">
                <a:pos x="connsiteX3" y="connsiteY3"/>
              </a:cxn>
            </a:cxnLst>
            <a:rect l="l" t="t" r="r" b="b"/>
            <a:pathLst>
              <a:path w="4840941" h="2047091">
                <a:moveTo>
                  <a:pt x="0" y="1979856"/>
                </a:moveTo>
                <a:cubicBezTo>
                  <a:pt x="591671" y="1949600"/>
                  <a:pt x="1183342" y="1919344"/>
                  <a:pt x="1721224" y="1589891"/>
                </a:cubicBezTo>
                <a:cubicBezTo>
                  <a:pt x="2259106" y="1260438"/>
                  <a:pt x="2707341" y="-73062"/>
                  <a:pt x="3227294" y="3138"/>
                </a:cubicBezTo>
                <a:cubicBezTo>
                  <a:pt x="3747247" y="79338"/>
                  <a:pt x="4294094" y="1063214"/>
                  <a:pt x="4840941" y="20470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p:nvCxnSpPr>
        <p:spPr>
          <a:xfrm flipV="1">
            <a:off x="1734670" y="5133415"/>
            <a:ext cx="6918512" cy="10085"/>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408829" y="3373526"/>
            <a:ext cx="383242" cy="332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6676464" y="3373526"/>
            <a:ext cx="383242" cy="332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3176868" y="2995332"/>
            <a:ext cx="1200150" cy="300082"/>
          </a:xfrm>
          <a:prstGeom prst="rect">
            <a:avLst/>
          </a:prstGeom>
          <a:noFill/>
        </p:spPr>
        <p:txBody>
          <a:bodyPr wrap="square" rtlCol="0">
            <a:spAutoFit/>
          </a:bodyPr>
          <a:lstStyle/>
          <a:p>
            <a:r>
              <a:rPr lang="en-US" sz="1350" dirty="0"/>
              <a:t>China 2013</a:t>
            </a:r>
          </a:p>
        </p:txBody>
      </p:sp>
      <p:sp>
        <p:nvSpPr>
          <p:cNvPr id="18" name="TextBox 17"/>
          <p:cNvSpPr txBox="1"/>
          <p:nvPr/>
        </p:nvSpPr>
        <p:spPr>
          <a:xfrm>
            <a:off x="5753660" y="3096527"/>
            <a:ext cx="1200150" cy="507831"/>
          </a:xfrm>
          <a:prstGeom prst="rect">
            <a:avLst/>
          </a:prstGeom>
          <a:noFill/>
        </p:spPr>
        <p:txBody>
          <a:bodyPr wrap="square" rtlCol="0">
            <a:spAutoFit/>
          </a:bodyPr>
          <a:lstStyle/>
          <a:p>
            <a:r>
              <a:rPr lang="en-US" sz="1350" dirty="0"/>
              <a:t>United States 2013</a:t>
            </a:r>
          </a:p>
        </p:txBody>
      </p:sp>
      <p:sp>
        <p:nvSpPr>
          <p:cNvPr id="19" name="TextBox 18"/>
          <p:cNvSpPr txBox="1"/>
          <p:nvPr/>
        </p:nvSpPr>
        <p:spPr>
          <a:xfrm>
            <a:off x="7486650" y="5270575"/>
            <a:ext cx="1287556" cy="300082"/>
          </a:xfrm>
          <a:prstGeom prst="rect">
            <a:avLst/>
          </a:prstGeom>
          <a:noFill/>
        </p:spPr>
        <p:txBody>
          <a:bodyPr wrap="square" rtlCol="0">
            <a:spAutoFit/>
          </a:bodyPr>
          <a:lstStyle/>
          <a:p>
            <a:r>
              <a:rPr lang="en-US" sz="1350" dirty="0"/>
              <a:t>GDP per capita</a:t>
            </a:r>
          </a:p>
        </p:txBody>
      </p:sp>
      <p:sp>
        <p:nvSpPr>
          <p:cNvPr id="20" name="TextBox 19"/>
          <p:cNvSpPr txBox="1"/>
          <p:nvPr/>
        </p:nvSpPr>
        <p:spPr>
          <a:xfrm>
            <a:off x="1422027" y="2297089"/>
            <a:ext cx="1058956" cy="300082"/>
          </a:xfrm>
          <a:prstGeom prst="rect">
            <a:avLst/>
          </a:prstGeom>
          <a:noFill/>
        </p:spPr>
        <p:txBody>
          <a:bodyPr wrap="square" rtlCol="0">
            <a:spAutoFit/>
          </a:bodyPr>
          <a:lstStyle/>
          <a:p>
            <a:r>
              <a:rPr lang="en-US" sz="1350" dirty="0"/>
              <a:t>Gini</a:t>
            </a:r>
          </a:p>
        </p:txBody>
      </p:sp>
      <p:sp>
        <p:nvSpPr>
          <p:cNvPr id="24" name="Down Arrow 23"/>
          <p:cNvSpPr/>
          <p:nvPr/>
        </p:nvSpPr>
        <p:spPr>
          <a:xfrm>
            <a:off x="3741644" y="3529557"/>
            <a:ext cx="635374" cy="44437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Up Arrow 24"/>
          <p:cNvSpPr/>
          <p:nvPr/>
        </p:nvSpPr>
        <p:spPr>
          <a:xfrm>
            <a:off x="6837829" y="2908684"/>
            <a:ext cx="532838" cy="45567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p:cNvSpPr txBox="1"/>
          <p:nvPr/>
        </p:nvSpPr>
        <p:spPr>
          <a:xfrm>
            <a:off x="3035674" y="2225287"/>
            <a:ext cx="1613648" cy="300082"/>
          </a:xfrm>
          <a:prstGeom prst="rect">
            <a:avLst/>
          </a:prstGeom>
          <a:noFill/>
        </p:spPr>
        <p:txBody>
          <a:bodyPr wrap="square" rtlCol="0">
            <a:spAutoFit/>
          </a:bodyPr>
          <a:lstStyle/>
          <a:p>
            <a:r>
              <a:rPr lang="en-US" sz="1350" dirty="0"/>
              <a:t>First Kuznets wave</a:t>
            </a:r>
          </a:p>
        </p:txBody>
      </p:sp>
      <p:sp>
        <p:nvSpPr>
          <p:cNvPr id="27" name="TextBox 26"/>
          <p:cNvSpPr txBox="1"/>
          <p:nvPr/>
        </p:nvSpPr>
        <p:spPr>
          <a:xfrm>
            <a:off x="6432735" y="2270773"/>
            <a:ext cx="1875865" cy="300082"/>
          </a:xfrm>
          <a:prstGeom prst="rect">
            <a:avLst/>
          </a:prstGeom>
          <a:noFill/>
        </p:spPr>
        <p:txBody>
          <a:bodyPr wrap="square" rtlCol="0">
            <a:spAutoFit/>
          </a:bodyPr>
          <a:lstStyle/>
          <a:p>
            <a:r>
              <a:rPr lang="en-US" sz="1350" dirty="0"/>
              <a:t>Second Kuznets wave</a:t>
            </a:r>
          </a:p>
        </p:txBody>
      </p:sp>
    </p:spTree>
    <p:extLst>
      <p:ext uri="{BB962C8B-B14F-4D97-AF65-F5344CB8AC3E}">
        <p14:creationId xmlns:p14="http://schemas.microsoft.com/office/powerpoint/2010/main" val="13231521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might drive the 2</a:t>
            </a:r>
            <a:r>
              <a:rPr lang="en-US" baseline="30000" dirty="0" smtClean="0"/>
              <a:t>nd</a:t>
            </a:r>
            <a:r>
              <a:rPr lang="en-US" dirty="0" smtClean="0"/>
              <a:t> Kuznets cycle down?</a:t>
            </a:r>
            <a:endParaRPr lang="en-US" dirty="0"/>
          </a:p>
        </p:txBody>
      </p:sp>
      <p:sp>
        <p:nvSpPr>
          <p:cNvPr id="3" name="Content Placeholder 2"/>
          <p:cNvSpPr>
            <a:spLocks noGrp="1"/>
          </p:cNvSpPr>
          <p:nvPr>
            <p:ph idx="1"/>
          </p:nvPr>
        </p:nvSpPr>
        <p:spPr>
          <a:xfrm>
            <a:off x="466344" y="1830387"/>
            <a:ext cx="8229600" cy="4525963"/>
          </a:xfrm>
        </p:spPr>
        <p:txBody>
          <a:bodyPr>
            <a:normAutofit fontScale="85000" lnSpcReduction="10000"/>
          </a:bodyPr>
          <a:lstStyle/>
          <a:p>
            <a:r>
              <a:rPr lang="en-US" dirty="0" smtClean="0"/>
              <a:t>Progressive political change (endogenous: political demand)</a:t>
            </a:r>
          </a:p>
          <a:p>
            <a:r>
              <a:rPr lang="en-US" dirty="0" smtClean="0"/>
              <a:t>Dissipation of innovation rents</a:t>
            </a:r>
          </a:p>
          <a:p>
            <a:r>
              <a:rPr lang="en-US" dirty="0" smtClean="0"/>
              <a:t>Low-skilled biased technological progress (endogenous) </a:t>
            </a:r>
          </a:p>
          <a:p>
            <a:r>
              <a:rPr lang="en-US" dirty="0" smtClean="0"/>
              <a:t>Reduced gap in education (but it is not a silver bullet)</a:t>
            </a:r>
          </a:p>
          <a:p>
            <a:r>
              <a:rPr lang="en-US" dirty="0" smtClean="0"/>
              <a:t>Global </a:t>
            </a:r>
            <a:r>
              <a:rPr lang="en-US" dirty="0"/>
              <a:t>income convergence: Chinese wages catch up with American wages: the hollowing-out process stops</a:t>
            </a:r>
          </a:p>
          <a:p>
            <a:r>
              <a:rPr lang="en-US" dirty="0" smtClean="0"/>
              <a:t>Note that all are all endogenous</a:t>
            </a:r>
            <a:endParaRPr lang="en-US" dirty="0"/>
          </a:p>
        </p:txBody>
      </p:sp>
      <p:sp>
        <p:nvSpPr>
          <p:cNvPr id="4" name="Slide Number Placeholder 3"/>
          <p:cNvSpPr>
            <a:spLocks noGrp="1"/>
          </p:cNvSpPr>
          <p:nvPr>
            <p:ph type="sldNum" sz="quarter" idx="12"/>
          </p:nvPr>
        </p:nvSpPr>
        <p:spPr/>
        <p:txBody>
          <a:bodyPr/>
          <a:lstStyle/>
          <a:p>
            <a:fld id="{0AE2E895-D8EF-4566-8E65-BB58AE2C854C}" type="slidenum">
              <a:rPr lang="en-US" smtClean="0"/>
              <a:t>61</a:t>
            </a:fld>
            <a:endParaRPr lang="en-US" dirty="0"/>
          </a:p>
        </p:txBody>
      </p:sp>
    </p:spTree>
    <p:extLst>
      <p:ext uri="{BB962C8B-B14F-4D97-AF65-F5344CB8AC3E}">
        <p14:creationId xmlns:p14="http://schemas.microsoft.com/office/powerpoint/2010/main" val="19646613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153400" cy="3352800"/>
          </a:xfrm>
        </p:spPr>
        <p:txBody>
          <a:bodyPr>
            <a:normAutofit/>
          </a:bodyPr>
          <a:lstStyle/>
          <a:p>
            <a:r>
              <a:rPr lang="en-US" dirty="0" smtClean="0"/>
              <a:t>6. Issues of justice and politics</a:t>
            </a:r>
            <a:br>
              <a:rPr lang="en-US" dirty="0" smtClean="0"/>
            </a:br>
            <a:r>
              <a:rPr lang="en-US" dirty="0" smtClean="0"/>
              <a:t/>
            </a:r>
            <a:br>
              <a:rPr lang="en-US" dirty="0" smtClean="0"/>
            </a:br>
            <a:r>
              <a:rPr lang="en-US" sz="3100" dirty="0" smtClean="0"/>
              <a:t>1. Citizenship rent</a:t>
            </a:r>
            <a:br>
              <a:rPr lang="en-US" sz="3100" dirty="0" smtClean="0"/>
            </a:br>
            <a:r>
              <a:rPr lang="en-US" sz="3100" dirty="0" smtClean="0"/>
              <a:t>2. Migration and national welfare state</a:t>
            </a:r>
            <a:br>
              <a:rPr lang="en-US" sz="3100" dirty="0" smtClean="0"/>
            </a:br>
            <a:r>
              <a:rPr lang="en-US" sz="3100" dirty="0" smtClean="0"/>
              <a:t>3. Hollowing out of the rich countries’ middle classes</a:t>
            </a:r>
            <a:endParaRPr lang="en-US" sz="3100" dirty="0"/>
          </a:p>
        </p:txBody>
      </p:sp>
      <p:sp>
        <p:nvSpPr>
          <p:cNvPr id="3" name="Footer Placeholder 2"/>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17557757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3FFFF"/>
          </a:solidFill>
        </p:spPr>
        <p:txBody>
          <a:bodyPr/>
          <a:lstStyle/>
          <a:p>
            <a:r>
              <a:rPr lang="en-US" dirty="0" smtClean="0"/>
              <a:t>Global inequality of opportunity</a:t>
            </a:r>
            <a:endParaRPr lang="en-US" dirty="0"/>
          </a:p>
        </p:txBody>
      </p:sp>
      <p:sp>
        <p:nvSpPr>
          <p:cNvPr id="3" name="Content Placeholder 2"/>
          <p:cNvSpPr>
            <a:spLocks noGrp="1"/>
          </p:cNvSpPr>
          <p:nvPr>
            <p:ph idx="1"/>
          </p:nvPr>
        </p:nvSpPr>
        <p:spPr/>
        <p:txBody>
          <a:bodyPr/>
          <a:lstStyle/>
          <a:p>
            <a:r>
              <a:rPr lang="en-US" dirty="0" smtClean="0"/>
              <a:t>Regressing (log) average incomes of 118 countries’ percentiles (11,800 data points) against country dummies “explains” 77% of variability of income percentiles</a:t>
            </a:r>
          </a:p>
          <a:p>
            <a:r>
              <a:rPr lang="en-US" dirty="0" smtClean="0"/>
              <a:t>Where you live is the most important determinant of your income; for 97% of people in the world: birth=citizenship.</a:t>
            </a:r>
          </a:p>
          <a:p>
            <a:r>
              <a:rPr lang="en-US" dirty="0" smtClean="0"/>
              <a:t>Citizenship rent.</a:t>
            </a:r>
            <a:endParaRPr lang="en-US" dirty="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37013312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a:xfrm>
            <a:off x="457200" y="152400"/>
            <a:ext cx="8229600" cy="1143000"/>
          </a:xfrm>
          <a:solidFill>
            <a:srgbClr val="B3FFFF"/>
          </a:solidFill>
        </p:spPr>
        <p:txBody>
          <a:bodyPr/>
          <a:lstStyle/>
          <a:p>
            <a:pPr eaLnBrk="1" hangingPunct="1"/>
            <a:r>
              <a:rPr lang="en-US" sz="4000" dirty="0" smtClean="0">
                <a:latin typeface="Calibri" pitchFamily="34" charset="0"/>
              </a:rPr>
              <a:t>Is citizenship a rent?</a:t>
            </a:r>
          </a:p>
        </p:txBody>
      </p:sp>
      <p:sp>
        <p:nvSpPr>
          <p:cNvPr id="250882" name="Rectangle 3"/>
          <p:cNvSpPr>
            <a:spLocks noGrp="1" noChangeArrowheads="1"/>
          </p:cNvSpPr>
          <p:nvPr>
            <p:ph type="body" idx="1"/>
          </p:nvPr>
        </p:nvSpPr>
        <p:spPr>
          <a:xfrm>
            <a:off x="457200" y="1371600"/>
            <a:ext cx="8229600" cy="5257800"/>
          </a:xfrm>
        </p:spPr>
        <p:txBody>
          <a:bodyPr/>
          <a:lstStyle/>
          <a:p>
            <a:pPr eaLnBrk="1" hangingPunct="1"/>
            <a:r>
              <a:rPr lang="en-US" dirty="0" smtClean="0">
                <a:latin typeface="Calibri" pitchFamily="34" charset="0"/>
              </a:rPr>
              <a:t>If most of our income is determined by citizenship, then there is little equality of opportunity </a:t>
            </a:r>
            <a:r>
              <a:rPr lang="en-US" i="1" dirty="0" smtClean="0">
                <a:latin typeface="Calibri" pitchFamily="34" charset="0"/>
              </a:rPr>
              <a:t>globally</a:t>
            </a:r>
            <a:r>
              <a:rPr lang="en-US" dirty="0" smtClean="0">
                <a:latin typeface="Calibri" pitchFamily="34" charset="0"/>
              </a:rPr>
              <a:t> and citizenship is a rent (unrelated to individual desert, effort)</a:t>
            </a:r>
          </a:p>
          <a:p>
            <a:pPr eaLnBrk="1" hangingPunct="1"/>
            <a:r>
              <a:rPr lang="en-US" sz="3600" b="1" i="1" dirty="0" smtClean="0">
                <a:latin typeface="Calibri" pitchFamily="34" charset="0"/>
              </a:rPr>
              <a:t>Key issue</a:t>
            </a:r>
            <a:r>
              <a:rPr lang="en-US" sz="3600" i="1" dirty="0" smtClean="0">
                <a:latin typeface="Calibri" pitchFamily="34" charset="0"/>
              </a:rPr>
              <a:t>: Is global equality of opportunity something that we ought to be concerned or not?</a:t>
            </a:r>
          </a:p>
          <a:p>
            <a:pPr eaLnBrk="1" hangingPunct="1"/>
            <a:r>
              <a:rPr lang="en-US" dirty="0" smtClean="0">
                <a:latin typeface="Calibri" pitchFamily="34" charset="0"/>
              </a:rPr>
              <a:t>Does national self-determination dispenses with the need to worry about GEO? </a:t>
            </a:r>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2856735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ChangeArrowheads="1"/>
          </p:cNvSpPr>
          <p:nvPr>
            <p:ph type="title"/>
          </p:nvPr>
        </p:nvSpPr>
        <p:spPr>
          <a:xfrm>
            <a:off x="457200" y="228600"/>
            <a:ext cx="8229600" cy="914400"/>
          </a:xfrm>
          <a:solidFill>
            <a:srgbClr val="B7FFFF"/>
          </a:solidFill>
        </p:spPr>
        <p:txBody>
          <a:bodyPr/>
          <a:lstStyle/>
          <a:p>
            <a:r>
              <a:rPr lang="en-US" sz="4000" dirty="0" smtClean="0"/>
              <a:t>The logic of the argument</a:t>
            </a:r>
          </a:p>
        </p:txBody>
      </p:sp>
      <p:sp>
        <p:nvSpPr>
          <p:cNvPr id="4099" name="Rectangle 3"/>
          <p:cNvSpPr>
            <a:spLocks noGrp="1" noChangeArrowheads="1"/>
          </p:cNvSpPr>
          <p:nvPr>
            <p:ph type="body" idx="1"/>
          </p:nvPr>
        </p:nvSpPr>
        <p:spPr>
          <a:xfrm>
            <a:off x="457200" y="1143000"/>
            <a:ext cx="8229600" cy="5410200"/>
          </a:xfrm>
        </p:spPr>
        <p:txBody>
          <a:bodyPr/>
          <a:lstStyle/>
          <a:p>
            <a:r>
              <a:rPr lang="en-US" dirty="0" smtClean="0"/>
              <a:t>Citizenship is a morally-arbitrary circumstance, independent of individual effort</a:t>
            </a:r>
          </a:p>
          <a:p>
            <a:r>
              <a:rPr lang="en-US" dirty="0" smtClean="0"/>
              <a:t>It can be regarded as a rent (shared by all members of a community)</a:t>
            </a:r>
          </a:p>
          <a:p>
            <a:r>
              <a:rPr lang="en-US" dirty="0" smtClean="0"/>
              <a:t>Are citizenship rents globally acceptable or not?</a:t>
            </a:r>
          </a:p>
          <a:p>
            <a:r>
              <a:rPr lang="en-US" dirty="0" smtClean="0"/>
              <a:t>Political philosophy arguments </a:t>
            </a:r>
            <a:r>
              <a:rPr lang="en-US" i="1" dirty="0" smtClean="0"/>
              <a:t>pro</a:t>
            </a:r>
            <a:r>
              <a:rPr lang="en-US" dirty="0" smtClean="0"/>
              <a:t> (social contract; statist theory; self-determination) and </a:t>
            </a:r>
            <a:r>
              <a:rPr lang="en-US" i="1" dirty="0" smtClean="0"/>
              <a:t>contra </a:t>
            </a:r>
            <a:r>
              <a:rPr lang="en-US" dirty="0" smtClean="0"/>
              <a:t>(cosmopolitan approach)</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9489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685800"/>
          </a:xfrm>
        </p:spPr>
        <p:txBody>
          <a:bodyPr>
            <a:normAutofit/>
          </a:bodyPr>
          <a:lstStyle/>
          <a:p>
            <a:r>
              <a:rPr lang="en-US" sz="2400" dirty="0" smtClean="0"/>
              <a:t>Rawls’ views on inter-generational transmission of wealth</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79984510"/>
              </p:ext>
            </p:extLst>
          </p:nvPr>
        </p:nvGraphicFramePr>
        <p:xfrm>
          <a:off x="685800" y="838200"/>
          <a:ext cx="7620000" cy="551815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2068822">
                <a:tc>
                  <a:txBody>
                    <a:bodyPr/>
                    <a:lstStyle/>
                    <a:p>
                      <a:r>
                        <a:rPr lang="en-US" sz="2000" dirty="0" smtClean="0"/>
                        <a:t>Group</a:t>
                      </a:r>
                      <a:endParaRPr lang="en-US" sz="2000" dirty="0"/>
                    </a:p>
                  </a:txBody>
                  <a:tcPr/>
                </a:tc>
                <a:tc>
                  <a:txBody>
                    <a:bodyPr/>
                    <a:lstStyle/>
                    <a:p>
                      <a:r>
                        <a:rPr lang="en-US" sz="2000" dirty="0" smtClean="0"/>
                        <a:t>Inter-generational</a:t>
                      </a:r>
                      <a:r>
                        <a:rPr lang="en-US" sz="2000" baseline="0" dirty="0" smtClean="0"/>
                        <a:t> transmission of collectively acquired wealth</a:t>
                      </a:r>
                      <a:endParaRPr lang="en-US" sz="2000" dirty="0"/>
                    </a:p>
                  </a:txBody>
                  <a:tcPr/>
                </a:tc>
                <a:tc>
                  <a:txBody>
                    <a:bodyPr/>
                    <a:lstStyle/>
                    <a:p>
                      <a:r>
                        <a:rPr lang="en-US" sz="2000" dirty="0" smtClean="0"/>
                        <a:t>Argument</a:t>
                      </a:r>
                      <a:endParaRPr lang="en-US" sz="2000" dirty="0"/>
                    </a:p>
                  </a:txBody>
                  <a:tcPr/>
                </a:tc>
                <a:tc>
                  <a:txBody>
                    <a:bodyPr/>
                    <a:lstStyle/>
                    <a:p>
                      <a:r>
                        <a:rPr lang="en-US" sz="2000" dirty="0" smtClean="0"/>
                        <a:t>Policy</a:t>
                      </a:r>
                      <a:endParaRPr lang="en-US" sz="2000" dirty="0"/>
                    </a:p>
                  </a:txBody>
                  <a:tcPr/>
                </a:tc>
                <a:extLst>
                  <a:ext uri="{0D108BD9-81ED-4DB2-BD59-A6C34878D82A}">
                    <a16:rowId xmlns:a16="http://schemas.microsoft.com/office/drawing/2014/main" val="10000"/>
                  </a:ext>
                </a:extLst>
              </a:tr>
              <a:tr h="2037275">
                <a:tc>
                  <a:txBody>
                    <a:bodyPr/>
                    <a:lstStyle/>
                    <a:p>
                      <a:r>
                        <a:rPr lang="en-US" sz="2000" dirty="0" smtClean="0"/>
                        <a:t>Family</a:t>
                      </a:r>
                      <a:endParaRPr lang="en-US" sz="2000" dirty="0"/>
                    </a:p>
                  </a:txBody>
                  <a:tcPr/>
                </a:tc>
                <a:tc>
                  <a:txBody>
                    <a:bodyPr/>
                    <a:lstStyle/>
                    <a:p>
                      <a:r>
                        <a:rPr lang="en-US" sz="2000" dirty="0" smtClean="0"/>
                        <a:t>Not</a:t>
                      </a:r>
                      <a:r>
                        <a:rPr lang="en-US" sz="2000" baseline="0" dirty="0" smtClean="0"/>
                        <a:t> acceptable</a:t>
                      </a:r>
                    </a:p>
                    <a:p>
                      <a:r>
                        <a:rPr lang="en-US" sz="2000" baseline="0" dirty="0" smtClean="0"/>
                        <a:t>Or at least to be limited</a:t>
                      </a:r>
                      <a:endParaRPr lang="en-US" sz="2000" dirty="0"/>
                    </a:p>
                  </a:txBody>
                  <a:tcPr/>
                </a:tc>
                <a:tc>
                  <a:txBody>
                    <a:bodyPr/>
                    <a:lstStyle/>
                    <a:p>
                      <a:r>
                        <a:rPr lang="en-US" sz="2000" dirty="0" smtClean="0"/>
                        <a:t>Threatens equality of citizens</a:t>
                      </a:r>
                      <a:endParaRPr lang="en-US" sz="2000" dirty="0"/>
                    </a:p>
                  </a:txBody>
                  <a:tcPr/>
                </a:tc>
                <a:tc>
                  <a:txBody>
                    <a:bodyPr/>
                    <a:lstStyle/>
                    <a:p>
                      <a:r>
                        <a:rPr lang="en-US" sz="2000" dirty="0" smtClean="0"/>
                        <a:t>Moderate to very high inheritance</a:t>
                      </a:r>
                      <a:r>
                        <a:rPr lang="en-US" sz="2000" baseline="0" dirty="0" smtClean="0"/>
                        <a:t> tax</a:t>
                      </a:r>
                      <a:endParaRPr lang="en-US" sz="2000" dirty="0"/>
                    </a:p>
                  </a:txBody>
                  <a:tcPr/>
                </a:tc>
                <a:extLst>
                  <a:ext uri="{0D108BD9-81ED-4DB2-BD59-A6C34878D82A}">
                    <a16:rowId xmlns:a16="http://schemas.microsoft.com/office/drawing/2014/main" val="10001"/>
                  </a:ext>
                </a:extLst>
              </a:tr>
              <a:tr h="1412053">
                <a:tc>
                  <a:txBody>
                    <a:bodyPr/>
                    <a:lstStyle/>
                    <a:p>
                      <a:r>
                        <a:rPr lang="en-US" sz="2000" dirty="0" smtClean="0"/>
                        <a:t>Nation</a:t>
                      </a:r>
                      <a:endParaRPr lang="en-US" sz="2000" dirty="0"/>
                    </a:p>
                  </a:txBody>
                  <a:tcPr/>
                </a:tc>
                <a:tc>
                  <a:txBody>
                    <a:bodyPr/>
                    <a:lstStyle/>
                    <a:p>
                      <a:r>
                        <a:rPr lang="en-US" sz="2000" dirty="0" smtClean="0"/>
                        <a:t>Acceptable</a:t>
                      </a:r>
                      <a:endParaRPr lang="en-US" sz="2000" dirty="0"/>
                    </a:p>
                  </a:txBody>
                  <a:tcPr/>
                </a:tc>
                <a:tc>
                  <a:txBody>
                    <a:bodyPr/>
                    <a:lstStyle/>
                    <a:p>
                      <a:r>
                        <a:rPr lang="en-US" sz="2000" dirty="0" smtClean="0"/>
                        <a:t>Affirms national self-determination</a:t>
                      </a:r>
                    </a:p>
                    <a:p>
                      <a:r>
                        <a:rPr lang="en-US" sz="2000" dirty="0" smtClean="0"/>
                        <a:t>(moral</a:t>
                      </a:r>
                      <a:r>
                        <a:rPr lang="en-US" sz="2000" baseline="0" dirty="0" smtClean="0"/>
                        <a:t> hazard)</a:t>
                      </a:r>
                      <a:endParaRPr lang="en-US" sz="2000" dirty="0"/>
                    </a:p>
                  </a:txBody>
                  <a:tcPr/>
                </a:tc>
                <a:tc>
                  <a:txBody>
                    <a:bodyPr/>
                    <a:lstStyle/>
                    <a:p>
                      <a:r>
                        <a:rPr lang="en-US" sz="2000" dirty="0" smtClean="0"/>
                        <a:t>International aid</a:t>
                      </a:r>
                      <a:endParaRPr lang="en-US" sz="2000" dirty="0"/>
                    </a:p>
                  </a:txBody>
                  <a:tcPr/>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35698432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CCFFFF"/>
          </a:solidFill>
        </p:spPr>
        <p:txBody>
          <a:bodyPr/>
          <a:lstStyle/>
          <a:p>
            <a:r>
              <a:rPr lang="en-US" smtClean="0"/>
              <a:t>The Rawlsian world </a:t>
            </a:r>
          </a:p>
        </p:txBody>
      </p:sp>
      <p:sp>
        <p:nvSpPr>
          <p:cNvPr id="18435" name="Rectangle 3"/>
          <p:cNvSpPr>
            <a:spLocks noGrp="1" noChangeArrowheads="1"/>
          </p:cNvSpPr>
          <p:nvPr>
            <p:ph type="body" idx="1"/>
          </p:nvPr>
        </p:nvSpPr>
        <p:spPr/>
        <p:txBody>
          <a:bodyPr/>
          <a:lstStyle/>
          <a:p>
            <a:r>
              <a:rPr lang="en-US" sz="4400" smtClean="0"/>
              <a:t>For Rawls, global optimum distribution of income is simply a sum of national optimal income distributions</a:t>
            </a:r>
          </a:p>
          <a:p>
            <a:r>
              <a:rPr lang="en-US" sz="4400" smtClean="0"/>
              <a:t>Why Rawlsian world will remain unequal?</a:t>
            </a:r>
          </a:p>
          <a:p>
            <a:endParaRPr lang="en-US" sz="4400" smtClean="0"/>
          </a:p>
          <a:p>
            <a:endParaRPr lang="en-US" sz="4400" smtClean="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32112968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0" name="Group 2"/>
          <p:cNvGraphicFramePr>
            <a:graphicFrameLocks noGrp="1"/>
          </p:cNvGraphicFramePr>
          <p:nvPr>
            <p:ph type="tbl" idx="1"/>
          </p:nvPr>
        </p:nvGraphicFramePr>
        <p:xfrm>
          <a:off x="469900" y="1143000"/>
          <a:ext cx="8229600" cy="536416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68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All equal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Different (as now)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FFFF"/>
                    </a:solidFill>
                  </a:tcPr>
                </a:tc>
                <a:extLst>
                  <a:ext uri="{0D108BD9-81ED-4DB2-BD59-A6C34878D82A}">
                    <a16:rowId xmlns:a16="http://schemas.microsoft.com/office/drawing/2014/main" val="10000"/>
                  </a:ext>
                </a:extLst>
              </a:tr>
              <a:tr h="1839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All equal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3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Different (as now)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59091" name="Text Box 20"/>
          <p:cNvSpPr txBox="1">
            <a:spLocks noChangeArrowheads="1"/>
          </p:cNvSpPr>
          <p:nvPr/>
        </p:nvSpPr>
        <p:spPr bwMode="auto">
          <a:xfrm>
            <a:off x="1752600" y="1143000"/>
            <a:ext cx="1295400" cy="517525"/>
          </a:xfrm>
          <a:prstGeom prst="rect">
            <a:avLst/>
          </a:prstGeom>
          <a:noFill/>
          <a:ln w="9525">
            <a:noFill/>
            <a:miter lim="800000"/>
            <a:headEnd/>
            <a:tailEnd/>
          </a:ln>
        </p:spPr>
        <p:txBody>
          <a:bodyPr>
            <a:spAutoFit/>
          </a:bodyPr>
          <a:lstStyle/>
          <a:p>
            <a:pPr>
              <a:spcBef>
                <a:spcPct val="50000"/>
              </a:spcBef>
            </a:pPr>
            <a:r>
              <a:rPr lang="en-US" sz="1400" dirty="0"/>
              <a:t>Mean country incomes</a:t>
            </a:r>
          </a:p>
        </p:txBody>
      </p:sp>
      <p:sp>
        <p:nvSpPr>
          <p:cNvPr id="259092" name="Text Box 21"/>
          <p:cNvSpPr txBox="1">
            <a:spLocks noChangeArrowheads="1"/>
          </p:cNvSpPr>
          <p:nvPr/>
        </p:nvSpPr>
        <p:spPr bwMode="auto">
          <a:xfrm>
            <a:off x="571500" y="2043113"/>
            <a:ext cx="1600200" cy="730250"/>
          </a:xfrm>
          <a:prstGeom prst="rect">
            <a:avLst/>
          </a:prstGeom>
          <a:noFill/>
          <a:ln w="9525">
            <a:noFill/>
            <a:miter lim="800000"/>
            <a:headEnd/>
            <a:tailEnd/>
          </a:ln>
        </p:spPr>
        <p:txBody>
          <a:bodyPr>
            <a:spAutoFit/>
          </a:bodyPr>
          <a:lstStyle/>
          <a:p>
            <a:pPr>
              <a:spcBef>
                <a:spcPct val="50000"/>
              </a:spcBef>
            </a:pPr>
            <a:r>
              <a:rPr lang="en-US" sz="1400" dirty="0"/>
              <a:t>Individual incomes within country</a:t>
            </a:r>
          </a:p>
        </p:txBody>
      </p:sp>
      <p:sp>
        <p:nvSpPr>
          <p:cNvPr id="259093" name="Text Box 22"/>
          <p:cNvSpPr txBox="1">
            <a:spLocks noChangeArrowheads="1"/>
          </p:cNvSpPr>
          <p:nvPr/>
        </p:nvSpPr>
        <p:spPr bwMode="auto">
          <a:xfrm>
            <a:off x="609600" y="152400"/>
            <a:ext cx="8153400" cy="830263"/>
          </a:xfrm>
          <a:prstGeom prst="rect">
            <a:avLst/>
          </a:prstGeom>
          <a:noFill/>
          <a:ln w="28575">
            <a:solidFill>
              <a:srgbClr val="FF0000"/>
            </a:solidFill>
            <a:miter lim="800000"/>
            <a:headEnd/>
            <a:tailEnd/>
          </a:ln>
        </p:spPr>
        <p:txBody>
          <a:bodyPr>
            <a:spAutoFit/>
          </a:bodyPr>
          <a:lstStyle/>
          <a:p>
            <a:pPr algn="ctr">
              <a:spcBef>
                <a:spcPct val="50000"/>
              </a:spcBef>
            </a:pPr>
            <a:r>
              <a:rPr lang="en-US" sz="2400" dirty="0"/>
              <a:t>Global </a:t>
            </a:r>
            <a:r>
              <a:rPr lang="en-US" sz="2400" dirty="0" smtClean="0"/>
              <a:t>inequality </a:t>
            </a:r>
            <a:r>
              <a:rPr lang="en-US" sz="2400" dirty="0"/>
              <a:t>in Real World, Rawlsian World, Convergence World…and Shangri-La </a:t>
            </a:r>
            <a:r>
              <a:rPr lang="en-US" sz="2400" dirty="0" smtClean="0"/>
              <a:t>World (Theil 0; year 2011)</a:t>
            </a:r>
            <a:endParaRPr lang="en-US" sz="2400" dirty="0"/>
          </a:p>
        </p:txBody>
      </p:sp>
      <p:sp>
        <p:nvSpPr>
          <p:cNvPr id="7" name="Oval 6"/>
          <p:cNvSpPr/>
          <p:nvPr/>
        </p:nvSpPr>
        <p:spPr>
          <a:xfrm>
            <a:off x="5867400" y="4343400"/>
            <a:ext cx="9906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943600" y="2514600"/>
            <a:ext cx="9906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200400" y="4343400"/>
            <a:ext cx="990600"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a:spLocks noChangeArrowheads="1"/>
          </p:cNvSpPr>
          <p:nvPr/>
        </p:nvSpPr>
        <p:spPr bwMode="auto">
          <a:xfrm>
            <a:off x="6096000" y="4616450"/>
            <a:ext cx="990600" cy="460375"/>
          </a:xfrm>
          <a:prstGeom prst="rect">
            <a:avLst/>
          </a:prstGeom>
          <a:noFill/>
          <a:ln w="9525">
            <a:noFill/>
            <a:miter lim="800000"/>
            <a:headEnd/>
            <a:tailEnd/>
          </a:ln>
        </p:spPr>
        <p:txBody>
          <a:bodyPr>
            <a:spAutoFit/>
          </a:bodyPr>
          <a:lstStyle/>
          <a:p>
            <a:pPr>
              <a:spcBef>
                <a:spcPct val="20000"/>
              </a:spcBef>
            </a:pPr>
            <a:r>
              <a:rPr lang="en-US" sz="2400" dirty="0" smtClean="0"/>
              <a:t>77</a:t>
            </a:r>
            <a:endParaRPr lang="en-US" sz="2400" dirty="0">
              <a:solidFill>
                <a:srgbClr val="FF0000"/>
              </a:solidFill>
            </a:endParaRPr>
          </a:p>
        </p:txBody>
      </p:sp>
      <p:sp>
        <p:nvSpPr>
          <p:cNvPr id="5" name="TextBox 4"/>
          <p:cNvSpPr txBox="1">
            <a:spLocks noChangeArrowheads="1"/>
          </p:cNvSpPr>
          <p:nvPr/>
        </p:nvSpPr>
        <p:spPr bwMode="auto">
          <a:xfrm>
            <a:off x="5943600" y="2773363"/>
            <a:ext cx="2743200" cy="1938992"/>
          </a:xfrm>
          <a:prstGeom prst="rect">
            <a:avLst/>
          </a:prstGeom>
          <a:noFill/>
          <a:ln w="9525">
            <a:noFill/>
            <a:miter lim="800000"/>
            <a:headEnd/>
            <a:tailEnd/>
          </a:ln>
        </p:spPr>
        <p:txBody>
          <a:bodyPr wrap="square">
            <a:spAutoFit/>
          </a:bodyPr>
          <a:lstStyle/>
          <a:p>
            <a:r>
              <a:rPr lang="en-US" sz="2400" dirty="0" smtClean="0"/>
              <a:t>54</a:t>
            </a:r>
            <a:endParaRPr lang="en-US" sz="2400" dirty="0"/>
          </a:p>
          <a:p>
            <a:r>
              <a:rPr lang="en-US" sz="2400" dirty="0"/>
              <a:t>(all country </a:t>
            </a:r>
            <a:r>
              <a:rPr lang="en-US" sz="2400" dirty="0" err="1" smtClean="0"/>
              <a:t>Theils</a:t>
            </a:r>
            <a:r>
              <a:rPr lang="en-US" sz="2400" dirty="0" smtClean="0"/>
              <a:t>=0; all mean incomes as now)</a:t>
            </a:r>
            <a:endParaRPr lang="en-US" sz="2400" dirty="0"/>
          </a:p>
          <a:p>
            <a:endParaRPr lang="en-GB" sz="2400" dirty="0"/>
          </a:p>
        </p:txBody>
      </p:sp>
      <p:sp>
        <p:nvSpPr>
          <p:cNvPr id="6" name="TextBox 5"/>
          <p:cNvSpPr txBox="1">
            <a:spLocks noChangeArrowheads="1"/>
          </p:cNvSpPr>
          <p:nvPr/>
        </p:nvSpPr>
        <p:spPr bwMode="auto">
          <a:xfrm>
            <a:off x="3314700" y="4616450"/>
            <a:ext cx="2400300" cy="2308324"/>
          </a:xfrm>
          <a:prstGeom prst="rect">
            <a:avLst/>
          </a:prstGeom>
          <a:noFill/>
          <a:ln w="9525">
            <a:noFill/>
            <a:miter lim="800000"/>
            <a:headEnd/>
            <a:tailEnd/>
          </a:ln>
        </p:spPr>
        <p:txBody>
          <a:bodyPr>
            <a:spAutoFit/>
          </a:bodyPr>
          <a:lstStyle/>
          <a:p>
            <a:r>
              <a:rPr lang="en-US" sz="2400" dirty="0" smtClean="0"/>
              <a:t>23 </a:t>
            </a:r>
            <a:r>
              <a:rPr lang="en-US" sz="2400" dirty="0"/>
              <a:t>(all mean incomes </a:t>
            </a:r>
            <a:r>
              <a:rPr lang="en-US" sz="2400" dirty="0" smtClean="0"/>
              <a:t>equalized; all </a:t>
            </a:r>
            <a:r>
              <a:rPr lang="en-US" sz="2400" dirty="0"/>
              <a:t>country Ginis as now)</a:t>
            </a:r>
          </a:p>
          <a:p>
            <a:endParaRPr lang="en-GB" sz="2400" dirty="0"/>
          </a:p>
        </p:txBody>
      </p:sp>
      <p:sp>
        <p:nvSpPr>
          <p:cNvPr id="10" name="TextBox 9"/>
          <p:cNvSpPr txBox="1">
            <a:spLocks noChangeArrowheads="1"/>
          </p:cNvSpPr>
          <p:nvPr/>
        </p:nvSpPr>
        <p:spPr bwMode="auto">
          <a:xfrm>
            <a:off x="3257550" y="2776538"/>
            <a:ext cx="876300" cy="522287"/>
          </a:xfrm>
          <a:prstGeom prst="rect">
            <a:avLst/>
          </a:prstGeom>
          <a:noFill/>
          <a:ln w="9525">
            <a:noFill/>
            <a:miter lim="800000"/>
            <a:headEnd/>
            <a:tailEnd/>
          </a:ln>
        </p:spPr>
        <p:txBody>
          <a:bodyPr>
            <a:spAutoFit/>
          </a:bodyPr>
          <a:lstStyle/>
          <a:p>
            <a:r>
              <a:rPr lang="en-GB" sz="2800"/>
              <a:t>0</a:t>
            </a:r>
          </a:p>
        </p:txBody>
      </p:sp>
      <p:sp>
        <p:nvSpPr>
          <p:cNvPr id="14" name="Oval 13"/>
          <p:cNvSpPr/>
          <p:nvPr/>
        </p:nvSpPr>
        <p:spPr>
          <a:xfrm>
            <a:off x="3048000" y="2579688"/>
            <a:ext cx="990600" cy="914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ooter Placeholder 14"/>
          <p:cNvSpPr>
            <a:spLocks noGrp="1"/>
          </p:cNvSpPr>
          <p:nvPr>
            <p:ph type="ftr" sz="quarter" idx="11"/>
          </p:nvPr>
        </p:nvSpPr>
        <p:spPr/>
        <p:txBody>
          <a:bodyPr/>
          <a:lstStyle/>
          <a:p>
            <a:pPr>
              <a:defRPr/>
            </a:pPr>
            <a:r>
              <a:rPr lang="en-US" smtClean="0"/>
              <a:t>Branko Milanovic</a:t>
            </a:r>
            <a:endParaRPr lang="en-US"/>
          </a:p>
        </p:txBody>
      </p:sp>
    </p:spTree>
    <p:extLst>
      <p:ext uri="{BB962C8B-B14F-4D97-AF65-F5344CB8AC3E}">
        <p14:creationId xmlns:p14="http://schemas.microsoft.com/office/powerpoint/2010/main" val="4234644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 grpId="0"/>
      <p:bldP spid="5" grpId="0"/>
      <p:bldP spid="6" grpId="0"/>
      <p:bldP spid="10" grpId="0"/>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7FFFF"/>
          </a:solidFill>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4400" dirty="0" smtClean="0"/>
              <a:t>Working on equalization of within-national inequalities will not be sufficient to significantly reduce global inequality</a:t>
            </a:r>
          </a:p>
          <a:p>
            <a:r>
              <a:rPr lang="en-US" sz="4400" dirty="0" smtClean="0"/>
              <a:t>Faster growth of poorer countries is key and also…</a:t>
            </a:r>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518008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Branko Milanovic</a:t>
            </a:r>
            <a:endParaRPr lang="en-US"/>
          </a:p>
        </p:txBody>
      </p:sp>
      <p:sp>
        <p:nvSpPr>
          <p:cNvPr id="5" name="TextBox 4"/>
          <p:cNvSpPr txBox="1"/>
          <p:nvPr/>
        </p:nvSpPr>
        <p:spPr>
          <a:xfrm>
            <a:off x="12192" y="6627168"/>
            <a:ext cx="2727278" cy="253916"/>
          </a:xfrm>
          <a:prstGeom prst="rect">
            <a:avLst/>
          </a:prstGeom>
          <a:noFill/>
        </p:spPr>
        <p:txBody>
          <a:bodyPr wrap="square" rtlCol="0">
            <a:spAutoFit/>
          </a:bodyPr>
          <a:lstStyle/>
          <a:p>
            <a:r>
              <a:rPr lang="en-US" sz="1050" dirty="0" err="1" smtClean="0"/>
              <a:t>Interyd</a:t>
            </a:r>
            <a:r>
              <a:rPr lang="en-US" sz="1050" dirty="0" smtClean="0"/>
              <a:t>\...3concepts..xls</a:t>
            </a:r>
            <a:endParaRPr lang="en-US" sz="1050" dirty="0"/>
          </a:p>
        </p:txBody>
      </p:sp>
      <p:graphicFrame>
        <p:nvGraphicFramePr>
          <p:cNvPr id="6" name="Chart 5"/>
          <p:cNvGraphicFramePr>
            <a:graphicFrameLocks noGrp="1"/>
          </p:cNvGraphicFramePr>
          <p:nvPr>
            <p:extLst>
              <p:ext uri="{D42A27DB-BD31-4B8C-83A1-F6EECF244321}">
                <p14:modId xmlns:p14="http://schemas.microsoft.com/office/powerpoint/2010/main" val="3060732399"/>
              </p:ext>
            </p:extLst>
          </p:nvPr>
        </p:nvGraphicFramePr>
        <p:xfrm>
          <a:off x="244522" y="290015"/>
          <a:ext cx="8654955" cy="6277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20440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a:solidFill>
            <a:srgbClr val="B3FFFF"/>
          </a:solidFill>
        </p:spPr>
        <p:txBody>
          <a:bodyPr/>
          <a:lstStyle/>
          <a:p>
            <a:r>
              <a:rPr lang="en-US" dirty="0" smtClean="0"/>
              <a:t>Migration….</a:t>
            </a:r>
            <a:endParaRPr lang="en-US" dirty="0"/>
          </a:p>
        </p:txBody>
      </p:sp>
      <p:sp>
        <p:nvSpPr>
          <p:cNvPr id="3" name="Footer Placeholder 2"/>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32851122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3FFFF"/>
          </a:solidFill>
        </p:spPr>
        <p:txBody>
          <a:bodyPr>
            <a:normAutofit fontScale="90000"/>
          </a:bodyPr>
          <a:lstStyle/>
          <a:p>
            <a:r>
              <a:rPr lang="en-US" dirty="0" smtClean="0"/>
              <a:t>Migration: a different way to reduce global inequality and citizenship rent</a:t>
            </a:r>
            <a:endParaRPr lang="en-US" dirty="0">
              <a:ln>
                <a:solidFill>
                  <a:schemeClr val="bg1"/>
                </a:solidFill>
              </a:ln>
              <a:solidFill>
                <a:schemeClr val="tx1"/>
              </a:solidFill>
            </a:endParaRPr>
          </a:p>
        </p:txBody>
      </p:sp>
      <p:sp>
        <p:nvSpPr>
          <p:cNvPr id="3" name="Content Placeholder 2"/>
          <p:cNvSpPr>
            <a:spLocks noGrp="1"/>
          </p:cNvSpPr>
          <p:nvPr>
            <p:ph idx="1"/>
          </p:nvPr>
        </p:nvSpPr>
        <p:spPr/>
        <p:txBody>
          <a:bodyPr>
            <a:normAutofit/>
          </a:bodyPr>
          <a:lstStyle/>
          <a:p>
            <a:r>
              <a:rPr lang="en-US" sz="3600" dirty="0" smtClean="0"/>
              <a:t>How to view development: Development is increased income for poor people regardless of where they live, in their  countries of birth or elsewhere</a:t>
            </a:r>
          </a:p>
          <a:p>
            <a:r>
              <a:rPr lang="en-US" sz="3600" dirty="0" smtClean="0"/>
              <a:t>Migration and LDC growth thus become two equivalent instruments for development</a:t>
            </a:r>
            <a:endParaRPr lang="en-US" sz="3600" dirty="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21160925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2"/>
          <p:cNvPicPr>
            <a:picLocks noChangeAspect="1" noChangeArrowheads="1"/>
          </p:cNvPicPr>
          <p:nvPr/>
        </p:nvPicPr>
        <p:blipFill>
          <a:blip r:embed="rId2" cstate="print"/>
          <a:srcRect/>
          <a:stretch>
            <a:fillRect/>
          </a:stretch>
        </p:blipFill>
        <p:spPr bwMode="auto">
          <a:xfrm>
            <a:off x="457200" y="844550"/>
            <a:ext cx="8077200" cy="6013450"/>
          </a:xfrm>
          <a:prstGeom prst="rect">
            <a:avLst/>
          </a:prstGeom>
          <a:noFill/>
          <a:ln w="9525">
            <a:noFill/>
            <a:miter lim="800000"/>
            <a:headEnd/>
            <a:tailEnd/>
          </a:ln>
        </p:spPr>
      </p:pic>
      <p:sp>
        <p:nvSpPr>
          <p:cNvPr id="404483" name="Oval 3"/>
          <p:cNvSpPr>
            <a:spLocks noChangeArrowheads="1"/>
          </p:cNvSpPr>
          <p:nvPr/>
        </p:nvSpPr>
        <p:spPr bwMode="auto">
          <a:xfrm>
            <a:off x="609600" y="2895600"/>
            <a:ext cx="609600" cy="228600"/>
          </a:xfrm>
          <a:prstGeom prst="ellipse">
            <a:avLst/>
          </a:prstGeom>
          <a:solidFill>
            <a:srgbClr val="FF0000"/>
          </a:solidFill>
          <a:ln w="9525">
            <a:solidFill>
              <a:schemeClr val="tx1"/>
            </a:solidFill>
            <a:round/>
            <a:headEnd/>
            <a:tailEnd/>
          </a:ln>
        </p:spPr>
        <p:txBody>
          <a:bodyPr wrap="none" anchor="ctr"/>
          <a:lstStyle/>
          <a:p>
            <a:pPr algn="r"/>
            <a:endParaRPr lang="en-US"/>
          </a:p>
        </p:txBody>
      </p:sp>
      <p:sp>
        <p:nvSpPr>
          <p:cNvPr id="404484" name="Oval 4"/>
          <p:cNvSpPr>
            <a:spLocks noChangeArrowheads="1"/>
          </p:cNvSpPr>
          <p:nvPr/>
        </p:nvSpPr>
        <p:spPr bwMode="auto">
          <a:xfrm>
            <a:off x="3657600" y="2667000"/>
            <a:ext cx="152400" cy="152400"/>
          </a:xfrm>
          <a:prstGeom prst="ellipse">
            <a:avLst/>
          </a:prstGeom>
          <a:solidFill>
            <a:srgbClr val="FF0000"/>
          </a:solidFill>
          <a:ln w="9525">
            <a:solidFill>
              <a:schemeClr val="tx1"/>
            </a:solidFill>
            <a:round/>
            <a:headEnd/>
            <a:tailEnd/>
          </a:ln>
        </p:spPr>
        <p:txBody>
          <a:bodyPr wrap="none" anchor="ctr"/>
          <a:lstStyle/>
          <a:p>
            <a:pPr algn="r"/>
            <a:endParaRPr lang="en-US"/>
          </a:p>
        </p:txBody>
      </p:sp>
      <p:sp>
        <p:nvSpPr>
          <p:cNvPr id="404485" name="Oval 5"/>
          <p:cNvSpPr>
            <a:spLocks noChangeArrowheads="1"/>
          </p:cNvSpPr>
          <p:nvPr/>
        </p:nvSpPr>
        <p:spPr bwMode="auto">
          <a:xfrm>
            <a:off x="4267200" y="2514600"/>
            <a:ext cx="152400" cy="152400"/>
          </a:xfrm>
          <a:prstGeom prst="ellipse">
            <a:avLst/>
          </a:prstGeom>
          <a:solidFill>
            <a:srgbClr val="FF0000"/>
          </a:solidFill>
          <a:ln w="9525">
            <a:solidFill>
              <a:schemeClr val="tx1"/>
            </a:solidFill>
            <a:round/>
            <a:headEnd/>
            <a:tailEnd/>
          </a:ln>
        </p:spPr>
        <p:txBody>
          <a:bodyPr wrap="none" anchor="ctr"/>
          <a:lstStyle/>
          <a:p>
            <a:pPr algn="r"/>
            <a:endParaRPr lang="en-US"/>
          </a:p>
        </p:txBody>
      </p:sp>
      <p:sp>
        <p:nvSpPr>
          <p:cNvPr id="404486" name="Oval 6"/>
          <p:cNvSpPr>
            <a:spLocks noChangeArrowheads="1"/>
          </p:cNvSpPr>
          <p:nvPr/>
        </p:nvSpPr>
        <p:spPr bwMode="auto">
          <a:xfrm>
            <a:off x="6781800" y="4038600"/>
            <a:ext cx="152400" cy="152400"/>
          </a:xfrm>
          <a:prstGeom prst="ellipse">
            <a:avLst/>
          </a:prstGeom>
          <a:solidFill>
            <a:srgbClr val="FF0000"/>
          </a:solidFill>
          <a:ln w="9525">
            <a:solidFill>
              <a:schemeClr val="tx1"/>
            </a:solidFill>
            <a:round/>
            <a:headEnd/>
            <a:tailEnd/>
          </a:ln>
        </p:spPr>
        <p:txBody>
          <a:bodyPr wrap="none" anchor="ctr"/>
          <a:lstStyle/>
          <a:p>
            <a:pPr algn="r"/>
            <a:endParaRPr lang="en-US"/>
          </a:p>
        </p:txBody>
      </p:sp>
      <p:sp>
        <p:nvSpPr>
          <p:cNvPr id="404487" name="Oval 7"/>
          <p:cNvSpPr>
            <a:spLocks noChangeArrowheads="1"/>
          </p:cNvSpPr>
          <p:nvPr/>
        </p:nvSpPr>
        <p:spPr bwMode="auto">
          <a:xfrm>
            <a:off x="4648200" y="2743200"/>
            <a:ext cx="152400" cy="152400"/>
          </a:xfrm>
          <a:prstGeom prst="ellipse">
            <a:avLst/>
          </a:prstGeom>
          <a:solidFill>
            <a:srgbClr val="FF0000"/>
          </a:solidFill>
          <a:ln w="9525">
            <a:solidFill>
              <a:schemeClr val="tx1"/>
            </a:solidFill>
            <a:round/>
            <a:headEnd/>
            <a:tailEnd/>
          </a:ln>
        </p:spPr>
        <p:txBody>
          <a:bodyPr wrap="none" anchor="ctr"/>
          <a:lstStyle/>
          <a:p>
            <a:pPr algn="r"/>
            <a:endParaRPr lang="en-US"/>
          </a:p>
        </p:txBody>
      </p:sp>
      <p:sp>
        <p:nvSpPr>
          <p:cNvPr id="404488" name="Oval 8"/>
          <p:cNvSpPr>
            <a:spLocks noChangeArrowheads="1"/>
          </p:cNvSpPr>
          <p:nvPr/>
        </p:nvSpPr>
        <p:spPr bwMode="auto">
          <a:xfrm>
            <a:off x="5029200" y="3429000"/>
            <a:ext cx="152400" cy="152400"/>
          </a:xfrm>
          <a:prstGeom prst="ellipse">
            <a:avLst/>
          </a:prstGeom>
          <a:solidFill>
            <a:srgbClr val="FF0000"/>
          </a:solidFill>
          <a:ln w="9525">
            <a:solidFill>
              <a:schemeClr val="tx1"/>
            </a:solidFill>
            <a:round/>
            <a:headEnd/>
            <a:tailEnd/>
          </a:ln>
        </p:spPr>
        <p:txBody>
          <a:bodyPr wrap="none" anchor="ctr"/>
          <a:lstStyle/>
          <a:p>
            <a:pPr algn="r"/>
            <a:endParaRPr lang="en-US"/>
          </a:p>
        </p:txBody>
      </p:sp>
      <p:sp>
        <p:nvSpPr>
          <p:cNvPr id="404489" name="Oval 9"/>
          <p:cNvSpPr>
            <a:spLocks noChangeArrowheads="1"/>
          </p:cNvSpPr>
          <p:nvPr/>
        </p:nvSpPr>
        <p:spPr bwMode="auto">
          <a:xfrm>
            <a:off x="7162800" y="2514600"/>
            <a:ext cx="152400" cy="152400"/>
          </a:xfrm>
          <a:prstGeom prst="ellipse">
            <a:avLst/>
          </a:prstGeom>
          <a:solidFill>
            <a:srgbClr val="FF0000"/>
          </a:solidFill>
          <a:ln w="9525">
            <a:solidFill>
              <a:schemeClr val="tx1"/>
            </a:solidFill>
            <a:round/>
            <a:headEnd/>
            <a:tailEnd/>
          </a:ln>
        </p:spPr>
        <p:txBody>
          <a:bodyPr wrap="none" anchor="ctr"/>
          <a:lstStyle/>
          <a:p>
            <a:pPr algn="r"/>
            <a:endParaRPr lang="en-US"/>
          </a:p>
        </p:txBody>
      </p:sp>
      <p:sp>
        <p:nvSpPr>
          <p:cNvPr id="246793" name="TextBox 9"/>
          <p:cNvSpPr txBox="1">
            <a:spLocks noChangeArrowheads="1"/>
          </p:cNvSpPr>
          <p:nvPr/>
        </p:nvSpPr>
        <p:spPr bwMode="auto">
          <a:xfrm>
            <a:off x="1447800" y="0"/>
            <a:ext cx="6324600" cy="701675"/>
          </a:xfrm>
          <a:prstGeom prst="rect">
            <a:avLst/>
          </a:prstGeom>
          <a:noFill/>
          <a:ln w="9525">
            <a:noFill/>
            <a:miter lim="800000"/>
            <a:headEnd/>
            <a:tailEnd/>
          </a:ln>
        </p:spPr>
        <p:txBody>
          <a:bodyPr>
            <a:spAutoFit/>
          </a:bodyPr>
          <a:lstStyle/>
          <a:p>
            <a:pPr algn="ctr"/>
            <a:r>
              <a:rPr lang="en-US" sz="2000">
                <a:solidFill>
                  <a:srgbClr val="FF0000"/>
                </a:solidFill>
                <a:latin typeface="Calibri" pitchFamily="34" charset="0"/>
              </a:rPr>
              <a:t>Growing inter-country income differences and migration: Key  seven borders today</a:t>
            </a:r>
          </a:p>
        </p:txBody>
      </p:sp>
      <p:sp>
        <p:nvSpPr>
          <p:cNvPr id="11" name="Oval 8"/>
          <p:cNvSpPr>
            <a:spLocks noChangeArrowheads="1"/>
          </p:cNvSpPr>
          <p:nvPr/>
        </p:nvSpPr>
        <p:spPr bwMode="auto">
          <a:xfrm>
            <a:off x="6289040" y="3124200"/>
            <a:ext cx="152400" cy="152400"/>
          </a:xfrm>
          <a:prstGeom prst="ellipse">
            <a:avLst/>
          </a:prstGeom>
          <a:solidFill>
            <a:schemeClr val="accent2"/>
          </a:solidFill>
          <a:ln w="9525">
            <a:solidFill>
              <a:schemeClr val="tx1"/>
            </a:solidFill>
            <a:round/>
            <a:headEnd/>
            <a:tailEnd/>
          </a:ln>
        </p:spPr>
        <p:txBody>
          <a:bodyPr wrap="none" anchor="ctr"/>
          <a:lstStyle/>
          <a:p>
            <a:pPr algn="r"/>
            <a:endParaRPr lang="en-US">
              <a:solidFill>
                <a:schemeClr val="accent2">
                  <a:lumMod val="60000"/>
                  <a:lumOff val="40000"/>
                </a:schemeClr>
              </a:solidFill>
            </a:endParaRPr>
          </a:p>
        </p:txBody>
      </p:sp>
      <p:sp>
        <p:nvSpPr>
          <p:cNvPr id="12" name="Footer Placeholder 11"/>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100842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4483"/>
                                        </p:tgtEl>
                                        <p:attrNameLst>
                                          <p:attrName>style.visibility</p:attrName>
                                        </p:attrNameLst>
                                      </p:cBhvr>
                                      <p:to>
                                        <p:strVal val="visible"/>
                                      </p:to>
                                    </p:set>
                                    <p:anim calcmode="lin" valueType="num">
                                      <p:cBhvr additive="base">
                                        <p:cTn id="7" dur="500" fill="hold"/>
                                        <p:tgtEl>
                                          <p:spTgt spid="404483"/>
                                        </p:tgtEl>
                                        <p:attrNameLst>
                                          <p:attrName>ppt_x</p:attrName>
                                        </p:attrNameLst>
                                      </p:cBhvr>
                                      <p:tavLst>
                                        <p:tav tm="0">
                                          <p:val>
                                            <p:strVal val="0-#ppt_w/2"/>
                                          </p:val>
                                        </p:tav>
                                        <p:tav tm="100000">
                                          <p:val>
                                            <p:strVal val="#ppt_x"/>
                                          </p:val>
                                        </p:tav>
                                      </p:tavLst>
                                    </p:anim>
                                    <p:anim calcmode="lin" valueType="num">
                                      <p:cBhvr additive="base">
                                        <p:cTn id="8" dur="500" fill="hold"/>
                                        <p:tgtEl>
                                          <p:spTgt spid="4044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4484"/>
                                        </p:tgtEl>
                                        <p:attrNameLst>
                                          <p:attrName>style.visibility</p:attrName>
                                        </p:attrNameLst>
                                      </p:cBhvr>
                                      <p:to>
                                        <p:strVal val="visible"/>
                                      </p:to>
                                    </p:set>
                                    <p:anim calcmode="lin" valueType="num">
                                      <p:cBhvr additive="base">
                                        <p:cTn id="13" dur="500" fill="hold"/>
                                        <p:tgtEl>
                                          <p:spTgt spid="404484"/>
                                        </p:tgtEl>
                                        <p:attrNameLst>
                                          <p:attrName>ppt_x</p:attrName>
                                        </p:attrNameLst>
                                      </p:cBhvr>
                                      <p:tavLst>
                                        <p:tav tm="0">
                                          <p:val>
                                            <p:strVal val="0-#ppt_w/2"/>
                                          </p:val>
                                        </p:tav>
                                        <p:tav tm="100000">
                                          <p:val>
                                            <p:strVal val="#ppt_x"/>
                                          </p:val>
                                        </p:tav>
                                      </p:tavLst>
                                    </p:anim>
                                    <p:anim calcmode="lin" valueType="num">
                                      <p:cBhvr additive="base">
                                        <p:cTn id="14" dur="500" fill="hold"/>
                                        <p:tgtEl>
                                          <p:spTgt spid="4044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4485"/>
                                        </p:tgtEl>
                                        <p:attrNameLst>
                                          <p:attrName>style.visibility</p:attrName>
                                        </p:attrNameLst>
                                      </p:cBhvr>
                                      <p:to>
                                        <p:strVal val="visible"/>
                                      </p:to>
                                    </p:set>
                                    <p:anim calcmode="lin" valueType="num">
                                      <p:cBhvr additive="base">
                                        <p:cTn id="19" dur="500" fill="hold"/>
                                        <p:tgtEl>
                                          <p:spTgt spid="404485"/>
                                        </p:tgtEl>
                                        <p:attrNameLst>
                                          <p:attrName>ppt_x</p:attrName>
                                        </p:attrNameLst>
                                      </p:cBhvr>
                                      <p:tavLst>
                                        <p:tav tm="0">
                                          <p:val>
                                            <p:strVal val="0-#ppt_w/2"/>
                                          </p:val>
                                        </p:tav>
                                        <p:tav tm="100000">
                                          <p:val>
                                            <p:strVal val="#ppt_x"/>
                                          </p:val>
                                        </p:tav>
                                      </p:tavLst>
                                    </p:anim>
                                    <p:anim calcmode="lin" valueType="num">
                                      <p:cBhvr additive="base">
                                        <p:cTn id="20" dur="500" fill="hold"/>
                                        <p:tgtEl>
                                          <p:spTgt spid="40448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4487"/>
                                        </p:tgtEl>
                                        <p:attrNameLst>
                                          <p:attrName>style.visibility</p:attrName>
                                        </p:attrNameLst>
                                      </p:cBhvr>
                                      <p:to>
                                        <p:strVal val="visible"/>
                                      </p:to>
                                    </p:set>
                                    <p:anim calcmode="lin" valueType="num">
                                      <p:cBhvr additive="base">
                                        <p:cTn id="25" dur="500" fill="hold"/>
                                        <p:tgtEl>
                                          <p:spTgt spid="404487"/>
                                        </p:tgtEl>
                                        <p:attrNameLst>
                                          <p:attrName>ppt_x</p:attrName>
                                        </p:attrNameLst>
                                      </p:cBhvr>
                                      <p:tavLst>
                                        <p:tav tm="0">
                                          <p:val>
                                            <p:strVal val="0-#ppt_w/2"/>
                                          </p:val>
                                        </p:tav>
                                        <p:tav tm="100000">
                                          <p:val>
                                            <p:strVal val="#ppt_x"/>
                                          </p:val>
                                        </p:tav>
                                      </p:tavLst>
                                    </p:anim>
                                    <p:anim calcmode="lin" valueType="num">
                                      <p:cBhvr additive="base">
                                        <p:cTn id="26" dur="500" fill="hold"/>
                                        <p:tgtEl>
                                          <p:spTgt spid="40448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4488"/>
                                        </p:tgtEl>
                                        <p:attrNameLst>
                                          <p:attrName>style.visibility</p:attrName>
                                        </p:attrNameLst>
                                      </p:cBhvr>
                                      <p:to>
                                        <p:strVal val="visible"/>
                                      </p:to>
                                    </p:set>
                                    <p:anim calcmode="lin" valueType="num">
                                      <p:cBhvr additive="base">
                                        <p:cTn id="31" dur="500" fill="hold"/>
                                        <p:tgtEl>
                                          <p:spTgt spid="404488"/>
                                        </p:tgtEl>
                                        <p:attrNameLst>
                                          <p:attrName>ppt_x</p:attrName>
                                        </p:attrNameLst>
                                      </p:cBhvr>
                                      <p:tavLst>
                                        <p:tav tm="0">
                                          <p:val>
                                            <p:strVal val="0-#ppt_w/2"/>
                                          </p:val>
                                        </p:tav>
                                        <p:tav tm="100000">
                                          <p:val>
                                            <p:strVal val="#ppt_x"/>
                                          </p:val>
                                        </p:tav>
                                      </p:tavLst>
                                    </p:anim>
                                    <p:anim calcmode="lin" valueType="num">
                                      <p:cBhvr additive="base">
                                        <p:cTn id="32" dur="500" fill="hold"/>
                                        <p:tgtEl>
                                          <p:spTgt spid="4044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4486"/>
                                        </p:tgtEl>
                                        <p:attrNameLst>
                                          <p:attrName>style.visibility</p:attrName>
                                        </p:attrNameLst>
                                      </p:cBhvr>
                                      <p:to>
                                        <p:strVal val="visible"/>
                                      </p:to>
                                    </p:set>
                                    <p:anim calcmode="lin" valueType="num">
                                      <p:cBhvr additive="base">
                                        <p:cTn id="37" dur="500" fill="hold"/>
                                        <p:tgtEl>
                                          <p:spTgt spid="404486"/>
                                        </p:tgtEl>
                                        <p:attrNameLst>
                                          <p:attrName>ppt_x</p:attrName>
                                        </p:attrNameLst>
                                      </p:cBhvr>
                                      <p:tavLst>
                                        <p:tav tm="0">
                                          <p:val>
                                            <p:strVal val="#ppt_x"/>
                                          </p:val>
                                        </p:tav>
                                        <p:tav tm="100000">
                                          <p:val>
                                            <p:strVal val="#ppt_x"/>
                                          </p:val>
                                        </p:tav>
                                      </p:tavLst>
                                    </p:anim>
                                    <p:anim calcmode="lin" valueType="num">
                                      <p:cBhvr additive="base">
                                        <p:cTn id="38" dur="500" fill="hold"/>
                                        <p:tgtEl>
                                          <p:spTgt spid="40448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4489"/>
                                        </p:tgtEl>
                                        <p:attrNameLst>
                                          <p:attrName>style.visibility</p:attrName>
                                        </p:attrNameLst>
                                      </p:cBhvr>
                                      <p:to>
                                        <p:strVal val="visible"/>
                                      </p:to>
                                    </p:set>
                                    <p:anim calcmode="lin" valueType="num">
                                      <p:cBhvr additive="base">
                                        <p:cTn id="43" dur="500" fill="hold"/>
                                        <p:tgtEl>
                                          <p:spTgt spid="404489"/>
                                        </p:tgtEl>
                                        <p:attrNameLst>
                                          <p:attrName>ppt_x</p:attrName>
                                        </p:attrNameLst>
                                      </p:cBhvr>
                                      <p:tavLst>
                                        <p:tav tm="0">
                                          <p:val>
                                            <p:strVal val="#ppt_x"/>
                                          </p:val>
                                        </p:tav>
                                        <p:tav tm="100000">
                                          <p:val>
                                            <p:strVal val="#ppt_x"/>
                                          </p:val>
                                        </p:tav>
                                      </p:tavLst>
                                    </p:anim>
                                    <p:anim calcmode="lin" valueType="num">
                                      <p:cBhvr additive="base">
                                        <p:cTn id="44" dur="500" fill="hold"/>
                                        <p:tgtEl>
                                          <p:spTgt spid="40448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animBg="1"/>
      <p:bldP spid="404484" grpId="0" animBg="1"/>
      <p:bldP spid="404485" grpId="0" animBg="1"/>
      <p:bldP spid="404486" grpId="0" animBg="1"/>
      <p:bldP spid="404487" grpId="0" animBg="1"/>
      <p:bldP spid="404488" grpId="0" animBg="1"/>
      <p:bldP spid="404489"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7FFFF"/>
          </a:solidFill>
        </p:spPr>
        <p:txBody>
          <a:bodyPr>
            <a:normAutofit fontScale="90000"/>
          </a:bodyPr>
          <a:lstStyle/>
          <a:p>
            <a:r>
              <a:rPr lang="en-US" dirty="0"/>
              <a:t>The logic of the migration argument</a:t>
            </a:r>
          </a:p>
        </p:txBody>
      </p:sp>
      <p:sp>
        <p:nvSpPr>
          <p:cNvPr id="3" name="Content Placeholder 2"/>
          <p:cNvSpPr>
            <a:spLocks noGrp="1"/>
          </p:cNvSpPr>
          <p:nvPr>
            <p:ph idx="1"/>
          </p:nvPr>
        </p:nvSpPr>
        <p:spPr>
          <a:xfrm>
            <a:off x="457200" y="1676400"/>
            <a:ext cx="8229600" cy="4754563"/>
          </a:xfrm>
        </p:spPr>
        <p:txBody>
          <a:bodyPr>
            <a:normAutofit fontScale="92500" lnSpcReduction="20000"/>
          </a:bodyPr>
          <a:lstStyle/>
          <a:p>
            <a:r>
              <a:rPr lang="en-US" sz="2800" dirty="0" smtClean="0"/>
              <a:t>Population in rich countries enjoys the citizenship premium</a:t>
            </a:r>
          </a:p>
          <a:p>
            <a:r>
              <a:rPr lang="en-US" sz="2800" dirty="0" smtClean="0"/>
              <a:t>They are unwilling to share, and thus possibly reduce (at least “locally”) this premium with migrants</a:t>
            </a:r>
          </a:p>
          <a:p>
            <a:r>
              <a:rPr lang="en-US" sz="2800" dirty="0" smtClean="0"/>
              <a:t>Currently, the premium is full or 0 because citizenship is (in terms of rights as well as financially) a binary variable</a:t>
            </a:r>
          </a:p>
          <a:p>
            <a:r>
              <a:rPr lang="en-US" sz="2800" dirty="0" smtClean="0"/>
              <a:t>Introduce various levels of citizenship (tax discrimination of migrants; obligation to return; no family etc.) to reduce the premium</a:t>
            </a:r>
          </a:p>
          <a:p>
            <a:r>
              <a:rPr lang="en-US" sz="2800" dirty="0" smtClean="0"/>
              <a:t>Temporary work</a:t>
            </a:r>
          </a:p>
          <a:p>
            <a:r>
              <a:rPr lang="en-US" sz="2800" dirty="0" smtClean="0"/>
              <a:t>Doing this should make native population more acceptant of migrants</a:t>
            </a:r>
            <a:endParaRPr lang="en-US" sz="2800" dirty="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5859544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3FFFF"/>
          </a:solidFill>
        </p:spPr>
        <p:txBody>
          <a:bodyPr>
            <a:normAutofit fontScale="90000"/>
          </a:bodyPr>
          <a:lstStyle/>
          <a:p>
            <a:r>
              <a:rPr lang="en-US" dirty="0" smtClean="0"/>
              <a:t>Trade-off between citizenship rights and extent of migration</a:t>
            </a:r>
            <a:endParaRPr lang="en-US" dirty="0"/>
          </a:p>
        </p:txBody>
      </p:sp>
      <p:sp>
        <p:nvSpPr>
          <p:cNvPr id="3" name="Footer Placeholder 2"/>
          <p:cNvSpPr>
            <a:spLocks noGrp="1"/>
          </p:cNvSpPr>
          <p:nvPr>
            <p:ph type="ftr" sz="quarter" idx="11"/>
          </p:nvPr>
        </p:nvSpPr>
        <p:spPr/>
        <p:txBody>
          <a:bodyPr/>
          <a:lstStyle/>
          <a:p>
            <a:r>
              <a:rPr lang="en-US" dirty="0" smtClean="0"/>
              <a:t>Branko Milanovic</a:t>
            </a:r>
            <a:endParaRPr lang="en-US" dirty="0"/>
          </a:p>
        </p:txBody>
      </p:sp>
      <p:cxnSp>
        <p:nvCxnSpPr>
          <p:cNvPr id="5" name="Straight Connector 4"/>
          <p:cNvCxnSpPr/>
          <p:nvPr/>
        </p:nvCxnSpPr>
        <p:spPr>
          <a:xfrm>
            <a:off x="2114550" y="2286000"/>
            <a:ext cx="0" cy="2514600"/>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114550" y="4800600"/>
            <a:ext cx="4400550" cy="5715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171700" y="2628900"/>
            <a:ext cx="2914650" cy="217170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428750" y="2171701"/>
            <a:ext cx="742950" cy="715581"/>
          </a:xfrm>
          <a:prstGeom prst="rect">
            <a:avLst/>
          </a:prstGeom>
          <a:noFill/>
        </p:spPr>
        <p:txBody>
          <a:bodyPr wrap="square" rtlCol="0">
            <a:spAutoFit/>
          </a:bodyPr>
          <a:lstStyle/>
          <a:p>
            <a:r>
              <a:rPr lang="en-US" sz="1350" dirty="0"/>
              <a:t>Full citizen rights </a:t>
            </a:r>
          </a:p>
        </p:txBody>
      </p:sp>
      <p:sp>
        <p:nvSpPr>
          <p:cNvPr id="11" name="TextBox 10"/>
          <p:cNvSpPr txBox="1"/>
          <p:nvPr/>
        </p:nvSpPr>
        <p:spPr>
          <a:xfrm>
            <a:off x="742950" y="3844879"/>
            <a:ext cx="1493950" cy="507831"/>
          </a:xfrm>
          <a:prstGeom prst="rect">
            <a:avLst/>
          </a:prstGeom>
          <a:noFill/>
        </p:spPr>
        <p:txBody>
          <a:bodyPr wrap="square" rtlCol="0">
            <a:spAutoFit/>
          </a:bodyPr>
          <a:lstStyle/>
          <a:p>
            <a:r>
              <a:rPr lang="en-US" sz="1350" dirty="0"/>
              <a:t>Seasonal workers (almost 0 rights)</a:t>
            </a:r>
          </a:p>
        </p:txBody>
      </p:sp>
      <p:sp>
        <p:nvSpPr>
          <p:cNvPr id="12" name="TextBox 11"/>
          <p:cNvSpPr txBox="1"/>
          <p:nvPr/>
        </p:nvSpPr>
        <p:spPr>
          <a:xfrm>
            <a:off x="5943600" y="5029200"/>
            <a:ext cx="1714500" cy="300082"/>
          </a:xfrm>
          <a:prstGeom prst="rect">
            <a:avLst/>
          </a:prstGeom>
          <a:noFill/>
        </p:spPr>
        <p:txBody>
          <a:bodyPr wrap="square" rtlCol="0">
            <a:spAutoFit/>
          </a:bodyPr>
          <a:lstStyle/>
          <a:p>
            <a:r>
              <a:rPr lang="en-US" sz="1350" dirty="0"/>
              <a:t>Migration flow</a:t>
            </a:r>
          </a:p>
        </p:txBody>
      </p:sp>
      <p:sp>
        <p:nvSpPr>
          <p:cNvPr id="4" name="TextBox 3"/>
          <p:cNvSpPr txBox="1"/>
          <p:nvPr/>
        </p:nvSpPr>
        <p:spPr>
          <a:xfrm>
            <a:off x="4661453" y="4932294"/>
            <a:ext cx="1085745" cy="715581"/>
          </a:xfrm>
          <a:prstGeom prst="rect">
            <a:avLst/>
          </a:prstGeom>
          <a:noFill/>
        </p:spPr>
        <p:txBody>
          <a:bodyPr wrap="square" rtlCol="0">
            <a:spAutoFit/>
          </a:bodyPr>
          <a:lstStyle/>
          <a:p>
            <a:r>
              <a:rPr lang="en-US" sz="1350" dirty="0"/>
              <a:t>13% of world population*</a:t>
            </a:r>
          </a:p>
        </p:txBody>
      </p:sp>
      <p:sp>
        <p:nvSpPr>
          <p:cNvPr id="6" name="TextBox 5"/>
          <p:cNvSpPr txBox="1"/>
          <p:nvPr/>
        </p:nvSpPr>
        <p:spPr>
          <a:xfrm>
            <a:off x="1878496" y="4857750"/>
            <a:ext cx="675861" cy="300082"/>
          </a:xfrm>
          <a:prstGeom prst="rect">
            <a:avLst/>
          </a:prstGeom>
          <a:noFill/>
        </p:spPr>
        <p:txBody>
          <a:bodyPr wrap="square" rtlCol="0">
            <a:spAutoFit/>
          </a:bodyPr>
          <a:lstStyle/>
          <a:p>
            <a:r>
              <a:rPr lang="en-US" sz="1350" dirty="0"/>
              <a:t>0</a:t>
            </a:r>
          </a:p>
        </p:txBody>
      </p:sp>
      <p:sp>
        <p:nvSpPr>
          <p:cNvPr id="8" name="TextBox 7"/>
          <p:cNvSpPr txBox="1"/>
          <p:nvPr/>
        </p:nvSpPr>
        <p:spPr>
          <a:xfrm>
            <a:off x="188144" y="5748197"/>
            <a:ext cx="3380704" cy="507831"/>
          </a:xfrm>
          <a:prstGeom prst="rect">
            <a:avLst/>
          </a:prstGeom>
          <a:noFill/>
        </p:spPr>
        <p:txBody>
          <a:bodyPr wrap="square" rtlCol="0">
            <a:spAutoFit/>
          </a:bodyPr>
          <a:lstStyle/>
          <a:p>
            <a:r>
              <a:rPr lang="en-US" sz="1350" dirty="0"/>
              <a:t>* People who would like to migrate according to a world-wide Gallup poll</a:t>
            </a:r>
          </a:p>
        </p:txBody>
      </p:sp>
    </p:spTree>
    <p:extLst>
      <p:ext uri="{BB962C8B-B14F-4D97-AF65-F5344CB8AC3E}">
        <p14:creationId xmlns:p14="http://schemas.microsoft.com/office/powerpoint/2010/main" val="4955243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3" y="183060"/>
            <a:ext cx="8229600" cy="1143000"/>
          </a:xfrm>
          <a:solidFill>
            <a:srgbClr val="B7FFFF"/>
          </a:solidFill>
        </p:spPr>
        <p:txBody>
          <a:bodyPr>
            <a:normAutofit fontScale="90000"/>
          </a:bodyPr>
          <a:lstStyle/>
          <a:p>
            <a:r>
              <a:rPr lang="en-US" dirty="0" smtClean="0"/>
              <a:t>Political issue: Global vs. national level</a:t>
            </a:r>
            <a:endParaRPr lang="en-US" dirty="0"/>
          </a:p>
        </p:txBody>
      </p:sp>
      <p:sp>
        <p:nvSpPr>
          <p:cNvPr id="3" name="Content Placeholder 2"/>
          <p:cNvSpPr>
            <a:spLocks noGrp="1"/>
          </p:cNvSpPr>
          <p:nvPr>
            <p:ph idx="1"/>
          </p:nvPr>
        </p:nvSpPr>
        <p:spPr>
          <a:xfrm>
            <a:off x="457200" y="1447800"/>
            <a:ext cx="8305800" cy="5410200"/>
          </a:xfrm>
        </p:spPr>
        <p:txBody>
          <a:bodyPr>
            <a:noAutofit/>
          </a:bodyPr>
          <a:lstStyle/>
          <a:p>
            <a:r>
              <a:rPr lang="en-US" sz="3000" dirty="0" smtClean="0"/>
              <a:t>Our income and employment is increasingly determined by global forces</a:t>
            </a:r>
          </a:p>
          <a:p>
            <a:r>
              <a:rPr lang="en-US" sz="3000" dirty="0" smtClean="0"/>
              <a:t>But political decision-making still takes place at the level of the nation-state</a:t>
            </a:r>
          </a:p>
          <a:p>
            <a:r>
              <a:rPr lang="en-US" sz="3000" dirty="0" smtClean="0"/>
              <a:t>If stagnation of income of rich countries’ middle classes continues, will they continue to support globalization?</a:t>
            </a:r>
          </a:p>
          <a:p>
            <a:r>
              <a:rPr lang="en-US" sz="3000" dirty="0" smtClean="0"/>
              <a:t>Two dangers: populism and plutocracy</a:t>
            </a:r>
          </a:p>
          <a:p>
            <a:r>
              <a:rPr lang="en-US" sz="3000" dirty="0" smtClean="0"/>
              <a:t>To avert both, need for within-national redistributions: those who lose have to be helped </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14767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7FFFF"/>
          </a:solidFill>
        </p:spPr>
        <p:txBody>
          <a:bodyPr/>
          <a:lstStyle/>
          <a:p>
            <a:r>
              <a:rPr lang="en-US" dirty="0" smtClean="0"/>
              <a:t>Final conclusion</a:t>
            </a:r>
            <a:endParaRPr lang="en-US" dirty="0"/>
          </a:p>
        </p:txBody>
      </p:sp>
      <p:sp>
        <p:nvSpPr>
          <p:cNvPr id="3" name="Content Placeholder 2"/>
          <p:cNvSpPr>
            <a:spLocks noGrp="1"/>
          </p:cNvSpPr>
          <p:nvPr>
            <p:ph idx="1"/>
          </p:nvPr>
        </p:nvSpPr>
        <p:spPr/>
        <p:txBody>
          <a:bodyPr>
            <a:normAutofit fontScale="85000" lnSpcReduction="20000"/>
          </a:bodyPr>
          <a:lstStyle/>
          <a:p>
            <a:r>
              <a:rPr lang="en-US" sz="4400" dirty="0" smtClean="0"/>
              <a:t>To reduce global inequality: fast growth of poor countries + migration</a:t>
            </a:r>
          </a:p>
          <a:p>
            <a:r>
              <a:rPr lang="en-US" sz="4400" dirty="0" smtClean="0"/>
              <a:t>To have migration, discriminate the migrants</a:t>
            </a:r>
          </a:p>
          <a:p>
            <a:r>
              <a:rPr lang="en-US" sz="4400" dirty="0" smtClean="0"/>
              <a:t>To preserve good aspects of globalization: reduced inequality  within rich countries via equalization of human and financial assets (i.e. focus on pre-redistribution)</a:t>
            </a:r>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250095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Branko Milanovic</a:t>
            </a:r>
            <a:endParaRPr lang="en-US"/>
          </a:p>
        </p:txBody>
      </p:sp>
      <p:graphicFrame>
        <p:nvGraphicFramePr>
          <p:cNvPr id="3" name="Chart 2"/>
          <p:cNvGraphicFramePr>
            <a:graphicFrameLocks noGrp="1"/>
          </p:cNvGraphicFramePr>
          <p:nvPr>
            <p:extLst>
              <p:ext uri="{D42A27DB-BD31-4B8C-83A1-F6EECF244321}">
                <p14:modId xmlns:p14="http://schemas.microsoft.com/office/powerpoint/2010/main" val="432814614"/>
              </p:ext>
            </p:extLst>
          </p:nvPr>
        </p:nvGraphicFramePr>
        <p:xfrm>
          <a:off x="244522" y="290015"/>
          <a:ext cx="8654955" cy="6277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8845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Large </a:t>
            </a:r>
            <a:r>
              <a:rPr lang="en-US" dirty="0"/>
              <a:t>gaps in mean country incomes raise two important issues</a:t>
            </a:r>
            <a:br>
              <a:rPr lang="en-US" dirty="0"/>
            </a:br>
            <a:endParaRPr lang="en-US" dirty="0"/>
          </a:p>
        </p:txBody>
      </p:sp>
      <p:sp>
        <p:nvSpPr>
          <p:cNvPr id="3" name="Content Placeholder 2"/>
          <p:cNvSpPr>
            <a:spLocks noGrp="1"/>
          </p:cNvSpPr>
          <p:nvPr>
            <p:ph idx="1"/>
          </p:nvPr>
        </p:nvSpPr>
        <p:spPr/>
        <p:txBody>
          <a:bodyPr/>
          <a:lstStyle/>
          <a:p>
            <a:r>
              <a:rPr lang="en-US" dirty="0" smtClean="0"/>
              <a:t>Political </a:t>
            </a:r>
            <a:r>
              <a:rPr lang="en-US" dirty="0"/>
              <a:t>philosophy: is the “citizenship rent” morally acceptable? Does global equality of opportunity matter</a:t>
            </a:r>
            <a:r>
              <a:rPr lang="en-US" dirty="0" smtClean="0"/>
              <a:t>?</a:t>
            </a:r>
          </a:p>
          <a:p>
            <a:r>
              <a:rPr lang="en-US" dirty="0"/>
              <a:t>Global and national politics: Migration and national welfare </a:t>
            </a:r>
            <a:r>
              <a:rPr lang="en-US" dirty="0" smtClean="0"/>
              <a:t>state</a:t>
            </a:r>
          </a:p>
          <a:p>
            <a:r>
              <a:rPr lang="en-US" dirty="0"/>
              <a:t>(will address </a:t>
            </a:r>
            <a:r>
              <a:rPr lang="en-US" dirty="0" smtClean="0"/>
              <a:t>both at </a:t>
            </a:r>
            <a:r>
              <a:rPr lang="en-US" dirty="0"/>
              <a:t>the end)</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Branko Milanovic</a:t>
            </a:r>
            <a:endParaRPr lang="en-US"/>
          </a:p>
        </p:txBody>
      </p:sp>
    </p:spTree>
    <p:extLst>
      <p:ext uri="{BB962C8B-B14F-4D97-AF65-F5344CB8AC3E}">
        <p14:creationId xmlns:p14="http://schemas.microsoft.com/office/powerpoint/2010/main" val="1964807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6668</TotalTime>
  <Words>3425</Words>
  <Application>Microsoft Office PowerPoint</Application>
  <PresentationFormat>On-screen Show (4:3)</PresentationFormat>
  <Paragraphs>708</Paragraphs>
  <Slides>76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Times New Roman</vt:lpstr>
      <vt:lpstr>Verdana</vt:lpstr>
      <vt:lpstr>Office Theme</vt:lpstr>
      <vt:lpstr>Inequality in the age of globalization </vt:lpstr>
      <vt:lpstr>Brief structure of the talk</vt:lpstr>
      <vt:lpstr>1. Global inequality</vt:lpstr>
      <vt:lpstr>PowerPoint Presentation</vt:lpstr>
      <vt:lpstr>La longue durée: From Karl Marx to Frantz Fanon and back to Marx?</vt:lpstr>
      <vt:lpstr>PowerPoint Presentation</vt:lpstr>
      <vt:lpstr>PowerPoint Presentation</vt:lpstr>
      <vt:lpstr>PowerPoint Presentation</vt:lpstr>
      <vt:lpstr> Large gaps in mean country incomes raise two important issues </vt:lpstr>
      <vt:lpstr>Different countries and income classes in global income distribution in 2008</vt:lpstr>
      <vt:lpstr>Different countries and income classes in global income distribution in 2011 </vt:lpstr>
      <vt:lpstr>Global and rich countries’ income distributions  in 2011</vt:lpstr>
      <vt:lpstr>PowerPoint Presentation</vt:lpstr>
      <vt:lpstr>2. Technical issues in the measurement of global inequality</vt:lpstr>
      <vt:lpstr>Three important technical issues in the measurement of global inequality</vt:lpstr>
      <vt:lpstr>The issue of PPPs</vt:lpstr>
      <vt:lpstr>The effect of the new PPPs on  countries’ GDP per capita</vt:lpstr>
      <vt:lpstr>The effect of new PPPs</vt:lpstr>
      <vt:lpstr>Use of 2011 PPPs reduces global inequality by about 3 Gini points but leaves the trends the same</vt:lpstr>
      <vt:lpstr>The gap between national accounts and household surveys </vt:lpstr>
      <vt:lpstr>Global Gini with different definitions of income</vt:lpstr>
      <vt:lpstr>Step 1 driven by low consumption shares in China and India  (although on an unweighted base C/GDP decreases with GDP)</vt:lpstr>
      <vt:lpstr>Step 2. No clear (weighted) relationship between survey capture and NA consumption</vt:lpstr>
      <vt:lpstr>The issue of top underestimation</vt:lpstr>
      <vt:lpstr>Rising NAC/HS gap and top underestimation</vt:lpstr>
      <vt:lpstr>PowerPoint Presentation</vt:lpstr>
      <vt:lpstr>But the rising gap between fiscal and HS income is not universal</vt:lpstr>
      <vt:lpstr>With full adjustment (allocation to the top 10% + Pareto) Gini decline almost vanishes</vt:lpstr>
      <vt:lpstr>3. How has the world changed  between the fall of the Berlin Wall and the Great Recession [based on joint work with Christoph Lakner]</vt:lpstr>
      <vt:lpstr>Number of surveys</vt:lpstr>
      <vt:lpstr>Population coverage</vt:lpstr>
      <vt:lpstr>GDI (US dollar) coverage</vt:lpstr>
      <vt:lpstr>PowerPoint Presentation</vt:lpstr>
      <vt:lpstr>Real income growth at various percentiles of global income distribution, 1988-2008 (in 2005 PPPs) </vt:lpstr>
      <vt:lpstr>PowerPoint Presentation</vt:lpstr>
      <vt:lpstr>Quasi non-anonymous growth between 1988 and 2008: real absolute per capita gains at different fractiles of the 1988 distribution</vt:lpstr>
      <vt:lpstr>PowerPoint Presentation</vt:lpstr>
      <vt:lpstr>Global income distributions in  1988 and 2011</vt:lpstr>
      <vt:lpstr>PowerPoint Presentation</vt:lpstr>
      <vt:lpstr>4. Political implications</vt:lpstr>
      <vt:lpstr>The contradiction of inequality changes during Globalization II</vt:lpstr>
      <vt:lpstr>The issues</vt:lpstr>
      <vt:lpstr>Back to Mandeville…</vt:lpstr>
      <vt:lpstr>Political implications</vt:lpstr>
      <vt:lpstr>Are we at the end of capitalism’s long “el periodo especial” or going upward the second modern era Kuznets curve?</vt:lpstr>
      <vt:lpstr>Focus on point B of the “elephant graph”  (income stagnation and erosion of the middle class in advanced economies)</vt:lpstr>
      <vt:lpstr>PowerPoint Presentation</vt:lpstr>
      <vt:lpstr>PowerPoint Presentation</vt:lpstr>
      <vt:lpstr>PowerPoint Presentation</vt:lpstr>
      <vt:lpstr>5. How to think of within-national inequalities:  Introducing the Kuznets waves </vt:lpstr>
      <vt:lpstr>Kuznets waves defined</vt:lpstr>
      <vt:lpstr>  Malign and benign forces reducing inequality (downward portion of the Kuznets wave) </vt:lpstr>
      <vt:lpstr>PowerPoint Presentation</vt:lpstr>
      <vt:lpstr>Kuznets curve here? No. </vt:lpstr>
      <vt:lpstr>PowerPoint Presentation</vt:lpstr>
      <vt:lpstr>PowerPoint Presentation</vt:lpstr>
      <vt:lpstr>PowerPoint Presentation</vt:lpstr>
      <vt:lpstr>Downswing of Kuznets first wave  and upswing of the second Kuznets wave  in advanced economies</vt:lpstr>
      <vt:lpstr>PowerPoint Presentation</vt:lpstr>
      <vt:lpstr>Where are now China and the US?</vt:lpstr>
      <vt:lpstr>What might drive the 2nd Kuznets cycle down?</vt:lpstr>
      <vt:lpstr>6. Issues of justice and politics  1. Citizenship rent 2. Migration and national welfare state 3. Hollowing out of the rich countries’ middle classes</vt:lpstr>
      <vt:lpstr>Global inequality of opportunity</vt:lpstr>
      <vt:lpstr>Is citizenship a rent?</vt:lpstr>
      <vt:lpstr>The logic of the argument</vt:lpstr>
      <vt:lpstr>Rawls’ views on inter-generational transmission of wealth</vt:lpstr>
      <vt:lpstr>The Rawlsian world </vt:lpstr>
      <vt:lpstr>PowerPoint Presentation</vt:lpstr>
      <vt:lpstr>Conclusion</vt:lpstr>
      <vt:lpstr>Migration….</vt:lpstr>
      <vt:lpstr>Migration: a different way to reduce global inequality and citizenship rent</vt:lpstr>
      <vt:lpstr>PowerPoint Presentation</vt:lpstr>
      <vt:lpstr>The logic of the migration argument</vt:lpstr>
      <vt:lpstr>Trade-off between citizenship rights and extent of migration</vt:lpstr>
      <vt:lpstr>Political issue: Global vs. national level</vt:lpstr>
      <vt:lpstr>Final conclusion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income inequality: the past two centuries and the implications for the next</dc:title>
  <dc:creator>Branko</dc:creator>
  <cp:lastModifiedBy>Milanovic, Branko</cp:lastModifiedBy>
  <cp:revision>470</cp:revision>
  <cp:lastPrinted>2017-04-06T16:07:48Z</cp:lastPrinted>
  <dcterms:created xsi:type="dcterms:W3CDTF">2012-11-15T12:50:43Z</dcterms:created>
  <dcterms:modified xsi:type="dcterms:W3CDTF">2017-06-05T21:27:26Z</dcterms:modified>
</cp:coreProperties>
</file>