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256" r:id="rId2"/>
    <p:sldId id="268" r:id="rId3"/>
    <p:sldId id="269" r:id="rId4"/>
    <p:sldId id="335" r:id="rId5"/>
    <p:sldId id="267" r:id="rId6"/>
    <p:sldId id="321" r:id="rId7"/>
    <p:sldId id="263" r:id="rId8"/>
    <p:sldId id="328" r:id="rId9"/>
    <p:sldId id="329" r:id="rId10"/>
    <p:sldId id="331" r:id="rId11"/>
    <p:sldId id="336" r:id="rId12"/>
    <p:sldId id="332" r:id="rId13"/>
    <p:sldId id="333" r:id="rId14"/>
    <p:sldId id="270" r:id="rId15"/>
    <p:sldId id="276" r:id="rId16"/>
    <p:sldId id="278" r:id="rId17"/>
    <p:sldId id="334" r:id="rId18"/>
    <p:sldId id="350" r:id="rId19"/>
    <p:sldId id="351" r:id="rId20"/>
    <p:sldId id="286" r:id="rId21"/>
    <p:sldId id="352" r:id="rId22"/>
    <p:sldId id="337" r:id="rId23"/>
    <p:sldId id="291" r:id="rId24"/>
    <p:sldId id="290" r:id="rId25"/>
    <p:sldId id="338" r:id="rId26"/>
    <p:sldId id="340" r:id="rId27"/>
    <p:sldId id="343" r:id="rId28"/>
    <p:sldId id="342" r:id="rId29"/>
    <p:sldId id="348" r:id="rId30"/>
    <p:sldId id="349" r:id="rId31"/>
    <p:sldId id="293" r:id="rId32"/>
    <p:sldId id="319" r:id="rId33"/>
    <p:sldId id="318" r:id="rId34"/>
    <p:sldId id="303" r:id="rId35"/>
    <p:sldId id="314" r:id="rId36"/>
    <p:sldId id="347" r:id="rId37"/>
    <p:sldId id="325" r:id="rId38"/>
    <p:sldId id="326" r:id="rId39"/>
    <p:sldId id="345" r:id="rId40"/>
    <p:sldId id="346" r:id="rId41"/>
    <p:sldId id="344" r:id="rId42"/>
  </p:sldIdLst>
  <p:sldSz cx="9144000" cy="6858000" type="screen4x3"/>
  <p:notesSz cx="6858000" cy="92122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5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yClare\AppData\Local\Temp\TabFig2007.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lennon:Desktop:innocenti%20project%20report%20card%20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200390938282031"/>
          <c:y val="0.13478818998716305"/>
          <c:w val="0.72735695723054339"/>
          <c:h val="0.67650834403080873"/>
        </c:manualLayout>
      </c:layout>
      <c:lineChart>
        <c:grouping val="standard"/>
        <c:varyColors val="0"/>
        <c:ser>
          <c:idx val="0"/>
          <c:order val="0"/>
          <c:tx>
            <c:strRef>
              <c:f>'data-Fig1'!$B$3</c:f>
              <c:strCache>
                <c:ptCount val="1"/>
                <c:pt idx="0">
                  <c:v>Excluding capital gains</c:v>
                </c:pt>
              </c:strCache>
            </c:strRef>
          </c:tx>
          <c:spPr>
            <a:ln w="12700">
              <a:solidFill>
                <a:srgbClr val="000000"/>
              </a:solidFill>
              <a:prstDash val="solid"/>
            </a:ln>
          </c:spPr>
          <c:marker>
            <c:symbol val="diamond"/>
            <c:size val="6"/>
            <c:spPr>
              <a:solidFill>
                <a:srgbClr val="FF0000"/>
              </a:solidFill>
              <a:ln>
                <a:solidFill>
                  <a:srgbClr val="000000"/>
                </a:solidFill>
                <a:prstDash val="solid"/>
              </a:ln>
            </c:spPr>
          </c:marker>
          <c:cat>
            <c:numRef>
              <c:f>'data-Fig1'!$A$4:$A$94</c:f>
              <c:numCache>
                <c:formatCode>General</c:formatCode>
                <c:ptCount val="91"/>
                <c:pt idx="0">
                  <c:v>1917</c:v>
                </c:pt>
                <c:pt idx="1">
                  <c:v>1918</c:v>
                </c:pt>
                <c:pt idx="2">
                  <c:v>1919</c:v>
                </c:pt>
                <c:pt idx="3">
                  <c:v>1920</c:v>
                </c:pt>
                <c:pt idx="4">
                  <c:v>1921</c:v>
                </c:pt>
                <c:pt idx="5">
                  <c:v>1922</c:v>
                </c:pt>
                <c:pt idx="6">
                  <c:v>1923</c:v>
                </c:pt>
                <c:pt idx="7">
                  <c:v>1924</c:v>
                </c:pt>
                <c:pt idx="8">
                  <c:v>1925</c:v>
                </c:pt>
                <c:pt idx="9">
                  <c:v>1926</c:v>
                </c:pt>
                <c:pt idx="10">
                  <c:v>1927</c:v>
                </c:pt>
                <c:pt idx="11">
                  <c:v>1928</c:v>
                </c:pt>
                <c:pt idx="12">
                  <c:v>1929</c:v>
                </c:pt>
                <c:pt idx="13">
                  <c:v>1930</c:v>
                </c:pt>
                <c:pt idx="14">
                  <c:v>1931</c:v>
                </c:pt>
                <c:pt idx="15">
                  <c:v>1932</c:v>
                </c:pt>
                <c:pt idx="16">
                  <c:v>1933</c:v>
                </c:pt>
                <c:pt idx="17">
                  <c:v>1934</c:v>
                </c:pt>
                <c:pt idx="18">
                  <c:v>1935</c:v>
                </c:pt>
                <c:pt idx="19">
                  <c:v>1936</c:v>
                </c:pt>
                <c:pt idx="20">
                  <c:v>1937</c:v>
                </c:pt>
                <c:pt idx="21">
                  <c:v>1938</c:v>
                </c:pt>
                <c:pt idx="22">
                  <c:v>1939</c:v>
                </c:pt>
                <c:pt idx="23">
                  <c:v>1940</c:v>
                </c:pt>
                <c:pt idx="24">
                  <c:v>1941</c:v>
                </c:pt>
                <c:pt idx="25">
                  <c:v>1942</c:v>
                </c:pt>
                <c:pt idx="26">
                  <c:v>1943</c:v>
                </c:pt>
                <c:pt idx="27">
                  <c:v>1944</c:v>
                </c:pt>
                <c:pt idx="28">
                  <c:v>1945</c:v>
                </c:pt>
                <c:pt idx="29">
                  <c:v>1946</c:v>
                </c:pt>
                <c:pt idx="30">
                  <c:v>1947</c:v>
                </c:pt>
                <c:pt idx="31">
                  <c:v>1948</c:v>
                </c:pt>
                <c:pt idx="32">
                  <c:v>1949</c:v>
                </c:pt>
                <c:pt idx="33">
                  <c:v>1950</c:v>
                </c:pt>
                <c:pt idx="34">
                  <c:v>1951</c:v>
                </c:pt>
                <c:pt idx="35">
                  <c:v>1952</c:v>
                </c:pt>
                <c:pt idx="36">
                  <c:v>1953</c:v>
                </c:pt>
                <c:pt idx="37">
                  <c:v>1954</c:v>
                </c:pt>
                <c:pt idx="38">
                  <c:v>1955</c:v>
                </c:pt>
                <c:pt idx="39">
                  <c:v>1956</c:v>
                </c:pt>
                <c:pt idx="40">
                  <c:v>1957</c:v>
                </c:pt>
                <c:pt idx="41">
                  <c:v>1958</c:v>
                </c:pt>
                <c:pt idx="42">
                  <c:v>1959</c:v>
                </c:pt>
                <c:pt idx="43">
                  <c:v>1960</c:v>
                </c:pt>
                <c:pt idx="44">
                  <c:v>1961</c:v>
                </c:pt>
                <c:pt idx="45">
                  <c:v>1962</c:v>
                </c:pt>
                <c:pt idx="46">
                  <c:v>1963</c:v>
                </c:pt>
                <c:pt idx="47">
                  <c:v>1964</c:v>
                </c:pt>
                <c:pt idx="48">
                  <c:v>1965</c:v>
                </c:pt>
                <c:pt idx="49">
                  <c:v>1966</c:v>
                </c:pt>
                <c:pt idx="50">
                  <c:v>1967</c:v>
                </c:pt>
                <c:pt idx="51">
                  <c:v>1968</c:v>
                </c:pt>
                <c:pt idx="52">
                  <c:v>1969</c:v>
                </c:pt>
                <c:pt idx="53">
                  <c:v>1970</c:v>
                </c:pt>
                <c:pt idx="54">
                  <c:v>1971</c:v>
                </c:pt>
                <c:pt idx="55">
                  <c:v>1972</c:v>
                </c:pt>
                <c:pt idx="56">
                  <c:v>1973</c:v>
                </c:pt>
                <c:pt idx="57">
                  <c:v>1974</c:v>
                </c:pt>
                <c:pt idx="58">
                  <c:v>1975</c:v>
                </c:pt>
                <c:pt idx="59">
                  <c:v>1976</c:v>
                </c:pt>
                <c:pt idx="60">
                  <c:v>1977</c:v>
                </c:pt>
                <c:pt idx="61">
                  <c:v>1978</c:v>
                </c:pt>
                <c:pt idx="62">
                  <c:v>1979</c:v>
                </c:pt>
                <c:pt idx="63">
                  <c:v>1980</c:v>
                </c:pt>
                <c:pt idx="64">
                  <c:v>1981</c:v>
                </c:pt>
                <c:pt idx="65">
                  <c:v>1982</c:v>
                </c:pt>
                <c:pt idx="66">
                  <c:v>1983</c:v>
                </c:pt>
                <c:pt idx="67">
                  <c:v>1984</c:v>
                </c:pt>
                <c:pt idx="68">
                  <c:v>1985</c:v>
                </c:pt>
                <c:pt idx="69">
                  <c:v>1986</c:v>
                </c:pt>
                <c:pt idx="70">
                  <c:v>1987</c:v>
                </c:pt>
                <c:pt idx="71">
                  <c:v>1988</c:v>
                </c:pt>
                <c:pt idx="72">
                  <c:v>1989</c:v>
                </c:pt>
                <c:pt idx="73">
                  <c:v>1990</c:v>
                </c:pt>
                <c:pt idx="74">
                  <c:v>1991</c:v>
                </c:pt>
                <c:pt idx="75">
                  <c:v>1992</c:v>
                </c:pt>
                <c:pt idx="76">
                  <c:v>1993</c:v>
                </c:pt>
                <c:pt idx="77">
                  <c:v>1994</c:v>
                </c:pt>
                <c:pt idx="78">
                  <c:v>1995</c:v>
                </c:pt>
                <c:pt idx="79">
                  <c:v>1996</c:v>
                </c:pt>
                <c:pt idx="80">
                  <c:v>1997</c:v>
                </c:pt>
                <c:pt idx="81">
                  <c:v>1998</c:v>
                </c:pt>
                <c:pt idx="82">
                  <c:v>1999</c:v>
                </c:pt>
                <c:pt idx="83">
                  <c:v>2000</c:v>
                </c:pt>
                <c:pt idx="84">
                  <c:v>2001</c:v>
                </c:pt>
                <c:pt idx="85">
                  <c:v>2002</c:v>
                </c:pt>
                <c:pt idx="86">
                  <c:v>2003</c:v>
                </c:pt>
                <c:pt idx="87">
                  <c:v>2004</c:v>
                </c:pt>
                <c:pt idx="88">
                  <c:v>2005</c:v>
                </c:pt>
                <c:pt idx="89">
                  <c:v>2006</c:v>
                </c:pt>
                <c:pt idx="90">
                  <c:v>2007</c:v>
                </c:pt>
              </c:numCache>
            </c:numRef>
          </c:cat>
          <c:val>
            <c:numRef>
              <c:f>'data-Fig1'!$B$4:$B$94</c:f>
              <c:numCache>
                <c:formatCode>0.0000</c:formatCode>
                <c:ptCount val="91"/>
                <c:pt idx="0">
                  <c:v>0.40287041875222585</c:v>
                </c:pt>
                <c:pt idx="1">
                  <c:v>0.3990372751202258</c:v>
                </c:pt>
                <c:pt idx="2">
                  <c:v>0.3948132401533932</c:v>
                </c:pt>
                <c:pt idx="3">
                  <c:v>0.38100387437769251</c:v>
                </c:pt>
                <c:pt idx="4">
                  <c:v>0.42859726639973672</c:v>
                </c:pt>
                <c:pt idx="5">
                  <c:v>0.42948553427651265</c:v>
                </c:pt>
                <c:pt idx="6">
                  <c:v>0.40589552069786017</c:v>
                </c:pt>
                <c:pt idx="7">
                  <c:v>0.43263914655396835</c:v>
                </c:pt>
                <c:pt idx="8">
                  <c:v>0.44166809347302</c:v>
                </c:pt>
                <c:pt idx="9">
                  <c:v>0.44068985279853884</c:v>
                </c:pt>
                <c:pt idx="10">
                  <c:v>0.44665733319579376</c:v>
                </c:pt>
                <c:pt idx="11">
                  <c:v>0.46093182150666606</c:v>
                </c:pt>
                <c:pt idx="12">
                  <c:v>0.43758403603469104</c:v>
                </c:pt>
                <c:pt idx="13">
                  <c:v>0.43073474553390645</c:v>
                </c:pt>
                <c:pt idx="14">
                  <c:v>0.44404993839685281</c:v>
                </c:pt>
                <c:pt idx="15">
                  <c:v>0.46300525871050513</c:v>
                </c:pt>
                <c:pt idx="16">
                  <c:v>0.45026429505703514</c:v>
                </c:pt>
                <c:pt idx="17">
                  <c:v>0.45155076643858932</c:v>
                </c:pt>
                <c:pt idx="18">
                  <c:v>0.43392987272768524</c:v>
                </c:pt>
                <c:pt idx="19">
                  <c:v>0.44772366982564021</c:v>
                </c:pt>
                <c:pt idx="20">
                  <c:v>0.43347879853345289</c:v>
                </c:pt>
                <c:pt idx="21">
                  <c:v>0.43000890492514116</c:v>
                </c:pt>
                <c:pt idx="22">
                  <c:v>0.4456889817296355</c:v>
                </c:pt>
                <c:pt idx="23">
                  <c:v>0.44426637504743144</c:v>
                </c:pt>
                <c:pt idx="24">
                  <c:v>0.41019314576353105</c:v>
                </c:pt>
                <c:pt idx="25">
                  <c:v>0.35494183119366474</c:v>
                </c:pt>
                <c:pt idx="26">
                  <c:v>0.32669923198876599</c:v>
                </c:pt>
                <c:pt idx="27">
                  <c:v>0.31548869949228214</c:v>
                </c:pt>
                <c:pt idx="28">
                  <c:v>0.32644588706207495</c:v>
                </c:pt>
                <c:pt idx="29">
                  <c:v>0.34616394068930384</c:v>
                </c:pt>
                <c:pt idx="30">
                  <c:v>0.33017177593435582</c:v>
                </c:pt>
                <c:pt idx="31">
                  <c:v>0.33720637645202817</c:v>
                </c:pt>
                <c:pt idx="32">
                  <c:v>0.33763098095195448</c:v>
                </c:pt>
                <c:pt idx="33">
                  <c:v>0.33871100610399119</c:v>
                </c:pt>
                <c:pt idx="34">
                  <c:v>0.32819965101679388</c:v>
                </c:pt>
                <c:pt idx="35">
                  <c:v>0.32073962097575531</c:v>
                </c:pt>
                <c:pt idx="36">
                  <c:v>0.31380431868356229</c:v>
                </c:pt>
                <c:pt idx="37">
                  <c:v>0.32119310731545292</c:v>
                </c:pt>
                <c:pt idx="38">
                  <c:v>0.31772074577461307</c:v>
                </c:pt>
                <c:pt idx="39">
                  <c:v>0.31806023990184457</c:v>
                </c:pt>
                <c:pt idx="40">
                  <c:v>0.31687309376554507</c:v>
                </c:pt>
                <c:pt idx="41">
                  <c:v>0.32112269096927543</c:v>
                </c:pt>
                <c:pt idx="42">
                  <c:v>0.32033287948024919</c:v>
                </c:pt>
                <c:pt idx="43">
                  <c:v>0.31657437586133985</c:v>
                </c:pt>
                <c:pt idx="44">
                  <c:v>0.31896211473952618</c:v>
                </c:pt>
                <c:pt idx="45">
                  <c:v>0.3204382570206103</c:v>
                </c:pt>
                <c:pt idx="46">
                  <c:v>0.32009622322001463</c:v>
                </c:pt>
                <c:pt idx="47">
                  <c:v>0.31639317887208818</c:v>
                </c:pt>
                <c:pt idx="48">
                  <c:v>0.31518188292699273</c:v>
                </c:pt>
                <c:pt idx="49">
                  <c:v>0.31981545180751769</c:v>
                </c:pt>
                <c:pt idx="50">
                  <c:v>0.32045836973648245</c:v>
                </c:pt>
                <c:pt idx="51">
                  <c:v>0.31982618841598998</c:v>
                </c:pt>
                <c:pt idx="52">
                  <c:v>0.31820875705120677</c:v>
                </c:pt>
                <c:pt idx="53">
                  <c:v>0.31513659945349509</c:v>
                </c:pt>
                <c:pt idx="54">
                  <c:v>0.31753884586626657</c:v>
                </c:pt>
                <c:pt idx="55">
                  <c:v>0.31623366972075379</c:v>
                </c:pt>
                <c:pt idx="56">
                  <c:v>0.31853612004803789</c:v>
                </c:pt>
                <c:pt idx="57">
                  <c:v>0.32359587527246142</c:v>
                </c:pt>
                <c:pt idx="58">
                  <c:v>0.32621103240656696</c:v>
                </c:pt>
                <c:pt idx="59">
                  <c:v>0.32417663780373374</c:v>
                </c:pt>
                <c:pt idx="60">
                  <c:v>0.32434785235141844</c:v>
                </c:pt>
                <c:pt idx="61">
                  <c:v>0.3244034556930343</c:v>
                </c:pt>
                <c:pt idx="62">
                  <c:v>0.32345607896148165</c:v>
                </c:pt>
                <c:pt idx="63">
                  <c:v>0.32865505425163583</c:v>
                </c:pt>
                <c:pt idx="64">
                  <c:v>0.32717331712909248</c:v>
                </c:pt>
                <c:pt idx="65">
                  <c:v>0.33218018943864813</c:v>
                </c:pt>
                <c:pt idx="66">
                  <c:v>0.33691388139433309</c:v>
                </c:pt>
                <c:pt idx="67">
                  <c:v>0.3394717666812484</c:v>
                </c:pt>
                <c:pt idx="68">
                  <c:v>0.34251769473311022</c:v>
                </c:pt>
                <c:pt idx="69">
                  <c:v>0.34568578833279101</c:v>
                </c:pt>
                <c:pt idx="70">
                  <c:v>0.36482882411028583</c:v>
                </c:pt>
                <c:pt idx="71">
                  <c:v>0.38626673931240652</c:v>
                </c:pt>
                <c:pt idx="72">
                  <c:v>0.38470729689858546</c:v>
                </c:pt>
                <c:pt idx="73">
                  <c:v>0.38836845589833757</c:v>
                </c:pt>
                <c:pt idx="74">
                  <c:v>0.38380981251828061</c:v>
                </c:pt>
                <c:pt idx="75">
                  <c:v>0.39817900537735773</c:v>
                </c:pt>
                <c:pt idx="76">
                  <c:v>0.39481689855076185</c:v>
                </c:pt>
                <c:pt idx="77">
                  <c:v>0.39596851978506098</c:v>
                </c:pt>
                <c:pt idx="78">
                  <c:v>0.40542</c:v>
                </c:pt>
                <c:pt idx="79">
                  <c:v>0.41155000000000003</c:v>
                </c:pt>
                <c:pt idx="80">
                  <c:v>0.41725000000000001</c:v>
                </c:pt>
                <c:pt idx="81">
                  <c:v>0.42124000000000006</c:v>
                </c:pt>
                <c:pt idx="82">
                  <c:v>0.42668</c:v>
                </c:pt>
                <c:pt idx="83">
                  <c:v>0.43107999999999996</c:v>
                </c:pt>
                <c:pt idx="84">
                  <c:v>0.42229</c:v>
                </c:pt>
                <c:pt idx="85">
                  <c:v>0.41674</c:v>
                </c:pt>
                <c:pt idx="86">
                  <c:v>0.42039000000000004</c:v>
                </c:pt>
                <c:pt idx="87">
                  <c:v>0.43110999999999999</c:v>
                </c:pt>
                <c:pt idx="88">
                  <c:v>0.44357000000000002</c:v>
                </c:pt>
                <c:pt idx="89">
                  <c:v>0.45262000000000002</c:v>
                </c:pt>
                <c:pt idx="90">
                  <c:v>0.45506000000000002</c:v>
                </c:pt>
              </c:numCache>
            </c:numRef>
          </c:val>
          <c:smooth val="0"/>
        </c:ser>
        <c:ser>
          <c:idx val="1"/>
          <c:order val="1"/>
          <c:tx>
            <c:strRef>
              <c:f>'data-Fig1'!$C$3</c:f>
              <c:strCache>
                <c:ptCount val="1"/>
                <c:pt idx="0">
                  <c:v>Including capital gains</c:v>
                </c:pt>
              </c:strCache>
            </c:strRef>
          </c:tx>
          <c:spPr>
            <a:ln w="12700">
              <a:solidFill>
                <a:srgbClr val="000000"/>
              </a:solidFill>
              <a:prstDash val="solid"/>
            </a:ln>
          </c:spPr>
          <c:marker>
            <c:symbol val="triangle"/>
            <c:size val="6"/>
            <c:spPr>
              <a:solidFill>
                <a:schemeClr val="accent1">
                  <a:lumMod val="75000"/>
                </a:schemeClr>
              </a:solidFill>
              <a:ln>
                <a:solidFill>
                  <a:srgbClr val="000000"/>
                </a:solidFill>
                <a:prstDash val="solid"/>
              </a:ln>
            </c:spPr>
          </c:marker>
          <c:val>
            <c:numRef>
              <c:f>'data-Fig1'!$C$4:$C$94</c:f>
              <c:numCache>
                <c:formatCode>0.0000</c:formatCode>
                <c:ptCount val="91"/>
                <c:pt idx="0">
                  <c:v>0.40507657450090068</c:v>
                </c:pt>
                <c:pt idx="1">
                  <c:v>0.40107045446727191</c:v>
                </c:pt>
                <c:pt idx="2">
                  <c:v>0.4031563788202262</c:v>
                </c:pt>
                <c:pt idx="3">
                  <c:v>0.3901411364037346</c:v>
                </c:pt>
                <c:pt idx="4">
                  <c:v>0.43181056663800776</c:v>
                </c:pt>
                <c:pt idx="5">
                  <c:v>0.43721477661517705</c:v>
                </c:pt>
                <c:pt idx="6">
                  <c:v>0.41461250579837894</c:v>
                </c:pt>
                <c:pt idx="7">
                  <c:v>0.44407042747847464</c:v>
                </c:pt>
                <c:pt idx="8">
                  <c:v>0.46354076918824083</c:v>
                </c:pt>
                <c:pt idx="9">
                  <c:v>0.4571043576823739</c:v>
                </c:pt>
                <c:pt idx="10">
                  <c:v>0.46668456108833972</c:v>
                </c:pt>
                <c:pt idx="11">
                  <c:v>0.49288711598739554</c:v>
                </c:pt>
                <c:pt idx="12">
                  <c:v>0.46709587896007237</c:v>
                </c:pt>
                <c:pt idx="13">
                  <c:v>0.43865454984434671</c:v>
                </c:pt>
                <c:pt idx="14">
                  <c:v>0.44543200012431983</c:v>
                </c:pt>
                <c:pt idx="15">
                  <c:v>0.46370211777261511</c:v>
                </c:pt>
                <c:pt idx="16">
                  <c:v>0.4560181443056176</c:v>
                </c:pt>
                <c:pt idx="17">
                  <c:v>0.45783541972143638</c:v>
                </c:pt>
                <c:pt idx="18">
                  <c:v>0.44493982712429758</c:v>
                </c:pt>
                <c:pt idx="19">
                  <c:v>0.46593775094476259</c:v>
                </c:pt>
                <c:pt idx="20">
                  <c:v>0.44231411760580175</c:v>
                </c:pt>
                <c:pt idx="21">
                  <c:v>0.44074837570771869</c:v>
                </c:pt>
                <c:pt idx="22">
                  <c:v>0.4551788564175559</c:v>
                </c:pt>
                <c:pt idx="23">
                  <c:v>0.4529313242902111</c:v>
                </c:pt>
                <c:pt idx="24">
                  <c:v>0.41930339557276819</c:v>
                </c:pt>
                <c:pt idx="25">
                  <c:v>0.3612786266702373</c:v>
                </c:pt>
                <c:pt idx="26">
                  <c:v>0.33689902114938236</c:v>
                </c:pt>
                <c:pt idx="27">
                  <c:v>0.32512530985454763</c:v>
                </c:pt>
                <c:pt idx="28">
                  <c:v>0.34423310442267147</c:v>
                </c:pt>
                <c:pt idx="29">
                  <c:v>0.36699551227328814</c:v>
                </c:pt>
                <c:pt idx="30">
                  <c:v>0.34347880643880307</c:v>
                </c:pt>
                <c:pt idx="31">
                  <c:v>0.35013508333029786</c:v>
                </c:pt>
                <c:pt idx="32">
                  <c:v>0.34750996242854654</c:v>
                </c:pt>
                <c:pt idx="33">
                  <c:v>0.35563366960951437</c:v>
                </c:pt>
                <c:pt idx="34">
                  <c:v>0.34217551487253889</c:v>
                </c:pt>
                <c:pt idx="35">
                  <c:v>0.33211509029250325</c:v>
                </c:pt>
                <c:pt idx="36">
                  <c:v>0.32306951062083611</c:v>
                </c:pt>
                <c:pt idx="37">
                  <c:v>0.33636110590333107</c:v>
                </c:pt>
                <c:pt idx="38">
                  <c:v>0.33937798425770482</c:v>
                </c:pt>
                <c:pt idx="39">
                  <c:v>0.33462139769151833</c:v>
                </c:pt>
                <c:pt idx="40">
                  <c:v>0.32988589698885884</c:v>
                </c:pt>
                <c:pt idx="41">
                  <c:v>0.33561535507763735</c:v>
                </c:pt>
                <c:pt idx="42">
                  <c:v>0.34003626034210938</c:v>
                </c:pt>
                <c:pt idx="43">
                  <c:v>0.33475096015672118</c:v>
                </c:pt>
                <c:pt idx="44">
                  <c:v>0.34254772805519734</c:v>
                </c:pt>
                <c:pt idx="45">
                  <c:v>0.3370090507522045</c:v>
                </c:pt>
                <c:pt idx="46">
                  <c:v>0.3378481287671965</c:v>
                </c:pt>
                <c:pt idx="47">
                  <c:v>0.34423159200285275</c:v>
                </c:pt>
                <c:pt idx="48">
                  <c:v>0.34781024128956567</c:v>
                </c:pt>
                <c:pt idx="49">
                  <c:v>0.33672018701939666</c:v>
                </c:pt>
                <c:pt idx="50">
                  <c:v>0.34444564532108468</c:v>
                </c:pt>
                <c:pt idx="51">
                  <c:v>0.34847169728380806</c:v>
                </c:pt>
                <c:pt idx="52">
                  <c:v>0.33929318315651619</c:v>
                </c:pt>
                <c:pt idx="53">
                  <c:v>0.32627187921783379</c:v>
                </c:pt>
                <c:pt idx="54">
                  <c:v>0.33336957207631884</c:v>
                </c:pt>
                <c:pt idx="55">
                  <c:v>0.33585936951500112</c:v>
                </c:pt>
                <c:pt idx="56">
                  <c:v>0.33332703112875101</c:v>
                </c:pt>
                <c:pt idx="57">
                  <c:v>0.33308721284801523</c:v>
                </c:pt>
                <c:pt idx="58">
                  <c:v>0.33432915443624905</c:v>
                </c:pt>
                <c:pt idx="59">
                  <c:v>0.33413613324879499</c:v>
                </c:pt>
                <c:pt idx="60">
                  <c:v>0.33583354446726782</c:v>
                </c:pt>
                <c:pt idx="61">
                  <c:v>0.33486074567630086</c:v>
                </c:pt>
                <c:pt idx="62">
                  <c:v>0.34212281147923007</c:v>
                </c:pt>
                <c:pt idx="63">
                  <c:v>0.34633109852762872</c:v>
                </c:pt>
                <c:pt idx="64">
                  <c:v>0.34543460724054287</c:v>
                </c:pt>
                <c:pt idx="65">
                  <c:v>0.35332165870772253</c:v>
                </c:pt>
                <c:pt idx="66">
                  <c:v>0.36381882126221532</c:v>
                </c:pt>
                <c:pt idx="67">
                  <c:v>0.36735537173275118</c:v>
                </c:pt>
                <c:pt idx="68">
                  <c:v>0.37560861009448188</c:v>
                </c:pt>
                <c:pt idx="69">
                  <c:v>0.40628910352746889</c:v>
                </c:pt>
                <c:pt idx="70">
                  <c:v>0.38245778280666737</c:v>
                </c:pt>
                <c:pt idx="71">
                  <c:v>0.40628739351633936</c:v>
                </c:pt>
                <c:pt idx="72">
                  <c:v>0.40084419699446749</c:v>
                </c:pt>
                <c:pt idx="73">
                  <c:v>0.39975652816242446</c:v>
                </c:pt>
                <c:pt idx="74">
                  <c:v>0.39545500390896421</c:v>
                </c:pt>
                <c:pt idx="75">
                  <c:v>0.40822634961702242</c:v>
                </c:pt>
                <c:pt idx="76">
                  <c:v>0.40684889309387606</c:v>
                </c:pt>
                <c:pt idx="77">
                  <c:v>0.40781969686955161</c:v>
                </c:pt>
                <c:pt idx="78">
                  <c:v>0.42113999999999996</c:v>
                </c:pt>
                <c:pt idx="79">
                  <c:v>0.43484</c:v>
                </c:pt>
                <c:pt idx="80">
                  <c:v>0.44644</c:v>
                </c:pt>
                <c:pt idx="81">
                  <c:v>0.45390999999999998</c:v>
                </c:pt>
                <c:pt idx="82">
                  <c:v>0.46469000000000005</c:v>
                </c:pt>
                <c:pt idx="83">
                  <c:v>0.47606999999999999</c:v>
                </c:pt>
                <c:pt idx="84">
                  <c:v>0.44823000000000002</c:v>
                </c:pt>
                <c:pt idx="85">
                  <c:v>0.43820000000000003</c:v>
                </c:pt>
                <c:pt idx="86">
                  <c:v>0.44527</c:v>
                </c:pt>
                <c:pt idx="87">
                  <c:v>0.46399000000000001</c:v>
                </c:pt>
                <c:pt idx="88">
                  <c:v>0.48334000000000005</c:v>
                </c:pt>
                <c:pt idx="89">
                  <c:v>0.49320000000000003</c:v>
                </c:pt>
                <c:pt idx="90">
                  <c:v>0.49740000000000001</c:v>
                </c:pt>
              </c:numCache>
            </c:numRef>
          </c:val>
          <c:smooth val="0"/>
        </c:ser>
        <c:dLbls>
          <c:showLegendKey val="0"/>
          <c:showVal val="0"/>
          <c:showCatName val="0"/>
          <c:showSerName val="0"/>
          <c:showPercent val="0"/>
          <c:showBubbleSize val="0"/>
        </c:dLbls>
        <c:marker val="1"/>
        <c:smooth val="0"/>
        <c:axId val="254565600"/>
        <c:axId val="254566776"/>
      </c:lineChart>
      <c:catAx>
        <c:axId val="254565600"/>
        <c:scaling>
          <c:orientation val="minMax"/>
        </c:scaling>
        <c:delete val="0"/>
        <c:axPos val="b"/>
        <c:majorGridlines>
          <c:spPr>
            <a:ln w="12700">
              <a:solidFill>
                <a:srgbClr val="000000"/>
              </a:solidFill>
              <a:prstDash val="sysDash"/>
            </a:ln>
          </c:spPr>
        </c:majorGridlines>
        <c:numFmt formatCode="General" sourceLinked="0"/>
        <c:majorTickMark val="out"/>
        <c:minorTickMark val="none"/>
        <c:tickLblPos val="nextTo"/>
        <c:spPr>
          <a:ln w="3175">
            <a:solidFill>
              <a:srgbClr val="000000"/>
            </a:solidFill>
            <a:prstDash val="solid"/>
          </a:ln>
        </c:spPr>
        <c:txPr>
          <a:bodyPr rot="-5400000" vert="horz"/>
          <a:lstStyle/>
          <a:p>
            <a:pPr>
              <a:defRPr sz="1400" b="1" i="0" u="none" strike="noStrike" baseline="0">
                <a:solidFill>
                  <a:srgbClr val="000000"/>
                </a:solidFill>
                <a:latin typeface="Arial"/>
                <a:ea typeface="Arial"/>
                <a:cs typeface="Arial"/>
              </a:defRPr>
            </a:pPr>
            <a:endParaRPr lang="en-US"/>
          </a:p>
        </c:txPr>
        <c:crossAx val="254566776"/>
        <c:crossesAt val="0"/>
        <c:auto val="1"/>
        <c:lblAlgn val="ctr"/>
        <c:lblOffset val="100"/>
        <c:tickLblSkip val="5"/>
        <c:tickMarkSkip val="5"/>
        <c:noMultiLvlLbl val="0"/>
      </c:catAx>
      <c:valAx>
        <c:axId val="254566776"/>
        <c:scaling>
          <c:orientation val="minMax"/>
          <c:max val="0.5"/>
          <c:min val="0.25"/>
        </c:scaling>
        <c:delete val="0"/>
        <c:axPos val="l"/>
        <c:majorGridlines>
          <c:spPr>
            <a:ln w="3175">
              <a:solidFill>
                <a:srgbClr val="000000"/>
              </a:solidFill>
              <a:prstDash val="solid"/>
            </a:ln>
          </c:spPr>
        </c:majorGridlines>
        <c:title>
          <c:tx>
            <c:rich>
              <a:bodyPr anchor="t" anchorCtr="0"/>
              <a:lstStyle/>
              <a:p>
                <a:pPr>
                  <a:defRPr sz="1400" b="1" i="0" u="none" strike="noStrike" baseline="0">
                    <a:solidFill>
                      <a:srgbClr val="000000"/>
                    </a:solidFill>
                    <a:latin typeface="Arial"/>
                    <a:ea typeface="Arial"/>
                    <a:cs typeface="Arial"/>
                  </a:defRPr>
                </a:pPr>
                <a:r>
                  <a:rPr lang="en-US" dirty="0">
                    <a:latin typeface="Verdana" panose="020B0604030504040204" pitchFamily="34" charset="0"/>
                    <a:ea typeface="Verdana" panose="020B0604030504040204" pitchFamily="34" charset="0"/>
                    <a:cs typeface="Verdana" panose="020B0604030504040204" pitchFamily="34" charset="0"/>
                  </a:rPr>
                  <a:t>Top 10% Income Share</a:t>
                </a:r>
              </a:p>
            </c:rich>
          </c:tx>
          <c:layout>
            <c:manualLayout>
              <c:xMode val="edge"/>
              <c:yMode val="edge"/>
              <c:x val="7.593789616369194E-2"/>
              <c:y val="0.308087291399229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254565600"/>
        <c:crosses val="autoZero"/>
        <c:crossBetween val="midCat"/>
        <c:majorUnit val="0.05"/>
        <c:minorUnit val="0.05"/>
      </c:valAx>
      <c:spPr>
        <a:solidFill>
          <a:srgbClr val="FFFFFF"/>
        </a:solidFill>
        <a:ln w="3175">
          <a:solidFill>
            <a:srgbClr val="000000"/>
          </a:solidFill>
          <a:prstDash val="solid"/>
        </a:ln>
      </c:spPr>
    </c:plotArea>
    <c:legend>
      <c:legendPos val="r"/>
      <c:layout>
        <c:manualLayout>
          <c:xMode val="edge"/>
          <c:yMode val="edge"/>
          <c:x val="0.19670659849631048"/>
          <c:y val="0.66752246469833121"/>
          <c:w val="0.313815643182486"/>
          <c:h val="0.12323491655969192"/>
        </c:manualLayout>
      </c:layout>
      <c:overlay val="0"/>
      <c:spPr>
        <a:solidFill>
          <a:srgbClr val="FFFFFF"/>
        </a:solidFill>
        <a:ln w="3175">
          <a:solidFill>
            <a:srgbClr val="000000"/>
          </a:solidFill>
          <a:prstDash val="solid"/>
        </a:ln>
      </c:spPr>
      <c:txPr>
        <a:bodyPr/>
        <a:lstStyle/>
        <a:p>
          <a:pPr>
            <a:defRPr sz="1470" b="0" i="0" u="none" strike="noStrike" baseline="0">
              <a:solidFill>
                <a:srgbClr val="000000"/>
              </a:solidFill>
              <a:latin typeface="Arial"/>
              <a:ea typeface="Arial"/>
              <a:cs typeface="Arial"/>
            </a:defRPr>
          </a:pPr>
          <a:endParaRPr lang="en-US"/>
        </a:p>
      </c:txPr>
    </c:legend>
    <c:plotVisOnly val="1"/>
    <c:dispBlanksAs val="span"/>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Child Poverty Rate</c:v>
                </c:pt>
              </c:strCache>
            </c:strRef>
          </c:tx>
          <c:spPr>
            <a:solidFill>
              <a:srgbClr val="002060"/>
            </a:solidFill>
          </c:spPr>
          <c:invertIfNegative val="0"/>
          <c:dPt>
            <c:idx val="29"/>
            <c:invertIfNegative val="0"/>
            <c:bubble3D val="0"/>
            <c:spPr>
              <a:solidFill>
                <a:srgbClr val="002060"/>
              </a:solidFill>
              <a:ln>
                <a:solidFill>
                  <a:schemeClr val="tx2"/>
                </a:solidFill>
              </a:ln>
            </c:spPr>
          </c:dPt>
          <c:dPt>
            <c:idx val="32"/>
            <c:invertIfNegative val="0"/>
            <c:bubble3D val="0"/>
            <c:spPr>
              <a:solidFill>
                <a:srgbClr val="FF0000"/>
              </a:solidFill>
            </c:spPr>
          </c:dPt>
          <c:cat>
            <c:strRef>
              <c:f>Sheet1!$A$2:$A$42</c:f>
              <c:strCache>
                <c:ptCount val="41"/>
                <c:pt idx="0">
                  <c:v>Finland</c:v>
                </c:pt>
                <c:pt idx="1">
                  <c:v>Norway</c:v>
                </c:pt>
                <c:pt idx="2">
                  <c:v>Denmark</c:v>
                </c:pt>
                <c:pt idx="3">
                  <c:v>Netherlands</c:v>
                </c:pt>
                <c:pt idx="4">
                  <c:v>Czech Republic</c:v>
                </c:pt>
                <c:pt idx="5">
                  <c:v>Iceland</c:v>
                </c:pt>
                <c:pt idx="6">
                  <c:v>Ireland</c:v>
                </c:pt>
                <c:pt idx="7">
                  <c:v>Switzerland</c:v>
                </c:pt>
                <c:pt idx="8">
                  <c:v>Germany</c:v>
                </c:pt>
                <c:pt idx="9">
                  <c:v>Republic of Korea</c:v>
                </c:pt>
                <c:pt idx="10">
                  <c:v>Slovenia</c:v>
                </c:pt>
                <c:pt idx="11">
                  <c:v>France</c:v>
                </c:pt>
                <c:pt idx="12">
                  <c:v>Sweden</c:v>
                </c:pt>
                <c:pt idx="13">
                  <c:v>Cyprus</c:v>
                </c:pt>
                <c:pt idx="14">
                  <c:v>United Kingdom</c:v>
                </c:pt>
                <c:pt idx="15">
                  <c:v>Australia</c:v>
                </c:pt>
                <c:pt idx="16">
                  <c:v>Austria</c:v>
                </c:pt>
                <c:pt idx="17">
                  <c:v>Belgium</c:v>
                </c:pt>
                <c:pt idx="18">
                  <c:v>New Zealand</c:v>
                </c:pt>
                <c:pt idx="19">
                  <c:v>Estonia</c:v>
                </c:pt>
                <c:pt idx="20">
                  <c:v>Luxembourg</c:v>
                </c:pt>
                <c:pt idx="21">
                  <c:v>Slovakia</c:v>
                </c:pt>
                <c:pt idx="22">
                  <c:v>Malta</c:v>
                </c:pt>
                <c:pt idx="23">
                  <c:v>Poland</c:v>
                </c:pt>
                <c:pt idx="24">
                  <c:v>Croatia</c:v>
                </c:pt>
                <c:pt idx="25">
                  <c:v>Hungary</c:v>
                </c:pt>
                <c:pt idx="26">
                  <c:v>Japan</c:v>
                </c:pt>
                <c:pt idx="27">
                  <c:v>Latvia</c:v>
                </c:pt>
                <c:pt idx="28">
                  <c:v>Canada</c:v>
                </c:pt>
                <c:pt idx="29">
                  <c:v>Portugal</c:v>
                </c:pt>
                <c:pt idx="30">
                  <c:v>Italy</c:v>
                </c:pt>
                <c:pt idx="31">
                  <c:v>Lithuania</c:v>
                </c:pt>
                <c:pt idx="32">
                  <c:v>United States</c:v>
                </c:pt>
                <c:pt idx="33">
                  <c:v>Spain</c:v>
                </c:pt>
                <c:pt idx="34">
                  <c:v>Greece</c:v>
                </c:pt>
                <c:pt idx="35">
                  <c:v>Turkey</c:v>
                </c:pt>
                <c:pt idx="36">
                  <c:v>Bulgaria</c:v>
                </c:pt>
                <c:pt idx="37">
                  <c:v>Romania</c:v>
                </c:pt>
                <c:pt idx="38">
                  <c:v>Mexico</c:v>
                </c:pt>
                <c:pt idx="39">
                  <c:v>Chile</c:v>
                </c:pt>
                <c:pt idx="40">
                  <c:v>Israel</c:v>
                </c:pt>
              </c:strCache>
            </c:strRef>
          </c:cat>
          <c:val>
            <c:numRef>
              <c:f>Sheet1!$B$2:$B$42</c:f>
              <c:numCache>
                <c:formatCode>0.0</c:formatCode>
                <c:ptCount val="41"/>
                <c:pt idx="0">
                  <c:v>3.7</c:v>
                </c:pt>
                <c:pt idx="1">
                  <c:v>4.5</c:v>
                </c:pt>
                <c:pt idx="2">
                  <c:v>4.8</c:v>
                </c:pt>
                <c:pt idx="3">
                  <c:v>5.7</c:v>
                </c:pt>
                <c:pt idx="4">
                  <c:v>6.3</c:v>
                </c:pt>
                <c:pt idx="5">
                  <c:v>6.4</c:v>
                </c:pt>
                <c:pt idx="6">
                  <c:v>6.9</c:v>
                </c:pt>
                <c:pt idx="7">
                  <c:v>7</c:v>
                </c:pt>
                <c:pt idx="8">
                  <c:v>7.2</c:v>
                </c:pt>
                <c:pt idx="9">
                  <c:v>8</c:v>
                </c:pt>
                <c:pt idx="10">
                  <c:v>8.3000000000000007</c:v>
                </c:pt>
                <c:pt idx="11">
                  <c:v>9</c:v>
                </c:pt>
                <c:pt idx="12">
                  <c:v>9.1</c:v>
                </c:pt>
                <c:pt idx="13">
                  <c:v>9.1</c:v>
                </c:pt>
                <c:pt idx="14">
                  <c:v>9.3000000000000007</c:v>
                </c:pt>
                <c:pt idx="15">
                  <c:v>9.3000000000000007</c:v>
                </c:pt>
                <c:pt idx="16">
                  <c:v>9.6</c:v>
                </c:pt>
                <c:pt idx="17">
                  <c:v>10.1</c:v>
                </c:pt>
                <c:pt idx="18">
                  <c:v>11</c:v>
                </c:pt>
                <c:pt idx="19">
                  <c:v>12.4</c:v>
                </c:pt>
                <c:pt idx="20">
                  <c:v>13</c:v>
                </c:pt>
                <c:pt idx="21">
                  <c:v>13.7</c:v>
                </c:pt>
                <c:pt idx="22">
                  <c:v>14.5</c:v>
                </c:pt>
                <c:pt idx="23">
                  <c:v>14.5</c:v>
                </c:pt>
                <c:pt idx="24">
                  <c:v>14.8</c:v>
                </c:pt>
                <c:pt idx="25">
                  <c:v>15</c:v>
                </c:pt>
                <c:pt idx="26">
                  <c:v>15.8</c:v>
                </c:pt>
                <c:pt idx="27">
                  <c:v>16.3</c:v>
                </c:pt>
                <c:pt idx="28">
                  <c:v>16.899999999999999</c:v>
                </c:pt>
                <c:pt idx="29">
                  <c:v>17.399999999999999</c:v>
                </c:pt>
                <c:pt idx="30">
                  <c:v>17.7</c:v>
                </c:pt>
                <c:pt idx="31">
                  <c:v>17.8</c:v>
                </c:pt>
                <c:pt idx="32">
                  <c:v>20</c:v>
                </c:pt>
                <c:pt idx="33">
                  <c:v>20.2</c:v>
                </c:pt>
                <c:pt idx="34">
                  <c:v>22.3</c:v>
                </c:pt>
                <c:pt idx="35">
                  <c:v>22.8</c:v>
                </c:pt>
                <c:pt idx="36">
                  <c:v>23.1</c:v>
                </c:pt>
                <c:pt idx="37">
                  <c:v>24.3</c:v>
                </c:pt>
                <c:pt idx="38">
                  <c:v>24.6</c:v>
                </c:pt>
                <c:pt idx="39">
                  <c:v>26.3</c:v>
                </c:pt>
                <c:pt idx="40">
                  <c:v>27.5</c:v>
                </c:pt>
              </c:numCache>
            </c:numRef>
          </c:val>
        </c:ser>
        <c:dLbls>
          <c:showLegendKey val="0"/>
          <c:showVal val="0"/>
          <c:showCatName val="0"/>
          <c:showSerName val="0"/>
          <c:showPercent val="0"/>
          <c:showBubbleSize val="0"/>
        </c:dLbls>
        <c:gapWidth val="150"/>
        <c:axId val="254567168"/>
        <c:axId val="254567952"/>
      </c:barChart>
      <c:catAx>
        <c:axId val="254567168"/>
        <c:scaling>
          <c:orientation val="minMax"/>
        </c:scaling>
        <c:delete val="0"/>
        <c:axPos val="b"/>
        <c:numFmt formatCode="General" sourceLinked="0"/>
        <c:majorTickMark val="out"/>
        <c:minorTickMark val="none"/>
        <c:tickLblPos val="nextTo"/>
        <c:txPr>
          <a:bodyPr/>
          <a:lstStyle/>
          <a:p>
            <a:pPr>
              <a:defRPr sz="1200" b="1" i="0">
                <a:latin typeface="Verdana"/>
                <a:cs typeface="Verdana"/>
              </a:defRPr>
            </a:pPr>
            <a:endParaRPr lang="en-US"/>
          </a:p>
        </c:txPr>
        <c:crossAx val="254567952"/>
        <c:crosses val="autoZero"/>
        <c:auto val="1"/>
        <c:lblAlgn val="ctr"/>
        <c:lblOffset val="100"/>
        <c:noMultiLvlLbl val="0"/>
      </c:catAx>
      <c:valAx>
        <c:axId val="254567952"/>
        <c:scaling>
          <c:orientation val="minMax"/>
        </c:scaling>
        <c:delete val="0"/>
        <c:axPos val="l"/>
        <c:majorGridlines/>
        <c:numFmt formatCode="0.0" sourceLinked="0"/>
        <c:majorTickMark val="out"/>
        <c:minorTickMark val="none"/>
        <c:tickLblPos val="nextTo"/>
        <c:crossAx val="25456716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49837173131137"/>
          <c:y val="3.0831228624714786E-2"/>
          <c:w val="0.83607866724992708"/>
          <c:h val="0.75625629285966323"/>
        </c:manualLayout>
      </c:layout>
      <c:lineChart>
        <c:grouping val="standard"/>
        <c:varyColors val="0"/>
        <c:ser>
          <c:idx val="0"/>
          <c:order val="0"/>
          <c:tx>
            <c:strRef>
              <c:f>Sheet1!$B$1</c:f>
              <c:strCache>
                <c:ptCount val="1"/>
                <c:pt idx="0">
                  <c:v>Persistently non-poor</c:v>
                </c:pt>
              </c:strCache>
            </c:strRef>
          </c:tx>
          <c:spPr>
            <a:ln w="50800"/>
          </c:spPr>
          <c:cat>
            <c:numRef>
              <c:f>Sheet1!$A$2:$A$6</c:f>
              <c:numCache>
                <c:formatCode>0</c:formatCode>
                <c:ptCount val="5"/>
                <c:pt idx="0">
                  <c:v>1970</c:v>
                </c:pt>
                <c:pt idx="1">
                  <c:v>1980</c:v>
                </c:pt>
                <c:pt idx="2">
                  <c:v>1990</c:v>
                </c:pt>
                <c:pt idx="3">
                  <c:v>2000</c:v>
                </c:pt>
                <c:pt idx="4">
                  <c:v>2007</c:v>
                </c:pt>
              </c:numCache>
            </c:numRef>
          </c:cat>
          <c:val>
            <c:numRef>
              <c:f>Sheet1!$B$2:$B$6</c:f>
              <c:numCache>
                <c:formatCode>0.000</c:formatCode>
                <c:ptCount val="5"/>
                <c:pt idx="0">
                  <c:v>9.4000000000000004E-3</c:v>
                </c:pt>
                <c:pt idx="1">
                  <c:v>7.2199999999999999E-3</c:v>
                </c:pt>
                <c:pt idx="2">
                  <c:v>8.3400000000000002E-3</c:v>
                </c:pt>
                <c:pt idx="3">
                  <c:v>1.447E-2</c:v>
                </c:pt>
                <c:pt idx="4">
                  <c:v>2.6950000000000002E-2</c:v>
                </c:pt>
              </c:numCache>
            </c:numRef>
          </c:val>
          <c:smooth val="0"/>
        </c:ser>
        <c:ser>
          <c:idx val="1"/>
          <c:order val="1"/>
          <c:tx>
            <c:strRef>
              <c:f>Sheet1!$C$1</c:f>
              <c:strCache>
                <c:ptCount val="1"/>
                <c:pt idx="0">
                  <c:v>Persistently poor</c:v>
                </c:pt>
              </c:strCache>
            </c:strRef>
          </c:tx>
          <c:spPr>
            <a:ln w="50800"/>
          </c:spPr>
          <c:cat>
            <c:numRef>
              <c:f>Sheet1!$A$2:$A$6</c:f>
              <c:numCache>
                <c:formatCode>0</c:formatCode>
                <c:ptCount val="5"/>
                <c:pt idx="0">
                  <c:v>1970</c:v>
                </c:pt>
                <c:pt idx="1">
                  <c:v>1980</c:v>
                </c:pt>
                <c:pt idx="2">
                  <c:v>1990</c:v>
                </c:pt>
                <c:pt idx="3">
                  <c:v>2000</c:v>
                </c:pt>
                <c:pt idx="4">
                  <c:v>2007</c:v>
                </c:pt>
              </c:numCache>
            </c:numRef>
          </c:cat>
          <c:val>
            <c:numRef>
              <c:f>Sheet1!$C$2:$C$6</c:f>
              <c:numCache>
                <c:formatCode>0.000</c:formatCode>
                <c:ptCount val="5"/>
                <c:pt idx="0">
                  <c:v>0.62827999999999995</c:v>
                </c:pt>
                <c:pt idx="1">
                  <c:v>0.86055000000000004</c:v>
                </c:pt>
                <c:pt idx="2">
                  <c:v>0.90261000000000002</c:v>
                </c:pt>
                <c:pt idx="3">
                  <c:v>0.85129999999999995</c:v>
                </c:pt>
                <c:pt idx="4">
                  <c:v>0.70662000000000003</c:v>
                </c:pt>
              </c:numCache>
            </c:numRef>
          </c:val>
          <c:smooth val="0"/>
        </c:ser>
        <c:ser>
          <c:idx val="2"/>
          <c:order val="2"/>
          <c:tx>
            <c:strRef>
              <c:f>Sheet1!$D$1</c:f>
              <c:strCache>
                <c:ptCount val="1"/>
                <c:pt idx="0">
                  <c:v>Moved into poverty</c:v>
                </c:pt>
              </c:strCache>
            </c:strRef>
          </c:tx>
          <c:spPr>
            <a:ln w="50800"/>
          </c:spPr>
          <c:cat>
            <c:numRef>
              <c:f>Sheet1!$A$2:$A$6</c:f>
              <c:numCache>
                <c:formatCode>0</c:formatCode>
                <c:ptCount val="5"/>
                <c:pt idx="0">
                  <c:v>1970</c:v>
                </c:pt>
                <c:pt idx="1">
                  <c:v>1980</c:v>
                </c:pt>
                <c:pt idx="2">
                  <c:v>1990</c:v>
                </c:pt>
                <c:pt idx="3">
                  <c:v>2000</c:v>
                </c:pt>
                <c:pt idx="4">
                  <c:v>2007</c:v>
                </c:pt>
              </c:numCache>
            </c:numRef>
          </c:cat>
          <c:val>
            <c:numRef>
              <c:f>Sheet1!$D$2:$D$6</c:f>
              <c:numCache>
                <c:formatCode>0.000</c:formatCode>
                <c:ptCount val="5"/>
                <c:pt idx="0">
                  <c:v>6.8599999999999998E-3</c:v>
                </c:pt>
                <c:pt idx="1">
                  <c:v>0.19499</c:v>
                </c:pt>
                <c:pt idx="2">
                  <c:v>0.65734999999999999</c:v>
                </c:pt>
                <c:pt idx="3">
                  <c:v>0.77442</c:v>
                </c:pt>
                <c:pt idx="4">
                  <c:v>0.68045</c:v>
                </c:pt>
              </c:numCache>
            </c:numRef>
          </c:val>
          <c:smooth val="0"/>
        </c:ser>
        <c:dLbls>
          <c:showLegendKey val="0"/>
          <c:showVal val="0"/>
          <c:showCatName val="0"/>
          <c:showSerName val="0"/>
          <c:showPercent val="0"/>
          <c:showBubbleSize val="0"/>
        </c:dLbls>
        <c:dropLines/>
        <c:marker val="1"/>
        <c:smooth val="0"/>
        <c:axId val="254562072"/>
        <c:axId val="254562856"/>
      </c:lineChart>
      <c:catAx>
        <c:axId val="254562072"/>
        <c:scaling>
          <c:orientation val="minMax"/>
        </c:scaling>
        <c:delete val="0"/>
        <c:axPos val="b"/>
        <c:title>
          <c:overlay val="0"/>
        </c:title>
        <c:numFmt formatCode="0" sourceLinked="1"/>
        <c:majorTickMark val="none"/>
        <c:minorTickMark val="none"/>
        <c:tickLblPos val="nextTo"/>
        <c:txPr>
          <a:bodyPr rot="-60000000" vert="horz"/>
          <a:lstStyle/>
          <a:p>
            <a:pPr>
              <a:defRPr/>
            </a:pPr>
            <a:endParaRPr lang="en-US"/>
          </a:p>
        </c:txPr>
        <c:crossAx val="254562856"/>
        <c:crosses val="autoZero"/>
        <c:auto val="1"/>
        <c:lblAlgn val="ctr"/>
        <c:lblOffset val="100"/>
        <c:noMultiLvlLbl val="0"/>
      </c:catAx>
      <c:valAx>
        <c:axId val="254562856"/>
        <c:scaling>
          <c:orientation val="minMax"/>
          <c:max val="1.05"/>
          <c:min val="0"/>
        </c:scaling>
        <c:delete val="0"/>
        <c:axPos val="l"/>
        <c:majorGridlines/>
        <c:title>
          <c:tx>
            <c:rich>
              <a:bodyPr rot="-5400000" vert="horz" anchor="t" anchorCtr="0"/>
              <a:lstStyle/>
              <a:p>
                <a:pPr>
                  <a:defRPr/>
                </a:pPr>
                <a:r>
                  <a:rPr lang="en-US" dirty="0"/>
                  <a:t>Probability of Poverty</a:t>
                </a:r>
              </a:p>
            </c:rich>
          </c:tx>
          <c:overlay val="0"/>
        </c:title>
        <c:numFmt formatCode="0.0" sourceLinked="0"/>
        <c:majorTickMark val="out"/>
        <c:minorTickMark val="none"/>
        <c:tickLblPos val="nextTo"/>
        <c:txPr>
          <a:bodyPr rot="-60000000" vert="horz"/>
          <a:lstStyle/>
          <a:p>
            <a:pPr>
              <a:defRPr/>
            </a:pPr>
            <a:endParaRPr lang="en-US"/>
          </a:p>
        </c:txPr>
        <c:crossAx val="254562072"/>
        <c:crosses val="autoZero"/>
        <c:crossBetween val="midCat"/>
        <c:majorUnit val="0.1"/>
        <c:minorUnit val="5.00000000000001E-2"/>
      </c:valAx>
    </c:plotArea>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0.58287</cdr:x>
      <cdr:y>0.29138</cdr:y>
    </cdr:from>
    <cdr:to>
      <cdr:x>0.9228</cdr:x>
      <cdr:y>0.3674</cdr:y>
    </cdr:to>
    <cdr:sp macro="" textlink="">
      <cdr:nvSpPr>
        <cdr:cNvPr id="2" name="TextBox 1"/>
        <cdr:cNvSpPr txBox="1"/>
      </cdr:nvSpPr>
      <cdr:spPr>
        <a:xfrm xmlns:a="http://schemas.openxmlformats.org/drawingml/2006/main">
          <a:off x="4796781" y="1318788"/>
          <a:ext cx="2797520" cy="344032"/>
        </a:xfrm>
        <a:prstGeom xmlns:a="http://schemas.openxmlformats.org/drawingml/2006/main" prst="rect">
          <a:avLst/>
        </a:prstGeom>
      </cdr:spPr>
      <cdr:txBody>
        <a:bodyPr xmlns:a="http://schemas.openxmlformats.org/drawingml/2006/main" wrap="square" rtlCol="0" anchor="ctr" anchorCtr="1"/>
        <a:lstStyle xmlns:a="http://schemas.openxmlformats.org/drawingml/2006/main"/>
        <a:p xmlns:a="http://schemas.openxmlformats.org/drawingml/2006/main">
          <a:r>
            <a:rPr lang="en-US" sz="1400" b="1"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Moved into poverty, 5.3%</a:t>
          </a:r>
        </a:p>
      </cdr:txBody>
    </cdr:sp>
  </cdr:relSizeAnchor>
  <cdr:relSizeAnchor xmlns:cdr="http://schemas.openxmlformats.org/drawingml/2006/chartDrawing">
    <cdr:from>
      <cdr:x>0.15552</cdr:x>
      <cdr:y>0.08057</cdr:y>
    </cdr:from>
    <cdr:to>
      <cdr:x>0.48785</cdr:x>
      <cdr:y>0.13108</cdr:y>
    </cdr:to>
    <cdr:sp macro="" textlink="">
      <cdr:nvSpPr>
        <cdr:cNvPr id="3" name="TextBox 2"/>
        <cdr:cNvSpPr txBox="1"/>
      </cdr:nvSpPr>
      <cdr:spPr>
        <a:xfrm xmlns:a="http://schemas.openxmlformats.org/drawingml/2006/main">
          <a:off x="1279850" y="364662"/>
          <a:ext cx="2734985" cy="22860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Persistently</a:t>
          </a:r>
          <a:r>
            <a:rPr lang="en-US" sz="1400" b="1" dirty="0" smtClean="0">
              <a:solidFill>
                <a:schemeClr val="accent2">
                  <a:lumMod val="75000"/>
                </a:schemeClr>
              </a:solidFill>
            </a:rPr>
            <a:t> </a:t>
          </a:r>
          <a:r>
            <a:rPr lang="en-US" sz="14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poor, 6.3%</a:t>
          </a:r>
        </a:p>
      </cdr:txBody>
    </cdr:sp>
  </cdr:relSizeAnchor>
  <cdr:relSizeAnchor xmlns:cdr="http://schemas.openxmlformats.org/drawingml/2006/chartDrawing">
    <cdr:from>
      <cdr:x>0.35185</cdr:x>
      <cdr:y>0.70227</cdr:y>
    </cdr:from>
    <cdr:to>
      <cdr:x>0.76219</cdr:x>
      <cdr:y>0.76288</cdr:y>
    </cdr:to>
    <cdr:sp macro="" textlink="">
      <cdr:nvSpPr>
        <cdr:cNvPr id="4" name="TextBox 1"/>
        <cdr:cNvSpPr txBox="1"/>
      </cdr:nvSpPr>
      <cdr:spPr>
        <a:xfrm xmlns:a="http://schemas.openxmlformats.org/drawingml/2006/main">
          <a:off x="2895552" y="3178433"/>
          <a:ext cx="3376943" cy="274319"/>
        </a:xfrm>
        <a:prstGeom xmlns:a="http://schemas.openxmlformats.org/drawingml/2006/main" prst="rect">
          <a:avLst/>
        </a:prstGeom>
      </cdr:spPr>
      <cdr:txBody>
        <a:bodyPr xmlns:a="http://schemas.openxmlformats.org/drawingml/2006/main" wrap="square" rtlCol="0" anchor="ctr" anchorCtr="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Persistently non-poor, 88.4%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0613"/>
          </a:xfrm>
          <a:prstGeom prst="rect">
            <a:avLst/>
          </a:prstGeom>
        </p:spPr>
        <p:txBody>
          <a:bodyPr vert="horz" lIns="91440" tIns="45720" rIns="91440" bIns="45720" rtlCol="0"/>
          <a:lstStyle>
            <a:lvl1pPr algn="r">
              <a:defRPr sz="1200"/>
            </a:lvl1pPr>
          </a:lstStyle>
          <a:p>
            <a:fld id="{485D1896-BD9B-40F2-91AF-4138730F09BF}" type="datetimeFigureOut">
              <a:rPr lang="en-US" smtClean="0"/>
              <a:t>6/25/2016</a:t>
            </a:fld>
            <a:endParaRPr lang="en-US"/>
          </a:p>
        </p:txBody>
      </p:sp>
      <p:sp>
        <p:nvSpPr>
          <p:cNvPr id="4" name="Footer Placeholder 3"/>
          <p:cNvSpPr>
            <a:spLocks noGrp="1"/>
          </p:cNvSpPr>
          <p:nvPr>
            <p:ph type="ftr" sz="quarter" idx="2"/>
          </p:nvPr>
        </p:nvSpPr>
        <p:spPr>
          <a:xfrm>
            <a:off x="0" y="8750051"/>
            <a:ext cx="2971800" cy="4606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50051"/>
            <a:ext cx="2971800" cy="460613"/>
          </a:xfrm>
          <a:prstGeom prst="rect">
            <a:avLst/>
          </a:prstGeom>
        </p:spPr>
        <p:txBody>
          <a:bodyPr vert="horz" lIns="91440" tIns="45720" rIns="91440" bIns="45720" rtlCol="0" anchor="b"/>
          <a:lstStyle>
            <a:lvl1pPr algn="r">
              <a:defRPr sz="1200"/>
            </a:lvl1pPr>
          </a:lstStyle>
          <a:p>
            <a:fld id="{9FB2CB9E-5BF1-4D8D-9FFB-DA7686BD2E64}" type="slidenum">
              <a:rPr lang="en-US" smtClean="0"/>
              <a:t>‹#›</a:t>
            </a:fld>
            <a:endParaRPr lang="en-US"/>
          </a:p>
        </p:txBody>
      </p:sp>
    </p:spTree>
    <p:extLst>
      <p:ext uri="{BB962C8B-B14F-4D97-AF65-F5344CB8AC3E}">
        <p14:creationId xmlns:p14="http://schemas.microsoft.com/office/powerpoint/2010/main" val="34450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613"/>
          </a:xfrm>
          <a:prstGeom prst="rect">
            <a:avLst/>
          </a:prstGeom>
        </p:spPr>
        <p:txBody>
          <a:bodyPr vert="horz" lIns="91440" tIns="45720" rIns="91440" bIns="45720" rtlCol="0"/>
          <a:lstStyle>
            <a:lvl1pPr algn="l">
              <a:defRPr sz="1200">
                <a:latin typeface="Verdana"/>
              </a:defRPr>
            </a:lvl1pPr>
          </a:lstStyle>
          <a:p>
            <a:endParaRPr lang="en-US" dirty="0"/>
          </a:p>
        </p:txBody>
      </p:sp>
      <p:sp>
        <p:nvSpPr>
          <p:cNvPr id="3" name="Date Placeholder 2"/>
          <p:cNvSpPr>
            <a:spLocks noGrp="1"/>
          </p:cNvSpPr>
          <p:nvPr>
            <p:ph type="dt" idx="1"/>
          </p:nvPr>
        </p:nvSpPr>
        <p:spPr>
          <a:xfrm>
            <a:off x="3884613" y="0"/>
            <a:ext cx="2971800" cy="460613"/>
          </a:xfrm>
          <a:prstGeom prst="rect">
            <a:avLst/>
          </a:prstGeom>
        </p:spPr>
        <p:txBody>
          <a:bodyPr vert="horz" lIns="91440" tIns="45720" rIns="91440" bIns="45720" rtlCol="0"/>
          <a:lstStyle>
            <a:lvl1pPr algn="r">
              <a:defRPr sz="1200">
                <a:latin typeface="Verdana"/>
              </a:defRPr>
            </a:lvl1pPr>
          </a:lstStyle>
          <a:p>
            <a:fld id="{86290C72-D46D-8B48-96B5-38D69D35B91F}" type="datetimeFigureOut">
              <a:rPr lang="en-US" smtClean="0"/>
              <a:pPr/>
              <a:t>6/25/2016</a:t>
            </a:fld>
            <a:endParaRPr lang="en-US" dirty="0"/>
          </a:p>
        </p:txBody>
      </p:sp>
      <p:sp>
        <p:nvSpPr>
          <p:cNvPr id="4" name="Slide Image Placeholder 3"/>
          <p:cNvSpPr>
            <a:spLocks noGrp="1" noRot="1" noChangeAspect="1"/>
          </p:cNvSpPr>
          <p:nvPr>
            <p:ph type="sldImg" idx="2"/>
          </p:nvPr>
        </p:nvSpPr>
        <p:spPr>
          <a:xfrm>
            <a:off x="1127125" y="690563"/>
            <a:ext cx="4603750" cy="34544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75825"/>
            <a:ext cx="5486400" cy="4145518"/>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50051"/>
            <a:ext cx="2971800" cy="460613"/>
          </a:xfrm>
          <a:prstGeom prst="rect">
            <a:avLst/>
          </a:prstGeom>
        </p:spPr>
        <p:txBody>
          <a:bodyPr vert="horz" lIns="91440" tIns="45720" rIns="91440" bIns="45720" rtlCol="0" anchor="b"/>
          <a:lstStyle>
            <a:lvl1pPr algn="l">
              <a:defRPr sz="1200">
                <a:latin typeface="Verdana"/>
              </a:defRPr>
            </a:lvl1pPr>
          </a:lstStyle>
          <a:p>
            <a:endParaRPr lang="en-US" dirty="0"/>
          </a:p>
        </p:txBody>
      </p:sp>
      <p:sp>
        <p:nvSpPr>
          <p:cNvPr id="7" name="Slide Number Placeholder 6"/>
          <p:cNvSpPr>
            <a:spLocks noGrp="1"/>
          </p:cNvSpPr>
          <p:nvPr>
            <p:ph type="sldNum" sz="quarter" idx="5"/>
          </p:nvPr>
        </p:nvSpPr>
        <p:spPr>
          <a:xfrm>
            <a:off x="3884613" y="8750051"/>
            <a:ext cx="2971800" cy="460613"/>
          </a:xfrm>
          <a:prstGeom prst="rect">
            <a:avLst/>
          </a:prstGeom>
        </p:spPr>
        <p:txBody>
          <a:bodyPr vert="horz" lIns="91440" tIns="45720" rIns="91440" bIns="45720" rtlCol="0" anchor="b"/>
          <a:lstStyle>
            <a:lvl1pPr algn="r">
              <a:defRPr sz="1200">
                <a:latin typeface="Verdana"/>
              </a:defRPr>
            </a:lvl1pPr>
          </a:lstStyle>
          <a:p>
            <a:fld id="{3BD36340-0E04-3341-9DBB-4940D80D6799}" type="slidenum">
              <a:rPr lang="en-US" smtClean="0"/>
              <a:pPr/>
              <a:t>‹#›</a:t>
            </a:fld>
            <a:endParaRPr lang="en-US" dirty="0"/>
          </a:p>
        </p:txBody>
      </p:sp>
    </p:spTree>
    <p:extLst>
      <p:ext uri="{BB962C8B-B14F-4D97-AF65-F5344CB8AC3E}">
        <p14:creationId xmlns:p14="http://schemas.microsoft.com/office/powerpoint/2010/main" val="24799600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Verdana"/>
        <a:ea typeface="+mn-ea"/>
        <a:cs typeface="+mn-cs"/>
      </a:defRPr>
    </a:lvl1pPr>
    <a:lvl2pPr marL="457200" algn="l" defTabSz="457200" rtl="0" eaLnBrk="1" latinLnBrk="0" hangingPunct="1">
      <a:defRPr sz="1200" kern="1200">
        <a:solidFill>
          <a:schemeClr val="tx1"/>
        </a:solidFill>
        <a:latin typeface="Verdana"/>
        <a:ea typeface="+mn-ea"/>
        <a:cs typeface="+mn-cs"/>
      </a:defRPr>
    </a:lvl2pPr>
    <a:lvl3pPr marL="914400" algn="l" defTabSz="457200" rtl="0" eaLnBrk="1" latinLnBrk="0" hangingPunct="1">
      <a:defRPr sz="1200" kern="1200">
        <a:solidFill>
          <a:schemeClr val="tx1"/>
        </a:solidFill>
        <a:latin typeface="Verdana"/>
        <a:ea typeface="+mn-ea"/>
        <a:cs typeface="+mn-cs"/>
      </a:defRPr>
    </a:lvl3pPr>
    <a:lvl4pPr marL="1371600" algn="l" defTabSz="457200" rtl="0" eaLnBrk="1" latinLnBrk="0" hangingPunct="1">
      <a:defRPr sz="1200" kern="1200">
        <a:solidFill>
          <a:schemeClr val="tx1"/>
        </a:solidFill>
        <a:latin typeface="Verdana"/>
        <a:ea typeface="+mn-ea"/>
        <a:cs typeface="+mn-cs"/>
      </a:defRPr>
    </a:lvl4pPr>
    <a:lvl5pPr marL="1828800" algn="l" defTabSz="457200" rtl="0" eaLnBrk="1" latinLnBrk="0" hangingPunct="1">
      <a:defRPr sz="1200" kern="1200">
        <a:solidFill>
          <a:schemeClr val="tx1"/>
        </a:solidFill>
        <a:latin typeface="Verdan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36340-0E04-3341-9DBB-4940D80D6799}" type="slidenum">
              <a:rPr lang="en-US" smtClean="0"/>
              <a:pPr/>
              <a:t>1</a:t>
            </a:fld>
            <a:endParaRPr lang="en-US" dirty="0"/>
          </a:p>
        </p:txBody>
      </p:sp>
    </p:spTree>
    <p:extLst>
      <p:ext uri="{BB962C8B-B14F-4D97-AF65-F5344CB8AC3E}">
        <p14:creationId xmlns:p14="http://schemas.microsoft.com/office/powerpoint/2010/main" val="34653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D36340-0E04-3341-9DBB-4940D80D6799}" type="slidenum">
              <a:rPr lang="en-US" smtClean="0"/>
              <a:pPr/>
              <a:t>2</a:t>
            </a:fld>
            <a:endParaRPr lang="en-US" dirty="0"/>
          </a:p>
        </p:txBody>
      </p:sp>
    </p:spTree>
    <p:extLst>
      <p:ext uri="{BB962C8B-B14F-4D97-AF65-F5344CB8AC3E}">
        <p14:creationId xmlns:p14="http://schemas.microsoft.com/office/powerpoint/2010/main" val="371387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36340-0E04-3341-9DBB-4940D80D6799}" type="slidenum">
              <a:rPr lang="en-US" smtClean="0"/>
              <a:pPr/>
              <a:t>13</a:t>
            </a:fld>
            <a:endParaRPr lang="en-US" dirty="0"/>
          </a:p>
        </p:txBody>
      </p:sp>
    </p:spTree>
    <p:extLst>
      <p:ext uri="{BB962C8B-B14F-4D97-AF65-F5344CB8AC3E}">
        <p14:creationId xmlns:p14="http://schemas.microsoft.com/office/powerpoint/2010/main" val="81913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36340-0E04-3341-9DBB-4940D80D6799}" type="slidenum">
              <a:rPr lang="en-US" smtClean="0"/>
              <a:t>18</a:t>
            </a:fld>
            <a:endParaRPr lang="en-US"/>
          </a:p>
        </p:txBody>
      </p:sp>
    </p:spTree>
    <p:extLst>
      <p:ext uri="{BB962C8B-B14F-4D97-AF65-F5344CB8AC3E}">
        <p14:creationId xmlns:p14="http://schemas.microsoft.com/office/powerpoint/2010/main" val="1617215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36340-0E04-3341-9DBB-4940D80D6799}" type="slidenum">
              <a:rPr lang="en-US" smtClean="0"/>
              <a:t>19</a:t>
            </a:fld>
            <a:endParaRPr lang="en-US"/>
          </a:p>
        </p:txBody>
      </p:sp>
    </p:spTree>
    <p:extLst>
      <p:ext uri="{BB962C8B-B14F-4D97-AF65-F5344CB8AC3E}">
        <p14:creationId xmlns:p14="http://schemas.microsoft.com/office/powerpoint/2010/main" val="501306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CC98CA5-31A4-4F9C-A31D-684D20FA2012}" type="slidenum">
              <a:rPr lang="en-US" smtClean="0"/>
              <a:pPr/>
              <a:t>34</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78431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F8A865-1E04-4426-8A3A-A0BA875E1424}" type="slidenum">
              <a:rPr lang="en-GB" smtClean="0"/>
              <a:t>39</a:t>
            </a:fld>
            <a:endParaRPr lang="en-GB" dirty="0"/>
          </a:p>
        </p:txBody>
      </p:sp>
    </p:spTree>
    <p:extLst>
      <p:ext uri="{BB962C8B-B14F-4D97-AF65-F5344CB8AC3E}">
        <p14:creationId xmlns:p14="http://schemas.microsoft.com/office/powerpoint/2010/main" val="3211115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F8A865-1E04-4426-8A3A-A0BA875E1424}" type="slidenum">
              <a:rPr lang="en-GB" smtClean="0"/>
              <a:t>40</a:t>
            </a:fld>
            <a:endParaRPr lang="en-GB" dirty="0"/>
          </a:p>
        </p:txBody>
      </p:sp>
    </p:spTree>
    <p:extLst>
      <p:ext uri="{BB962C8B-B14F-4D97-AF65-F5344CB8AC3E}">
        <p14:creationId xmlns:p14="http://schemas.microsoft.com/office/powerpoint/2010/main" val="3211115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36340-0E04-3341-9DBB-4940D80D6799}" type="slidenum">
              <a:rPr lang="en-US" smtClean="0"/>
              <a:pPr/>
              <a:t>41</a:t>
            </a:fld>
            <a:endParaRPr lang="en-US" dirty="0"/>
          </a:p>
        </p:txBody>
      </p:sp>
    </p:spTree>
    <p:extLst>
      <p:ext uri="{BB962C8B-B14F-4D97-AF65-F5344CB8AC3E}">
        <p14:creationId xmlns:p14="http://schemas.microsoft.com/office/powerpoint/2010/main" val="190294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BCC2B8-A729-43B6-8C5B-2775E8C15F39}" type="datetime1">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802CD-5DC4-7C47-90E6-CD4EBBB0A41A}" type="slidenum">
              <a:rPr lang="en-US" smtClean="0"/>
              <a:t>‹#›</a:t>
            </a:fld>
            <a:endParaRPr lang="en-US"/>
          </a:p>
        </p:txBody>
      </p:sp>
    </p:spTree>
    <p:extLst>
      <p:ext uri="{BB962C8B-B14F-4D97-AF65-F5344CB8AC3E}">
        <p14:creationId xmlns:p14="http://schemas.microsoft.com/office/powerpoint/2010/main" val="2722083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9A0D3-51FE-49F6-B175-79966D45C2AC}" type="datetime1">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802CD-5DC4-7C47-90E6-CD4EBBB0A41A}" type="slidenum">
              <a:rPr lang="en-US" smtClean="0"/>
              <a:t>‹#›</a:t>
            </a:fld>
            <a:endParaRPr lang="en-US"/>
          </a:p>
        </p:txBody>
      </p:sp>
    </p:spTree>
    <p:extLst>
      <p:ext uri="{BB962C8B-B14F-4D97-AF65-F5344CB8AC3E}">
        <p14:creationId xmlns:p14="http://schemas.microsoft.com/office/powerpoint/2010/main" val="299928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0FB3-D282-4122-8845-341435D6B0CB}" type="datetime1">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802CD-5DC4-7C47-90E6-CD4EBBB0A41A}" type="slidenum">
              <a:rPr lang="en-US" smtClean="0"/>
              <a:t>‹#›</a:t>
            </a:fld>
            <a:endParaRPr lang="en-US"/>
          </a:p>
        </p:txBody>
      </p:sp>
    </p:spTree>
    <p:extLst>
      <p:ext uri="{BB962C8B-B14F-4D97-AF65-F5344CB8AC3E}">
        <p14:creationId xmlns:p14="http://schemas.microsoft.com/office/powerpoint/2010/main" val="3395179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ing, bulleted list">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1552312" y="1502649"/>
            <a:ext cx="6957058" cy="3966391"/>
          </a:xfrm>
          <a:prstGeom prst="rect">
            <a:avLst/>
          </a:prstGeom>
        </p:spPr>
        <p:txBody>
          <a:bodyPr lIns="0" tIns="0" rIns="0" bIns="0"/>
          <a:lstStyle>
            <a:lvl1pPr marL="457200" indent="-457200">
              <a:lnSpc>
                <a:spcPct val="100000"/>
              </a:lnSpc>
              <a:spcBef>
                <a:spcPts val="1800"/>
              </a:spcBef>
              <a:buClr>
                <a:schemeClr val="accent3"/>
              </a:buClr>
              <a:buFont typeface="Wingdings" charset="2"/>
              <a:buChar char="§"/>
              <a:defRPr sz="2800" baseline="0">
                <a:solidFill>
                  <a:schemeClr val="tx2">
                    <a:lumMod val="50000"/>
                  </a:schemeClr>
                </a:solidFill>
              </a:defRPr>
            </a:lvl1pPr>
            <a:lvl2pPr marL="989013" indent="-266700">
              <a:spcBef>
                <a:spcPts val="1000"/>
              </a:spcBef>
              <a:buClr>
                <a:srgbClr val="0097A9"/>
              </a:buClr>
              <a:buFont typeface="Arial" panose="020B0604020202020204" pitchFamily="34" charset="0"/>
              <a:buChar char="̶"/>
              <a:defRPr sz="2400">
                <a:solidFill>
                  <a:schemeClr val="tx2">
                    <a:lumMod val="50000"/>
                  </a:schemeClr>
                </a:solidFill>
              </a:defRPr>
            </a:lvl2pPr>
            <a:lvl3pPr marL="914400" indent="0">
              <a:buFontTx/>
              <a:buNone/>
              <a:defRPr/>
            </a:lvl3pPr>
            <a:lvl4pPr marL="1371600" indent="0">
              <a:buFontTx/>
              <a:buNone/>
              <a:defRPr/>
            </a:lvl4pPr>
            <a:lvl5pPr marL="1828800" indent="0">
              <a:buFontTx/>
              <a:buNone/>
              <a:defRPr/>
            </a:lvl5pPr>
          </a:lstStyle>
          <a:p>
            <a:pPr lvl="0"/>
            <a:r>
              <a:rPr lang="en-GB" dirty="0" smtClean="0"/>
              <a:t>Click to add a list of bullet points here</a:t>
            </a:r>
          </a:p>
          <a:p>
            <a:pPr lvl="1"/>
            <a:r>
              <a:rPr lang="en-GB" dirty="0" smtClean="0"/>
              <a:t>A sub-point</a:t>
            </a:r>
          </a:p>
          <a:p>
            <a:pPr lvl="0"/>
            <a:r>
              <a:rPr lang="en-GB" dirty="0" smtClean="0"/>
              <a:t>Another point </a:t>
            </a:r>
          </a:p>
          <a:p>
            <a:pPr lvl="0"/>
            <a:r>
              <a:rPr lang="en-GB" dirty="0" smtClean="0"/>
              <a:t>One more point</a:t>
            </a:r>
          </a:p>
        </p:txBody>
      </p:sp>
      <p:sp>
        <p:nvSpPr>
          <p:cNvPr id="22" name="Title 21"/>
          <p:cNvSpPr>
            <a:spLocks noGrp="1"/>
          </p:cNvSpPr>
          <p:nvPr>
            <p:ph type="title"/>
          </p:nvPr>
        </p:nvSpPr>
        <p:spPr>
          <a:xfrm>
            <a:off x="628650" y="492450"/>
            <a:ext cx="7886700" cy="796410"/>
          </a:xfrm>
          <a:prstGeom prst="rect">
            <a:avLst/>
          </a:prstGeom>
        </p:spPr>
        <p:txBody>
          <a:bodyPr lIns="0" tIns="0" rIns="0" bIns="0"/>
          <a:lstStyle>
            <a:lvl1pPr>
              <a:defRPr sz="3000">
                <a:solidFill>
                  <a:schemeClr val="accent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343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168600-D3D2-4B59-A2E1-B835E23AAFE6}" type="datetime1">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802CD-5DC4-7C47-90E6-CD4EBBB0A41A}" type="slidenum">
              <a:rPr lang="en-US" smtClean="0"/>
              <a:t>‹#›</a:t>
            </a:fld>
            <a:endParaRPr lang="en-US"/>
          </a:p>
        </p:txBody>
      </p:sp>
    </p:spTree>
    <p:extLst>
      <p:ext uri="{BB962C8B-B14F-4D97-AF65-F5344CB8AC3E}">
        <p14:creationId xmlns:p14="http://schemas.microsoft.com/office/powerpoint/2010/main" val="24821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747970-753B-4338-9B9D-BA035F16A413}" type="datetime1">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802CD-5DC4-7C47-90E6-CD4EBBB0A41A}" type="slidenum">
              <a:rPr lang="en-US" smtClean="0"/>
              <a:t>‹#›</a:t>
            </a:fld>
            <a:endParaRPr lang="en-US"/>
          </a:p>
        </p:txBody>
      </p:sp>
    </p:spTree>
    <p:extLst>
      <p:ext uri="{BB962C8B-B14F-4D97-AF65-F5344CB8AC3E}">
        <p14:creationId xmlns:p14="http://schemas.microsoft.com/office/powerpoint/2010/main" val="359454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4E6DCB-4F1A-4148-B784-AC47392A630A}" type="datetime1">
              <a:rPr lang="en-US" smtClean="0"/>
              <a:t>6/25/2016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802CD-5DC4-7C47-90E6-CD4EBBB0A41A}" type="slidenum">
              <a:rPr lang="en-US" smtClean="0"/>
              <a:t>‹#›</a:t>
            </a:fld>
            <a:endParaRPr lang="en-US"/>
          </a:p>
        </p:txBody>
      </p:sp>
    </p:spTree>
    <p:extLst>
      <p:ext uri="{BB962C8B-B14F-4D97-AF65-F5344CB8AC3E}">
        <p14:creationId xmlns:p14="http://schemas.microsoft.com/office/powerpoint/2010/main" val="171585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277DB4-78D4-4F0F-B9F4-B8D8BBAB1CEC}" type="datetime1">
              <a:rPr lang="en-US" smtClean="0"/>
              <a:t>6/25/2016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802CD-5DC4-7C47-90E6-CD4EBBB0A41A}" type="slidenum">
              <a:rPr lang="en-US" smtClean="0"/>
              <a:t>‹#›</a:t>
            </a:fld>
            <a:endParaRPr lang="en-US"/>
          </a:p>
        </p:txBody>
      </p:sp>
    </p:spTree>
    <p:extLst>
      <p:ext uri="{BB962C8B-B14F-4D97-AF65-F5344CB8AC3E}">
        <p14:creationId xmlns:p14="http://schemas.microsoft.com/office/powerpoint/2010/main" val="214952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B6A1F7-7AA7-4797-9830-F72041FF457B}" type="datetime1">
              <a:rPr lang="en-US" smtClean="0"/>
              <a:t>6/25/2016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802CD-5DC4-7C47-90E6-CD4EBBB0A41A}" type="slidenum">
              <a:rPr lang="en-US" smtClean="0"/>
              <a:t>‹#›</a:t>
            </a:fld>
            <a:endParaRPr lang="en-US"/>
          </a:p>
        </p:txBody>
      </p:sp>
    </p:spTree>
    <p:extLst>
      <p:ext uri="{BB962C8B-B14F-4D97-AF65-F5344CB8AC3E}">
        <p14:creationId xmlns:p14="http://schemas.microsoft.com/office/powerpoint/2010/main" val="23410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CD536-8274-4F9B-B7E5-527E7BFC8C3E}" type="datetime1">
              <a:rPr lang="en-US" smtClean="0"/>
              <a:t>6/25/2016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802CD-5DC4-7C47-90E6-CD4EBBB0A41A}" type="slidenum">
              <a:rPr lang="en-US" smtClean="0"/>
              <a:t>‹#›</a:t>
            </a:fld>
            <a:endParaRPr lang="en-US"/>
          </a:p>
        </p:txBody>
      </p:sp>
    </p:spTree>
    <p:extLst>
      <p:ext uri="{BB962C8B-B14F-4D97-AF65-F5344CB8AC3E}">
        <p14:creationId xmlns:p14="http://schemas.microsoft.com/office/powerpoint/2010/main" val="75877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3AC998-C2AE-4DFB-8272-C38D92727A5E}" type="datetime1">
              <a:rPr lang="en-US" smtClean="0"/>
              <a:t>6/25/2016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802CD-5DC4-7C47-90E6-CD4EBBB0A41A}" type="slidenum">
              <a:rPr lang="en-US" smtClean="0"/>
              <a:t>‹#›</a:t>
            </a:fld>
            <a:endParaRPr lang="en-US"/>
          </a:p>
        </p:txBody>
      </p:sp>
    </p:spTree>
    <p:extLst>
      <p:ext uri="{BB962C8B-B14F-4D97-AF65-F5344CB8AC3E}">
        <p14:creationId xmlns:p14="http://schemas.microsoft.com/office/powerpoint/2010/main" val="244568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9AB87-E697-4765-947D-02D2583071C9}" type="datetime1">
              <a:rPr lang="en-US" smtClean="0"/>
              <a:t>6/25/2016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802CD-5DC4-7C47-90E6-CD4EBBB0A41A}" type="slidenum">
              <a:rPr lang="en-US" smtClean="0"/>
              <a:t>‹#›</a:t>
            </a:fld>
            <a:endParaRPr lang="en-US"/>
          </a:p>
        </p:txBody>
      </p:sp>
    </p:spTree>
    <p:extLst>
      <p:ext uri="{BB962C8B-B14F-4D97-AF65-F5344CB8AC3E}">
        <p14:creationId xmlns:p14="http://schemas.microsoft.com/office/powerpoint/2010/main" val="199190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Verdana"/>
              </a:defRPr>
            </a:lvl1pPr>
          </a:lstStyle>
          <a:p>
            <a:fld id="{DF6EAB43-5462-4D08-97AF-9F69536A42AE}" type="datetime1">
              <a:rPr lang="en-US" smtClean="0"/>
              <a:t>6/25/2016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Verdana"/>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Verdana"/>
              </a:defRPr>
            </a:lvl1pPr>
          </a:lstStyle>
          <a:p>
            <a:fld id="{59D802CD-5DC4-7C47-90E6-CD4EBBB0A41A}" type="slidenum">
              <a:rPr lang="en-US" smtClean="0"/>
              <a:pPr/>
              <a:t>‹#›</a:t>
            </a:fld>
            <a:endParaRPr lang="en-US" dirty="0"/>
          </a:p>
        </p:txBody>
      </p:sp>
    </p:spTree>
    <p:extLst>
      <p:ext uri="{BB962C8B-B14F-4D97-AF65-F5344CB8AC3E}">
        <p14:creationId xmlns:p14="http://schemas.microsoft.com/office/powerpoint/2010/main" val="1247372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Verdan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ensus.gov/acs/www/data/data-tables-and-tools/data-profiles/201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Microsoft_Excel_97-2003_Worksheet1.xls"/></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povertydata.worldbank.org/poverty/ho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www.brookings.edu/research/papers/2012/03/19-school-disadvantage-isaacs"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nces.ed.gov/pubsearch" TargetMode="Externa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poverty.ac.uk/free-resources-books/poverty-united-kingd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b="1" dirty="0" smtClean="0">
                <a:solidFill>
                  <a:schemeClr val="accent1"/>
                </a:solidFill>
              </a:rPr>
              <a:t>Inequality and </a:t>
            </a:r>
            <a:br>
              <a:rPr lang="en-US" b="1" dirty="0" smtClean="0">
                <a:solidFill>
                  <a:schemeClr val="accent1"/>
                </a:solidFill>
              </a:rPr>
            </a:br>
            <a:r>
              <a:rPr lang="en-US" b="1" dirty="0" smtClean="0">
                <a:solidFill>
                  <a:schemeClr val="accent1"/>
                </a:solidFill>
              </a:rPr>
              <a:t>Children’s Life Chances</a:t>
            </a:r>
            <a:endParaRPr lang="en-US" b="1" dirty="0">
              <a:solidFill>
                <a:schemeClr val="accent1"/>
              </a:solidFill>
            </a:endParaRPr>
          </a:p>
        </p:txBody>
      </p:sp>
      <p:sp>
        <p:nvSpPr>
          <p:cNvPr id="3" name="Subtitle 2"/>
          <p:cNvSpPr>
            <a:spLocks noGrp="1"/>
          </p:cNvSpPr>
          <p:nvPr>
            <p:ph type="subTitle" idx="1"/>
          </p:nvPr>
        </p:nvSpPr>
        <p:spPr>
          <a:xfrm>
            <a:off x="1459526" y="3110229"/>
            <a:ext cx="6400800" cy="1752600"/>
          </a:xfrm>
        </p:spPr>
        <p:txBody>
          <a:bodyPr>
            <a:normAutofit/>
          </a:bodyPr>
          <a:lstStyle/>
          <a:p>
            <a:r>
              <a:rPr lang="en-US" sz="2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Mary Clare Lennon</a:t>
            </a:r>
          </a:p>
          <a:p>
            <a:r>
              <a:rPr lang="en-US" sz="2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Graduate Center, CUNY</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037" y="5085184"/>
            <a:ext cx="969963"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6231" y="4602737"/>
            <a:ext cx="5813928" cy="1138773"/>
          </a:xfrm>
          <a:prstGeom prst="rect">
            <a:avLst/>
          </a:prstGeom>
          <a:noFill/>
        </p:spPr>
        <p:txBody>
          <a:bodyPr wrap="square" rtlCol="0">
            <a:spAutoFit/>
          </a:bodyPr>
          <a:lstStyle/>
          <a:p>
            <a:pPr algn="ctr"/>
            <a:endParaRPr lang="en-US" sz="2000" dirty="0">
              <a:latin typeface="Verdana"/>
            </a:endParaRPr>
          </a:p>
          <a:p>
            <a:pPr algn="ctr"/>
            <a:r>
              <a:rPr lang="en-US" sz="2400" dirty="0" smtClean="0">
                <a:latin typeface="Verdana"/>
              </a:rPr>
              <a:t>Inequality </a:t>
            </a:r>
            <a:r>
              <a:rPr lang="en-US" sz="2400" dirty="0">
                <a:latin typeface="Verdana"/>
              </a:rPr>
              <a:t>by the Numbers </a:t>
            </a:r>
            <a:r>
              <a:rPr lang="en-US" sz="2400" dirty="0" smtClean="0">
                <a:latin typeface="Verdana"/>
              </a:rPr>
              <a:t> </a:t>
            </a:r>
          </a:p>
          <a:p>
            <a:pPr algn="ctr"/>
            <a:r>
              <a:rPr lang="en-US" sz="2400" dirty="0" smtClean="0">
                <a:latin typeface="Verdana"/>
              </a:rPr>
              <a:t>June 10, 2014</a:t>
            </a:r>
            <a:endParaRPr lang="en-US" sz="2400" dirty="0">
              <a:latin typeface="Verdana"/>
            </a:endParaRPr>
          </a:p>
        </p:txBody>
      </p:sp>
      <p:sp>
        <p:nvSpPr>
          <p:cNvPr id="6" name="Line 6"/>
          <p:cNvSpPr>
            <a:spLocks noChangeShapeType="1"/>
          </p:cNvSpPr>
          <p:nvPr/>
        </p:nvSpPr>
        <p:spPr bwMode="auto">
          <a:xfrm>
            <a:off x="895472" y="4321907"/>
            <a:ext cx="7703391"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spTree>
    <p:extLst>
      <p:ext uri="{BB962C8B-B14F-4D97-AF65-F5344CB8AC3E}">
        <p14:creationId xmlns:p14="http://schemas.microsoft.com/office/powerpoint/2010/main" val="694949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4F81BD"/>
                </a:solidFill>
                <a:latin typeface="Verdana"/>
                <a:cs typeface="Verdana"/>
              </a:rPr>
              <a:t>Relative income </a:t>
            </a:r>
            <a:r>
              <a:rPr lang="en-US" sz="3600" b="1" dirty="0">
                <a:solidFill>
                  <a:srgbClr val="4F81BD"/>
                </a:solidFill>
                <a:cs typeface="Verdana"/>
              </a:rPr>
              <a:t>g</a:t>
            </a:r>
            <a:r>
              <a:rPr lang="en-US" sz="3600" b="1" dirty="0" smtClean="0">
                <a:solidFill>
                  <a:srgbClr val="4F81BD"/>
                </a:solidFill>
                <a:latin typeface="Verdana"/>
                <a:cs typeface="Verdana"/>
              </a:rPr>
              <a:t>ap: Rich countries</a:t>
            </a:r>
            <a:endParaRPr lang="en-US" sz="3600" b="1" dirty="0">
              <a:solidFill>
                <a:srgbClr val="4F81BD"/>
              </a:solidFill>
              <a:latin typeface="Verdana"/>
              <a:cs typeface="Verdan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4485731"/>
              </p:ext>
            </p:extLst>
          </p:nvPr>
        </p:nvGraphicFramePr>
        <p:xfrm>
          <a:off x="468838" y="1487507"/>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59D802CD-5DC4-7C47-90E6-CD4EBBB0A41A}" type="slidenum">
              <a:rPr lang="en-US" smtClean="0"/>
              <a:t>10</a:t>
            </a:fld>
            <a:endParaRPr lang="en-US"/>
          </a:p>
        </p:txBody>
      </p:sp>
      <p:sp>
        <p:nvSpPr>
          <p:cNvPr id="6" name="Line 6"/>
          <p:cNvSpPr>
            <a:spLocks noChangeShapeType="1"/>
          </p:cNvSpPr>
          <p:nvPr/>
        </p:nvSpPr>
        <p:spPr bwMode="auto">
          <a:xfrm>
            <a:off x="841236" y="1487507"/>
            <a:ext cx="7845564"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sp>
        <p:nvSpPr>
          <p:cNvPr id="8" name="TextBox 7"/>
          <p:cNvSpPr txBox="1"/>
          <p:nvPr/>
        </p:nvSpPr>
        <p:spPr>
          <a:xfrm>
            <a:off x="791767" y="5899509"/>
            <a:ext cx="7865166" cy="738664"/>
          </a:xfrm>
          <a:prstGeom prst="rect">
            <a:avLst/>
          </a:prstGeom>
          <a:noFill/>
        </p:spPr>
        <p:txBody>
          <a:bodyPr wrap="square" rtlCol="0">
            <a:spAutoFit/>
          </a:bodyPr>
          <a:lstStyle/>
          <a:p>
            <a:r>
              <a:rPr lang="en-US" sz="1200" dirty="0" smtClean="0">
                <a:latin typeface=""/>
              </a:rPr>
              <a:t>Source: UNICEF </a:t>
            </a:r>
            <a:r>
              <a:rPr lang="en-US" sz="1200" dirty="0">
                <a:latin typeface=""/>
              </a:rPr>
              <a:t>Office of Research (2016). ‘Fairness for Children: A league table of inequality in child well-being in rich countries’, </a:t>
            </a:r>
            <a:r>
              <a:rPr lang="en-US" sz="1200" dirty="0" err="1">
                <a:latin typeface=""/>
              </a:rPr>
              <a:t>Innocenti</a:t>
            </a:r>
            <a:r>
              <a:rPr lang="en-US" sz="1200" dirty="0">
                <a:latin typeface=""/>
              </a:rPr>
              <a:t> Report Card 13, UNICEF Office of Research – </a:t>
            </a:r>
            <a:r>
              <a:rPr lang="en-US" sz="1200" dirty="0" err="1">
                <a:latin typeface=""/>
              </a:rPr>
              <a:t>Innocenti</a:t>
            </a:r>
            <a:r>
              <a:rPr lang="en-US" sz="1200" dirty="0">
                <a:latin typeface=""/>
              </a:rPr>
              <a:t>, </a:t>
            </a:r>
            <a:r>
              <a:rPr lang="en-US" sz="1200" dirty="0" smtClean="0">
                <a:latin typeface=""/>
              </a:rPr>
              <a:t>Florence.</a:t>
            </a:r>
            <a:endParaRPr lang="en-US" sz="1200" dirty="0">
              <a:latin typeface=""/>
            </a:endParaRPr>
          </a:p>
          <a:p>
            <a:endParaRPr lang="en-US" dirty="0"/>
          </a:p>
        </p:txBody>
      </p:sp>
    </p:spTree>
    <p:extLst>
      <p:ext uri="{BB962C8B-B14F-4D97-AF65-F5344CB8AC3E}">
        <p14:creationId xmlns:p14="http://schemas.microsoft.com/office/powerpoint/2010/main" val="3557046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65506" cy="1325562"/>
          </a:xfrm>
        </p:spPr>
        <p:txBody>
          <a:bodyPr>
            <a:normAutofit/>
          </a:bodyPr>
          <a:lstStyle/>
          <a:p>
            <a:r>
              <a:rPr lang="en-US" sz="3600" b="1" dirty="0">
                <a:solidFill>
                  <a:srgbClr val="4F81BD"/>
                </a:solidFill>
                <a:cs typeface="Verdana"/>
              </a:rPr>
              <a:t>Relative </a:t>
            </a:r>
            <a:r>
              <a:rPr lang="en-US" sz="3600" b="1" dirty="0" smtClean="0">
                <a:solidFill>
                  <a:srgbClr val="4F81BD"/>
                </a:solidFill>
                <a:cs typeface="Verdana"/>
              </a:rPr>
              <a:t>child poverty: Rich countries</a:t>
            </a:r>
            <a:endParaRPr lang="en-US" sz="3600" dirty="0"/>
          </a:p>
        </p:txBody>
      </p:sp>
      <p:sp>
        <p:nvSpPr>
          <p:cNvPr id="3" name="Content Placeholder 2"/>
          <p:cNvSpPr>
            <a:spLocks noGrp="1"/>
          </p:cNvSpPr>
          <p:nvPr>
            <p:ph idx="1"/>
          </p:nvPr>
        </p:nvSpPr>
        <p:spPr/>
        <p:txBody>
          <a:bodyPr>
            <a:normAutofit/>
          </a:bodyPr>
          <a:lstStyle/>
          <a:p>
            <a:pPr marL="0" indent="0">
              <a:buNone/>
            </a:pPr>
            <a:endParaRPr lang="en-US" dirty="0"/>
          </a:p>
        </p:txBody>
      </p:sp>
      <p:sp>
        <p:nvSpPr>
          <p:cNvPr id="6" name="Slide Number Placeholder 5"/>
          <p:cNvSpPr>
            <a:spLocks noGrp="1"/>
          </p:cNvSpPr>
          <p:nvPr>
            <p:ph type="sldNum" sz="quarter" idx="12"/>
          </p:nvPr>
        </p:nvSpPr>
        <p:spPr/>
        <p:txBody>
          <a:bodyPr/>
          <a:lstStyle/>
          <a:p>
            <a:fld id="{59D802CD-5DC4-7C47-90E6-CD4EBBB0A41A}" type="slidenum">
              <a:rPr lang="en-US" smtClean="0"/>
              <a:t>11</a:t>
            </a:fld>
            <a:endParaRPr lang="en-US"/>
          </a:p>
        </p:txBody>
      </p:sp>
      <p:sp>
        <p:nvSpPr>
          <p:cNvPr id="8" name="Line 6"/>
          <p:cNvSpPr>
            <a:spLocks noChangeShapeType="1"/>
          </p:cNvSpPr>
          <p:nvPr/>
        </p:nvSpPr>
        <p:spPr bwMode="auto">
          <a:xfrm>
            <a:off x="681117" y="1600200"/>
            <a:ext cx="7703391"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sp>
        <p:nvSpPr>
          <p:cNvPr id="11" name="TextBox 10"/>
          <p:cNvSpPr txBox="1"/>
          <p:nvPr/>
        </p:nvSpPr>
        <p:spPr>
          <a:xfrm>
            <a:off x="235906" y="5932505"/>
            <a:ext cx="8686800" cy="800219"/>
          </a:xfrm>
          <a:prstGeom prst="rect">
            <a:avLst/>
          </a:prstGeom>
          <a:noFill/>
        </p:spPr>
        <p:txBody>
          <a:bodyPr wrap="square" rtlCol="0">
            <a:spAutoFit/>
          </a:bodyPr>
          <a:lstStyle/>
          <a:p>
            <a:r>
              <a:rPr lang="en-US" sz="1400" dirty="0" smtClean="0">
                <a:latin typeface=""/>
              </a:rPr>
              <a:t>Source: UNICEF </a:t>
            </a:r>
            <a:r>
              <a:rPr lang="en-US" sz="1400" dirty="0">
                <a:latin typeface=""/>
              </a:rPr>
              <a:t>Office of Research (2016). ‘Fairness for Children: A league table of inequality in child well-being in rich countries’, </a:t>
            </a:r>
            <a:r>
              <a:rPr lang="en-US" sz="1400" i="1" dirty="0" err="1">
                <a:latin typeface=""/>
              </a:rPr>
              <a:t>Innocenti</a:t>
            </a:r>
            <a:r>
              <a:rPr lang="en-US" sz="1400" i="1" dirty="0">
                <a:latin typeface=""/>
              </a:rPr>
              <a:t> Report Card 13</a:t>
            </a:r>
            <a:r>
              <a:rPr lang="en-US" sz="1400" dirty="0">
                <a:latin typeface=""/>
              </a:rPr>
              <a:t>, UNICEF Office of Research – </a:t>
            </a:r>
            <a:r>
              <a:rPr lang="en-US" sz="1400" dirty="0" err="1">
                <a:latin typeface=""/>
              </a:rPr>
              <a:t>Innocenti</a:t>
            </a:r>
            <a:r>
              <a:rPr lang="en-US" sz="1400" dirty="0">
                <a:latin typeface=""/>
              </a:rPr>
              <a:t>, </a:t>
            </a:r>
            <a:r>
              <a:rPr lang="en-US" sz="1400" dirty="0" smtClean="0">
                <a:latin typeface=""/>
              </a:rPr>
              <a:t>Florence.</a:t>
            </a:r>
            <a:endParaRPr lang="en-US" sz="1400" dirty="0">
              <a:latin typeface=""/>
            </a:endParaRP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42173287"/>
              </p:ext>
            </p:extLst>
          </p:nvPr>
        </p:nvGraphicFramePr>
        <p:xfrm>
          <a:off x="914730" y="1652393"/>
          <a:ext cx="7600403" cy="4304171"/>
        </p:xfrm>
        <a:graphic>
          <a:graphicData uri="http://schemas.openxmlformats.org/presentationml/2006/ole">
            <mc:AlternateContent xmlns:mc="http://schemas.openxmlformats.org/markup-compatibility/2006">
              <mc:Choice xmlns:v="urn:schemas-microsoft-com:vml" Requires="v">
                <p:oleObj spid="_x0000_s13330" name="Worksheet" r:id="rId4" imgW="7086600" imgH="4013200" progId="Excel.Sheet.12">
                  <p:embed/>
                </p:oleObj>
              </mc:Choice>
              <mc:Fallback>
                <p:oleObj name="Worksheet" r:id="rId4" imgW="7086600" imgH="4013200" progId="Excel.Sheet.12">
                  <p:embed/>
                  <p:pic>
                    <p:nvPicPr>
                      <p:cNvPr id="0" name=""/>
                      <p:cNvPicPr/>
                      <p:nvPr/>
                    </p:nvPicPr>
                    <p:blipFill>
                      <a:blip r:embed="rId5"/>
                      <a:stretch>
                        <a:fillRect/>
                      </a:stretch>
                    </p:blipFill>
                    <p:spPr>
                      <a:xfrm>
                        <a:off x="914730" y="1652393"/>
                        <a:ext cx="7600403" cy="4304171"/>
                      </a:xfrm>
                      <a:prstGeom prst="rect">
                        <a:avLst/>
                      </a:prstGeom>
                    </p:spPr>
                  </p:pic>
                </p:oleObj>
              </mc:Fallback>
            </mc:AlternateContent>
          </a:graphicData>
        </a:graphic>
      </p:graphicFrame>
    </p:spTree>
    <p:extLst>
      <p:ext uri="{BB962C8B-B14F-4D97-AF65-F5344CB8AC3E}">
        <p14:creationId xmlns:p14="http://schemas.microsoft.com/office/powerpoint/2010/main" val="151195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4F81BD"/>
                </a:solidFill>
                <a:cs typeface="Verdana"/>
              </a:rPr>
              <a:t>Child poverty and child well-being (2009)</a:t>
            </a:r>
            <a:endParaRPr lang="en-US" dirty="0"/>
          </a:p>
        </p:txBody>
      </p:sp>
      <p:pic>
        <p:nvPicPr>
          <p:cNvPr id="1229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2972" y="1451588"/>
            <a:ext cx="638645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59D802CD-5DC4-7C47-90E6-CD4EBBB0A41A}" type="slidenum">
              <a:rPr lang="en-US" smtClean="0"/>
              <a:t>12</a:t>
            </a:fld>
            <a:endParaRPr lang="en-US" dirty="0"/>
          </a:p>
        </p:txBody>
      </p:sp>
      <p:pic>
        <p:nvPicPr>
          <p:cNvPr id="11" name="Picture 10"/>
          <p:cNvPicPr>
            <a:picLocks noChangeAspect="1"/>
          </p:cNvPicPr>
          <p:nvPr/>
        </p:nvPicPr>
        <p:blipFill>
          <a:blip r:embed="rId3"/>
          <a:stretch>
            <a:fillRect/>
          </a:stretch>
        </p:blipFill>
        <p:spPr>
          <a:xfrm>
            <a:off x="457200" y="5827516"/>
            <a:ext cx="8574154" cy="1030484"/>
          </a:xfrm>
          <a:prstGeom prst="rect">
            <a:avLst/>
          </a:prstGeom>
        </p:spPr>
      </p:pic>
      <p:sp>
        <p:nvSpPr>
          <p:cNvPr id="7" name="TextBox 6"/>
          <p:cNvSpPr txBox="1"/>
          <p:nvPr/>
        </p:nvSpPr>
        <p:spPr>
          <a:xfrm>
            <a:off x="5531665" y="3137956"/>
            <a:ext cx="1394235" cy="461665"/>
          </a:xfrm>
          <a:prstGeom prst="wedgeRectCallou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Note USA’s position</a:t>
            </a:r>
            <a:endParaRPr lang="en-US" sz="1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Line 6"/>
          <p:cNvSpPr>
            <a:spLocks noChangeShapeType="1"/>
          </p:cNvSpPr>
          <p:nvPr/>
        </p:nvSpPr>
        <p:spPr bwMode="auto">
          <a:xfrm>
            <a:off x="841236" y="1487507"/>
            <a:ext cx="7845564"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spTree>
    <p:extLst>
      <p:ext uri="{BB962C8B-B14F-4D97-AF65-F5344CB8AC3E}">
        <p14:creationId xmlns:p14="http://schemas.microsoft.com/office/powerpoint/2010/main" val="590547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4F81BD"/>
                </a:solidFill>
                <a:latin typeface="Verdana"/>
                <a:cs typeface="Verdana"/>
              </a:rPr>
              <a:t>Issues with relative measures of poverty</a:t>
            </a:r>
          </a:p>
        </p:txBody>
      </p:sp>
      <p:sp>
        <p:nvSpPr>
          <p:cNvPr id="3" name="Content Placeholder 2"/>
          <p:cNvSpPr>
            <a:spLocks noGrp="1"/>
          </p:cNvSpPr>
          <p:nvPr>
            <p:ph idx="1"/>
          </p:nvPr>
        </p:nvSpPr>
        <p:spPr>
          <a:xfrm>
            <a:off x="457200" y="1957226"/>
            <a:ext cx="8229600" cy="4525963"/>
          </a:xfrm>
        </p:spPr>
        <p:txBody>
          <a:bodyPr>
            <a:normAutofit fontScale="70000" lnSpcReduction="20000"/>
          </a:bodyPr>
          <a:lstStyle/>
          <a:p>
            <a:r>
              <a:rPr lang="en-US" sz="2600" dirty="0" smtClean="0"/>
              <a:t>One disadvantage of relative measures is that countries or states in the US have vastly different income distributions.  Thus, according to the ACS, the median income in the US was $53,482 in 2014 (60% of median=$32,089).  If poverty were defined with that threshold, then many more poor individuals would be identified in Albany than in Manhattan which has a higher median income but much greater </a:t>
            </a:r>
            <a:r>
              <a:rPr lang="en-US" sz="2600" dirty="0"/>
              <a:t>the cost of </a:t>
            </a:r>
            <a:r>
              <a:rPr lang="en-US" sz="2600" dirty="0" smtClean="0"/>
              <a:t>living.</a:t>
            </a:r>
          </a:p>
          <a:p>
            <a:pPr marL="0" indent="0">
              <a:buNone/>
            </a:pPr>
            <a:endParaRPr lang="en-US" sz="2600" dirty="0"/>
          </a:p>
          <a:p>
            <a:r>
              <a:rPr lang="en-US" sz="2600" dirty="0" smtClean="0"/>
              <a:t>Another disadvantage is that as income changes, the threshold for poverty changes. Thus, when incomes fall (as they have for many after the Great Recession), a relative indicator of poverty would show that poverty declines over time.</a:t>
            </a:r>
          </a:p>
          <a:p>
            <a:endParaRPr lang="en-US" sz="2600" dirty="0"/>
          </a:p>
          <a:p>
            <a:pPr marL="0" indent="0">
              <a:buNone/>
            </a:pPr>
            <a:endParaRPr lang="en-US" sz="2600" dirty="0" smtClean="0"/>
          </a:p>
          <a:p>
            <a:pPr marL="0" indent="0">
              <a:buNone/>
            </a:pPr>
            <a:endParaRPr lang="en-US" sz="2600" dirty="0"/>
          </a:p>
          <a:p>
            <a:pPr marL="0" indent="0">
              <a:buNone/>
            </a:pPr>
            <a:endParaRPr lang="en-US" sz="1900" dirty="0" smtClean="0"/>
          </a:p>
          <a:p>
            <a:pPr marL="0" indent="0">
              <a:buNone/>
            </a:pPr>
            <a:r>
              <a:rPr lang="en-US" sz="1900" dirty="0" smtClean="0"/>
              <a:t>Sources: </a:t>
            </a:r>
            <a:r>
              <a:rPr lang="en-US" sz="1900" dirty="0" smtClean="0">
                <a:hlinkClick r:id="rId3"/>
              </a:rPr>
              <a:t>www.census.gov/acs/www/data/data-tables-and-tools/data-profiles/2014/</a:t>
            </a:r>
            <a:r>
              <a:rPr lang="en-US" sz="1900" dirty="0" smtClean="0"/>
              <a:t>;</a:t>
            </a:r>
          </a:p>
          <a:p>
            <a:pPr marL="0" indent="0">
              <a:buNone/>
            </a:pPr>
            <a:r>
              <a:rPr lang="en-US" sz="1900" dirty="0"/>
              <a:t>http://money.cnn.com/calculator/pf/cost-of-living/</a:t>
            </a:r>
            <a:endParaRPr lang="en-US" sz="1900" dirty="0" smtClean="0"/>
          </a:p>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59D802CD-5DC4-7C47-90E6-CD4EBBB0A41A}" type="slidenum">
              <a:rPr lang="en-US" smtClean="0"/>
              <a:t>13</a:t>
            </a:fld>
            <a:endParaRPr lang="en-US"/>
          </a:p>
        </p:txBody>
      </p:sp>
      <p:sp>
        <p:nvSpPr>
          <p:cNvPr id="4" name="Line 6"/>
          <p:cNvSpPr>
            <a:spLocks noChangeShapeType="1"/>
          </p:cNvSpPr>
          <p:nvPr/>
        </p:nvSpPr>
        <p:spPr bwMode="auto">
          <a:xfrm>
            <a:off x="602406" y="1558874"/>
            <a:ext cx="7703391"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spTree>
    <p:extLst>
      <p:ext uri="{BB962C8B-B14F-4D97-AF65-F5344CB8AC3E}">
        <p14:creationId xmlns:p14="http://schemas.microsoft.com/office/powerpoint/2010/main" val="202389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4F81BD"/>
                </a:solidFill>
                <a:latin typeface="Verdana"/>
                <a:cs typeface="Verdana"/>
              </a:rPr>
              <a:t>Absolute measures of poverty</a:t>
            </a:r>
          </a:p>
        </p:txBody>
      </p:sp>
      <p:sp>
        <p:nvSpPr>
          <p:cNvPr id="3" name="Content Placeholder 2"/>
          <p:cNvSpPr>
            <a:spLocks noGrp="1"/>
          </p:cNvSpPr>
          <p:nvPr>
            <p:ph idx="1"/>
          </p:nvPr>
        </p:nvSpPr>
        <p:spPr>
          <a:xfrm>
            <a:off x="507367" y="1928730"/>
            <a:ext cx="8229600" cy="4339115"/>
          </a:xfrm>
        </p:spPr>
        <p:txBody>
          <a:bodyPr>
            <a:normAutofit fontScale="25000" lnSpcReduction="20000"/>
          </a:bodyPr>
          <a:lstStyle/>
          <a:p>
            <a:pPr marL="0" indent="0">
              <a:buNone/>
            </a:pPr>
            <a:r>
              <a:rPr lang="en-US" sz="6400" dirty="0" smtClean="0"/>
              <a:t>Absolute measures use the same standard across countries.  They are designed to indicate an income level below </a:t>
            </a:r>
            <a:r>
              <a:rPr lang="en-US" sz="6400" dirty="0"/>
              <a:t>which a person’s minimum nutritional, clothing, and shelter needs cannot be </a:t>
            </a:r>
            <a:r>
              <a:rPr lang="en-US" sz="6400" dirty="0" smtClean="0"/>
              <a:t>met.</a:t>
            </a:r>
          </a:p>
          <a:p>
            <a:pPr marL="0" indent="0">
              <a:buNone/>
            </a:pPr>
            <a:endParaRPr lang="en-US" sz="5600" dirty="0" smtClean="0"/>
          </a:p>
          <a:p>
            <a:r>
              <a:rPr lang="en-US" sz="5600" dirty="0" smtClean="0"/>
              <a:t>The World Bank used poverty lines from the poorest </a:t>
            </a:r>
            <a:r>
              <a:rPr lang="en-US" sz="5600" dirty="0"/>
              <a:t>countries in the </a:t>
            </a:r>
            <a:r>
              <a:rPr lang="en-US" sz="5600" dirty="0" smtClean="0"/>
              <a:t>world </a:t>
            </a:r>
            <a:r>
              <a:rPr lang="en-US" sz="5600" dirty="0"/>
              <a:t>and converted </a:t>
            </a:r>
            <a:r>
              <a:rPr lang="en-US" sz="5600" dirty="0" smtClean="0"/>
              <a:t>them to </a:t>
            </a:r>
            <a:r>
              <a:rPr lang="en-US" sz="5600" dirty="0"/>
              <a:t>a common currency by using purchasing power parity (PPP) exchange rates. The PPP exchange rates are constructed to ensure that the same quantity of goods and services </a:t>
            </a:r>
            <a:r>
              <a:rPr lang="en-US" sz="5600" dirty="0" smtClean="0"/>
              <a:t>is priced </a:t>
            </a:r>
            <a:r>
              <a:rPr lang="en-US" sz="5600" dirty="0"/>
              <a:t>equivalently across countries</a:t>
            </a:r>
            <a:r>
              <a:rPr lang="en-US" sz="5600" dirty="0" smtClean="0"/>
              <a:t>.  In 2012, the PPP standard for extreme poverty was defined as less than $1.90 per person per day.</a:t>
            </a:r>
          </a:p>
          <a:p>
            <a:endParaRPr lang="en-US" sz="5600" dirty="0" smtClean="0"/>
          </a:p>
          <a:p>
            <a:r>
              <a:rPr lang="en-US" sz="5600" dirty="0" smtClean="0"/>
              <a:t>While the World Bank’s data do not include the US, recent </a:t>
            </a:r>
            <a:r>
              <a:rPr lang="en-US" sz="5600" dirty="0"/>
              <a:t>research by </a:t>
            </a:r>
            <a:r>
              <a:rPr lang="en-US" sz="5600" dirty="0" err="1"/>
              <a:t>Edin</a:t>
            </a:r>
            <a:r>
              <a:rPr lang="en-US" sz="5600" dirty="0"/>
              <a:t> and </a:t>
            </a:r>
            <a:r>
              <a:rPr lang="en-US" sz="5600" dirty="0" err="1"/>
              <a:t>Shaefer</a:t>
            </a:r>
            <a:r>
              <a:rPr lang="en-US" sz="5600" dirty="0"/>
              <a:t> </a:t>
            </a:r>
            <a:r>
              <a:rPr lang="en-US" sz="5600" dirty="0" smtClean="0"/>
              <a:t>finds </a:t>
            </a:r>
            <a:r>
              <a:rPr lang="en-US" sz="5600" dirty="0"/>
              <a:t>that </a:t>
            </a:r>
            <a:r>
              <a:rPr lang="en-US" sz="5600" dirty="0" smtClean="0"/>
              <a:t>since </a:t>
            </a:r>
            <a:r>
              <a:rPr lang="en-US" sz="5600" dirty="0"/>
              <a:t>welfare reform </a:t>
            </a:r>
            <a:r>
              <a:rPr lang="en-US" sz="5600" dirty="0" smtClean="0"/>
              <a:t>in </a:t>
            </a:r>
            <a:r>
              <a:rPr lang="en-US" sz="5600" dirty="0"/>
              <a:t>the US, there has been a dramatic rise in the number of households with children that live on cash incomes of $2 per person per day</a:t>
            </a:r>
            <a:r>
              <a:rPr lang="en-US" sz="5600" dirty="0" smtClean="0"/>
              <a:t>. Using national data from the SIPP, they estimate the number to be one </a:t>
            </a:r>
            <a:r>
              <a:rPr lang="en-US" sz="5600" dirty="0"/>
              <a:t>and a half million American households, including about three million children. </a:t>
            </a:r>
            <a:r>
              <a:rPr lang="en-US" sz="5600" dirty="0" smtClean="0"/>
              <a:t> They also conducted an ethnographic study that describes the vast difficulties that the extremely poor face.</a:t>
            </a:r>
          </a:p>
          <a:p>
            <a:pPr marL="0" indent="0">
              <a:buNone/>
            </a:pPr>
            <a:endParaRPr lang="en-US" dirty="0" smtClean="0"/>
          </a:p>
          <a:p>
            <a:pPr marL="0" indent="0">
              <a:buNone/>
            </a:pPr>
            <a:endParaRPr lang="en-US" dirty="0" smtClean="0"/>
          </a:p>
          <a:p>
            <a:pPr marL="0" indent="0">
              <a:buNone/>
            </a:pPr>
            <a:r>
              <a:rPr lang="en-US" sz="4800" dirty="0" smtClean="0"/>
              <a:t>Sources: </a:t>
            </a:r>
          </a:p>
          <a:p>
            <a:pPr marL="0" indent="0">
              <a:buNone/>
            </a:pPr>
            <a:r>
              <a:rPr lang="en-US" sz="4800" dirty="0"/>
              <a:t>-</a:t>
            </a:r>
            <a:r>
              <a:rPr lang="en-US" sz="4800" dirty="0" smtClean="0"/>
              <a:t>Ferreira</a:t>
            </a:r>
            <a:r>
              <a:rPr lang="en-US" sz="4800" dirty="0"/>
              <a:t>, F. H. G., </a:t>
            </a:r>
            <a:r>
              <a:rPr lang="en-US" sz="4800" dirty="0" smtClean="0"/>
              <a:t>et al. </a:t>
            </a:r>
            <a:r>
              <a:rPr lang="en-US" sz="4800" dirty="0"/>
              <a:t>2015. A Global Count of the Extreme Poor in 2012: Data Issues,</a:t>
            </a:r>
          </a:p>
          <a:p>
            <a:pPr marL="0" indent="0">
              <a:buNone/>
            </a:pPr>
            <a:r>
              <a:rPr lang="en-US" sz="4800" dirty="0"/>
              <a:t>Methodology and Initial Results. Manuscript. Washington, DC: The World Bank</a:t>
            </a:r>
            <a:r>
              <a:rPr lang="en-US" sz="4800" dirty="0" smtClean="0"/>
              <a:t>.</a:t>
            </a:r>
          </a:p>
          <a:p>
            <a:pPr marL="0" indent="0">
              <a:buNone/>
            </a:pPr>
            <a:r>
              <a:rPr lang="en-US" sz="4800" dirty="0" smtClean="0"/>
              <a:t>-</a:t>
            </a:r>
            <a:r>
              <a:rPr lang="en-US" sz="4800" dirty="0" err="1" smtClean="0"/>
              <a:t>Edin</a:t>
            </a:r>
            <a:r>
              <a:rPr lang="en-US" sz="4800" dirty="0" smtClean="0"/>
              <a:t>, Kathy &amp; </a:t>
            </a:r>
            <a:r>
              <a:rPr lang="en-US" sz="4800" dirty="0" err="1" smtClean="0"/>
              <a:t>Shaefer</a:t>
            </a:r>
            <a:r>
              <a:rPr lang="en-US" sz="4800" dirty="0" smtClean="0"/>
              <a:t>, H. Luke. </a:t>
            </a:r>
            <a:r>
              <a:rPr lang="en-US" sz="4800" dirty="0"/>
              <a:t>2015.  </a:t>
            </a:r>
            <a:r>
              <a:rPr lang="en-US" sz="4800" dirty="0" smtClean="0"/>
              <a:t>$</a:t>
            </a:r>
            <a:r>
              <a:rPr lang="en-US" sz="4800" dirty="0"/>
              <a:t>2.00 a Day: Living on Almost Nothing in </a:t>
            </a:r>
            <a:r>
              <a:rPr lang="en-US" sz="4800" dirty="0" smtClean="0"/>
              <a:t>America. NY: Houghton, Mifflin, Harcourt.</a:t>
            </a:r>
          </a:p>
          <a:p>
            <a:pPr marL="0" indent="0">
              <a:buNone/>
            </a:pPr>
            <a:endParaRPr lang="en-US" sz="2500" dirty="0"/>
          </a:p>
        </p:txBody>
      </p:sp>
      <p:sp>
        <p:nvSpPr>
          <p:cNvPr id="6" name="Slide Number Placeholder 5"/>
          <p:cNvSpPr>
            <a:spLocks noGrp="1"/>
          </p:cNvSpPr>
          <p:nvPr>
            <p:ph type="sldNum" sz="quarter" idx="12"/>
          </p:nvPr>
        </p:nvSpPr>
        <p:spPr/>
        <p:txBody>
          <a:bodyPr/>
          <a:lstStyle/>
          <a:p>
            <a:fld id="{59D802CD-5DC4-7C47-90E6-CD4EBBB0A41A}" type="slidenum">
              <a:rPr lang="en-US" smtClean="0"/>
              <a:t>14</a:t>
            </a:fld>
            <a:endParaRPr lang="en-US"/>
          </a:p>
        </p:txBody>
      </p:sp>
      <p:sp>
        <p:nvSpPr>
          <p:cNvPr id="4" name="Line 6"/>
          <p:cNvSpPr>
            <a:spLocks noChangeShapeType="1"/>
          </p:cNvSpPr>
          <p:nvPr/>
        </p:nvSpPr>
        <p:spPr bwMode="auto">
          <a:xfrm>
            <a:off x="602408" y="1700808"/>
            <a:ext cx="7703391"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spTree>
    <p:extLst>
      <p:ext uri="{BB962C8B-B14F-4D97-AF65-F5344CB8AC3E}">
        <p14:creationId xmlns:p14="http://schemas.microsoft.com/office/powerpoint/2010/main" val="830672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4F81BD"/>
                </a:solidFill>
                <a:latin typeface="Verdana"/>
                <a:cs typeface="Verdana"/>
              </a:rPr>
              <a:t>Absolute measures of poverty: US Census Bureau</a:t>
            </a:r>
          </a:p>
        </p:txBody>
      </p:sp>
      <p:sp>
        <p:nvSpPr>
          <p:cNvPr id="3" name="Content Placeholder 2"/>
          <p:cNvSpPr>
            <a:spLocks noGrp="1"/>
          </p:cNvSpPr>
          <p:nvPr>
            <p:ph idx="1"/>
          </p:nvPr>
        </p:nvSpPr>
        <p:spPr>
          <a:xfrm>
            <a:off x="474804" y="1990923"/>
            <a:ext cx="8229600" cy="4525963"/>
          </a:xfrm>
        </p:spPr>
        <p:txBody>
          <a:bodyPr>
            <a:normAutofit fontScale="62500" lnSpcReduction="20000"/>
          </a:bodyPr>
          <a:lstStyle/>
          <a:p>
            <a:pPr marL="0" indent="0">
              <a:buNone/>
            </a:pPr>
            <a:r>
              <a:rPr lang="en-US" dirty="0" smtClean="0"/>
              <a:t>In the United States, a poverty standard was developed in the early 1960’s by an economist in the SSA, Mollie </a:t>
            </a:r>
            <a:r>
              <a:rPr lang="en-US" dirty="0" err="1" smtClean="0"/>
              <a:t>Orshansky</a:t>
            </a:r>
            <a:r>
              <a:rPr lang="en-US" dirty="0" smtClean="0"/>
              <a:t>, and was used to measure progress in the “War Against Poverty”. </a:t>
            </a:r>
          </a:p>
          <a:p>
            <a:pPr marL="0" indent="0">
              <a:buNone/>
            </a:pPr>
            <a:endParaRPr lang="en-US" dirty="0"/>
          </a:p>
          <a:p>
            <a:pPr marL="0" indent="0">
              <a:buNone/>
            </a:pPr>
            <a:r>
              <a:rPr lang="en-US" dirty="0" smtClean="0"/>
              <a:t>The “</a:t>
            </a:r>
            <a:r>
              <a:rPr lang="en-US" dirty="0" err="1" smtClean="0"/>
              <a:t>Oshanshy</a:t>
            </a:r>
            <a:r>
              <a:rPr lang="en-US" dirty="0" smtClean="0"/>
              <a:t> index” was based on an estimate of the amount of after-tax income families of different sizes needed for food. For example, since the Dept. of Agriculture </a:t>
            </a:r>
            <a:r>
              <a:rPr lang="en-US" dirty="0"/>
              <a:t>found that </a:t>
            </a:r>
            <a:r>
              <a:rPr lang="en-US" dirty="0" smtClean="0"/>
              <a:t>families </a:t>
            </a:r>
            <a:r>
              <a:rPr lang="en-US" dirty="0"/>
              <a:t>of three or more persons </a:t>
            </a:r>
            <a:r>
              <a:rPr lang="en-US" dirty="0" smtClean="0"/>
              <a:t>spent </a:t>
            </a:r>
            <a:r>
              <a:rPr lang="en-US" dirty="0"/>
              <a:t>about one third of their after-tax income on </a:t>
            </a:r>
            <a:r>
              <a:rPr lang="en-US" dirty="0" smtClean="0"/>
              <a:t>food, for </a:t>
            </a:r>
            <a:r>
              <a:rPr lang="en-US" dirty="0"/>
              <a:t>these families, poverty thresholds were set at three times the cost of the economy food </a:t>
            </a:r>
            <a:r>
              <a:rPr lang="en-US" dirty="0" smtClean="0"/>
              <a:t>plan. </a:t>
            </a:r>
          </a:p>
          <a:p>
            <a:pPr marL="0" indent="0">
              <a:buNone/>
            </a:pPr>
            <a:endParaRPr lang="en-US" dirty="0"/>
          </a:p>
          <a:p>
            <a:pPr marL="0" indent="0">
              <a:buNone/>
            </a:pPr>
            <a:r>
              <a:rPr lang="en-US" dirty="0" smtClean="0"/>
              <a:t>This is the basis for the federal government’s “official poverty” measure and it has been adjusted for inflation ever since.</a:t>
            </a:r>
          </a:p>
          <a:p>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59D802CD-5DC4-7C47-90E6-CD4EBBB0A41A}" type="slidenum">
              <a:rPr lang="en-US" smtClean="0"/>
              <a:t>15</a:t>
            </a:fld>
            <a:endParaRPr lang="en-US"/>
          </a:p>
        </p:txBody>
      </p:sp>
      <p:sp>
        <p:nvSpPr>
          <p:cNvPr id="4" name="Line 6"/>
          <p:cNvSpPr>
            <a:spLocks noChangeShapeType="1"/>
          </p:cNvSpPr>
          <p:nvPr/>
        </p:nvSpPr>
        <p:spPr bwMode="auto">
          <a:xfrm>
            <a:off x="602408" y="1700808"/>
            <a:ext cx="7703391"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spTree>
    <p:extLst>
      <p:ext uri="{BB962C8B-B14F-4D97-AF65-F5344CB8AC3E}">
        <p14:creationId xmlns:p14="http://schemas.microsoft.com/office/powerpoint/2010/main" val="173115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4F81BD"/>
                </a:solidFill>
                <a:cs typeface="Verdana"/>
              </a:rPr>
              <a:t>Absolute measures of </a:t>
            </a:r>
            <a:r>
              <a:rPr lang="en-US" sz="3600" b="1" dirty="0" smtClean="0">
                <a:solidFill>
                  <a:srgbClr val="4F81BD"/>
                </a:solidFill>
                <a:cs typeface="Verdana"/>
              </a:rPr>
              <a:t>poverty: US Census Bureau</a:t>
            </a:r>
            <a:endParaRPr lang="en-US" sz="3600" dirty="0"/>
          </a:p>
        </p:txBody>
      </p:sp>
      <p:sp>
        <p:nvSpPr>
          <p:cNvPr id="3" name="Content Placeholder 2"/>
          <p:cNvSpPr>
            <a:spLocks noGrp="1"/>
          </p:cNvSpPr>
          <p:nvPr>
            <p:ph idx="1"/>
          </p:nvPr>
        </p:nvSpPr>
        <p:spPr>
          <a:xfrm>
            <a:off x="457200" y="2827867"/>
            <a:ext cx="8229600" cy="4525963"/>
          </a:xfrm>
        </p:spPr>
        <p:txBody>
          <a:bodyPr/>
          <a:lstStyle/>
          <a:p>
            <a:pPr marL="0" indent="0">
              <a:buNone/>
            </a:pPr>
            <a:endParaRPr lang="en-US" dirty="0"/>
          </a:p>
        </p:txBody>
      </p:sp>
      <p:sp>
        <p:nvSpPr>
          <p:cNvPr id="6" name="Slide Number Placeholder 5"/>
          <p:cNvSpPr>
            <a:spLocks noGrp="1"/>
          </p:cNvSpPr>
          <p:nvPr>
            <p:ph type="sldNum" sz="quarter" idx="12"/>
          </p:nvPr>
        </p:nvSpPr>
        <p:spPr/>
        <p:txBody>
          <a:bodyPr/>
          <a:lstStyle/>
          <a:p>
            <a:fld id="{59D802CD-5DC4-7C47-90E6-CD4EBBB0A41A}" type="slidenum">
              <a:rPr lang="en-US" smtClean="0"/>
              <a:t>16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76859118"/>
              </p:ext>
            </p:extLst>
          </p:nvPr>
        </p:nvGraphicFramePr>
        <p:xfrm>
          <a:off x="425825" y="1700808"/>
          <a:ext cx="8391004" cy="5065185"/>
        </p:xfrm>
        <a:graphic>
          <a:graphicData uri="http://schemas.openxmlformats.org/presentationml/2006/ole">
            <mc:AlternateContent xmlns:mc="http://schemas.openxmlformats.org/markup-compatibility/2006">
              <mc:Choice xmlns:v="urn:schemas-microsoft-com:vml" Requires="v">
                <p:oleObj spid="_x0000_s1061" name="Worksheet" r:id="rId4" imgW="5575300" imgH="3365500" progId="Excel.Sheet.8">
                  <p:embed/>
                </p:oleObj>
              </mc:Choice>
              <mc:Fallback>
                <p:oleObj name="Worksheet" r:id="rId4" imgW="5575300" imgH="3365500" progId="Excel.Sheet.8">
                  <p:embed/>
                  <p:pic>
                    <p:nvPicPr>
                      <p:cNvPr id="0" name=""/>
                      <p:cNvPicPr/>
                      <p:nvPr/>
                    </p:nvPicPr>
                    <p:blipFill>
                      <a:blip r:embed="rId5"/>
                      <a:stretch>
                        <a:fillRect/>
                      </a:stretch>
                    </p:blipFill>
                    <p:spPr>
                      <a:xfrm>
                        <a:off x="425825" y="1700808"/>
                        <a:ext cx="8391004" cy="5065185"/>
                      </a:xfrm>
                      <a:prstGeom prst="rect">
                        <a:avLst/>
                      </a:prstGeom>
                    </p:spPr>
                  </p:pic>
                </p:oleObj>
              </mc:Fallback>
            </mc:AlternateContent>
          </a:graphicData>
        </a:graphic>
      </p:graphicFrame>
      <p:sp>
        <p:nvSpPr>
          <p:cNvPr id="5" name="Line 6"/>
          <p:cNvSpPr>
            <a:spLocks noChangeShapeType="1"/>
          </p:cNvSpPr>
          <p:nvPr/>
        </p:nvSpPr>
        <p:spPr bwMode="auto">
          <a:xfrm>
            <a:off x="602407" y="1574059"/>
            <a:ext cx="7703391"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spTree>
    <p:extLst>
      <p:ext uri="{BB962C8B-B14F-4D97-AF65-F5344CB8AC3E}">
        <p14:creationId xmlns:p14="http://schemas.microsoft.com/office/powerpoint/2010/main" val="3252368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1"/>
                </a:solidFill>
              </a:rPr>
              <a:t>Trends in Child Poverty: </a:t>
            </a:r>
            <a:br>
              <a:rPr lang="en-US" sz="3600" b="1" dirty="0" smtClean="0">
                <a:solidFill>
                  <a:schemeClr val="accent1"/>
                </a:solidFill>
              </a:rPr>
            </a:br>
            <a:r>
              <a:rPr lang="en-US" sz="3600" b="1" dirty="0" smtClean="0">
                <a:solidFill>
                  <a:schemeClr val="accent1"/>
                </a:solidFill>
              </a:rPr>
              <a:t>1959-2014</a:t>
            </a:r>
            <a:endParaRPr lang="en-US" sz="3600" b="1" dirty="0">
              <a:solidFill>
                <a:schemeClr val="accent1"/>
              </a:solidFill>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4360" y="1496381"/>
            <a:ext cx="7876514" cy="5361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lide Number Placeholder 13"/>
          <p:cNvSpPr>
            <a:spLocks noGrp="1"/>
          </p:cNvSpPr>
          <p:nvPr>
            <p:ph type="sldNum" sz="quarter" idx="12"/>
          </p:nvPr>
        </p:nvSpPr>
        <p:spPr/>
        <p:txBody>
          <a:bodyPr/>
          <a:lstStyle/>
          <a:p>
            <a:fld id="{59D802CD-5DC4-7C47-90E6-CD4EBBB0A41A}" type="slidenum">
              <a:rPr lang="en-US" smtClean="0">
                <a:solidFill>
                  <a:prstClr val="black">
                    <a:tint val="75000"/>
                  </a:prstClr>
                </a:solidFill>
              </a:rPr>
              <a:pPr/>
              <a:t>17</a:t>
            </a:fld>
            <a:endParaRPr lang="en-US">
              <a:solidFill>
                <a:prstClr val="black">
                  <a:tint val="75000"/>
                </a:prstClr>
              </a:solidFill>
            </a:endParaRPr>
          </a:p>
        </p:txBody>
      </p:sp>
      <p:sp>
        <p:nvSpPr>
          <p:cNvPr id="6" name="TextBox 5"/>
          <p:cNvSpPr txBox="1"/>
          <p:nvPr/>
        </p:nvSpPr>
        <p:spPr>
          <a:xfrm>
            <a:off x="484360" y="5558022"/>
            <a:ext cx="8315607" cy="1299978"/>
          </a:xfrm>
          <a:prstGeom prst="rect">
            <a:avLst/>
          </a:prstGeom>
          <a:solidFill>
            <a:schemeClr val="bg1"/>
          </a:solidFill>
        </p:spPr>
        <p:txBody>
          <a:bodyPr wrap="square" rtlCol="0">
            <a:spAutoFit/>
          </a:bodyPr>
          <a:lstStyle/>
          <a:p>
            <a:endParaRPr lang="en-US" dirty="0">
              <a:solidFill>
                <a:prstClr val="black"/>
              </a:solidFill>
            </a:endParaRPr>
          </a:p>
        </p:txBody>
      </p:sp>
      <p:cxnSp>
        <p:nvCxnSpPr>
          <p:cNvPr id="8" name="Straight Connector 7"/>
          <p:cNvCxnSpPr/>
          <p:nvPr/>
        </p:nvCxnSpPr>
        <p:spPr>
          <a:xfrm>
            <a:off x="484360" y="1404828"/>
            <a:ext cx="7876514"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9010" y="5882148"/>
            <a:ext cx="7623018" cy="461665"/>
          </a:xfrm>
          <a:prstGeom prst="rect">
            <a:avLst/>
          </a:prstGeom>
          <a:noFill/>
        </p:spPr>
        <p:txBody>
          <a:bodyPr wrap="square" rtlCol="0">
            <a:spAutoFit/>
          </a:bodyPr>
          <a:lstStyle/>
          <a:p>
            <a:r>
              <a:rPr lang="en-US"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Source: Child Trends Data Bank, Children in Poverty, December 2015</a:t>
            </a:r>
          </a:p>
          <a:p>
            <a:r>
              <a:rPr lang="en-US"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www.childtrends.org</a:t>
            </a: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/?indicators=children-in-poverty</a:t>
            </a:r>
          </a:p>
        </p:txBody>
      </p:sp>
      <p:sp>
        <p:nvSpPr>
          <p:cNvPr id="10" name="TextBox 9"/>
          <p:cNvSpPr txBox="1"/>
          <p:nvPr/>
        </p:nvSpPr>
        <p:spPr>
          <a:xfrm>
            <a:off x="552262" y="1499887"/>
            <a:ext cx="552262" cy="265633"/>
          </a:xfrm>
          <a:prstGeom prst="rect">
            <a:avLst/>
          </a:prstGeom>
          <a:solidFill>
            <a:schemeClr val="bg1"/>
          </a:solidFill>
        </p:spPr>
        <p:txBody>
          <a:bodyPr wrap="square" rtlCol="0">
            <a:spAutoFit/>
          </a:bodyPr>
          <a:lstStyle/>
          <a:p>
            <a:endParaRPr lang="en-US" dirty="0">
              <a:solidFill>
                <a:prstClr val="black"/>
              </a:solidFill>
            </a:endParaRPr>
          </a:p>
        </p:txBody>
      </p:sp>
      <p:cxnSp>
        <p:nvCxnSpPr>
          <p:cNvPr id="12" name="Straight Connector 11"/>
          <p:cNvCxnSpPr/>
          <p:nvPr/>
        </p:nvCxnSpPr>
        <p:spPr>
          <a:xfrm>
            <a:off x="484360" y="5558022"/>
            <a:ext cx="787651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78608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4F81BD"/>
                </a:solidFill>
                <a:latin typeface="Verdana"/>
                <a:cs typeface="Verdana"/>
              </a:rPr>
              <a:t>Issues with absolute measures of poverty</a:t>
            </a:r>
          </a:p>
        </p:txBody>
      </p:sp>
      <p:sp>
        <p:nvSpPr>
          <p:cNvPr id="3" name="Content Placeholder 2"/>
          <p:cNvSpPr>
            <a:spLocks noGrp="1"/>
          </p:cNvSpPr>
          <p:nvPr>
            <p:ph idx="1"/>
          </p:nvPr>
        </p:nvSpPr>
        <p:spPr>
          <a:xfrm>
            <a:off x="339302" y="1540170"/>
            <a:ext cx="8347497" cy="4270229"/>
          </a:xfrm>
        </p:spPr>
        <p:txBody>
          <a:bodyPr>
            <a:noAutofit/>
          </a:bodyPr>
          <a:lstStyle/>
          <a:p>
            <a:pPr marL="0" indent="0">
              <a:buNone/>
            </a:pPr>
            <a:r>
              <a:rPr lang="en-US" sz="1600" dirty="0" smtClean="0"/>
              <a:t>Defining a threshold is difficult and arbitrary.  </a:t>
            </a:r>
          </a:p>
          <a:p>
            <a:pPr marL="0" indent="0">
              <a:buNone/>
            </a:pPr>
            <a:endParaRPr lang="en-US" sz="1600" dirty="0" smtClean="0"/>
          </a:p>
          <a:p>
            <a:r>
              <a:rPr lang="en-US" sz="1600" dirty="0" smtClean="0"/>
              <a:t>In Argentina, for example, $1.90 per person per day is an extremely low threshold, with just 4% of the population living with that little income.  In Liberia, by contrast, more than two-thirds of the population is poor (68.6%) but it is unlikely that Argentina  has only 6% the poverty rate of Liberia (</a:t>
            </a:r>
            <a:r>
              <a:rPr lang="en-US" sz="1600" dirty="0" smtClean="0">
                <a:hlinkClick r:id="rId3"/>
              </a:rPr>
              <a:t>http</a:t>
            </a:r>
            <a:r>
              <a:rPr lang="en-US" sz="1600" dirty="0">
                <a:hlinkClick r:id="rId3"/>
              </a:rPr>
              <a:t>://povertydata.worldbank.org/poverty/home</a:t>
            </a:r>
            <a:r>
              <a:rPr lang="en-US" sz="1600" dirty="0" smtClean="0">
                <a:hlinkClick r:id="rId3"/>
              </a:rPr>
              <a:t>/</a:t>
            </a:r>
            <a:r>
              <a:rPr lang="en-US" sz="1600" dirty="0" smtClean="0"/>
              <a:t>)</a:t>
            </a:r>
          </a:p>
          <a:p>
            <a:endParaRPr lang="en-US" sz="1600" dirty="0" smtClean="0"/>
          </a:p>
          <a:p>
            <a:r>
              <a:rPr lang="en-US" sz="1600" dirty="0" smtClean="0"/>
              <a:t>The US poverty thresholds are the same for those living in Manhattan as they are for those in Utica NY where costs are much lower</a:t>
            </a:r>
          </a:p>
          <a:p>
            <a:endParaRPr lang="en-US" sz="1600" dirty="0" smtClean="0"/>
          </a:p>
          <a:p>
            <a:r>
              <a:rPr lang="en-US" sz="1600" dirty="0" smtClean="0"/>
              <a:t>When </a:t>
            </a:r>
            <a:r>
              <a:rPr lang="en-US" sz="1600" dirty="0"/>
              <a:t>the US official poverty threshold was established, food was more expensive than it is </a:t>
            </a:r>
            <a:r>
              <a:rPr lang="en-US" sz="1600" dirty="0" smtClean="0"/>
              <a:t>now  constituting 1/3 of  household spending; today, food costs are relatively less, while housing takes a disproportionate share of family budgets than in the 1960’s when the measure was developed. </a:t>
            </a:r>
          </a:p>
        </p:txBody>
      </p:sp>
      <p:sp>
        <p:nvSpPr>
          <p:cNvPr id="6" name="Slide Number Placeholder 5"/>
          <p:cNvSpPr>
            <a:spLocks noGrp="1"/>
          </p:cNvSpPr>
          <p:nvPr>
            <p:ph type="sldNum" sz="quarter" idx="12"/>
          </p:nvPr>
        </p:nvSpPr>
        <p:spPr/>
        <p:txBody>
          <a:bodyPr/>
          <a:lstStyle/>
          <a:p>
            <a:fld id="{59D802CD-5DC4-7C47-90E6-CD4EBBB0A41A}" type="slidenum">
              <a:rPr lang="en-US" smtClean="0"/>
              <a:t>18</a:t>
            </a:fld>
            <a:endParaRPr lang="en-US"/>
          </a:p>
        </p:txBody>
      </p:sp>
      <p:sp>
        <p:nvSpPr>
          <p:cNvPr id="4" name="Line 6"/>
          <p:cNvSpPr>
            <a:spLocks noChangeShapeType="1"/>
          </p:cNvSpPr>
          <p:nvPr/>
        </p:nvSpPr>
        <p:spPr bwMode="auto">
          <a:xfrm>
            <a:off x="602408" y="1540170"/>
            <a:ext cx="7703391"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spTree>
    <p:extLst>
      <p:ext uri="{BB962C8B-B14F-4D97-AF65-F5344CB8AC3E}">
        <p14:creationId xmlns:p14="http://schemas.microsoft.com/office/powerpoint/2010/main" val="298269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4F81BD"/>
                </a:solidFill>
                <a:latin typeface="Verdana"/>
                <a:cs typeface="Verdana"/>
              </a:rPr>
              <a:t>Issues with absolute measures of poverty</a:t>
            </a:r>
          </a:p>
        </p:txBody>
      </p:sp>
      <p:sp>
        <p:nvSpPr>
          <p:cNvPr id="3" name="Content Placeholder 2"/>
          <p:cNvSpPr>
            <a:spLocks noGrp="1"/>
          </p:cNvSpPr>
          <p:nvPr>
            <p:ph idx="1"/>
          </p:nvPr>
        </p:nvSpPr>
        <p:spPr>
          <a:xfrm>
            <a:off x="339302" y="1540170"/>
            <a:ext cx="8347497" cy="4270229"/>
          </a:xfrm>
        </p:spPr>
        <p:txBody>
          <a:bodyPr>
            <a:noAutofit/>
          </a:bodyPr>
          <a:lstStyle/>
          <a:p>
            <a:endParaRPr lang="en-US" sz="1800" dirty="0" smtClean="0"/>
          </a:p>
          <a:p>
            <a:r>
              <a:rPr lang="en-US" sz="1800" dirty="0" smtClean="0"/>
              <a:t>The US poverty threshold does not take into account governmental transfers, such as  the EITC or Food Stamps, which reduce poverty.</a:t>
            </a:r>
          </a:p>
          <a:p>
            <a:endParaRPr lang="en-US" sz="1800" dirty="0" smtClean="0"/>
          </a:p>
          <a:p>
            <a:r>
              <a:rPr lang="en-US" sz="1800" dirty="0" smtClean="0"/>
              <a:t>Nor does the US poverty threshold take cost of living into account</a:t>
            </a:r>
          </a:p>
          <a:p>
            <a:endParaRPr lang="en-US" sz="1800" dirty="0" smtClean="0"/>
          </a:p>
          <a:p>
            <a:r>
              <a:rPr lang="en-US" sz="1800" dirty="0" smtClean="0"/>
              <a:t>To account for the problems with the official poverty measure, the government now includes a supplemental measure that takes the cost of living into account, as well as </a:t>
            </a:r>
            <a:r>
              <a:rPr lang="en-US" sz="1800" dirty="0"/>
              <a:t>governmental </a:t>
            </a:r>
            <a:r>
              <a:rPr lang="en-US" sz="1800" dirty="0" smtClean="0"/>
              <a:t>transfers (cash and non-cash). (see</a:t>
            </a:r>
            <a:r>
              <a:rPr lang="en-US" sz="1800" dirty="0"/>
              <a:t>, Short</a:t>
            </a:r>
            <a:r>
              <a:rPr lang="en-US" sz="1800" dirty="0" smtClean="0"/>
              <a:t>, K. 2015. </a:t>
            </a:r>
            <a:r>
              <a:rPr lang="en-US" sz="1800" dirty="0"/>
              <a:t>The Supplemental Poverty Measure: 2014, Current Population Reports, P60-254, </a:t>
            </a:r>
            <a:r>
              <a:rPr lang="en-US" sz="1800" dirty="0" smtClean="0"/>
              <a:t>U.S</a:t>
            </a:r>
            <a:r>
              <a:rPr lang="en-US" sz="1800" dirty="0"/>
              <a:t>. </a:t>
            </a:r>
            <a:r>
              <a:rPr lang="en-US" sz="1800" dirty="0" smtClean="0"/>
              <a:t>Census Bureau</a:t>
            </a:r>
          </a:p>
        </p:txBody>
      </p:sp>
      <p:sp>
        <p:nvSpPr>
          <p:cNvPr id="6" name="Slide Number Placeholder 5"/>
          <p:cNvSpPr>
            <a:spLocks noGrp="1"/>
          </p:cNvSpPr>
          <p:nvPr>
            <p:ph type="sldNum" sz="quarter" idx="12"/>
          </p:nvPr>
        </p:nvSpPr>
        <p:spPr/>
        <p:txBody>
          <a:bodyPr/>
          <a:lstStyle/>
          <a:p>
            <a:fld id="{59D802CD-5DC4-7C47-90E6-CD4EBBB0A41A}" type="slidenum">
              <a:rPr lang="en-US" smtClean="0"/>
              <a:t>19</a:t>
            </a:fld>
            <a:endParaRPr lang="en-US"/>
          </a:p>
        </p:txBody>
      </p:sp>
      <p:sp>
        <p:nvSpPr>
          <p:cNvPr id="4" name="Line 6"/>
          <p:cNvSpPr>
            <a:spLocks noChangeShapeType="1"/>
          </p:cNvSpPr>
          <p:nvPr/>
        </p:nvSpPr>
        <p:spPr bwMode="auto">
          <a:xfrm>
            <a:off x="602408" y="1540170"/>
            <a:ext cx="7703391"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spTree>
    <p:extLst>
      <p:ext uri="{BB962C8B-B14F-4D97-AF65-F5344CB8AC3E}">
        <p14:creationId xmlns:p14="http://schemas.microsoft.com/office/powerpoint/2010/main" val="2205010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085"/>
            <a:ext cx="8229600" cy="1143000"/>
          </a:xfrm>
        </p:spPr>
        <p:txBody>
          <a:bodyPr>
            <a:normAutofit fontScale="90000"/>
          </a:bodyPr>
          <a:lstStyle/>
          <a:p>
            <a:r>
              <a:rPr lang="en-US" sz="4000" b="1" dirty="0" smtClean="0">
                <a:solidFill>
                  <a:srgbClr val="4F81BD"/>
                </a:solidFill>
                <a:latin typeface="Verdana"/>
                <a:cs typeface="Verdana"/>
              </a:rPr>
              <a:t>Inequality is multi</a:t>
            </a:r>
            <a:r>
              <a:rPr lang="en-US" b="1" dirty="0" smtClean="0">
                <a:solidFill>
                  <a:srgbClr val="4F81BD"/>
                </a:solidFill>
                <a:latin typeface="Verdana"/>
                <a:cs typeface="Verdana"/>
              </a:rPr>
              <a:t>-</a:t>
            </a:r>
            <a:r>
              <a:rPr lang="en-US" b="1" dirty="0" smtClean="0">
                <a:solidFill>
                  <a:schemeClr val="accent1"/>
                </a:solidFill>
                <a:latin typeface="Verdana"/>
                <a:cs typeface="Verdana"/>
              </a:rPr>
              <a:t>dim</a:t>
            </a:r>
            <a:r>
              <a:rPr lang="en-US" b="1" dirty="0" smtClean="0">
                <a:solidFill>
                  <a:srgbClr val="4F81BD"/>
                </a:solidFill>
                <a:latin typeface="Verdana"/>
                <a:cs typeface="Verdana"/>
              </a:rPr>
              <a:t>ensional</a:t>
            </a:r>
            <a:br>
              <a:rPr lang="en-US" b="1" dirty="0" smtClean="0">
                <a:solidFill>
                  <a:srgbClr val="4F81BD"/>
                </a:solidFill>
                <a:latin typeface="Verdana"/>
                <a:cs typeface="Verdana"/>
              </a:rPr>
            </a:br>
            <a:endParaRPr lang="en-US" b="1" dirty="0">
              <a:solidFill>
                <a:srgbClr val="4F81BD"/>
              </a:solidFill>
              <a:latin typeface="Verdana"/>
              <a:cs typeface="Verdana"/>
            </a:endParaRPr>
          </a:p>
        </p:txBody>
      </p:sp>
      <p:sp>
        <p:nvSpPr>
          <p:cNvPr id="3" name="Content Placeholder 2"/>
          <p:cNvSpPr>
            <a:spLocks noGrp="1"/>
          </p:cNvSpPr>
          <p:nvPr>
            <p:ph idx="1"/>
          </p:nvPr>
        </p:nvSpPr>
        <p:spPr>
          <a:xfrm>
            <a:off x="457200" y="1790813"/>
            <a:ext cx="8229600" cy="4335350"/>
          </a:xfrm>
        </p:spPr>
        <p:txBody>
          <a:bodyPr>
            <a:normAutofit fontScale="55000" lnSpcReduction="20000"/>
          </a:bodyPr>
          <a:lstStyle/>
          <a:p>
            <a:r>
              <a:rPr lang="en-US" dirty="0" smtClean="0">
                <a:latin typeface="Verdana"/>
                <a:cs typeface="Verdana"/>
              </a:rPr>
              <a:t>Inequality is multi-dimensional and includes differential access to resources based on the child’s economic circumstances, race, caste, ethnicity, age and gender, among other characteristics.</a:t>
            </a:r>
          </a:p>
          <a:p>
            <a:endParaRPr lang="en-US" dirty="0" smtClean="0">
              <a:latin typeface="Verdana"/>
              <a:cs typeface="Verdana"/>
            </a:endParaRPr>
          </a:p>
          <a:p>
            <a:r>
              <a:rPr lang="en-US" dirty="0" smtClean="0">
                <a:latin typeface="Verdana"/>
                <a:cs typeface="Verdana"/>
              </a:rPr>
              <a:t>Forms of inequality affect children from their early years and shape their future life chances.</a:t>
            </a:r>
          </a:p>
          <a:p>
            <a:pPr marL="0" indent="0">
              <a:buNone/>
            </a:pPr>
            <a:endParaRPr lang="en-US" dirty="0" smtClean="0">
              <a:latin typeface="Verdana"/>
              <a:cs typeface="Verdana"/>
            </a:endParaRPr>
          </a:p>
          <a:p>
            <a:r>
              <a:rPr lang="en-US" dirty="0" smtClean="0">
                <a:latin typeface="Verdana"/>
                <a:cs typeface="Verdana"/>
              </a:rPr>
              <a:t>Today’s talk will focus on the economic dimensions of inequality in childhood and their association with well-being both in childhood and into adulthood.</a:t>
            </a:r>
          </a:p>
          <a:p>
            <a:endParaRPr lang="en-US" dirty="0">
              <a:latin typeface="Verdana"/>
              <a:cs typeface="Verdana"/>
            </a:endParaRPr>
          </a:p>
          <a:p>
            <a:r>
              <a:rPr lang="en-US" dirty="0" smtClean="0">
                <a:latin typeface="Verdana"/>
                <a:cs typeface="Verdana"/>
              </a:rPr>
              <a:t>I focus on two dimensions of economic inequality: household poverty and neighborhood economic disadvantage, both of which are shaped by economic inequality and affect child development and transitions into adulthood.</a:t>
            </a:r>
          </a:p>
          <a:p>
            <a:pPr marL="0" indent="0">
              <a:buNone/>
            </a:pPr>
            <a:endParaRPr lang="en-US" dirty="0"/>
          </a:p>
        </p:txBody>
      </p:sp>
      <p:sp>
        <p:nvSpPr>
          <p:cNvPr id="6" name="Slide Number Placeholder 5"/>
          <p:cNvSpPr>
            <a:spLocks noGrp="1"/>
          </p:cNvSpPr>
          <p:nvPr>
            <p:ph type="sldNum" sz="quarter" idx="12"/>
          </p:nvPr>
        </p:nvSpPr>
        <p:spPr/>
        <p:txBody>
          <a:bodyPr/>
          <a:lstStyle/>
          <a:p>
            <a:fld id="{59D802CD-5DC4-7C47-90E6-CD4EBBB0A41A}" type="slidenum">
              <a:rPr lang="en-US" smtClean="0"/>
              <a:t>2</a:t>
            </a:fld>
            <a:endParaRPr lang="en-US"/>
          </a:p>
        </p:txBody>
      </p:sp>
      <p:sp>
        <p:nvSpPr>
          <p:cNvPr id="4" name="Line 6"/>
          <p:cNvSpPr>
            <a:spLocks noChangeShapeType="1"/>
          </p:cNvSpPr>
          <p:nvPr/>
        </p:nvSpPr>
        <p:spPr bwMode="auto">
          <a:xfrm>
            <a:off x="602408" y="1700808"/>
            <a:ext cx="7703391" cy="0"/>
          </a:xfrm>
          <a:prstGeom prst="line">
            <a:avLst/>
          </a:prstGeom>
          <a:noFill/>
          <a:ln w="31750">
            <a:solidFill>
              <a:srgbClr val="003366"/>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spTree>
    <p:extLst>
      <p:ext uri="{BB962C8B-B14F-4D97-AF65-F5344CB8AC3E}">
        <p14:creationId xmlns:p14="http://schemas.microsoft.com/office/powerpoint/2010/main" val="557876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8570" cy="1143000"/>
          </a:xfrm>
        </p:spPr>
        <p:txBody>
          <a:bodyPr>
            <a:normAutofit fontScale="90000"/>
          </a:bodyPr>
          <a:lstStyle/>
          <a:p>
            <a:r>
              <a:rPr lang="en-US" sz="3600" b="1" dirty="0">
                <a:solidFill>
                  <a:srgbClr val="4F81BD"/>
                </a:solidFill>
              </a:rPr>
              <a:t>Trends in </a:t>
            </a:r>
            <a:r>
              <a:rPr lang="en-US" sz="3600" b="1" dirty="0" smtClean="0">
                <a:solidFill>
                  <a:srgbClr val="4F81BD"/>
                </a:solidFill>
              </a:rPr>
              <a:t>child </a:t>
            </a:r>
            <a:r>
              <a:rPr lang="en-US" sz="3600" b="1" dirty="0">
                <a:solidFill>
                  <a:srgbClr val="4F81BD"/>
                </a:solidFill>
              </a:rPr>
              <a:t>p</a:t>
            </a:r>
            <a:r>
              <a:rPr lang="en-US" sz="3600" b="1" dirty="0" smtClean="0">
                <a:solidFill>
                  <a:srgbClr val="4F81BD"/>
                </a:solidFill>
              </a:rPr>
              <a:t>overty</a:t>
            </a:r>
            <a:r>
              <a:rPr lang="en-US" sz="3600" b="1" dirty="0">
                <a:solidFill>
                  <a:srgbClr val="4F81BD"/>
                </a:solidFill>
              </a:rPr>
              <a:t>: </a:t>
            </a:r>
            <a:br>
              <a:rPr lang="en-US" sz="3600" b="1" dirty="0">
                <a:solidFill>
                  <a:srgbClr val="4F81BD"/>
                </a:solidFill>
              </a:rPr>
            </a:br>
            <a:r>
              <a:rPr lang="en-US" sz="3600" b="1" dirty="0" smtClean="0">
                <a:solidFill>
                  <a:srgbClr val="4F81BD"/>
                </a:solidFill>
              </a:rPr>
              <a:t>Official and supplemental </a:t>
            </a:r>
            <a:r>
              <a:rPr lang="en-US" sz="3600" b="1" dirty="0">
                <a:solidFill>
                  <a:srgbClr val="4F81BD"/>
                </a:solidFill>
              </a:rPr>
              <a:t>m</a:t>
            </a:r>
            <a:r>
              <a:rPr lang="en-US" sz="3600" b="1" dirty="0" smtClean="0">
                <a:solidFill>
                  <a:srgbClr val="4F81BD"/>
                </a:solidFill>
              </a:rPr>
              <a:t>easures</a:t>
            </a:r>
            <a:endParaRPr lang="en-US" dirty="0"/>
          </a:p>
        </p:txBody>
      </p:sp>
      <p:sp>
        <p:nvSpPr>
          <p:cNvPr id="3" name="Content Placeholder 2"/>
          <p:cNvSpPr>
            <a:spLocks noGrp="1"/>
          </p:cNvSpPr>
          <p:nvPr>
            <p:ph idx="1"/>
          </p:nvPr>
        </p:nvSpPr>
        <p:spPr/>
        <p:txBody>
          <a:bodyPr/>
          <a:lstStyle/>
          <a:p>
            <a:pPr marL="0" indent="0">
              <a:buNone/>
            </a:pP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59D802CD-5DC4-7C47-90E6-CD4EBBB0A41A}" type="slidenum">
              <a:rPr lang="en-US" smtClean="0"/>
              <a:t>20</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438" y="1582741"/>
            <a:ext cx="7935362" cy="4453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96293" y="6029608"/>
            <a:ext cx="6645244"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http://www.childtrends.org/child-poverty-in-the-aftermath-of-the-great-recession/</a:t>
            </a:r>
          </a:p>
        </p:txBody>
      </p:sp>
      <p:sp>
        <p:nvSpPr>
          <p:cNvPr id="8" name="Line 6"/>
          <p:cNvSpPr>
            <a:spLocks noChangeShapeType="1"/>
          </p:cNvSpPr>
          <p:nvPr/>
        </p:nvSpPr>
        <p:spPr bwMode="auto">
          <a:xfrm>
            <a:off x="602408" y="1700808"/>
            <a:ext cx="7703391"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spTree>
    <p:extLst>
      <p:ext uri="{BB962C8B-B14F-4D97-AF65-F5344CB8AC3E}">
        <p14:creationId xmlns:p14="http://schemas.microsoft.com/office/powerpoint/2010/main" val="3556039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7544" y="1916832"/>
            <a:ext cx="7910378" cy="4124555"/>
          </a:xfrm>
          <a:solidFill>
            <a:schemeClr val="bg1"/>
          </a:solidFill>
        </p:spPr>
        <p:txBody>
          <a:bodyPr>
            <a:normAutofit/>
          </a:bodyPr>
          <a:lstStyle/>
          <a:p>
            <a:pPr marL="0" indent="0">
              <a:buNone/>
            </a:pPr>
            <a:endParaRPr lang="en-US" sz="2000" dirty="0"/>
          </a:p>
          <a:p>
            <a:pPr lvl="1" fontAlgn="t">
              <a:buClr>
                <a:schemeClr val="accent1"/>
              </a:buClr>
            </a:pPr>
            <a:endPar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fontAlgn="t">
              <a:buClr>
                <a:schemeClr val="accent1">
                  <a:lumMod val="75000"/>
                </a:schemeClr>
              </a:buClr>
            </a:pP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1"/>
          <p:cNvSpPr txBox="1">
            <a:spLocks/>
          </p:cNvSpPr>
          <p:nvPr/>
        </p:nvSpPr>
        <p:spPr>
          <a:xfrm>
            <a:off x="628650" y="492450"/>
            <a:ext cx="7886700" cy="79641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4F81BD"/>
                </a:solidFill>
                <a:latin typeface="Verdana" charset="0"/>
                <a:ea typeface="Verdana" charset="0"/>
                <a:cs typeface="Verdana" charset="0"/>
              </a:rPr>
              <a:t>Poverty and child outcomes</a:t>
            </a:r>
            <a:endParaRPr lang="en-GB" sz="3600" b="1" dirty="0">
              <a:solidFill>
                <a:srgbClr val="4F81BD"/>
              </a:solidFill>
              <a:latin typeface="Verdana" charset="0"/>
              <a:ea typeface="Verdana" charset="0"/>
              <a:cs typeface="Verdana" charset="0"/>
            </a:endParaRPr>
          </a:p>
        </p:txBody>
      </p:sp>
      <p:pic>
        <p:nvPicPr>
          <p:cNvPr id="14338" name="Picture 2" descr="F:\backup gc dell laptop\Dropbox\memory stick backup\Memory stick\Mplus traj\humble beginning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175" y="1364570"/>
            <a:ext cx="4879817" cy="4418330"/>
          </a:xfrm>
          <a:prstGeom prst="rect">
            <a:avLst/>
          </a:prstGeom>
          <a:noFill/>
          <a:extLst>
            <a:ext uri="{909E8E84-426E-40DD-AFC4-6F175D3DCCD1}">
              <a14:hiddenFill xmlns:a14="http://schemas.microsoft.com/office/drawing/2010/main">
                <a:solidFill>
                  <a:srgbClr val="FFFFFF"/>
                </a:solidFill>
              </a14:hiddenFill>
            </a:ext>
          </a:extLst>
        </p:spPr>
      </p:pic>
      <p:sp>
        <p:nvSpPr>
          <p:cNvPr id="6" name="Line 6"/>
          <p:cNvSpPr>
            <a:spLocks noChangeShapeType="1"/>
          </p:cNvSpPr>
          <p:nvPr/>
        </p:nvSpPr>
        <p:spPr bwMode="auto">
          <a:xfrm>
            <a:off x="467544" y="1700808"/>
            <a:ext cx="7848600"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smtClean="0">
              <a:solidFill>
                <a:sysClr val="windowText" lastClr="000000"/>
              </a:solidFill>
            </a:endParaRPr>
          </a:p>
        </p:txBody>
      </p:sp>
      <p:sp>
        <p:nvSpPr>
          <p:cNvPr id="2" name="TextBox 1"/>
          <p:cNvSpPr txBox="1"/>
          <p:nvPr/>
        </p:nvSpPr>
        <p:spPr>
          <a:xfrm>
            <a:off x="1122630" y="5375090"/>
            <a:ext cx="6898740" cy="523220"/>
          </a:xfrm>
          <a:prstGeom prst="rect">
            <a:avLst/>
          </a:prstGeom>
          <a:noFill/>
        </p:spPr>
        <p:txBody>
          <a:bodyPr wrap="square" rtlCol="0">
            <a:spAutoFit/>
          </a:bodyPr>
          <a:lstStyle/>
          <a:p>
            <a:r>
              <a:rPr lang="en-US" sz="28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“Aw, great. Humble beginnings.”</a:t>
            </a:r>
            <a:endParaRPr lang="en-US" b="1" dirty="0">
              <a:solidFill>
                <a:prstClr val="black"/>
              </a:solidFill>
            </a:endParaRPr>
          </a:p>
        </p:txBody>
      </p:sp>
    </p:spTree>
    <p:extLst>
      <p:ext uri="{BB962C8B-B14F-4D97-AF65-F5344CB8AC3E}">
        <p14:creationId xmlns:p14="http://schemas.microsoft.com/office/powerpoint/2010/main" val="1807343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04972" y="1916832"/>
            <a:ext cx="7910378" cy="4124555"/>
          </a:xfrm>
          <a:solidFill>
            <a:schemeClr val="bg1"/>
          </a:solidFill>
        </p:spPr>
        <p:txBody>
          <a:bodyPr>
            <a:normAutofit fontScale="92500"/>
          </a:bodyPr>
          <a:lstStyle/>
          <a:p>
            <a:pPr marL="0" indent="0">
              <a:buNone/>
            </a:pPr>
            <a:r>
              <a:rPr lang="en-US" sz="2000" dirty="0"/>
              <a:t>Most research in the US on poverty and children’s life chances use the official government’s poverty thresholds, both to characterize family poverty and neighborhood-level poverty.</a:t>
            </a:r>
          </a:p>
          <a:p>
            <a:pPr>
              <a:buClr>
                <a:schemeClr val="accent1"/>
              </a:buClr>
              <a:buFont typeface="Arial" panose="020B0604020202020204" pitchFamily="34" charset="0"/>
              <a:buChar char="•"/>
            </a:pPr>
            <a:r>
              <a:rPr lang="en-US" sz="2000" dirty="0"/>
              <a:t>In the next set of slides I will first describe the association of growing income inequality with growing child poverty</a:t>
            </a:r>
          </a:p>
          <a:p>
            <a:pPr>
              <a:buClr>
                <a:schemeClr val="accent1"/>
              </a:buClr>
              <a:buFont typeface="Arial" panose="020B0604020202020204" pitchFamily="34" charset="0"/>
              <a:buChar char="•"/>
            </a:pPr>
            <a:r>
              <a:rPr lang="en-US" sz="2000" dirty="0"/>
              <a:t>I will then briefly examine evidence on how household poverty affects child well-being, focusing on behavioral and cognitive outcomes in childhood and on employment and </a:t>
            </a:r>
            <a:r>
              <a:rPr lang="en-US" sz="2000" dirty="0" smtClean="0"/>
              <a:t>education in </a:t>
            </a:r>
            <a:r>
              <a:rPr lang="en-US" sz="2000" dirty="0"/>
              <a:t>adulthood. </a:t>
            </a:r>
          </a:p>
          <a:p>
            <a:pPr>
              <a:buClr>
                <a:schemeClr val="accent1"/>
              </a:buClr>
              <a:buFont typeface="Arial" panose="020B0604020202020204" pitchFamily="34" charset="0"/>
              <a:buChar char="•"/>
            </a:pPr>
            <a:r>
              <a:rPr lang="en-US" sz="2000" dirty="0"/>
              <a:t>Then, I will discuss the influence of neighborhood-level poverty in childhood and beyond</a:t>
            </a:r>
          </a:p>
          <a:p>
            <a:pPr lvl="1" fontAlgn="t">
              <a:buClr>
                <a:schemeClr val="accent1"/>
              </a:buClr>
            </a:pPr>
            <a:endPar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fontAlgn="t">
              <a:buClr>
                <a:schemeClr val="accent1">
                  <a:lumMod val="75000"/>
                </a:schemeClr>
              </a:buClr>
            </a:pP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1"/>
          <p:cNvSpPr txBox="1">
            <a:spLocks/>
          </p:cNvSpPr>
          <p:nvPr/>
        </p:nvSpPr>
        <p:spPr>
          <a:xfrm>
            <a:off x="628650" y="492450"/>
            <a:ext cx="7886700" cy="79641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solidFill>
                <a:latin typeface="Verdana" charset="0"/>
                <a:ea typeface="Verdana" charset="0"/>
                <a:cs typeface="Verdana" charset="0"/>
              </a:rPr>
              <a:t>Poverty and child outcomes</a:t>
            </a:r>
            <a:endParaRPr lang="en-GB" sz="3600" b="1" dirty="0">
              <a:solidFill>
                <a:schemeClr val="accent1"/>
              </a:solidFill>
              <a:latin typeface="Verdana" charset="0"/>
              <a:ea typeface="Verdana" charset="0"/>
              <a:cs typeface="Verdana" charset="0"/>
            </a:endParaRPr>
          </a:p>
        </p:txBody>
      </p:sp>
      <p:sp>
        <p:nvSpPr>
          <p:cNvPr id="9" name="Line 6"/>
          <p:cNvSpPr>
            <a:spLocks noChangeShapeType="1"/>
          </p:cNvSpPr>
          <p:nvPr/>
        </p:nvSpPr>
        <p:spPr bwMode="auto">
          <a:xfrm>
            <a:off x="467544" y="1700808"/>
            <a:ext cx="7848600"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smtClean="0">
              <a:solidFill>
                <a:sysClr val="windowText" lastClr="000000"/>
              </a:solidFill>
            </a:endParaRPr>
          </a:p>
        </p:txBody>
      </p:sp>
    </p:spTree>
    <p:extLst>
      <p:ext uri="{BB962C8B-B14F-4D97-AF65-F5344CB8AC3E}">
        <p14:creationId xmlns:p14="http://schemas.microsoft.com/office/powerpoint/2010/main" val="1149853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69" y="274638"/>
            <a:ext cx="8637005" cy="1143000"/>
          </a:xfrm>
        </p:spPr>
        <p:txBody>
          <a:bodyPr>
            <a:noAutofit/>
          </a:bodyPr>
          <a:lstStyle/>
          <a:p>
            <a:r>
              <a:rPr lang="en-US" sz="3600" b="1" dirty="0" smtClean="0">
                <a:solidFill>
                  <a:schemeClr val="accent1"/>
                </a:solidFill>
              </a:rPr>
              <a:t>Increased </a:t>
            </a:r>
            <a:r>
              <a:rPr lang="en-US" sz="3600" b="1" dirty="0">
                <a:solidFill>
                  <a:schemeClr val="accent1"/>
                </a:solidFill>
              </a:rPr>
              <a:t>c</a:t>
            </a:r>
            <a:r>
              <a:rPr lang="en-US" sz="3600" b="1" dirty="0" smtClean="0">
                <a:solidFill>
                  <a:schemeClr val="accent1"/>
                </a:solidFill>
              </a:rPr>
              <a:t>hild poverty associated with increased income inequality</a:t>
            </a:r>
            <a:endParaRPr lang="en-US" sz="3600" b="1" dirty="0">
              <a:solidFill>
                <a:schemeClr val="accent1"/>
              </a:solidFill>
            </a:endParaRPr>
          </a:p>
        </p:txBody>
      </p:sp>
      <p:sp>
        <p:nvSpPr>
          <p:cNvPr id="3" name="Content Placeholder 2"/>
          <p:cNvSpPr>
            <a:spLocks noGrp="1"/>
          </p:cNvSpPr>
          <p:nvPr>
            <p:ph idx="1"/>
          </p:nvPr>
        </p:nvSpPr>
        <p:spPr/>
        <p:txBody>
          <a:bodyPr>
            <a:normAutofit/>
          </a:bodyPr>
          <a:lstStyle/>
          <a:p>
            <a:pPr marL="0" indent="0">
              <a:buNone/>
            </a:pPr>
            <a:endParaRPr lang="en-US" sz="2400" dirty="0" smtClean="0"/>
          </a:p>
          <a:p>
            <a:pPr marL="0" indent="0">
              <a:buNone/>
            </a:pPr>
            <a:r>
              <a:rPr lang="en-US" sz="1800" dirty="0" smtClean="0"/>
              <a:t>Using data from the Current Population Survey, the US Department of Agriculture evaluated the contribution of the following 3 factors to the increase in child poverty between 2003 and 2014:</a:t>
            </a:r>
          </a:p>
          <a:p>
            <a:pPr marL="0" indent="0">
              <a:buNone/>
            </a:pPr>
            <a:endParaRPr lang="en-US" sz="1800" dirty="0" smtClean="0"/>
          </a:p>
          <a:p>
            <a:pPr lvl="1"/>
            <a:r>
              <a:rPr lang="en-US" sz="1800" dirty="0" smtClean="0"/>
              <a:t>Changes in inequality</a:t>
            </a:r>
          </a:p>
          <a:p>
            <a:pPr marL="457200" lvl="1" indent="0">
              <a:buNone/>
            </a:pPr>
            <a:endParaRPr lang="en-US" sz="1800" dirty="0" smtClean="0"/>
          </a:p>
          <a:p>
            <a:pPr lvl="1"/>
            <a:r>
              <a:rPr lang="en-US" sz="1800" dirty="0" smtClean="0"/>
              <a:t>Changes in demographic factors linked to inequality (e.g., marital status, age distribution)</a:t>
            </a:r>
          </a:p>
          <a:p>
            <a:pPr marL="457200" lvl="1" indent="0">
              <a:buNone/>
            </a:pPr>
            <a:endParaRPr lang="en-US" sz="1800" dirty="0" smtClean="0"/>
          </a:p>
          <a:p>
            <a:pPr lvl="1"/>
            <a:r>
              <a:rPr lang="en-US" sz="1800" dirty="0" smtClean="0"/>
              <a:t>Changes in real income</a:t>
            </a:r>
            <a:endParaRPr lang="en-US" sz="1800" dirty="0"/>
          </a:p>
        </p:txBody>
      </p:sp>
      <p:sp>
        <p:nvSpPr>
          <p:cNvPr id="5" name="Slide Number Placeholder 4"/>
          <p:cNvSpPr>
            <a:spLocks noGrp="1"/>
          </p:cNvSpPr>
          <p:nvPr>
            <p:ph type="sldNum" sz="quarter" idx="12"/>
          </p:nvPr>
        </p:nvSpPr>
        <p:spPr/>
        <p:txBody>
          <a:bodyPr/>
          <a:lstStyle/>
          <a:p>
            <a:fld id="{59D802CD-5DC4-7C47-90E6-CD4EBBB0A41A}" type="slidenum">
              <a:rPr lang="en-US" smtClean="0"/>
              <a:t>23</a:t>
            </a:fld>
            <a:endParaRPr lang="en-US"/>
          </a:p>
        </p:txBody>
      </p:sp>
      <p:cxnSp>
        <p:nvCxnSpPr>
          <p:cNvPr id="6" name="Straight Connector 5"/>
          <p:cNvCxnSpPr/>
          <p:nvPr/>
        </p:nvCxnSpPr>
        <p:spPr>
          <a:xfrm>
            <a:off x="506993" y="1844643"/>
            <a:ext cx="7876514"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7200" y="5362565"/>
            <a:ext cx="8229600" cy="1200329"/>
          </a:xfrm>
          <a:prstGeom prst="rect">
            <a:avLst/>
          </a:prstGeom>
          <a:noFill/>
        </p:spPr>
        <p:txBody>
          <a:bodyPr wrap="square" rtlCol="0">
            <a:spAutoFit/>
          </a:bodyPr>
          <a:lstStyle/>
          <a:p>
            <a:r>
              <a:rPr lang="en-US" dirty="0"/>
              <a:t> </a:t>
            </a:r>
          </a:p>
          <a:p>
            <a:r>
              <a:rPr lang="en-US" sz="1200" dirty="0">
                <a:latin typeface="Verdana" panose="020B0604030504040204" pitchFamily="34" charset="0"/>
                <a:ea typeface="Verdana" panose="020B0604030504040204" pitchFamily="34" charset="0"/>
                <a:cs typeface="Verdana" panose="020B0604030504040204" pitchFamily="34" charset="0"/>
              </a:rPr>
              <a:t>Hertz, Thomas and Tracey </a:t>
            </a:r>
            <a:r>
              <a:rPr lang="en-US" sz="1200" dirty="0" err="1">
                <a:latin typeface="Verdana" panose="020B0604030504040204" pitchFamily="34" charset="0"/>
                <a:ea typeface="Verdana" panose="020B0604030504040204" pitchFamily="34" charset="0"/>
                <a:cs typeface="Verdana" panose="020B0604030504040204" pitchFamily="34" charset="0"/>
              </a:rPr>
              <a:t>Farrigan</a:t>
            </a:r>
            <a:r>
              <a:rPr lang="en-US" sz="1200" dirty="0">
                <a:latin typeface="Verdana" panose="020B0604030504040204" pitchFamily="34" charset="0"/>
                <a:ea typeface="Verdana" panose="020B0604030504040204" pitchFamily="34" charset="0"/>
                <a:cs typeface="Verdana" panose="020B0604030504040204" pitchFamily="34" charset="0"/>
              </a:rPr>
              <a:t>. Understanding the Rise in Rural Child Poverty, 2003-2014, ERR-208, U.S. Department of Agriculture, Economic Research Service, May 2016. www.ers.usda.gov/media/2088379/err208a.pdf</a:t>
            </a:r>
          </a:p>
          <a:p>
            <a:endParaRPr lang="en-US" dirty="0"/>
          </a:p>
        </p:txBody>
      </p:sp>
    </p:spTree>
    <p:extLst>
      <p:ext uri="{BB962C8B-B14F-4D97-AF65-F5344CB8AC3E}">
        <p14:creationId xmlns:p14="http://schemas.microsoft.com/office/powerpoint/2010/main" val="182421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03200" y="0"/>
            <a:ext cx="8731577" cy="6858000"/>
          </a:xfrm>
          <a:prstGeom prst="rect">
            <a:avLst/>
          </a:prstGeom>
        </p:spPr>
      </p:pic>
    </p:spTree>
    <p:extLst>
      <p:ext uri="{BB962C8B-B14F-4D97-AF65-F5344CB8AC3E}">
        <p14:creationId xmlns:p14="http://schemas.microsoft.com/office/powerpoint/2010/main" val="2262407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04972" y="1916832"/>
            <a:ext cx="7910378" cy="4124555"/>
          </a:xfrm>
          <a:solidFill>
            <a:schemeClr val="bg1"/>
          </a:solidFill>
        </p:spPr>
        <p:txBody>
          <a:bodyPr>
            <a:normAutofit fontScale="85000" lnSpcReduction="20000"/>
          </a:bodyPr>
          <a:lstStyle/>
          <a:p>
            <a:pPr marL="0" indent="0">
              <a:buNone/>
            </a:pPr>
            <a:r>
              <a:rPr lang="en-US" sz="2000" dirty="0" smtClean="0"/>
              <a:t>Two theoretical models like poverty in childhood to educational, behavioral, and health problems.</a:t>
            </a:r>
          </a:p>
          <a:p>
            <a:pPr marL="0" indent="0">
              <a:buNone/>
            </a:pPr>
            <a:r>
              <a:rPr lang="en-US" sz="2000" dirty="0"/>
              <a:t>	</a:t>
            </a:r>
            <a:r>
              <a:rPr lang="en-US" sz="2000" dirty="0" smtClean="0"/>
              <a:t>According </a:t>
            </a:r>
            <a:r>
              <a:rPr lang="en-US" sz="2000" dirty="0"/>
              <a:t>to </a:t>
            </a:r>
            <a:r>
              <a:rPr lang="en-US" sz="2000" i="1" dirty="0"/>
              <a:t>social stress </a:t>
            </a:r>
            <a:r>
              <a:rPr lang="en-US" sz="2000" i="1" dirty="0" smtClean="0"/>
              <a:t>frameworks</a:t>
            </a:r>
            <a:r>
              <a:rPr lang="en-US" sz="2000" dirty="0" smtClean="0"/>
              <a:t>, poverty exposes families to various stressors, </a:t>
            </a:r>
            <a:r>
              <a:rPr lang="en-US" sz="2000" dirty="0"/>
              <a:t>at times, taxing their ability to cope. </a:t>
            </a:r>
            <a:r>
              <a:rPr lang="en-US" sz="2000" dirty="0" smtClean="0"/>
              <a:t>In </a:t>
            </a:r>
            <a:r>
              <a:rPr lang="en-US" sz="2000" dirty="0"/>
              <a:t>considering effects on children, the family stress model posits that a parent’s capacity to interact positively with her or his child may be undermined when the parent is exposed to stressful conditions (Conger &amp; Elder, 1994).  Ultimately, children in such circumstances develop behavioral and school problems</a:t>
            </a:r>
            <a:r>
              <a:rPr lang="en-US" sz="2000" dirty="0" smtClean="0"/>
              <a:t>. In addition, children’s own exposure to the stress of poverty may affect their brain development, reducing their ability to deal with future stressful events (</a:t>
            </a:r>
            <a:r>
              <a:rPr lang="en-US" sz="2000" dirty="0" err="1" smtClean="0"/>
              <a:t>Shonkoff</a:t>
            </a:r>
            <a:r>
              <a:rPr lang="en-US" sz="2000" dirty="0" smtClean="0"/>
              <a:t>, et al, 2102).</a:t>
            </a:r>
          </a:p>
          <a:p>
            <a:pPr marL="0" indent="0">
              <a:buNone/>
            </a:pPr>
            <a:r>
              <a:rPr lang="en-US" sz="2000" dirty="0" smtClean="0"/>
              <a:t>	</a:t>
            </a:r>
            <a:r>
              <a:rPr lang="en-US" sz="2000" i="1" dirty="0" smtClean="0"/>
              <a:t>Parental investment </a:t>
            </a:r>
            <a:r>
              <a:rPr lang="en-US" sz="2000" dirty="0" smtClean="0"/>
              <a:t>frameworks argue that parents invest their time and money in their children, buying, for example, housing in good areas, learning experiences, high-quality childcare and spending time cultivating children’s learning.  Poor families have limited resources to devote to their children, and, hence, children fall behind socially and academically.</a:t>
            </a:r>
            <a:endParaRPr lang="en-US" sz="2000" dirty="0"/>
          </a:p>
          <a:p>
            <a:pPr marL="0" indent="0">
              <a:buNone/>
            </a:pPr>
            <a:endParaRPr lang="en-US" sz="2000" dirty="0"/>
          </a:p>
          <a:p>
            <a:pPr lvl="1" fontAlgn="t">
              <a:buClr>
                <a:schemeClr val="accent1"/>
              </a:buClr>
            </a:pPr>
            <a:endPar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fontAlgn="t">
              <a:buClr>
                <a:schemeClr val="accent1">
                  <a:lumMod val="75000"/>
                </a:schemeClr>
              </a:buClr>
            </a:pP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1"/>
          <p:cNvSpPr txBox="1">
            <a:spLocks/>
          </p:cNvSpPr>
          <p:nvPr/>
        </p:nvSpPr>
        <p:spPr>
          <a:xfrm>
            <a:off x="628650" y="492450"/>
            <a:ext cx="7886700" cy="79641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solidFill>
                <a:latin typeface="Verdana" charset="0"/>
                <a:ea typeface="Verdana" charset="0"/>
                <a:cs typeface="Verdana" charset="0"/>
              </a:rPr>
              <a:t>Poverty and child outcomes</a:t>
            </a:r>
            <a:endParaRPr lang="en-GB" sz="3600" b="1" dirty="0">
              <a:solidFill>
                <a:schemeClr val="accent1"/>
              </a:solidFill>
              <a:latin typeface="Verdana" charset="0"/>
              <a:ea typeface="Verdana" charset="0"/>
              <a:cs typeface="Verdana" charset="0"/>
            </a:endParaRPr>
          </a:p>
        </p:txBody>
      </p:sp>
      <p:sp>
        <p:nvSpPr>
          <p:cNvPr id="9" name="Line 6"/>
          <p:cNvSpPr>
            <a:spLocks noChangeShapeType="1"/>
          </p:cNvSpPr>
          <p:nvPr/>
        </p:nvSpPr>
        <p:spPr bwMode="auto">
          <a:xfrm>
            <a:off x="467544" y="1700808"/>
            <a:ext cx="7848600"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smtClean="0">
              <a:solidFill>
                <a:sysClr val="windowText" lastClr="000000"/>
              </a:solidFill>
            </a:endParaRPr>
          </a:p>
        </p:txBody>
      </p:sp>
    </p:spTree>
    <p:extLst>
      <p:ext uri="{BB962C8B-B14F-4D97-AF65-F5344CB8AC3E}">
        <p14:creationId xmlns:p14="http://schemas.microsoft.com/office/powerpoint/2010/main" val="536888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28650" y="1919558"/>
            <a:ext cx="7910378" cy="4124555"/>
          </a:xfrm>
          <a:solidFill>
            <a:schemeClr val="bg1"/>
          </a:solidFill>
        </p:spPr>
        <p:txBody>
          <a:bodyPr>
            <a:normAutofit/>
          </a:bodyPr>
          <a:lstStyle/>
          <a:p>
            <a:pPr lvl="1" fontAlgn="t">
              <a:buClr>
                <a:schemeClr val="accent1"/>
              </a:buClr>
            </a:pPr>
            <a:endPar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22313" lvl="1" indent="0" fontAlgn="t">
              <a:buClr>
                <a:schemeClr val="accent1">
                  <a:lumMod val="75000"/>
                </a:schemeClr>
              </a:buClr>
              <a:buNone/>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1"/>
          <p:cNvSpPr txBox="1">
            <a:spLocks/>
          </p:cNvSpPr>
          <p:nvPr/>
        </p:nvSpPr>
        <p:spPr>
          <a:xfrm>
            <a:off x="628650" y="492450"/>
            <a:ext cx="7886700" cy="79641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solidFill>
                <a:latin typeface="Verdana" charset="0"/>
                <a:ea typeface="Verdana" charset="0"/>
                <a:cs typeface="Verdana" charset="0"/>
              </a:rPr>
              <a:t>Poverty and child outcomes: School readiness at age 5</a:t>
            </a:r>
            <a:endParaRPr lang="en-GB" sz="3600" b="1" dirty="0">
              <a:solidFill>
                <a:schemeClr val="accent1"/>
              </a:solidFill>
              <a:latin typeface="Verdana" charset="0"/>
              <a:ea typeface="Verdana" charset="0"/>
              <a:cs typeface="Verdana" charset="0"/>
            </a:endParaRPr>
          </a:p>
        </p:txBody>
      </p:sp>
      <p:sp>
        <p:nvSpPr>
          <p:cNvPr id="9" name="Line 6"/>
          <p:cNvSpPr>
            <a:spLocks noChangeShapeType="1"/>
          </p:cNvSpPr>
          <p:nvPr/>
        </p:nvSpPr>
        <p:spPr bwMode="auto">
          <a:xfrm>
            <a:off x="467544" y="1700808"/>
            <a:ext cx="7848600"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smtClean="0">
              <a:solidFill>
                <a:sysClr val="windowText" lastClr="000000"/>
              </a:solidFill>
            </a:endParaRPr>
          </a:p>
        </p:txBody>
      </p:sp>
      <p:pic>
        <p:nvPicPr>
          <p:cNvPr id="6" name="Picture 5" descr="http://nextreno.org/wp-content/uploads/2016/03/Screen-Shot-2016-03-02-at-4.50.43-PM.png"/>
          <p:cNvPicPr/>
          <p:nvPr/>
        </p:nvPicPr>
        <p:blipFill>
          <a:blip r:embed="rId2">
            <a:extLst>
              <a:ext uri="{28A0092B-C50C-407E-A947-70E740481C1C}">
                <a14:useLocalDpi xmlns:a14="http://schemas.microsoft.com/office/drawing/2010/main" val="0"/>
              </a:ext>
            </a:extLst>
          </a:blip>
          <a:srcRect/>
          <a:stretch>
            <a:fillRect/>
          </a:stretch>
        </p:blipFill>
        <p:spPr bwMode="auto">
          <a:xfrm>
            <a:off x="973783" y="1931998"/>
            <a:ext cx="7215612" cy="4013410"/>
          </a:xfrm>
          <a:prstGeom prst="rect">
            <a:avLst/>
          </a:prstGeom>
          <a:noFill/>
          <a:ln>
            <a:noFill/>
          </a:ln>
        </p:spPr>
      </p:pic>
      <p:sp>
        <p:nvSpPr>
          <p:cNvPr id="2" name="TextBox 1"/>
          <p:cNvSpPr txBox="1"/>
          <p:nvPr/>
        </p:nvSpPr>
        <p:spPr>
          <a:xfrm>
            <a:off x="872576" y="5946362"/>
            <a:ext cx="7038535" cy="553998"/>
          </a:xfrm>
          <a:prstGeom prst="rect">
            <a:avLst/>
          </a:prstGeom>
          <a:noFill/>
        </p:spPr>
        <p:txBody>
          <a:bodyPr wrap="square" rtlCol="0">
            <a:spAutoFit/>
          </a:bodyPr>
          <a:lstStyle/>
          <a:p>
            <a:r>
              <a:rPr lang="en-US" sz="1000" dirty="0" smtClean="0">
                <a:latin typeface="Verdana" panose="020B0604030504040204" pitchFamily="34" charset="0"/>
                <a:ea typeface="Verdana" panose="020B0604030504040204" pitchFamily="34" charset="0"/>
                <a:cs typeface="Verdana" panose="020B0604030504040204" pitchFamily="34" charset="0"/>
              </a:rPr>
              <a:t>Note: School </a:t>
            </a:r>
            <a:r>
              <a:rPr lang="en-US" sz="1000" dirty="0">
                <a:latin typeface="Verdana" panose="020B0604030504040204" pitchFamily="34" charset="0"/>
                <a:ea typeface="Verdana" panose="020B0604030504040204" pitchFamily="34" charset="0"/>
                <a:cs typeface="Verdana" panose="020B0604030504040204" pitchFamily="34" charset="0"/>
              </a:rPr>
              <a:t>readiness is a composite measure of math and reading skills, health, and behavioral problems</a:t>
            </a:r>
          </a:p>
          <a:p>
            <a:r>
              <a:rPr lang="en-US" sz="1000" dirty="0" smtClean="0">
                <a:latin typeface="Verdana" panose="020B0604030504040204" pitchFamily="34" charset="0"/>
                <a:ea typeface="Verdana" panose="020B0604030504040204" pitchFamily="34" charset="0"/>
                <a:cs typeface="Verdana" panose="020B0604030504040204" pitchFamily="34" charset="0"/>
                <a:hlinkClick r:id="rId3"/>
              </a:rPr>
              <a:t>http</a:t>
            </a:r>
            <a:r>
              <a:rPr lang="en-US" sz="1000" dirty="0">
                <a:latin typeface="Verdana" panose="020B0604030504040204" pitchFamily="34" charset="0"/>
                <a:ea typeface="Verdana" panose="020B0604030504040204" pitchFamily="34" charset="0"/>
                <a:cs typeface="Verdana" panose="020B0604030504040204" pitchFamily="34" charset="0"/>
                <a:hlinkClick r:id="rId3"/>
              </a:rPr>
              <a:t>://</a:t>
            </a:r>
            <a:r>
              <a:rPr lang="en-US" sz="1000" dirty="0" smtClean="0">
                <a:latin typeface="Verdana" panose="020B0604030504040204" pitchFamily="34" charset="0"/>
                <a:ea typeface="Verdana" panose="020B0604030504040204" pitchFamily="34" charset="0"/>
                <a:cs typeface="Verdana" panose="020B0604030504040204" pitchFamily="34" charset="0"/>
                <a:hlinkClick r:id="rId3"/>
              </a:rPr>
              <a:t>www.brookings.edu/research/papers/2012/03/19-school-disadvantage-isaacs</a:t>
            </a:r>
            <a:r>
              <a:rPr lang="en-US" sz="1000" dirty="0" smtClean="0">
                <a:latin typeface="Verdana" panose="020B0604030504040204" pitchFamily="34" charset="0"/>
                <a:ea typeface="Verdana" panose="020B0604030504040204" pitchFamily="34" charset="0"/>
                <a:cs typeface="Verdana" panose="020B0604030504040204" pitchFamily="34" charset="0"/>
              </a:rPr>
              <a:t>.  </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76787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04972" y="1916832"/>
            <a:ext cx="7910378" cy="4124555"/>
          </a:xfrm>
          <a:solidFill>
            <a:schemeClr val="bg1"/>
          </a:solidFill>
        </p:spPr>
        <p:txBody>
          <a:bodyPr>
            <a:normAutofit/>
          </a:bodyPr>
          <a:lstStyle/>
          <a:p>
            <a:pPr lvl="1" fontAlgn="t">
              <a:buClr>
                <a:schemeClr val="accent1"/>
              </a:buClr>
            </a:pPr>
            <a:endPar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fontAlgn="t">
              <a:buClr>
                <a:schemeClr val="accent1">
                  <a:lumMod val="75000"/>
                </a:schemeClr>
              </a:buClr>
            </a:pP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1"/>
          <p:cNvSpPr txBox="1">
            <a:spLocks/>
          </p:cNvSpPr>
          <p:nvPr/>
        </p:nvSpPr>
        <p:spPr>
          <a:xfrm>
            <a:off x="628650" y="492450"/>
            <a:ext cx="7886700" cy="79641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solidFill>
                <a:latin typeface="Verdana" charset="0"/>
                <a:ea typeface="Verdana" charset="0"/>
                <a:cs typeface="Verdana" charset="0"/>
              </a:rPr>
              <a:t>Poverty and child outcomes: High school dropout </a:t>
            </a:r>
            <a:endParaRPr lang="en-GB" sz="3600" b="1" dirty="0">
              <a:solidFill>
                <a:schemeClr val="accent1"/>
              </a:solidFill>
              <a:latin typeface="Verdana" charset="0"/>
              <a:ea typeface="Verdana" charset="0"/>
              <a:cs typeface="Verdana" charset="0"/>
            </a:endParaRPr>
          </a:p>
        </p:txBody>
      </p:sp>
      <p:sp>
        <p:nvSpPr>
          <p:cNvPr id="9" name="Line 6"/>
          <p:cNvSpPr>
            <a:spLocks noChangeShapeType="1"/>
          </p:cNvSpPr>
          <p:nvPr/>
        </p:nvSpPr>
        <p:spPr bwMode="auto">
          <a:xfrm>
            <a:off x="467544" y="1700808"/>
            <a:ext cx="7848600"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smtClean="0">
              <a:solidFill>
                <a:sysClr val="windowText" lastClr="00000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868" y="1838255"/>
            <a:ext cx="6677951" cy="405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77362" y="5891046"/>
            <a:ext cx="7152238" cy="830997"/>
          </a:xfrm>
          <a:prstGeom prst="rect">
            <a:avLst/>
          </a:prstGeom>
          <a:noFill/>
        </p:spPr>
        <p:txBody>
          <a:bodyPr wrap="square" rtlCol="0">
            <a:spAutoFit/>
          </a:bodyPr>
          <a:lstStyle/>
          <a:p>
            <a:r>
              <a:rPr lang="en-US" sz="1200" dirty="0" smtClean="0"/>
              <a:t>Source: Chapman</a:t>
            </a:r>
            <a:r>
              <a:rPr lang="en-US" sz="1200" dirty="0"/>
              <a:t>, C., Laird, J. </a:t>
            </a:r>
            <a:r>
              <a:rPr lang="en-US" sz="1200" dirty="0" err="1"/>
              <a:t>Ifnil</a:t>
            </a:r>
            <a:r>
              <a:rPr lang="en-US" sz="1200" dirty="0"/>
              <a:t>, N. and </a:t>
            </a:r>
            <a:r>
              <a:rPr lang="en-US" sz="1200" dirty="0" err="1"/>
              <a:t>KewalRamani</a:t>
            </a:r>
            <a:r>
              <a:rPr lang="en-US" sz="1200" dirty="0"/>
              <a:t>, A. (2011) Trends in high school dropout and completion rates in the United states: 1972-2009 (NCES 2012-06) US Dept. of education. Washington, DC: National Center for Education Statistics. </a:t>
            </a:r>
            <a:r>
              <a:rPr lang="en-US" sz="1200" dirty="0">
                <a:hlinkClick r:id="rId3"/>
              </a:rPr>
              <a:t>http://nces.ed.gov/pubsearch</a:t>
            </a:r>
            <a:r>
              <a:rPr lang="en-US" sz="1200" dirty="0" smtClean="0"/>
              <a:t>.</a:t>
            </a:r>
          </a:p>
          <a:p>
            <a:r>
              <a:rPr lang="en-US" sz="1200" dirty="0" smtClean="0"/>
              <a:t>Note: low income=bottom quintile; high income=top quintile</a:t>
            </a:r>
            <a:endParaRPr lang="en-US" sz="1200" dirty="0"/>
          </a:p>
        </p:txBody>
      </p:sp>
    </p:spTree>
    <p:extLst>
      <p:ext uri="{BB962C8B-B14F-4D97-AF65-F5344CB8AC3E}">
        <p14:creationId xmlns:p14="http://schemas.microsoft.com/office/powerpoint/2010/main" val="1820766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04972" y="1916832"/>
            <a:ext cx="7910378" cy="4124555"/>
          </a:xfrm>
          <a:solidFill>
            <a:schemeClr val="bg1"/>
          </a:solidFill>
        </p:spPr>
        <p:txBody>
          <a:bodyPr>
            <a:normAutofit lnSpcReduction="10000"/>
          </a:bodyPr>
          <a:lstStyle/>
          <a:p>
            <a:pPr marL="722313" lvl="1" indent="0" fontAlgn="t">
              <a:buClr>
                <a:schemeClr val="accent1">
                  <a:lumMod val="75000"/>
                </a:schemeClr>
              </a:buClr>
              <a:buNone/>
            </a:pPr>
            <a:r>
              <a:rPr lang="en-US" sz="1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large body of research documents associations of poverty with child psychological and physical health and behavior problems (see Yoshikawa, et al., 2102).  Poor children and adolescents show:</a:t>
            </a:r>
          </a:p>
          <a:p>
            <a:pPr lvl="1" fontAlgn="t">
              <a:buClr>
                <a:schemeClr val="accent1">
                  <a:lumMod val="75000"/>
                </a:schemeClr>
              </a:buClr>
            </a:pP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more symptoms of depression</a:t>
            </a:r>
          </a:p>
          <a:p>
            <a:pPr lvl="1" fontAlgn="t">
              <a:buClr>
                <a:schemeClr val="accent1">
                  <a:lumMod val="75000"/>
                </a:schemeClr>
              </a:buClr>
            </a:pP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more acting-out problems and delinquency </a:t>
            </a:r>
          </a:p>
          <a:p>
            <a:pPr lvl="1" fontAlgn="t">
              <a:buClr>
                <a:schemeClr val="accent1">
                  <a:lumMod val="75000"/>
                </a:schemeClr>
              </a:buClr>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w</a:t>
            </a: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orst physical health</a:t>
            </a:r>
          </a:p>
          <a:p>
            <a:pPr marL="722313" lvl="1" indent="0" fontAlgn="t">
              <a:buClr>
                <a:schemeClr val="accent1">
                  <a:lumMod val="75000"/>
                </a:schemeClr>
              </a:buClr>
              <a:buNone/>
            </a:pPr>
            <a:r>
              <a:rPr lang="en-US" sz="1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There is strong evidence from both randomized and natural experiments that reducing poverty improves child-well being.  (for reviews, see Magnuson &amp; </a:t>
            </a:r>
            <a:r>
              <a:rPr lang="en-US" sz="19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Votruba-Drzal</a:t>
            </a:r>
            <a:r>
              <a:rPr lang="en-US" sz="1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2009).</a:t>
            </a:r>
          </a:p>
          <a:p>
            <a:pPr lvl="1" fontAlgn="t">
              <a:buClr>
                <a:schemeClr val="accent1">
                  <a:lumMod val="75000"/>
                </a:schemeClr>
              </a:buClr>
            </a:pPr>
            <a:r>
              <a:rPr lang="en-US" sz="1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a:t>
            </a: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he evidence suggests that effects of increasing income are strongest when they start in early childhood </a:t>
            </a:r>
          </a:p>
          <a:p>
            <a:pPr marL="722313" lvl="1" indent="0" fontAlgn="t">
              <a:buClr>
                <a:schemeClr val="accent1">
                  <a:lumMod val="75000"/>
                </a:schemeClr>
              </a:buClr>
              <a:buNone/>
            </a:pPr>
            <a:endPar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22313" lvl="1" indent="0" fontAlgn="t">
              <a:buClr>
                <a:schemeClr val="accent1">
                  <a:lumMod val="75000"/>
                </a:schemeClr>
              </a:buClr>
              <a:buNone/>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1"/>
          <p:cNvSpPr txBox="1">
            <a:spLocks/>
          </p:cNvSpPr>
          <p:nvPr/>
        </p:nvSpPr>
        <p:spPr>
          <a:xfrm>
            <a:off x="628650" y="492450"/>
            <a:ext cx="7886700" cy="79641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solidFill>
                <a:latin typeface="Verdana" charset="0"/>
                <a:ea typeface="Verdana" charset="0"/>
                <a:cs typeface="Verdana" charset="0"/>
              </a:rPr>
              <a:t>Poverty and child outcomes: </a:t>
            </a:r>
          </a:p>
          <a:p>
            <a:r>
              <a:rPr lang="en-US" sz="3600" b="1" dirty="0" smtClean="0">
                <a:solidFill>
                  <a:schemeClr val="accent1"/>
                </a:solidFill>
                <a:latin typeface="Verdana" charset="0"/>
                <a:ea typeface="Verdana" charset="0"/>
                <a:cs typeface="Verdana" charset="0"/>
              </a:rPr>
              <a:t>Mental, emotional and behavioral problems</a:t>
            </a:r>
            <a:endParaRPr lang="en-GB" sz="3600" b="1" dirty="0">
              <a:solidFill>
                <a:schemeClr val="accent1"/>
              </a:solidFill>
              <a:latin typeface="Verdana" charset="0"/>
              <a:ea typeface="Verdana" charset="0"/>
              <a:cs typeface="Verdana" charset="0"/>
            </a:endParaRPr>
          </a:p>
        </p:txBody>
      </p:sp>
      <p:sp>
        <p:nvSpPr>
          <p:cNvPr id="9" name="Line 6"/>
          <p:cNvSpPr>
            <a:spLocks noChangeShapeType="1"/>
          </p:cNvSpPr>
          <p:nvPr/>
        </p:nvSpPr>
        <p:spPr bwMode="auto">
          <a:xfrm>
            <a:off x="467544" y="1700808"/>
            <a:ext cx="7848600"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smtClean="0">
              <a:solidFill>
                <a:sysClr val="windowText" lastClr="000000"/>
              </a:solidFill>
            </a:endParaRPr>
          </a:p>
        </p:txBody>
      </p:sp>
    </p:spTree>
    <p:extLst>
      <p:ext uri="{BB962C8B-B14F-4D97-AF65-F5344CB8AC3E}">
        <p14:creationId xmlns:p14="http://schemas.microsoft.com/office/powerpoint/2010/main" val="2933621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04972" y="1916832"/>
            <a:ext cx="7910378" cy="4124555"/>
          </a:xfrm>
          <a:solidFill>
            <a:schemeClr val="bg1"/>
          </a:solidFill>
        </p:spPr>
        <p:txBody>
          <a:bodyPr>
            <a:normAutofit/>
          </a:bodyPr>
          <a:lstStyle/>
          <a:p>
            <a:pPr marL="722313" lvl="1" indent="0" fontAlgn="t">
              <a:buClr>
                <a:schemeClr val="accent1">
                  <a:lumMod val="75000"/>
                </a:schemeClr>
              </a:buClr>
              <a:buNone/>
            </a:pPr>
            <a:endPar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22313" lvl="1" indent="0" fontAlgn="t">
              <a:buClr>
                <a:schemeClr val="accent1">
                  <a:lumMod val="75000"/>
                </a:schemeClr>
              </a:buClr>
              <a:buNone/>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1"/>
          <p:cNvSpPr txBox="1">
            <a:spLocks/>
          </p:cNvSpPr>
          <p:nvPr/>
        </p:nvSpPr>
        <p:spPr>
          <a:xfrm>
            <a:off x="628650" y="492450"/>
            <a:ext cx="7886700" cy="79641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solidFill>
                <a:latin typeface="Verdana" charset="0"/>
                <a:ea typeface="Verdana" charset="0"/>
                <a:cs typeface="Verdana" charset="0"/>
              </a:rPr>
              <a:t>Childhood poverty trajectories</a:t>
            </a:r>
          </a:p>
        </p:txBody>
      </p:sp>
      <p:sp>
        <p:nvSpPr>
          <p:cNvPr id="9" name="Line 6"/>
          <p:cNvSpPr>
            <a:spLocks noChangeShapeType="1"/>
          </p:cNvSpPr>
          <p:nvPr/>
        </p:nvSpPr>
        <p:spPr bwMode="auto">
          <a:xfrm>
            <a:off x="467544" y="1700808"/>
            <a:ext cx="7848600"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smtClean="0">
              <a:solidFill>
                <a:sysClr val="windowText" lastClr="000000"/>
              </a:solidFill>
            </a:endParaRPr>
          </a:p>
        </p:txBody>
      </p:sp>
      <p:pic>
        <p:nvPicPr>
          <p:cNvPr id="2" name="Picture 1"/>
          <p:cNvPicPr>
            <a:picLocks noChangeAspect="1"/>
          </p:cNvPicPr>
          <p:nvPr/>
        </p:nvPicPr>
        <p:blipFill>
          <a:blip r:embed="rId2"/>
          <a:stretch>
            <a:fillRect/>
          </a:stretch>
        </p:blipFill>
        <p:spPr>
          <a:xfrm>
            <a:off x="765136" y="2112757"/>
            <a:ext cx="7253416" cy="3973819"/>
          </a:xfrm>
          <a:prstGeom prst="rect">
            <a:avLst/>
          </a:prstGeom>
        </p:spPr>
      </p:pic>
      <p:sp>
        <p:nvSpPr>
          <p:cNvPr id="3" name="TextBox 2"/>
          <p:cNvSpPr txBox="1"/>
          <p:nvPr/>
        </p:nvSpPr>
        <p:spPr>
          <a:xfrm>
            <a:off x="765136" y="6351373"/>
            <a:ext cx="7958734" cy="738664"/>
          </a:xfrm>
          <a:prstGeom prst="rect">
            <a:avLst/>
          </a:prstGeom>
          <a:noFill/>
        </p:spPr>
        <p:txBody>
          <a:bodyPr wrap="square" rtlCol="0">
            <a:spAutoFit/>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Source: Wagmiller</a:t>
            </a:r>
            <a:r>
              <a:rPr lang="en-US" sz="1200" dirty="0">
                <a:latin typeface="Verdana" panose="020B0604030504040204" pitchFamily="34" charset="0"/>
                <a:ea typeface="Verdana" panose="020B0604030504040204" pitchFamily="34" charset="0"/>
                <a:cs typeface="Verdana" panose="020B0604030504040204" pitchFamily="34" charset="0"/>
              </a:rPr>
              <a:t>, R., Lennon, M.C., Kuang, L., </a:t>
            </a:r>
            <a:r>
              <a:rPr lang="en-US" sz="1200" dirty="0" err="1">
                <a:latin typeface="Verdana" panose="020B0604030504040204" pitchFamily="34" charset="0"/>
                <a:ea typeface="Verdana" panose="020B0604030504040204" pitchFamily="34" charset="0"/>
                <a:cs typeface="Verdana" panose="020B0604030504040204" pitchFamily="34" charset="0"/>
              </a:rPr>
              <a:t>Alberti</a:t>
            </a:r>
            <a:r>
              <a:rPr lang="en-US" sz="1200" dirty="0">
                <a:latin typeface="Verdana" panose="020B0604030504040204" pitchFamily="34" charset="0"/>
                <a:ea typeface="Verdana" panose="020B0604030504040204" pitchFamily="34" charset="0"/>
                <a:cs typeface="Verdana" panose="020B0604030504040204" pitchFamily="34" charset="0"/>
              </a:rPr>
              <a:t>, P. and Aber, J.L. 2006. The dynamics of economic disadvantage and children’s life chances. </a:t>
            </a:r>
            <a:r>
              <a:rPr lang="en-US" sz="1200" u="sng" dirty="0">
                <a:latin typeface="Verdana" panose="020B0604030504040204" pitchFamily="34" charset="0"/>
                <a:ea typeface="Verdana" panose="020B0604030504040204" pitchFamily="34" charset="0"/>
                <a:cs typeface="Verdana" panose="020B0604030504040204" pitchFamily="34" charset="0"/>
              </a:rPr>
              <a:t>American Journal of Sociology</a:t>
            </a:r>
            <a:r>
              <a:rPr lang="en-US" sz="1200" dirty="0">
                <a:latin typeface="Verdana" panose="020B0604030504040204" pitchFamily="34" charset="0"/>
                <a:ea typeface="Verdana" panose="020B0604030504040204" pitchFamily="34" charset="0"/>
                <a:cs typeface="Verdana" panose="020B0604030504040204" pitchFamily="34" charset="0"/>
              </a:rPr>
              <a:t>, 71(5): </a:t>
            </a:r>
            <a:r>
              <a:rPr lang="en-US" sz="1200" dirty="0" smtClean="0">
                <a:latin typeface="Verdana" panose="020B0604030504040204" pitchFamily="34" charset="0"/>
                <a:ea typeface="Verdana" panose="020B0604030504040204" pitchFamily="34" charset="0"/>
                <a:cs typeface="Verdana" panose="020B0604030504040204" pitchFamily="34" charset="0"/>
              </a:rPr>
              <a:t>847-866</a:t>
            </a:r>
            <a:endParaRPr lang="en-US" sz="12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1315226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1"/>
                </a:solidFill>
              </a:rPr>
              <a:t>Rising inequality can reduce children’s opportunities for mobility</a:t>
            </a:r>
            <a:endParaRPr lang="en-US" sz="3600" b="1" dirty="0">
              <a:solidFill>
                <a:schemeClr val="accent1"/>
              </a:solidFill>
            </a:endParaRPr>
          </a:p>
        </p:txBody>
      </p:sp>
      <p:sp>
        <p:nvSpPr>
          <p:cNvPr id="3" name="Content Placeholder 2"/>
          <p:cNvSpPr>
            <a:spLocks noGrp="1"/>
          </p:cNvSpPr>
          <p:nvPr>
            <p:ph idx="1"/>
          </p:nvPr>
        </p:nvSpPr>
        <p:spPr>
          <a:xfrm>
            <a:off x="457200" y="2056044"/>
            <a:ext cx="8229600" cy="4525963"/>
          </a:xfrm>
        </p:spPr>
        <p:txBody>
          <a:bodyPr>
            <a:normAutofit fontScale="92500" lnSpcReduction="10000"/>
          </a:bodyPr>
          <a:lstStyle/>
          <a:p>
            <a:pPr marL="0" indent="0">
              <a:buNone/>
            </a:pPr>
            <a:r>
              <a:rPr lang="en-US" dirty="0" smtClean="0"/>
              <a:t>According to The OECD:</a:t>
            </a:r>
            <a:endParaRPr lang="en-US" dirty="0"/>
          </a:p>
          <a:p>
            <a:pPr marL="0" indent="0">
              <a:buNone/>
            </a:pPr>
            <a:r>
              <a:rPr lang="en-US" sz="2800" dirty="0"/>
              <a:t>R</a:t>
            </a:r>
            <a:r>
              <a:rPr lang="en-US" sz="2800" dirty="0" smtClean="0"/>
              <a:t>ising </a:t>
            </a:r>
            <a:r>
              <a:rPr lang="en-US" sz="2800" dirty="0"/>
              <a:t>income inequality “can </a:t>
            </a:r>
            <a:r>
              <a:rPr lang="en-US" sz="2800" dirty="0" smtClean="0"/>
              <a:t>stifle </a:t>
            </a:r>
            <a:r>
              <a:rPr lang="en-US" sz="2800" dirty="0"/>
              <a:t>upward social mobility, making it harder for talented and hard-working people to get the rewards they </a:t>
            </a:r>
            <a:r>
              <a:rPr lang="en-US" sz="2800" dirty="0" smtClean="0"/>
              <a:t>deserve. </a:t>
            </a:r>
            <a:r>
              <a:rPr lang="en-US" sz="2800" dirty="0"/>
              <a:t>Intergenerational earnings mobility is low in countries with high inequality such as Italy, the United Kingdom, and the United States, and much higher in the Nordic countries, where income is distributed more evenly</a:t>
            </a:r>
            <a:r>
              <a:rPr lang="en-US" sz="2800" dirty="0" smtClean="0"/>
              <a:t>.”</a:t>
            </a:r>
          </a:p>
          <a:p>
            <a:pPr marL="0" indent="0">
              <a:buNone/>
            </a:pPr>
            <a:endParaRPr lang="en-US" sz="1500" dirty="0" smtClean="0"/>
          </a:p>
          <a:p>
            <a:pPr marL="0" indent="0">
              <a:buNone/>
            </a:pPr>
            <a:r>
              <a:rPr lang="en-US" sz="1500" dirty="0" smtClean="0"/>
              <a:t>Source: OECD </a:t>
            </a:r>
            <a:r>
              <a:rPr lang="en-US" sz="1500" dirty="0"/>
              <a:t>(</a:t>
            </a:r>
            <a:r>
              <a:rPr lang="en-US" sz="1500" dirty="0" smtClean="0"/>
              <a:t>2011) </a:t>
            </a:r>
            <a:r>
              <a:rPr lang="en-US" sz="1500" dirty="0"/>
              <a:t>Divided </a:t>
            </a:r>
            <a:r>
              <a:rPr lang="en-US" sz="1500" dirty="0" smtClean="0"/>
              <a:t>we stand</a:t>
            </a:r>
            <a:r>
              <a:rPr lang="en-US" sz="1500" dirty="0"/>
              <a:t>: Why </a:t>
            </a:r>
            <a:r>
              <a:rPr lang="en-US" sz="1500" dirty="0" smtClean="0"/>
              <a:t>inequality keeps rising</a:t>
            </a:r>
            <a:r>
              <a:rPr lang="en-US" sz="1500" dirty="0"/>
              <a:t>. </a:t>
            </a:r>
            <a:r>
              <a:rPr lang="en-US" sz="1500" dirty="0" smtClean="0"/>
              <a:t>Paris: Organization </a:t>
            </a:r>
            <a:r>
              <a:rPr lang="en-US" sz="1500" dirty="0"/>
              <a:t>for Economic Cooperation and </a:t>
            </a:r>
            <a:r>
              <a:rPr lang="en-US" sz="1500" dirty="0" smtClean="0"/>
              <a:t>Development,.</a:t>
            </a:r>
            <a:endParaRPr lang="en-US" sz="1500" dirty="0"/>
          </a:p>
        </p:txBody>
      </p:sp>
      <p:sp>
        <p:nvSpPr>
          <p:cNvPr id="6" name="Slide Number Placeholder 5"/>
          <p:cNvSpPr>
            <a:spLocks noGrp="1"/>
          </p:cNvSpPr>
          <p:nvPr>
            <p:ph type="sldNum" sz="quarter" idx="12"/>
          </p:nvPr>
        </p:nvSpPr>
        <p:spPr/>
        <p:txBody>
          <a:bodyPr/>
          <a:lstStyle/>
          <a:p>
            <a:fld id="{59D802CD-5DC4-7C47-90E6-CD4EBBB0A41A}" type="slidenum">
              <a:rPr lang="en-US" smtClean="0"/>
              <a:t>3</a:t>
            </a:fld>
            <a:endParaRPr lang="en-US"/>
          </a:p>
        </p:txBody>
      </p:sp>
      <p:sp>
        <p:nvSpPr>
          <p:cNvPr id="4" name="Line 6"/>
          <p:cNvSpPr>
            <a:spLocks noChangeShapeType="1"/>
          </p:cNvSpPr>
          <p:nvPr/>
        </p:nvSpPr>
        <p:spPr bwMode="auto">
          <a:xfrm>
            <a:off x="602408" y="1757324"/>
            <a:ext cx="7703391"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spTree>
    <p:extLst>
      <p:ext uri="{BB962C8B-B14F-4D97-AF65-F5344CB8AC3E}">
        <p14:creationId xmlns:p14="http://schemas.microsoft.com/office/powerpoint/2010/main" val="3135911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04972" y="1916832"/>
            <a:ext cx="7910378" cy="4124555"/>
          </a:xfrm>
          <a:solidFill>
            <a:schemeClr val="bg1"/>
          </a:solidFill>
        </p:spPr>
        <p:txBody>
          <a:bodyPr>
            <a:normAutofit/>
          </a:bodyPr>
          <a:lstStyle/>
          <a:p>
            <a:pPr marL="722313" lvl="1" indent="0" fontAlgn="t">
              <a:buClr>
                <a:schemeClr val="accent1">
                  <a:lumMod val="75000"/>
                </a:schemeClr>
              </a:buClr>
              <a:buNone/>
            </a:pPr>
            <a:endPar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22313" lvl="1" indent="0" fontAlgn="t">
              <a:buClr>
                <a:schemeClr val="accent1">
                  <a:lumMod val="75000"/>
                </a:schemeClr>
              </a:buClr>
              <a:buNone/>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1"/>
          <p:cNvSpPr txBox="1">
            <a:spLocks/>
          </p:cNvSpPr>
          <p:nvPr/>
        </p:nvSpPr>
        <p:spPr>
          <a:xfrm>
            <a:off x="628650" y="492450"/>
            <a:ext cx="7886700" cy="79641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solidFill>
                <a:latin typeface="Verdana" charset="0"/>
                <a:ea typeface="Verdana" charset="0"/>
                <a:cs typeface="Verdana" charset="0"/>
              </a:rPr>
              <a:t>Childhood poverty trajectories: </a:t>
            </a:r>
            <a:r>
              <a:rPr lang="en-US" sz="3600" b="1" dirty="0" err="1" smtClean="0">
                <a:solidFill>
                  <a:schemeClr val="accent1"/>
                </a:solidFill>
                <a:latin typeface="Verdana" charset="0"/>
                <a:ea typeface="Verdana" charset="0"/>
                <a:cs typeface="Verdana" charset="0"/>
              </a:rPr>
              <a:t>h.s</a:t>
            </a:r>
            <a:r>
              <a:rPr lang="en-US" sz="3600" b="1" dirty="0" smtClean="0">
                <a:solidFill>
                  <a:schemeClr val="accent1"/>
                </a:solidFill>
                <a:latin typeface="Verdana" charset="0"/>
                <a:ea typeface="Verdana" charset="0"/>
                <a:cs typeface="Verdana" charset="0"/>
              </a:rPr>
              <a:t>. graduation and employment</a:t>
            </a:r>
          </a:p>
        </p:txBody>
      </p:sp>
      <p:sp>
        <p:nvSpPr>
          <p:cNvPr id="9" name="Line 6"/>
          <p:cNvSpPr>
            <a:spLocks noChangeShapeType="1"/>
          </p:cNvSpPr>
          <p:nvPr/>
        </p:nvSpPr>
        <p:spPr bwMode="auto">
          <a:xfrm>
            <a:off x="467544" y="1700808"/>
            <a:ext cx="7848600"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smtClean="0">
              <a:solidFill>
                <a:sysClr val="windowText" lastClr="000000"/>
              </a:solidFill>
            </a:endParaRPr>
          </a:p>
        </p:txBody>
      </p:sp>
      <p:pic>
        <p:nvPicPr>
          <p:cNvPr id="6" name="Picture 5"/>
          <p:cNvPicPr>
            <a:picLocks noChangeAspect="1"/>
          </p:cNvPicPr>
          <p:nvPr/>
        </p:nvPicPr>
        <p:blipFill>
          <a:blip r:embed="rId2"/>
          <a:stretch>
            <a:fillRect/>
          </a:stretch>
        </p:blipFill>
        <p:spPr>
          <a:xfrm>
            <a:off x="1438750" y="1916832"/>
            <a:ext cx="6266499" cy="4663440"/>
          </a:xfrm>
          <a:prstGeom prst="rect">
            <a:avLst/>
          </a:prstGeom>
        </p:spPr>
      </p:pic>
    </p:spTree>
    <p:extLst>
      <p:ext uri="{BB962C8B-B14F-4D97-AF65-F5344CB8AC3E}">
        <p14:creationId xmlns:p14="http://schemas.microsoft.com/office/powerpoint/2010/main" val="484951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7544" y="1916832"/>
            <a:ext cx="8280920" cy="4320480"/>
          </a:xfrm>
          <a:solidFill>
            <a:schemeClr val="bg1"/>
          </a:solidFill>
        </p:spPr>
        <p:txBody>
          <a:bodyPr>
            <a:normAutofit/>
          </a:bodyPr>
          <a:lstStyle/>
          <a:p>
            <a:pPr fontAlgn="t">
              <a:buClr>
                <a:schemeClr val="accent1">
                  <a:lumMod val="75000"/>
                </a:schemeClr>
              </a:buCl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 the US, disparities between the rich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and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poor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and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between neighborhoods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have increased,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especially for families with children</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fontAlgn="t">
              <a:buClr>
                <a:schemeClr val="accent1">
                  <a:lumMod val="75000"/>
                </a:schemeClr>
              </a:buCl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These developments have widen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the gap in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opportunities</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for children</a:t>
            </a:r>
          </a:p>
          <a:p>
            <a:pPr fontAlgn="t">
              <a:buClr>
                <a:schemeClr val="accent1">
                  <a:lumMod val="75000"/>
                </a:schemeClr>
              </a:buCl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Neighborhoods largely determine the type of schools that children will attend, the types of adults and peers they will encounter, the quality of air they will breath, the services they will have access to, the food they will eat, and the playgrounds they have available, all of which shape children’s life chances</a:t>
            </a:r>
          </a:p>
          <a:p>
            <a:pPr fontAlgn="t">
              <a:buClr>
                <a:schemeClr val="accent1">
                  <a:lumMod val="75000"/>
                </a:schemeClr>
              </a:buClr>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1"/>
          <p:cNvSpPr txBox="1">
            <a:spLocks/>
          </p:cNvSpPr>
          <p:nvPr/>
        </p:nvSpPr>
        <p:spPr>
          <a:xfrm>
            <a:off x="347990" y="621107"/>
            <a:ext cx="8207535" cy="796410"/>
          </a:xfrm>
          <a:prstGeom prst="rect">
            <a:avLst/>
          </a:prstGeom>
          <a:solidFill>
            <a:schemeClr val="bg1"/>
          </a:solidFill>
          <a:ln>
            <a:solidFill>
              <a:schemeClr val="accent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solidFill>
                  <a:schemeClr val="accent1"/>
                </a:solidFill>
                <a:latin typeface="Verdana" charset="0"/>
                <a:ea typeface="Verdana" charset="0"/>
                <a:cs typeface="Verdana" charset="0"/>
              </a:rPr>
              <a:t>Inequality and </a:t>
            </a:r>
            <a:r>
              <a:rPr lang="en-GB" sz="3600" b="1" dirty="0" err="1" smtClean="0">
                <a:solidFill>
                  <a:schemeClr val="accent1"/>
                </a:solidFill>
                <a:latin typeface="Verdana" charset="0"/>
                <a:ea typeface="Verdana" charset="0"/>
                <a:cs typeface="Verdana" charset="0"/>
              </a:rPr>
              <a:t>neighborhood</a:t>
            </a:r>
            <a:r>
              <a:rPr lang="en-GB" sz="3600" b="1" dirty="0">
                <a:solidFill>
                  <a:schemeClr val="accent1"/>
                </a:solidFill>
                <a:latin typeface="Verdana" charset="0"/>
                <a:ea typeface="Verdana" charset="0"/>
                <a:cs typeface="Verdana" charset="0"/>
              </a:rPr>
              <a:t> </a:t>
            </a:r>
            <a:r>
              <a:rPr lang="en-GB" sz="3600" b="1" dirty="0" smtClean="0">
                <a:solidFill>
                  <a:schemeClr val="accent1"/>
                </a:solidFill>
                <a:latin typeface="Verdana" charset="0"/>
                <a:ea typeface="Verdana" charset="0"/>
                <a:cs typeface="Verdana" charset="0"/>
              </a:rPr>
              <a:t>disadvantage</a:t>
            </a:r>
            <a:endParaRPr lang="en-GB" sz="3600" b="1" dirty="0">
              <a:solidFill>
                <a:schemeClr val="accent1"/>
              </a:solidFill>
              <a:latin typeface="Verdana" charset="0"/>
              <a:ea typeface="Verdana" charset="0"/>
              <a:cs typeface="Verdana" charset="0"/>
            </a:endParaRPr>
          </a:p>
        </p:txBody>
      </p:sp>
      <p:sp>
        <p:nvSpPr>
          <p:cNvPr id="9" name="Line 6"/>
          <p:cNvSpPr>
            <a:spLocks noChangeShapeType="1"/>
          </p:cNvSpPr>
          <p:nvPr/>
        </p:nvSpPr>
        <p:spPr bwMode="auto">
          <a:xfrm>
            <a:off x="467544" y="1700808"/>
            <a:ext cx="7848600"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smtClean="0">
              <a:solidFill>
                <a:sysClr val="windowText" lastClr="000000"/>
              </a:solidFill>
            </a:endParaRPr>
          </a:p>
        </p:txBody>
      </p:sp>
    </p:spTree>
    <p:extLst>
      <p:ext uri="{BB962C8B-B14F-4D97-AF65-F5344CB8AC3E}">
        <p14:creationId xmlns:p14="http://schemas.microsoft.com/office/powerpoint/2010/main" val="2344266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1991762"/>
            <a:ext cx="7594969" cy="3376943"/>
          </a:xfrm>
        </p:spPr>
        <p:txBody>
          <a:bodyPr>
            <a:normAutofit fontScale="85000" lnSpcReduction="20000"/>
          </a:bodyPr>
          <a:lstStyle/>
          <a:p>
            <a:endParaRPr lang="en-US" dirty="0" smtClean="0"/>
          </a:p>
          <a:p>
            <a:pPr>
              <a:buClr>
                <a:schemeClr val="accent1"/>
              </a:buClr>
              <a:buFont typeface="Arial" panose="020B0604020202020204" pitchFamily="34" charset="0"/>
              <a:buChar char="•"/>
            </a:pPr>
            <a:r>
              <a:rPr lang="en-US" dirty="0" smtClean="0"/>
              <a:t>Increased </a:t>
            </a:r>
            <a:r>
              <a:rPr lang="en-US" dirty="0"/>
              <a:t>income inequality has meant greater separation between poor and wealthier neighborhoods</a:t>
            </a:r>
          </a:p>
          <a:p>
            <a:pPr>
              <a:buClr>
                <a:schemeClr val="accent1"/>
              </a:buClr>
              <a:buFont typeface="Arial" panose="020B0604020202020204" pitchFamily="34" charset="0"/>
              <a:buChar char="•"/>
            </a:pPr>
            <a:r>
              <a:rPr lang="en-US" dirty="0" smtClean="0"/>
              <a:t>Just as child poverty has grown in the US, neighborhood poverty has grown as well</a:t>
            </a:r>
          </a:p>
          <a:p>
            <a:pPr>
              <a:buClr>
                <a:schemeClr val="accent1"/>
              </a:buClr>
              <a:buFont typeface="Arial" panose="020B0604020202020204" pitchFamily="34" charset="0"/>
              <a:buChar char="•"/>
            </a:pPr>
            <a:r>
              <a:rPr lang="en-US" dirty="0" smtClean="0"/>
              <a:t>In the past 4 decades, there has been a growth in poor areas, areas that initially were not poor that became poor over time</a:t>
            </a:r>
          </a:p>
          <a:p>
            <a:endParaRPr lang="en-US" dirty="0"/>
          </a:p>
        </p:txBody>
      </p:sp>
      <p:sp>
        <p:nvSpPr>
          <p:cNvPr id="3" name="Title 2"/>
          <p:cNvSpPr>
            <a:spLocks noGrp="1"/>
          </p:cNvSpPr>
          <p:nvPr>
            <p:ph type="title"/>
          </p:nvPr>
        </p:nvSpPr>
        <p:spPr/>
        <p:txBody>
          <a:bodyPr>
            <a:noAutofit/>
          </a:bodyPr>
          <a:lstStyle/>
          <a:p>
            <a:r>
              <a:rPr lang="en-US" sz="3600" b="1" dirty="0" smtClean="0">
                <a:solidFill>
                  <a:schemeClr val="accent1"/>
                </a:solidFill>
              </a:rPr>
              <a:t>Neighborhood poverty has increased in the US</a:t>
            </a:r>
            <a:endParaRPr lang="en-US" sz="3600" b="1" dirty="0">
              <a:solidFill>
                <a:schemeClr val="accent1"/>
              </a:solidFill>
            </a:endParaRPr>
          </a:p>
        </p:txBody>
      </p:sp>
      <p:sp>
        <p:nvSpPr>
          <p:cNvPr id="4" name="Line 6"/>
          <p:cNvSpPr>
            <a:spLocks noChangeShapeType="1"/>
          </p:cNvSpPr>
          <p:nvPr/>
        </p:nvSpPr>
        <p:spPr bwMode="auto">
          <a:xfrm>
            <a:off x="467544" y="1700808"/>
            <a:ext cx="7848600"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smtClean="0">
              <a:solidFill>
                <a:sysClr val="windowText" lastClr="000000"/>
              </a:solidFill>
            </a:endParaRPr>
          </a:p>
        </p:txBody>
      </p:sp>
    </p:spTree>
    <p:extLst>
      <p:ext uri="{BB962C8B-B14F-4D97-AF65-F5344CB8AC3E}">
        <p14:creationId xmlns:p14="http://schemas.microsoft.com/office/powerpoint/2010/main" val="2893669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672" y="-24099"/>
            <a:ext cx="6264696" cy="6550490"/>
          </a:xfrm>
          <a:prstGeom prst="rect">
            <a:avLst/>
          </a:prstGeom>
        </p:spPr>
      </p:pic>
      <p:sp>
        <p:nvSpPr>
          <p:cNvPr id="3" name="TextBox 2"/>
          <p:cNvSpPr txBox="1"/>
          <p:nvPr/>
        </p:nvSpPr>
        <p:spPr>
          <a:xfrm>
            <a:off x="2087216" y="6309320"/>
            <a:ext cx="7056784" cy="369332"/>
          </a:xfrm>
          <a:prstGeom prst="rect">
            <a:avLst/>
          </a:prstGeom>
          <a:noFill/>
        </p:spPr>
        <p:txBody>
          <a:bodyPr wrap="square" rtlCol="0">
            <a:spAutoFit/>
          </a:bodyPr>
          <a:lstStyle/>
          <a:p>
            <a:r>
              <a:rPr lang="en-US" dirty="0" smtClean="0">
                <a:solidFill>
                  <a:prstClr val="black"/>
                </a:solidFill>
              </a:rPr>
              <a:t>From</a:t>
            </a:r>
            <a:r>
              <a:rPr lang="en-US" dirty="0">
                <a:solidFill>
                  <a:prstClr val="black"/>
                </a:solidFill>
              </a:rPr>
              <a:t>: http://</a:t>
            </a:r>
            <a:r>
              <a:rPr lang="en-US" dirty="0" smtClean="0">
                <a:solidFill>
                  <a:prstClr val="black"/>
                </a:solidFill>
              </a:rPr>
              <a:t>cityobservatory.org/how-poverty-has-deepened-pt-1/</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59D802CD-5DC4-7C47-90E6-CD4EBBB0A41A}" type="slidenum">
              <a:rPr lang="en-US" smtClean="0"/>
              <a:t>33</a:t>
            </a:fld>
            <a:endParaRPr lang="en-US"/>
          </a:p>
        </p:txBody>
      </p:sp>
    </p:spTree>
    <p:extLst>
      <p:ext uri="{BB962C8B-B14F-4D97-AF65-F5344CB8AC3E}">
        <p14:creationId xmlns:p14="http://schemas.microsoft.com/office/powerpoint/2010/main" val="11866806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57200" y="72251"/>
            <a:ext cx="8153400" cy="1447800"/>
          </a:xfrm>
        </p:spPr>
        <p:txBody>
          <a:bodyPr>
            <a:normAutofit fontScale="90000"/>
          </a:bodyPr>
          <a:lstStyle/>
          <a:p>
            <a:pPr eaLnBrk="1" hangingPunct="1"/>
            <a:r>
              <a:rPr lang="en-US" sz="28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n-US" sz="28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en-US" sz="4000"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Neighborhood Change Database (NCDB)</a:t>
            </a:r>
          </a:p>
        </p:txBody>
      </p:sp>
      <p:sp>
        <p:nvSpPr>
          <p:cNvPr id="28676"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endParaRPr lang="en-US" dirty="0" smtClean="0"/>
          </a:p>
        </p:txBody>
      </p:sp>
      <p:sp>
        <p:nvSpPr>
          <p:cNvPr id="3" name="Slide Number Placeholder 2"/>
          <p:cNvSpPr>
            <a:spLocks noGrp="1"/>
          </p:cNvSpPr>
          <p:nvPr>
            <p:ph type="sldNum" sz="quarter" idx="12"/>
          </p:nvPr>
        </p:nvSpPr>
        <p:spPr/>
        <p:txBody>
          <a:bodyPr/>
          <a:lstStyle/>
          <a:p>
            <a:fld id="{59D802CD-5DC4-7C47-90E6-CD4EBBB0A41A}" type="slidenum">
              <a:rPr lang="en-US" smtClean="0"/>
              <a:t>34</a:t>
            </a:fld>
            <a:endParaRPr lang="en-US"/>
          </a:p>
        </p:txBody>
      </p:sp>
      <p:sp>
        <p:nvSpPr>
          <p:cNvPr id="28677" name="Text Box 4"/>
          <p:cNvSpPr txBox="1">
            <a:spLocks noChangeArrowheads="1"/>
          </p:cNvSpPr>
          <p:nvPr/>
        </p:nvSpPr>
        <p:spPr bwMode="auto">
          <a:xfrm>
            <a:off x="457200" y="1710009"/>
            <a:ext cx="8153400" cy="5201424"/>
          </a:xfrm>
          <a:prstGeom prst="rect">
            <a:avLst/>
          </a:prstGeom>
          <a:noFill/>
          <a:ln w="9525">
            <a:noFill/>
            <a:miter lim="800000"/>
            <a:headEnd/>
            <a:tailEnd/>
          </a:ln>
        </p:spPr>
        <p:txBody>
          <a:bodyPr>
            <a:spAutoFit/>
          </a:bodyPr>
          <a:lstStyle/>
          <a:p>
            <a:pPr>
              <a:spcBef>
                <a:spcPct val="50000"/>
              </a:spcBef>
              <a:buFontTx/>
              <a:buChar char="•"/>
            </a:pPr>
            <a:r>
              <a:rPr lang="en-US" sz="2000" baseline="0" dirty="0" smtClean="0">
                <a:latin typeface="Verdana" panose="020B0604030504040204" pitchFamily="34" charset="0"/>
                <a:ea typeface="Verdana" panose="020B0604030504040204" pitchFamily="34" charset="0"/>
                <a:cs typeface="Verdana" panose="020B0604030504040204" pitchFamily="34" charset="0"/>
              </a:rPr>
              <a:t>   The Neighborhood</a:t>
            </a:r>
            <a:r>
              <a:rPr lang="en-US" sz="2000" dirty="0" smtClean="0">
                <a:latin typeface="Verdana" panose="020B0604030504040204" pitchFamily="34" charset="0"/>
                <a:ea typeface="Verdana" panose="020B0604030504040204" pitchFamily="34" charset="0"/>
                <a:cs typeface="Verdana" panose="020B0604030504040204" pitchFamily="34" charset="0"/>
              </a:rPr>
              <a:t> Change Database (NCDB) contains data from the US Census with tract identifiers that have been harmonized across time</a:t>
            </a:r>
            <a:endParaRPr lang="en-US" sz="2000" dirty="0">
              <a:latin typeface="Verdana" panose="020B0604030504040204" pitchFamily="34" charset="0"/>
              <a:ea typeface="Verdana" panose="020B0604030504040204" pitchFamily="34" charset="0"/>
              <a:cs typeface="Verdana" panose="020B0604030504040204" pitchFamily="34" charset="0"/>
            </a:endParaRPr>
          </a:p>
          <a:p>
            <a:pPr>
              <a:spcBef>
                <a:spcPct val="50000"/>
              </a:spcBef>
              <a:buFontTx/>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    We use NCBD data from decennial censuses in 1970, 1980, 1990 and 2000 and append census data from the American Community Survey (2005-2009)</a:t>
            </a:r>
          </a:p>
          <a:p>
            <a:pPr>
              <a:spcBef>
                <a:spcPct val="50000"/>
              </a:spcBef>
              <a:buFontTx/>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   Use statistical modeling to assess linear and non-linear change within tract over time</a:t>
            </a:r>
          </a:p>
          <a:p>
            <a:pPr>
              <a:spcBef>
                <a:spcPct val="50000"/>
              </a:spcBef>
              <a:buFontTx/>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   Classify together neighborhoods with similar patterns of change over time</a:t>
            </a:r>
          </a:p>
          <a:p>
            <a:pPr>
              <a:spcBef>
                <a:spcPct val="50000"/>
              </a:spcBef>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en-US" sz="2400" baseline="0" dirty="0" smtClean="0"/>
          </a:p>
          <a:p>
            <a:pPr>
              <a:spcBef>
                <a:spcPct val="50000"/>
              </a:spcBef>
              <a:buFontTx/>
              <a:buChar char="•"/>
            </a:pPr>
            <a:endParaRPr lang="en-US" sz="2400" baseline="0" dirty="0"/>
          </a:p>
        </p:txBody>
      </p:sp>
      <p:sp>
        <p:nvSpPr>
          <p:cNvPr id="7" name="Line 6"/>
          <p:cNvSpPr>
            <a:spLocks noChangeShapeType="1"/>
          </p:cNvSpPr>
          <p:nvPr/>
        </p:nvSpPr>
        <p:spPr bwMode="auto">
          <a:xfrm>
            <a:off x="457200" y="1600200"/>
            <a:ext cx="7848600" cy="0"/>
          </a:xfrm>
          <a:prstGeom prst="line">
            <a:avLst/>
          </a:prstGeom>
          <a:ln>
            <a:solidFill>
              <a:schemeClr val="accent1"/>
            </a:solidFill>
            <a:headEnd/>
            <a:tailEnd/>
          </a:ln>
        </p:spPr>
        <p:style>
          <a:lnRef idx="3">
            <a:schemeClr val="accent1"/>
          </a:lnRef>
          <a:fillRef idx="0">
            <a:schemeClr val="accent1"/>
          </a:fillRef>
          <a:effectRef idx="2">
            <a:schemeClr val="accent1"/>
          </a:effectRef>
          <a:fontRef idx="minor">
            <a:schemeClr val="tx1"/>
          </a:fontRef>
        </p:style>
        <p:txBody>
          <a:bodyPr/>
          <a:lstStyle/>
          <a:p>
            <a:endParaRPr lang="en-US"/>
          </a:p>
        </p:txBody>
      </p:sp>
    </p:spTree>
    <p:extLst>
      <p:ext uri="{BB962C8B-B14F-4D97-AF65-F5344CB8AC3E}">
        <p14:creationId xmlns:p14="http://schemas.microsoft.com/office/powerpoint/2010/main" val="30587307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1"/>
                </a:solidFill>
                <a:ea typeface="Times New Roman"/>
                <a:cs typeface="Verdana"/>
              </a:rPr>
              <a:t>Neighborhood poverty</a:t>
            </a:r>
            <a:r>
              <a:rPr lang="en-US" sz="3600" b="1" dirty="0" smtClean="0">
                <a:solidFill>
                  <a:schemeClr val="accent1"/>
                </a:solidFill>
                <a:cs typeface="Verdana"/>
              </a:rPr>
              <a:t> trajectories: 1970-2007</a:t>
            </a:r>
            <a:endParaRPr lang="en-US" sz="3600" b="1" dirty="0">
              <a:solidFill>
                <a:schemeClr val="accent1"/>
              </a:solidFill>
              <a:cs typeface="Verdan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6680405"/>
              </p:ext>
            </p:extLst>
          </p:nvPr>
        </p:nvGraphicFramePr>
        <p:xfrm>
          <a:off x="580978" y="1524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59D802CD-5DC4-7C47-90E6-CD4EBBB0A41A}" type="slidenum">
              <a:rPr lang="en-US" smtClean="0"/>
              <a:t>35</a:t>
            </a:fld>
            <a:endParaRPr lang="en-US"/>
          </a:p>
        </p:txBody>
      </p:sp>
      <p:sp>
        <p:nvSpPr>
          <p:cNvPr id="7" name="Line 6"/>
          <p:cNvSpPr>
            <a:spLocks noChangeShapeType="1"/>
          </p:cNvSpPr>
          <p:nvPr/>
        </p:nvSpPr>
        <p:spPr bwMode="auto">
          <a:xfrm>
            <a:off x="671513" y="1524000"/>
            <a:ext cx="78486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Tree>
    <p:extLst>
      <p:ext uri="{BB962C8B-B14F-4D97-AF65-F5344CB8AC3E}">
        <p14:creationId xmlns:p14="http://schemas.microsoft.com/office/powerpoint/2010/main" val="3156860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1"/>
                </a:solidFill>
                <a:ea typeface="Times New Roman"/>
                <a:cs typeface="Verdana"/>
              </a:rPr>
              <a:t>Correlates of neighborhood poverty</a:t>
            </a:r>
            <a:r>
              <a:rPr lang="en-US" sz="3600" b="1" dirty="0" smtClean="0">
                <a:solidFill>
                  <a:schemeClr val="accent1"/>
                </a:solidFill>
                <a:cs typeface="Verdana"/>
              </a:rPr>
              <a:t> trajectories</a:t>
            </a:r>
            <a:endParaRPr lang="en-US" sz="3600" b="1" dirty="0">
              <a:solidFill>
                <a:schemeClr val="accent1"/>
              </a:solidFill>
              <a:cs typeface="Verdana"/>
            </a:endParaRPr>
          </a:p>
        </p:txBody>
      </p:sp>
      <p:sp>
        <p:nvSpPr>
          <p:cNvPr id="5" name="Slide Number Placeholder 4"/>
          <p:cNvSpPr>
            <a:spLocks noGrp="1"/>
          </p:cNvSpPr>
          <p:nvPr>
            <p:ph type="sldNum" sz="quarter" idx="12"/>
          </p:nvPr>
        </p:nvSpPr>
        <p:spPr/>
        <p:txBody>
          <a:bodyPr/>
          <a:lstStyle/>
          <a:p>
            <a:fld id="{59D802CD-5DC4-7C47-90E6-CD4EBBB0A41A}" type="slidenum">
              <a:rPr lang="en-US" smtClean="0"/>
              <a:t>36</a:t>
            </a:fld>
            <a:endParaRPr lang="en-US"/>
          </a:p>
        </p:txBody>
      </p:sp>
      <p:sp>
        <p:nvSpPr>
          <p:cNvPr id="7" name="Line 6"/>
          <p:cNvSpPr>
            <a:spLocks noChangeShapeType="1"/>
          </p:cNvSpPr>
          <p:nvPr/>
        </p:nvSpPr>
        <p:spPr bwMode="auto">
          <a:xfrm>
            <a:off x="671513" y="1524000"/>
            <a:ext cx="78486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1800" dirty="0" smtClean="0"/>
              <a:t>We appended these trajectories to data from the Fragile Families and Child Wellbeing Study that contains data for children at birth, and ages 1, 3 and 5. Our preliminary results are that:</a:t>
            </a:r>
          </a:p>
          <a:p>
            <a:pPr marL="0" indent="0">
              <a:buNone/>
            </a:pPr>
            <a:endParaRPr lang="en-US" sz="1800" dirty="0" smtClean="0"/>
          </a:p>
          <a:p>
            <a:pPr>
              <a:buFont typeface="Arial" panose="020B0604020202020204" pitchFamily="34" charset="0"/>
              <a:buChar char="•"/>
            </a:pPr>
            <a:r>
              <a:rPr lang="en-US" sz="1800" dirty="0" smtClean="0"/>
              <a:t>Household income was associated with living in a non-poor area;</a:t>
            </a:r>
          </a:p>
          <a:p>
            <a:pPr>
              <a:buFont typeface="Arial" panose="020B0604020202020204" pitchFamily="34" charset="0"/>
              <a:buChar char="•"/>
            </a:pPr>
            <a:r>
              <a:rPr lang="en-US" sz="1800" dirty="0" smtClean="0"/>
              <a:t>Parents who experienced job loss were found in persistently poor areas rather than ones that were newly poor or non-poor; </a:t>
            </a:r>
          </a:p>
          <a:p>
            <a:pPr>
              <a:buFont typeface="Arial" panose="020B0604020202020204" pitchFamily="34" charset="0"/>
              <a:buChar char="•"/>
            </a:pPr>
            <a:r>
              <a:rPr lang="en-US" sz="1800" dirty="0" smtClean="0"/>
              <a:t>Race was highly determinative of neighborhoods. Black and Hispanic children were far more likely to live in persistently poor areas and newly poor areas</a:t>
            </a:r>
          </a:p>
          <a:p>
            <a:pPr>
              <a:buFont typeface="Arial" panose="020B0604020202020204" pitchFamily="34" charset="0"/>
              <a:buChar char="•"/>
            </a:pPr>
            <a:r>
              <a:rPr lang="en-US" sz="1800" dirty="0" smtClean="0"/>
              <a:t>Public housing residents and those in subsidized housing were in areas of persistent poverty or newly poor areas.</a:t>
            </a:r>
          </a:p>
          <a:p>
            <a:pPr>
              <a:buFont typeface="Arial" panose="020B0604020202020204" pitchFamily="34" charset="0"/>
              <a:buChar char="•"/>
            </a:pPr>
            <a:endParaRPr lang="en-US" sz="1800" dirty="0" smtClean="0"/>
          </a:p>
          <a:p>
            <a:pPr marL="0" indent="0">
              <a:buNone/>
            </a:pPr>
            <a:r>
              <a:rPr lang="en-US" sz="1800" dirty="0"/>
              <a:t>In general, children in persistently poor areas show worse </a:t>
            </a:r>
            <a:r>
              <a:rPr lang="en-US" sz="1800" dirty="0" smtClean="0"/>
              <a:t>cognitive skills and behavior </a:t>
            </a:r>
            <a:r>
              <a:rPr lang="en-US" sz="1800" dirty="0"/>
              <a:t>than children in non-poor areas but these differences are largely accounted for by family structure, employment and </a:t>
            </a:r>
            <a:r>
              <a:rPr lang="en-US" sz="1800" dirty="0" smtClean="0"/>
              <a:t>housing.</a:t>
            </a:r>
            <a:endParaRPr lang="en-US" sz="1800" dirty="0"/>
          </a:p>
          <a:p>
            <a:pPr marL="0" indent="0">
              <a:buNone/>
            </a:pPr>
            <a:r>
              <a:rPr lang="en-US" sz="1800" dirty="0"/>
              <a:t>Children in newly poor areas show somewhat better behavioral outcomes and verbal skills than do children in poor areas but these differences are also accounted for by family structure, employment, and housing.</a:t>
            </a:r>
          </a:p>
        </p:txBody>
      </p:sp>
    </p:spTree>
    <p:extLst>
      <p:ext uri="{BB962C8B-B14F-4D97-AF65-F5344CB8AC3E}">
        <p14:creationId xmlns:p14="http://schemas.microsoft.com/office/powerpoint/2010/main" val="1484527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31540" y="2112757"/>
            <a:ext cx="8280920" cy="3600400"/>
          </a:xfrm>
          <a:solidFill>
            <a:schemeClr val="bg1"/>
          </a:solidFill>
        </p:spPr>
        <p:txBody>
          <a:bodyPr>
            <a:normAutofit lnSpcReduction="10000"/>
          </a:bodyPr>
          <a:lstStyle/>
          <a:p>
            <a:pPr fontAlgn="t">
              <a:buClr>
                <a:schemeClr val="accent1">
                  <a:lumMod val="75000"/>
                </a:schemeClr>
              </a:buCl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Recent research documents the importance of neighborhood environments for children’s life chances</a:t>
            </a:r>
          </a:p>
          <a:p>
            <a:pPr fontAlgn="t">
              <a:buClr>
                <a:schemeClr val="accent1">
                  <a:lumMod val="75000"/>
                </a:schemeClr>
              </a:buCl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Residing in a poor area is associated with more behavior problems among children, poorer school readiness, and more health problems</a:t>
            </a:r>
          </a:p>
          <a:p>
            <a:pPr fontAlgn="t">
              <a:buClr>
                <a:schemeClr val="accent1">
                  <a:lumMod val="75000"/>
                </a:schemeClr>
              </a:buCl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These effects are seen in young children; they are also apparent during early adulthood among children raised in disadvantaged areas</a:t>
            </a:r>
          </a:p>
          <a:p>
            <a:pPr fontAlgn="t">
              <a:buClr>
                <a:schemeClr val="accent1">
                  <a:lumMod val="75000"/>
                </a:schemeClr>
              </a:buCl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However, it is unclear to what extent these effects are causal or reflect neighborhood selection</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1"/>
          <p:cNvSpPr txBox="1">
            <a:spLocks/>
          </p:cNvSpPr>
          <p:nvPr/>
        </p:nvSpPr>
        <p:spPr>
          <a:xfrm>
            <a:off x="628650" y="492450"/>
            <a:ext cx="7886700" cy="79641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solidFill>
                <a:latin typeface="Verdana" charset="0"/>
                <a:ea typeface="Verdana" charset="0"/>
                <a:cs typeface="Verdana" charset="0"/>
              </a:rPr>
              <a:t>Neighborhoods and child outcomes</a:t>
            </a:r>
            <a:endParaRPr lang="en-GB" sz="3600" b="1" dirty="0">
              <a:solidFill>
                <a:schemeClr val="accent1"/>
              </a:solidFill>
              <a:latin typeface="Verdana" charset="0"/>
              <a:ea typeface="Verdana" charset="0"/>
              <a:cs typeface="Verdana" charset="0"/>
            </a:endParaRPr>
          </a:p>
        </p:txBody>
      </p:sp>
      <p:sp>
        <p:nvSpPr>
          <p:cNvPr id="9" name="Line 6"/>
          <p:cNvSpPr>
            <a:spLocks noChangeShapeType="1"/>
          </p:cNvSpPr>
          <p:nvPr/>
        </p:nvSpPr>
        <p:spPr bwMode="auto">
          <a:xfrm>
            <a:off x="467544" y="1700808"/>
            <a:ext cx="7848600"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smtClean="0">
              <a:solidFill>
                <a:sysClr val="windowText" lastClr="000000"/>
              </a:solidFill>
            </a:endParaRPr>
          </a:p>
        </p:txBody>
      </p:sp>
    </p:spTree>
    <p:extLst>
      <p:ext uri="{BB962C8B-B14F-4D97-AF65-F5344CB8AC3E}">
        <p14:creationId xmlns:p14="http://schemas.microsoft.com/office/powerpoint/2010/main" val="3012379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64704" y="1844824"/>
            <a:ext cx="8414592" cy="4824535"/>
          </a:xfrm>
          <a:solidFill>
            <a:schemeClr val="bg1"/>
          </a:solidFill>
        </p:spPr>
        <p:txBody>
          <a:bodyPr>
            <a:normAutofit/>
          </a:bodyPr>
          <a:lstStyle/>
          <a:p>
            <a:pPr fontAlgn="t">
              <a:buClr>
                <a:schemeClr val="accent1">
                  <a:lumMod val="75000"/>
                </a:schemeClr>
              </a:buCl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Until recently, results from the Moving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to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Opportunity (MTO) program, an important randomized trial of neighborhood exposure in the US, showed little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effect of neighborhood poverty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levels on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many child and family outcomes (Ludwig et al. 2013</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fontAlgn="t">
              <a:buClr>
                <a:schemeClr val="accent1">
                  <a:lumMod val="75000"/>
                </a:schemeClr>
              </a:buCl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new follow-up analysis of MTO suggests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that long-term exposure to neighborhood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poverty has strong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effects on cognitive and educational outcomes and teen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pregnancy by the time children are in their mid-20’s (</a:t>
            </a:r>
            <a:r>
              <a:rPr lang="en-US" sz="20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Chetty</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tx1"/>
                </a:solidFill>
                <a:latin typeface="Verdana" panose="020B0604030504040204" pitchFamily="34" charset="0"/>
                <a:ea typeface="Verdana" panose="020B0604030504040204" pitchFamily="34" charset="0"/>
                <a:cs typeface="Verdana" panose="020B0604030504040204" pitchFamily="34" charset="0"/>
              </a:rPr>
              <a:t>Hendren</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and Katz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2015)</a:t>
            </a:r>
          </a:p>
          <a:p>
            <a:pPr lvl="1" fontAlgn="t">
              <a:buClr>
                <a:schemeClr val="accent1">
                  <a:lumMod val="75000"/>
                </a:schemeClr>
              </a:buClr>
            </a:pP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Children who moved before age 13 had an 31% higher annual income than the control group who lived in much poorer areas</a:t>
            </a:r>
          </a:p>
          <a:p>
            <a:pPr lvl="1" fontAlgn="t">
              <a:buClr>
                <a:schemeClr val="accent1">
                  <a:lumMod val="75000"/>
                </a:schemeClr>
              </a:buClr>
            </a:pP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Children who moved when older than 13 showed no such benefit of being in a lower poverty area</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1"/>
          <p:cNvSpPr txBox="1">
            <a:spLocks/>
          </p:cNvSpPr>
          <p:nvPr/>
        </p:nvSpPr>
        <p:spPr>
          <a:xfrm>
            <a:off x="628650" y="492450"/>
            <a:ext cx="7886700" cy="79641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solidFill>
                <a:latin typeface="Verdana" charset="0"/>
                <a:ea typeface="Verdana" charset="0"/>
                <a:cs typeface="Verdana" charset="0"/>
              </a:rPr>
              <a:t>Neighborhoods and child outcomes</a:t>
            </a:r>
            <a:endParaRPr lang="en-GB" sz="3600" b="1" dirty="0">
              <a:solidFill>
                <a:schemeClr val="accent1"/>
              </a:solidFill>
              <a:latin typeface="Verdana" charset="0"/>
              <a:ea typeface="Verdana" charset="0"/>
              <a:cs typeface="Verdana" charset="0"/>
            </a:endParaRPr>
          </a:p>
        </p:txBody>
      </p:sp>
      <p:sp>
        <p:nvSpPr>
          <p:cNvPr id="9" name="Line 6"/>
          <p:cNvSpPr>
            <a:spLocks noChangeShapeType="1"/>
          </p:cNvSpPr>
          <p:nvPr/>
        </p:nvSpPr>
        <p:spPr bwMode="auto">
          <a:xfrm>
            <a:off x="467544" y="1700808"/>
            <a:ext cx="7848600"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smtClean="0">
              <a:solidFill>
                <a:sysClr val="windowText" lastClr="000000"/>
              </a:solidFill>
            </a:endParaRPr>
          </a:p>
        </p:txBody>
      </p:sp>
    </p:spTree>
    <p:extLst>
      <p:ext uri="{BB962C8B-B14F-4D97-AF65-F5344CB8AC3E}">
        <p14:creationId xmlns:p14="http://schemas.microsoft.com/office/powerpoint/2010/main" val="3394462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7888" y="1825235"/>
            <a:ext cx="8280920" cy="4203847"/>
          </a:xfrm>
          <a:solidFill>
            <a:schemeClr val="bg1"/>
          </a:solidFill>
        </p:spPr>
        <p:txBody>
          <a:bodyPr>
            <a:normAutofit/>
          </a:bodyPr>
          <a:lstStyle/>
          <a:p>
            <a:pPr fontAlgn="t">
              <a:buClr>
                <a:schemeClr val="accent1">
                  <a:lumMod val="75000"/>
                </a:schemeClr>
              </a:buCl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Reducing exposure to poverty in childhood requires both investment in policy and in interventions</a:t>
            </a:r>
          </a:p>
          <a:p>
            <a:pPr fontAlgn="t">
              <a:buClr>
                <a:schemeClr val="accent1">
                  <a:lumMod val="75000"/>
                </a:schemeClr>
              </a:buCl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Policies directed at reducing children’s exposure to poverty include enhancing the EITC, increasing the minimum wage, increasing the child tax credit, improving neighborhoods and reducing exposure to high poverty neighborhoods.  In-kind transfers, such as nutrition and health care programs, can help reduce some of the negative effects of poverty, as well.</a:t>
            </a:r>
          </a:p>
          <a:p>
            <a:pPr fontAlgn="t">
              <a:buClr>
                <a:schemeClr val="accent1">
                  <a:lumMod val="75000"/>
                </a:schemeClr>
              </a:buCl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Interventions include high quality early child care and pre-kindergarten programs.  The evidence suggests that such interventions work best when delivered early (e.g., </a:t>
            </a:r>
            <a:r>
              <a:rPr lang="da-DK" sz="2000" dirty="0">
                <a:solidFill>
                  <a:schemeClr val="tx1"/>
                </a:solidFill>
                <a:latin typeface="Verdana" panose="020B0604030504040204" pitchFamily="34" charset="0"/>
                <a:ea typeface="Verdana" panose="020B0604030504040204" pitchFamily="34" charset="0"/>
                <a:cs typeface="Verdana" panose="020B0604030504040204" pitchFamily="34" charset="0"/>
              </a:rPr>
              <a:t>(Gennetian &amp; Miller, </a:t>
            </a:r>
            <a:r>
              <a:rPr lang="da-DK"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2000)</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fontAlgn="t">
              <a:buClr>
                <a:schemeClr val="accent1">
                  <a:lumMod val="75000"/>
                </a:schemeClr>
              </a:buClr>
            </a:pPr>
            <a:endPar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fontAlgn="t">
              <a:buClr>
                <a:schemeClr val="accent1">
                  <a:lumMod val="75000"/>
                </a:schemeClr>
              </a:buClr>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1"/>
          <p:cNvSpPr txBox="1">
            <a:spLocks/>
          </p:cNvSpPr>
          <p:nvPr/>
        </p:nvSpPr>
        <p:spPr>
          <a:xfrm>
            <a:off x="628650" y="492450"/>
            <a:ext cx="7886700" cy="79641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solidFill>
                <a:latin typeface="Verdana" charset="0"/>
                <a:ea typeface="Verdana" charset="0"/>
                <a:cs typeface="Verdana" charset="0"/>
              </a:rPr>
              <a:t>(Some) Policy implications</a:t>
            </a:r>
            <a:endParaRPr lang="en-GB" sz="3600" b="1" dirty="0">
              <a:solidFill>
                <a:schemeClr val="accent1"/>
              </a:solidFill>
              <a:latin typeface="Verdana" charset="0"/>
              <a:ea typeface="Verdana" charset="0"/>
              <a:cs typeface="Verdana" charset="0"/>
            </a:endParaRPr>
          </a:p>
        </p:txBody>
      </p:sp>
      <p:sp>
        <p:nvSpPr>
          <p:cNvPr id="9" name="Line 6"/>
          <p:cNvSpPr>
            <a:spLocks noChangeShapeType="1"/>
          </p:cNvSpPr>
          <p:nvPr/>
        </p:nvSpPr>
        <p:spPr bwMode="auto">
          <a:xfrm>
            <a:off x="467544" y="1700808"/>
            <a:ext cx="7848600"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smtClean="0">
              <a:solidFill>
                <a:sysClr val="windowText" lastClr="000000"/>
              </a:solidFill>
            </a:endParaRPr>
          </a:p>
        </p:txBody>
      </p:sp>
    </p:spTree>
    <p:extLst>
      <p:ext uri="{BB962C8B-B14F-4D97-AF65-F5344CB8AC3E}">
        <p14:creationId xmlns:p14="http://schemas.microsoft.com/office/powerpoint/2010/main" val="14727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spcBef>
                <a:spcPts val="0"/>
              </a:spcBef>
            </a:pPr>
            <a:r>
              <a:rPr lang="en-GB" sz="3600" b="1" dirty="0" smtClean="0">
                <a:solidFill>
                  <a:schemeClr val="accent1"/>
                </a:solidFill>
                <a:latin typeface="Verdana" charset="0"/>
                <a:ea typeface="Verdana" charset="0"/>
                <a:cs typeface="Verdana" charset="0"/>
              </a:rPr>
              <a:t>Income mobility across generations</a:t>
            </a:r>
            <a:endParaRPr lang="en-US" sz="3600" dirty="0">
              <a:solidFill>
                <a:schemeClr val="accent1"/>
              </a:solidFill>
            </a:endParaRPr>
          </a:p>
        </p:txBody>
      </p:sp>
      <p:sp>
        <p:nvSpPr>
          <p:cNvPr id="3" name="Content Placeholder 2"/>
          <p:cNvSpPr>
            <a:spLocks noGrp="1"/>
          </p:cNvSpPr>
          <p:nvPr>
            <p:ph idx="1"/>
          </p:nvPr>
        </p:nvSpPr>
        <p:spPr>
          <a:xfrm>
            <a:off x="475307" y="1853697"/>
            <a:ext cx="8229600" cy="4525963"/>
          </a:xfrm>
        </p:spPr>
        <p:txBody>
          <a:bodyPr/>
          <a:lstStyle/>
          <a:p>
            <a:pPr marL="0" indent="0">
              <a:buNone/>
            </a:pPr>
            <a:endParaRPr lang="en-US" dirty="0"/>
          </a:p>
        </p:txBody>
      </p:sp>
      <p:sp>
        <p:nvSpPr>
          <p:cNvPr id="8" name="Slide Number Placeholder 7"/>
          <p:cNvSpPr>
            <a:spLocks noGrp="1"/>
          </p:cNvSpPr>
          <p:nvPr>
            <p:ph type="sldNum" sz="quarter" idx="12"/>
          </p:nvPr>
        </p:nvSpPr>
        <p:spPr/>
        <p:txBody>
          <a:bodyPr/>
          <a:lstStyle/>
          <a:p>
            <a:fld id="{59D802CD-5DC4-7C47-90E6-CD4EBBB0A41A}" type="slidenum">
              <a:rPr lang="en-US" smtClean="0"/>
              <a:t>4</a:t>
            </a:fld>
            <a:endParaRPr lang="en-US"/>
          </a:p>
        </p:txBody>
      </p:sp>
      <p:pic>
        <p:nvPicPr>
          <p:cNvPr id="5" name="Picture 4"/>
          <p:cNvPicPr>
            <a:picLocks noChangeAspect="1"/>
          </p:cNvPicPr>
          <p:nvPr/>
        </p:nvPicPr>
        <p:blipFill>
          <a:blip r:embed="rId2"/>
          <a:stretch>
            <a:fillRect/>
          </a:stretch>
        </p:blipFill>
        <p:spPr>
          <a:xfrm>
            <a:off x="1186004" y="1608625"/>
            <a:ext cx="6599975" cy="4203700"/>
          </a:xfrm>
          <a:prstGeom prst="rect">
            <a:avLst/>
          </a:prstGeom>
        </p:spPr>
      </p:pic>
      <p:sp>
        <p:nvSpPr>
          <p:cNvPr id="4" name="TextBox 3"/>
          <p:cNvSpPr txBox="1"/>
          <p:nvPr/>
        </p:nvSpPr>
        <p:spPr>
          <a:xfrm>
            <a:off x="1186003" y="5812325"/>
            <a:ext cx="7297093" cy="461665"/>
          </a:xfrm>
          <a:prstGeom prst="rect">
            <a:avLst/>
          </a:prstGeom>
          <a:noFill/>
        </p:spPr>
        <p:txBody>
          <a:bodyPr wrap="square" rtlCol="0">
            <a:spAutoFit/>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Source: Pew Charitable Trust (2012) Pursuing </a:t>
            </a:r>
            <a:r>
              <a:rPr lang="en-US" sz="1200" dirty="0">
                <a:latin typeface="Verdana" panose="020B0604030504040204" pitchFamily="34" charset="0"/>
                <a:ea typeface="Verdana" panose="020B0604030504040204" pitchFamily="34" charset="0"/>
                <a:cs typeface="Verdana" panose="020B0604030504040204" pitchFamily="34" charset="0"/>
              </a:rPr>
              <a:t>the American Dream: </a:t>
            </a:r>
            <a:r>
              <a:rPr lang="en-US" sz="1200" dirty="0" smtClean="0">
                <a:latin typeface="Verdana" panose="020B0604030504040204" pitchFamily="34" charset="0"/>
                <a:ea typeface="Verdana" panose="020B0604030504040204" pitchFamily="34" charset="0"/>
                <a:cs typeface="Verdana" panose="020B0604030504040204" pitchFamily="34" charset="0"/>
              </a:rPr>
              <a:t>Economic Mobility </a:t>
            </a:r>
            <a:r>
              <a:rPr lang="en-US" sz="1200" dirty="0">
                <a:latin typeface="Verdana" panose="020B0604030504040204" pitchFamily="34" charset="0"/>
                <a:ea typeface="Verdana" panose="020B0604030504040204" pitchFamily="34" charset="0"/>
                <a:cs typeface="Verdana" panose="020B0604030504040204" pitchFamily="34" charset="0"/>
              </a:rPr>
              <a:t>Across Generations</a:t>
            </a:r>
          </a:p>
        </p:txBody>
      </p:sp>
      <p:sp>
        <p:nvSpPr>
          <p:cNvPr id="6" name="Line 6"/>
          <p:cNvSpPr>
            <a:spLocks noChangeShapeType="1"/>
          </p:cNvSpPr>
          <p:nvPr/>
        </p:nvSpPr>
        <p:spPr bwMode="auto">
          <a:xfrm>
            <a:off x="452324" y="1498349"/>
            <a:ext cx="7848600"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smtClean="0">
              <a:solidFill>
                <a:sysClr val="windowText" lastClr="000000"/>
              </a:solidFill>
            </a:endParaRPr>
          </a:p>
        </p:txBody>
      </p:sp>
    </p:spTree>
    <p:extLst>
      <p:ext uri="{BB962C8B-B14F-4D97-AF65-F5344CB8AC3E}">
        <p14:creationId xmlns:p14="http://schemas.microsoft.com/office/powerpoint/2010/main" val="8484122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7888" y="1825235"/>
            <a:ext cx="8280920" cy="4203847"/>
          </a:xfrm>
          <a:solidFill>
            <a:schemeClr val="bg1"/>
          </a:solidFill>
        </p:spPr>
        <p:txBody>
          <a:bodyPr>
            <a:normAutofit lnSpcReduction="10000"/>
          </a:bodyPr>
          <a:lstStyle/>
          <a:p>
            <a:pPr fontAlgn="t">
              <a:buClr>
                <a:schemeClr val="accent1">
                  <a:lumMod val="75000"/>
                </a:schemeClr>
              </a:buCl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While the evidence linking poverty and child well-being is convincing, less is known about how growing inequality affects this relationship.</a:t>
            </a:r>
          </a:p>
          <a:p>
            <a:pPr fontAlgn="t">
              <a:buClr>
                <a:schemeClr val="accent1">
                  <a:lumMod val="75000"/>
                </a:schemeClr>
              </a:buCl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size of effects remains to be established, as studies use different populations, measurements, and variables.</a:t>
            </a:r>
          </a:p>
          <a:p>
            <a:pPr fontAlgn="t">
              <a:buClr>
                <a:schemeClr val="accent1">
                  <a:lumMod val="75000"/>
                </a:schemeClr>
              </a:buCl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Mechanisms linking poverty to child well-being have been investigated but less is known about whether these mechanisms are casual.</a:t>
            </a:r>
          </a:p>
          <a:p>
            <a:pPr fontAlgn="t">
              <a:buClr>
                <a:schemeClr val="accent1">
                  <a:lumMod val="75000"/>
                </a:schemeClr>
              </a:buCl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More research is needed on income inequality, neighborhood poverty, and child well-being to determine causality and long-term effects of exposure to neighborhood poverty in childhood.</a:t>
            </a:r>
          </a:p>
          <a:p>
            <a:pPr fontAlgn="t">
              <a:buClr>
                <a:schemeClr val="accent1">
                  <a:lumMod val="75000"/>
                </a:schemeClr>
              </a:buClr>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1"/>
          <p:cNvSpPr txBox="1">
            <a:spLocks/>
          </p:cNvSpPr>
          <p:nvPr/>
        </p:nvSpPr>
        <p:spPr>
          <a:xfrm>
            <a:off x="628650" y="492450"/>
            <a:ext cx="7886700" cy="79641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solidFill>
                <a:latin typeface="Verdana" charset="0"/>
                <a:ea typeface="Verdana" charset="0"/>
                <a:cs typeface="Verdana" charset="0"/>
              </a:rPr>
              <a:t> (Some) Research implications</a:t>
            </a:r>
            <a:endParaRPr lang="en-GB" sz="3600" b="1" dirty="0">
              <a:solidFill>
                <a:schemeClr val="accent1"/>
              </a:solidFill>
              <a:latin typeface="Verdana" charset="0"/>
              <a:ea typeface="Verdana" charset="0"/>
              <a:cs typeface="Verdana" charset="0"/>
            </a:endParaRPr>
          </a:p>
        </p:txBody>
      </p:sp>
      <p:sp>
        <p:nvSpPr>
          <p:cNvPr id="9" name="Line 6"/>
          <p:cNvSpPr>
            <a:spLocks noChangeShapeType="1"/>
          </p:cNvSpPr>
          <p:nvPr/>
        </p:nvSpPr>
        <p:spPr bwMode="auto">
          <a:xfrm>
            <a:off x="467544" y="1700808"/>
            <a:ext cx="7848600"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smtClean="0">
              <a:solidFill>
                <a:sysClr val="windowText" lastClr="000000"/>
              </a:solidFill>
            </a:endParaRPr>
          </a:p>
        </p:txBody>
      </p:sp>
    </p:spTree>
    <p:extLst>
      <p:ext uri="{BB962C8B-B14F-4D97-AF65-F5344CB8AC3E}">
        <p14:creationId xmlns:p14="http://schemas.microsoft.com/office/powerpoint/2010/main" val="2493269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chemeClr val="accent1"/>
                </a:solidFill>
                <a:latin typeface="Verdana" charset="0"/>
                <a:ea typeface="Verdana" charset="0"/>
                <a:cs typeface="Verdana" charset="0"/>
              </a:rPr>
              <a:t>(Some) Additional references</a:t>
            </a:r>
            <a:r>
              <a:rPr lang="en-GB" b="1" dirty="0">
                <a:solidFill>
                  <a:schemeClr val="accent1"/>
                </a:solidFill>
                <a:latin typeface="Verdana" charset="0"/>
                <a:ea typeface="Verdana" charset="0"/>
                <a:cs typeface="Verdana" charset="0"/>
              </a:rPr>
              <a:t/>
            </a:r>
            <a:br>
              <a:rPr lang="en-GB" b="1" dirty="0">
                <a:solidFill>
                  <a:schemeClr val="accent1"/>
                </a:solidFill>
                <a:latin typeface="Verdana" charset="0"/>
                <a:ea typeface="Verdana" charset="0"/>
                <a:cs typeface="Verdana" charset="0"/>
              </a:rPr>
            </a:br>
            <a:endParaRPr lang="en-US" dirty="0"/>
          </a:p>
        </p:txBody>
      </p:sp>
      <p:sp>
        <p:nvSpPr>
          <p:cNvPr id="3" name="Slide Number Placeholder 2"/>
          <p:cNvSpPr>
            <a:spLocks noGrp="1"/>
          </p:cNvSpPr>
          <p:nvPr>
            <p:ph type="sldNum" sz="quarter" idx="12"/>
          </p:nvPr>
        </p:nvSpPr>
        <p:spPr/>
        <p:txBody>
          <a:bodyPr/>
          <a:lstStyle/>
          <a:p>
            <a:fld id="{59D802CD-5DC4-7C47-90E6-CD4EBBB0A41A}" type="slidenum">
              <a:rPr lang="en-US" smtClean="0"/>
              <a:t>41</a:t>
            </a:fld>
            <a:endParaRPr lang="en-US"/>
          </a:p>
        </p:txBody>
      </p:sp>
      <p:sp>
        <p:nvSpPr>
          <p:cNvPr id="4" name="Rectangle 3"/>
          <p:cNvSpPr/>
          <p:nvPr/>
        </p:nvSpPr>
        <p:spPr>
          <a:xfrm>
            <a:off x="565841" y="1417638"/>
            <a:ext cx="8424249" cy="5539978"/>
          </a:xfrm>
          <a:prstGeom prst="rect">
            <a:avLst/>
          </a:prstGeom>
        </p:spPr>
        <p:txBody>
          <a:bodyPr wrap="square">
            <a:spAutoFit/>
          </a:bodyPr>
          <a:lstStyle/>
          <a:p>
            <a:r>
              <a:rPr lang="en-US" sz="900" dirty="0" smtClean="0">
                <a:latin typeface="Verdana" panose="020B0604030504040204" pitchFamily="34" charset="0"/>
                <a:ea typeface="Verdana" panose="020B0604030504040204" pitchFamily="34" charset="0"/>
                <a:cs typeface="Verdana" panose="020B0604030504040204" pitchFamily="34" charset="0"/>
              </a:rPr>
              <a:t>Becker, G. (1991). A </a:t>
            </a:r>
            <a:r>
              <a:rPr lang="en-US" sz="900" dirty="0">
                <a:latin typeface="Verdana" panose="020B0604030504040204" pitchFamily="34" charset="0"/>
                <a:ea typeface="Verdana" panose="020B0604030504040204" pitchFamily="34" charset="0"/>
                <a:cs typeface="Verdana" panose="020B0604030504040204" pitchFamily="34" charset="0"/>
              </a:rPr>
              <a:t>Treatise on the </a:t>
            </a:r>
            <a:r>
              <a:rPr lang="en-US" sz="900" dirty="0" smtClean="0">
                <a:latin typeface="Verdana" panose="020B0604030504040204" pitchFamily="34" charset="0"/>
                <a:ea typeface="Verdana" panose="020B0604030504040204" pitchFamily="34" charset="0"/>
                <a:cs typeface="Verdana" panose="020B0604030504040204" pitchFamily="34" charset="0"/>
              </a:rPr>
              <a:t>Family, Cambridge</a:t>
            </a:r>
            <a:r>
              <a:rPr lang="en-US" sz="900" dirty="0">
                <a:latin typeface="Verdana" panose="020B0604030504040204" pitchFamily="34" charset="0"/>
                <a:ea typeface="Verdana" panose="020B0604030504040204" pitchFamily="34" charset="0"/>
                <a:cs typeface="Verdana" panose="020B0604030504040204" pitchFamily="34" charset="0"/>
              </a:rPr>
              <a:t>, MA: Harvard University </a:t>
            </a:r>
            <a:r>
              <a:rPr lang="en-US" sz="900" dirty="0" smtClean="0">
                <a:latin typeface="Verdana" panose="020B0604030504040204" pitchFamily="34" charset="0"/>
                <a:ea typeface="Verdana" panose="020B0604030504040204" pitchFamily="34" charset="0"/>
                <a:cs typeface="Verdana" panose="020B0604030504040204" pitchFamily="34" charset="0"/>
              </a:rPr>
              <a:t>Press.</a:t>
            </a:r>
          </a:p>
          <a:p>
            <a:endParaRPr lang="en-US" sz="900" dirty="0">
              <a:latin typeface="Verdana" panose="020B0604030504040204" pitchFamily="34" charset="0"/>
              <a:ea typeface="Verdana" panose="020B0604030504040204" pitchFamily="34" charset="0"/>
              <a:cs typeface="Verdana" panose="020B0604030504040204" pitchFamily="34" charset="0"/>
            </a:endParaRPr>
          </a:p>
          <a:p>
            <a:r>
              <a:rPr lang="en-US" sz="900" dirty="0">
                <a:latin typeface="Verdana" panose="020B0604030504040204" pitchFamily="34" charset="0"/>
                <a:ea typeface="Verdana" panose="020B0604030504040204" pitchFamily="34" charset="0"/>
                <a:cs typeface="Verdana" panose="020B0604030504040204" pitchFamily="34" charset="0"/>
              </a:rPr>
              <a:t>Conger, R. D., &amp; Elder, G. H. (1994). Families in Troubled Times: Adapting to Change in Rural America. New York, NY: Aldine de </a:t>
            </a:r>
            <a:r>
              <a:rPr lang="en-US" sz="900" dirty="0" err="1">
                <a:latin typeface="Verdana" panose="020B0604030504040204" pitchFamily="34" charset="0"/>
                <a:ea typeface="Verdana" panose="020B0604030504040204" pitchFamily="34" charset="0"/>
                <a:cs typeface="Verdana" panose="020B0604030504040204" pitchFamily="34" charset="0"/>
              </a:rPr>
              <a:t>Gruyter</a:t>
            </a:r>
            <a:r>
              <a:rPr lang="en-US" sz="900" dirty="0" smtClean="0">
                <a:latin typeface="Verdana" panose="020B0604030504040204" pitchFamily="34" charset="0"/>
                <a:ea typeface="Verdana" panose="020B0604030504040204" pitchFamily="34" charset="0"/>
                <a:cs typeface="Verdana" panose="020B0604030504040204" pitchFamily="34" charset="0"/>
              </a:rPr>
              <a:t>.</a:t>
            </a:r>
          </a:p>
          <a:p>
            <a:endParaRPr lang="en-US" sz="900" dirty="0">
              <a:latin typeface="Verdana" panose="020B0604030504040204" pitchFamily="34" charset="0"/>
              <a:ea typeface="Verdana" panose="020B0604030504040204" pitchFamily="34" charset="0"/>
              <a:cs typeface="Verdana" panose="020B0604030504040204" pitchFamily="34" charset="0"/>
            </a:endParaRPr>
          </a:p>
          <a:p>
            <a:r>
              <a:rPr lang="en-US" sz="900" dirty="0" smtClean="0">
                <a:latin typeface="Verdana" panose="020B0604030504040204" pitchFamily="34" charset="0"/>
                <a:ea typeface="Verdana" panose="020B0604030504040204" pitchFamily="34" charset="0"/>
                <a:cs typeface="Verdana" panose="020B0604030504040204" pitchFamily="34" charset="0"/>
              </a:rPr>
              <a:t>Duncan, G., et </a:t>
            </a:r>
            <a:r>
              <a:rPr lang="en-US" sz="900" dirty="0">
                <a:latin typeface="Verdana" panose="020B0604030504040204" pitchFamily="34" charset="0"/>
                <a:ea typeface="Verdana" panose="020B0604030504040204" pitchFamily="34" charset="0"/>
                <a:cs typeface="Verdana" panose="020B0604030504040204" pitchFamily="34" charset="0"/>
              </a:rPr>
              <a:t>al </a:t>
            </a:r>
            <a:r>
              <a:rPr lang="en-US" sz="900" dirty="0" smtClean="0">
                <a:latin typeface="Verdana" panose="020B0604030504040204" pitchFamily="34" charset="0"/>
                <a:ea typeface="Verdana" panose="020B0604030504040204" pitchFamily="34" charset="0"/>
                <a:cs typeface="Verdana" panose="020B0604030504040204" pitchFamily="34" charset="0"/>
              </a:rPr>
              <a:t>(2014). Boosting family income to promote child development.  The Future of Children, 24(1).</a:t>
            </a:r>
          </a:p>
          <a:p>
            <a:endParaRPr lang="en-US" sz="900" dirty="0">
              <a:latin typeface="Verdana" panose="020B0604030504040204" pitchFamily="34" charset="0"/>
              <a:ea typeface="Verdana" panose="020B0604030504040204" pitchFamily="34" charset="0"/>
              <a:cs typeface="Verdana" panose="020B0604030504040204" pitchFamily="34" charset="0"/>
            </a:endParaRPr>
          </a:p>
          <a:p>
            <a:r>
              <a:rPr lang="en-US" sz="900" dirty="0" err="1">
                <a:latin typeface="Verdana" panose="020B0604030504040204" pitchFamily="34" charset="0"/>
                <a:ea typeface="Verdana" panose="020B0604030504040204" pitchFamily="34" charset="0"/>
                <a:cs typeface="Verdana" panose="020B0604030504040204" pitchFamily="34" charset="0"/>
              </a:rPr>
              <a:t>Gennetian</a:t>
            </a:r>
            <a:r>
              <a:rPr lang="en-US" sz="900" dirty="0">
                <a:latin typeface="Verdana" panose="020B0604030504040204" pitchFamily="34" charset="0"/>
                <a:ea typeface="Verdana" panose="020B0604030504040204" pitchFamily="34" charset="0"/>
                <a:cs typeface="Verdana" panose="020B0604030504040204" pitchFamily="34" charset="0"/>
              </a:rPr>
              <a:t>, L., &amp; Miller, C. (2000). Reforming welfare and </a:t>
            </a:r>
            <a:r>
              <a:rPr lang="en-US" sz="900" dirty="0" smtClean="0">
                <a:latin typeface="Verdana" panose="020B0604030504040204" pitchFamily="34" charset="0"/>
                <a:ea typeface="Verdana" panose="020B0604030504040204" pitchFamily="34" charset="0"/>
                <a:cs typeface="Verdana" panose="020B0604030504040204" pitchFamily="34" charset="0"/>
              </a:rPr>
              <a:t>rewarding work</a:t>
            </a:r>
            <a:r>
              <a:rPr lang="en-US" sz="900" dirty="0">
                <a:latin typeface="Verdana" panose="020B0604030504040204" pitchFamily="34" charset="0"/>
                <a:ea typeface="Verdana" panose="020B0604030504040204" pitchFamily="34" charset="0"/>
                <a:cs typeface="Verdana" panose="020B0604030504040204" pitchFamily="34" charset="0"/>
              </a:rPr>
              <a:t>: Final report on the Minnesota Family Investment Program: Vol.</a:t>
            </a:r>
          </a:p>
          <a:p>
            <a:r>
              <a:rPr lang="en-US" sz="900" dirty="0">
                <a:latin typeface="Verdana" panose="020B0604030504040204" pitchFamily="34" charset="0"/>
                <a:ea typeface="Verdana" panose="020B0604030504040204" pitchFamily="34" charset="0"/>
                <a:cs typeface="Verdana" panose="020B0604030504040204" pitchFamily="34" charset="0"/>
              </a:rPr>
              <a:t>2. Effects on children. New York, NY: MDRC. Retrieved from http</a:t>
            </a:r>
            <a:r>
              <a:rPr lang="en-US" sz="900" dirty="0" smtClean="0">
                <a:latin typeface="Verdana" panose="020B0604030504040204" pitchFamily="34" charset="0"/>
                <a:ea typeface="Verdana" panose="020B0604030504040204" pitchFamily="34" charset="0"/>
                <a:cs typeface="Verdana" panose="020B0604030504040204" pitchFamily="34" charset="0"/>
              </a:rPr>
              <a:t>://www.mdrc.org/publications/206/full.pdf</a:t>
            </a:r>
          </a:p>
          <a:p>
            <a:endParaRPr lang="en-US" sz="900" dirty="0">
              <a:latin typeface="Verdana" panose="020B0604030504040204" pitchFamily="34" charset="0"/>
              <a:ea typeface="Verdana" panose="020B0604030504040204" pitchFamily="34" charset="0"/>
              <a:cs typeface="Verdana" panose="020B0604030504040204" pitchFamily="34" charset="0"/>
            </a:endParaRPr>
          </a:p>
          <a:p>
            <a:r>
              <a:rPr lang="en-US" sz="900" dirty="0" err="1" smtClean="0">
                <a:latin typeface="Verdana" panose="020B0604030504040204" pitchFamily="34" charset="0"/>
                <a:ea typeface="Verdana" panose="020B0604030504040204" pitchFamily="34" charset="0"/>
                <a:cs typeface="Verdana" panose="020B0604030504040204" pitchFamily="34" charset="0"/>
              </a:rPr>
              <a:t>Leventhal</a:t>
            </a:r>
            <a:r>
              <a:rPr lang="en-US" sz="900" dirty="0">
                <a:latin typeface="Verdana" panose="020B0604030504040204" pitchFamily="34" charset="0"/>
                <a:ea typeface="Verdana" panose="020B0604030504040204" pitchFamily="34" charset="0"/>
                <a:cs typeface="Verdana" panose="020B0604030504040204" pitchFamily="34" charset="0"/>
              </a:rPr>
              <a:t>, T. &amp; Brooks-Gunn, J. (2000). The neighborhoods they live in: The effects of neighborhood residence on child and adolescent outcomes. Psychological Bulletin®, 126, 309-337</a:t>
            </a:r>
            <a:r>
              <a:rPr lang="en-US" sz="900" dirty="0" smtClean="0">
                <a:latin typeface="Verdana" panose="020B0604030504040204" pitchFamily="34" charset="0"/>
                <a:ea typeface="Verdana" panose="020B0604030504040204" pitchFamily="34" charset="0"/>
                <a:cs typeface="Verdana" panose="020B0604030504040204" pitchFamily="34" charset="0"/>
              </a:rPr>
              <a:t>.</a:t>
            </a:r>
          </a:p>
          <a:p>
            <a:endParaRPr lang="en-US" sz="900" dirty="0">
              <a:latin typeface="Verdana" panose="020B0604030504040204" pitchFamily="34" charset="0"/>
              <a:ea typeface="Verdana" panose="020B0604030504040204" pitchFamily="34" charset="0"/>
              <a:cs typeface="Verdana" panose="020B0604030504040204" pitchFamily="34" charset="0"/>
            </a:endParaRPr>
          </a:p>
          <a:p>
            <a:r>
              <a:rPr lang="en-US" sz="900" dirty="0" smtClean="0">
                <a:latin typeface="Verdana" panose="020B0604030504040204" pitchFamily="34" charset="0"/>
                <a:ea typeface="Verdana" panose="020B0604030504040204" pitchFamily="34" charset="0"/>
                <a:cs typeface="Verdana" panose="020B0604030504040204" pitchFamily="34" charset="0"/>
              </a:rPr>
              <a:t>Magnuson, K. &amp; </a:t>
            </a:r>
            <a:r>
              <a:rPr lang="en-US" sz="900" dirty="0" err="1" smtClean="0">
                <a:latin typeface="Verdana" panose="020B0604030504040204" pitchFamily="34" charset="0"/>
                <a:ea typeface="Verdana" panose="020B0604030504040204" pitchFamily="34" charset="0"/>
                <a:cs typeface="Verdana" panose="020B0604030504040204" pitchFamily="34" charset="0"/>
              </a:rPr>
              <a:t>Votruba-Drzal</a:t>
            </a:r>
            <a:r>
              <a:rPr lang="en-US" sz="900" dirty="0" smtClean="0">
                <a:latin typeface="Verdana" panose="020B0604030504040204" pitchFamily="34" charset="0"/>
                <a:ea typeface="Verdana" panose="020B0604030504040204" pitchFamily="34" charset="0"/>
                <a:cs typeface="Verdana" panose="020B0604030504040204" pitchFamily="34" charset="0"/>
              </a:rPr>
              <a:t>, E. (2009). Enduring influences of childhood poverty,” in Changing </a:t>
            </a:r>
            <a:r>
              <a:rPr lang="en-US" sz="900" dirty="0">
                <a:latin typeface="Verdana" panose="020B0604030504040204" pitchFamily="34" charset="0"/>
                <a:ea typeface="Verdana" panose="020B0604030504040204" pitchFamily="34" charset="0"/>
                <a:cs typeface="Verdana" panose="020B0604030504040204" pitchFamily="34" charset="0"/>
              </a:rPr>
              <a:t>Poverty, Changing Policies, eds. M. </a:t>
            </a:r>
            <a:r>
              <a:rPr lang="en-US" sz="900" dirty="0" err="1">
                <a:latin typeface="Verdana" panose="020B0604030504040204" pitchFamily="34" charset="0"/>
                <a:ea typeface="Verdana" panose="020B0604030504040204" pitchFamily="34" charset="0"/>
                <a:cs typeface="Verdana" panose="020B0604030504040204" pitchFamily="34" charset="0"/>
              </a:rPr>
              <a:t>Cancian</a:t>
            </a:r>
            <a:r>
              <a:rPr lang="en-US" sz="900" dirty="0">
                <a:latin typeface="Verdana" panose="020B0604030504040204" pitchFamily="34" charset="0"/>
                <a:ea typeface="Verdana" panose="020B0604030504040204" pitchFamily="34" charset="0"/>
                <a:cs typeface="Verdana" panose="020B0604030504040204" pitchFamily="34" charset="0"/>
              </a:rPr>
              <a:t> and S. </a:t>
            </a:r>
            <a:r>
              <a:rPr lang="en-US" sz="900" dirty="0" err="1" smtClean="0">
                <a:latin typeface="Verdana" panose="020B0604030504040204" pitchFamily="34" charset="0"/>
                <a:ea typeface="Verdana" panose="020B0604030504040204" pitchFamily="34" charset="0"/>
                <a:cs typeface="Verdana" panose="020B0604030504040204" pitchFamily="34" charset="0"/>
              </a:rPr>
              <a:t>Danziger</a:t>
            </a:r>
            <a:r>
              <a:rPr lang="en-US" sz="900" dirty="0" smtClean="0">
                <a:latin typeface="Verdana" panose="020B0604030504040204" pitchFamily="34" charset="0"/>
                <a:ea typeface="Verdana" panose="020B0604030504040204" pitchFamily="34" charset="0"/>
                <a:cs typeface="Verdana" panose="020B0604030504040204" pitchFamily="34" charset="0"/>
              </a:rPr>
              <a:t>, New </a:t>
            </a:r>
            <a:r>
              <a:rPr lang="en-US" sz="900" dirty="0">
                <a:latin typeface="Verdana" panose="020B0604030504040204" pitchFamily="34" charset="0"/>
                <a:ea typeface="Verdana" panose="020B0604030504040204" pitchFamily="34" charset="0"/>
                <a:cs typeface="Verdana" panose="020B0604030504040204" pitchFamily="34" charset="0"/>
              </a:rPr>
              <a:t>York: Russell Sage </a:t>
            </a:r>
            <a:r>
              <a:rPr lang="en-US" sz="900" dirty="0" smtClean="0">
                <a:latin typeface="Verdana" panose="020B0604030504040204" pitchFamily="34" charset="0"/>
                <a:ea typeface="Verdana" panose="020B0604030504040204" pitchFamily="34" charset="0"/>
                <a:cs typeface="Verdana" panose="020B0604030504040204" pitchFamily="34" charset="0"/>
              </a:rPr>
              <a:t>Foundation.</a:t>
            </a:r>
            <a:endParaRPr lang="en-US" sz="900" dirty="0">
              <a:latin typeface="Verdana" panose="020B0604030504040204" pitchFamily="34" charset="0"/>
              <a:ea typeface="Verdana" panose="020B0604030504040204" pitchFamily="34" charset="0"/>
              <a:cs typeface="Verdana" panose="020B0604030504040204" pitchFamily="34" charset="0"/>
            </a:endParaRPr>
          </a:p>
          <a:p>
            <a:endParaRPr lang="en-US" sz="900" dirty="0" smtClean="0">
              <a:latin typeface="Verdana" panose="020B0604030504040204" pitchFamily="34" charset="0"/>
              <a:ea typeface="Verdana" panose="020B0604030504040204" pitchFamily="34" charset="0"/>
              <a:cs typeface="Verdana" panose="020B0604030504040204" pitchFamily="34" charset="0"/>
            </a:endParaRPr>
          </a:p>
          <a:p>
            <a:r>
              <a:rPr lang="en-US" sz="900" dirty="0" smtClean="0">
                <a:latin typeface="Verdana" panose="020B0604030504040204" pitchFamily="34" charset="0"/>
                <a:ea typeface="Verdana" panose="020B0604030504040204" pitchFamily="34" charset="0"/>
                <a:cs typeface="Verdana" panose="020B0604030504040204" pitchFamily="34" charset="0"/>
              </a:rPr>
              <a:t>National </a:t>
            </a:r>
            <a:r>
              <a:rPr lang="en-US" sz="900" dirty="0">
                <a:latin typeface="Verdana" panose="020B0604030504040204" pitchFamily="34" charset="0"/>
                <a:ea typeface="Verdana" panose="020B0604030504040204" pitchFamily="34" charset="0"/>
                <a:cs typeface="Verdana" panose="020B0604030504040204" pitchFamily="34" charset="0"/>
              </a:rPr>
              <a:t>Research Council and Institute of Medicine (2000) From Neurons to Neighborhoods: The Science of Early Childhood Development. Committee on Integrating the Science of Early Childhood Development. Jack P. </a:t>
            </a:r>
            <a:r>
              <a:rPr lang="en-US" sz="900" dirty="0" err="1">
                <a:latin typeface="Verdana" panose="020B0604030504040204" pitchFamily="34" charset="0"/>
                <a:ea typeface="Verdana" panose="020B0604030504040204" pitchFamily="34" charset="0"/>
                <a:cs typeface="Verdana" panose="020B0604030504040204" pitchFamily="34" charset="0"/>
              </a:rPr>
              <a:t>Shonkoff</a:t>
            </a:r>
            <a:r>
              <a:rPr lang="en-US" sz="900" dirty="0">
                <a:latin typeface="Verdana" panose="020B0604030504040204" pitchFamily="34" charset="0"/>
                <a:ea typeface="Verdana" panose="020B0604030504040204" pitchFamily="34" charset="0"/>
                <a:cs typeface="Verdana" panose="020B0604030504040204" pitchFamily="34" charset="0"/>
              </a:rPr>
              <a:t> and Deborah A. Phillips, eds. Board on Children, Youth, and Families, Commission on Behavioral and Social Sciences and Education. Washington, D.C.: National Academy Press.</a:t>
            </a:r>
          </a:p>
          <a:p>
            <a:r>
              <a:rPr lang="en-US" sz="900" dirty="0">
                <a:latin typeface="Verdana" panose="020B0604030504040204" pitchFamily="34" charset="0"/>
                <a:ea typeface="Verdana" panose="020B0604030504040204" pitchFamily="34" charset="0"/>
                <a:cs typeface="Verdana" panose="020B0604030504040204" pitchFamily="34" charset="0"/>
              </a:rPr>
              <a:t>OECD (2112). Education at a Glance 2012: OECD Indicators. Paris: OECD Publishing.</a:t>
            </a:r>
          </a:p>
          <a:p>
            <a:endParaRPr lang="en-US" sz="900" dirty="0">
              <a:latin typeface="Verdana" panose="020B0604030504040204" pitchFamily="34" charset="0"/>
              <a:ea typeface="Verdana" panose="020B0604030504040204" pitchFamily="34" charset="0"/>
              <a:cs typeface="Verdana" panose="020B0604030504040204" pitchFamily="34" charset="0"/>
            </a:endParaRPr>
          </a:p>
          <a:p>
            <a:r>
              <a:rPr lang="en-US" sz="900" dirty="0" err="1">
                <a:latin typeface="Verdana" panose="020B0604030504040204" pitchFamily="34" charset="0"/>
                <a:ea typeface="Verdana" panose="020B0604030504040204" pitchFamily="34" charset="0"/>
                <a:cs typeface="Verdana" panose="020B0604030504040204" pitchFamily="34" charset="0"/>
              </a:rPr>
              <a:t>Rumberger</a:t>
            </a:r>
            <a:r>
              <a:rPr lang="en-US" sz="900" dirty="0">
                <a:latin typeface="Verdana" panose="020B0604030504040204" pitchFamily="34" charset="0"/>
                <a:ea typeface="Verdana" panose="020B0604030504040204" pitchFamily="34" charset="0"/>
                <a:cs typeface="Verdana" panose="020B0604030504040204" pitchFamily="34" charset="0"/>
              </a:rPr>
              <a:t>, R. W. (2011). Dropping out: Why students drop out of high school and what can be done about it. Cambridge, Mass.: Harvard University Press.</a:t>
            </a:r>
          </a:p>
          <a:p>
            <a:endParaRPr lang="en-US" sz="900" dirty="0">
              <a:latin typeface="Verdana" panose="020B0604030504040204" pitchFamily="34" charset="0"/>
              <a:ea typeface="Verdana" panose="020B0604030504040204" pitchFamily="34" charset="0"/>
              <a:cs typeface="Verdana" panose="020B0604030504040204" pitchFamily="34" charset="0"/>
            </a:endParaRPr>
          </a:p>
          <a:p>
            <a:r>
              <a:rPr lang="en-US" sz="900" dirty="0">
                <a:latin typeface="Verdana" panose="020B0604030504040204" pitchFamily="34" charset="0"/>
                <a:ea typeface="Verdana" panose="020B0604030504040204" pitchFamily="34" charset="0"/>
                <a:cs typeface="Verdana" panose="020B0604030504040204" pitchFamily="34" charset="0"/>
              </a:rPr>
              <a:t>Sampson, R.J., </a:t>
            </a:r>
            <a:r>
              <a:rPr lang="en-US" sz="900" dirty="0" err="1">
                <a:latin typeface="Verdana" panose="020B0604030504040204" pitchFamily="34" charset="0"/>
                <a:ea typeface="Verdana" panose="020B0604030504040204" pitchFamily="34" charset="0"/>
                <a:cs typeface="Verdana" panose="020B0604030504040204" pitchFamily="34" charset="0"/>
              </a:rPr>
              <a:t>Morenoff</a:t>
            </a:r>
            <a:r>
              <a:rPr lang="en-US" sz="900" dirty="0">
                <a:latin typeface="Verdana" panose="020B0604030504040204" pitchFamily="34" charset="0"/>
                <a:ea typeface="Verdana" panose="020B0604030504040204" pitchFamily="34" charset="0"/>
                <a:cs typeface="Verdana" panose="020B0604030504040204" pitchFamily="34" charset="0"/>
              </a:rPr>
              <a:t>, J.D., &amp; Gannon-Rowley, T. (2002). Assessing "neighborhood effects": Social processes and new directions in research. Annual Review of Sociology, 28, 443-478.</a:t>
            </a:r>
          </a:p>
          <a:p>
            <a:endParaRPr lang="en-US" sz="900" dirty="0" smtClean="0">
              <a:latin typeface="Verdana" panose="020B0604030504040204" pitchFamily="34" charset="0"/>
              <a:ea typeface="Verdana" panose="020B0604030504040204" pitchFamily="34" charset="0"/>
              <a:cs typeface="Verdana" panose="020B0604030504040204" pitchFamily="34" charset="0"/>
            </a:endParaRPr>
          </a:p>
          <a:p>
            <a:r>
              <a:rPr lang="en-US" sz="900" dirty="0" smtClean="0">
                <a:latin typeface="Verdana" panose="020B0604030504040204" pitchFamily="34" charset="0"/>
                <a:ea typeface="Verdana" panose="020B0604030504040204" pitchFamily="34" charset="0"/>
                <a:cs typeface="Verdana" panose="020B0604030504040204" pitchFamily="34" charset="0"/>
              </a:rPr>
              <a:t>Schindler, H.S., et al. </a:t>
            </a:r>
            <a:r>
              <a:rPr lang="en-US" sz="900" dirty="0">
                <a:latin typeface="Verdana" panose="020B0604030504040204" pitchFamily="34" charset="0"/>
                <a:ea typeface="Verdana" panose="020B0604030504040204" pitchFamily="34" charset="0"/>
                <a:cs typeface="Verdana" panose="020B0604030504040204" pitchFamily="34" charset="0"/>
              </a:rPr>
              <a:t>(</a:t>
            </a:r>
            <a:r>
              <a:rPr lang="en-US" sz="900" dirty="0" smtClean="0">
                <a:latin typeface="Verdana" panose="020B0604030504040204" pitchFamily="34" charset="0"/>
                <a:ea typeface="Verdana" panose="020B0604030504040204" pitchFamily="34" charset="0"/>
                <a:cs typeface="Verdana" panose="020B0604030504040204" pitchFamily="34" charset="0"/>
              </a:rPr>
              <a:t>2015). </a:t>
            </a:r>
            <a:r>
              <a:rPr lang="en-US" sz="900" dirty="0">
                <a:latin typeface="Verdana" panose="020B0604030504040204" pitchFamily="34" charset="0"/>
                <a:ea typeface="Verdana" panose="020B0604030504040204" pitchFamily="34" charset="0"/>
                <a:cs typeface="Verdana" panose="020B0604030504040204" pitchFamily="34" charset="0"/>
              </a:rPr>
              <a:t>Maximizing </a:t>
            </a:r>
            <a:r>
              <a:rPr lang="en-US" sz="900" dirty="0" smtClean="0">
                <a:latin typeface="Verdana" panose="020B0604030504040204" pitchFamily="34" charset="0"/>
                <a:ea typeface="Verdana" panose="020B0604030504040204" pitchFamily="34" charset="0"/>
                <a:cs typeface="Verdana" panose="020B0604030504040204" pitchFamily="34" charset="0"/>
              </a:rPr>
              <a:t>the potential of early childhood education to prevent externalizing behavior problems: A meta-analysis.</a:t>
            </a:r>
            <a:r>
              <a:rPr lang="en-US" sz="900" dirty="0">
                <a:latin typeface="Verdana" panose="020B0604030504040204" pitchFamily="34" charset="0"/>
                <a:ea typeface="Verdana" panose="020B0604030504040204" pitchFamily="34" charset="0"/>
                <a:cs typeface="Verdana" panose="020B0604030504040204" pitchFamily="34" charset="0"/>
              </a:rPr>
              <a:t> J </a:t>
            </a:r>
            <a:r>
              <a:rPr lang="en-US" sz="900" dirty="0" err="1">
                <a:latin typeface="Verdana" panose="020B0604030504040204" pitchFamily="34" charset="0"/>
                <a:ea typeface="Verdana" panose="020B0604030504040204" pitchFamily="34" charset="0"/>
                <a:cs typeface="Verdana" panose="020B0604030504040204" pitchFamily="34" charset="0"/>
              </a:rPr>
              <a:t>Sch</a:t>
            </a:r>
            <a:r>
              <a:rPr lang="en-US" sz="900" dirty="0">
                <a:latin typeface="Verdana" panose="020B0604030504040204" pitchFamily="34" charset="0"/>
                <a:ea typeface="Verdana" panose="020B0604030504040204" pitchFamily="34" charset="0"/>
                <a:cs typeface="Verdana" panose="020B0604030504040204" pitchFamily="34" charset="0"/>
              </a:rPr>
              <a:t> </a:t>
            </a:r>
            <a:r>
              <a:rPr lang="en-US" sz="900" dirty="0" smtClean="0">
                <a:latin typeface="Verdana" panose="020B0604030504040204" pitchFamily="34" charset="0"/>
                <a:ea typeface="Verdana" panose="020B0604030504040204" pitchFamily="34" charset="0"/>
                <a:cs typeface="Verdana" panose="020B0604030504040204" pitchFamily="34" charset="0"/>
              </a:rPr>
              <a:t>Psychol., 243-63</a:t>
            </a:r>
            <a:r>
              <a:rPr lang="en-US" sz="900" dirty="0">
                <a:latin typeface="Verdana" panose="020B0604030504040204" pitchFamily="34" charset="0"/>
                <a:ea typeface="Verdana" panose="020B0604030504040204" pitchFamily="34" charset="0"/>
                <a:cs typeface="Verdana" panose="020B0604030504040204" pitchFamily="34" charset="0"/>
              </a:rPr>
              <a:t>. </a:t>
            </a:r>
            <a:endParaRPr lang="en-US" sz="900" dirty="0" smtClean="0">
              <a:latin typeface="Verdana" panose="020B0604030504040204" pitchFamily="34" charset="0"/>
              <a:ea typeface="Verdana" panose="020B0604030504040204" pitchFamily="34" charset="0"/>
              <a:cs typeface="Verdana" panose="020B0604030504040204" pitchFamily="34" charset="0"/>
            </a:endParaRPr>
          </a:p>
          <a:p>
            <a:endParaRPr lang="en-US" sz="900" dirty="0" smtClean="0">
              <a:latin typeface="Verdana" panose="020B0604030504040204" pitchFamily="34" charset="0"/>
              <a:ea typeface="Verdana" panose="020B0604030504040204" pitchFamily="34" charset="0"/>
              <a:cs typeface="Verdana" panose="020B0604030504040204" pitchFamily="34" charset="0"/>
            </a:endParaRPr>
          </a:p>
          <a:p>
            <a:r>
              <a:rPr lang="en-US" sz="900" dirty="0" smtClean="0">
                <a:latin typeface="Verdana" panose="020B0604030504040204" pitchFamily="34" charset="0"/>
                <a:ea typeface="Verdana" panose="020B0604030504040204" pitchFamily="34" charset="0"/>
                <a:cs typeface="Verdana" panose="020B0604030504040204" pitchFamily="34" charset="0"/>
              </a:rPr>
              <a:t>Schindler, H.S., et al. (2012</a:t>
            </a:r>
            <a:r>
              <a:rPr lang="en-US" sz="900" dirty="0">
                <a:latin typeface="Verdana" panose="020B0604030504040204" pitchFamily="34" charset="0"/>
                <a:ea typeface="Verdana" panose="020B0604030504040204" pitchFamily="34" charset="0"/>
                <a:cs typeface="Verdana" panose="020B0604030504040204" pitchFamily="34" charset="0"/>
              </a:rPr>
              <a:t>). The lifelong effects of early childhood adversity and toxic stress. Pediatrics, 129, e232-e246</a:t>
            </a:r>
            <a:r>
              <a:rPr lang="en-US" sz="900" dirty="0" smtClean="0">
                <a:latin typeface="Verdana" panose="020B0604030504040204" pitchFamily="34" charset="0"/>
                <a:ea typeface="Verdana" panose="020B0604030504040204" pitchFamily="34" charset="0"/>
                <a:cs typeface="Verdana" panose="020B0604030504040204" pitchFamily="34" charset="0"/>
              </a:rPr>
              <a:t>.</a:t>
            </a:r>
          </a:p>
          <a:p>
            <a:endParaRPr lang="en-US" sz="900" dirty="0">
              <a:latin typeface="Verdana" panose="020B0604030504040204" pitchFamily="34" charset="0"/>
              <a:ea typeface="Verdana" panose="020B0604030504040204" pitchFamily="34" charset="0"/>
              <a:cs typeface="Verdana" panose="020B0604030504040204" pitchFamily="34" charset="0"/>
            </a:endParaRPr>
          </a:p>
          <a:p>
            <a:r>
              <a:rPr lang="en-US" sz="900" dirty="0" err="1" smtClean="0">
                <a:latin typeface="Verdana" panose="020B0604030504040204" pitchFamily="34" charset="0"/>
                <a:ea typeface="Verdana" panose="020B0604030504040204" pitchFamily="34" charset="0"/>
                <a:cs typeface="Verdana" panose="020B0604030504040204" pitchFamily="34" charset="0"/>
              </a:rPr>
              <a:t>Shonkoff</a:t>
            </a:r>
            <a:r>
              <a:rPr lang="en-US" sz="900" dirty="0">
                <a:latin typeface="Verdana" panose="020B0604030504040204" pitchFamily="34" charset="0"/>
                <a:ea typeface="Verdana" panose="020B0604030504040204" pitchFamily="34" charset="0"/>
                <a:cs typeface="Verdana" panose="020B0604030504040204" pitchFamily="34" charset="0"/>
              </a:rPr>
              <a:t>, J.P</a:t>
            </a:r>
            <a:r>
              <a:rPr lang="en-US" sz="900" dirty="0" smtClean="0">
                <a:latin typeface="Verdana" panose="020B0604030504040204" pitchFamily="34" charset="0"/>
                <a:ea typeface="Verdana" panose="020B0604030504040204" pitchFamily="34" charset="0"/>
                <a:cs typeface="Verdana" panose="020B0604030504040204" pitchFamily="34" charset="0"/>
              </a:rPr>
              <a:t>. et al. </a:t>
            </a:r>
            <a:r>
              <a:rPr lang="en-US" sz="900" dirty="0">
                <a:latin typeface="Verdana" panose="020B0604030504040204" pitchFamily="34" charset="0"/>
                <a:ea typeface="Verdana" panose="020B0604030504040204" pitchFamily="34" charset="0"/>
                <a:cs typeface="Verdana" panose="020B0604030504040204" pitchFamily="34" charset="0"/>
              </a:rPr>
              <a:t>(2012). Leveraging the Biology of Adversity to Address the Roots of Disparities in Health and Development. PNAS, 109 (Suppl. 2), 17302-17307</a:t>
            </a:r>
            <a:r>
              <a:rPr lang="en-US" sz="900" dirty="0" smtClean="0">
                <a:latin typeface="Verdana" panose="020B0604030504040204" pitchFamily="34" charset="0"/>
                <a:ea typeface="Verdana" panose="020B0604030504040204" pitchFamily="34" charset="0"/>
                <a:cs typeface="Verdana" panose="020B0604030504040204" pitchFamily="34" charset="0"/>
              </a:rPr>
              <a:t>.</a:t>
            </a:r>
          </a:p>
          <a:p>
            <a:endParaRPr lang="en-US" sz="900" dirty="0" smtClean="0">
              <a:latin typeface="Verdana" panose="020B0604030504040204" pitchFamily="34" charset="0"/>
              <a:ea typeface="Verdana" panose="020B0604030504040204" pitchFamily="34" charset="0"/>
              <a:cs typeface="Verdana" panose="020B0604030504040204" pitchFamily="34" charset="0"/>
            </a:endParaRPr>
          </a:p>
          <a:p>
            <a:r>
              <a:rPr lang="en-US" sz="900" dirty="0" smtClean="0">
                <a:latin typeface="Verdana" panose="020B0604030504040204" pitchFamily="34" charset="0"/>
                <a:ea typeface="Verdana" panose="020B0604030504040204" pitchFamily="34" charset="0"/>
                <a:cs typeface="Verdana" panose="020B0604030504040204" pitchFamily="34" charset="0"/>
              </a:rPr>
              <a:t>Yoshikawa, H., </a:t>
            </a:r>
            <a:r>
              <a:rPr lang="en-US" sz="900" dirty="0" err="1" smtClean="0">
                <a:latin typeface="Verdana" panose="020B0604030504040204" pitchFamily="34" charset="0"/>
                <a:ea typeface="Verdana" panose="020B0604030504040204" pitchFamily="34" charset="0"/>
                <a:cs typeface="Verdana" panose="020B0604030504040204" pitchFamily="34" charset="0"/>
              </a:rPr>
              <a:t>Aber</a:t>
            </a:r>
            <a:r>
              <a:rPr lang="en-US" sz="900" dirty="0" smtClean="0">
                <a:latin typeface="Verdana" panose="020B0604030504040204" pitchFamily="34" charset="0"/>
                <a:ea typeface="Verdana" panose="020B0604030504040204" pitchFamily="34" charset="0"/>
                <a:cs typeface="Verdana" panose="020B0604030504040204" pitchFamily="34" charset="0"/>
              </a:rPr>
              <a:t>, J.L., &amp; </a:t>
            </a:r>
            <a:r>
              <a:rPr lang="en-US" sz="900" dirty="0" err="1" smtClean="0">
                <a:latin typeface="Verdana" panose="020B0604030504040204" pitchFamily="34" charset="0"/>
                <a:ea typeface="Verdana" panose="020B0604030504040204" pitchFamily="34" charset="0"/>
                <a:cs typeface="Verdana" panose="020B0604030504040204" pitchFamily="34" charset="0"/>
              </a:rPr>
              <a:t>Beardslee</a:t>
            </a:r>
            <a:r>
              <a:rPr lang="en-US" sz="900" dirty="0" smtClean="0">
                <a:latin typeface="Verdana" panose="020B0604030504040204" pitchFamily="34" charset="0"/>
                <a:ea typeface="Verdana" panose="020B0604030504040204" pitchFamily="34" charset="0"/>
                <a:cs typeface="Verdana" panose="020B0604030504040204" pitchFamily="34" charset="0"/>
              </a:rPr>
              <a:t>, W.R. (2012). The effects of poverty on the mental, emotional, and behavioral health of children and youth: Implications </a:t>
            </a:r>
            <a:r>
              <a:rPr lang="en-US" sz="900" dirty="0">
                <a:latin typeface="Verdana" panose="020B0604030504040204" pitchFamily="34" charset="0"/>
                <a:ea typeface="Verdana" panose="020B0604030504040204" pitchFamily="34" charset="0"/>
                <a:cs typeface="Verdana" panose="020B0604030504040204" pitchFamily="34" charset="0"/>
              </a:rPr>
              <a:t>for </a:t>
            </a:r>
            <a:r>
              <a:rPr lang="en-US" sz="900" dirty="0" smtClean="0">
                <a:latin typeface="Verdana" panose="020B0604030504040204" pitchFamily="34" charset="0"/>
                <a:ea typeface="Verdana" panose="020B0604030504040204" pitchFamily="34" charset="0"/>
                <a:cs typeface="Verdana" panose="020B0604030504040204" pitchFamily="34" charset="0"/>
              </a:rPr>
              <a:t>prevention, American Psychologist,  </a:t>
            </a:r>
            <a:r>
              <a:rPr lang="en-US" sz="900" dirty="0">
                <a:latin typeface="Verdana" panose="020B0604030504040204" pitchFamily="34" charset="0"/>
                <a:ea typeface="Verdana" panose="020B0604030504040204" pitchFamily="34" charset="0"/>
                <a:cs typeface="Verdana" panose="020B0604030504040204" pitchFamily="34" charset="0"/>
              </a:rPr>
              <a:t>67, </a:t>
            </a:r>
            <a:r>
              <a:rPr lang="en-US" sz="900" dirty="0" smtClean="0">
                <a:latin typeface="Verdana" panose="020B0604030504040204" pitchFamily="34" charset="0"/>
                <a:ea typeface="Verdana" panose="020B0604030504040204" pitchFamily="34" charset="0"/>
                <a:cs typeface="Verdana" panose="020B0604030504040204" pitchFamily="34" charset="0"/>
              </a:rPr>
              <a:t>4</a:t>
            </a:r>
            <a:r>
              <a:rPr lang="en-US" sz="900" dirty="0">
                <a:latin typeface="Verdana" panose="020B0604030504040204" pitchFamily="34" charset="0"/>
                <a:ea typeface="Verdana" panose="020B0604030504040204" pitchFamily="34" charset="0"/>
                <a:cs typeface="Verdana" panose="020B0604030504040204" pitchFamily="34" charset="0"/>
              </a:rPr>
              <a:t>, 272–284</a:t>
            </a:r>
          </a:p>
          <a:p>
            <a:endParaRPr lang="en-US" sz="1050" dirty="0" smtClean="0">
              <a:latin typeface="Verdana" panose="020B0604030504040204" pitchFamily="34" charset="0"/>
              <a:ea typeface="Verdana" panose="020B0604030504040204" pitchFamily="34" charset="0"/>
              <a:cs typeface="Verdana" panose="020B0604030504040204" pitchFamily="34" charset="0"/>
            </a:endParaRPr>
          </a:p>
          <a:p>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Line 6"/>
          <p:cNvSpPr>
            <a:spLocks noChangeShapeType="1"/>
          </p:cNvSpPr>
          <p:nvPr/>
        </p:nvSpPr>
        <p:spPr bwMode="auto">
          <a:xfrm>
            <a:off x="565841" y="1266242"/>
            <a:ext cx="7848600"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smtClean="0">
              <a:solidFill>
                <a:sysClr val="windowText" lastClr="000000"/>
              </a:solidFill>
            </a:endParaRPr>
          </a:p>
        </p:txBody>
      </p:sp>
    </p:spTree>
    <p:extLst>
      <p:ext uri="{BB962C8B-B14F-4D97-AF65-F5344CB8AC3E}">
        <p14:creationId xmlns:p14="http://schemas.microsoft.com/office/powerpoint/2010/main" val="4075404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20" y="274638"/>
            <a:ext cx="8442580" cy="1566862"/>
          </a:xfrm>
        </p:spPr>
        <p:txBody>
          <a:bodyPr>
            <a:noAutofit/>
          </a:bodyPr>
          <a:lstStyle/>
          <a:p>
            <a:r>
              <a:rPr lang="en-US" sz="3600" b="1" dirty="0" smtClean="0">
                <a:solidFill>
                  <a:schemeClr val="accent1"/>
                </a:solidFill>
              </a:rPr>
              <a:t>The growing gap between the top 10% and the bottom 10% is well documented</a:t>
            </a:r>
            <a:endParaRPr lang="en-US" sz="3600" b="1" dirty="0">
              <a:solidFill>
                <a:schemeClr val="accent1"/>
              </a:solidFill>
            </a:endParaRPr>
          </a:p>
        </p:txBody>
      </p:sp>
      <p:sp>
        <p:nvSpPr>
          <p:cNvPr id="3" name="Content Placeholder 2"/>
          <p:cNvSpPr>
            <a:spLocks noGrp="1"/>
          </p:cNvSpPr>
          <p:nvPr>
            <p:ph idx="1"/>
          </p:nvPr>
        </p:nvSpPr>
        <p:spPr>
          <a:xfrm>
            <a:off x="619124" y="2111375"/>
            <a:ext cx="8067675" cy="3871913"/>
          </a:xfrm>
        </p:spPr>
        <p:txBody>
          <a:bodyPr>
            <a:normAutofit/>
          </a:bodyPr>
          <a:lstStyle/>
          <a:p>
            <a:pPr marL="0" indent="0">
              <a:buNone/>
            </a:pPr>
            <a:endParaRPr lang="en-US" dirty="0"/>
          </a:p>
          <a:p>
            <a:endParaRPr lang="en-US" dirty="0" smtClean="0"/>
          </a:p>
          <a:p>
            <a:endParaRPr lang="en-US" dirty="0"/>
          </a:p>
          <a:p>
            <a:endParaRPr lang="en-US" sz="1300" dirty="0" smtClean="0"/>
          </a:p>
          <a:p>
            <a:endParaRPr lang="en-US" sz="1300" dirty="0"/>
          </a:p>
          <a:p>
            <a:endParaRPr lang="en-US" sz="1300" dirty="0" smtClean="0"/>
          </a:p>
          <a:p>
            <a:pPr marL="0" indent="0">
              <a:buNone/>
            </a:pPr>
            <a:endParaRPr lang="en-US" sz="1300" dirty="0" smtClean="0"/>
          </a:p>
          <a:p>
            <a:pPr marL="0" indent="0">
              <a:buNone/>
            </a:pPr>
            <a:endParaRPr lang="en-US" sz="1300" dirty="0"/>
          </a:p>
          <a:p>
            <a:pPr marL="0" indent="0">
              <a:buNone/>
            </a:pPr>
            <a:endParaRPr lang="en-US" sz="1300" dirty="0" smtClean="0"/>
          </a:p>
          <a:p>
            <a:pPr marL="0" indent="0">
              <a:buNone/>
            </a:pPr>
            <a:endParaRPr lang="en-US" sz="1300" dirty="0"/>
          </a:p>
          <a:p>
            <a:pPr marL="0" indent="0">
              <a:buNone/>
            </a:pPr>
            <a:endParaRPr lang="en-US" sz="1300" dirty="0" smtClean="0"/>
          </a:p>
          <a:p>
            <a:pPr marL="0" indent="0">
              <a:buNone/>
            </a:pPr>
            <a:endParaRPr lang="en-US" sz="1300" dirty="0"/>
          </a:p>
          <a:p>
            <a:pPr marL="0" indent="0">
              <a:buNone/>
            </a:pPr>
            <a:endParaRPr lang="en-US" dirty="0"/>
          </a:p>
          <a:p>
            <a:pPr marL="0" indent="0">
              <a:buNone/>
            </a:pPr>
            <a:endParaRPr lang="en-US" dirty="0"/>
          </a:p>
        </p:txBody>
      </p:sp>
      <p:sp>
        <p:nvSpPr>
          <p:cNvPr id="10" name="Slide Number Placeholder 9"/>
          <p:cNvSpPr>
            <a:spLocks noGrp="1"/>
          </p:cNvSpPr>
          <p:nvPr>
            <p:ph type="sldNum" sz="quarter" idx="12"/>
          </p:nvPr>
        </p:nvSpPr>
        <p:spPr/>
        <p:txBody>
          <a:bodyPr/>
          <a:lstStyle/>
          <a:p>
            <a:fld id="{59D802CD-5DC4-7C47-90E6-CD4EBBB0A41A}" type="slidenum">
              <a:rPr lang="en-US" smtClean="0"/>
              <a:t>5</a:t>
            </a:fld>
            <a:endParaRPr lang="en-US"/>
          </a:p>
        </p:txBody>
      </p:sp>
      <p:sp>
        <p:nvSpPr>
          <p:cNvPr id="4" name="Line 6"/>
          <p:cNvSpPr>
            <a:spLocks noChangeShapeType="1"/>
          </p:cNvSpPr>
          <p:nvPr/>
        </p:nvSpPr>
        <p:spPr bwMode="auto">
          <a:xfrm>
            <a:off x="619124" y="2111375"/>
            <a:ext cx="7703391"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graphicFrame>
        <p:nvGraphicFramePr>
          <p:cNvPr id="7" name="Chart 6"/>
          <p:cNvGraphicFramePr>
            <a:graphicFrameLocks/>
          </p:cNvGraphicFramePr>
          <p:nvPr>
            <p:extLst>
              <p:ext uri="{D42A27DB-BD31-4B8C-83A1-F6EECF244321}">
                <p14:modId xmlns:p14="http://schemas.microsoft.com/office/powerpoint/2010/main" val="3716957581"/>
              </p:ext>
            </p:extLst>
          </p:nvPr>
        </p:nvGraphicFramePr>
        <p:xfrm>
          <a:off x="934249" y="1841500"/>
          <a:ext cx="7073137" cy="432599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711105" y="5983288"/>
            <a:ext cx="6296281" cy="461665"/>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Source: </a:t>
            </a:r>
            <a:r>
              <a:rPr lang="en-US" sz="1200" dirty="0" err="1">
                <a:latin typeface="Verdana" panose="020B0604030504040204" pitchFamily="34" charset="0"/>
                <a:ea typeface="Verdana" panose="020B0604030504040204" pitchFamily="34" charset="0"/>
                <a:cs typeface="Verdana" panose="020B0604030504040204" pitchFamily="34" charset="0"/>
              </a:rPr>
              <a:t>Piketty</a:t>
            </a:r>
            <a:r>
              <a:rPr lang="en-US" sz="1200" dirty="0">
                <a:latin typeface="Verdana" panose="020B0604030504040204" pitchFamily="34" charset="0"/>
                <a:ea typeface="Verdana" panose="020B0604030504040204" pitchFamily="34" charset="0"/>
                <a:cs typeface="Verdana" panose="020B0604030504040204" pitchFamily="34" charset="0"/>
              </a:rPr>
              <a:t> &amp; </a:t>
            </a:r>
            <a:r>
              <a:rPr lang="en-US" sz="1200" dirty="0" err="1">
                <a:latin typeface="Verdana" panose="020B0604030504040204" pitchFamily="34" charset="0"/>
                <a:ea typeface="Verdana" panose="020B0604030504040204" pitchFamily="34" charset="0"/>
                <a:cs typeface="Verdana" panose="020B0604030504040204" pitchFamily="34" charset="0"/>
              </a:rPr>
              <a:t>Saez</a:t>
            </a:r>
            <a:r>
              <a:rPr lang="en-US" sz="1200" dirty="0">
                <a:latin typeface="Verdana" panose="020B0604030504040204" pitchFamily="34" charset="0"/>
                <a:ea typeface="Verdana" panose="020B0604030504040204" pitchFamily="34" charset="0"/>
                <a:cs typeface="Verdana" panose="020B0604030504040204" pitchFamily="34" charset="0"/>
              </a:rPr>
              <a:t> (2009): http://www.econ.berkeley.edu/~saez/TabFig2007.xls </a:t>
            </a:r>
          </a:p>
        </p:txBody>
      </p:sp>
    </p:spTree>
    <p:extLst>
      <p:ext uri="{BB962C8B-B14F-4D97-AF65-F5344CB8AC3E}">
        <p14:creationId xmlns:p14="http://schemas.microsoft.com/office/powerpoint/2010/main" val="3828705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20" y="274638"/>
            <a:ext cx="8442580" cy="1566862"/>
          </a:xfrm>
        </p:spPr>
        <p:txBody>
          <a:bodyPr>
            <a:noAutofit/>
          </a:bodyPr>
          <a:lstStyle/>
          <a:p>
            <a:r>
              <a:rPr lang="en-US" sz="3600" b="1" dirty="0" smtClean="0">
                <a:solidFill>
                  <a:schemeClr val="accent1"/>
                </a:solidFill>
              </a:rPr>
              <a:t>The focus on the top 10% (or 1%) obscures what is happening at the bottom</a:t>
            </a:r>
            <a:endParaRPr lang="en-US" sz="3600" b="1" dirty="0">
              <a:solidFill>
                <a:schemeClr val="accent1"/>
              </a:solidFill>
            </a:endParaRPr>
          </a:p>
        </p:txBody>
      </p:sp>
      <p:sp>
        <p:nvSpPr>
          <p:cNvPr id="3" name="Content Placeholder 2"/>
          <p:cNvSpPr>
            <a:spLocks noGrp="1"/>
          </p:cNvSpPr>
          <p:nvPr>
            <p:ph idx="1"/>
          </p:nvPr>
        </p:nvSpPr>
        <p:spPr>
          <a:xfrm>
            <a:off x="619124" y="2111375"/>
            <a:ext cx="8067675" cy="3871913"/>
          </a:xfrm>
        </p:spPr>
        <p:txBody>
          <a:bodyPr>
            <a:normAutofit fontScale="85000" lnSpcReduction="10000"/>
          </a:bodyPr>
          <a:lstStyle/>
          <a:p>
            <a:pPr marL="0" indent="0">
              <a:buNone/>
            </a:pPr>
            <a:r>
              <a:rPr lang="en-US" dirty="0" smtClean="0"/>
              <a:t>Less well studied is how those in the bottom half of the distribution are faring under growing inequality.  Their situation has become worse after the Great Recession for several reasons, including</a:t>
            </a:r>
          </a:p>
          <a:p>
            <a:pPr>
              <a:buFont typeface="Wingdings" charset="2"/>
              <a:buChar char="Ø"/>
            </a:pPr>
            <a:r>
              <a:rPr lang="en-US" dirty="0" smtClean="0"/>
              <a:t> Fewer “good jobs” available</a:t>
            </a:r>
          </a:p>
          <a:p>
            <a:pPr>
              <a:buFont typeface="Wingdings" charset="2"/>
              <a:buChar char="Ø"/>
            </a:pPr>
            <a:r>
              <a:rPr lang="en-US" dirty="0"/>
              <a:t> </a:t>
            </a:r>
            <a:r>
              <a:rPr lang="en-US" dirty="0" smtClean="0"/>
              <a:t>Decline in real wages</a:t>
            </a:r>
          </a:p>
          <a:p>
            <a:pPr>
              <a:buFont typeface="Wingdings" charset="2"/>
              <a:buChar char="Ø"/>
            </a:pPr>
            <a:r>
              <a:rPr lang="en-US" dirty="0" smtClean="0"/>
              <a:t> Weakened governmental redistribution policies</a:t>
            </a:r>
          </a:p>
          <a:p>
            <a:pPr marL="0" indent="0">
              <a:buNone/>
            </a:pPr>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59D802CD-5DC4-7C47-90E6-CD4EBBB0A41A}" type="slidenum">
              <a:rPr lang="en-US" smtClean="0"/>
              <a:t>6</a:t>
            </a:fld>
            <a:endParaRPr lang="en-US"/>
          </a:p>
        </p:txBody>
      </p:sp>
      <p:sp>
        <p:nvSpPr>
          <p:cNvPr id="4" name="Line 6"/>
          <p:cNvSpPr>
            <a:spLocks noChangeShapeType="1"/>
          </p:cNvSpPr>
          <p:nvPr/>
        </p:nvSpPr>
        <p:spPr bwMode="auto">
          <a:xfrm>
            <a:off x="619124" y="2111375"/>
            <a:ext cx="7703391"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spTree>
    <p:extLst>
      <p:ext uri="{BB962C8B-B14F-4D97-AF65-F5344CB8AC3E}">
        <p14:creationId xmlns:p14="http://schemas.microsoft.com/office/powerpoint/2010/main" val="528823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4F81BD"/>
                </a:solidFill>
                <a:latin typeface="Verdana"/>
                <a:cs typeface="Verdana"/>
              </a:rPr>
              <a:t>Measuring household economic circumstances</a:t>
            </a:r>
            <a:endParaRPr lang="en-US" sz="3600" b="1" dirty="0">
              <a:solidFill>
                <a:srgbClr val="4F81BD"/>
              </a:solidFill>
              <a:latin typeface="Verdana"/>
              <a:cs typeface="Verdana"/>
            </a:endParaRPr>
          </a:p>
        </p:txBody>
      </p:sp>
      <p:sp>
        <p:nvSpPr>
          <p:cNvPr id="3" name="Content Placeholder 2"/>
          <p:cNvSpPr>
            <a:spLocks noGrp="1"/>
          </p:cNvSpPr>
          <p:nvPr>
            <p:ph idx="1"/>
          </p:nvPr>
        </p:nvSpPr>
        <p:spPr>
          <a:xfrm>
            <a:off x="458523" y="1700808"/>
            <a:ext cx="8229600" cy="4525963"/>
          </a:xfrm>
        </p:spPr>
        <p:txBody>
          <a:bodyPr>
            <a:normAutofit fontScale="85000" lnSpcReduction="20000"/>
          </a:bodyPr>
          <a:lstStyle/>
          <a:p>
            <a:pPr marL="0" indent="0">
              <a:buNone/>
            </a:pPr>
            <a:r>
              <a:rPr lang="en-US" dirty="0" smtClean="0"/>
              <a:t>Various measures have been proposed to assess children’s economic circumstances</a:t>
            </a:r>
          </a:p>
          <a:p>
            <a:pPr marL="0" indent="0">
              <a:buNone/>
            </a:pPr>
            <a:r>
              <a:rPr lang="en-US" dirty="0" smtClean="0"/>
              <a:t>There are two basic approaches:</a:t>
            </a:r>
          </a:p>
          <a:p>
            <a:pPr marL="457200" lvl="1" indent="-457200"/>
            <a:r>
              <a:rPr lang="en-US" i="1" dirty="0"/>
              <a:t>Relative</a:t>
            </a:r>
            <a:r>
              <a:rPr lang="en-US" dirty="0"/>
              <a:t>: defined in terms of the society in which an individual lives (</a:t>
            </a:r>
            <a:r>
              <a:rPr lang="en-US" dirty="0" err="1"/>
              <a:t>e.g</a:t>
            </a:r>
            <a:r>
              <a:rPr lang="en-US" dirty="0"/>
              <a:t>, poverty as 50%nor 60% of a country’s median income); it differs between countries and over </a:t>
            </a:r>
            <a:r>
              <a:rPr lang="en-US" dirty="0" smtClean="0"/>
              <a:t>time</a:t>
            </a:r>
          </a:p>
          <a:p>
            <a:pPr marL="457200" lvl="1" indent="-457200"/>
            <a:endParaRPr lang="en-US" dirty="0"/>
          </a:p>
          <a:p>
            <a:pPr marL="457200" lvl="1" indent="-457200"/>
            <a:r>
              <a:rPr lang="en-US" i="1" dirty="0" smtClean="0"/>
              <a:t>Absolute</a:t>
            </a:r>
            <a:r>
              <a:rPr lang="en-US" dirty="0" smtClean="0"/>
              <a:t>: defined in terms of a fixed standard (e.g. living on less than $1.90 per person per day [World Bank definition]); it is the same in all countries and does not change over (short periods of) time. </a:t>
            </a:r>
          </a:p>
        </p:txBody>
      </p:sp>
      <p:sp>
        <p:nvSpPr>
          <p:cNvPr id="6" name="Slide Number Placeholder 5"/>
          <p:cNvSpPr>
            <a:spLocks noGrp="1"/>
          </p:cNvSpPr>
          <p:nvPr>
            <p:ph type="sldNum" sz="quarter" idx="12"/>
          </p:nvPr>
        </p:nvSpPr>
        <p:spPr/>
        <p:txBody>
          <a:bodyPr/>
          <a:lstStyle/>
          <a:p>
            <a:fld id="{59D802CD-5DC4-7C47-90E6-CD4EBBB0A41A}" type="slidenum">
              <a:rPr lang="en-US" smtClean="0"/>
              <a:t>7</a:t>
            </a:fld>
            <a:endParaRPr lang="en-US"/>
          </a:p>
        </p:txBody>
      </p:sp>
      <p:sp>
        <p:nvSpPr>
          <p:cNvPr id="4" name="Line 6"/>
          <p:cNvSpPr>
            <a:spLocks noChangeShapeType="1"/>
          </p:cNvSpPr>
          <p:nvPr/>
        </p:nvSpPr>
        <p:spPr bwMode="auto">
          <a:xfrm>
            <a:off x="457200" y="1692204"/>
            <a:ext cx="7703391"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spTree>
    <p:extLst>
      <p:ext uri="{BB962C8B-B14F-4D97-AF65-F5344CB8AC3E}">
        <p14:creationId xmlns:p14="http://schemas.microsoft.com/office/powerpoint/2010/main" val="4029824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4F81BD"/>
                </a:solidFill>
                <a:latin typeface="Verdana"/>
                <a:cs typeface="Verdana"/>
              </a:rPr>
              <a:t>Relative measures of poverty</a:t>
            </a:r>
          </a:p>
        </p:txBody>
      </p:sp>
      <p:sp>
        <p:nvSpPr>
          <p:cNvPr id="3" name="Content Placeholder 2"/>
          <p:cNvSpPr>
            <a:spLocks noGrp="1"/>
          </p:cNvSpPr>
          <p:nvPr>
            <p:ph idx="1"/>
          </p:nvPr>
        </p:nvSpPr>
        <p:spPr>
          <a:xfrm>
            <a:off x="602408" y="1909522"/>
            <a:ext cx="8229600" cy="4525963"/>
          </a:xfrm>
        </p:spPr>
        <p:txBody>
          <a:bodyPr>
            <a:normAutofit fontScale="70000" lnSpcReduction="20000"/>
          </a:bodyPr>
          <a:lstStyle/>
          <a:p>
            <a:pPr marL="0" indent="0">
              <a:buNone/>
            </a:pPr>
            <a:r>
              <a:rPr lang="en-US" dirty="0" smtClean="0"/>
              <a:t>Relative measures have the advantage of taking into account each country’s standard of living.</a:t>
            </a:r>
          </a:p>
          <a:p>
            <a:pPr marL="0" indent="0">
              <a:buNone/>
            </a:pPr>
            <a:endParaRPr lang="en-US" dirty="0" smtClean="0"/>
          </a:p>
          <a:p>
            <a:pPr marL="0" indent="0">
              <a:buNone/>
            </a:pPr>
            <a:r>
              <a:rPr lang="en-US" dirty="0" smtClean="0"/>
              <a:t>According to Peter Townsend, relative poverty measures indicate that a household has "</a:t>
            </a:r>
            <a:r>
              <a:rPr lang="en-US" dirty="0"/>
              <a:t>resources that are so seriously below those commanded by the average individual or family that they are, in effect, excluded from ordinary living patterns, customs and </a:t>
            </a:r>
            <a:r>
              <a:rPr lang="en-US" dirty="0" smtClean="0"/>
              <a:t>activities”</a:t>
            </a:r>
          </a:p>
          <a:p>
            <a:pPr marL="0" indent="0">
              <a:buNone/>
            </a:pPr>
            <a:endParaRPr lang="en-US" dirty="0" smtClean="0"/>
          </a:p>
          <a:p>
            <a:pPr marL="0" indent="0">
              <a:buNone/>
            </a:pPr>
            <a:r>
              <a:rPr lang="en-US" dirty="0" smtClean="0"/>
              <a:t>In Europe the standard definition of income poverty is having </a:t>
            </a:r>
            <a:r>
              <a:rPr lang="en-US" dirty="0" err="1"/>
              <a:t>equivalized</a:t>
            </a:r>
            <a:r>
              <a:rPr lang="en-US" dirty="0"/>
              <a:t> disposable income below </a:t>
            </a:r>
            <a:r>
              <a:rPr lang="en-US" dirty="0" smtClean="0"/>
              <a:t>60 </a:t>
            </a:r>
            <a:r>
              <a:rPr lang="en-US" dirty="0"/>
              <a:t>% of the national median </a:t>
            </a:r>
            <a:r>
              <a:rPr lang="en-US" dirty="0" err="1" smtClean="0"/>
              <a:t>equivalized</a:t>
            </a:r>
            <a:r>
              <a:rPr lang="en-US" dirty="0" smtClean="0"/>
              <a:t> </a:t>
            </a:r>
            <a:r>
              <a:rPr lang="en-US" dirty="0"/>
              <a:t>disposable income (after social transfers). </a:t>
            </a:r>
            <a:endParaRPr lang="en-US" dirty="0" smtClean="0"/>
          </a:p>
          <a:p>
            <a:pPr marL="0" indent="0">
              <a:buNone/>
            </a:pPr>
            <a:endParaRPr lang="en-US" dirty="0"/>
          </a:p>
          <a:p>
            <a:pPr marL="0" indent="0">
              <a:buNone/>
            </a:pPr>
            <a:r>
              <a:rPr lang="en-US" sz="1700" dirty="0" smtClean="0"/>
              <a:t>Source: Townsend</a:t>
            </a:r>
            <a:r>
              <a:rPr lang="en-US" sz="1700" dirty="0"/>
              <a:t>, P. (1979) </a:t>
            </a:r>
            <a:r>
              <a:rPr lang="en-US" sz="1700" i="1" dirty="0">
                <a:hlinkClick r:id="rId2"/>
              </a:rPr>
              <a:t>Poverty in the United Kingdom</a:t>
            </a:r>
            <a:r>
              <a:rPr lang="en-US" sz="1700" dirty="0"/>
              <a:t>, London, Allen Lane and Penguin </a:t>
            </a:r>
            <a:r>
              <a:rPr lang="en-US" sz="1700" dirty="0" smtClean="0"/>
              <a:t>Books, p. 31.</a:t>
            </a:r>
            <a:endParaRPr lang="en-US" sz="1700"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59D802CD-5DC4-7C47-90E6-CD4EBBB0A41A}" type="slidenum">
              <a:rPr lang="en-US" smtClean="0"/>
              <a:t>8</a:t>
            </a:fld>
            <a:endParaRPr lang="en-US"/>
          </a:p>
        </p:txBody>
      </p:sp>
      <p:sp>
        <p:nvSpPr>
          <p:cNvPr id="4" name="Line 6"/>
          <p:cNvSpPr>
            <a:spLocks noChangeShapeType="1"/>
          </p:cNvSpPr>
          <p:nvPr/>
        </p:nvSpPr>
        <p:spPr bwMode="auto">
          <a:xfrm>
            <a:off x="602408" y="1700808"/>
            <a:ext cx="7703391"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spTree>
    <p:extLst>
      <p:ext uri="{BB962C8B-B14F-4D97-AF65-F5344CB8AC3E}">
        <p14:creationId xmlns:p14="http://schemas.microsoft.com/office/powerpoint/2010/main" val="2115858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4F81BD"/>
                </a:solidFill>
                <a:cs typeface="Verdana"/>
              </a:rPr>
              <a:t>Relative measures of poverty</a:t>
            </a:r>
            <a:endParaRPr lang="en-US" sz="3600" dirty="0"/>
          </a:p>
        </p:txBody>
      </p:sp>
      <p:sp>
        <p:nvSpPr>
          <p:cNvPr id="3" name="Content Placeholder 2"/>
          <p:cNvSpPr>
            <a:spLocks noGrp="1"/>
          </p:cNvSpPr>
          <p:nvPr>
            <p:ph idx="1"/>
          </p:nvPr>
        </p:nvSpPr>
        <p:spPr>
          <a:xfrm>
            <a:off x="507367" y="1876962"/>
            <a:ext cx="8229600" cy="4525963"/>
          </a:xfrm>
        </p:spPr>
        <p:txBody>
          <a:bodyPr>
            <a:normAutofit fontScale="70000" lnSpcReduction="20000"/>
          </a:bodyPr>
          <a:lstStyle/>
          <a:p>
            <a:pPr marL="0" indent="0">
              <a:buNone/>
            </a:pPr>
            <a:r>
              <a:rPr lang="en-US" dirty="0" smtClean="0"/>
              <a:t>In a study of income inequality among children in rich nations, UNICEF used two relative indicators:</a:t>
            </a:r>
          </a:p>
          <a:p>
            <a:endParaRPr lang="en-US" dirty="0"/>
          </a:p>
          <a:p>
            <a:pPr marL="514350" indent="-514350">
              <a:buFont typeface="+mj-lt"/>
              <a:buAutoNum type="arabicPeriod"/>
            </a:pPr>
            <a:r>
              <a:rPr lang="en-US" dirty="0" smtClean="0"/>
              <a:t>The </a:t>
            </a:r>
            <a:r>
              <a:rPr lang="en-US" dirty="0"/>
              <a:t>gap between the incomes of </a:t>
            </a:r>
            <a:r>
              <a:rPr lang="en-US" dirty="0" smtClean="0"/>
              <a:t>children in the </a:t>
            </a:r>
            <a:r>
              <a:rPr lang="en-US" dirty="0"/>
              <a:t>10th poorest </a:t>
            </a:r>
            <a:r>
              <a:rPr lang="en-US" dirty="0" smtClean="0"/>
              <a:t>quintile and the </a:t>
            </a:r>
            <a:r>
              <a:rPr lang="en-US" dirty="0"/>
              <a:t>median </a:t>
            </a:r>
            <a:r>
              <a:rPr lang="en-US" dirty="0" smtClean="0"/>
              <a:t>income in that country, defined as </a:t>
            </a:r>
            <a:r>
              <a:rPr lang="en-US" dirty="0"/>
              <a:t>a percentage of the median. </a:t>
            </a:r>
            <a:endParaRPr lang="en-US" dirty="0" smtClean="0"/>
          </a:p>
          <a:p>
            <a:pPr marL="514350" indent="-514350">
              <a:buFont typeface="+mj-lt"/>
              <a:buAutoNum type="arabicPeriod"/>
            </a:pPr>
            <a:endParaRPr lang="en-US" dirty="0"/>
          </a:p>
          <a:p>
            <a:pPr marL="514350" indent="-514350">
              <a:buFont typeface="+mj-lt"/>
              <a:buAutoNum type="arabicPeriod"/>
            </a:pPr>
            <a:r>
              <a:rPr lang="en-US" dirty="0" smtClean="0"/>
              <a:t>The proportion of children in households with less than 50% of their country’s median income</a:t>
            </a:r>
            <a:endParaRPr lang="en-US" sz="2400" dirty="0" smtClean="0"/>
          </a:p>
          <a:p>
            <a:pPr marL="0" indent="0">
              <a:buNone/>
            </a:pPr>
            <a:endParaRPr lang="en-US" sz="1500" dirty="0" smtClean="0"/>
          </a:p>
          <a:p>
            <a:pPr marL="0" indent="0">
              <a:buNone/>
            </a:pPr>
            <a:endParaRPr lang="en-US" sz="1500" dirty="0"/>
          </a:p>
          <a:p>
            <a:pPr marL="0" indent="0">
              <a:buNone/>
            </a:pPr>
            <a:endParaRPr lang="en-US" sz="1500" dirty="0" smtClean="0"/>
          </a:p>
          <a:p>
            <a:pPr marL="0" indent="0">
              <a:buNone/>
            </a:pPr>
            <a:r>
              <a:rPr lang="en-US" sz="1500" dirty="0" smtClean="0"/>
              <a:t>UNICEF </a:t>
            </a:r>
            <a:r>
              <a:rPr lang="en-US" sz="1500" dirty="0"/>
              <a:t>Office of Research (2016). ‘Fairness for Children: A league table of inequality in child well-being in rich countries’, </a:t>
            </a:r>
            <a:r>
              <a:rPr lang="en-US" sz="1500" i="1" dirty="0" err="1"/>
              <a:t>Innocenti</a:t>
            </a:r>
            <a:r>
              <a:rPr lang="en-US" sz="1500" i="1" dirty="0"/>
              <a:t> Report Card 13</a:t>
            </a:r>
            <a:r>
              <a:rPr lang="en-US" sz="1500" dirty="0"/>
              <a:t>, UNICEF Office of Research – </a:t>
            </a:r>
            <a:r>
              <a:rPr lang="en-US" sz="1500" dirty="0" err="1"/>
              <a:t>Innocenti</a:t>
            </a:r>
            <a:r>
              <a:rPr lang="en-US" sz="1500" dirty="0"/>
              <a:t>, </a:t>
            </a:r>
            <a:r>
              <a:rPr lang="en-US" sz="1500" dirty="0" smtClean="0"/>
              <a:t>Florence. </a:t>
            </a:r>
            <a:endParaRPr lang="en-US" sz="1500" dirty="0"/>
          </a:p>
        </p:txBody>
      </p:sp>
      <p:sp>
        <p:nvSpPr>
          <p:cNvPr id="6" name="Slide Number Placeholder 5"/>
          <p:cNvSpPr>
            <a:spLocks noGrp="1"/>
          </p:cNvSpPr>
          <p:nvPr>
            <p:ph type="sldNum" sz="quarter" idx="12"/>
          </p:nvPr>
        </p:nvSpPr>
        <p:spPr/>
        <p:txBody>
          <a:bodyPr/>
          <a:lstStyle/>
          <a:p>
            <a:fld id="{59D802CD-5DC4-7C47-90E6-CD4EBBB0A41A}" type="slidenum">
              <a:rPr lang="en-US" smtClean="0"/>
              <a:t>9</a:t>
            </a:fld>
            <a:endParaRPr lang="en-US"/>
          </a:p>
        </p:txBody>
      </p:sp>
      <p:sp>
        <p:nvSpPr>
          <p:cNvPr id="4" name="Line 6"/>
          <p:cNvSpPr>
            <a:spLocks noChangeShapeType="1"/>
          </p:cNvSpPr>
          <p:nvPr/>
        </p:nvSpPr>
        <p:spPr bwMode="auto">
          <a:xfrm>
            <a:off x="665782" y="1700808"/>
            <a:ext cx="7703391"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US" kern="0" dirty="0" smtClean="0">
              <a:solidFill>
                <a:schemeClr val="accent1"/>
              </a:solidFill>
            </a:endParaRPr>
          </a:p>
        </p:txBody>
      </p:sp>
    </p:spTree>
    <p:extLst>
      <p:ext uri="{BB962C8B-B14F-4D97-AF65-F5344CB8AC3E}">
        <p14:creationId xmlns:p14="http://schemas.microsoft.com/office/powerpoint/2010/main" val="146386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4168</TotalTime>
  <Words>3384</Words>
  <Application>Microsoft Office PowerPoint</Application>
  <PresentationFormat>On-screen Show (4:3)</PresentationFormat>
  <Paragraphs>278</Paragraphs>
  <Slides>41</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Arial</vt:lpstr>
      <vt:lpstr>Calibri</vt:lpstr>
      <vt:lpstr>Times New Roman</vt:lpstr>
      <vt:lpstr>Verdana</vt:lpstr>
      <vt:lpstr>Wingdings</vt:lpstr>
      <vt:lpstr>Office Theme</vt:lpstr>
      <vt:lpstr>Worksheet</vt:lpstr>
      <vt:lpstr>Inequality and  Children’s Life Chances</vt:lpstr>
      <vt:lpstr>Inequality is multi-dimensional </vt:lpstr>
      <vt:lpstr>Rising inequality can reduce children’s opportunities for mobility</vt:lpstr>
      <vt:lpstr>Income mobility across generations</vt:lpstr>
      <vt:lpstr>The growing gap between the top 10% and the bottom 10% is well documented</vt:lpstr>
      <vt:lpstr>The focus on the top 10% (or 1%) obscures what is happening at the bottom</vt:lpstr>
      <vt:lpstr>Measuring household economic circumstances</vt:lpstr>
      <vt:lpstr>Relative measures of poverty</vt:lpstr>
      <vt:lpstr>Relative measures of poverty</vt:lpstr>
      <vt:lpstr>Relative income gap: Rich countries</vt:lpstr>
      <vt:lpstr>Relative child poverty: Rich countries</vt:lpstr>
      <vt:lpstr>Child poverty and child well-being (2009)</vt:lpstr>
      <vt:lpstr>Issues with relative measures of poverty</vt:lpstr>
      <vt:lpstr>Absolute measures of poverty</vt:lpstr>
      <vt:lpstr>Absolute measures of poverty: US Census Bureau</vt:lpstr>
      <vt:lpstr>Absolute measures of poverty: US Census Bureau</vt:lpstr>
      <vt:lpstr>Trends in Child Poverty:  1959-2014</vt:lpstr>
      <vt:lpstr>Issues with absolute measures of poverty</vt:lpstr>
      <vt:lpstr>Issues with absolute measures of poverty</vt:lpstr>
      <vt:lpstr>Trends in child poverty:  Official and supplemental measures</vt:lpstr>
      <vt:lpstr>PowerPoint Presentation</vt:lpstr>
      <vt:lpstr>PowerPoint Presentation</vt:lpstr>
      <vt:lpstr>Increased child poverty associated with increased income inequality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Neighborhood poverty has increased in the US</vt:lpstr>
      <vt:lpstr>PowerPoint Presentation</vt:lpstr>
      <vt:lpstr> Neighborhood Change Database (NCDB)</vt:lpstr>
      <vt:lpstr>Neighborhood poverty trajectories: 1970-2007</vt:lpstr>
      <vt:lpstr>Correlates of neighborhood poverty trajectories</vt:lpstr>
      <vt:lpstr>PowerPoint Presentation</vt:lpstr>
      <vt:lpstr>PowerPoint Presentation</vt:lpstr>
      <vt:lpstr>PowerPoint Presentation</vt:lpstr>
      <vt:lpstr>PowerPoint Presentation</vt:lpstr>
      <vt:lpstr>(Some) Additional references </vt:lpstr>
    </vt:vector>
  </TitlesOfParts>
  <Company>The Graduate Center CUNY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Clare Lennon</dc:creator>
  <cp:lastModifiedBy>Clayton Fordahl</cp:lastModifiedBy>
  <cp:revision>97</cp:revision>
  <cp:lastPrinted>2016-06-09T19:51:27Z</cp:lastPrinted>
  <dcterms:created xsi:type="dcterms:W3CDTF">2016-06-04T23:53:20Z</dcterms:created>
  <dcterms:modified xsi:type="dcterms:W3CDTF">2016-06-25T09:13:47Z</dcterms:modified>
</cp:coreProperties>
</file>