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2" r:id="rId3"/>
    <p:sldId id="264" r:id="rId4"/>
    <p:sldId id="274" r:id="rId5"/>
    <p:sldId id="275" r:id="rId6"/>
    <p:sldId id="273" r:id="rId7"/>
    <p:sldId id="257" r:id="rId8"/>
    <p:sldId id="265" r:id="rId9"/>
    <p:sldId id="260" r:id="rId10"/>
    <p:sldId id="268" r:id="rId11"/>
    <p:sldId id="269" r:id="rId12"/>
    <p:sldId id="267" r:id="rId13"/>
    <p:sldId id="276" r:id="rId14"/>
    <p:sldId id="261" r:id="rId15"/>
    <p:sldId id="270" r:id="rId16"/>
    <p:sldId id="277" r:id="rId17"/>
    <p:sldId id="271" r:id="rId18"/>
    <p:sldId id="266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E16-B7A8-4736-BB9E-80412408CD3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55B9-0221-4704-837D-A4BB9007D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E16-B7A8-4736-BB9E-80412408CD3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55B9-0221-4704-837D-A4BB9007D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E16-B7A8-4736-BB9E-80412408CD3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55B9-0221-4704-837D-A4BB9007D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E16-B7A8-4736-BB9E-80412408CD3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55B9-0221-4704-837D-A4BB9007D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E16-B7A8-4736-BB9E-80412408CD3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55B9-0221-4704-837D-A4BB9007D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E16-B7A8-4736-BB9E-80412408CD3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55B9-0221-4704-837D-A4BB9007D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E16-B7A8-4736-BB9E-80412408CD3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55B9-0221-4704-837D-A4BB9007D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E16-B7A8-4736-BB9E-80412408CD3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55B9-0221-4704-837D-A4BB9007D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E16-B7A8-4736-BB9E-80412408CD3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55B9-0221-4704-837D-A4BB9007D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E16-B7A8-4736-BB9E-80412408CD3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55B9-0221-4704-837D-A4BB9007D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8E16-B7A8-4736-BB9E-80412408CD3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55B9-0221-4704-837D-A4BB9007D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8E16-B7A8-4736-BB9E-80412408CD3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55B9-0221-4704-837D-A4BB9007D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343400"/>
            <a:ext cx="6400800" cy="1066800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Nancy Folbre</a:t>
            </a:r>
          </a:p>
          <a:p>
            <a:r>
              <a:rPr lang="en-US" sz="2400" dirty="0" smtClean="0"/>
              <a:t>Political Economy Research Institute </a:t>
            </a:r>
          </a:p>
          <a:p>
            <a:r>
              <a:rPr lang="en-US" sz="2400" dirty="0" smtClean="0"/>
              <a:t>University of Massachusetts Amherst</a:t>
            </a:r>
          </a:p>
          <a:p>
            <a:r>
              <a:rPr lang="en-US" sz="2400" dirty="0" smtClean="0"/>
              <a:t>folbre@econs.umass.edu </a:t>
            </a:r>
            <a:endParaRPr lang="en-US" sz="2400" dirty="0"/>
          </a:p>
        </p:txBody>
      </p:sp>
      <p:pic>
        <p:nvPicPr>
          <p:cNvPr id="4" name="Picture 4" descr="logo3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838200"/>
            <a:ext cx="27622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7772400" cy="15271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Inequality and the Care Penalty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393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Consequences for Bargaining </a:t>
            </a:r>
            <a:endParaRPr lang="en-US" sz="2400" b="1" dirty="0"/>
          </a:p>
        </p:txBody>
      </p:sp>
      <p:pic>
        <p:nvPicPr>
          <p:cNvPr id="3" name="Picture 8" descr="heart_in san f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371600"/>
            <a:ext cx="4495800" cy="3371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5181600"/>
            <a:ext cx="424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 up,  “prisoner of love”; chicken game, </a:t>
            </a:r>
          </a:p>
          <a:p>
            <a:r>
              <a:rPr lang="en-US" dirty="0" smtClean="0"/>
              <a:t>lack of property rights, inelastic supply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318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Bargaining in the Home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495800"/>
            <a:ext cx="78484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The more altruistic parent (or child) assumes greater burdens.</a:t>
            </a:r>
          </a:p>
          <a:p>
            <a:pPr algn="ctr">
              <a:buFont typeface="Arial" pitchFamily="34" charset="0"/>
              <a:buChar char="•"/>
            </a:pPr>
            <a:endParaRPr lang="en-US" dirty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Family care entails person-specific skills that are not fungible in the labor market.</a:t>
            </a:r>
          </a:p>
          <a:p>
            <a:pPr algn="ctr">
              <a:buFont typeface="Arial" pitchFamily="34" charset="0"/>
              <a:buChar char="•"/>
            </a:pPr>
            <a:endParaRPr lang="en-US" dirty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Relationship dissolution more costly for women than for men.  </a:t>
            </a:r>
          </a:p>
        </p:txBody>
      </p:sp>
      <p:pic>
        <p:nvPicPr>
          <p:cNvPr id="11266" name="Picture 2" descr="https://encrypted-tbn0.gstatic.com/images?q=tbn:ANd9GcQlBIOEdFlJfZNhtlbNwks13zalV8wprUglkrAue-cG1X5c1Ih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90600"/>
            <a:ext cx="2875027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46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426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Bargaining in the Labor Market 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Efficiency wages—higher wages elicit more effort or quality --therefore cost-effective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Not in care work! Quality of “output” difficult to measure and charge for.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“Pay for performance” is problematic (and contested) in care work.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9218" name="Picture 2" descr="http://healthblog.ncpa.org/wp-content/uploads/2013/10/pay-for-performance-mod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05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artoonwork.com/watermark.php?i=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846957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133600" y="1143000"/>
            <a:ext cx="76200" cy="403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209800" y="5181600"/>
            <a:ext cx="464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90800" y="1676400"/>
            <a:ext cx="3505200" cy="289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200400" y="1143000"/>
            <a:ext cx="1143000" cy="3581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133600" y="2743200"/>
            <a:ext cx="1752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2514600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W*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990600"/>
            <a:ext cx="36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447800"/>
            <a:ext cx="34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S’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133600" y="2895600"/>
            <a:ext cx="1905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95600" y="381000"/>
            <a:ext cx="379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The Supply of Caring Labor  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581400" y="2514600"/>
            <a:ext cx="0" cy="2667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52600" y="2743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W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581400" y="1219200"/>
            <a:ext cx="990600" cy="2971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3000" y="5334000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Supply of unpaid labor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38600" y="2895600"/>
            <a:ext cx="0" cy="228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34200" y="5029200"/>
            <a:ext cx="41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38600" y="52578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81400" y="52578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1000" y="5257801"/>
            <a:ext cx="250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Quantity of paid workers</a:t>
            </a:r>
          </a:p>
          <a:p>
            <a:r>
              <a:rPr lang="en-US" sz="1400" dirty="0" smtClean="0"/>
              <a:t>(between 2 arrows) </a:t>
            </a:r>
            <a:endParaRPr lang="en-US" sz="1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09800" y="5181600"/>
            <a:ext cx="1371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730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Wages Affect Supply of Unpaid Care 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6513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Price effect</a:t>
            </a:r>
            <a:r>
              <a:rPr lang="en-US" sz="2000" dirty="0" smtClean="0"/>
              <a:t>—increases opportunity cost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Income effect</a:t>
            </a:r>
            <a:r>
              <a:rPr lang="en-US" sz="2000" dirty="0" smtClean="0"/>
              <a:t>—unpaid or informal  care  a normal or a superior good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Coordination effect</a:t>
            </a:r>
            <a:r>
              <a:rPr lang="en-US" sz="2000" dirty="0" smtClean="0"/>
              <a:t>—scheduling inflexibility is surprisingly important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Normative effect</a:t>
            </a:r>
            <a:r>
              <a:rPr lang="en-US" sz="2000" dirty="0" smtClean="0"/>
              <a:t>—”devaluation” of care work affects norms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24000" y="3810000"/>
            <a:ext cx="5497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The Supply of Unpaid Care Affects Wages 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419600"/>
            <a:ext cx="865576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  Lowers wages for paid care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  Exacerbates class/race differences-</a:t>
            </a:r>
            <a:r>
              <a:rPr lang="en-US" sz="2000" dirty="0" smtClean="0"/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affluent women can purchase substitutes </a:t>
            </a:r>
          </a:p>
          <a:p>
            <a:r>
              <a:rPr lang="en-US" sz="2000" dirty="0" smtClean="0"/>
              <a:t>     and bargain more effectively for work/family flexibility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2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Empirics:</a:t>
            </a:r>
          </a:p>
          <a:p>
            <a:pPr algn="ctr"/>
            <a:r>
              <a:rPr lang="en-US" sz="2800" dirty="0" smtClean="0"/>
              <a:t> Measuring Care Work and Care Penalties</a:t>
            </a:r>
          </a:p>
          <a:p>
            <a:pPr algn="ctr"/>
            <a:r>
              <a:rPr lang="en-US" sz="2800" dirty="0" smtClean="0"/>
              <a:t>(especially those relevant to inequality)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1455" y="2286000"/>
            <a:ext cx="56499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Resistance to economic  valuation of unpaid care. 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Policy “discrimination” against caregivers. 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Family responsibility discrimination in the workplace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Direct  measurement of care penalty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86200"/>
            <a:ext cx="8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Conventional measures of “family income” ignore the value of non-market work.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Valuation of non-market work has an equalizing effect in the cross-section,</a:t>
            </a:r>
          </a:p>
          <a:p>
            <a:pPr algn="ctr"/>
            <a:r>
              <a:rPr lang="en-US" dirty="0" smtClean="0"/>
              <a:t>but most likely a disequalizing effect over time as women increase participation in paid employment, where inequality is greater.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NEED MORE EMPIRICAL RESEARCH!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3581400" cy="228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533400"/>
            <a:ext cx="5899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Resistance to Valuation of Unpaid Care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6033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62000"/>
            <a:ext cx="483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“Policy” Discrimination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743200"/>
            <a:ext cx="71173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Swapping children from 9 to 5 would increase eligibility for EITC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Foster parents get substantially more public support than other parents.</a:t>
            </a:r>
          </a:p>
          <a:p>
            <a:r>
              <a:rPr lang="en-US" dirty="0" smtClean="0"/>
              <a:t>In many states, foster parents pay a “kin” penalty.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Many states make inadequate provision for home care (as opposed to</a:t>
            </a:r>
          </a:p>
          <a:p>
            <a:r>
              <a:rPr lang="en-US" dirty="0"/>
              <a:t>i</a:t>
            </a:r>
            <a:r>
              <a:rPr lang="en-US" dirty="0" smtClean="0"/>
              <a:t>nstitutional care) for the elderly and people with disabilities  due to fears </a:t>
            </a:r>
          </a:p>
          <a:p>
            <a:r>
              <a:rPr lang="en-US" dirty="0" smtClean="0"/>
              <a:t>of a “woodwork effect.”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In many states, consumer-directed home care programs exclude spouses</a:t>
            </a:r>
          </a:p>
          <a:p>
            <a:r>
              <a:rPr lang="en-US" dirty="0" smtClean="0"/>
              <a:t>from eligibility for payment. 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Gender bias in compensation for the families of victims of 9-11</a:t>
            </a:r>
          </a:p>
          <a:p>
            <a:endParaRPr lang="en-US" dirty="0"/>
          </a:p>
        </p:txBody>
      </p:sp>
      <p:pic>
        <p:nvPicPr>
          <p:cNvPr id="10242" name="Picture 2" descr="http://d35brb9zkkbdsd.cloudfront.net/wp-content/uploads/2011/03/bargain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2209800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6361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Family Responsibility Discrimination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Audit studies and legal cases  show that employers prefer not to hire or promote </a:t>
            </a:r>
          </a:p>
          <a:p>
            <a:r>
              <a:rPr lang="en-US" dirty="0" smtClean="0"/>
              <a:t>mothers of  young children  and also penalize men with heavy care responsibilities.</a:t>
            </a:r>
          </a:p>
          <a:p>
            <a:endParaRPr lang="en-US" dirty="0" smtClean="0"/>
          </a:p>
          <a:p>
            <a:r>
              <a:rPr lang="en-US" dirty="0" smtClean="0"/>
              <a:t>Is this discrimination based on norms/preferences or “statistical discrimination” based on perception that those with family responsibilities will invest less heavily in job performance? </a:t>
            </a:r>
          </a:p>
          <a:p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NEED MORE EMPIRICAL RESEARCH! </a:t>
            </a:r>
          </a:p>
        </p:txBody>
      </p:sp>
      <p:pic>
        <p:nvPicPr>
          <p:cNvPr id="4" name="Picture 3" descr="bal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143000"/>
            <a:ext cx="15240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Theory:</a:t>
            </a:r>
            <a:r>
              <a:rPr lang="en-US" sz="3600" dirty="0" smtClean="0"/>
              <a:t> Why a Care Penalty?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Empirics:</a:t>
            </a:r>
            <a:r>
              <a:rPr lang="en-US" sz="3600" dirty="0" smtClean="0"/>
              <a:t> Measuring Care Work and Care Penalties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Policy: </a:t>
            </a:r>
            <a:r>
              <a:rPr lang="en-US" sz="3600" dirty="0" smtClean="0"/>
              <a:t>Why the Care Penalty Matters</a:t>
            </a:r>
            <a:endParaRPr lang="en-US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81000"/>
            <a:ext cx="6339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Direct Measurement of Care Penalty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MANY POSSIBLE DEFINITIONS! </a:t>
            </a:r>
          </a:p>
          <a:p>
            <a:pPr algn="ctr"/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Impact of children on earnings net of all other human capital and employment</a:t>
            </a:r>
          </a:p>
          <a:p>
            <a:pPr algn="ctr"/>
            <a:r>
              <a:rPr lang="en-US" dirty="0" smtClean="0"/>
              <a:t>Characteristics.</a:t>
            </a:r>
          </a:p>
          <a:p>
            <a:pPr algn="ctr"/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Impact of children on earnings net of all other human capital and employment characteristics and  individual fixed effects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Impact of care provision for children and parents (controlling or NOT) for these characteristics. 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Impact of entering employment in the paid care sector. 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Impact on lifetime earnings (controlling or NOT) of all of the above.  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Impact on lifetime INCOME  (controlling or NOT) of all of the above.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NEED MORE EMPIRICAL RESEARCH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748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Care Penalty Findings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98125" y="1447800"/>
            <a:ext cx="721979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Penalty for motherhood net of everything else that can be controlled for </a:t>
            </a:r>
          </a:p>
          <a:p>
            <a:pPr algn="ctr"/>
            <a:r>
              <a:rPr lang="en-US" dirty="0" smtClean="0"/>
              <a:t>(but seems to have diminished in recent years).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Penalty for motherhood differs significantly across countries and is clearly</a:t>
            </a:r>
          </a:p>
          <a:p>
            <a:pPr algn="ctr"/>
            <a:r>
              <a:rPr lang="en-US" dirty="0" smtClean="0"/>
              <a:t>related to public policy. Employment and promotion effects differ.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Penalty for motherhood in U.S.—greatest at the “top” or at the “bottom”?</a:t>
            </a:r>
          </a:p>
          <a:p>
            <a:pPr algn="ctr"/>
            <a:r>
              <a:rPr lang="en-US" dirty="0" smtClean="0"/>
              <a:t>Unresolved! 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Care for elderly parents reduces labor supply and earnings </a:t>
            </a:r>
          </a:p>
          <a:p>
            <a:pPr algn="ctr"/>
            <a:r>
              <a:rPr lang="en-US" dirty="0" smtClean="0"/>
              <a:t>(but may be partially endogenous)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Effect of hours worked on earnings seems to be increasing over time.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VERY LITTLE RESEARCH ON EFFECTS ON LIFETIME INCOME!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rtfaces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2762250" cy="2752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209800"/>
            <a:ext cx="77896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Provide more public support for low-income care givers. 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Encourage gender neutrality in care provision.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Combine  paid family leaves from work with child care, early education, and</a:t>
            </a:r>
          </a:p>
          <a:p>
            <a:pPr algn="ctr"/>
            <a:r>
              <a:rPr lang="en-US" dirty="0" smtClean="0"/>
              <a:t> home and community-based services for the elderly .</a:t>
            </a:r>
          </a:p>
          <a:p>
            <a:pPr algn="ctr"/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Reduce penalties for part-time work, discourage “overtime,” give workers more </a:t>
            </a:r>
          </a:p>
          <a:p>
            <a:pPr algn="ctr"/>
            <a:r>
              <a:rPr lang="en-US" dirty="0" smtClean="0"/>
              <a:t>control over scheduling.   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Increase pay and benefits in care occupations.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990600"/>
            <a:ext cx="5172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Care Policies to Reduce Inequality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876800"/>
            <a:ext cx="81127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Emotional attachments and moral commitments help </a:t>
            </a:r>
          </a:p>
          <a:p>
            <a:pPr algn="ctr"/>
            <a:r>
              <a:rPr lang="en-US" sz="2400" dirty="0" smtClean="0"/>
              <a:t>solve contracting problems that require non-market solutions. 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3" descr="caregirls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3670300" cy="294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657600" y="457200"/>
            <a:ext cx="1494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Theory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105400"/>
            <a:ext cx="5432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Attachments and commitments are costly.</a:t>
            </a:r>
          </a:p>
          <a:p>
            <a:pPr algn="ctr"/>
            <a:r>
              <a:rPr lang="en-US" sz="2400" dirty="0" smtClean="0"/>
              <a:t>They limit “exit” and bargaining power. </a:t>
            </a:r>
            <a:endParaRPr lang="en-US" sz="2400" dirty="0"/>
          </a:p>
        </p:txBody>
      </p:sp>
      <p:pic>
        <p:nvPicPr>
          <p:cNvPr id="4" name="Picture 3" descr="petshop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609600"/>
            <a:ext cx="2831123" cy="408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therknowssomething.com/wordpress/wp-content/uploads/2012/05/mom-humor-by-anne-tainto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314325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419600"/>
            <a:ext cx="8458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/>
              <a:t>Links between the weak bargaining power of caregivers in the family and in the labor market.  </a:t>
            </a:r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Similarities between the supply of care services in both unpaid and paid work.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304800"/>
            <a:ext cx="4288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Approach Emphasizes: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IMG_0066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38475" y="466725"/>
            <a:ext cx="314325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5334000"/>
            <a:ext cx="83820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CC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For Love and Money: </a:t>
            </a:r>
            <a:r>
              <a:rPr lang="en-GB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GB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Provision in the U.S.</a:t>
            </a:r>
          </a:p>
          <a:p>
            <a:pPr algn="ctr">
              <a:buClr>
                <a:srgbClr val="CC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Edited by Nancy Folbre  </a:t>
            </a:r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C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(New York: Russell Sage, 2012) 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3810000" cy="32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Care Work: Concern for the well-being of the care recipient is likely to affect the quality of the services provided.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aregirls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03047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457200"/>
            <a:ext cx="648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Common Characteristics of Unpaid and Paid Care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524000"/>
            <a:ext cx="56684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difficulty measuring output </a:t>
            </a:r>
          </a:p>
          <a:p>
            <a:pPr lvl="0"/>
            <a:r>
              <a:rPr lang="en-US" dirty="0" smtClean="0"/>
              <a:t>(information problems, externalities, team production) </a:t>
            </a:r>
          </a:p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significant intrinsic motivation</a:t>
            </a:r>
          </a:p>
          <a:p>
            <a:pPr lvl="0"/>
            <a:r>
              <a:rPr lang="en-US" dirty="0" smtClean="0"/>
              <a:t>(concern for well-being; warm-glow altruism)</a:t>
            </a:r>
          </a:p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lack of consumer sovereignty</a:t>
            </a:r>
          </a:p>
          <a:p>
            <a:pPr lvl="0"/>
            <a:r>
              <a:rPr lang="en-US" dirty="0" smtClean="0"/>
              <a:t>(inability to choose;  third party decision-making and/or payment, information problems)</a:t>
            </a:r>
          </a:p>
          <a:p>
            <a:pPr lvl="0"/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highly gendered norms </a:t>
            </a:r>
          </a:p>
          <a:p>
            <a:pPr lvl="0"/>
            <a:r>
              <a:rPr lang="en-US" dirty="0" smtClean="0"/>
              <a:t>(including asymmetries between marriage market and labor market 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667000" y="381000"/>
            <a:ext cx="3319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cs typeface="Times New Roman" pitchFamily="18" charset="0"/>
              </a:rPr>
              <a:t>Endogenous Preferences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67200" y="1676400"/>
            <a:ext cx="3962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“I didn’t expect this and I didn’t want it, but my heart’s involved now.”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(A grandmother, describing her care for her grandson.)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“I love them. That’s all, you can’t help it.”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(Paid caregivers, describing their feelings toward many of their clients.) 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pic>
        <p:nvPicPr>
          <p:cNvPr id="6" name="Picture 7" descr="mother&amp;ch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0"/>
            <a:ext cx="3803915" cy="3821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486400"/>
            <a:ext cx="4892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psychological terms, “attachment.” 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1024</Words>
  <Application>Microsoft Office PowerPoint</Application>
  <PresentationFormat>On-screen Show (4:3)</PresentationFormat>
  <Paragraphs>171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Inequality and the Care Penalty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folbre</dc:creator>
  <cp:lastModifiedBy>Berglind Ragnarsdottir</cp:lastModifiedBy>
  <cp:revision>20</cp:revision>
  <dcterms:created xsi:type="dcterms:W3CDTF">2014-12-31T20:58:59Z</dcterms:created>
  <dcterms:modified xsi:type="dcterms:W3CDTF">2015-06-24T13:28:52Z</dcterms:modified>
</cp:coreProperties>
</file>